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4" r:id="rId4"/>
    <p:sldId id="325" r:id="rId5"/>
    <p:sldId id="286" r:id="rId6"/>
    <p:sldId id="326" r:id="rId7"/>
    <p:sldId id="328" r:id="rId8"/>
    <p:sldId id="327" r:id="rId9"/>
    <p:sldId id="307" r:id="rId10"/>
    <p:sldId id="306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0" r:id="rId24"/>
    <p:sldId id="321" r:id="rId25"/>
    <p:sldId id="322" r:id="rId26"/>
    <p:sldId id="323" r:id="rId27"/>
    <p:sldId id="329" r:id="rId28"/>
    <p:sldId id="305" r:id="rId29"/>
    <p:sldId id="268" r:id="rId3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6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10/04/2015</a:t>
            </a:fld>
            <a:endParaRPr lang="pt-BR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10/04/2015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10/04/2015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10/04/2015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10/04/2015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10/04/2015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5" name="Espaço Reservado para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8" name="Espaço Reservado para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10/04/2015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10/04/2015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10/04/2015</a:t>
            </a:fld>
            <a:endParaRPr lang="pt-BR"/>
          </a:p>
        </p:txBody>
      </p:sp>
      <p:sp>
        <p:nvSpPr>
          <p:cNvPr id="24" name="Espaço Reservado para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10/04/2015</a:t>
            </a:fld>
            <a:endParaRPr lang="pt-BR"/>
          </a:p>
        </p:txBody>
      </p:sp>
      <p:sp>
        <p:nvSpPr>
          <p:cNvPr id="29" name="Espaço Reservado para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10/04/2015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C779843-4AFB-40E2-BCA8-F46D672028AA}" type="datetimeFigureOut">
              <a:rPr lang="pt-BR" smtClean="0"/>
              <a:pPr/>
              <a:t>10/04/2015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544" y="4221089"/>
            <a:ext cx="8371656" cy="1854698"/>
          </a:xfrm>
        </p:spPr>
        <p:txBody>
          <a:bodyPr>
            <a:normAutofit fontScale="90000"/>
          </a:bodyPr>
          <a:lstStyle/>
          <a:p>
            <a:pPr algn="r"/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Fundamentos econômicos da educação</a:t>
            </a:r>
            <a:b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Docente Amélia Artes</a:t>
            </a:r>
            <a:b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PRIMEIRO semestre de 2015</a:t>
            </a:r>
            <a:b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FEUSP</a:t>
            </a:r>
            <a:b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</a:b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1988840"/>
            <a:ext cx="8443664" cy="1728192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Aula 4: Escola e Trabalho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936104"/>
          </a:xfrm>
        </p:spPr>
        <p:txBody>
          <a:bodyPr>
            <a:norm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Educação no campo político pedagógico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1196752"/>
            <a:ext cx="8524056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      Crítica a teoria do Capital Humano</a:t>
            </a:r>
          </a:p>
          <a:p>
            <a:pPr marL="0" indent="0">
              <a:buNone/>
            </a:pPr>
            <a:endParaRPr lang="pt-BR" sz="2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2500" b="1" dirty="0">
                <a:latin typeface="Arial" pitchFamily="34" charset="0"/>
                <a:cs typeface="Arial" pitchFamily="34" charset="0"/>
              </a:rPr>
              <a:t>c</a:t>
            </a: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orrelação instrução e renda – nem sempre</a:t>
            </a:r>
          </a:p>
          <a:p>
            <a:pPr>
              <a:lnSpc>
                <a:spcPct val="150000"/>
              </a:lnSpc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Formação de quadros para empresa – nem sempre</a:t>
            </a:r>
          </a:p>
          <a:p>
            <a:pPr>
              <a:lnSpc>
                <a:spcPct val="150000"/>
              </a:lnSpc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Desenvolvimento econômico não garantido pela ampliação de escolaridade.</a:t>
            </a:r>
            <a:endParaRPr lang="pt-BR" sz="25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257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936104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Proposições de </a:t>
            </a:r>
            <a:r>
              <a:rPr lang="pt-B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marx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 sobre educação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1196752"/>
            <a:ext cx="8524056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Pensamento de Marx – retomando algumas ideias</a:t>
            </a:r>
          </a:p>
          <a:p>
            <a:pPr marL="0" indent="0">
              <a:buNone/>
            </a:pPr>
            <a:endParaRPr lang="pt-BR" sz="28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2655698"/>
            <a:ext cx="2691755" cy="3159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2728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936104"/>
          </a:xfrm>
        </p:spPr>
        <p:txBody>
          <a:bodyPr>
            <a:norm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Proposições de </a:t>
            </a:r>
            <a:r>
              <a:rPr lang="pt-BR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marx</a:t>
            </a: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 sobre educação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3729" y="1096056"/>
            <a:ext cx="8524056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Produção artesanal                produção fabril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Alienação –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Capital se apropria do processo de trabalho  e o operário passa a trabalhar para o capitalista em lugar de fazê-lo para si (p.64)</a:t>
            </a: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eta para a direita 1"/>
          <p:cNvSpPr/>
          <p:nvPr/>
        </p:nvSpPr>
        <p:spPr>
          <a:xfrm>
            <a:off x="4047705" y="2636912"/>
            <a:ext cx="93610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6249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936104"/>
          </a:xfrm>
        </p:spPr>
        <p:txBody>
          <a:bodyPr>
            <a:norm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Proposições de </a:t>
            </a:r>
            <a:r>
              <a:rPr lang="pt-BR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marx</a:t>
            </a: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 sobre educação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3729" y="1096056"/>
            <a:ext cx="8524056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Mais valia –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Divisão do trabalho da continuidade ao processo produtivo.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Mesmo número de trabalhadores produz mais em uma mesma jornada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Aumenta-se o trabalho excedente</a:t>
            </a:r>
          </a:p>
          <a:p>
            <a:pPr marL="0" indent="0">
              <a:buNone/>
            </a:pPr>
            <a:endParaRPr lang="pt-BR" sz="28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643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936104"/>
          </a:xfrm>
        </p:spPr>
        <p:txBody>
          <a:bodyPr>
            <a:norm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Proposições de </a:t>
            </a:r>
            <a:r>
              <a:rPr lang="pt-BR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marx</a:t>
            </a: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 sobre educação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3729" y="1096056"/>
            <a:ext cx="8524056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27981" y="1515256"/>
            <a:ext cx="6700403" cy="4866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7140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936104"/>
          </a:xfrm>
        </p:spPr>
        <p:txBody>
          <a:bodyPr>
            <a:norm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Proposições de </a:t>
            </a:r>
            <a:r>
              <a:rPr lang="pt-BR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marx</a:t>
            </a: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 sobre educação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3729" y="1096056"/>
            <a:ext cx="8524056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Ideologia –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Produção de uma forma de pensar (ideológica) que gera a ilusão social:</a:t>
            </a:r>
          </a:p>
          <a:p>
            <a:pPr lvl="1">
              <a:lnSpc>
                <a:spcPct val="150000"/>
              </a:lnSpc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Crença  das classes sociais que as condições que vivem são naturais, corretas e justas</a:t>
            </a:r>
          </a:p>
          <a:p>
            <a:pPr lvl="1">
              <a:lnSpc>
                <a:spcPct val="150000"/>
              </a:lnSpc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Não há espaço para mudanças ou transformações </a:t>
            </a:r>
          </a:p>
          <a:p>
            <a:pPr marL="0" indent="0">
              <a:buNone/>
            </a:pPr>
            <a:endParaRPr lang="pt-BR" sz="28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77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936104"/>
          </a:xfrm>
        </p:spPr>
        <p:txBody>
          <a:bodyPr>
            <a:norm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Proposições de </a:t>
            </a:r>
            <a:r>
              <a:rPr lang="pt-BR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marx</a:t>
            </a: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 sobre educação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3729" y="1096056"/>
            <a:ext cx="8524056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Marx e a educação (duplo sentido)</a:t>
            </a:r>
          </a:p>
          <a:p>
            <a:pPr algn="just">
              <a:lnSpc>
                <a:spcPct val="150000"/>
              </a:lnSpc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Educação como processo de adaptação às relações existentes que asseguram aos filhos das classes dominantes os seus privilégios e adapta os filhos das classes oprimidas à sua condição.</a:t>
            </a:r>
          </a:p>
          <a:p>
            <a:pPr algn="just">
              <a:lnSpc>
                <a:spcPct val="150000"/>
              </a:lnSpc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Como arma na luta contra a opressão</a:t>
            </a:r>
          </a:p>
          <a:p>
            <a:pPr marL="0" indent="0">
              <a:buNone/>
            </a:pPr>
            <a:endParaRPr lang="pt-BR" sz="28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764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Modelos de instituições voltadas aos interesses capitalistas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3729" y="1096056"/>
            <a:ext cx="8524056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Valorização da educação propedêutica</a:t>
            </a: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	Processo  de profissionalização do ensino médio</a:t>
            </a:r>
          </a:p>
        </p:txBody>
      </p:sp>
      <p:sp>
        <p:nvSpPr>
          <p:cNvPr id="2" name="Seta para baixo 1"/>
          <p:cNvSpPr/>
          <p:nvPr/>
        </p:nvSpPr>
        <p:spPr>
          <a:xfrm>
            <a:off x="4180148" y="2564904"/>
            <a:ext cx="936104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5346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Modelos de instituições voltadas aos interesses capitalistas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3729" y="1096056"/>
            <a:ext cx="8524056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pt-BR" sz="36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pt-BR" sz="3600" b="1" dirty="0" smtClean="0">
                <a:latin typeface="Arial" pitchFamily="34" charset="0"/>
                <a:cs typeface="Arial" pitchFamily="34" charset="0"/>
              </a:rPr>
              <a:t>Da para generalizar o modelo?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394003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Modelos de instituições voltadas aos interesses capitalistas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3729" y="1096056"/>
            <a:ext cx="8524056" cy="54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Processos de </a:t>
            </a:r>
            <a:r>
              <a:rPr lang="pt-BR" sz="2800" dirty="0" err="1" smtClean="0">
                <a:latin typeface="Arial" pitchFamily="34" charset="0"/>
                <a:cs typeface="Arial" pitchFamily="34" charset="0"/>
              </a:rPr>
              <a:t>super-educação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e ausência de inserção no mercado</a:t>
            </a: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	Criam-se modelos de educação voltados aos interesses capitalistas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SENAI – SENAC </a:t>
            </a:r>
          </a:p>
        </p:txBody>
      </p:sp>
      <p:sp>
        <p:nvSpPr>
          <p:cNvPr id="2" name="Seta para baixo 1"/>
          <p:cNvSpPr/>
          <p:nvPr/>
        </p:nvSpPr>
        <p:spPr>
          <a:xfrm>
            <a:off x="3851920" y="2874596"/>
            <a:ext cx="936104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0432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Organização da aula: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Retomar aula anterior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Educação no campo político pedagógico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Proposições de Marx sobre educação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Modelos de instituições voltadas aos interesses capitalistas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Quadros intermediários, burocracia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936104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Quadros intermediários, burocracia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3729" y="1096056"/>
            <a:ext cx="8524056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Desenvolvimento tecnológico</a:t>
            </a: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	Ampliam-se  os quadros intermediários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Esquemas burocratizados</a:t>
            </a:r>
          </a:p>
        </p:txBody>
      </p:sp>
      <p:sp>
        <p:nvSpPr>
          <p:cNvPr id="2" name="Seta para baixo 1"/>
          <p:cNvSpPr/>
          <p:nvPr/>
        </p:nvSpPr>
        <p:spPr>
          <a:xfrm>
            <a:off x="3851920" y="2874596"/>
            <a:ext cx="936104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0432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936104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Quadros intermediários, burocracia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3729" y="1096056"/>
            <a:ext cx="8524056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pt-BR" sz="36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pt-BR" sz="36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pt-BR" sz="3600" b="1" dirty="0" smtClean="0">
                <a:latin typeface="Arial" pitchFamily="34" charset="0"/>
                <a:cs typeface="Arial" pitchFamily="34" charset="0"/>
              </a:rPr>
              <a:t>O que é burocracia?</a:t>
            </a:r>
          </a:p>
          <a:p>
            <a:pPr marL="0" indent="0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13289" y="3645024"/>
            <a:ext cx="4464496" cy="3092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0432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936104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Quadros intermediários, burocracia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04799" y="1096056"/>
            <a:ext cx="8472985" cy="341306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11200" b="1" dirty="0" smtClean="0">
                <a:latin typeface="Arial" pitchFamily="34" charset="0"/>
                <a:cs typeface="Arial" pitchFamily="34" charset="0"/>
              </a:rPr>
              <a:t>O que é burocracia?</a:t>
            </a:r>
          </a:p>
          <a:p>
            <a:pPr marL="0" indent="0">
              <a:buNone/>
            </a:pPr>
            <a:endParaRPr lang="pt-BR" sz="11200" b="1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pt-BR" sz="11200" dirty="0" smtClean="0"/>
              <a:t>Max Weber </a:t>
            </a:r>
            <a:r>
              <a:rPr lang="pt-BR" sz="11200" dirty="0"/>
              <a:t>definiu burocracia como uma organização baseada em regras e procedimentos regulares, onde cada indivíduo possui sua especialidade, responsabilidade e divisão de tarefas.</a:t>
            </a:r>
          </a:p>
          <a:p>
            <a:pPr marL="0" indent="0" algn="just">
              <a:buNone/>
            </a:pPr>
            <a:endParaRPr lang="pt-BR" sz="11200" dirty="0"/>
          </a:p>
          <a:p>
            <a:pPr marL="0" indent="0" algn="just">
              <a:buNone/>
            </a:pPr>
            <a:r>
              <a:rPr lang="pt-BR" sz="11200" dirty="0" smtClean="0"/>
              <a:t>Concentrado </a:t>
            </a:r>
            <a:r>
              <a:rPr lang="pt-BR" sz="11200" dirty="0"/>
              <a:t>a impessoalidade, a administração, as diferenças de nível social e econômico entre as pessoas e um nível de hierarquia. </a:t>
            </a:r>
          </a:p>
          <a:p>
            <a:pPr marL="0" indent="0">
              <a:buNone/>
            </a:pPr>
            <a:endParaRPr lang="pt-BR" sz="112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11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11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11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112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295879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936104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Quadros intermediários, burocracia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04799" y="1096056"/>
            <a:ext cx="8472985" cy="341306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112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112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112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11200" b="1" dirty="0" smtClean="0">
                <a:latin typeface="Arial" pitchFamily="34" charset="0"/>
                <a:cs typeface="Arial" pitchFamily="34" charset="0"/>
              </a:rPr>
              <a:t>A escola forma (prepara) para a burocracia?</a:t>
            </a:r>
            <a:endParaRPr lang="pt-BR" sz="11200" dirty="0"/>
          </a:p>
          <a:p>
            <a:pPr marL="0" indent="0">
              <a:buNone/>
            </a:pPr>
            <a:endParaRPr lang="pt-BR" sz="112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11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11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11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112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4005064"/>
            <a:ext cx="3146450" cy="2650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5296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936104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Quadros intermediários, burocracia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1" y="1096056"/>
            <a:ext cx="8526264" cy="542928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sz="7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7200" b="1" dirty="0" smtClean="0">
                <a:latin typeface="Arial" pitchFamily="34" charset="0"/>
                <a:cs typeface="Arial" pitchFamily="34" charset="0"/>
              </a:rPr>
              <a:t>A escola forma (prepara) para a burocracia?</a:t>
            </a:r>
            <a:endParaRPr lang="pt-BR" sz="7200" dirty="0"/>
          </a:p>
          <a:p>
            <a:pPr marL="0" indent="0">
              <a:lnSpc>
                <a:spcPct val="170000"/>
              </a:lnSpc>
              <a:buNone/>
            </a:pPr>
            <a:endParaRPr lang="pt-BR" sz="51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12800" i="1" dirty="0" smtClean="0">
                <a:latin typeface="Arial" pitchFamily="34" charset="0"/>
                <a:cs typeface="Arial" pitchFamily="34" charset="0"/>
              </a:rPr>
              <a:t>A escola para o modelo capitalista de organização de organização do trabalho se dá no próprio processo de produção</a:t>
            </a:r>
          </a:p>
          <a:p>
            <a:pPr marL="0" indent="0">
              <a:lnSpc>
                <a:spcPct val="170000"/>
              </a:lnSpc>
              <a:buNone/>
            </a:pPr>
            <a:endParaRPr lang="pt-BR" sz="12800" i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70000"/>
              </a:lnSpc>
              <a:buNone/>
            </a:pPr>
            <a:r>
              <a:rPr lang="pt-BR" sz="12800" i="1" dirty="0" smtClean="0">
                <a:latin typeface="Arial" pitchFamily="34" charset="0"/>
                <a:cs typeface="Arial" pitchFamily="34" charset="0"/>
              </a:rPr>
              <a:t>Vantagens?</a:t>
            </a:r>
          </a:p>
          <a:p>
            <a:pPr marL="0" indent="0">
              <a:buNone/>
            </a:pPr>
            <a:endParaRPr lang="pt-BR" sz="11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112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306916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936104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Quadros intermediários, burocracia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04800" y="1132050"/>
            <a:ext cx="8472985" cy="503325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pt-BR" sz="7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</a:pPr>
            <a:r>
              <a:rPr lang="pt-BR" sz="4500" i="1" dirty="0" smtClean="0">
                <a:latin typeface="Arial" pitchFamily="34" charset="0"/>
                <a:cs typeface="Arial" pitchFamily="34" charset="0"/>
              </a:rPr>
              <a:t>Neste tipo de escola não há desperdício;</a:t>
            </a:r>
          </a:p>
          <a:p>
            <a:pPr>
              <a:lnSpc>
                <a:spcPct val="170000"/>
              </a:lnSpc>
            </a:pPr>
            <a:r>
              <a:rPr lang="pt-BR" sz="4500" i="1" dirty="0" smtClean="0">
                <a:latin typeface="Arial" pitchFamily="34" charset="0"/>
                <a:cs typeface="Arial" pitchFamily="34" charset="0"/>
              </a:rPr>
              <a:t> Nada que não seja prático é ensinado;</a:t>
            </a:r>
          </a:p>
          <a:p>
            <a:pPr>
              <a:lnSpc>
                <a:spcPct val="170000"/>
              </a:lnSpc>
            </a:pPr>
            <a:r>
              <a:rPr lang="pt-BR" sz="4500" i="1" dirty="0" smtClean="0">
                <a:latin typeface="Arial" pitchFamily="34" charset="0"/>
                <a:cs typeface="Arial" pitchFamily="34" charset="0"/>
              </a:rPr>
              <a:t>Aprende-se fazendo</a:t>
            </a:r>
          </a:p>
          <a:p>
            <a:pPr>
              <a:lnSpc>
                <a:spcPct val="170000"/>
              </a:lnSpc>
            </a:pPr>
            <a:r>
              <a:rPr lang="pt-BR" sz="4500" i="1" dirty="0" smtClean="0">
                <a:latin typeface="Arial" pitchFamily="34" charset="0"/>
                <a:cs typeface="Arial" pitchFamily="34" charset="0"/>
              </a:rPr>
              <a:t>Aprende-se apenas aquilo que serve à operação a ser executado;</a:t>
            </a:r>
          </a:p>
          <a:p>
            <a:pPr>
              <a:lnSpc>
                <a:spcPct val="170000"/>
              </a:lnSpc>
            </a:pPr>
            <a:r>
              <a:rPr lang="pt-BR" sz="4500" i="1" dirty="0" smtClean="0">
                <a:latin typeface="Arial" pitchFamily="34" charset="0"/>
                <a:cs typeface="Arial" pitchFamily="34" charset="0"/>
              </a:rPr>
              <a:t>Qualquer informação teórica ou tecnológica só será transmitida na estrita medida da necessidade prática;</a:t>
            </a:r>
          </a:p>
          <a:p>
            <a:pPr>
              <a:lnSpc>
                <a:spcPct val="170000"/>
              </a:lnSpc>
            </a:pPr>
            <a:r>
              <a:rPr lang="pt-BR" sz="4500" i="1" dirty="0" smtClean="0">
                <a:latin typeface="Arial" pitchFamily="34" charset="0"/>
                <a:cs typeface="Arial" pitchFamily="34" charset="0"/>
              </a:rPr>
              <a:t>É o processo de produção que disciplina o processo de aprendizagem (p. 95)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55730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936104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Quadros intermediários, burocracia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04800" y="1132050"/>
            <a:ext cx="8472985" cy="503325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70000"/>
              </a:lnSpc>
              <a:buNone/>
            </a:pPr>
            <a:endParaRPr lang="pt-BR" sz="2800" b="1" i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70000"/>
              </a:lnSpc>
              <a:buNone/>
            </a:pPr>
            <a:endParaRPr lang="pt-BR" sz="2800" b="1" i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70000"/>
              </a:lnSpc>
              <a:buNone/>
            </a:pPr>
            <a:r>
              <a:rPr lang="pt-BR" sz="2800" b="1" i="1" dirty="0" smtClean="0">
                <a:latin typeface="Arial" pitchFamily="34" charset="0"/>
                <a:cs typeface="Arial" pitchFamily="34" charset="0"/>
              </a:rPr>
              <a:t>Dissocia a ideia da educação como preparatório  para o trabalho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marL="0" indent="0" algn="ctr">
              <a:lnSpc>
                <a:spcPct val="170000"/>
              </a:lnSpc>
              <a:buNone/>
            </a:pPr>
            <a:endParaRPr lang="pt-BR" sz="28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70000"/>
              </a:lnSpc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Mais um complicador.</a:t>
            </a:r>
          </a:p>
        </p:txBody>
      </p:sp>
    </p:spTree>
    <p:extLst>
      <p:ext uri="{BB962C8B-B14F-4D97-AF65-F5344CB8AC3E}">
        <p14:creationId xmlns:p14="http://schemas.microsoft.com/office/powerpoint/2010/main" xmlns="" val="161620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936104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Quadros intermediários, burocracia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04800" y="1132050"/>
            <a:ext cx="8472985" cy="503325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70000"/>
              </a:lnSpc>
              <a:buNone/>
            </a:pPr>
            <a:endParaRPr lang="pt-BR" sz="2800" b="1" i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70000"/>
              </a:lnSpc>
              <a:buNone/>
            </a:pPr>
            <a:r>
              <a:rPr lang="pt-BR" sz="2800" b="1" i="1" dirty="0" smtClean="0">
                <a:latin typeface="Arial" pitchFamily="34" charset="0"/>
                <a:cs typeface="Arial" pitchFamily="34" charset="0"/>
              </a:rPr>
              <a:t>“ A quem pertence as bandeiras da educação universal, da melhoria da qualidade do ensino, da preservação da dignidade acadêmica, se a escola capitalista serve </a:t>
            </a:r>
            <a:r>
              <a:rPr lang="pt-BR" sz="2800" b="1" i="1" smtClean="0">
                <a:latin typeface="Arial" pitchFamily="34" charset="0"/>
                <a:cs typeface="Arial" pitchFamily="34" charset="0"/>
              </a:rPr>
              <a:t>ao capitalismo (p.34) </a:t>
            </a:r>
            <a:endParaRPr lang="pt-BR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620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792088"/>
          </a:xfrm>
        </p:spPr>
        <p:txBody>
          <a:bodyPr>
            <a:normAutofit/>
          </a:bodyPr>
          <a:lstStyle/>
          <a:p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04800" y="1268760"/>
            <a:ext cx="8587680" cy="504056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t-BR" sz="11200" b="1" dirty="0" smtClean="0">
                <a:latin typeface="Arial" pitchFamily="34" charset="0"/>
                <a:cs typeface="Arial" pitchFamily="34" charset="0"/>
              </a:rPr>
              <a:t>Próxima aula – Filme e organização dos grupos de seminário</a:t>
            </a:r>
          </a:p>
          <a:p>
            <a:pPr marL="0" indent="0">
              <a:lnSpc>
                <a:spcPct val="150000"/>
              </a:lnSpc>
              <a:buNone/>
            </a:pPr>
            <a:endParaRPr lang="pt-BR" sz="5900" dirty="0" smtClean="0">
              <a:latin typeface="Arial" pitchFamily="34" charset="0"/>
              <a:cs typeface="Arial" pitchFamily="34" charset="0"/>
            </a:endParaRPr>
          </a:p>
          <a:p>
            <a:pPr marL="1143000" indent="-1143000">
              <a:lnSpc>
                <a:spcPct val="150000"/>
              </a:lnSpc>
              <a:buAutoNum type="arabicPeriod"/>
            </a:pPr>
            <a:endParaRPr lang="pt-BR" sz="5900" b="1" dirty="0" smtClean="0"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150000"/>
              </a:lnSpc>
            </a:pPr>
            <a:endParaRPr lang="pt-BR" sz="51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</a:pPr>
            <a:endParaRPr lang="pt-BR" sz="9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pt-BR" sz="96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xmlns="" val="301049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bibliografia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AULA ANTERIOR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Espaço Reservado para Conteúdo 3" descr="http://4.bp.blogspot.com/-ItajqFLIW0k/U0sfMa9j5cI/AAAAAAAAFrA/dqfDoFNKXX4/s1600/incognita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81533" y="1975874"/>
            <a:ext cx="2933334" cy="36825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ixaDeTexto 6"/>
          <p:cNvSpPr txBox="1"/>
          <p:nvPr/>
        </p:nvSpPr>
        <p:spPr>
          <a:xfrm>
            <a:off x="6300192" y="4509120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latin typeface="Arial" pitchFamily="34" charset="0"/>
                <a:cs typeface="Arial" pitchFamily="34" charset="0"/>
              </a:rPr>
              <a:t>Dúvidas?</a:t>
            </a:r>
            <a:endParaRPr lang="pt-BR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487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AULA ANTERIOR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0462" y="1124744"/>
            <a:ext cx="8560270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8487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936104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Aula anterior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1196752"/>
            <a:ext cx="8524056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                   </a:t>
            </a:r>
          </a:p>
          <a:p>
            <a:pPr marL="0" indent="0">
              <a:buNone/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Relação límpida e direta?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5924" y="1340767"/>
            <a:ext cx="8266516" cy="4976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936104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Aula anterior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1196752"/>
            <a:ext cx="8524056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                   </a:t>
            </a:r>
          </a:p>
          <a:p>
            <a:pPr marL="0" indent="0"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       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Relação límpida e direta?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764704"/>
            <a:ext cx="7344816" cy="583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936104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Aula anterior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1196752"/>
            <a:ext cx="8524056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                   </a:t>
            </a:r>
          </a:p>
          <a:p>
            <a:pPr marL="0" indent="0"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       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Relação límpida e direta?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43000"/>
            <a:ext cx="715516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936104"/>
          </a:xfrm>
        </p:spPr>
        <p:txBody>
          <a:bodyPr>
            <a:norm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Educação no campo político pedagógico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1196752"/>
            <a:ext cx="8524056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                   </a:t>
            </a:r>
          </a:p>
          <a:p>
            <a:pPr marL="0" indent="0"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       educação                      economia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Relação límpida e direta?</a:t>
            </a:r>
          </a:p>
        </p:txBody>
      </p:sp>
      <p:sp>
        <p:nvSpPr>
          <p:cNvPr id="3" name="Seta para a esquerda e para a direita 2"/>
          <p:cNvSpPr/>
          <p:nvPr/>
        </p:nvSpPr>
        <p:spPr>
          <a:xfrm>
            <a:off x="3779912" y="2276872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936104"/>
          </a:xfrm>
        </p:spPr>
        <p:txBody>
          <a:bodyPr>
            <a:norm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Educação no campo político pedagógico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1196752"/>
            <a:ext cx="8524056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                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A educação precisa ser pensada no campo politico ideológico – campo de poder e tensão</a:t>
            </a:r>
          </a:p>
          <a:p>
            <a:pPr marL="0" indent="0">
              <a:lnSpc>
                <a:spcPct val="150000"/>
              </a:lnSpc>
              <a:buNone/>
            </a:pPr>
            <a:endParaRPr lang="pt-BR" sz="2800" b="1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EDUCAÇÃO              cidadania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                                   construção de uma            					sociedade mais igualitária</a:t>
            </a:r>
          </a:p>
          <a:p>
            <a:pPr marL="0" indent="0">
              <a:buNone/>
            </a:pPr>
            <a:endParaRPr lang="pt-BR" sz="28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eta para a direita 1"/>
          <p:cNvSpPr/>
          <p:nvPr/>
        </p:nvSpPr>
        <p:spPr>
          <a:xfrm>
            <a:off x="3059832" y="4446404"/>
            <a:ext cx="57606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3775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Origem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3537</TotalTime>
  <Words>616</Words>
  <Application>Microsoft Office PowerPoint</Application>
  <PresentationFormat>Apresentação na tela (4:3)</PresentationFormat>
  <Paragraphs>197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0" baseType="lpstr">
      <vt:lpstr>Viagem</vt:lpstr>
      <vt:lpstr>Fundamentos econômicos da educação Docente Amélia Artes PRIMEIRO semestre de 2015 FEUSP  </vt:lpstr>
      <vt:lpstr>Organização da aula:</vt:lpstr>
      <vt:lpstr>AULA ANTERIOR</vt:lpstr>
      <vt:lpstr>AULA ANTERIOR</vt:lpstr>
      <vt:lpstr>Aula anterior</vt:lpstr>
      <vt:lpstr>Aula anterior</vt:lpstr>
      <vt:lpstr>Aula anterior</vt:lpstr>
      <vt:lpstr>Educação no campo político pedagógico</vt:lpstr>
      <vt:lpstr>Educação no campo político pedagógico</vt:lpstr>
      <vt:lpstr>Educação no campo político pedagógico</vt:lpstr>
      <vt:lpstr>Proposições de marx sobre educação</vt:lpstr>
      <vt:lpstr>Proposições de marx sobre educação</vt:lpstr>
      <vt:lpstr>Proposições de marx sobre educação</vt:lpstr>
      <vt:lpstr>Proposições de marx sobre educação</vt:lpstr>
      <vt:lpstr>Proposições de marx sobre educação</vt:lpstr>
      <vt:lpstr>Proposições de marx sobre educação</vt:lpstr>
      <vt:lpstr>Modelos de instituições voltadas aos interesses capitalistas</vt:lpstr>
      <vt:lpstr>Modelos de instituições voltadas aos interesses capitalistas</vt:lpstr>
      <vt:lpstr>Modelos de instituições voltadas aos interesses capitalistas</vt:lpstr>
      <vt:lpstr>Quadros intermediários, burocracia</vt:lpstr>
      <vt:lpstr>Quadros intermediários, burocracia</vt:lpstr>
      <vt:lpstr>Quadros intermediários, burocracia</vt:lpstr>
      <vt:lpstr>Quadros intermediários, burocracia</vt:lpstr>
      <vt:lpstr>Quadros intermediários, burocracia</vt:lpstr>
      <vt:lpstr>Quadros intermediários, burocracia</vt:lpstr>
      <vt:lpstr>Quadros intermediários, burocracia</vt:lpstr>
      <vt:lpstr>Quadros intermediários, burocracia</vt:lpstr>
      <vt:lpstr>Slide 28</vt:lpstr>
      <vt:lpstr>bibliografia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POEB 1: Licenciatura Pedagogia Docente Amélia Artes PRIMEIRO semestre de 2015 FEUSP</dc:title>
  <dc:creator>Amelia</dc:creator>
  <cp:lastModifiedBy>Amelia</cp:lastModifiedBy>
  <cp:revision>100</cp:revision>
  <dcterms:created xsi:type="dcterms:W3CDTF">2015-01-27T17:50:53Z</dcterms:created>
  <dcterms:modified xsi:type="dcterms:W3CDTF">2015-04-10T14:42:01Z</dcterms:modified>
</cp:coreProperties>
</file>