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9" r:id="rId3"/>
    <p:sldId id="257" r:id="rId4"/>
    <p:sldId id="258" r:id="rId5"/>
    <p:sldId id="259" r:id="rId6"/>
    <p:sldId id="265" r:id="rId7"/>
    <p:sldId id="260" r:id="rId8"/>
    <p:sldId id="267" r:id="rId9"/>
    <p:sldId id="261" r:id="rId10"/>
    <p:sldId id="271" r:id="rId11"/>
    <p:sldId id="262" r:id="rId12"/>
    <p:sldId id="266" r:id="rId13"/>
    <p:sldId id="270" r:id="rId14"/>
    <p:sldId id="263" r:id="rId15"/>
    <p:sldId id="268" r:id="rId16"/>
    <p:sldId id="264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707"/>
    <a:srgbClr val="12640C"/>
    <a:srgbClr val="600000"/>
    <a:srgbClr val="0D056F"/>
    <a:srgbClr val="100698"/>
    <a:srgbClr val="4739F7"/>
    <a:srgbClr val="A7F3D1"/>
    <a:srgbClr val="EC7EB0"/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69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68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37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09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0560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3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6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934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00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563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689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65BED-7AF9-438B-9D00-ACD700E511B2}" type="datetimeFigureOut">
              <a:rPr lang="pt-BR" smtClean="0"/>
              <a:t>09/06/2019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BE58-8F11-4C87-B9B1-669E1C2E92A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60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9" y="132522"/>
            <a:ext cx="11979965" cy="65200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5" name="Retângulo 44"/>
          <p:cNvSpPr/>
          <p:nvPr/>
        </p:nvSpPr>
        <p:spPr>
          <a:xfrm>
            <a:off x="1988818" y="2152971"/>
            <a:ext cx="7943851" cy="2903220"/>
          </a:xfrm>
          <a:prstGeom prst="rect">
            <a:avLst/>
          </a:prstGeom>
          <a:solidFill>
            <a:schemeClr val="bg1"/>
          </a:solidFill>
          <a:ln w="76200">
            <a:solidFill>
              <a:srgbClr val="0A3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6" name="Conector reto 35"/>
          <p:cNvCxnSpPr/>
          <p:nvPr/>
        </p:nvCxnSpPr>
        <p:spPr>
          <a:xfrm>
            <a:off x="3716126" y="3934902"/>
            <a:ext cx="4280452" cy="0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23738" y="2276400"/>
            <a:ext cx="7074010" cy="1397781"/>
          </a:xfrm>
          <a:solidFill>
            <a:schemeClr val="bg1"/>
          </a:solidFill>
          <a:ln w="76200">
            <a:noFill/>
          </a:ln>
        </p:spPr>
        <p:txBody>
          <a:bodyPr>
            <a:normAutofit fontScale="90000"/>
          </a:bodyPr>
          <a:lstStyle/>
          <a:p>
            <a:r>
              <a:rPr lang="pt-BR" sz="4000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  <a:cs typeface="Amatic SC" panose="00000800000000000000" pitchFamily="2" charset="-79"/>
              </a:rPr>
              <a:t>O cotidiano na Terapia Ocupacional:</a:t>
            </a:r>
            <a:br>
              <a:rPr lang="pt-BR" dirty="0">
                <a:solidFill>
                  <a:srgbClr val="0A3707"/>
                </a:solidFill>
                <a:latin typeface="Amatic SC" panose="00000800000000000000" pitchFamily="2" charset="-79"/>
                <a:ea typeface="Microsoft Yi Baiti" panose="03000500000000000000" pitchFamily="66" charset="0"/>
                <a:cs typeface="Amatic SC" panose="00000800000000000000" pitchFamily="2" charset="-79"/>
              </a:rPr>
            </a:br>
            <a:r>
              <a:rPr lang="pt-BR" sz="2700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  <a:cs typeface="Amatic SC" panose="00000800000000000000" pitchFamily="2" charset="-79"/>
              </a:rPr>
              <a:t>Cultura, subjetividade e contexto histórico-social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95143" y="4176087"/>
            <a:ext cx="9144000" cy="1655762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  <a:cs typeface="Amatic SC" panose="00000800000000000000" pitchFamily="2" charset="-79"/>
              </a:rPr>
              <a:t>Autora: Sandra Maria </a:t>
            </a:r>
            <a:r>
              <a:rPr lang="pt-BR" dirty="0" err="1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  <a:cs typeface="Amatic SC" panose="00000800000000000000" pitchFamily="2" charset="-79"/>
              </a:rPr>
              <a:t>Galheigo</a:t>
            </a:r>
            <a:endParaRPr lang="pt-BR" dirty="0">
              <a:solidFill>
                <a:srgbClr val="0A3707"/>
              </a:solidFill>
              <a:latin typeface="Modern No. 20" panose="02070704070505020303" pitchFamily="18" charset="0"/>
              <a:ea typeface="Microsoft Yi Baiti" panose="03000500000000000000" pitchFamily="66" charset="0"/>
              <a:cs typeface="Amatic SC" panose="000008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7361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199" y="1836215"/>
            <a:ext cx="10515600" cy="45637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Artigo “O Cotidiano, o lúdico e as redes relacionais: a </a:t>
            </a:r>
            <a:r>
              <a:rPr lang="pt-BR" sz="24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artesania</a:t>
            </a:r>
            <a:r>
              <a:rPr lang="pt-BR" sz="24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do cuidar em terapia  ocupacional no hospital.”(ANGELI; LUVIZARO; GALHEIGO), inicia fazendo uma abordagem do contexto presente no ambiente hospitalar, assim definido:</a:t>
            </a:r>
            <a:endParaRPr lang="pt-BR" sz="2400" b="1" i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457200" lvl="1" indent="0" algn="just">
              <a:buNone/>
            </a:pPr>
            <a:r>
              <a:rPr lang="pt-BR" sz="2000" b="1" i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“A urgência, a dor e o sofrimento agudos, a iminência da morte, o desconhecido acerca de seu próprio corpo, a impotência e a necessidade do outro atravessam e constituem este território instável, intenso do cotidiano hospitalar para todos os seus atores.”</a:t>
            </a:r>
            <a:endParaRPr lang="pt-BR" sz="2000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algn="just"/>
            <a:r>
              <a:rPr lang="pt-BR" sz="24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Nesse contexto, um cotidiano particular se instala tanto para o paciente (sujeito de cuidados) quanto para os técnicos da saúde - ambos tem sua rotina habitual externa ao hospital completamente alterada: </a:t>
            </a:r>
          </a:p>
          <a:p>
            <a:pPr marL="0" lvl="0" indent="0" algn="just" fontAlgn="base">
              <a:buNone/>
            </a:pPr>
            <a:r>
              <a:rPr lang="pt-BR" sz="24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	- O paciente fica à mercê de comandos e ordens que devem ser seguidas, sem que sua opinião e/ou sentimentos sejam considerados; </a:t>
            </a:r>
          </a:p>
          <a:p>
            <a:pPr marL="0" lvl="0" indent="0" algn="just" fontAlgn="base">
              <a:buNone/>
            </a:pPr>
            <a:r>
              <a:rPr lang="pt-BR" sz="24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	- Os técnicos da saúde assumem o papel daqueles que tem de manter a rotina de procedimentos e cuidados previstos nos “protocolos” da área da saúde.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38200" y="510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Laboratório Accalanto-Usp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3120273" y="1680099"/>
            <a:ext cx="5951453" cy="10589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319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5106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Laboratório Accalanto-Usp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8174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Laboratório ACCALANTO surge nesse contexto propondo novas estratégias no intuito de resgatar para o paciente o papel de protagonista do seu tratamento, enfocando o processo de adoecimento como parte do curso natural da vida, evitando “uma cisão entre saúde e doença, internação e vida cotidiana”.</a:t>
            </a:r>
          </a:p>
          <a:p>
            <a:pPr marL="0" indent="0">
              <a:buNone/>
            </a:pPr>
            <a:r>
              <a:rPr lang="pt-BR" sz="31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eixo Teias, do laboratório ACCALANTO, com a promoção de atividades lúdicas:</a:t>
            </a:r>
          </a:p>
          <a:p>
            <a:r>
              <a:rPr lang="pt-BR" sz="31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humanização e produção do cuidado pautadas pelo princípio da integralidade; contribui para a convivência e ambiência do cuidado.</a:t>
            </a:r>
          </a:p>
          <a:p>
            <a:r>
              <a:rPr lang="pt-BR" sz="31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desenvolvimento de um cotidiano diferente:</a:t>
            </a:r>
          </a:p>
          <a:p>
            <a:pPr marL="0" indent="0">
              <a:buNone/>
            </a:pPr>
            <a:r>
              <a:rPr lang="pt-BR" sz="31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- sujeito como protagonista;</a:t>
            </a:r>
          </a:p>
          <a:p>
            <a:pPr marL="0" indent="0">
              <a:buNone/>
            </a:pPr>
            <a:r>
              <a:rPr lang="pt-BR" sz="31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- cotidiano como uma infinidade de ações que permitem o sujeito ser, fazer e estar de modo particular e com uma linguagem própria.</a:t>
            </a:r>
          </a:p>
          <a:p>
            <a:r>
              <a:rPr lang="pt-BR" sz="31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atividade lúdica como veículo fundamental de comunicação (língua), tradução de valores, produção da coletividade e que tece um cotidiano.</a:t>
            </a:r>
          </a:p>
          <a:p>
            <a:endParaRPr lang="pt-BR" sz="3100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endParaRPr lang="pt-BR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3120273" y="1680099"/>
            <a:ext cx="5951453" cy="10589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596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151"/>
            <a:ext cx="12192000" cy="6883758"/>
          </a:xfrm>
          <a:prstGeom prst="rect">
            <a:avLst/>
          </a:prstGeom>
          <a:solidFill>
            <a:srgbClr val="0A37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221" y="7032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Modern No. 20" panose="02070704070505020303" pitchFamily="18" charset="0"/>
                <a:ea typeface="Microsoft Yi Baiti" panose="03000500000000000000" pitchFamily="66" charset="0"/>
                <a:cs typeface="Amatic SC" panose="00000800000000000000" pitchFamily="2" charset="-79"/>
              </a:rPr>
              <a:t>Foco da ação Terapêutica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50073" y="2506662"/>
            <a:ext cx="10515600" cy="4351338"/>
          </a:xfrm>
        </p:spPr>
        <p:txBody>
          <a:bodyPr>
            <a:normAutofit/>
          </a:bodyPr>
          <a:lstStyle/>
          <a:p>
            <a:pPr lvl="0" fontAlgn="base"/>
            <a:r>
              <a:rPr lang="pt-BR" sz="29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encontro com o outro permitido pelo brincar;</a:t>
            </a:r>
          </a:p>
          <a:p>
            <a:pPr lvl="0" fontAlgn="base"/>
            <a:r>
              <a:rPr lang="pt-BR" sz="29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Brincar como facilitador; </a:t>
            </a:r>
          </a:p>
          <a:p>
            <a:pPr lvl="0" fontAlgn="base"/>
            <a:r>
              <a:rPr lang="pt-BR" sz="29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Oficina de contar histórias;</a:t>
            </a:r>
          </a:p>
          <a:p>
            <a:pPr lvl="0" fontAlgn="base"/>
            <a:r>
              <a:rPr lang="pt-BR" sz="29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Construção de uma rede de sustentabilidade relacional;</a:t>
            </a:r>
          </a:p>
          <a:p>
            <a:pPr lvl="0" fontAlgn="base"/>
            <a:r>
              <a:rPr lang="pt-BR" sz="29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“(</a:t>
            </a:r>
            <a:r>
              <a:rPr lang="pt-BR" sz="2900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re</a:t>
            </a:r>
            <a:r>
              <a:rPr lang="pt-BR" sz="29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)significa o modelo tradicional de intervenção e cuidado de crianças  hospitalizadas”. (MITRE, GOMES, 2004, p.8)</a:t>
            </a:r>
          </a:p>
          <a:p>
            <a:endParaRPr lang="pt-BR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2886097" y="1928488"/>
            <a:ext cx="5951453" cy="1058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800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</a:rPr>
              <a:t>Cenas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37138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“Quando eu sou jacaré, não tenho medo de injeção, não dói – dirigindo-se às outras crianças do grupo, diz um menino com um fantoche de jacaré na mão. (ACCALANTO, 2009, p.23)”</a:t>
            </a:r>
          </a:p>
          <a:p>
            <a:pPr algn="just"/>
            <a:r>
              <a:rPr lang="pt-BR" sz="24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“O pai de N. chegou e perguntou como tinha conseguido fazer – tinha sido construído com ela um castelo de lego que, com sua varinha mágica, foi enfeitado com vários objetos (ela dava o comando, dizia as palavras mágicas e outra pessoa realizava a ação) – a menina estava com uma limitação nos braços. Respondemos dizendo ao pai que ela tinha poderes e a menina sorriu. (ACCALANTO, 2009, p.25)”</a:t>
            </a:r>
            <a:endParaRPr lang="pt-BR" sz="2600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algn="just"/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“Numa proposta de </a:t>
            </a:r>
            <a:r>
              <a:rPr lang="pt-BR" sz="26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contação</a:t>
            </a: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de história a partir dos desenhos das crianças, estávamos trabalhando com cores diferentes. Pedindo licença, uma enfermeira chegou e pediu a uma criança que tomasse um medicamento, este vinha numa seringa. Logo a criança disse o nome da cor do remédio – laranja – e, depois de explorar a sensação visual, tomou-o. Em seguida, a seringa também compôs a brincadeira à medida em que se tornou objeto de exploração; foi </a:t>
            </a:r>
            <a:r>
              <a:rPr lang="pt-BR" sz="26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ressignificada</a:t>
            </a: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(ACCALANTO, 2010, p. 42)”</a:t>
            </a:r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>
            <a:off x="5003180" y="1449659"/>
            <a:ext cx="2185639" cy="0"/>
          </a:xfrm>
          <a:prstGeom prst="line">
            <a:avLst/>
          </a:prstGeom>
          <a:ln>
            <a:solidFill>
              <a:srgbClr val="1264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52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83758"/>
          </a:xfrm>
          <a:prstGeom prst="rect">
            <a:avLst/>
          </a:prstGeom>
          <a:solidFill>
            <a:srgbClr val="0A37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8102" y="620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5400" dirty="0">
                <a:solidFill>
                  <a:schemeClr val="bg1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Dinâmica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49713" y="2313507"/>
            <a:ext cx="10515600" cy="4351338"/>
          </a:xfrm>
        </p:spPr>
        <p:txBody>
          <a:bodyPr>
            <a:normAutofit/>
          </a:bodyPr>
          <a:lstStyle/>
          <a:p>
            <a:r>
              <a:rPr lang="pt-BR" sz="26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Em uma caixa muito especial onde se colocam objetos valiosos, de origens diferentes e repletos de significados... – Se pudesse guardar algo, o que guardaria? (ACCALANTO, 2009, p.21)</a:t>
            </a:r>
          </a:p>
          <a:p>
            <a:pPr algn="just"/>
            <a:r>
              <a:rPr lang="pt-BR" sz="26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Distribuiremos tiras de papel cartão para que os participantes possam demonstrar, através de desenho, escrita, dobradura ou qualquer outra forma de expressão, algo que tenha significado no seu cotidiano, e que gostaria que o acompanhasse em qualquer circunstância da sua vida.</a:t>
            </a:r>
          </a:p>
          <a:p>
            <a:pPr algn="just"/>
            <a:r>
              <a:rPr lang="pt-BR" sz="26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Aqueles que se sentirem confortáveis poderão apresentar a sua produção e compartilhar com o grupo o significado da vivênc</a:t>
            </a:r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ia</a:t>
            </a:r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.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3791414" y="1834550"/>
            <a:ext cx="4348975" cy="11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121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8616" y="11680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Bibliografia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6620" y="3033131"/>
            <a:ext cx="10794892" cy="3143831"/>
          </a:xfrm>
        </p:spPr>
        <p:txBody>
          <a:bodyPr/>
          <a:lstStyle/>
          <a:p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GALHEIGO, S.(2003). O cotidiano na terapia ocupacional: cultura, subjetividade e contexto histórico-social. RTO [Internet]. 1 dez.2003 [citado 14maio2019];</a:t>
            </a:r>
          </a:p>
          <a:p>
            <a:pPr marL="0" indent="0">
              <a:buNone/>
            </a:pPr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14(3):104-9. </a:t>
            </a:r>
            <a:r>
              <a:rPr lang="pt-BR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Available</a:t>
            </a:r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r>
              <a:rPr lang="pt-BR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from</a:t>
            </a:r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: http;\\www.revistas.usp.br\rto\article\view\13924</a:t>
            </a:r>
          </a:p>
          <a:p>
            <a:pPr marL="0" indent="0">
              <a:buNone/>
            </a:pPr>
            <a:r>
              <a:rPr lang="pt-BR" sz="3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・</a:t>
            </a:r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ANGELI; LUVIZARO; GALHEIGO (2012). O Cotidiano, o lúdico e as redes relacionais: a </a:t>
            </a:r>
            <a:r>
              <a:rPr lang="pt-BR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artesania</a:t>
            </a:r>
            <a:r>
              <a:rPr lang="pt-BR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do cuidar em terapia  ocupacional no hospital. Interface Comunicação Saúde Educação, v.16,n.40,p.261-71, jan./mar.2012.</a:t>
            </a:r>
          </a:p>
          <a:p>
            <a:pPr marL="0" indent="0">
              <a:buNone/>
            </a:pPr>
            <a:endParaRPr lang="pt-BR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endParaRPr lang="pt-BR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040039" y="2493576"/>
            <a:ext cx="4172755" cy="0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772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72607"/>
          </a:xfrm>
          <a:prstGeom prst="rect">
            <a:avLst/>
          </a:prstGeom>
          <a:solidFill>
            <a:srgbClr val="0A370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7663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chemeClr val="bg1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Equipe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42585" y="2030055"/>
            <a:ext cx="10515600" cy="4351338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Beatriz Garcia Sampaio 				11255371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Hannah </a:t>
            </a:r>
            <a:r>
              <a:rPr lang="pt-BR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du</a:t>
            </a:r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Bois de </a:t>
            </a:r>
            <a:r>
              <a:rPr lang="pt-BR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Furuyama</a:t>
            </a:r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			11255325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Jaqueline </a:t>
            </a:r>
            <a:r>
              <a:rPr lang="pt-BR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Caobeli</a:t>
            </a:r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Alves 				11255346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Julia Telles de Camargo 				11255270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Paloma Silva Fiuza 				11255259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Rafaela Andrade Pombal 				11266046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Simone Alonso 					1720732</a:t>
            </a:r>
          </a:p>
          <a:p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Thais Ribeiro Barboza 				11347154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567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800" dirty="0">
                <a:solidFill>
                  <a:srgbClr val="0A3707"/>
                </a:solidFill>
                <a:latin typeface="Modern No. 20" panose="02070704070505020303" pitchFamily="18" charset="0"/>
              </a:rPr>
              <a:t>Índice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92302" y="1815466"/>
            <a:ext cx="10515600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</a:rPr>
              <a:t>Contexto histórico ------------------------------------------------------- 01 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</a:rPr>
              <a:t>Como começa o texto</a:t>
            </a:r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ea typeface="Microsoft Yi Baiti" panose="03000500000000000000" pitchFamily="66" charset="0"/>
                <a:cs typeface="Amatic SC" panose="00000800000000000000" pitchFamily="2" charset="-79"/>
              </a:rPr>
              <a:t> </a:t>
            </a:r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? -------------------------------------------------- 02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Como se desenvolve o texto ? ------------------------------------------- 03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Ideias Principais -------------------------------------------------------- 05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Como a autora concluiu ? ---------------------------------------------- 07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Laboratório </a:t>
            </a:r>
            <a:r>
              <a:rPr lang="pt-BR" sz="2400" dirty="0" err="1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Accalanto</a:t>
            </a:r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 -USP ------------------------------------------ 08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Foco da ação Terapêutica ---------------------------------------------- 10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Cenas ---------------------------------------------------------------------- 11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Dinâmica ----------------------------------------------------------------- 12</a:t>
            </a:r>
          </a:p>
          <a:p>
            <a:pPr algn="just"/>
            <a:r>
              <a:rPr lang="pt-BR" sz="24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Bibliografia -------------------------------------------------------------- 13</a:t>
            </a:r>
          </a:p>
          <a:p>
            <a:pPr marL="0" indent="0">
              <a:buNone/>
            </a:pPr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>
              <a:solidFill>
                <a:srgbClr val="0A3707"/>
              </a:solidFill>
              <a:latin typeface="Modern No. 20" panose="02070704070505020303" pitchFamily="18" charset="0"/>
              <a:cs typeface="Amatic SC" panose="00000800000000000000" pitchFamily="2" charset="-79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9530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83758"/>
          </a:xfrm>
          <a:prstGeom prst="rect">
            <a:avLst/>
          </a:prstGeom>
          <a:solidFill>
            <a:srgbClr val="0A3707"/>
          </a:solidFill>
          <a:ln>
            <a:solidFill>
              <a:srgbClr val="6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bg1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Contexto Histórico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sz="25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*</a:t>
            </a:r>
            <a:r>
              <a:rPr lang="pt-BR" sz="2500" b="1" i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Sandra Maria </a:t>
            </a:r>
            <a:r>
              <a:rPr lang="pt-BR" sz="2500" b="1" i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Galheigo</a:t>
            </a:r>
            <a:r>
              <a:rPr lang="pt-BR" sz="25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: a Autora, na época da publicação do Artigo, era Professora Titular da Faculdade de T.O. da PUC – Campinas. Doutora em Ciências Sociais pela Universidade de </a:t>
            </a:r>
            <a:r>
              <a:rPr lang="pt-BR" sz="2500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Sussex</a:t>
            </a:r>
            <a:r>
              <a:rPr lang="pt-BR" sz="25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, Reino Unido.</a:t>
            </a:r>
          </a:p>
          <a:p>
            <a:pPr algn="just"/>
            <a:r>
              <a:rPr lang="pt-BR" sz="25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Trabalho foi apresentado no painel Cotidiano, Cultura e subjetividade no VIII Congresso Brasileiro de Terapia Ocupacional e V Congresso Latino-Americano de Terapia Ocupacional Paraná, de 2 a 6 de junho de 2003.</a:t>
            </a:r>
          </a:p>
          <a:p>
            <a:pPr marL="0" indent="0">
              <a:buNone/>
            </a:pPr>
            <a:endParaRPr lang="pt-BR" sz="3000" b="1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>
              <a:buNone/>
            </a:pPr>
            <a:r>
              <a:rPr lang="pt-BR" sz="30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que acontecia no Brasil?</a:t>
            </a:r>
          </a:p>
          <a:p>
            <a:pPr marL="0" indent="0" algn="just" fontAlgn="base">
              <a:buNone/>
            </a:pPr>
            <a:endParaRPr lang="pt-BR" sz="2600" b="1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 algn="just" fontAlgn="base">
              <a:buNone/>
            </a:pPr>
            <a:r>
              <a:rPr lang="pt-BR" sz="26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Em 2003 foi lançado o Programa de Volta para Casa (PVC), através da Lei Federal 10.708, a qual regulamentou o auxílio-reabilitação psicossocial a pacientes que tenham permanecido em longas internações psiquiátricas, buscando a restituição  do direito de morar e conviver em liberdade nos territórios e a promoção de  autonomia e protagonismo dos usuários.</a:t>
            </a:r>
          </a:p>
          <a:p>
            <a:endParaRPr lang="pt-BR" sz="2500" dirty="0">
              <a:solidFill>
                <a:schemeClr val="bg1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12" name="Conector reto 11"/>
          <p:cNvCxnSpPr/>
          <p:nvPr/>
        </p:nvCxnSpPr>
        <p:spPr>
          <a:xfrm flipV="1">
            <a:off x="4069724" y="1403797"/>
            <a:ext cx="4211391" cy="128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>
            <a:off x="900461" y="4572001"/>
            <a:ext cx="10391078" cy="557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838200" y="6311900"/>
            <a:ext cx="10391078" cy="5575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84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Como começa o texto?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Autora levanta a forma pela qual o conceito de cotidiano vem sendo utilizado na Terapia Ocupacional e em outras disciplinas, como fruto de uma ressignificação, que vai além do conceito de vida diária, evidenciando as práticas sociais que atravessam o cotidiano e como elas são fundamentais para a compreensão da realidade social.</a:t>
            </a:r>
          </a:p>
          <a:p>
            <a:pPr marL="0" indent="0">
              <a:buNone/>
            </a:pP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Quando o cotidiano entra em cena...</a:t>
            </a:r>
          </a:p>
          <a:p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Autora faz a análise de 2 (duas) perspectivas:</a:t>
            </a:r>
          </a:p>
          <a:p>
            <a:pPr marL="0" indent="0" algn="just">
              <a:buNone/>
            </a:pP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- individual, do sujeito e da compreensão que ele tem sobre aspectos da sua vida cotidiana; (fundamentada na </a:t>
            </a:r>
            <a:r>
              <a:rPr lang="pt-BR" sz="2600" b="1" i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micro-teoria</a:t>
            </a: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)</a:t>
            </a:r>
          </a:p>
          <a:p>
            <a:pPr marL="0" indent="0">
              <a:buNone/>
            </a:pP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- de coletivo, que reflete sobre os fenômenos sociais e que gera o senso-comum (fundamentada na </a:t>
            </a:r>
            <a:r>
              <a:rPr lang="pt-BR" sz="2600" b="1" i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macro-teoria</a:t>
            </a:r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)</a:t>
            </a:r>
          </a:p>
          <a:p>
            <a:r>
              <a:rPr lang="pt-BR" sz="26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Fazendo uma diferenciação entre estas duas perspectivas, a Autora aponta a necessidade da sua coexistência, e indicando a perspectiva individual sujeito-história como uma forma de analise mais eficaz para a compreensão da realidade social.</a:t>
            </a:r>
          </a:p>
          <a:p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056845" y="1416676"/>
            <a:ext cx="3992451" cy="0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2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83758"/>
          </a:xfrm>
          <a:prstGeom prst="rect">
            <a:avLst/>
          </a:prstGeom>
          <a:solidFill>
            <a:srgbClr val="0A37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097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Como se desenvolve o texto?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9554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</a:t>
            </a:r>
            <a:r>
              <a:rPr lang="pt-BR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Cotidiano como foco da reflexão filosófica...</a:t>
            </a:r>
          </a:p>
          <a:p>
            <a:pPr lvl="0"/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vida cotidiana se constituiu como objeto de reflexão filosófica através dos trabalhos de Henri </a:t>
            </a:r>
            <a:r>
              <a:rPr lang="pt-BR" sz="2300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Lefébvre</a:t>
            </a:r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, Agnes Heller e Georg </a:t>
            </a:r>
            <a:r>
              <a:rPr lang="pt-BR" sz="2300" b="1" dirty="0" err="1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Lukács</a:t>
            </a:r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.</a:t>
            </a:r>
          </a:p>
          <a:p>
            <a:pPr lvl="0"/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 é mais do que um conceito, na medida em que a crítica à vida cotidiana permite apreender as criações humanas, as ideias, os valores e sentimentos, possibilitando conhecer a própria sociedade. </a:t>
            </a:r>
          </a:p>
          <a:p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Já para Heller, o cotidiano “não está fora da história, mas no centro do acontecer histórico”. A cotidianidade varia conforme o contexto, isto é, a classe social, os laços culturais, o gênero, a idade. </a:t>
            </a:r>
          </a:p>
          <a:p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vida cotidiana, pode ser entendida como o “centro real da práxis”.</a:t>
            </a:r>
          </a:p>
          <a:p>
            <a:r>
              <a:rPr lang="pt-BR" sz="23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 do homem é produzido por esse ser singular e genérico.</a:t>
            </a:r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464312" y="1612629"/>
            <a:ext cx="5263375" cy="11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1151"/>
            <a:ext cx="12192000" cy="6883758"/>
          </a:xfrm>
          <a:prstGeom prst="rect">
            <a:avLst/>
          </a:prstGeom>
          <a:solidFill>
            <a:srgbClr val="0A37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258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Como se desenvolve o texto? </a:t>
            </a:r>
            <a:endParaRPr lang="pt-BR" sz="3600" dirty="0">
              <a:solidFill>
                <a:schemeClr val="bg1"/>
              </a:solidFill>
              <a:latin typeface="Modern No. 20" panose="0207070407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8836"/>
            <a:ext cx="10515600" cy="4351338"/>
          </a:xfrm>
        </p:spPr>
        <p:txBody>
          <a:bodyPr/>
          <a:lstStyle/>
          <a:p>
            <a:pPr lvl="0"/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Nas sociedades capitalistas contemporâneas a manutenção constante da produção de bens de consumo faz com que se trabalhe na constante produção do desejo.</a:t>
            </a:r>
          </a:p>
          <a:p>
            <a:pPr lvl="0"/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cotidiano, alimentado pelos bens de consumo, profissionalizado e mecanizado em suas tarefas rotineiras, tem levado ao afastamento das interações face-a-face e  ao constante esvaziamento do processo do fazer humano que perde gradualmente reconhecimento social.</a:t>
            </a:r>
          </a:p>
          <a:p>
            <a:pPr lvl="0"/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concepção de cotidiano, seja na vertente sociológica ou filosófica, vem se contrapor às perspectivas positivistas.</a:t>
            </a:r>
          </a:p>
          <a:p>
            <a:pPr lvl="0"/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 nos estudos de T.O, surge como uma busca intencional ou não, de se fazer uso de conceitos que mais se afinem às leituras e proposições criticas da ação de terapia ocupacional.</a:t>
            </a:r>
          </a:p>
          <a:p>
            <a:pPr marL="0" lvl="0" indent="0">
              <a:buNone/>
            </a:pPr>
            <a:endParaRPr lang="pt-BR" sz="2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lvl="0"/>
            <a:endParaRPr lang="pt-BR" sz="2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 flipV="1">
            <a:off x="3464312" y="1817623"/>
            <a:ext cx="5263375" cy="1115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702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4508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Ideias Principais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5143" y="1886550"/>
            <a:ext cx="10018690" cy="4351338"/>
          </a:xfrm>
        </p:spPr>
        <p:txBody>
          <a:bodyPr>
            <a:normAutofit/>
          </a:bodyPr>
          <a:lstStyle/>
          <a:p>
            <a:pPr lvl="0" algn="just" fontAlgn="base"/>
            <a:r>
              <a:rPr lang="pt-BR" sz="23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autora faz uma revisão bibliográfica do uso do conceito de “cotidiano” pelas Ciências Sociais, Psicologia Social e Filosofia. Essa revisão traz como conclusão o fato de que o aspecto inovador do uso do conceito de cotidiano na Terapia Ocupacional está associado à mudança na proposição teórico-metodológica, q</a:t>
            </a:r>
            <a:r>
              <a:rPr lang="pt-BR" sz="2300" b="1" u="sng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ue migra da perspectiva positivista</a:t>
            </a:r>
            <a:r>
              <a:rPr lang="pt-BR" sz="23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, que visa ao treinamento das atividades da vida diária, </a:t>
            </a:r>
            <a:r>
              <a:rPr lang="pt-BR" sz="2300" b="1" u="sng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para a perspectiva histórico-social</a:t>
            </a:r>
            <a:r>
              <a:rPr lang="pt-BR" sz="23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, que busca a ressignificação crítica do cotidiano do sujeito, ou seja, busca a retomada Sujeito-História.</a:t>
            </a:r>
          </a:p>
          <a:p>
            <a:pPr algn="just" fontAlgn="base"/>
            <a:r>
              <a:rPr lang="pt-BR" sz="23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É a incorporação da subjetividade, da cultura, da história e do poder social na compreensão do conceito de cotidiano que leva ao rompimento com as leituras de caráter mais positivistas.</a:t>
            </a:r>
          </a:p>
          <a:p>
            <a:pPr lvl="0" algn="just"/>
            <a:r>
              <a:rPr lang="pt-BR" sz="23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Cotidiano através da “consciência do Eu” e da “consciência do Nós”. </a:t>
            </a:r>
          </a:p>
          <a:p>
            <a:pPr lvl="0" algn="just"/>
            <a:r>
              <a:rPr lang="pt-BR" sz="23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 não é rotina, não é a simples repetição mecânica de ações que levam a um fazer por fazer. </a:t>
            </a:r>
          </a:p>
          <a:p>
            <a:pPr algn="just"/>
            <a:endParaRPr lang="pt-BR" sz="2400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lvl="0" algn="just"/>
            <a:endParaRPr lang="pt-BR" sz="2600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lvl="0" indent="0" algn="just">
              <a:buNone/>
            </a:pPr>
            <a:endParaRPr lang="pt-BR" sz="2600" b="1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pt-BR" sz="2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6412606" y="1690688"/>
            <a:ext cx="52663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6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3515930" y="1494825"/>
            <a:ext cx="4172755" cy="0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259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2082" y="3617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rgbClr val="0A3707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Ideias Principais</a:t>
            </a:r>
            <a:endParaRPr lang="pt-BR" dirty="0">
              <a:solidFill>
                <a:srgbClr val="0A3707"/>
              </a:solidFill>
              <a:latin typeface="Modern No. 20" panose="02070704070505020303" pitchFamily="18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2082" y="1904496"/>
            <a:ext cx="10515600" cy="4351338"/>
          </a:xfrm>
        </p:spPr>
        <p:txBody>
          <a:bodyPr>
            <a:normAutofit/>
          </a:bodyPr>
          <a:lstStyle/>
          <a:p>
            <a:pPr lvl="0" algn="just"/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 é o lugar onde buscamos exercer nossa prática transformadora, é o social; é o contexto em que vivemos;</a:t>
            </a:r>
          </a:p>
          <a:p>
            <a:pPr algn="just"/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O cotidiano traz em si a marca da singularidade do sujeito, e toma forma a partir de suas necessidades, crenças e afetos.</a:t>
            </a:r>
          </a:p>
          <a:p>
            <a:pPr algn="just"/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Critica à </a:t>
            </a:r>
            <a:r>
              <a:rPr lang="pt-BR" sz="25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comoditização</a:t>
            </a:r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do cotidiano: os bens de consumo e o afastamento das interações pessoais face-a-face e constante esvaziamento do processo do fazer humano;</a:t>
            </a:r>
          </a:p>
          <a:p>
            <a:pPr lvl="0" algn="just"/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Diferenciação da definição das tarefas envolvidas nos conceitos de Atividades da vida diária (</a:t>
            </a:r>
            <a:r>
              <a:rPr lang="pt-BR" sz="25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AVDs</a:t>
            </a:r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) e Atividades da vida prática (</a:t>
            </a:r>
            <a:r>
              <a:rPr lang="pt-BR" sz="25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AVPs</a:t>
            </a:r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) – fazer por fazer -VERSUS o fazer com sentido, que define o cotidiano.</a:t>
            </a:r>
          </a:p>
          <a:p>
            <a:pPr lvl="0" algn="just"/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Crítica à utilização indiscriminada das </a:t>
            </a:r>
            <a:r>
              <a:rPr lang="pt-BR" sz="25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AVDs</a:t>
            </a:r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e </a:t>
            </a:r>
            <a:r>
              <a:rPr lang="pt-BR" sz="2500" b="1" dirty="0" err="1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AVPs</a:t>
            </a:r>
            <a:r>
              <a:rPr lang="pt-BR" sz="2500" b="1" dirty="0">
                <a:solidFill>
                  <a:srgbClr val="0A3707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 pelos terapeutas ocupacionais.</a:t>
            </a:r>
          </a:p>
          <a:p>
            <a:pPr marL="0" lvl="0" indent="0">
              <a:buNone/>
            </a:pPr>
            <a:endParaRPr lang="pt-BR" sz="2600" b="1" dirty="0">
              <a:solidFill>
                <a:srgbClr val="0A3707"/>
              </a:solidFill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pPr marL="0" indent="0" algn="just">
              <a:buNone/>
            </a:pPr>
            <a:endParaRPr lang="pt-BR" sz="4000" dirty="0">
              <a:latin typeface="Microsoft Yi Baiti" panose="03000500000000000000" pitchFamily="66" charset="0"/>
              <a:ea typeface="Microsoft Yi Baiti" panose="03000500000000000000" pitchFamily="66" charset="0"/>
            </a:endParaRPr>
          </a:p>
          <a:p>
            <a:endParaRPr lang="pt-BR" dirty="0"/>
          </a:p>
        </p:txBody>
      </p:sp>
      <p:cxnSp>
        <p:nvCxnSpPr>
          <p:cNvPr id="4" name="Conector reto 3"/>
          <p:cNvCxnSpPr/>
          <p:nvPr/>
        </p:nvCxnSpPr>
        <p:spPr>
          <a:xfrm>
            <a:off x="3853504" y="1550581"/>
            <a:ext cx="4172755" cy="0"/>
          </a:xfrm>
          <a:prstGeom prst="line">
            <a:avLst/>
          </a:prstGeom>
          <a:ln>
            <a:solidFill>
              <a:srgbClr val="0A3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31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12192000" cy="6883758"/>
          </a:xfrm>
          <a:prstGeom prst="rect">
            <a:avLst/>
          </a:prstGeom>
          <a:solidFill>
            <a:srgbClr val="0A370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7323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Modern No. 20" panose="02070704070505020303" pitchFamily="18" charset="0"/>
                <a:cs typeface="Amatic SC" panose="00000800000000000000" pitchFamily="2" charset="-79"/>
              </a:rPr>
              <a:t>Como a autora concluiu 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27771" y="2295148"/>
            <a:ext cx="10515600" cy="4351338"/>
          </a:xfrm>
        </p:spPr>
        <p:txBody>
          <a:bodyPr/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A Autora conclui que a vida cotidiana do sujeito é uma junção de sua realidade psíquica, o individual, com a realidade exterior, o social. O terapeuta ocupacional contribui para a elaboração critica desse cotidiano, buscando oferecer meios de promover: autodeterminação, reorganização do coletivo e ressignificação do cotidiano. Assim, é necessário compreender o sujeito abordando seu cotidiano, história e sociedade em que está inserido, empregando metodologias adequadas, de caráter qualitativo.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latin typeface="Microsoft Yi Baiti" panose="03000500000000000000" pitchFamily="66" charset="0"/>
                <a:ea typeface="Microsoft Yi Baiti" panose="03000500000000000000" pitchFamily="66" charset="0"/>
              </a:rPr>
              <a:t>“Trabalhar com histórias e mapas ocupacionais, histórias de vida, e narrativas e biografias permite ao sujeito recontar sua própria história, resinificar seu cotidiano e se reconhecer como “fazedor de sua história e da história do mundo”.(FRANCISCO,2001,p.67).</a:t>
            </a:r>
          </a:p>
          <a:p>
            <a:endParaRPr lang="pt-BR" dirty="0"/>
          </a:p>
        </p:txBody>
      </p:sp>
      <p:cxnSp>
        <p:nvCxnSpPr>
          <p:cNvPr id="5" name="Conector reto 4"/>
          <p:cNvCxnSpPr/>
          <p:nvPr/>
        </p:nvCxnSpPr>
        <p:spPr>
          <a:xfrm flipV="1">
            <a:off x="3702205" y="1940312"/>
            <a:ext cx="4850780" cy="11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555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2787</TotalTime>
  <Words>1678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Amatic SC</vt:lpstr>
      <vt:lpstr>Arial</vt:lpstr>
      <vt:lpstr>Calibri</vt:lpstr>
      <vt:lpstr>Calibri Light</vt:lpstr>
      <vt:lpstr>Microsoft Yi Baiti</vt:lpstr>
      <vt:lpstr>Modern No. 20</vt:lpstr>
      <vt:lpstr>Tema do Office</vt:lpstr>
      <vt:lpstr>O cotidiano na Terapia Ocupacional: Cultura, subjetividade e contexto histórico-social</vt:lpstr>
      <vt:lpstr>Índice</vt:lpstr>
      <vt:lpstr>Contexto Histórico</vt:lpstr>
      <vt:lpstr>Como começa o texto? </vt:lpstr>
      <vt:lpstr>Como se desenvolve o texto? </vt:lpstr>
      <vt:lpstr>Como se desenvolve o texto? </vt:lpstr>
      <vt:lpstr>Ideias Principais</vt:lpstr>
      <vt:lpstr>Ideias Principais</vt:lpstr>
      <vt:lpstr>Como a autora concluiu ?</vt:lpstr>
      <vt:lpstr>Laboratório Accalanto-Usp</vt:lpstr>
      <vt:lpstr>Laboratório Accalanto-Usp</vt:lpstr>
      <vt:lpstr>Foco da ação Terapêutica</vt:lpstr>
      <vt:lpstr>Cenas</vt:lpstr>
      <vt:lpstr>Dinâmica</vt:lpstr>
      <vt:lpstr>Bibliografia</vt:lpstr>
      <vt:lpstr>Equipe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cotidiano na Terapia Ocupacional: Cultura, subjetividade e contexto histórico-social</dc:title>
  <dc:creator>Thais Barboza</dc:creator>
  <cp:lastModifiedBy>MARTIM AUGUSTO DE ARAUJO CERTAIN (sc152960 )</cp:lastModifiedBy>
  <cp:revision>51</cp:revision>
  <dcterms:created xsi:type="dcterms:W3CDTF">2019-05-14T01:13:17Z</dcterms:created>
  <dcterms:modified xsi:type="dcterms:W3CDTF">2019-06-09T15:08:41Z</dcterms:modified>
</cp:coreProperties>
</file>