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3CB3DC-E3E2-4880-99EF-5D2C7D855FE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8D210B-86AF-4818-ABD2-7A51FFB5F5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B3DC-E3E2-4880-99EF-5D2C7D855FE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210B-86AF-4818-ABD2-7A51FFB5F5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B3DC-E3E2-4880-99EF-5D2C7D855FE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210B-86AF-4818-ABD2-7A51FFB5F5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3CB3DC-E3E2-4880-99EF-5D2C7D855FE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210B-86AF-4818-ABD2-7A51FFB5F5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3CB3DC-E3E2-4880-99EF-5D2C7D855FE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8D210B-86AF-4818-ABD2-7A51FFB5F5C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3CB3DC-E3E2-4880-99EF-5D2C7D855FE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8D210B-86AF-4818-ABD2-7A51FFB5F5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3CB3DC-E3E2-4880-99EF-5D2C7D855FE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8D210B-86AF-4818-ABD2-7A51FFB5F5C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B3DC-E3E2-4880-99EF-5D2C7D855FE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210B-86AF-4818-ABD2-7A51FFB5F5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3CB3DC-E3E2-4880-99EF-5D2C7D855FE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8D210B-86AF-4818-ABD2-7A51FFB5F5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3CB3DC-E3E2-4880-99EF-5D2C7D855FE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8D210B-86AF-4818-ABD2-7A51FFB5F5C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3CB3DC-E3E2-4880-99EF-5D2C7D855FE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8D210B-86AF-4818-ABD2-7A51FFB5F5C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3CB3DC-E3E2-4880-99EF-5D2C7D855FE2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8D210B-86AF-4818-ABD2-7A51FFB5F5C5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t-BR" dirty="0" smtClean="0"/>
              <a:t>Orientações para elaborar o portfólio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762896"/>
          </a:xfrm>
        </p:spPr>
        <p:txBody>
          <a:bodyPr>
            <a:normAutofit lnSpcReduction="10000"/>
          </a:bodyPr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Metodologia </a:t>
            </a:r>
            <a:r>
              <a:rPr lang="pt-BR" dirty="0" smtClean="0"/>
              <a:t>de Ensino de Música com Estágio Supervisionado II – Prof. Dr. Marcos Câmara de Castro</a:t>
            </a:r>
          </a:p>
          <a:p>
            <a:endParaRPr lang="pt-BR" dirty="0" smtClean="0"/>
          </a:p>
          <a:p>
            <a:pPr algn="ctr"/>
            <a:r>
              <a:rPr lang="pt-BR" dirty="0" smtClean="0"/>
              <a:t>Programa de Formação de Professores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i="1" dirty="0" smtClean="0"/>
              <a:t>“O portfólio </a:t>
            </a:r>
            <a:r>
              <a:rPr lang="pt-BR" i="1" dirty="0" smtClean="0"/>
              <a:t>é um instrumento riquíssimo que garante a beleza da construção própria, individual, personalizada. Costumo dizer aos </a:t>
            </a:r>
            <a:r>
              <a:rPr lang="pt-BR" i="1" dirty="0" err="1" smtClean="0"/>
              <a:t>cursistas</a:t>
            </a:r>
            <a:r>
              <a:rPr lang="pt-BR" i="1" dirty="0" smtClean="0"/>
              <a:t> que é um momento de duplo prazer no processo educacional: você como autor/produtor de sua vivência e ao mesmo tempo leitor de sua obra, de sua prática, de sua atuação pedagógica. Autor e leitor de si mesmo</a:t>
            </a:r>
            <a:r>
              <a:rPr lang="pt-BR" i="1" dirty="0" smtClean="0"/>
              <a:t>!”</a:t>
            </a:r>
            <a:endParaRPr lang="pt-BR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Critérios para a elaboração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Propósitos gerais e específicos</a:t>
            </a:r>
          </a:p>
          <a:p>
            <a:pPr algn="just"/>
            <a:r>
              <a:rPr lang="pt-BR" dirty="0" smtClean="0"/>
              <a:t>Apresentar análise do material incluído</a:t>
            </a:r>
          </a:p>
          <a:p>
            <a:pPr algn="just"/>
            <a:r>
              <a:rPr lang="pt-BR" dirty="0" smtClean="0"/>
              <a:t>Conter propostas/formulações para enfrentamento das dificuldades</a:t>
            </a:r>
          </a:p>
          <a:p>
            <a:pPr algn="just"/>
            <a:r>
              <a:rPr lang="pt-BR" dirty="0" smtClean="0"/>
              <a:t>Incluir reflexões sobre o processo de aprendizagem</a:t>
            </a:r>
          </a:p>
          <a:p>
            <a:pPr algn="just"/>
            <a:r>
              <a:rPr lang="pt-BR" dirty="0" smtClean="0"/>
              <a:t>Apresentar organização para facilitar a compreensão</a:t>
            </a:r>
          </a:p>
          <a:p>
            <a:pPr algn="just"/>
            <a:r>
              <a:rPr lang="pt-BR" dirty="0" smtClean="0"/>
              <a:t>Construir ao longo do semestre</a:t>
            </a:r>
          </a:p>
          <a:p>
            <a:pPr algn="just"/>
            <a:r>
              <a:rPr lang="pt-BR" dirty="0" smtClean="0"/>
              <a:t>Apresentar síntese conclusiva</a:t>
            </a:r>
          </a:p>
          <a:p>
            <a:pPr algn="just"/>
            <a:r>
              <a:rPr lang="pt-BR" dirty="0" smtClean="0"/>
              <a:t>Apresentar avaliação final do trabalho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VILLAS </a:t>
            </a:r>
            <a:r>
              <a:rPr lang="pt-BR" dirty="0" smtClean="0"/>
              <a:t>BOAS, B. M. F. </a:t>
            </a:r>
            <a:r>
              <a:rPr lang="pt-BR" i="1" dirty="0" smtClean="0"/>
              <a:t>O portfólio no curso de pedagogia</a:t>
            </a:r>
            <a:r>
              <a:rPr lang="pt-BR" dirty="0" smtClean="0"/>
              <a:t>: ampliando o </a:t>
            </a:r>
            <a:r>
              <a:rPr lang="pt-BR" dirty="0" smtClean="0"/>
              <a:t>diálogo entre </a:t>
            </a:r>
            <a:r>
              <a:rPr lang="pt-BR" dirty="0" smtClean="0"/>
              <a:t>professor e aluno. Educ. Soc.[online]. 2005, vol.26, n.90, pp. </a:t>
            </a:r>
            <a:r>
              <a:rPr lang="pt-BR" dirty="0" smtClean="0"/>
              <a:t>291-306</a:t>
            </a:r>
          </a:p>
          <a:p>
            <a:pPr algn="just"/>
            <a:r>
              <a:rPr lang="pt-BR" dirty="0" smtClean="0"/>
              <a:t>TORRES, Sylvia Carolina Gonçalves. </a:t>
            </a:r>
            <a:r>
              <a:rPr lang="pt-BR" i="1" dirty="0" smtClean="0"/>
              <a:t>Portfólio como instrumento de aprendizagem e suas implicações para a prática pedagógica reflexiva</a:t>
            </a:r>
            <a:r>
              <a:rPr lang="pt-BR" dirty="0" smtClean="0"/>
              <a:t>. 2007. 98 f. Dissertação (Mestrado em Ensino Superior) - Pontifícia Universidade Católica de Campinas, Campinas, 2007.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Conteúdo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Capa, contracapa, agradecimento, sumário</a:t>
            </a:r>
          </a:p>
          <a:p>
            <a:pPr algn="just"/>
            <a:r>
              <a:rPr lang="pt-BR" dirty="0" smtClean="0"/>
              <a:t>Caracterização</a:t>
            </a:r>
          </a:p>
          <a:p>
            <a:pPr lvl="1" algn="just"/>
            <a:r>
              <a:rPr lang="pt-BR" dirty="0" smtClean="0"/>
              <a:t>Local, </a:t>
            </a:r>
            <a:r>
              <a:rPr lang="pt-BR" dirty="0" smtClean="0"/>
              <a:t>descrição da turma, </a:t>
            </a:r>
            <a:r>
              <a:rPr lang="pt-BR" dirty="0" smtClean="0"/>
              <a:t>condições de realização do </a:t>
            </a:r>
            <a:r>
              <a:rPr lang="pt-BR" dirty="0" smtClean="0"/>
              <a:t>estágio, carga horária, datas (início e término das atividades)</a:t>
            </a:r>
          </a:p>
          <a:p>
            <a:pPr algn="just"/>
            <a:r>
              <a:rPr lang="pt-BR" dirty="0" smtClean="0"/>
              <a:t>Apresentação</a:t>
            </a:r>
          </a:p>
          <a:p>
            <a:pPr algn="just"/>
            <a:r>
              <a:rPr lang="pt-BR" dirty="0" smtClean="0"/>
              <a:t>Planejamento</a:t>
            </a:r>
          </a:p>
          <a:p>
            <a:pPr lvl="1" algn="just"/>
            <a:r>
              <a:rPr lang="pt-BR" dirty="0" smtClean="0"/>
              <a:t>Atividades pretendidas, materiais adotados, justificativa</a:t>
            </a:r>
          </a:p>
          <a:p>
            <a:pPr algn="just"/>
            <a:r>
              <a:rPr lang="pt-BR" dirty="0" smtClean="0"/>
              <a:t>Descrição das aulas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Fotos</a:t>
            </a:r>
          </a:p>
          <a:p>
            <a:pPr lvl="1" algn="just"/>
            <a:r>
              <a:rPr lang="pt-BR" dirty="0" smtClean="0"/>
              <a:t>Escola</a:t>
            </a:r>
            <a:r>
              <a:rPr lang="pt-BR" smtClean="0"/>
              <a:t>, </a:t>
            </a:r>
            <a:r>
              <a:rPr lang="pt-BR" smtClean="0"/>
              <a:t>sala </a:t>
            </a:r>
            <a:r>
              <a:rPr lang="pt-BR" dirty="0" smtClean="0"/>
              <a:t>de aula, atividades dos alunos, </a:t>
            </a:r>
            <a:r>
              <a:rPr lang="pt-BR" smtClean="0"/>
              <a:t>atividades propostas</a:t>
            </a:r>
            <a:endParaRPr lang="pt-BR" dirty="0" smtClean="0"/>
          </a:p>
          <a:p>
            <a:pPr lvl="1" algn="just"/>
            <a:r>
              <a:rPr lang="pt-BR" dirty="0" smtClean="0"/>
              <a:t>Mediante concordância da coordenação/ </a:t>
            </a:r>
            <a:r>
              <a:rPr lang="pt-BR" dirty="0" smtClean="0"/>
              <a:t>direção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dirty="0" smtClean="0"/>
              <a:t>Fotos e vídeos de alunos poderão ser tiradas apenas mediante autorização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Conteúdo</a:t>
            </a:r>
            <a:br>
              <a:rPr lang="pt-BR" dirty="0" smtClean="0"/>
            </a:br>
            <a:r>
              <a:rPr lang="pt-BR" sz="3200" dirty="0" smtClean="0"/>
              <a:t>Atividades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Cada atividade </a:t>
            </a:r>
            <a:r>
              <a:rPr lang="pt-BR" dirty="0" smtClean="0"/>
              <a:t>deve ter </a:t>
            </a:r>
            <a:r>
              <a:rPr lang="pt-BR" dirty="0" smtClean="0"/>
              <a:t>registro no </a:t>
            </a:r>
            <a:r>
              <a:rPr lang="pt-BR" dirty="0" smtClean="0"/>
              <a:t>portfólio</a:t>
            </a:r>
          </a:p>
          <a:p>
            <a:pPr lvl="1" algn="just"/>
            <a:r>
              <a:rPr lang="pt-BR" dirty="0" smtClean="0"/>
              <a:t>Fazer </a:t>
            </a:r>
            <a:r>
              <a:rPr lang="pt-BR" dirty="0" smtClean="0"/>
              <a:t>uma </a:t>
            </a:r>
            <a:r>
              <a:rPr lang="pt-BR" dirty="0" smtClean="0"/>
              <a:t>síntese de </a:t>
            </a:r>
            <a:r>
              <a:rPr lang="pt-BR" dirty="0" smtClean="0"/>
              <a:t>cada atividade, refletida e </a:t>
            </a:r>
            <a:r>
              <a:rPr lang="pt-BR" dirty="0" smtClean="0"/>
              <a:t>analisada </a:t>
            </a:r>
            <a:r>
              <a:rPr lang="pt-BR" dirty="0" smtClean="0"/>
              <a:t>à luz dos referenciais das </a:t>
            </a:r>
            <a:r>
              <a:rPr lang="pt-BR" dirty="0" smtClean="0"/>
              <a:t>disciplinas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dirty="0" smtClean="0"/>
              <a:t>Elaborar “Considerações Finais”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portfólio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Articulação com teoria e prática</a:t>
            </a:r>
          </a:p>
          <a:p>
            <a:pPr algn="just"/>
            <a:r>
              <a:rPr lang="pt-BR" dirty="0" smtClean="0"/>
              <a:t>Instrumento avaliativo </a:t>
            </a:r>
          </a:p>
          <a:p>
            <a:pPr algn="just"/>
            <a:r>
              <a:rPr lang="pt-BR" dirty="0" smtClean="0"/>
              <a:t>Eixo </a:t>
            </a:r>
            <a:r>
              <a:rPr lang="pt-BR" dirty="0" smtClean="0"/>
              <a:t>organizador do trabalho </a:t>
            </a:r>
            <a:r>
              <a:rPr lang="pt-BR" dirty="0" smtClean="0"/>
              <a:t>pedagógico</a:t>
            </a:r>
          </a:p>
          <a:p>
            <a:pPr lvl="1" algn="just"/>
            <a:r>
              <a:rPr lang="pt-BR" dirty="0" smtClean="0"/>
              <a:t>Importância durante </a:t>
            </a:r>
            <a:r>
              <a:rPr lang="pt-BR" dirty="0" smtClean="0"/>
              <a:t>todo o </a:t>
            </a:r>
            <a:r>
              <a:rPr lang="pt-BR" dirty="0" smtClean="0"/>
              <a:t>processo</a:t>
            </a:r>
          </a:p>
          <a:p>
            <a:pPr algn="just"/>
            <a:r>
              <a:rPr lang="pt-BR" dirty="0" smtClean="0"/>
              <a:t>Formação de professores</a:t>
            </a:r>
          </a:p>
          <a:p>
            <a:pPr algn="just"/>
            <a:r>
              <a:rPr lang="pt-BR" dirty="0" smtClean="0"/>
              <a:t>Uma forma do professor vivenciar os processos que seus alunos desenvolvem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Aluno desenvolve e produz teoria da sua própria </a:t>
            </a:r>
            <a:r>
              <a:rPr lang="pt-BR" dirty="0" smtClean="0"/>
              <a:t>ação</a:t>
            </a:r>
          </a:p>
          <a:p>
            <a:pPr algn="just"/>
            <a:r>
              <a:rPr lang="pt-BR" dirty="0" smtClean="0"/>
              <a:t>Produções </a:t>
            </a:r>
            <a:r>
              <a:rPr lang="pt-BR" dirty="0" smtClean="0"/>
              <a:t>do </a:t>
            </a:r>
            <a:r>
              <a:rPr lang="pt-BR" dirty="0" smtClean="0"/>
              <a:t>portfólio: constituir </a:t>
            </a:r>
            <a:r>
              <a:rPr lang="pt-BR" dirty="0" smtClean="0"/>
              <a:t>de reflexões sobre as </a:t>
            </a:r>
            <a:r>
              <a:rPr lang="pt-BR" dirty="0" smtClean="0"/>
              <a:t>possibilidades com </a:t>
            </a:r>
            <a:r>
              <a:rPr lang="pt-BR" dirty="0" smtClean="0"/>
              <a:t>seus </a:t>
            </a:r>
            <a:r>
              <a:rPr lang="pt-BR" dirty="0" smtClean="0"/>
              <a:t>alunos</a:t>
            </a:r>
          </a:p>
          <a:p>
            <a:pPr algn="just"/>
            <a:r>
              <a:rPr lang="pt-BR" dirty="0" smtClean="0"/>
              <a:t>Licenciando constrói a sua autonomia enquanto se </a:t>
            </a:r>
            <a:r>
              <a:rPr lang="pt-BR" dirty="0" smtClean="0"/>
              <a:t>forma</a:t>
            </a:r>
          </a:p>
          <a:p>
            <a:pPr lvl="1" algn="just"/>
            <a:r>
              <a:rPr lang="pt-BR" dirty="0" err="1" smtClean="0"/>
              <a:t>Contreras</a:t>
            </a:r>
            <a:r>
              <a:rPr lang="pt-BR" dirty="0" smtClean="0"/>
              <a:t> (</a:t>
            </a:r>
            <a:r>
              <a:rPr lang="pt-BR" dirty="0" smtClean="0"/>
              <a:t>2002): “Autonomia </a:t>
            </a:r>
            <a:r>
              <a:rPr lang="pt-BR" dirty="0" smtClean="0"/>
              <a:t>deve ser entendida como a independência intelectual que se justifica pela </a:t>
            </a:r>
            <a:r>
              <a:rPr lang="pt-BR" dirty="0" smtClean="0"/>
              <a:t>ideia </a:t>
            </a:r>
            <a:r>
              <a:rPr lang="pt-BR" dirty="0" smtClean="0"/>
              <a:t>da emancipação pessoal da autoridade e do controle repressivo, da superação das dependências ideológicas ao questionar criticamente </a:t>
            </a:r>
            <a:r>
              <a:rPr lang="pt-BR" dirty="0" smtClean="0"/>
              <a:t>nossa </a:t>
            </a:r>
            <a:r>
              <a:rPr lang="pt-BR" dirty="0" smtClean="0"/>
              <a:t>concepção de ensino </a:t>
            </a:r>
            <a:r>
              <a:rPr lang="pt-BR" dirty="0" smtClean="0"/>
              <a:t>na sociedade”</a:t>
            </a:r>
            <a:endParaRPr lang="pt-BR" dirty="0" smtClean="0"/>
          </a:p>
          <a:p>
            <a:pPr lvl="2" algn="just"/>
            <a:r>
              <a:rPr lang="pt-BR" dirty="0" smtClean="0"/>
              <a:t>Formação </a:t>
            </a:r>
            <a:r>
              <a:rPr lang="pt-BR" dirty="0" smtClean="0"/>
              <a:t>do cidadão para ter inserção social crítica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i="1" dirty="0" smtClean="0"/>
              <a:t>“O </a:t>
            </a:r>
            <a:r>
              <a:rPr lang="pt-BR" i="1" dirty="0" smtClean="0"/>
              <a:t>portfólio possibilita avaliar as capacidades de pensamento crítico, de articular e solucionar problemas complexos, de trabalhar colaborativamente, de conduzir pesquisa, de desenvolver projetos e de o aluno formular os seus próprios objetivos para a </a:t>
            </a:r>
            <a:r>
              <a:rPr lang="pt-BR" i="1" dirty="0" smtClean="0"/>
              <a:t>aprendizagem”</a:t>
            </a:r>
            <a:endParaRPr lang="pt-BR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Avaliar pelo portfólio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Leva em conta a trajetória percorrida</a:t>
            </a:r>
          </a:p>
          <a:p>
            <a:pPr algn="just"/>
            <a:r>
              <a:rPr lang="pt-BR" dirty="0" smtClean="0"/>
              <a:t>Analisa </a:t>
            </a:r>
            <a:r>
              <a:rPr lang="pt-BR" dirty="0" smtClean="0"/>
              <a:t>o progresso do </a:t>
            </a:r>
            <a:r>
              <a:rPr lang="pt-BR" dirty="0" smtClean="0"/>
              <a:t>aluno</a:t>
            </a:r>
          </a:p>
          <a:p>
            <a:pPr algn="just"/>
            <a:r>
              <a:rPr lang="pt-BR" dirty="0" smtClean="0"/>
              <a:t>Valoriza </a:t>
            </a:r>
            <a:r>
              <a:rPr lang="pt-BR" dirty="0" smtClean="0"/>
              <a:t>todas as suas </a:t>
            </a:r>
            <a:r>
              <a:rPr lang="pt-BR" dirty="0" smtClean="0"/>
              <a:t>produções </a:t>
            </a:r>
          </a:p>
          <a:p>
            <a:pPr lvl="1" algn="just"/>
            <a:r>
              <a:rPr lang="pt-BR" dirty="0" smtClean="0"/>
              <a:t>A</a:t>
            </a:r>
            <a:r>
              <a:rPr lang="pt-BR" dirty="0" smtClean="0"/>
              <a:t>nalisam-se </a:t>
            </a:r>
            <a:r>
              <a:rPr lang="pt-BR" dirty="0" smtClean="0"/>
              <a:t>as últimas comparando-as com as primeiras, de modo que se perceba o avanço </a:t>
            </a:r>
            <a:r>
              <a:rPr lang="pt-BR" dirty="0" smtClean="0"/>
              <a:t>obtido</a:t>
            </a:r>
          </a:p>
          <a:p>
            <a:pPr algn="just"/>
            <a:r>
              <a:rPr lang="pt-BR" dirty="0" smtClean="0"/>
              <a:t>Aluno tem oportunidade exercer julgamento</a:t>
            </a:r>
            <a:r>
              <a:rPr lang="pt-BR" dirty="0" smtClean="0"/>
              <a:t>, iniciativa e </a:t>
            </a:r>
            <a:r>
              <a:rPr lang="pt-BR" dirty="0" smtClean="0"/>
              <a:t>autoridade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Princípio 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Construção </a:t>
            </a:r>
            <a:r>
              <a:rPr lang="pt-BR" dirty="0" smtClean="0"/>
              <a:t>pelo próprio </a:t>
            </a:r>
            <a:r>
              <a:rPr lang="pt-BR" dirty="0" smtClean="0"/>
              <a:t>aluno</a:t>
            </a:r>
          </a:p>
          <a:p>
            <a:pPr lvl="1" algn="just"/>
            <a:r>
              <a:rPr lang="pt-BR" dirty="0" smtClean="0"/>
              <a:t>P</a:t>
            </a:r>
            <a:r>
              <a:rPr lang="pt-BR" dirty="0" smtClean="0"/>
              <a:t>ossibilitando-lhe </a:t>
            </a:r>
            <a:r>
              <a:rPr lang="pt-BR" dirty="0" smtClean="0"/>
              <a:t>fazer escolhas e tomar </a:t>
            </a:r>
            <a:r>
              <a:rPr lang="pt-BR" dirty="0" smtClean="0"/>
              <a:t>decisões</a:t>
            </a:r>
            <a:endParaRPr lang="pt-BR" dirty="0" smtClean="0"/>
          </a:p>
          <a:p>
            <a:pPr algn="just"/>
            <a:r>
              <a:rPr lang="pt-BR" dirty="0" smtClean="0"/>
              <a:t>Reflexão </a:t>
            </a:r>
            <a:r>
              <a:rPr lang="pt-BR" dirty="0" smtClean="0"/>
              <a:t>sobre as suas </a:t>
            </a:r>
            <a:r>
              <a:rPr lang="pt-BR" dirty="0" smtClean="0"/>
              <a:t>produções</a:t>
            </a:r>
          </a:p>
          <a:p>
            <a:pPr algn="just"/>
            <a:r>
              <a:rPr lang="pt-BR" dirty="0" smtClean="0"/>
              <a:t>Criatividade</a:t>
            </a:r>
          </a:p>
          <a:p>
            <a:pPr lvl="1" algn="just"/>
            <a:r>
              <a:rPr lang="pt-BR" dirty="0" smtClean="0"/>
              <a:t>Aluno </a:t>
            </a:r>
            <a:r>
              <a:rPr lang="pt-BR" dirty="0" smtClean="0"/>
              <a:t>escolhe a maneira de organizar o portfólio e busca formas diferentes de </a:t>
            </a:r>
            <a:r>
              <a:rPr lang="pt-BR" dirty="0" smtClean="0"/>
              <a:t>aprender</a:t>
            </a:r>
          </a:p>
          <a:p>
            <a:pPr algn="just"/>
            <a:r>
              <a:rPr lang="pt-BR" dirty="0" err="1" smtClean="0"/>
              <a:t>Auto-avaliação</a:t>
            </a:r>
            <a:endParaRPr lang="pt-BR" dirty="0" smtClean="0"/>
          </a:p>
          <a:p>
            <a:pPr algn="just"/>
            <a:r>
              <a:rPr lang="pt-BR" dirty="0" smtClean="0"/>
              <a:t>Aluno está </a:t>
            </a:r>
            <a:r>
              <a:rPr lang="pt-BR" dirty="0" smtClean="0"/>
              <a:t>permanentemente avaliando o seu </a:t>
            </a:r>
            <a:r>
              <a:rPr lang="pt-BR" dirty="0" smtClean="0"/>
              <a:t>progresso</a:t>
            </a:r>
          </a:p>
          <a:p>
            <a:pPr algn="just"/>
            <a:r>
              <a:rPr lang="pt-BR" dirty="0" smtClean="0"/>
              <a:t>Parceria </a:t>
            </a:r>
            <a:r>
              <a:rPr lang="pt-BR" dirty="0" smtClean="0"/>
              <a:t>professor-aluno e entre </a:t>
            </a:r>
            <a:r>
              <a:rPr lang="pt-BR" dirty="0" smtClean="0"/>
              <a:t>alunos</a:t>
            </a:r>
          </a:p>
          <a:p>
            <a:pPr lvl="1" algn="just"/>
            <a:r>
              <a:rPr lang="pt-BR" dirty="0" smtClean="0"/>
              <a:t>E</a:t>
            </a:r>
            <a:r>
              <a:rPr lang="pt-BR" dirty="0" smtClean="0"/>
              <a:t>liminando-se </a:t>
            </a:r>
            <a:r>
              <a:rPr lang="pt-BR" dirty="0" smtClean="0"/>
              <a:t>ações e atitudes verticalizadas e </a:t>
            </a:r>
            <a:r>
              <a:rPr lang="pt-BR" dirty="0" smtClean="0"/>
              <a:t>centralizadoras</a:t>
            </a:r>
          </a:p>
          <a:p>
            <a:pPr algn="just"/>
            <a:r>
              <a:rPr lang="pt-BR" dirty="0" smtClean="0"/>
              <a:t>A</a:t>
            </a:r>
            <a:r>
              <a:rPr lang="pt-BR" dirty="0" smtClean="0"/>
              <a:t>utonomia perante </a:t>
            </a:r>
            <a:r>
              <a:rPr lang="pt-BR" dirty="0" smtClean="0"/>
              <a:t>o </a:t>
            </a:r>
            <a:r>
              <a:rPr lang="pt-BR" dirty="0" smtClean="0"/>
              <a:t>trabalho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74</TotalTime>
  <Words>580</Words>
  <Application>Microsoft Office PowerPoint</Application>
  <PresentationFormat>Apresentação na tela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Verve</vt:lpstr>
      <vt:lpstr>Orientações para elaborar o portfólio</vt:lpstr>
      <vt:lpstr>Conteúdo</vt:lpstr>
      <vt:lpstr>Slide 3</vt:lpstr>
      <vt:lpstr>Conteúdo Atividades</vt:lpstr>
      <vt:lpstr>O portfólio</vt:lpstr>
      <vt:lpstr>Slide 6</vt:lpstr>
      <vt:lpstr>Slide 7</vt:lpstr>
      <vt:lpstr>Avaliar pelo portfólio</vt:lpstr>
      <vt:lpstr>Princípio básicos</vt:lpstr>
      <vt:lpstr>Slide 10</vt:lpstr>
      <vt:lpstr>Critérios para a elaboração</vt:lpstr>
      <vt:lpstr>Referência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Bianca</dc:creator>
  <cp:lastModifiedBy>Bianca</cp:lastModifiedBy>
  <cp:revision>18</cp:revision>
  <dcterms:created xsi:type="dcterms:W3CDTF">2018-08-27T21:47:53Z</dcterms:created>
  <dcterms:modified xsi:type="dcterms:W3CDTF">2018-08-27T23:01:55Z</dcterms:modified>
</cp:coreProperties>
</file>