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78" r:id="rId5"/>
    <p:sldId id="269" r:id="rId6"/>
    <p:sldId id="271" r:id="rId7"/>
    <p:sldId id="272" r:id="rId8"/>
    <p:sldId id="275" r:id="rId9"/>
    <p:sldId id="268" r:id="rId10"/>
    <p:sldId id="274" r:id="rId11"/>
    <p:sldId id="276" r:id="rId12"/>
    <p:sldId id="277" r:id="rId13"/>
    <p:sldId id="267" r:id="rId14"/>
    <p:sldId id="27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CB95-8B0B-4629-B345-B7EEF79F0F7C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9201-A9A9-4347-9540-E5D2F23797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Essa escolha se deve ao entendimento de que os modelos propostos por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Dahlgren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Whitehead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permitem dialogar com as proposições de políticas públicas, ao definir os níveis de intervenção nos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DSS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que essas políticas poderiam promover.  Vale resaltar que, devido ao enfoque na população jovem, o determinante social proximal referente à idade esteve presente de maneira transversal nas análises. As camadas, ou níveis, exercem uma contribuição diferente na distribuição da saúde e da doença em uma sociedade, que não é aleatória.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D815-ECC4-49BD-9AC1-3857A8AD8D2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Essa escolha se deve ao entendimento de que os modelos propostos por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Dahlgren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Whitehead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permitem dialogar com as proposições de políticas públicas, ao definir os níveis de intervenção nos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DSS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que essas políticas poderiam promover.  Vale resaltar que, devido ao enfoque na população jovem, o determinante social proximal referente à idade esteve presente de maneira transversal nas análises. As camadas, ou níveis, exercem uma contribuição diferente na distribuição da saúde e da doença em uma sociedade, que não é aleatória.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D815-ECC4-49BD-9AC1-3857A8AD8D2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Essa escolha se deve ao entendimento de que os modelos propostos por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Dahlgren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Whitehead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permitem dialogar com as proposições de políticas públicas, ao definir os níveis de intervenção nos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DSS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que essas políticas poderiam promover.  Vale resaltar que, devido ao enfoque na população jovem, o determinante social proximal referente à idade esteve presente de maneira transversal nas análises. As camadas, ou níveis, exercem uma contribuição diferente na distribuição da saúde e da doença em uma sociedade, que não é aleatória.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D815-ECC4-49BD-9AC1-3857A8AD8D2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Essa escolha se deve ao entendimento de que os modelos propostos por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Dahlgren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Whitehead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permitem dialogar com as proposições de políticas públicas, ao definir os níveis de intervenção nos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DSS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que essas políticas poderiam promover.  Vale resaltar que, devido ao enfoque na população jovem, o determinante social proximal referente à idade esteve presente de maneira transversal nas análises. As camadas, ou níveis, exercem uma contribuição diferente na distribuição da saúde e da doença em uma sociedade, que não é aleatória.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D815-ECC4-49BD-9AC1-3857A8AD8D2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Essa escolha se deve ao entendimento de que os modelos propostos por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Dahlgren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Whitehead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permitem dialogar com as proposições de políticas públicas, ao definir os níveis de intervenção nos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DSS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que essas políticas poderiam promover.  Vale resaltar que, devido ao enfoque na população jovem, o determinante social proximal referente à idade esteve presente de maneira transversal nas análises. As camadas, ou níveis, exercem uma contribuição diferente na distribuição da saúde e da doença em uma sociedade, que não é aleatória.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DD815-ECC4-49BD-9AC1-3857A8AD8D2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B95C40-A034-440F-80F7-E697BFE74E69}" type="datetimeFigureOut">
              <a:rPr lang="pt-BR" smtClean="0"/>
              <a:pPr/>
              <a:t>14/08/2017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1AD52D-E964-4906-A866-FBF05F6D8AA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76872"/>
          </a:xfrm>
        </p:spPr>
        <p:txBody>
          <a:bodyPr>
            <a:normAutofit fontScale="92500" lnSpcReduction="20000"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Alunos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PAE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Ma. Fernanda Bergamini Vicentine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Pedro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Bolssonario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Professores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Profa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Dra.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Maria Eugenia Firmino </a:t>
            </a:r>
            <a:r>
              <a:rPr lang="pt-BR" sz="2100" dirty="0" err="1" smtClean="0">
                <a:latin typeface="Arial" pitchFamily="34" charset="0"/>
                <a:cs typeface="Arial" pitchFamily="34" charset="0"/>
              </a:rPr>
              <a:t>Brunello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Profa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Dra. Aline Ap.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Monroe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Prof. Dr. Pedro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Fredemir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Palha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Determinantes Sociais de Saúde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2048" y="181089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UNIVERSIDADE DE SÃO PAULO</a:t>
            </a:r>
          </a:p>
          <a:p>
            <a:pPr algn="ctr"/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ESCOLA DE ENFERMAGEM DE RIBEIRÃO PRETO</a:t>
            </a:r>
          </a:p>
          <a:p>
            <a:pPr algn="ctr"/>
            <a:r>
              <a:rPr 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ERM0107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Políticas e Organização dos Serviços de Saúde</a:t>
            </a:r>
            <a:endParaRPr lang="pt-B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Escola de Enfermagem de Ribeirão Pre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7521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Classificação dos níveis de políticas públicas para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42248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Nível 1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correspondentes aos macrodeterminantes; mecanismos que influenciam na distribuição de renda, redução da pobreza, redução de riscos ambientais; economia afetando a saúde e a saúde afetando a economia; 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Nível 2: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correspondentes ao determinantes estruturais; estratégias para melhorar as condições de vida e do trabalho; ambiente de trabalho, desemprego, comida, agricultura, moradia, educação, cuidados em saúde, acesso a cultura; 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Nível 3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correspondente aos determinantes de suporte social e comunitário; sistema de suporte e contatos sociais; criar espaços de encontros fora das casa, rede ativa para aproximar pessoas engajadas;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4: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relacionadas as políticas que enfocam o estilo de vida; sofrem influencias de fatores socioeconômicos; não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culpabilização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 indivíduos;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Idade, sexo e fatores hereditários não podem ser diretamente influenciados por políticas, mas são importantes para estabelecer políticas para grupos de risco; 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648527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(DAHLGREN ; WHITEHEAD, 1991)</a:t>
            </a:r>
            <a:endParaRPr lang="pt-BR" dirty="0"/>
          </a:p>
        </p:txBody>
      </p:sp>
      <p:pic>
        <p:nvPicPr>
          <p:cNvPr id="7" name="Imagem 6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7521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Classificação dos níveis de políticas públicas para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42248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Nível 1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correspondentes aos macrodeterminantes; mecanismos que influenciam na distribuição de renda, redução da pobreza, redução de riscos ambientais; economia afetando a saúde e a saúde afetando a economia; 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Nível 2: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correspondentes ao determinantes estruturais; estratégias para melhorar as condições de vida e do trabalho; ambiente de trabalho, desemprego, comida, agricultura, moradia, educação, cuidados em saúde, acesso a cultura; 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Nível 3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 aos determinantes de suporte social e comunitário; sistema de suporte e contatos sociais; criar espaços de encontros fora das casa, rede ativa para aproximar pessoas engajadas; </a:t>
            </a:r>
          </a:p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Nível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relacionadas as políticas que enfocam o estilo de vida; sofrem influencias de fatores socioeconômicos; não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culpabilização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indivíduos;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Idade, sexo e fatores hereditários não podem ser diretamente influenciados por políticas, mas são importantes para estabelecer políticas para grupos de risco;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648527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(DAHLGREN ; WHITEHEAD, 1991)</a:t>
            </a:r>
            <a:endParaRPr lang="pt-BR" dirty="0"/>
          </a:p>
        </p:txBody>
      </p:sp>
      <p:pic>
        <p:nvPicPr>
          <p:cNvPr id="7" name="Imagem 6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7521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Construindo uma estratégia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42248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Não há um modelo de política que possa ser aplicado em todos os países;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u="sng" dirty="0" smtClean="0">
                <a:latin typeface="Arial" pitchFamily="34" charset="0"/>
                <a:cs typeface="Arial" pitchFamily="34" charset="0"/>
              </a:rPr>
              <a:t>Formas de começar: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Por uma doença específica: 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Fatores de risco;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Reduzir as diferenças da doença observada entre os grupos;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Trabalhar fatores que bloqueiam oportunidades das pessoas desenvolverem seu amplo potencial de saúde: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Pobreza;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Condições inadequadas de moradia; 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Condições impróprias de trabalho;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Desemprego;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Restrição de acesso a nutrientes;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Acesso inadequado a serviços essenciais;</a:t>
            </a: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Fraco suporte social e comunitário.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648527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(DAHLGREN ; WHITEHEAD, 1991)</a:t>
            </a:r>
            <a:endParaRPr lang="pt-BR" dirty="0"/>
          </a:p>
        </p:txBody>
      </p:sp>
      <p:pic>
        <p:nvPicPr>
          <p:cNvPr id="7" name="Imagem 6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Papel social dos profissionais de saúde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(na construção e implantação das políticas públicas)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Resultado de imagem para poder poli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358" y="2347416"/>
            <a:ext cx="3749787" cy="3566466"/>
          </a:xfrm>
          <a:prstGeom prst="rect">
            <a:avLst/>
          </a:prstGeom>
          <a:noFill/>
        </p:spPr>
      </p:pic>
      <p:pic>
        <p:nvPicPr>
          <p:cNvPr id="5" name="Picture 6" descr="Resultado de imagem para poder poli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80" y="2348636"/>
            <a:ext cx="3658329" cy="3563484"/>
          </a:xfrm>
          <a:prstGeom prst="rect">
            <a:avLst/>
          </a:prstGeom>
          <a:noFill/>
        </p:spPr>
      </p:pic>
      <p:pic>
        <p:nvPicPr>
          <p:cNvPr id="9" name="Imagem 8" descr="Escola de Enfermagem de Ribeirão Pre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080" y="274638"/>
            <a:ext cx="77724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DAHLGREN, G; WHITEHEAD, M.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Policies and Strategies to Promote Social Equity in Health Stockholm.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Institute for Future Studies, 1991.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WORLD HEALTH ORGANIZATION.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conceptual framework for action on the social determinants of health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Social Determinants of Health Discussion Paper 2.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Genova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2010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scola de Enfermagem de Ribeirão Pre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Resultado de imagem para inform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42" y="1113656"/>
            <a:ext cx="2853826" cy="1451248"/>
          </a:xfrm>
          <a:prstGeom prst="rect">
            <a:avLst/>
          </a:prstGeom>
          <a:noFill/>
        </p:spPr>
      </p:pic>
      <p:pic>
        <p:nvPicPr>
          <p:cNvPr id="1046" name="Picture 22" descr="Resultado de imagem para documentário men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419872" cy="2564905"/>
          </a:xfrm>
          <a:prstGeom prst="rect">
            <a:avLst/>
          </a:prstGeom>
          <a:noFill/>
        </p:spPr>
      </p:pic>
      <p:pic>
        <p:nvPicPr>
          <p:cNvPr id="1042" name="Picture 18" descr="Resultado de imagem para documentário meni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214" y="4869160"/>
            <a:ext cx="2651786" cy="1988840"/>
          </a:xfrm>
          <a:prstGeom prst="rect">
            <a:avLst/>
          </a:prstGeom>
          <a:noFill/>
        </p:spPr>
      </p:pic>
      <p:sp>
        <p:nvSpPr>
          <p:cNvPr id="1026" name="AutoShape 2" descr="Resultado de imagem para falta acesso esc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machis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985792"/>
            <a:ext cx="2260143" cy="1872208"/>
          </a:xfrm>
          <a:prstGeom prst="rect">
            <a:avLst/>
          </a:prstGeom>
          <a:noFill/>
        </p:spPr>
      </p:pic>
      <p:pic>
        <p:nvPicPr>
          <p:cNvPr id="1040" name="Picture 16" descr="Resultado de imagem para documentário meninas"/>
          <p:cNvPicPr>
            <a:picLocks noChangeAspect="1" noChangeArrowheads="1"/>
          </p:cNvPicPr>
          <p:nvPr/>
        </p:nvPicPr>
        <p:blipFill>
          <a:blip r:embed="rId6" cstate="print"/>
          <a:srcRect l="12861" t="13855" r="14259" b="74519"/>
          <a:stretch>
            <a:fillRect/>
          </a:stretch>
        </p:blipFill>
        <p:spPr bwMode="auto">
          <a:xfrm>
            <a:off x="3491880" y="404664"/>
            <a:ext cx="2448272" cy="576064"/>
          </a:xfrm>
          <a:prstGeom prst="rect">
            <a:avLst/>
          </a:prstGeom>
          <a:noFill/>
        </p:spPr>
      </p:pic>
      <p:pic>
        <p:nvPicPr>
          <p:cNvPr id="1048" name="Picture 24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71137"/>
            <a:ext cx="2915816" cy="2186863"/>
          </a:xfrm>
          <a:prstGeom prst="rect">
            <a:avLst/>
          </a:prstGeom>
          <a:noFill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8" cstate="print"/>
          <a:srcRect l="14109" t="7501" r="8964" b="10797"/>
          <a:stretch>
            <a:fillRect/>
          </a:stretch>
        </p:blipFill>
        <p:spPr bwMode="auto">
          <a:xfrm>
            <a:off x="6129207" y="0"/>
            <a:ext cx="301479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print"/>
          <a:srcRect l="16241" t="7672" r="12366" b="14563"/>
          <a:stretch>
            <a:fillRect/>
          </a:stretch>
        </p:blipFill>
        <p:spPr bwMode="auto">
          <a:xfrm>
            <a:off x="0" y="1"/>
            <a:ext cx="3275856" cy="20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2555776" y="2708920"/>
            <a:ext cx="3024336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Todos os aspectos têm o mesmo peso nas condições de vida dessas meninas?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" name="Picture 30" descr="Imagem relaciona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92896"/>
            <a:ext cx="2385372" cy="158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Determinantes Sociais de Saúde</a:t>
            </a:r>
            <a:endParaRPr lang="pt-BR" dirty="0"/>
          </a:p>
        </p:txBody>
      </p:sp>
      <p:pic>
        <p:nvPicPr>
          <p:cNvPr id="10" name="Imagem 9" descr="Escola de Enfermagem de Ribeirão Pre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Determinantes Sociais de Saúde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Göran </a:t>
            </a:r>
            <a:r>
              <a:rPr lang="pt-BR" dirty="0" err="1" smtClean="0"/>
              <a:t>Dahlgren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Universidade de Liverpool (Inglaterra);</a:t>
            </a:r>
          </a:p>
          <a:p>
            <a:r>
              <a:rPr lang="pt-BR" dirty="0" smtClean="0"/>
              <a:t>Instituto de biologia integrativa;</a:t>
            </a:r>
          </a:p>
          <a:p>
            <a:r>
              <a:rPr lang="pt-BR" dirty="0" smtClean="0"/>
              <a:t>Departamento de genoma funcional e comparativo.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Margaret </a:t>
            </a:r>
            <a:r>
              <a:rPr lang="pt-BR" dirty="0" err="1" smtClean="0"/>
              <a:t>Whitehead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Universidade de Liverpool (Inglaterra);</a:t>
            </a:r>
          </a:p>
          <a:p>
            <a:r>
              <a:rPr lang="pt-BR" dirty="0" smtClean="0"/>
              <a:t>Instituto de psicologia, saúde e sociedade;</a:t>
            </a:r>
          </a:p>
          <a:p>
            <a:r>
              <a:rPr lang="pt-BR" dirty="0" smtClean="0"/>
              <a:t>Saúde pública </a:t>
            </a:r>
            <a:r>
              <a:rPr lang="pt-BR" smtClean="0"/>
              <a:t>e </a:t>
            </a:r>
            <a:r>
              <a:rPr lang="pt-BR" smtClean="0"/>
              <a:t>políticas.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Escola de Enfermagem de Ribeirão Pre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öran Dahlg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75656" y="2132857"/>
            <a:ext cx="1714500" cy="1714500"/>
          </a:xfrm>
          <a:prstGeom prst="rect">
            <a:avLst/>
          </a:prstGeom>
          <a:noFill/>
        </p:spPr>
      </p:pic>
      <p:pic>
        <p:nvPicPr>
          <p:cNvPr id="1028" name="Picture 4" descr="Resultado de imagem para margaret white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14954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064" y="341784"/>
            <a:ext cx="77724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Determinantes Sociais de Saúde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Resultado de imagem para determinantes socia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516975"/>
            <a:ext cx="7128792" cy="470672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004048" y="638132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(DAHLGREN ; WHITEHEAD, 1991)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06" t="32110" r="33869" b="16371"/>
          <a:stretch>
            <a:fillRect/>
          </a:stretch>
        </p:blipFill>
        <p:spPr bwMode="auto">
          <a:xfrm>
            <a:off x="1115616" y="548680"/>
            <a:ext cx="7488832" cy="543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236296" y="623731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(WHO, 2010)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18329" r="21139" b="13140"/>
          <a:stretch>
            <a:fillRect/>
          </a:stretch>
        </p:blipFill>
        <p:spPr bwMode="auto">
          <a:xfrm>
            <a:off x="395536" y="1380292"/>
            <a:ext cx="8441567" cy="48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236296" y="623731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(WHO, 2010)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Relação entre os Determinantes Sociais de Saúde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7521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Classificação dos níveis de políticas públicas para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42248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Nível 1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correspondentes aos macrodeterminantes; mecanismos que influenciam na distribuição de renda, redução da pobreza, redução de riscos ambientais; economia afetando a saúde e a saúde afetando a economia;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2: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correspondentes ao determinantes estruturais; estratégias para melhorar as condições de vida e do trabalho; ambiente de trabalho, desemprego, comida, agricultura, moradia, educação, cuidados em saúde, acesso a cultura;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3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correspondente aos determinantes de suporte social e comunitário; sistema de suporte e contatos sociais; criar espaços de encontros fora das casa, rede ativa para aproximar pessoas engajadas;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4: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relacionadas as políticas que enfocam o estilo de vida; sofrem influencias de fatores socioeconômicos; não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culpabilização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 indivíduos;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Idade, sexo e fatores hereditários não podem ser diretamente influenciados por políticas, mas são importantes para estabelecer políticas para grupos de risco; 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648527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(DAHLGREN ; WHITEHEAD, 1991)</a:t>
            </a:r>
            <a:endParaRPr lang="pt-BR" dirty="0"/>
          </a:p>
        </p:txBody>
      </p:sp>
      <p:pic>
        <p:nvPicPr>
          <p:cNvPr id="7" name="Imagem 6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88832" cy="75212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Classificação dos níveis de políticas públicas para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42248" cy="5373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Nível 1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correspondentes aos macrodeterminantes; mecanismos que influenciam na distribuição de renda, redução da pobreza, redução de riscos ambientais; economia afetando a saúde e a saúde afetando a economia; 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Nível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correspondentes ao determinantes estruturais; estratégias para melhorar as condições de vida e do trabalho; ambiente de trabalho, desemprego, comida, agricultura, moradia, educação, cuidados em saúde, acesso a cultura;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3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correspondente aos determinantes de suporte social e comunitário; sistema de suporte e contatos sociais; criar espaços de encontros fora das casa, rede ativa para aproximar pessoas engajadas; </a:t>
            </a: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Nível 4: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relacionadas as políticas que enfocam o estilo de vida; sofrem influencias de fatores socioeconômicos; não </a:t>
            </a:r>
            <a:r>
              <a:rPr lang="pt-B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culpabilização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dos indivíduos;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Idade, sexo e fatores hereditários não podem ser diretamente influenciados por políticas, mas são importantes para estabelecer políticas para grupos de risco; 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08104" y="648527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(DAHLGREN ; WHITEHEAD, 1991)</a:t>
            </a:r>
            <a:endParaRPr lang="pt-BR" dirty="0"/>
          </a:p>
        </p:txBody>
      </p:sp>
      <p:pic>
        <p:nvPicPr>
          <p:cNvPr id="7" name="Imagem 6" descr="Escola de Enfermagem de Ribeirão Pre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1805</TotalTime>
  <Words>1437</Words>
  <Application>Microsoft Office PowerPoint</Application>
  <PresentationFormat>Apresentação na tela (4:3)</PresentationFormat>
  <Paragraphs>99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Patrimônio Líquido</vt:lpstr>
      <vt:lpstr>Determinantes Sociais de Saúde</vt:lpstr>
      <vt:lpstr>Slide 2</vt:lpstr>
      <vt:lpstr>Determinantes Sociais de Saúde</vt:lpstr>
      <vt:lpstr>Determinantes Sociais de Saúde</vt:lpstr>
      <vt:lpstr>Determinantes Sociais de Saúde</vt:lpstr>
      <vt:lpstr>Slide 6</vt:lpstr>
      <vt:lpstr>Relação entre os Determinantes Sociais de Saúde</vt:lpstr>
      <vt:lpstr>Classificação dos níveis de políticas públicas para intervenção</vt:lpstr>
      <vt:lpstr>Classificação dos níveis de políticas públicas para intervenção</vt:lpstr>
      <vt:lpstr>Classificação dos níveis de políticas públicas para intervenção</vt:lpstr>
      <vt:lpstr>Classificação dos níveis de políticas públicas para intervenção</vt:lpstr>
      <vt:lpstr>Construindo uma estratégia</vt:lpstr>
      <vt:lpstr>Papel social dos profissionais de saúde  (na construção e implantação das políticas públicas)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Fernanda Bergamini Vicentine</dc:creator>
  <cp:lastModifiedBy>Fernanda Bergamini Vicentine</cp:lastModifiedBy>
  <cp:revision>24</cp:revision>
  <dcterms:created xsi:type="dcterms:W3CDTF">2017-08-09T15:18:58Z</dcterms:created>
  <dcterms:modified xsi:type="dcterms:W3CDTF">2017-08-14T21:01:38Z</dcterms:modified>
</cp:coreProperties>
</file>