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82" r:id="rId6"/>
    <p:sldId id="293" r:id="rId7"/>
    <p:sldId id="283" r:id="rId8"/>
    <p:sldId id="275" r:id="rId9"/>
    <p:sldId id="288" r:id="rId10"/>
    <p:sldId id="257" r:id="rId11"/>
    <p:sldId id="258" r:id="rId12"/>
    <p:sldId id="279" r:id="rId13"/>
    <p:sldId id="264" r:id="rId14"/>
    <p:sldId id="286" r:id="rId15"/>
    <p:sldId id="268" r:id="rId16"/>
    <p:sldId id="281" r:id="rId17"/>
    <p:sldId id="265" r:id="rId18"/>
    <p:sldId id="266" r:id="rId19"/>
    <p:sldId id="298" r:id="rId20"/>
    <p:sldId id="292" r:id="rId21"/>
    <p:sldId id="295" r:id="rId22"/>
    <p:sldId id="269" r:id="rId23"/>
    <p:sldId id="270" r:id="rId24"/>
    <p:sldId id="271" r:id="rId25"/>
    <p:sldId id="297" r:id="rId26"/>
    <p:sldId id="272" r:id="rId27"/>
    <p:sldId id="280" r:id="rId28"/>
    <p:sldId id="290" r:id="rId29"/>
    <p:sldId id="291" r:id="rId30"/>
    <p:sldId id="276" r:id="rId31"/>
    <p:sldId id="259" r:id="rId32"/>
    <p:sldId id="263" r:id="rId33"/>
    <p:sldId id="260" r:id="rId34"/>
    <p:sldId id="261" r:id="rId35"/>
    <p:sldId id="284" r:id="rId36"/>
    <p:sldId id="262" r:id="rId37"/>
    <p:sldId id="285" r:id="rId38"/>
    <p:sldId id="294" r:id="rId39"/>
    <p:sldId id="299" r:id="rId40"/>
    <p:sldId id="301" r:id="rId41"/>
    <p:sldId id="300" r:id="rId42"/>
    <p:sldId id="273" r:id="rId43"/>
    <p:sldId id="274" r:id="rId44"/>
    <p:sldId id="287" r:id="rId45"/>
    <p:sldId id="289" r:id="rId46"/>
    <p:sldId id="296" r:id="rId47"/>
    <p:sldId id="277" r:id="rId48"/>
    <p:sldId id="278" r:id="rId4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C422C-F8D3-194E-83FD-5C1D4AB33CEE}" v="6" dt="2023-11-22T01:55:12.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5"/>
  </p:normalViewPr>
  <p:slideViewPr>
    <p:cSldViewPr snapToGrid="0" snapToObjects="1">
      <p:cViewPr varScale="1">
        <p:scale>
          <a:sx n="112" d="100"/>
          <a:sy n="112" d="100"/>
        </p:scale>
        <p:origin x="576"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FD750-3331-4056-8C4F-1641BEC953D1}"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5044E86-2CD8-410C-A643-7294548BD30C}">
      <dgm:prSet/>
      <dgm:spPr/>
      <dgm:t>
        <a:bodyPr/>
        <a:lstStyle/>
        <a:p>
          <a:r>
            <a:rPr lang="pt-BR" b="1"/>
            <a:t>seguro de vida, </a:t>
          </a:r>
          <a:endParaRPr lang="en-US"/>
        </a:p>
      </dgm:t>
    </dgm:pt>
    <dgm:pt modelId="{3DF3B033-42CB-4C6A-B9B1-74B16802A464}" type="parTrans" cxnId="{5A08EFCF-1434-4675-8D79-F3CF804B2B28}">
      <dgm:prSet/>
      <dgm:spPr/>
      <dgm:t>
        <a:bodyPr/>
        <a:lstStyle/>
        <a:p>
          <a:endParaRPr lang="en-US"/>
        </a:p>
      </dgm:t>
    </dgm:pt>
    <dgm:pt modelId="{87065E5E-4511-41D0-8A8D-646C84307B7A}" type="sibTrans" cxnId="{5A08EFCF-1434-4675-8D79-F3CF804B2B28}">
      <dgm:prSet/>
      <dgm:spPr/>
      <dgm:t>
        <a:bodyPr/>
        <a:lstStyle/>
        <a:p>
          <a:endParaRPr lang="en-US"/>
        </a:p>
      </dgm:t>
    </dgm:pt>
    <dgm:pt modelId="{7D67EADE-073B-4274-ADC6-87AB47781467}">
      <dgm:prSet/>
      <dgm:spPr/>
      <dgm:t>
        <a:bodyPr/>
        <a:lstStyle/>
        <a:p>
          <a:r>
            <a:rPr lang="pt-BR" b="1"/>
            <a:t>seguro funeral, </a:t>
          </a:r>
          <a:endParaRPr lang="en-US"/>
        </a:p>
      </dgm:t>
    </dgm:pt>
    <dgm:pt modelId="{4EFB59C4-CD83-4AA1-B4C6-0E890F727646}" type="parTrans" cxnId="{78828A72-79CF-4795-AFE4-4F156F41271A}">
      <dgm:prSet/>
      <dgm:spPr/>
      <dgm:t>
        <a:bodyPr/>
        <a:lstStyle/>
        <a:p>
          <a:endParaRPr lang="en-US"/>
        </a:p>
      </dgm:t>
    </dgm:pt>
    <dgm:pt modelId="{818CBD49-99DA-4E11-BA54-5B79DEDD356A}" type="sibTrans" cxnId="{78828A72-79CF-4795-AFE4-4F156F41271A}">
      <dgm:prSet/>
      <dgm:spPr/>
      <dgm:t>
        <a:bodyPr/>
        <a:lstStyle/>
        <a:p>
          <a:endParaRPr lang="en-US"/>
        </a:p>
      </dgm:t>
    </dgm:pt>
    <dgm:pt modelId="{6F87F7FA-827E-4CC2-B3A2-615143E7F5B5}">
      <dgm:prSet/>
      <dgm:spPr/>
      <dgm:t>
        <a:bodyPr/>
        <a:lstStyle/>
        <a:p>
          <a:r>
            <a:rPr lang="pt-BR" b="1"/>
            <a:t>seguro de acidentes pessoais, </a:t>
          </a:r>
          <a:endParaRPr lang="en-US"/>
        </a:p>
      </dgm:t>
    </dgm:pt>
    <dgm:pt modelId="{04B23FE1-AEB2-4A5B-B2EF-7D2261E78782}" type="parTrans" cxnId="{0E8A451E-4C89-46FB-8FDC-33772AA415CA}">
      <dgm:prSet/>
      <dgm:spPr/>
      <dgm:t>
        <a:bodyPr/>
        <a:lstStyle/>
        <a:p>
          <a:endParaRPr lang="en-US"/>
        </a:p>
      </dgm:t>
    </dgm:pt>
    <dgm:pt modelId="{2BE758D6-A2F9-4C7F-8817-7AC156546190}" type="sibTrans" cxnId="{0E8A451E-4C89-46FB-8FDC-33772AA415CA}">
      <dgm:prSet/>
      <dgm:spPr/>
      <dgm:t>
        <a:bodyPr/>
        <a:lstStyle/>
        <a:p>
          <a:endParaRPr lang="en-US"/>
        </a:p>
      </dgm:t>
    </dgm:pt>
    <dgm:pt modelId="{8D1AA2B8-A57D-4425-A06B-5298E6BBF1A5}">
      <dgm:prSet/>
      <dgm:spPr/>
      <dgm:t>
        <a:bodyPr/>
        <a:lstStyle/>
        <a:p>
          <a:r>
            <a:rPr lang="pt-BR" b="1"/>
            <a:t>seguro educacional, </a:t>
          </a:r>
          <a:endParaRPr lang="en-US"/>
        </a:p>
      </dgm:t>
    </dgm:pt>
    <dgm:pt modelId="{BC27C0C2-DD4C-41D3-BBAF-1479FF8FB30C}" type="parTrans" cxnId="{04DBF7DF-F035-49D9-AB76-F8C63FBC1A11}">
      <dgm:prSet/>
      <dgm:spPr/>
      <dgm:t>
        <a:bodyPr/>
        <a:lstStyle/>
        <a:p>
          <a:endParaRPr lang="en-US"/>
        </a:p>
      </dgm:t>
    </dgm:pt>
    <dgm:pt modelId="{6CBE6CC3-3B81-4804-AA50-6085A464D945}" type="sibTrans" cxnId="{04DBF7DF-F035-49D9-AB76-F8C63FBC1A11}">
      <dgm:prSet/>
      <dgm:spPr/>
      <dgm:t>
        <a:bodyPr/>
        <a:lstStyle/>
        <a:p>
          <a:endParaRPr lang="en-US"/>
        </a:p>
      </dgm:t>
    </dgm:pt>
    <dgm:pt modelId="{A03753E4-8023-4910-A025-F68C5C574E01}">
      <dgm:prSet/>
      <dgm:spPr/>
      <dgm:t>
        <a:bodyPr/>
        <a:lstStyle/>
        <a:p>
          <a:r>
            <a:rPr lang="pt-BR" b="1"/>
            <a:t>seguro viagem, </a:t>
          </a:r>
          <a:endParaRPr lang="en-US"/>
        </a:p>
      </dgm:t>
    </dgm:pt>
    <dgm:pt modelId="{627B31C6-0152-4BA9-B20F-A22887851B24}" type="parTrans" cxnId="{49834421-8F68-4503-AAF5-BE3311418B09}">
      <dgm:prSet/>
      <dgm:spPr/>
      <dgm:t>
        <a:bodyPr/>
        <a:lstStyle/>
        <a:p>
          <a:endParaRPr lang="en-US"/>
        </a:p>
      </dgm:t>
    </dgm:pt>
    <dgm:pt modelId="{E2C2ACA2-D150-4AAF-9726-E0D3CE5800CD}" type="sibTrans" cxnId="{49834421-8F68-4503-AAF5-BE3311418B09}">
      <dgm:prSet/>
      <dgm:spPr/>
      <dgm:t>
        <a:bodyPr/>
        <a:lstStyle/>
        <a:p>
          <a:endParaRPr lang="en-US"/>
        </a:p>
      </dgm:t>
    </dgm:pt>
    <dgm:pt modelId="{60F9E940-D802-434C-AFFB-40A7F857472A}">
      <dgm:prSet/>
      <dgm:spPr/>
      <dgm:t>
        <a:bodyPr/>
        <a:lstStyle/>
        <a:p>
          <a:r>
            <a:rPr lang="pt-BR" b="1"/>
            <a:t>seguro prestamista, </a:t>
          </a:r>
          <a:endParaRPr lang="en-US"/>
        </a:p>
      </dgm:t>
    </dgm:pt>
    <dgm:pt modelId="{C8988A13-428E-4163-AE45-D670D810BA5B}" type="parTrans" cxnId="{DAB4BC66-DD34-4AC6-9087-EC3DF22C97F3}">
      <dgm:prSet/>
      <dgm:spPr/>
      <dgm:t>
        <a:bodyPr/>
        <a:lstStyle/>
        <a:p>
          <a:endParaRPr lang="en-US"/>
        </a:p>
      </dgm:t>
    </dgm:pt>
    <dgm:pt modelId="{F533CBE0-AA1E-43EC-B393-9F2527415C38}" type="sibTrans" cxnId="{DAB4BC66-DD34-4AC6-9087-EC3DF22C97F3}">
      <dgm:prSet/>
      <dgm:spPr/>
      <dgm:t>
        <a:bodyPr/>
        <a:lstStyle/>
        <a:p>
          <a:endParaRPr lang="en-US"/>
        </a:p>
      </dgm:t>
    </dgm:pt>
    <dgm:pt modelId="{D1D8488B-6604-4C9A-8014-1CCC65A4D573}">
      <dgm:prSet/>
      <dgm:spPr/>
      <dgm:t>
        <a:bodyPr/>
        <a:lstStyle/>
        <a:p>
          <a:r>
            <a:rPr lang="pt-BR" b="1"/>
            <a:t>seguro de diária por internação hospitalar, </a:t>
          </a:r>
          <a:endParaRPr lang="en-US"/>
        </a:p>
      </dgm:t>
    </dgm:pt>
    <dgm:pt modelId="{5784208A-3B12-47EF-AD97-435A6ACEA34E}" type="parTrans" cxnId="{B6126487-2965-44B0-8796-7A07608F1BFF}">
      <dgm:prSet/>
      <dgm:spPr/>
      <dgm:t>
        <a:bodyPr/>
        <a:lstStyle/>
        <a:p>
          <a:endParaRPr lang="en-US"/>
        </a:p>
      </dgm:t>
    </dgm:pt>
    <dgm:pt modelId="{699030A2-19BB-4D68-8179-FAE7582C662C}" type="sibTrans" cxnId="{B6126487-2965-44B0-8796-7A07608F1BFF}">
      <dgm:prSet/>
      <dgm:spPr/>
      <dgm:t>
        <a:bodyPr/>
        <a:lstStyle/>
        <a:p>
          <a:endParaRPr lang="en-US"/>
        </a:p>
      </dgm:t>
    </dgm:pt>
    <dgm:pt modelId="{330CC068-F727-46EF-8651-30279C3923E8}">
      <dgm:prSet/>
      <dgm:spPr/>
      <dgm:t>
        <a:bodyPr/>
        <a:lstStyle/>
        <a:p>
          <a:r>
            <a:rPr lang="pt-BR" b="1"/>
            <a:t>seguro desemprego (perda de renda), </a:t>
          </a:r>
          <a:endParaRPr lang="en-US"/>
        </a:p>
      </dgm:t>
    </dgm:pt>
    <dgm:pt modelId="{AF89BF83-AF51-4573-81E9-319B9CDA3E81}" type="parTrans" cxnId="{5AA5FBD4-85CD-4985-9931-CCAC67912BA9}">
      <dgm:prSet/>
      <dgm:spPr/>
      <dgm:t>
        <a:bodyPr/>
        <a:lstStyle/>
        <a:p>
          <a:endParaRPr lang="en-US"/>
        </a:p>
      </dgm:t>
    </dgm:pt>
    <dgm:pt modelId="{8D60EFF3-4311-49F1-ACDB-A4AEF47BF3CC}" type="sibTrans" cxnId="{5AA5FBD4-85CD-4985-9931-CCAC67912BA9}">
      <dgm:prSet/>
      <dgm:spPr/>
      <dgm:t>
        <a:bodyPr/>
        <a:lstStyle/>
        <a:p>
          <a:endParaRPr lang="en-US"/>
        </a:p>
      </dgm:t>
    </dgm:pt>
    <dgm:pt modelId="{DBEBC34F-863D-4B6B-8DE5-8DB926A17FE6}">
      <dgm:prSet/>
      <dgm:spPr/>
      <dgm:t>
        <a:bodyPr/>
        <a:lstStyle/>
        <a:p>
          <a:r>
            <a:rPr lang="pt-BR" b="1"/>
            <a:t>seguro de diária de incapacidade temporária</a:t>
          </a:r>
          <a:endParaRPr lang="en-US"/>
        </a:p>
      </dgm:t>
    </dgm:pt>
    <dgm:pt modelId="{556A17C0-DCEF-4A9A-A256-0B87130E4110}" type="parTrans" cxnId="{AB650AE1-00CB-49CF-AC36-D622D37F02A1}">
      <dgm:prSet/>
      <dgm:spPr/>
      <dgm:t>
        <a:bodyPr/>
        <a:lstStyle/>
        <a:p>
          <a:endParaRPr lang="en-US"/>
        </a:p>
      </dgm:t>
    </dgm:pt>
    <dgm:pt modelId="{74504006-312B-4201-A979-5CC7DBA97A53}" type="sibTrans" cxnId="{AB650AE1-00CB-49CF-AC36-D622D37F02A1}">
      <dgm:prSet/>
      <dgm:spPr/>
      <dgm:t>
        <a:bodyPr/>
        <a:lstStyle/>
        <a:p>
          <a:endParaRPr lang="en-US"/>
        </a:p>
      </dgm:t>
    </dgm:pt>
    <dgm:pt modelId="{E4B43DE9-6CBF-1A44-B3FC-4EAD9652FFBA}" type="pres">
      <dgm:prSet presAssocID="{81AFD750-3331-4056-8C4F-1641BEC953D1}" presName="vert0" presStyleCnt="0">
        <dgm:presLayoutVars>
          <dgm:dir/>
          <dgm:animOne val="branch"/>
          <dgm:animLvl val="lvl"/>
        </dgm:presLayoutVars>
      </dgm:prSet>
      <dgm:spPr/>
    </dgm:pt>
    <dgm:pt modelId="{10387BCC-5D39-4845-A0E0-C258867C8FAD}" type="pres">
      <dgm:prSet presAssocID="{A5044E86-2CD8-410C-A643-7294548BD30C}" presName="thickLine" presStyleLbl="alignNode1" presStyleIdx="0" presStyleCnt="9"/>
      <dgm:spPr/>
    </dgm:pt>
    <dgm:pt modelId="{E48E2778-7EDA-C04F-BB5C-4D157B9C377A}" type="pres">
      <dgm:prSet presAssocID="{A5044E86-2CD8-410C-A643-7294548BD30C}" presName="horz1" presStyleCnt="0"/>
      <dgm:spPr/>
    </dgm:pt>
    <dgm:pt modelId="{C00C0BDA-792E-0C46-B195-D7FCAC3873F1}" type="pres">
      <dgm:prSet presAssocID="{A5044E86-2CD8-410C-A643-7294548BD30C}" presName="tx1" presStyleLbl="revTx" presStyleIdx="0" presStyleCnt="9"/>
      <dgm:spPr/>
    </dgm:pt>
    <dgm:pt modelId="{A381A18B-C5D1-E54F-9535-84E67E80998B}" type="pres">
      <dgm:prSet presAssocID="{A5044E86-2CD8-410C-A643-7294548BD30C}" presName="vert1" presStyleCnt="0"/>
      <dgm:spPr/>
    </dgm:pt>
    <dgm:pt modelId="{19BF4C45-75EC-E149-9486-394513187AC8}" type="pres">
      <dgm:prSet presAssocID="{7D67EADE-073B-4274-ADC6-87AB47781467}" presName="thickLine" presStyleLbl="alignNode1" presStyleIdx="1" presStyleCnt="9"/>
      <dgm:spPr/>
    </dgm:pt>
    <dgm:pt modelId="{D95D12D7-51D4-8D42-A23C-B064EC3E8859}" type="pres">
      <dgm:prSet presAssocID="{7D67EADE-073B-4274-ADC6-87AB47781467}" presName="horz1" presStyleCnt="0"/>
      <dgm:spPr/>
    </dgm:pt>
    <dgm:pt modelId="{085FFD80-293F-8E43-81FF-72097DC8EC2A}" type="pres">
      <dgm:prSet presAssocID="{7D67EADE-073B-4274-ADC6-87AB47781467}" presName="tx1" presStyleLbl="revTx" presStyleIdx="1" presStyleCnt="9"/>
      <dgm:spPr/>
    </dgm:pt>
    <dgm:pt modelId="{F2673BE5-6C03-9F40-B944-CFD9A09B6518}" type="pres">
      <dgm:prSet presAssocID="{7D67EADE-073B-4274-ADC6-87AB47781467}" presName="vert1" presStyleCnt="0"/>
      <dgm:spPr/>
    </dgm:pt>
    <dgm:pt modelId="{1CC7CCE0-F557-6146-B1F3-680F6DC2D2D5}" type="pres">
      <dgm:prSet presAssocID="{6F87F7FA-827E-4CC2-B3A2-615143E7F5B5}" presName="thickLine" presStyleLbl="alignNode1" presStyleIdx="2" presStyleCnt="9"/>
      <dgm:spPr/>
    </dgm:pt>
    <dgm:pt modelId="{422C137B-0AAE-234B-B5AE-4994BCEAEEC9}" type="pres">
      <dgm:prSet presAssocID="{6F87F7FA-827E-4CC2-B3A2-615143E7F5B5}" presName="horz1" presStyleCnt="0"/>
      <dgm:spPr/>
    </dgm:pt>
    <dgm:pt modelId="{4377DD52-387C-034A-859F-296E08071683}" type="pres">
      <dgm:prSet presAssocID="{6F87F7FA-827E-4CC2-B3A2-615143E7F5B5}" presName="tx1" presStyleLbl="revTx" presStyleIdx="2" presStyleCnt="9"/>
      <dgm:spPr/>
    </dgm:pt>
    <dgm:pt modelId="{0AD63C19-ED8B-2542-B58E-C7BC275FEF19}" type="pres">
      <dgm:prSet presAssocID="{6F87F7FA-827E-4CC2-B3A2-615143E7F5B5}" presName="vert1" presStyleCnt="0"/>
      <dgm:spPr/>
    </dgm:pt>
    <dgm:pt modelId="{52235B04-468C-3845-AD57-346878163631}" type="pres">
      <dgm:prSet presAssocID="{8D1AA2B8-A57D-4425-A06B-5298E6BBF1A5}" presName="thickLine" presStyleLbl="alignNode1" presStyleIdx="3" presStyleCnt="9"/>
      <dgm:spPr/>
    </dgm:pt>
    <dgm:pt modelId="{447C0C86-DAD1-444F-9724-A7FBEAB762D8}" type="pres">
      <dgm:prSet presAssocID="{8D1AA2B8-A57D-4425-A06B-5298E6BBF1A5}" presName="horz1" presStyleCnt="0"/>
      <dgm:spPr/>
    </dgm:pt>
    <dgm:pt modelId="{CDD14CD5-E92C-BB41-B9DF-ADF65FAD8E32}" type="pres">
      <dgm:prSet presAssocID="{8D1AA2B8-A57D-4425-A06B-5298E6BBF1A5}" presName="tx1" presStyleLbl="revTx" presStyleIdx="3" presStyleCnt="9"/>
      <dgm:spPr/>
    </dgm:pt>
    <dgm:pt modelId="{95640369-D355-B74D-AD38-CB6DA509BDD9}" type="pres">
      <dgm:prSet presAssocID="{8D1AA2B8-A57D-4425-A06B-5298E6BBF1A5}" presName="vert1" presStyleCnt="0"/>
      <dgm:spPr/>
    </dgm:pt>
    <dgm:pt modelId="{D2F489A6-228E-FA40-AC00-F54FC601A636}" type="pres">
      <dgm:prSet presAssocID="{A03753E4-8023-4910-A025-F68C5C574E01}" presName="thickLine" presStyleLbl="alignNode1" presStyleIdx="4" presStyleCnt="9"/>
      <dgm:spPr/>
    </dgm:pt>
    <dgm:pt modelId="{C74168B5-30B3-8B43-9246-BB9299175E93}" type="pres">
      <dgm:prSet presAssocID="{A03753E4-8023-4910-A025-F68C5C574E01}" presName="horz1" presStyleCnt="0"/>
      <dgm:spPr/>
    </dgm:pt>
    <dgm:pt modelId="{3F0C90C2-D003-514B-B216-6592BCB9D293}" type="pres">
      <dgm:prSet presAssocID="{A03753E4-8023-4910-A025-F68C5C574E01}" presName="tx1" presStyleLbl="revTx" presStyleIdx="4" presStyleCnt="9"/>
      <dgm:spPr/>
    </dgm:pt>
    <dgm:pt modelId="{2D615133-6500-1B4B-9794-F9BCFCE7080F}" type="pres">
      <dgm:prSet presAssocID="{A03753E4-8023-4910-A025-F68C5C574E01}" presName="vert1" presStyleCnt="0"/>
      <dgm:spPr/>
    </dgm:pt>
    <dgm:pt modelId="{7F2C2F5A-54F7-0F49-BEDB-D2C37A61AA9C}" type="pres">
      <dgm:prSet presAssocID="{60F9E940-D802-434C-AFFB-40A7F857472A}" presName="thickLine" presStyleLbl="alignNode1" presStyleIdx="5" presStyleCnt="9"/>
      <dgm:spPr/>
    </dgm:pt>
    <dgm:pt modelId="{ECC005CF-D9C8-3146-809D-C419B7AFE933}" type="pres">
      <dgm:prSet presAssocID="{60F9E940-D802-434C-AFFB-40A7F857472A}" presName="horz1" presStyleCnt="0"/>
      <dgm:spPr/>
    </dgm:pt>
    <dgm:pt modelId="{08747CB3-D514-F340-87BC-BBDC18CECDF0}" type="pres">
      <dgm:prSet presAssocID="{60F9E940-D802-434C-AFFB-40A7F857472A}" presName="tx1" presStyleLbl="revTx" presStyleIdx="5" presStyleCnt="9"/>
      <dgm:spPr/>
    </dgm:pt>
    <dgm:pt modelId="{0976D771-711C-C741-B7A9-F1DBB625B4BD}" type="pres">
      <dgm:prSet presAssocID="{60F9E940-D802-434C-AFFB-40A7F857472A}" presName="vert1" presStyleCnt="0"/>
      <dgm:spPr/>
    </dgm:pt>
    <dgm:pt modelId="{8491D425-2A79-E149-93CF-77E5F936DB54}" type="pres">
      <dgm:prSet presAssocID="{D1D8488B-6604-4C9A-8014-1CCC65A4D573}" presName="thickLine" presStyleLbl="alignNode1" presStyleIdx="6" presStyleCnt="9"/>
      <dgm:spPr/>
    </dgm:pt>
    <dgm:pt modelId="{8E163B90-8C57-C44B-BD7A-77A4A992FCD8}" type="pres">
      <dgm:prSet presAssocID="{D1D8488B-6604-4C9A-8014-1CCC65A4D573}" presName="horz1" presStyleCnt="0"/>
      <dgm:spPr/>
    </dgm:pt>
    <dgm:pt modelId="{9731CB04-1586-D74A-B164-E29DCC336157}" type="pres">
      <dgm:prSet presAssocID="{D1D8488B-6604-4C9A-8014-1CCC65A4D573}" presName="tx1" presStyleLbl="revTx" presStyleIdx="6" presStyleCnt="9"/>
      <dgm:spPr/>
    </dgm:pt>
    <dgm:pt modelId="{82539B8C-0C60-2D4E-9683-8E3F8E7A84AB}" type="pres">
      <dgm:prSet presAssocID="{D1D8488B-6604-4C9A-8014-1CCC65A4D573}" presName="vert1" presStyleCnt="0"/>
      <dgm:spPr/>
    </dgm:pt>
    <dgm:pt modelId="{080F8EDF-6FA4-B942-8FAB-AF13ECAEE476}" type="pres">
      <dgm:prSet presAssocID="{330CC068-F727-46EF-8651-30279C3923E8}" presName="thickLine" presStyleLbl="alignNode1" presStyleIdx="7" presStyleCnt="9"/>
      <dgm:spPr/>
    </dgm:pt>
    <dgm:pt modelId="{5D09FA48-FD23-564C-BCF5-51C4B6ABDD60}" type="pres">
      <dgm:prSet presAssocID="{330CC068-F727-46EF-8651-30279C3923E8}" presName="horz1" presStyleCnt="0"/>
      <dgm:spPr/>
    </dgm:pt>
    <dgm:pt modelId="{001EE084-6CAB-9543-A90C-A0F65E60265A}" type="pres">
      <dgm:prSet presAssocID="{330CC068-F727-46EF-8651-30279C3923E8}" presName="tx1" presStyleLbl="revTx" presStyleIdx="7" presStyleCnt="9"/>
      <dgm:spPr/>
    </dgm:pt>
    <dgm:pt modelId="{059CAAB6-BE81-EC40-BFB8-CFB7EF35C767}" type="pres">
      <dgm:prSet presAssocID="{330CC068-F727-46EF-8651-30279C3923E8}" presName="vert1" presStyleCnt="0"/>
      <dgm:spPr/>
    </dgm:pt>
    <dgm:pt modelId="{E78694CE-5E64-7F42-8FC9-95AA837DD9F5}" type="pres">
      <dgm:prSet presAssocID="{DBEBC34F-863D-4B6B-8DE5-8DB926A17FE6}" presName="thickLine" presStyleLbl="alignNode1" presStyleIdx="8" presStyleCnt="9"/>
      <dgm:spPr/>
    </dgm:pt>
    <dgm:pt modelId="{9A524D3B-A0EE-474E-B7D7-B167877AB598}" type="pres">
      <dgm:prSet presAssocID="{DBEBC34F-863D-4B6B-8DE5-8DB926A17FE6}" presName="horz1" presStyleCnt="0"/>
      <dgm:spPr/>
    </dgm:pt>
    <dgm:pt modelId="{66B1688F-7678-0A48-B2B5-647FAEB05BBC}" type="pres">
      <dgm:prSet presAssocID="{DBEBC34F-863D-4B6B-8DE5-8DB926A17FE6}" presName="tx1" presStyleLbl="revTx" presStyleIdx="8" presStyleCnt="9"/>
      <dgm:spPr/>
    </dgm:pt>
    <dgm:pt modelId="{914D0DF8-1573-D34F-81DA-1C37801DB866}" type="pres">
      <dgm:prSet presAssocID="{DBEBC34F-863D-4B6B-8DE5-8DB926A17FE6}" presName="vert1" presStyleCnt="0"/>
      <dgm:spPr/>
    </dgm:pt>
  </dgm:ptLst>
  <dgm:cxnLst>
    <dgm:cxn modelId="{0E8A451E-4C89-46FB-8FDC-33772AA415CA}" srcId="{81AFD750-3331-4056-8C4F-1641BEC953D1}" destId="{6F87F7FA-827E-4CC2-B3A2-615143E7F5B5}" srcOrd="2" destOrd="0" parTransId="{04B23FE1-AEB2-4A5B-B2EF-7D2261E78782}" sibTransId="{2BE758D6-A2F9-4C7F-8817-7AC156546190}"/>
    <dgm:cxn modelId="{49834421-8F68-4503-AAF5-BE3311418B09}" srcId="{81AFD750-3331-4056-8C4F-1641BEC953D1}" destId="{A03753E4-8023-4910-A025-F68C5C574E01}" srcOrd="4" destOrd="0" parTransId="{627B31C6-0152-4BA9-B20F-A22887851B24}" sibTransId="{E2C2ACA2-D150-4AAF-9726-E0D3CE5800CD}"/>
    <dgm:cxn modelId="{7CB9EB43-5E73-B744-AEED-5A8584AE0A1B}" type="presOf" srcId="{DBEBC34F-863D-4B6B-8DE5-8DB926A17FE6}" destId="{66B1688F-7678-0A48-B2B5-647FAEB05BBC}" srcOrd="0" destOrd="0" presId="urn:microsoft.com/office/officeart/2008/layout/LinedList"/>
    <dgm:cxn modelId="{7376C659-0FD1-3643-A141-2642D8DEBC45}" type="presOf" srcId="{D1D8488B-6604-4C9A-8014-1CCC65A4D573}" destId="{9731CB04-1586-D74A-B164-E29DCC336157}" srcOrd="0" destOrd="0" presId="urn:microsoft.com/office/officeart/2008/layout/LinedList"/>
    <dgm:cxn modelId="{A1EE1A5B-AE4F-EE4F-9126-A3F33F5E107F}" type="presOf" srcId="{6F87F7FA-827E-4CC2-B3A2-615143E7F5B5}" destId="{4377DD52-387C-034A-859F-296E08071683}" srcOrd="0" destOrd="0" presId="urn:microsoft.com/office/officeart/2008/layout/LinedList"/>
    <dgm:cxn modelId="{DAB4BC66-DD34-4AC6-9087-EC3DF22C97F3}" srcId="{81AFD750-3331-4056-8C4F-1641BEC953D1}" destId="{60F9E940-D802-434C-AFFB-40A7F857472A}" srcOrd="5" destOrd="0" parTransId="{C8988A13-428E-4163-AE45-D670D810BA5B}" sibTransId="{F533CBE0-AA1E-43EC-B393-9F2527415C38}"/>
    <dgm:cxn modelId="{78828A72-79CF-4795-AFE4-4F156F41271A}" srcId="{81AFD750-3331-4056-8C4F-1641BEC953D1}" destId="{7D67EADE-073B-4274-ADC6-87AB47781467}" srcOrd="1" destOrd="0" parTransId="{4EFB59C4-CD83-4AA1-B4C6-0E890F727646}" sibTransId="{818CBD49-99DA-4E11-BA54-5B79DEDD356A}"/>
    <dgm:cxn modelId="{0C17C272-0958-984D-8BC4-42A216917088}" type="presOf" srcId="{8D1AA2B8-A57D-4425-A06B-5298E6BBF1A5}" destId="{CDD14CD5-E92C-BB41-B9DF-ADF65FAD8E32}" srcOrd="0" destOrd="0" presId="urn:microsoft.com/office/officeart/2008/layout/LinedList"/>
    <dgm:cxn modelId="{B6126487-2965-44B0-8796-7A07608F1BFF}" srcId="{81AFD750-3331-4056-8C4F-1641BEC953D1}" destId="{D1D8488B-6604-4C9A-8014-1CCC65A4D573}" srcOrd="6" destOrd="0" parTransId="{5784208A-3B12-47EF-AD97-435A6ACEA34E}" sibTransId="{699030A2-19BB-4D68-8179-FAE7582C662C}"/>
    <dgm:cxn modelId="{60DBF78C-928E-F74A-838A-8DCF29BE473E}" type="presOf" srcId="{81AFD750-3331-4056-8C4F-1641BEC953D1}" destId="{E4B43DE9-6CBF-1A44-B3FC-4EAD9652FFBA}" srcOrd="0" destOrd="0" presId="urn:microsoft.com/office/officeart/2008/layout/LinedList"/>
    <dgm:cxn modelId="{4B74CAB4-5042-A84B-9EE8-B9935495B38A}" type="presOf" srcId="{A5044E86-2CD8-410C-A643-7294548BD30C}" destId="{C00C0BDA-792E-0C46-B195-D7FCAC3873F1}" srcOrd="0" destOrd="0" presId="urn:microsoft.com/office/officeart/2008/layout/LinedList"/>
    <dgm:cxn modelId="{1E55B5CA-CEF3-1C45-A5F0-BFC0830B7BD9}" type="presOf" srcId="{A03753E4-8023-4910-A025-F68C5C574E01}" destId="{3F0C90C2-D003-514B-B216-6592BCB9D293}" srcOrd="0" destOrd="0" presId="urn:microsoft.com/office/officeart/2008/layout/LinedList"/>
    <dgm:cxn modelId="{5A08EFCF-1434-4675-8D79-F3CF804B2B28}" srcId="{81AFD750-3331-4056-8C4F-1641BEC953D1}" destId="{A5044E86-2CD8-410C-A643-7294548BD30C}" srcOrd="0" destOrd="0" parTransId="{3DF3B033-42CB-4C6A-B9B1-74B16802A464}" sibTransId="{87065E5E-4511-41D0-8A8D-646C84307B7A}"/>
    <dgm:cxn modelId="{5AA5FBD4-85CD-4985-9931-CCAC67912BA9}" srcId="{81AFD750-3331-4056-8C4F-1641BEC953D1}" destId="{330CC068-F727-46EF-8651-30279C3923E8}" srcOrd="7" destOrd="0" parTransId="{AF89BF83-AF51-4573-81E9-319B9CDA3E81}" sibTransId="{8D60EFF3-4311-49F1-ACDB-A4AEF47BF3CC}"/>
    <dgm:cxn modelId="{D4DDE7DC-C79E-6F45-8F4E-9A195C1207E0}" type="presOf" srcId="{60F9E940-D802-434C-AFFB-40A7F857472A}" destId="{08747CB3-D514-F340-87BC-BBDC18CECDF0}" srcOrd="0" destOrd="0" presId="urn:microsoft.com/office/officeart/2008/layout/LinedList"/>
    <dgm:cxn modelId="{04DBF7DF-F035-49D9-AB76-F8C63FBC1A11}" srcId="{81AFD750-3331-4056-8C4F-1641BEC953D1}" destId="{8D1AA2B8-A57D-4425-A06B-5298E6BBF1A5}" srcOrd="3" destOrd="0" parTransId="{BC27C0C2-DD4C-41D3-BBAF-1479FF8FB30C}" sibTransId="{6CBE6CC3-3B81-4804-AA50-6085A464D945}"/>
    <dgm:cxn modelId="{AB650AE1-00CB-49CF-AC36-D622D37F02A1}" srcId="{81AFD750-3331-4056-8C4F-1641BEC953D1}" destId="{DBEBC34F-863D-4B6B-8DE5-8DB926A17FE6}" srcOrd="8" destOrd="0" parTransId="{556A17C0-DCEF-4A9A-A256-0B87130E4110}" sibTransId="{74504006-312B-4201-A979-5CC7DBA97A53}"/>
    <dgm:cxn modelId="{F70FCAE2-3DF7-874C-8C41-BFAD9F6CB44B}" type="presOf" srcId="{330CC068-F727-46EF-8651-30279C3923E8}" destId="{001EE084-6CAB-9543-A90C-A0F65E60265A}" srcOrd="0" destOrd="0" presId="urn:microsoft.com/office/officeart/2008/layout/LinedList"/>
    <dgm:cxn modelId="{CD5492FA-25C1-4B42-B7E3-6D3265AA6D62}" type="presOf" srcId="{7D67EADE-073B-4274-ADC6-87AB47781467}" destId="{085FFD80-293F-8E43-81FF-72097DC8EC2A}" srcOrd="0" destOrd="0" presId="urn:microsoft.com/office/officeart/2008/layout/LinedList"/>
    <dgm:cxn modelId="{F3FA0C8A-4F8C-5F44-9331-C7FDAE58F756}" type="presParOf" srcId="{E4B43DE9-6CBF-1A44-B3FC-4EAD9652FFBA}" destId="{10387BCC-5D39-4845-A0E0-C258867C8FAD}" srcOrd="0" destOrd="0" presId="urn:microsoft.com/office/officeart/2008/layout/LinedList"/>
    <dgm:cxn modelId="{B8557A09-664D-C34D-9F5D-DF55F0E13A00}" type="presParOf" srcId="{E4B43DE9-6CBF-1A44-B3FC-4EAD9652FFBA}" destId="{E48E2778-7EDA-C04F-BB5C-4D157B9C377A}" srcOrd="1" destOrd="0" presId="urn:microsoft.com/office/officeart/2008/layout/LinedList"/>
    <dgm:cxn modelId="{EABD3495-B3C1-0542-A776-CD73D6AF00F0}" type="presParOf" srcId="{E48E2778-7EDA-C04F-BB5C-4D157B9C377A}" destId="{C00C0BDA-792E-0C46-B195-D7FCAC3873F1}" srcOrd="0" destOrd="0" presId="urn:microsoft.com/office/officeart/2008/layout/LinedList"/>
    <dgm:cxn modelId="{A1751A4C-746E-FC4C-A500-12EF5390DA3A}" type="presParOf" srcId="{E48E2778-7EDA-C04F-BB5C-4D157B9C377A}" destId="{A381A18B-C5D1-E54F-9535-84E67E80998B}" srcOrd="1" destOrd="0" presId="urn:microsoft.com/office/officeart/2008/layout/LinedList"/>
    <dgm:cxn modelId="{B4049C65-DE41-274C-857D-97B0D141F6CF}" type="presParOf" srcId="{E4B43DE9-6CBF-1A44-B3FC-4EAD9652FFBA}" destId="{19BF4C45-75EC-E149-9486-394513187AC8}" srcOrd="2" destOrd="0" presId="urn:microsoft.com/office/officeart/2008/layout/LinedList"/>
    <dgm:cxn modelId="{A5A34360-4585-1A47-9F97-3EA8A9AB9AF7}" type="presParOf" srcId="{E4B43DE9-6CBF-1A44-B3FC-4EAD9652FFBA}" destId="{D95D12D7-51D4-8D42-A23C-B064EC3E8859}" srcOrd="3" destOrd="0" presId="urn:microsoft.com/office/officeart/2008/layout/LinedList"/>
    <dgm:cxn modelId="{8FD3F72C-CD41-7149-9259-86C9269F6256}" type="presParOf" srcId="{D95D12D7-51D4-8D42-A23C-B064EC3E8859}" destId="{085FFD80-293F-8E43-81FF-72097DC8EC2A}" srcOrd="0" destOrd="0" presId="urn:microsoft.com/office/officeart/2008/layout/LinedList"/>
    <dgm:cxn modelId="{A5B4641F-5902-9440-80F7-535B5BF2C717}" type="presParOf" srcId="{D95D12D7-51D4-8D42-A23C-B064EC3E8859}" destId="{F2673BE5-6C03-9F40-B944-CFD9A09B6518}" srcOrd="1" destOrd="0" presId="urn:microsoft.com/office/officeart/2008/layout/LinedList"/>
    <dgm:cxn modelId="{723236D0-6783-1A45-A659-C6399B7DA832}" type="presParOf" srcId="{E4B43DE9-6CBF-1A44-B3FC-4EAD9652FFBA}" destId="{1CC7CCE0-F557-6146-B1F3-680F6DC2D2D5}" srcOrd="4" destOrd="0" presId="urn:microsoft.com/office/officeart/2008/layout/LinedList"/>
    <dgm:cxn modelId="{03698BD9-8375-0F48-A214-D79414C51ED9}" type="presParOf" srcId="{E4B43DE9-6CBF-1A44-B3FC-4EAD9652FFBA}" destId="{422C137B-0AAE-234B-B5AE-4994BCEAEEC9}" srcOrd="5" destOrd="0" presId="urn:microsoft.com/office/officeart/2008/layout/LinedList"/>
    <dgm:cxn modelId="{335F76B0-E703-5E4E-9461-61045981E0FF}" type="presParOf" srcId="{422C137B-0AAE-234B-B5AE-4994BCEAEEC9}" destId="{4377DD52-387C-034A-859F-296E08071683}" srcOrd="0" destOrd="0" presId="urn:microsoft.com/office/officeart/2008/layout/LinedList"/>
    <dgm:cxn modelId="{74116AB7-835D-4942-AF3E-6DD3048B0EAF}" type="presParOf" srcId="{422C137B-0AAE-234B-B5AE-4994BCEAEEC9}" destId="{0AD63C19-ED8B-2542-B58E-C7BC275FEF19}" srcOrd="1" destOrd="0" presId="urn:microsoft.com/office/officeart/2008/layout/LinedList"/>
    <dgm:cxn modelId="{3B9696C4-941B-BB45-BB5D-3053CFB2C28C}" type="presParOf" srcId="{E4B43DE9-6CBF-1A44-B3FC-4EAD9652FFBA}" destId="{52235B04-468C-3845-AD57-346878163631}" srcOrd="6" destOrd="0" presId="urn:microsoft.com/office/officeart/2008/layout/LinedList"/>
    <dgm:cxn modelId="{758FDB19-3F56-5E49-8E92-C347FB58447C}" type="presParOf" srcId="{E4B43DE9-6CBF-1A44-B3FC-4EAD9652FFBA}" destId="{447C0C86-DAD1-444F-9724-A7FBEAB762D8}" srcOrd="7" destOrd="0" presId="urn:microsoft.com/office/officeart/2008/layout/LinedList"/>
    <dgm:cxn modelId="{01E64125-F163-2E40-9B68-0A8AE526EAD3}" type="presParOf" srcId="{447C0C86-DAD1-444F-9724-A7FBEAB762D8}" destId="{CDD14CD5-E92C-BB41-B9DF-ADF65FAD8E32}" srcOrd="0" destOrd="0" presId="urn:microsoft.com/office/officeart/2008/layout/LinedList"/>
    <dgm:cxn modelId="{C9006E9C-F421-1E4D-9B1D-5C624F4FFAAD}" type="presParOf" srcId="{447C0C86-DAD1-444F-9724-A7FBEAB762D8}" destId="{95640369-D355-B74D-AD38-CB6DA509BDD9}" srcOrd="1" destOrd="0" presId="urn:microsoft.com/office/officeart/2008/layout/LinedList"/>
    <dgm:cxn modelId="{3C67B216-93E0-194F-A00E-C303C67C0303}" type="presParOf" srcId="{E4B43DE9-6CBF-1A44-B3FC-4EAD9652FFBA}" destId="{D2F489A6-228E-FA40-AC00-F54FC601A636}" srcOrd="8" destOrd="0" presId="urn:microsoft.com/office/officeart/2008/layout/LinedList"/>
    <dgm:cxn modelId="{9FF83EDA-8AE6-2D4B-A2B6-1921B24267CE}" type="presParOf" srcId="{E4B43DE9-6CBF-1A44-B3FC-4EAD9652FFBA}" destId="{C74168B5-30B3-8B43-9246-BB9299175E93}" srcOrd="9" destOrd="0" presId="urn:microsoft.com/office/officeart/2008/layout/LinedList"/>
    <dgm:cxn modelId="{C94FF050-DCF3-DE4B-BE58-E1AF24999E8D}" type="presParOf" srcId="{C74168B5-30B3-8B43-9246-BB9299175E93}" destId="{3F0C90C2-D003-514B-B216-6592BCB9D293}" srcOrd="0" destOrd="0" presId="urn:microsoft.com/office/officeart/2008/layout/LinedList"/>
    <dgm:cxn modelId="{239FC9D4-7803-C143-9611-49E09A931B38}" type="presParOf" srcId="{C74168B5-30B3-8B43-9246-BB9299175E93}" destId="{2D615133-6500-1B4B-9794-F9BCFCE7080F}" srcOrd="1" destOrd="0" presId="urn:microsoft.com/office/officeart/2008/layout/LinedList"/>
    <dgm:cxn modelId="{22F78C52-9699-374E-BAF4-4B899CF39505}" type="presParOf" srcId="{E4B43DE9-6CBF-1A44-B3FC-4EAD9652FFBA}" destId="{7F2C2F5A-54F7-0F49-BEDB-D2C37A61AA9C}" srcOrd="10" destOrd="0" presId="urn:microsoft.com/office/officeart/2008/layout/LinedList"/>
    <dgm:cxn modelId="{2587972F-84E3-0F44-805C-5CDE9605AA20}" type="presParOf" srcId="{E4B43DE9-6CBF-1A44-B3FC-4EAD9652FFBA}" destId="{ECC005CF-D9C8-3146-809D-C419B7AFE933}" srcOrd="11" destOrd="0" presId="urn:microsoft.com/office/officeart/2008/layout/LinedList"/>
    <dgm:cxn modelId="{B6C077B8-4162-E54A-B3BF-E139E090C170}" type="presParOf" srcId="{ECC005CF-D9C8-3146-809D-C419B7AFE933}" destId="{08747CB3-D514-F340-87BC-BBDC18CECDF0}" srcOrd="0" destOrd="0" presId="urn:microsoft.com/office/officeart/2008/layout/LinedList"/>
    <dgm:cxn modelId="{4780855A-DF8C-1741-979E-28C53F594E9E}" type="presParOf" srcId="{ECC005CF-D9C8-3146-809D-C419B7AFE933}" destId="{0976D771-711C-C741-B7A9-F1DBB625B4BD}" srcOrd="1" destOrd="0" presId="urn:microsoft.com/office/officeart/2008/layout/LinedList"/>
    <dgm:cxn modelId="{205D648D-4E2B-2E4D-82B6-8011A845C998}" type="presParOf" srcId="{E4B43DE9-6CBF-1A44-B3FC-4EAD9652FFBA}" destId="{8491D425-2A79-E149-93CF-77E5F936DB54}" srcOrd="12" destOrd="0" presId="urn:microsoft.com/office/officeart/2008/layout/LinedList"/>
    <dgm:cxn modelId="{2530B45E-F770-AD4F-9861-272B52826BAE}" type="presParOf" srcId="{E4B43DE9-6CBF-1A44-B3FC-4EAD9652FFBA}" destId="{8E163B90-8C57-C44B-BD7A-77A4A992FCD8}" srcOrd="13" destOrd="0" presId="urn:microsoft.com/office/officeart/2008/layout/LinedList"/>
    <dgm:cxn modelId="{98E229FB-1A6D-1D49-865C-FB156225F2EE}" type="presParOf" srcId="{8E163B90-8C57-C44B-BD7A-77A4A992FCD8}" destId="{9731CB04-1586-D74A-B164-E29DCC336157}" srcOrd="0" destOrd="0" presId="urn:microsoft.com/office/officeart/2008/layout/LinedList"/>
    <dgm:cxn modelId="{4D6CF407-A010-7943-B1A3-ADAA392A2512}" type="presParOf" srcId="{8E163B90-8C57-C44B-BD7A-77A4A992FCD8}" destId="{82539B8C-0C60-2D4E-9683-8E3F8E7A84AB}" srcOrd="1" destOrd="0" presId="urn:microsoft.com/office/officeart/2008/layout/LinedList"/>
    <dgm:cxn modelId="{C8904DAD-9719-F84F-B329-B2C532BFBA0E}" type="presParOf" srcId="{E4B43DE9-6CBF-1A44-B3FC-4EAD9652FFBA}" destId="{080F8EDF-6FA4-B942-8FAB-AF13ECAEE476}" srcOrd="14" destOrd="0" presId="urn:microsoft.com/office/officeart/2008/layout/LinedList"/>
    <dgm:cxn modelId="{F2C234EB-610D-514D-9874-B9CDEE230555}" type="presParOf" srcId="{E4B43DE9-6CBF-1A44-B3FC-4EAD9652FFBA}" destId="{5D09FA48-FD23-564C-BCF5-51C4B6ABDD60}" srcOrd="15" destOrd="0" presId="urn:microsoft.com/office/officeart/2008/layout/LinedList"/>
    <dgm:cxn modelId="{A397E273-C2A6-5349-9E18-1826CB161EED}" type="presParOf" srcId="{5D09FA48-FD23-564C-BCF5-51C4B6ABDD60}" destId="{001EE084-6CAB-9543-A90C-A0F65E60265A}" srcOrd="0" destOrd="0" presId="urn:microsoft.com/office/officeart/2008/layout/LinedList"/>
    <dgm:cxn modelId="{16E9A383-27A2-F943-BE65-8C42BF32D748}" type="presParOf" srcId="{5D09FA48-FD23-564C-BCF5-51C4B6ABDD60}" destId="{059CAAB6-BE81-EC40-BFB8-CFB7EF35C767}" srcOrd="1" destOrd="0" presId="urn:microsoft.com/office/officeart/2008/layout/LinedList"/>
    <dgm:cxn modelId="{DC53E43E-ADB2-0D48-944A-E4FAB0D2D6C1}" type="presParOf" srcId="{E4B43DE9-6CBF-1A44-B3FC-4EAD9652FFBA}" destId="{E78694CE-5E64-7F42-8FC9-95AA837DD9F5}" srcOrd="16" destOrd="0" presId="urn:microsoft.com/office/officeart/2008/layout/LinedList"/>
    <dgm:cxn modelId="{BBCE1383-223F-054F-A0FB-160718FD8809}" type="presParOf" srcId="{E4B43DE9-6CBF-1A44-B3FC-4EAD9652FFBA}" destId="{9A524D3B-A0EE-474E-B7D7-B167877AB598}" srcOrd="17" destOrd="0" presId="urn:microsoft.com/office/officeart/2008/layout/LinedList"/>
    <dgm:cxn modelId="{659D3A42-8BA7-6B43-AE6F-EEB42761C244}" type="presParOf" srcId="{9A524D3B-A0EE-474E-B7D7-B167877AB598}" destId="{66B1688F-7678-0A48-B2B5-647FAEB05BBC}" srcOrd="0" destOrd="0" presId="urn:microsoft.com/office/officeart/2008/layout/LinedList"/>
    <dgm:cxn modelId="{A18C1C9A-544D-D74F-87E9-E5049EBA232B}" type="presParOf" srcId="{9A524D3B-A0EE-474E-B7D7-B167877AB598}" destId="{914D0DF8-1573-D34F-81DA-1C37801DB8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A1DE7-E333-4334-A90E-56D750A8662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FC0A692-061A-42D2-862A-AD4F64F81990}">
      <dgm:prSet/>
      <dgm:spPr/>
      <dgm:t>
        <a:bodyPr/>
        <a:lstStyle/>
        <a:p>
          <a:r>
            <a:rPr lang="pt-BR" dirty="0"/>
            <a:t>Art. 789 do Código Civil: Nos seguros de pessoas, o capital segurado é livremente estipulado pelo proponente, que pode contratar mais de um seguro sobre o mesmo interesse, com o mesmo ou diversos seguradores.</a:t>
          </a:r>
          <a:endParaRPr lang="en-US" dirty="0"/>
        </a:p>
      </dgm:t>
    </dgm:pt>
    <dgm:pt modelId="{E7F1BF40-1A7D-49D0-A8E9-DAE69BFD1A5B}" type="parTrans" cxnId="{021A9349-849A-4CF8-AE9C-6E35E8E2202C}">
      <dgm:prSet/>
      <dgm:spPr/>
      <dgm:t>
        <a:bodyPr/>
        <a:lstStyle/>
        <a:p>
          <a:endParaRPr lang="en-US"/>
        </a:p>
      </dgm:t>
    </dgm:pt>
    <dgm:pt modelId="{89EC31CF-9936-4ACD-892C-5AF7A8AD4661}" type="sibTrans" cxnId="{021A9349-849A-4CF8-AE9C-6E35E8E2202C}">
      <dgm:prSet/>
      <dgm:spPr/>
      <dgm:t>
        <a:bodyPr/>
        <a:lstStyle/>
        <a:p>
          <a:endParaRPr lang="en-US"/>
        </a:p>
      </dgm:t>
    </dgm:pt>
    <dgm:pt modelId="{797B6FFF-463A-4105-BB37-95FA53CD1743}">
      <dgm:prSet/>
      <dgm:spPr/>
      <dgm:t>
        <a:bodyPr/>
        <a:lstStyle/>
        <a:p>
          <a:r>
            <a:rPr lang="pt-BR"/>
            <a:t>Art. 795. É nula, no seguro de pessoa, qualquer transação para pagamento reduzido do capital segurado.</a:t>
          </a:r>
          <a:endParaRPr lang="en-US"/>
        </a:p>
      </dgm:t>
    </dgm:pt>
    <dgm:pt modelId="{CEDFDE2C-3D51-49AB-9E2B-0D4249754D75}" type="parTrans" cxnId="{5E1B0F39-035F-4EE0-8320-450288EE4120}">
      <dgm:prSet/>
      <dgm:spPr/>
      <dgm:t>
        <a:bodyPr/>
        <a:lstStyle/>
        <a:p>
          <a:endParaRPr lang="en-US"/>
        </a:p>
      </dgm:t>
    </dgm:pt>
    <dgm:pt modelId="{2C3A1D47-716E-492A-A281-2D9A60C9C830}" type="sibTrans" cxnId="{5E1B0F39-035F-4EE0-8320-450288EE4120}">
      <dgm:prSet/>
      <dgm:spPr/>
      <dgm:t>
        <a:bodyPr/>
        <a:lstStyle/>
        <a:p>
          <a:endParaRPr lang="en-US"/>
        </a:p>
      </dgm:t>
    </dgm:pt>
    <dgm:pt modelId="{C95D4910-2454-4C47-93E4-C68949232A04}">
      <dgm:prSet/>
      <dgm:spPr/>
      <dgm:t>
        <a:bodyPr/>
        <a:lstStyle/>
        <a:p>
          <a:r>
            <a:rPr lang="pt-BR"/>
            <a:t>No seguro de vida não é necessário provar o dano: o segurado arbitra o valor, segundo sua conveniência e interesse.</a:t>
          </a:r>
          <a:endParaRPr lang="en-US"/>
        </a:p>
      </dgm:t>
    </dgm:pt>
    <dgm:pt modelId="{B73C0E43-1950-4738-B923-14CE7C50067F}" type="sibTrans" cxnId="{958CCC2B-967A-4A24-B1EA-E7A417A77AB0}">
      <dgm:prSet/>
      <dgm:spPr/>
      <dgm:t>
        <a:bodyPr/>
        <a:lstStyle/>
        <a:p>
          <a:endParaRPr lang="en-US"/>
        </a:p>
      </dgm:t>
    </dgm:pt>
    <dgm:pt modelId="{DB5394D1-F3C6-4BBF-A6AC-E292EDC2E89E}" type="parTrans" cxnId="{958CCC2B-967A-4A24-B1EA-E7A417A77AB0}">
      <dgm:prSet/>
      <dgm:spPr/>
      <dgm:t>
        <a:bodyPr/>
        <a:lstStyle/>
        <a:p>
          <a:endParaRPr lang="en-US"/>
        </a:p>
      </dgm:t>
    </dgm:pt>
    <dgm:pt modelId="{918AE766-96A1-4285-8897-FC25F2A94F2B}">
      <dgm:prSet/>
      <dgm:spPr/>
      <dgm:t>
        <a:bodyPr/>
        <a:lstStyle/>
        <a:p>
          <a:r>
            <a:rPr lang="pt-BR"/>
            <a:t>No seguro de acidentes pessoais, segurado também arbitra o montante, mas isso não pagamento efetivo dependerá da  gravidade da lesão sofrida.</a:t>
          </a:r>
          <a:endParaRPr lang="en-US"/>
        </a:p>
      </dgm:t>
    </dgm:pt>
    <dgm:pt modelId="{A6D17AA1-B126-448B-8EBC-0E0ABBEE6BCD}" type="sibTrans" cxnId="{ADC48AE0-5731-47E7-9AA0-6F86EDBEEEF2}">
      <dgm:prSet/>
      <dgm:spPr/>
      <dgm:t>
        <a:bodyPr/>
        <a:lstStyle/>
        <a:p>
          <a:endParaRPr lang="en-US"/>
        </a:p>
      </dgm:t>
    </dgm:pt>
    <dgm:pt modelId="{C26BF8E2-3DF3-4728-9134-CA70CDC1B88D}" type="parTrans" cxnId="{ADC48AE0-5731-47E7-9AA0-6F86EDBEEEF2}">
      <dgm:prSet/>
      <dgm:spPr/>
      <dgm:t>
        <a:bodyPr/>
        <a:lstStyle/>
        <a:p>
          <a:endParaRPr lang="en-US"/>
        </a:p>
      </dgm:t>
    </dgm:pt>
    <dgm:pt modelId="{906DEA5E-A7CC-B64E-B096-D583415E6BC3}">
      <dgm:prSet/>
      <dgm:spPr/>
      <dgm:t>
        <a:bodyPr/>
        <a:lstStyle/>
        <a:p>
          <a:r>
            <a:rPr lang="pt-BR" dirty="0"/>
            <a:t>Por ser livre o valor segurado, não há tampouco restrição à contratação de mais de um seguro sobre o mesmo interesse.</a:t>
          </a:r>
        </a:p>
      </dgm:t>
    </dgm:pt>
    <dgm:pt modelId="{096F98CF-6889-8542-9522-706A200D6749}" type="parTrans" cxnId="{D5300433-7521-6142-96D8-6D4077854DE8}">
      <dgm:prSet/>
      <dgm:spPr/>
    </dgm:pt>
    <dgm:pt modelId="{EC1BE731-32BA-0D42-B1B7-F7C26D05B6AB}" type="sibTrans" cxnId="{D5300433-7521-6142-96D8-6D4077854DE8}">
      <dgm:prSet/>
      <dgm:spPr/>
    </dgm:pt>
    <dgm:pt modelId="{DC80888D-79B4-B441-B97B-6279D5CF45D9}">
      <dgm:prSet/>
      <dgm:spPr/>
      <dgm:t>
        <a:bodyPr/>
        <a:lstStyle/>
        <a:p>
          <a:r>
            <a:rPr lang="pt-BR" dirty="0" err="1"/>
            <a:t>Tambem</a:t>
          </a:r>
          <a:r>
            <a:rPr lang="pt-BR" dirty="0"/>
            <a:t> não se admite no seguro de pessoas rateio.</a:t>
          </a:r>
        </a:p>
      </dgm:t>
    </dgm:pt>
    <dgm:pt modelId="{E6595473-4559-6E4D-8503-FBBC60534E1E}" type="parTrans" cxnId="{9B3A2955-822D-2644-B377-636433918CA2}">
      <dgm:prSet/>
      <dgm:spPr/>
    </dgm:pt>
    <dgm:pt modelId="{179C2A41-8966-EC42-8332-AC0090FCEDDC}" type="sibTrans" cxnId="{9B3A2955-822D-2644-B377-636433918CA2}">
      <dgm:prSet/>
      <dgm:spPr/>
    </dgm:pt>
    <dgm:pt modelId="{8F0FCB19-25EC-3341-9668-FBE33D1E609D}" type="pres">
      <dgm:prSet presAssocID="{28AA1DE7-E333-4334-A90E-56D750A86628}" presName="linear" presStyleCnt="0">
        <dgm:presLayoutVars>
          <dgm:animLvl val="lvl"/>
          <dgm:resizeHandles val="exact"/>
        </dgm:presLayoutVars>
      </dgm:prSet>
      <dgm:spPr/>
    </dgm:pt>
    <dgm:pt modelId="{370907C3-1B14-A34E-8F38-739616639577}" type="pres">
      <dgm:prSet presAssocID="{EFC0A692-061A-42D2-862A-AD4F64F81990}" presName="parentText" presStyleLbl="node1" presStyleIdx="0" presStyleCnt="6">
        <dgm:presLayoutVars>
          <dgm:chMax val="0"/>
          <dgm:bulletEnabled val="1"/>
        </dgm:presLayoutVars>
      </dgm:prSet>
      <dgm:spPr/>
    </dgm:pt>
    <dgm:pt modelId="{5AB179B0-D5F9-0545-BB97-37D6F0F865EF}" type="pres">
      <dgm:prSet presAssocID="{89EC31CF-9936-4ACD-892C-5AF7A8AD4661}" presName="spacer" presStyleCnt="0"/>
      <dgm:spPr/>
    </dgm:pt>
    <dgm:pt modelId="{D6053C82-3088-104B-A573-A60741943AC9}" type="pres">
      <dgm:prSet presAssocID="{797B6FFF-463A-4105-BB37-95FA53CD1743}" presName="parentText" presStyleLbl="node1" presStyleIdx="1" presStyleCnt="6">
        <dgm:presLayoutVars>
          <dgm:chMax val="0"/>
          <dgm:bulletEnabled val="1"/>
        </dgm:presLayoutVars>
      </dgm:prSet>
      <dgm:spPr/>
    </dgm:pt>
    <dgm:pt modelId="{79DF5C99-78A2-7146-A99D-713217F76ADB}" type="pres">
      <dgm:prSet presAssocID="{2C3A1D47-716E-492A-A281-2D9A60C9C830}" presName="spacer" presStyleCnt="0"/>
      <dgm:spPr/>
    </dgm:pt>
    <dgm:pt modelId="{FA1A89BD-7A0B-8F45-94C7-686B99EF5E3C}" type="pres">
      <dgm:prSet presAssocID="{906DEA5E-A7CC-B64E-B096-D583415E6BC3}" presName="parentText" presStyleLbl="node1" presStyleIdx="2" presStyleCnt="6">
        <dgm:presLayoutVars>
          <dgm:chMax val="0"/>
          <dgm:bulletEnabled val="1"/>
        </dgm:presLayoutVars>
      </dgm:prSet>
      <dgm:spPr/>
    </dgm:pt>
    <dgm:pt modelId="{CB9C7BA2-C339-8C44-BA46-008C71D59D14}" type="pres">
      <dgm:prSet presAssocID="{EC1BE731-32BA-0D42-B1B7-F7C26D05B6AB}" presName="spacer" presStyleCnt="0"/>
      <dgm:spPr/>
    </dgm:pt>
    <dgm:pt modelId="{672967B8-FA75-3742-A909-9A052744F28C}" type="pres">
      <dgm:prSet presAssocID="{DC80888D-79B4-B441-B97B-6279D5CF45D9}" presName="parentText" presStyleLbl="node1" presStyleIdx="3" presStyleCnt="6">
        <dgm:presLayoutVars>
          <dgm:chMax val="0"/>
          <dgm:bulletEnabled val="1"/>
        </dgm:presLayoutVars>
      </dgm:prSet>
      <dgm:spPr/>
    </dgm:pt>
    <dgm:pt modelId="{4D449329-F03D-BF43-BE65-B212BDC66DF3}" type="pres">
      <dgm:prSet presAssocID="{179C2A41-8966-EC42-8332-AC0090FCEDDC}" presName="spacer" presStyleCnt="0"/>
      <dgm:spPr/>
    </dgm:pt>
    <dgm:pt modelId="{35D13A79-99E3-804E-AB3E-7D2C5BB6C0FE}" type="pres">
      <dgm:prSet presAssocID="{C95D4910-2454-4C47-93E4-C68949232A04}" presName="parentText" presStyleLbl="node1" presStyleIdx="4" presStyleCnt="6">
        <dgm:presLayoutVars>
          <dgm:chMax val="0"/>
          <dgm:bulletEnabled val="1"/>
        </dgm:presLayoutVars>
      </dgm:prSet>
      <dgm:spPr/>
    </dgm:pt>
    <dgm:pt modelId="{F12B8858-25CE-F541-8D49-2CF01DC45FC2}" type="pres">
      <dgm:prSet presAssocID="{B73C0E43-1950-4738-B923-14CE7C50067F}" presName="spacer" presStyleCnt="0"/>
      <dgm:spPr/>
    </dgm:pt>
    <dgm:pt modelId="{5E7F040E-D894-5B40-BF49-BE5E5082B0A8}" type="pres">
      <dgm:prSet presAssocID="{918AE766-96A1-4285-8897-FC25F2A94F2B}" presName="parentText" presStyleLbl="node1" presStyleIdx="5" presStyleCnt="6">
        <dgm:presLayoutVars>
          <dgm:chMax val="0"/>
          <dgm:bulletEnabled val="1"/>
        </dgm:presLayoutVars>
      </dgm:prSet>
      <dgm:spPr/>
    </dgm:pt>
  </dgm:ptLst>
  <dgm:cxnLst>
    <dgm:cxn modelId="{1E92CD14-DFCF-1D4E-89AC-AC405099D12B}" type="presOf" srcId="{DC80888D-79B4-B441-B97B-6279D5CF45D9}" destId="{672967B8-FA75-3742-A909-9A052744F28C}" srcOrd="0" destOrd="0" presId="urn:microsoft.com/office/officeart/2005/8/layout/vList2"/>
    <dgm:cxn modelId="{958CCC2B-967A-4A24-B1EA-E7A417A77AB0}" srcId="{28AA1DE7-E333-4334-A90E-56D750A86628}" destId="{C95D4910-2454-4C47-93E4-C68949232A04}" srcOrd="4" destOrd="0" parTransId="{DB5394D1-F3C6-4BBF-A6AC-E292EDC2E89E}" sibTransId="{B73C0E43-1950-4738-B923-14CE7C50067F}"/>
    <dgm:cxn modelId="{A29CCE2F-7E31-8543-9DA9-50B1DF407D74}" type="presOf" srcId="{918AE766-96A1-4285-8897-FC25F2A94F2B}" destId="{5E7F040E-D894-5B40-BF49-BE5E5082B0A8}" srcOrd="0" destOrd="0" presId="urn:microsoft.com/office/officeart/2005/8/layout/vList2"/>
    <dgm:cxn modelId="{D5300433-7521-6142-96D8-6D4077854DE8}" srcId="{28AA1DE7-E333-4334-A90E-56D750A86628}" destId="{906DEA5E-A7CC-B64E-B096-D583415E6BC3}" srcOrd="2" destOrd="0" parTransId="{096F98CF-6889-8542-9522-706A200D6749}" sibTransId="{EC1BE731-32BA-0D42-B1B7-F7C26D05B6AB}"/>
    <dgm:cxn modelId="{5E1B0F39-035F-4EE0-8320-450288EE4120}" srcId="{28AA1DE7-E333-4334-A90E-56D750A86628}" destId="{797B6FFF-463A-4105-BB37-95FA53CD1743}" srcOrd="1" destOrd="0" parTransId="{CEDFDE2C-3D51-49AB-9E2B-0D4249754D75}" sibTransId="{2C3A1D47-716E-492A-A281-2D9A60C9C830}"/>
    <dgm:cxn modelId="{021A9349-849A-4CF8-AE9C-6E35E8E2202C}" srcId="{28AA1DE7-E333-4334-A90E-56D750A86628}" destId="{EFC0A692-061A-42D2-862A-AD4F64F81990}" srcOrd="0" destOrd="0" parTransId="{E7F1BF40-1A7D-49D0-A8E9-DAE69BFD1A5B}" sibTransId="{89EC31CF-9936-4ACD-892C-5AF7A8AD4661}"/>
    <dgm:cxn modelId="{9B3A2955-822D-2644-B377-636433918CA2}" srcId="{28AA1DE7-E333-4334-A90E-56D750A86628}" destId="{DC80888D-79B4-B441-B97B-6279D5CF45D9}" srcOrd="3" destOrd="0" parTransId="{E6595473-4559-6E4D-8503-FBBC60534E1E}" sibTransId="{179C2A41-8966-EC42-8332-AC0090FCEDDC}"/>
    <dgm:cxn modelId="{0B6ACA56-895F-1548-B709-902FF4769CF3}" type="presOf" srcId="{28AA1DE7-E333-4334-A90E-56D750A86628}" destId="{8F0FCB19-25EC-3341-9668-FBE33D1E609D}" srcOrd="0" destOrd="0" presId="urn:microsoft.com/office/officeart/2005/8/layout/vList2"/>
    <dgm:cxn modelId="{16E03962-03EA-6546-A158-90AE055C5761}" type="presOf" srcId="{EFC0A692-061A-42D2-862A-AD4F64F81990}" destId="{370907C3-1B14-A34E-8F38-739616639577}" srcOrd="0" destOrd="0" presId="urn:microsoft.com/office/officeart/2005/8/layout/vList2"/>
    <dgm:cxn modelId="{455DD065-B0AE-1242-9525-0155A40E642F}" type="presOf" srcId="{797B6FFF-463A-4105-BB37-95FA53CD1743}" destId="{D6053C82-3088-104B-A573-A60741943AC9}" srcOrd="0" destOrd="0" presId="urn:microsoft.com/office/officeart/2005/8/layout/vList2"/>
    <dgm:cxn modelId="{8870BB94-E851-3A4A-8BFE-12B397D3FA4D}" type="presOf" srcId="{906DEA5E-A7CC-B64E-B096-D583415E6BC3}" destId="{FA1A89BD-7A0B-8F45-94C7-686B99EF5E3C}" srcOrd="0" destOrd="0" presId="urn:microsoft.com/office/officeart/2005/8/layout/vList2"/>
    <dgm:cxn modelId="{8FF293AE-738C-4C4A-A02E-D44CE4E4AB50}" type="presOf" srcId="{C95D4910-2454-4C47-93E4-C68949232A04}" destId="{35D13A79-99E3-804E-AB3E-7D2C5BB6C0FE}" srcOrd="0" destOrd="0" presId="urn:microsoft.com/office/officeart/2005/8/layout/vList2"/>
    <dgm:cxn modelId="{ADC48AE0-5731-47E7-9AA0-6F86EDBEEEF2}" srcId="{28AA1DE7-E333-4334-A90E-56D750A86628}" destId="{918AE766-96A1-4285-8897-FC25F2A94F2B}" srcOrd="5" destOrd="0" parTransId="{C26BF8E2-3DF3-4728-9134-CA70CDC1B88D}" sibTransId="{A6D17AA1-B126-448B-8EBC-0E0ABBEE6BCD}"/>
    <dgm:cxn modelId="{3C3A751C-DB48-2743-9BD5-5BA607BDA4DC}" type="presParOf" srcId="{8F0FCB19-25EC-3341-9668-FBE33D1E609D}" destId="{370907C3-1B14-A34E-8F38-739616639577}" srcOrd="0" destOrd="0" presId="urn:microsoft.com/office/officeart/2005/8/layout/vList2"/>
    <dgm:cxn modelId="{385EFA06-BC2A-CB43-A981-4EBC45F8E1D8}" type="presParOf" srcId="{8F0FCB19-25EC-3341-9668-FBE33D1E609D}" destId="{5AB179B0-D5F9-0545-BB97-37D6F0F865EF}" srcOrd="1" destOrd="0" presId="urn:microsoft.com/office/officeart/2005/8/layout/vList2"/>
    <dgm:cxn modelId="{ABAE283A-4E6B-694A-880F-77E14572B6A0}" type="presParOf" srcId="{8F0FCB19-25EC-3341-9668-FBE33D1E609D}" destId="{D6053C82-3088-104B-A573-A60741943AC9}" srcOrd="2" destOrd="0" presId="urn:microsoft.com/office/officeart/2005/8/layout/vList2"/>
    <dgm:cxn modelId="{77400D30-2FFD-F848-939C-657CBCC36BD6}" type="presParOf" srcId="{8F0FCB19-25EC-3341-9668-FBE33D1E609D}" destId="{79DF5C99-78A2-7146-A99D-713217F76ADB}" srcOrd="3" destOrd="0" presId="urn:microsoft.com/office/officeart/2005/8/layout/vList2"/>
    <dgm:cxn modelId="{21B015C3-5C89-6F44-B7BE-CE018B21B57C}" type="presParOf" srcId="{8F0FCB19-25EC-3341-9668-FBE33D1E609D}" destId="{FA1A89BD-7A0B-8F45-94C7-686B99EF5E3C}" srcOrd="4" destOrd="0" presId="urn:microsoft.com/office/officeart/2005/8/layout/vList2"/>
    <dgm:cxn modelId="{968813D0-AF59-674F-80F2-3DC69C544A64}" type="presParOf" srcId="{8F0FCB19-25EC-3341-9668-FBE33D1E609D}" destId="{CB9C7BA2-C339-8C44-BA46-008C71D59D14}" srcOrd="5" destOrd="0" presId="urn:microsoft.com/office/officeart/2005/8/layout/vList2"/>
    <dgm:cxn modelId="{0ECA6286-962D-F74D-B122-B90BECFD9A23}" type="presParOf" srcId="{8F0FCB19-25EC-3341-9668-FBE33D1E609D}" destId="{672967B8-FA75-3742-A909-9A052744F28C}" srcOrd="6" destOrd="0" presId="urn:microsoft.com/office/officeart/2005/8/layout/vList2"/>
    <dgm:cxn modelId="{6EA4F935-5CD0-7949-BD83-20834509D661}" type="presParOf" srcId="{8F0FCB19-25EC-3341-9668-FBE33D1E609D}" destId="{4D449329-F03D-BF43-BE65-B212BDC66DF3}" srcOrd="7" destOrd="0" presId="urn:microsoft.com/office/officeart/2005/8/layout/vList2"/>
    <dgm:cxn modelId="{28B55B79-842F-ED49-8B8C-5F69EB4882E6}" type="presParOf" srcId="{8F0FCB19-25EC-3341-9668-FBE33D1E609D}" destId="{35D13A79-99E3-804E-AB3E-7D2C5BB6C0FE}" srcOrd="8" destOrd="0" presId="urn:microsoft.com/office/officeart/2005/8/layout/vList2"/>
    <dgm:cxn modelId="{ECCDB84C-D7E3-3345-855B-9F3E7C6A4AD5}" type="presParOf" srcId="{8F0FCB19-25EC-3341-9668-FBE33D1E609D}" destId="{F12B8858-25CE-F541-8D49-2CF01DC45FC2}" srcOrd="9" destOrd="0" presId="urn:microsoft.com/office/officeart/2005/8/layout/vList2"/>
    <dgm:cxn modelId="{B3A7429F-2B9C-0449-A725-74A5B018A500}" type="presParOf" srcId="{8F0FCB19-25EC-3341-9668-FBE33D1E609D}" destId="{5E7F040E-D894-5B40-BF49-BE5E5082B0A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3FD4DA-E058-4CDA-80D8-EEEA848D2FE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8DAA8EF-00BD-426F-A1D7-E75F245EBC31}">
      <dgm:prSet/>
      <dgm:spPr/>
      <dgm:t>
        <a:bodyPr/>
        <a:lstStyle/>
        <a:p>
          <a:r>
            <a:rPr lang="pt-BR"/>
            <a:t>No seguro de vida, basta a certidão de óbito, mas segurador pode comprovar excludente, como a grave doença preexistente omitida de má fé</a:t>
          </a:r>
          <a:endParaRPr lang="en-US"/>
        </a:p>
      </dgm:t>
    </dgm:pt>
    <dgm:pt modelId="{2A5BEB63-B520-458F-AD09-AF0730E8E81D}" type="parTrans" cxnId="{112A49CD-FE9B-403B-B458-1E1DC831F241}">
      <dgm:prSet/>
      <dgm:spPr/>
      <dgm:t>
        <a:bodyPr/>
        <a:lstStyle/>
        <a:p>
          <a:endParaRPr lang="en-US"/>
        </a:p>
      </dgm:t>
    </dgm:pt>
    <dgm:pt modelId="{DECA52F2-AB55-498C-9184-EE64DB54D9DA}" type="sibTrans" cxnId="{112A49CD-FE9B-403B-B458-1E1DC831F241}">
      <dgm:prSet/>
      <dgm:spPr/>
      <dgm:t>
        <a:bodyPr/>
        <a:lstStyle/>
        <a:p>
          <a:endParaRPr lang="en-US"/>
        </a:p>
      </dgm:t>
    </dgm:pt>
    <dgm:pt modelId="{CB7E2A49-1166-4D83-82FA-5DF438F7873D}">
      <dgm:prSet/>
      <dgm:spPr/>
      <dgm:t>
        <a:bodyPr/>
        <a:lstStyle/>
        <a:p>
          <a:r>
            <a:rPr lang="pt-BR"/>
            <a:t>No seguro de acidentes, não basta provar a morte, sendo necessário demonstrar que decorreu de risco coberto pelo contrato, o que, em geral, faz-se por laudos periciais públicos (exemplo, inquérito policial).</a:t>
          </a:r>
          <a:endParaRPr lang="en-US"/>
        </a:p>
      </dgm:t>
    </dgm:pt>
    <dgm:pt modelId="{86D84A30-317F-4EE3-9905-475B738AAB4F}" type="parTrans" cxnId="{19973E6C-29B7-4CDB-9A42-0C61729C5FD3}">
      <dgm:prSet/>
      <dgm:spPr/>
      <dgm:t>
        <a:bodyPr/>
        <a:lstStyle/>
        <a:p>
          <a:endParaRPr lang="en-US"/>
        </a:p>
      </dgm:t>
    </dgm:pt>
    <dgm:pt modelId="{B21815BB-30DB-44DA-BA5B-7098FE07CD0E}" type="sibTrans" cxnId="{19973E6C-29B7-4CDB-9A42-0C61729C5FD3}">
      <dgm:prSet/>
      <dgm:spPr/>
      <dgm:t>
        <a:bodyPr/>
        <a:lstStyle/>
        <a:p>
          <a:endParaRPr lang="en-US"/>
        </a:p>
      </dgm:t>
    </dgm:pt>
    <dgm:pt modelId="{7E41BBFF-37B4-1047-9849-CBF430B210D7}" type="pres">
      <dgm:prSet presAssocID="{A53FD4DA-E058-4CDA-80D8-EEEA848D2FE1}" presName="vert0" presStyleCnt="0">
        <dgm:presLayoutVars>
          <dgm:dir/>
          <dgm:animOne val="branch"/>
          <dgm:animLvl val="lvl"/>
        </dgm:presLayoutVars>
      </dgm:prSet>
      <dgm:spPr/>
    </dgm:pt>
    <dgm:pt modelId="{DA5D564B-7A21-C241-9844-0BD4FA89EE8D}" type="pres">
      <dgm:prSet presAssocID="{F8DAA8EF-00BD-426F-A1D7-E75F245EBC31}" presName="thickLine" presStyleLbl="alignNode1" presStyleIdx="0" presStyleCnt="2"/>
      <dgm:spPr/>
    </dgm:pt>
    <dgm:pt modelId="{5D4B546D-8980-3A4B-A2C3-D2CCB60802B9}" type="pres">
      <dgm:prSet presAssocID="{F8DAA8EF-00BD-426F-A1D7-E75F245EBC31}" presName="horz1" presStyleCnt="0"/>
      <dgm:spPr/>
    </dgm:pt>
    <dgm:pt modelId="{6FD3CEA2-8C96-8442-A6EE-BEE46CA7968C}" type="pres">
      <dgm:prSet presAssocID="{F8DAA8EF-00BD-426F-A1D7-E75F245EBC31}" presName="tx1" presStyleLbl="revTx" presStyleIdx="0" presStyleCnt="2"/>
      <dgm:spPr/>
    </dgm:pt>
    <dgm:pt modelId="{5D25023B-0F21-7248-B546-B620CA71BEAB}" type="pres">
      <dgm:prSet presAssocID="{F8DAA8EF-00BD-426F-A1D7-E75F245EBC31}" presName="vert1" presStyleCnt="0"/>
      <dgm:spPr/>
    </dgm:pt>
    <dgm:pt modelId="{6F25B7CF-7368-2243-AF45-BDA1C2CD035B}" type="pres">
      <dgm:prSet presAssocID="{CB7E2A49-1166-4D83-82FA-5DF438F7873D}" presName="thickLine" presStyleLbl="alignNode1" presStyleIdx="1" presStyleCnt="2"/>
      <dgm:spPr/>
    </dgm:pt>
    <dgm:pt modelId="{0036B029-5681-A740-AE3F-ED512EE58571}" type="pres">
      <dgm:prSet presAssocID="{CB7E2A49-1166-4D83-82FA-5DF438F7873D}" presName="horz1" presStyleCnt="0"/>
      <dgm:spPr/>
    </dgm:pt>
    <dgm:pt modelId="{C269F8D5-5FFD-B149-A46C-4835AC148111}" type="pres">
      <dgm:prSet presAssocID="{CB7E2A49-1166-4D83-82FA-5DF438F7873D}" presName="tx1" presStyleLbl="revTx" presStyleIdx="1" presStyleCnt="2"/>
      <dgm:spPr/>
    </dgm:pt>
    <dgm:pt modelId="{F1CFC7C5-5161-6C4F-875B-BEF9D9D2BFEF}" type="pres">
      <dgm:prSet presAssocID="{CB7E2A49-1166-4D83-82FA-5DF438F7873D}" presName="vert1" presStyleCnt="0"/>
      <dgm:spPr/>
    </dgm:pt>
  </dgm:ptLst>
  <dgm:cxnLst>
    <dgm:cxn modelId="{F9D0BB58-FF96-494A-863A-19C3DD9E1364}" type="presOf" srcId="{F8DAA8EF-00BD-426F-A1D7-E75F245EBC31}" destId="{6FD3CEA2-8C96-8442-A6EE-BEE46CA7968C}" srcOrd="0" destOrd="0" presId="urn:microsoft.com/office/officeart/2008/layout/LinedList"/>
    <dgm:cxn modelId="{19973E6C-29B7-4CDB-9A42-0C61729C5FD3}" srcId="{A53FD4DA-E058-4CDA-80D8-EEEA848D2FE1}" destId="{CB7E2A49-1166-4D83-82FA-5DF438F7873D}" srcOrd="1" destOrd="0" parTransId="{86D84A30-317F-4EE3-9905-475B738AAB4F}" sibTransId="{B21815BB-30DB-44DA-BA5B-7098FE07CD0E}"/>
    <dgm:cxn modelId="{C96A55C4-B141-AE4F-9D19-A78C5DDEB23E}" type="presOf" srcId="{CB7E2A49-1166-4D83-82FA-5DF438F7873D}" destId="{C269F8D5-5FFD-B149-A46C-4835AC148111}" srcOrd="0" destOrd="0" presId="urn:microsoft.com/office/officeart/2008/layout/LinedList"/>
    <dgm:cxn modelId="{112A49CD-FE9B-403B-B458-1E1DC831F241}" srcId="{A53FD4DA-E058-4CDA-80D8-EEEA848D2FE1}" destId="{F8DAA8EF-00BD-426F-A1D7-E75F245EBC31}" srcOrd="0" destOrd="0" parTransId="{2A5BEB63-B520-458F-AD09-AF0730E8E81D}" sibTransId="{DECA52F2-AB55-498C-9184-EE64DB54D9DA}"/>
    <dgm:cxn modelId="{E1783EFB-2F3F-6148-BB69-BAE59AAAD0ED}" type="presOf" srcId="{A53FD4DA-E058-4CDA-80D8-EEEA848D2FE1}" destId="{7E41BBFF-37B4-1047-9849-CBF430B210D7}" srcOrd="0" destOrd="0" presId="urn:microsoft.com/office/officeart/2008/layout/LinedList"/>
    <dgm:cxn modelId="{61CC7F95-BFC1-D347-BFE3-52447D35B808}" type="presParOf" srcId="{7E41BBFF-37B4-1047-9849-CBF430B210D7}" destId="{DA5D564B-7A21-C241-9844-0BD4FA89EE8D}" srcOrd="0" destOrd="0" presId="urn:microsoft.com/office/officeart/2008/layout/LinedList"/>
    <dgm:cxn modelId="{97612507-4D5A-1747-9FAB-8DA5585A2F90}" type="presParOf" srcId="{7E41BBFF-37B4-1047-9849-CBF430B210D7}" destId="{5D4B546D-8980-3A4B-A2C3-D2CCB60802B9}" srcOrd="1" destOrd="0" presId="urn:microsoft.com/office/officeart/2008/layout/LinedList"/>
    <dgm:cxn modelId="{77747CD0-7873-A845-B317-CAE1AAA34A1F}" type="presParOf" srcId="{5D4B546D-8980-3A4B-A2C3-D2CCB60802B9}" destId="{6FD3CEA2-8C96-8442-A6EE-BEE46CA7968C}" srcOrd="0" destOrd="0" presId="urn:microsoft.com/office/officeart/2008/layout/LinedList"/>
    <dgm:cxn modelId="{C632F9B8-5FDF-F942-B8BA-FF97960A9459}" type="presParOf" srcId="{5D4B546D-8980-3A4B-A2C3-D2CCB60802B9}" destId="{5D25023B-0F21-7248-B546-B620CA71BEAB}" srcOrd="1" destOrd="0" presId="urn:microsoft.com/office/officeart/2008/layout/LinedList"/>
    <dgm:cxn modelId="{7505F495-06BD-394F-9A08-8B3556CF3427}" type="presParOf" srcId="{7E41BBFF-37B4-1047-9849-CBF430B210D7}" destId="{6F25B7CF-7368-2243-AF45-BDA1C2CD035B}" srcOrd="2" destOrd="0" presId="urn:microsoft.com/office/officeart/2008/layout/LinedList"/>
    <dgm:cxn modelId="{B8CB144E-D16E-1149-AE06-52004888BF68}" type="presParOf" srcId="{7E41BBFF-37B4-1047-9849-CBF430B210D7}" destId="{0036B029-5681-A740-AE3F-ED512EE58571}" srcOrd="3" destOrd="0" presId="urn:microsoft.com/office/officeart/2008/layout/LinedList"/>
    <dgm:cxn modelId="{859E85C4-65C6-BD45-AD89-4962A176C15B}" type="presParOf" srcId="{0036B029-5681-A740-AE3F-ED512EE58571}" destId="{C269F8D5-5FFD-B149-A46C-4835AC148111}" srcOrd="0" destOrd="0" presId="urn:microsoft.com/office/officeart/2008/layout/LinedList"/>
    <dgm:cxn modelId="{D179C2A5-D42C-9D4B-84E9-36EB1F4FC20A}" type="presParOf" srcId="{0036B029-5681-A740-AE3F-ED512EE58571}" destId="{F1CFC7C5-5161-6C4F-875B-BEF9D9D2BF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D334E0-3B13-4A5C-A558-6748F8569C1D}"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E03FC882-6609-46F1-B1D8-F70C86B4C76C}">
      <dgm:prSet/>
      <dgm:spPr/>
      <dgm:t>
        <a:bodyPr/>
        <a:lstStyle/>
        <a:p>
          <a:r>
            <a:rPr lang="pt-BR" i="1" dirty="0"/>
            <a:t>Art. 790. No seguro sobre a vida de outros, o proponente é obrigado a declarar, sob pena de falsidade, o seu interesse pela preservação da vida do segurado.</a:t>
          </a:r>
          <a:endParaRPr lang="en-US" i="1" dirty="0"/>
        </a:p>
      </dgm:t>
    </dgm:pt>
    <dgm:pt modelId="{B8B59AF3-073C-4CBD-A3BF-AAF08220CFDD}" type="parTrans" cxnId="{2A5C8BE1-59E4-41C9-92FC-FF0E40F0EBB8}">
      <dgm:prSet/>
      <dgm:spPr/>
      <dgm:t>
        <a:bodyPr/>
        <a:lstStyle/>
        <a:p>
          <a:endParaRPr lang="en-US"/>
        </a:p>
      </dgm:t>
    </dgm:pt>
    <dgm:pt modelId="{B6EDB112-9B83-43B0-BDCB-20C1CFA0BB22}" type="sibTrans" cxnId="{2A5C8BE1-59E4-41C9-92FC-FF0E40F0EBB8}">
      <dgm:prSet/>
      <dgm:spPr/>
      <dgm:t>
        <a:bodyPr/>
        <a:lstStyle/>
        <a:p>
          <a:endParaRPr lang="en-US"/>
        </a:p>
      </dgm:t>
    </dgm:pt>
    <dgm:pt modelId="{4EB3BD9C-CC4D-45E8-BAAF-375F743AAD43}">
      <dgm:prSet/>
      <dgm:spPr/>
      <dgm:t>
        <a:bodyPr/>
        <a:lstStyle/>
        <a:p>
          <a:r>
            <a:rPr lang="pt-BR" i="1" dirty="0"/>
            <a:t>Parágrafo único. Até prova em contrário, presume-se o interesse, quando o segurado é cônjuge, ascendente ou descendente do proponente.</a:t>
          </a:r>
          <a:endParaRPr lang="en-US" i="1" dirty="0"/>
        </a:p>
      </dgm:t>
    </dgm:pt>
    <dgm:pt modelId="{868CCFCC-37F7-4BD5-8E60-31A572E90F08}" type="parTrans" cxnId="{AC9B5E6D-86BA-41FD-A455-4874B3CB0AB4}">
      <dgm:prSet/>
      <dgm:spPr/>
      <dgm:t>
        <a:bodyPr/>
        <a:lstStyle/>
        <a:p>
          <a:endParaRPr lang="en-US"/>
        </a:p>
      </dgm:t>
    </dgm:pt>
    <dgm:pt modelId="{4072A652-8ADA-46F8-BBFE-FFF440A22E7D}" type="sibTrans" cxnId="{AC9B5E6D-86BA-41FD-A455-4874B3CB0AB4}">
      <dgm:prSet/>
      <dgm:spPr/>
      <dgm:t>
        <a:bodyPr/>
        <a:lstStyle/>
        <a:p>
          <a:endParaRPr lang="en-US"/>
        </a:p>
      </dgm:t>
    </dgm:pt>
    <dgm:pt modelId="{7130BBE3-285A-BD46-AEBB-CD70DCF58DB7}">
      <dgm:prSet/>
      <dgm:spPr/>
      <dgm:t>
        <a:bodyPr/>
        <a:lstStyle/>
        <a:p>
          <a:r>
            <a:rPr lang="pt-BR" dirty="0"/>
            <a:t>Alguns países, como a Itália, chegam a exigir que a pessoa cuja vida se vai segurar dê seu consentimento.</a:t>
          </a:r>
        </a:p>
      </dgm:t>
    </dgm:pt>
    <dgm:pt modelId="{4B85B6C5-4184-8442-B817-C20763CFF20D}" type="parTrans" cxnId="{37B731E1-4B97-FC4B-A83D-E4E13A0B2BB9}">
      <dgm:prSet/>
      <dgm:spPr/>
      <dgm:t>
        <a:bodyPr/>
        <a:lstStyle/>
        <a:p>
          <a:endParaRPr lang="pt-BR"/>
        </a:p>
      </dgm:t>
    </dgm:pt>
    <dgm:pt modelId="{F4BD150E-674F-924D-B3A5-03F5FCE81E75}" type="sibTrans" cxnId="{37B731E1-4B97-FC4B-A83D-E4E13A0B2BB9}">
      <dgm:prSet/>
      <dgm:spPr/>
      <dgm:t>
        <a:bodyPr/>
        <a:lstStyle/>
        <a:p>
          <a:endParaRPr lang="pt-BR"/>
        </a:p>
      </dgm:t>
    </dgm:pt>
    <dgm:pt modelId="{A0279A57-1216-3D43-872C-EE24614B0A3B}">
      <dgm:prSet/>
      <dgm:spPr/>
      <dgm:t>
        <a:bodyPr/>
        <a:lstStyle/>
        <a:p>
          <a:r>
            <a:rPr lang="pt-BR" dirty="0"/>
            <a:t>Interesse não pode ser meramente afetivo – como uma amizade. Tem de haver vínculo de parentesco ou dependência econômica.</a:t>
          </a:r>
        </a:p>
      </dgm:t>
    </dgm:pt>
    <dgm:pt modelId="{DA47C3E0-4320-1B4B-866F-D622566587C8}" type="parTrans" cxnId="{1C868A3A-489F-7E43-B9A3-6485D760D301}">
      <dgm:prSet/>
      <dgm:spPr/>
    </dgm:pt>
    <dgm:pt modelId="{A3C1066E-5437-1C44-B344-90F583148827}" type="sibTrans" cxnId="{1C868A3A-489F-7E43-B9A3-6485D760D301}">
      <dgm:prSet/>
      <dgm:spPr/>
    </dgm:pt>
    <dgm:pt modelId="{14EE09B8-4548-2444-9E7A-98B675D5C2B8}" type="pres">
      <dgm:prSet presAssocID="{13D334E0-3B13-4A5C-A558-6748F8569C1D}" presName="vert0" presStyleCnt="0">
        <dgm:presLayoutVars>
          <dgm:dir/>
          <dgm:animOne val="branch"/>
          <dgm:animLvl val="lvl"/>
        </dgm:presLayoutVars>
      </dgm:prSet>
      <dgm:spPr/>
    </dgm:pt>
    <dgm:pt modelId="{27909A80-1079-B445-999C-6202FFE027F3}" type="pres">
      <dgm:prSet presAssocID="{E03FC882-6609-46F1-B1D8-F70C86B4C76C}" presName="thickLine" presStyleLbl="alignNode1" presStyleIdx="0" presStyleCnt="4"/>
      <dgm:spPr/>
    </dgm:pt>
    <dgm:pt modelId="{B10FF31C-2562-CC46-9B05-A90D1DE5C38E}" type="pres">
      <dgm:prSet presAssocID="{E03FC882-6609-46F1-B1D8-F70C86B4C76C}" presName="horz1" presStyleCnt="0"/>
      <dgm:spPr/>
    </dgm:pt>
    <dgm:pt modelId="{4B044F72-D981-5E4F-B0F5-EE4980E920DD}" type="pres">
      <dgm:prSet presAssocID="{E03FC882-6609-46F1-B1D8-F70C86B4C76C}" presName="tx1" presStyleLbl="revTx" presStyleIdx="0" presStyleCnt="4"/>
      <dgm:spPr/>
    </dgm:pt>
    <dgm:pt modelId="{3F5C673A-FAD3-BA47-953A-21B36DA36CD2}" type="pres">
      <dgm:prSet presAssocID="{E03FC882-6609-46F1-B1D8-F70C86B4C76C}" presName="vert1" presStyleCnt="0"/>
      <dgm:spPr/>
    </dgm:pt>
    <dgm:pt modelId="{7F07CB11-6C9D-1441-966A-4101626ED4AE}" type="pres">
      <dgm:prSet presAssocID="{4EB3BD9C-CC4D-45E8-BAAF-375F743AAD43}" presName="thickLine" presStyleLbl="alignNode1" presStyleIdx="1" presStyleCnt="4"/>
      <dgm:spPr/>
    </dgm:pt>
    <dgm:pt modelId="{41998627-CD38-C543-ADAF-91891433E6E8}" type="pres">
      <dgm:prSet presAssocID="{4EB3BD9C-CC4D-45E8-BAAF-375F743AAD43}" presName="horz1" presStyleCnt="0"/>
      <dgm:spPr/>
    </dgm:pt>
    <dgm:pt modelId="{76C01ED9-A55D-2248-86BC-2520E0729595}" type="pres">
      <dgm:prSet presAssocID="{4EB3BD9C-CC4D-45E8-BAAF-375F743AAD43}" presName="tx1" presStyleLbl="revTx" presStyleIdx="1" presStyleCnt="4"/>
      <dgm:spPr/>
    </dgm:pt>
    <dgm:pt modelId="{4C767925-C21A-9A42-94DC-4923C5983759}" type="pres">
      <dgm:prSet presAssocID="{4EB3BD9C-CC4D-45E8-BAAF-375F743AAD43}" presName="vert1" presStyleCnt="0"/>
      <dgm:spPr/>
    </dgm:pt>
    <dgm:pt modelId="{15E25E96-8912-DE4D-91AE-1CD007EDB1EB}" type="pres">
      <dgm:prSet presAssocID="{7130BBE3-285A-BD46-AEBB-CD70DCF58DB7}" presName="thickLine" presStyleLbl="alignNode1" presStyleIdx="2" presStyleCnt="4"/>
      <dgm:spPr/>
    </dgm:pt>
    <dgm:pt modelId="{30B5205B-B49D-0044-994C-919EF17A2EF7}" type="pres">
      <dgm:prSet presAssocID="{7130BBE3-285A-BD46-AEBB-CD70DCF58DB7}" presName="horz1" presStyleCnt="0"/>
      <dgm:spPr/>
    </dgm:pt>
    <dgm:pt modelId="{E07E0EA0-F9D1-C747-88C2-5BEC7ACC618C}" type="pres">
      <dgm:prSet presAssocID="{7130BBE3-285A-BD46-AEBB-CD70DCF58DB7}" presName="tx1" presStyleLbl="revTx" presStyleIdx="2" presStyleCnt="4"/>
      <dgm:spPr/>
    </dgm:pt>
    <dgm:pt modelId="{6C82AFB2-2796-9C4A-9A4E-BB27757E24C7}" type="pres">
      <dgm:prSet presAssocID="{7130BBE3-285A-BD46-AEBB-CD70DCF58DB7}" presName="vert1" presStyleCnt="0"/>
      <dgm:spPr/>
    </dgm:pt>
    <dgm:pt modelId="{E6C362ED-8A4E-D547-B5C8-C1B35F3F13F2}" type="pres">
      <dgm:prSet presAssocID="{A0279A57-1216-3D43-872C-EE24614B0A3B}" presName="thickLine" presStyleLbl="alignNode1" presStyleIdx="3" presStyleCnt="4"/>
      <dgm:spPr/>
    </dgm:pt>
    <dgm:pt modelId="{942B9983-CE9B-F64C-A430-BFC0CDE33AF9}" type="pres">
      <dgm:prSet presAssocID="{A0279A57-1216-3D43-872C-EE24614B0A3B}" presName="horz1" presStyleCnt="0"/>
      <dgm:spPr/>
    </dgm:pt>
    <dgm:pt modelId="{2FA4E0AC-4343-4942-860F-860307B7B58C}" type="pres">
      <dgm:prSet presAssocID="{A0279A57-1216-3D43-872C-EE24614B0A3B}" presName="tx1" presStyleLbl="revTx" presStyleIdx="3" presStyleCnt="4"/>
      <dgm:spPr/>
    </dgm:pt>
    <dgm:pt modelId="{AE0C4770-CCF4-284D-B077-333489E6EC9A}" type="pres">
      <dgm:prSet presAssocID="{A0279A57-1216-3D43-872C-EE24614B0A3B}" presName="vert1" presStyleCnt="0"/>
      <dgm:spPr/>
    </dgm:pt>
  </dgm:ptLst>
  <dgm:cxnLst>
    <dgm:cxn modelId="{70ADCC03-B1A7-BE4E-9CF0-4EEFDCE6F99D}" type="presOf" srcId="{7130BBE3-285A-BD46-AEBB-CD70DCF58DB7}" destId="{E07E0EA0-F9D1-C747-88C2-5BEC7ACC618C}" srcOrd="0" destOrd="0" presId="urn:microsoft.com/office/officeart/2008/layout/LinedList"/>
    <dgm:cxn modelId="{1C868A3A-489F-7E43-B9A3-6485D760D301}" srcId="{13D334E0-3B13-4A5C-A558-6748F8569C1D}" destId="{A0279A57-1216-3D43-872C-EE24614B0A3B}" srcOrd="3" destOrd="0" parTransId="{DA47C3E0-4320-1B4B-866F-D622566587C8}" sibTransId="{A3C1066E-5437-1C44-B344-90F583148827}"/>
    <dgm:cxn modelId="{362A263D-5D7A-774A-9B05-2F51D3DC5A82}" type="presOf" srcId="{E03FC882-6609-46F1-B1D8-F70C86B4C76C}" destId="{4B044F72-D981-5E4F-B0F5-EE4980E920DD}" srcOrd="0" destOrd="0" presId="urn:microsoft.com/office/officeart/2008/layout/LinedList"/>
    <dgm:cxn modelId="{68282254-6421-3C40-811F-38A92EB3630E}" type="presOf" srcId="{A0279A57-1216-3D43-872C-EE24614B0A3B}" destId="{2FA4E0AC-4343-4942-860F-860307B7B58C}" srcOrd="0" destOrd="0" presId="urn:microsoft.com/office/officeart/2008/layout/LinedList"/>
    <dgm:cxn modelId="{AC9B5E6D-86BA-41FD-A455-4874B3CB0AB4}" srcId="{13D334E0-3B13-4A5C-A558-6748F8569C1D}" destId="{4EB3BD9C-CC4D-45E8-BAAF-375F743AAD43}" srcOrd="1" destOrd="0" parTransId="{868CCFCC-37F7-4BD5-8E60-31A572E90F08}" sibTransId="{4072A652-8ADA-46F8-BBFE-FFF440A22E7D}"/>
    <dgm:cxn modelId="{1B567EB7-408F-CF4E-9765-057C734692BD}" type="presOf" srcId="{13D334E0-3B13-4A5C-A558-6748F8569C1D}" destId="{14EE09B8-4548-2444-9E7A-98B675D5C2B8}" srcOrd="0" destOrd="0" presId="urn:microsoft.com/office/officeart/2008/layout/LinedList"/>
    <dgm:cxn modelId="{FF55A4CD-F166-6644-9AC1-FB076BABF1D2}" type="presOf" srcId="{4EB3BD9C-CC4D-45E8-BAAF-375F743AAD43}" destId="{76C01ED9-A55D-2248-86BC-2520E0729595}" srcOrd="0" destOrd="0" presId="urn:microsoft.com/office/officeart/2008/layout/LinedList"/>
    <dgm:cxn modelId="{37B731E1-4B97-FC4B-A83D-E4E13A0B2BB9}" srcId="{13D334E0-3B13-4A5C-A558-6748F8569C1D}" destId="{7130BBE3-285A-BD46-AEBB-CD70DCF58DB7}" srcOrd="2" destOrd="0" parTransId="{4B85B6C5-4184-8442-B817-C20763CFF20D}" sibTransId="{F4BD150E-674F-924D-B3A5-03F5FCE81E75}"/>
    <dgm:cxn modelId="{2A5C8BE1-59E4-41C9-92FC-FF0E40F0EBB8}" srcId="{13D334E0-3B13-4A5C-A558-6748F8569C1D}" destId="{E03FC882-6609-46F1-B1D8-F70C86B4C76C}" srcOrd="0" destOrd="0" parTransId="{B8B59AF3-073C-4CBD-A3BF-AAF08220CFDD}" sibTransId="{B6EDB112-9B83-43B0-BDCB-20C1CFA0BB22}"/>
    <dgm:cxn modelId="{666BE1A1-E3A8-9548-836D-F7D04A120E74}" type="presParOf" srcId="{14EE09B8-4548-2444-9E7A-98B675D5C2B8}" destId="{27909A80-1079-B445-999C-6202FFE027F3}" srcOrd="0" destOrd="0" presId="urn:microsoft.com/office/officeart/2008/layout/LinedList"/>
    <dgm:cxn modelId="{75CD351E-6C09-584A-A9D7-C95B56E0773C}" type="presParOf" srcId="{14EE09B8-4548-2444-9E7A-98B675D5C2B8}" destId="{B10FF31C-2562-CC46-9B05-A90D1DE5C38E}" srcOrd="1" destOrd="0" presId="urn:microsoft.com/office/officeart/2008/layout/LinedList"/>
    <dgm:cxn modelId="{D8E3DE9C-4ACA-8845-97FF-D3678F1DD36B}" type="presParOf" srcId="{B10FF31C-2562-CC46-9B05-A90D1DE5C38E}" destId="{4B044F72-D981-5E4F-B0F5-EE4980E920DD}" srcOrd="0" destOrd="0" presId="urn:microsoft.com/office/officeart/2008/layout/LinedList"/>
    <dgm:cxn modelId="{96D63C03-8070-594A-94E1-879D5AF99D15}" type="presParOf" srcId="{B10FF31C-2562-CC46-9B05-A90D1DE5C38E}" destId="{3F5C673A-FAD3-BA47-953A-21B36DA36CD2}" srcOrd="1" destOrd="0" presId="urn:microsoft.com/office/officeart/2008/layout/LinedList"/>
    <dgm:cxn modelId="{48C92161-B545-F848-A41E-3BC96352E34A}" type="presParOf" srcId="{14EE09B8-4548-2444-9E7A-98B675D5C2B8}" destId="{7F07CB11-6C9D-1441-966A-4101626ED4AE}" srcOrd="2" destOrd="0" presId="urn:microsoft.com/office/officeart/2008/layout/LinedList"/>
    <dgm:cxn modelId="{1BB0F60C-E627-9A43-8219-9AEF7CAEC161}" type="presParOf" srcId="{14EE09B8-4548-2444-9E7A-98B675D5C2B8}" destId="{41998627-CD38-C543-ADAF-91891433E6E8}" srcOrd="3" destOrd="0" presId="urn:microsoft.com/office/officeart/2008/layout/LinedList"/>
    <dgm:cxn modelId="{9F243C9F-9A96-6849-BB5E-8F1D2B3B57DA}" type="presParOf" srcId="{41998627-CD38-C543-ADAF-91891433E6E8}" destId="{76C01ED9-A55D-2248-86BC-2520E0729595}" srcOrd="0" destOrd="0" presId="urn:microsoft.com/office/officeart/2008/layout/LinedList"/>
    <dgm:cxn modelId="{F59C3385-81B5-154F-AE43-83CCCB7C8941}" type="presParOf" srcId="{41998627-CD38-C543-ADAF-91891433E6E8}" destId="{4C767925-C21A-9A42-94DC-4923C5983759}" srcOrd="1" destOrd="0" presId="urn:microsoft.com/office/officeart/2008/layout/LinedList"/>
    <dgm:cxn modelId="{72938E86-240D-324D-928A-2CB77CDF1B0F}" type="presParOf" srcId="{14EE09B8-4548-2444-9E7A-98B675D5C2B8}" destId="{15E25E96-8912-DE4D-91AE-1CD007EDB1EB}" srcOrd="4" destOrd="0" presId="urn:microsoft.com/office/officeart/2008/layout/LinedList"/>
    <dgm:cxn modelId="{0E322B57-6964-974B-9E0F-44FC013812F7}" type="presParOf" srcId="{14EE09B8-4548-2444-9E7A-98B675D5C2B8}" destId="{30B5205B-B49D-0044-994C-919EF17A2EF7}" srcOrd="5" destOrd="0" presId="urn:microsoft.com/office/officeart/2008/layout/LinedList"/>
    <dgm:cxn modelId="{A20041EF-9E84-8B42-8214-2D531EEB8F72}" type="presParOf" srcId="{30B5205B-B49D-0044-994C-919EF17A2EF7}" destId="{E07E0EA0-F9D1-C747-88C2-5BEC7ACC618C}" srcOrd="0" destOrd="0" presId="urn:microsoft.com/office/officeart/2008/layout/LinedList"/>
    <dgm:cxn modelId="{F5AA0EEB-6701-464B-9BA1-7A5640C04A16}" type="presParOf" srcId="{30B5205B-B49D-0044-994C-919EF17A2EF7}" destId="{6C82AFB2-2796-9C4A-9A4E-BB27757E24C7}" srcOrd="1" destOrd="0" presId="urn:microsoft.com/office/officeart/2008/layout/LinedList"/>
    <dgm:cxn modelId="{5CE3F55A-AF4B-3A4C-80A4-607CE9882BBD}" type="presParOf" srcId="{14EE09B8-4548-2444-9E7A-98B675D5C2B8}" destId="{E6C362ED-8A4E-D547-B5C8-C1B35F3F13F2}" srcOrd="6" destOrd="0" presId="urn:microsoft.com/office/officeart/2008/layout/LinedList"/>
    <dgm:cxn modelId="{B91062D2-462B-2B4B-B795-5A0B210F6AA7}" type="presParOf" srcId="{14EE09B8-4548-2444-9E7A-98B675D5C2B8}" destId="{942B9983-CE9B-F64C-A430-BFC0CDE33AF9}" srcOrd="7" destOrd="0" presId="urn:microsoft.com/office/officeart/2008/layout/LinedList"/>
    <dgm:cxn modelId="{3A40AD24-1039-934E-96D8-C82D7B95A4C2}" type="presParOf" srcId="{942B9983-CE9B-F64C-A430-BFC0CDE33AF9}" destId="{2FA4E0AC-4343-4942-860F-860307B7B58C}" srcOrd="0" destOrd="0" presId="urn:microsoft.com/office/officeart/2008/layout/LinedList"/>
    <dgm:cxn modelId="{E11D0929-659C-B840-8450-48B098D6B763}" type="presParOf" srcId="{942B9983-CE9B-F64C-A430-BFC0CDE33AF9}" destId="{AE0C4770-CCF4-284D-B077-333489E6EC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6B4D13-0C47-47AA-9AA4-BA82376012B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90400AC-6077-4E2D-A2AF-E6DDD51B4E85}">
      <dgm:prSet/>
      <dgm:spPr/>
      <dgm:t>
        <a:bodyPr/>
        <a:lstStyle/>
        <a:p>
          <a:r>
            <a:rPr lang="pt-BR"/>
            <a:t>Cláusulas pertinentes a cada aspecto da operação interpretadas segundo seu regime próprio</a:t>
          </a:r>
          <a:endParaRPr lang="en-US"/>
        </a:p>
      </dgm:t>
    </dgm:pt>
    <dgm:pt modelId="{953CF7C1-9272-421B-BFA4-33A583B0D668}" type="parTrans" cxnId="{01A1D958-8AF2-4AC9-8ECC-2875A1E21FCC}">
      <dgm:prSet/>
      <dgm:spPr/>
      <dgm:t>
        <a:bodyPr/>
        <a:lstStyle/>
        <a:p>
          <a:endParaRPr lang="en-US"/>
        </a:p>
      </dgm:t>
    </dgm:pt>
    <dgm:pt modelId="{5D9F1939-C7A6-415E-862D-6A6560A60C93}" type="sibTrans" cxnId="{01A1D958-8AF2-4AC9-8ECC-2875A1E21FCC}">
      <dgm:prSet/>
      <dgm:spPr/>
      <dgm:t>
        <a:bodyPr/>
        <a:lstStyle/>
        <a:p>
          <a:endParaRPr lang="en-US"/>
        </a:p>
      </dgm:t>
    </dgm:pt>
    <dgm:pt modelId="{E6206F07-08A5-2048-9CF5-08C97E0AFA28}">
      <dgm:prSet/>
      <dgm:spPr/>
      <dgm:t>
        <a:bodyPr/>
        <a:lstStyle/>
        <a:p>
          <a:r>
            <a:rPr lang="pt-BR" dirty="0"/>
            <a:t>No seguro de vida, o risco coberto é a morte no período de vigência da apólice. No seguro com cláusula de sobrevivência, o risco coberto é a vida (e a necessidade de amparo financeiro na velhice).</a:t>
          </a:r>
        </a:p>
      </dgm:t>
    </dgm:pt>
    <dgm:pt modelId="{EA1AF8AC-F85C-834E-993C-978F9C4EFA2F}" type="parTrans" cxnId="{A34D6819-B0D6-9F4D-A20A-6456CAFB0AA6}">
      <dgm:prSet/>
      <dgm:spPr/>
      <dgm:t>
        <a:bodyPr/>
        <a:lstStyle/>
        <a:p>
          <a:endParaRPr lang="pt-BR"/>
        </a:p>
      </dgm:t>
    </dgm:pt>
    <dgm:pt modelId="{A8A02674-5985-2641-8ED1-43CF3259D47B}" type="sibTrans" cxnId="{A34D6819-B0D6-9F4D-A20A-6456CAFB0AA6}">
      <dgm:prSet/>
      <dgm:spPr/>
      <dgm:t>
        <a:bodyPr/>
        <a:lstStyle/>
        <a:p>
          <a:endParaRPr lang="pt-BR"/>
        </a:p>
      </dgm:t>
    </dgm:pt>
    <dgm:pt modelId="{996E78D7-B8CF-1F49-809B-BCEC749A7B82}">
      <dgm:prSet/>
      <dgm:spPr/>
      <dgm:t>
        <a:bodyPr/>
        <a:lstStyle/>
        <a:p>
          <a:r>
            <a:rPr lang="pt-BR" dirty="0"/>
            <a:t>Nos seguros por sobrevivência, as informações sobre saúde não são relevantes, como no seguro em que se cobre a morte.</a:t>
          </a:r>
        </a:p>
      </dgm:t>
    </dgm:pt>
    <dgm:pt modelId="{14D3638A-7DFB-8A4B-A5EC-0051A4E435C8}" type="parTrans" cxnId="{5D405CC8-B048-6245-A6A4-BFF371464AAF}">
      <dgm:prSet/>
      <dgm:spPr/>
    </dgm:pt>
    <dgm:pt modelId="{A190D665-6846-CF44-918E-53CF628396A4}" type="sibTrans" cxnId="{5D405CC8-B048-6245-A6A4-BFF371464AAF}">
      <dgm:prSet/>
      <dgm:spPr/>
    </dgm:pt>
    <dgm:pt modelId="{A1C9D923-85BA-408F-AF13-6887FA0FF993}">
      <dgm:prSet/>
      <dgm:spPr/>
      <dgm:t>
        <a:bodyPr/>
        <a:lstStyle/>
        <a:p>
          <a:r>
            <a:rPr lang="pt-BR" dirty="0"/>
            <a:t>Contrato complexo, que envolve também uma operação de capitalização, ao permitir resgate após certo decurso de prazo. Há contratação em geral simultânea do seguro de vida e por sobrevivência</a:t>
          </a:r>
          <a:endParaRPr lang="en-US" dirty="0"/>
        </a:p>
      </dgm:t>
    </dgm:pt>
    <dgm:pt modelId="{52AF7931-8580-4917-822A-B799ED6F1FF4}" type="sibTrans" cxnId="{D1309E11-AA38-4E9A-837B-8D63248B7B29}">
      <dgm:prSet/>
      <dgm:spPr/>
      <dgm:t>
        <a:bodyPr/>
        <a:lstStyle/>
        <a:p>
          <a:endParaRPr lang="en-US"/>
        </a:p>
      </dgm:t>
    </dgm:pt>
    <dgm:pt modelId="{F02BCBB3-1C51-4B93-A03F-DBF6B12B6DCF}" type="parTrans" cxnId="{D1309E11-AA38-4E9A-837B-8D63248B7B29}">
      <dgm:prSet/>
      <dgm:spPr/>
      <dgm:t>
        <a:bodyPr/>
        <a:lstStyle/>
        <a:p>
          <a:endParaRPr lang="en-US"/>
        </a:p>
      </dgm:t>
    </dgm:pt>
    <dgm:pt modelId="{A9733F8F-12E9-5247-9B27-99EA658656AF}">
      <dgm:prSet/>
      <dgm:spPr/>
      <dgm:t>
        <a:bodyPr/>
        <a:lstStyle/>
        <a:p>
          <a:r>
            <a:rPr lang="pt-BR" dirty="0"/>
            <a:t>Mais do que uma função de cobertura de risco, tem uma característica de investimento de longo prazo.</a:t>
          </a:r>
        </a:p>
      </dgm:t>
    </dgm:pt>
    <dgm:pt modelId="{9DDA2199-D12D-F641-B725-A0F01EF67701}" type="parTrans" cxnId="{B9ECC9FF-9601-1A40-89BF-961E20E77414}">
      <dgm:prSet/>
      <dgm:spPr/>
    </dgm:pt>
    <dgm:pt modelId="{9A20C92C-6590-6B47-B808-3EAB7CCAE683}" type="sibTrans" cxnId="{B9ECC9FF-9601-1A40-89BF-961E20E77414}">
      <dgm:prSet/>
      <dgm:spPr/>
    </dgm:pt>
    <dgm:pt modelId="{AE788DF6-6326-F848-95F0-E583F9F7AA3A}" type="pres">
      <dgm:prSet presAssocID="{B46B4D13-0C47-47AA-9AA4-BA82376012B7}" presName="linear" presStyleCnt="0">
        <dgm:presLayoutVars>
          <dgm:animLvl val="lvl"/>
          <dgm:resizeHandles val="exact"/>
        </dgm:presLayoutVars>
      </dgm:prSet>
      <dgm:spPr/>
    </dgm:pt>
    <dgm:pt modelId="{A9FA4D9C-44C5-374D-83D2-10A7BCA878AF}" type="pres">
      <dgm:prSet presAssocID="{A1C9D923-85BA-408F-AF13-6887FA0FF993}" presName="parentText" presStyleLbl="node1" presStyleIdx="0" presStyleCnt="5">
        <dgm:presLayoutVars>
          <dgm:chMax val="0"/>
          <dgm:bulletEnabled val="1"/>
        </dgm:presLayoutVars>
      </dgm:prSet>
      <dgm:spPr/>
    </dgm:pt>
    <dgm:pt modelId="{B25C1E19-0324-5B44-A853-55CB57BB77B1}" type="pres">
      <dgm:prSet presAssocID="{52AF7931-8580-4917-822A-B799ED6F1FF4}" presName="spacer" presStyleCnt="0"/>
      <dgm:spPr/>
    </dgm:pt>
    <dgm:pt modelId="{B03EB7FC-36E1-BD48-B595-786FA4A4E4D6}" type="pres">
      <dgm:prSet presAssocID="{E6206F07-08A5-2048-9CF5-08C97E0AFA28}" presName="parentText" presStyleLbl="node1" presStyleIdx="1" presStyleCnt="5">
        <dgm:presLayoutVars>
          <dgm:chMax val="0"/>
          <dgm:bulletEnabled val="1"/>
        </dgm:presLayoutVars>
      </dgm:prSet>
      <dgm:spPr/>
    </dgm:pt>
    <dgm:pt modelId="{9DE285E6-B278-FD4D-B566-FC2EFBC851D9}" type="pres">
      <dgm:prSet presAssocID="{A8A02674-5985-2641-8ED1-43CF3259D47B}" presName="spacer" presStyleCnt="0"/>
      <dgm:spPr/>
    </dgm:pt>
    <dgm:pt modelId="{C51840A4-1E23-3F4B-A308-6C80DDBE9101}" type="pres">
      <dgm:prSet presAssocID="{A9733F8F-12E9-5247-9B27-99EA658656AF}" presName="parentText" presStyleLbl="node1" presStyleIdx="2" presStyleCnt="5">
        <dgm:presLayoutVars>
          <dgm:chMax val="0"/>
          <dgm:bulletEnabled val="1"/>
        </dgm:presLayoutVars>
      </dgm:prSet>
      <dgm:spPr/>
    </dgm:pt>
    <dgm:pt modelId="{DE41472A-6B6B-504D-A499-D7663A8CA971}" type="pres">
      <dgm:prSet presAssocID="{9A20C92C-6590-6B47-B808-3EAB7CCAE683}" presName="spacer" presStyleCnt="0"/>
      <dgm:spPr/>
    </dgm:pt>
    <dgm:pt modelId="{6403B62E-035E-0447-8F56-45EBF4C7FBFD}" type="pres">
      <dgm:prSet presAssocID="{B90400AC-6077-4E2D-A2AF-E6DDD51B4E85}" presName="parentText" presStyleLbl="node1" presStyleIdx="3" presStyleCnt="5">
        <dgm:presLayoutVars>
          <dgm:chMax val="0"/>
          <dgm:bulletEnabled val="1"/>
        </dgm:presLayoutVars>
      </dgm:prSet>
      <dgm:spPr/>
    </dgm:pt>
    <dgm:pt modelId="{B38CB412-54CD-9A43-8A33-568C9276B82D}" type="pres">
      <dgm:prSet presAssocID="{5D9F1939-C7A6-415E-862D-6A6560A60C93}" presName="spacer" presStyleCnt="0"/>
      <dgm:spPr/>
    </dgm:pt>
    <dgm:pt modelId="{9BB4ECA6-EDE0-5144-9339-380A6829B372}" type="pres">
      <dgm:prSet presAssocID="{996E78D7-B8CF-1F49-809B-BCEC749A7B82}" presName="parentText" presStyleLbl="node1" presStyleIdx="4" presStyleCnt="5">
        <dgm:presLayoutVars>
          <dgm:chMax val="0"/>
          <dgm:bulletEnabled val="1"/>
        </dgm:presLayoutVars>
      </dgm:prSet>
      <dgm:spPr/>
    </dgm:pt>
  </dgm:ptLst>
  <dgm:cxnLst>
    <dgm:cxn modelId="{D1309E11-AA38-4E9A-837B-8D63248B7B29}" srcId="{B46B4D13-0C47-47AA-9AA4-BA82376012B7}" destId="{A1C9D923-85BA-408F-AF13-6887FA0FF993}" srcOrd="0" destOrd="0" parTransId="{F02BCBB3-1C51-4B93-A03F-DBF6B12B6DCF}" sibTransId="{52AF7931-8580-4917-822A-B799ED6F1FF4}"/>
    <dgm:cxn modelId="{5DED5319-4597-514C-80DD-EBDA9560E1F0}" type="presOf" srcId="{A9733F8F-12E9-5247-9B27-99EA658656AF}" destId="{C51840A4-1E23-3F4B-A308-6C80DDBE9101}" srcOrd="0" destOrd="0" presId="urn:microsoft.com/office/officeart/2005/8/layout/vList2"/>
    <dgm:cxn modelId="{A34D6819-B0D6-9F4D-A20A-6456CAFB0AA6}" srcId="{B46B4D13-0C47-47AA-9AA4-BA82376012B7}" destId="{E6206F07-08A5-2048-9CF5-08C97E0AFA28}" srcOrd="1" destOrd="0" parTransId="{EA1AF8AC-F85C-834E-993C-978F9C4EFA2F}" sibTransId="{A8A02674-5985-2641-8ED1-43CF3259D47B}"/>
    <dgm:cxn modelId="{01A1D958-8AF2-4AC9-8ECC-2875A1E21FCC}" srcId="{B46B4D13-0C47-47AA-9AA4-BA82376012B7}" destId="{B90400AC-6077-4E2D-A2AF-E6DDD51B4E85}" srcOrd="3" destOrd="0" parTransId="{953CF7C1-9272-421B-BFA4-33A583B0D668}" sibTransId="{5D9F1939-C7A6-415E-862D-6A6560A60C93}"/>
    <dgm:cxn modelId="{41900E5D-E676-BA4F-A6BE-C169BCCF17CA}" type="presOf" srcId="{B46B4D13-0C47-47AA-9AA4-BA82376012B7}" destId="{AE788DF6-6326-F848-95F0-E583F9F7AA3A}" srcOrd="0" destOrd="0" presId="urn:microsoft.com/office/officeart/2005/8/layout/vList2"/>
    <dgm:cxn modelId="{84770276-D52D-E545-92F0-954F439A3FFA}" type="presOf" srcId="{A1C9D923-85BA-408F-AF13-6887FA0FF993}" destId="{A9FA4D9C-44C5-374D-83D2-10A7BCA878AF}" srcOrd="0" destOrd="0" presId="urn:microsoft.com/office/officeart/2005/8/layout/vList2"/>
    <dgm:cxn modelId="{21CF0DC1-CB62-3541-84F7-B45F5E012285}" type="presOf" srcId="{B90400AC-6077-4E2D-A2AF-E6DDD51B4E85}" destId="{6403B62E-035E-0447-8F56-45EBF4C7FBFD}" srcOrd="0" destOrd="0" presId="urn:microsoft.com/office/officeart/2005/8/layout/vList2"/>
    <dgm:cxn modelId="{5D405CC8-B048-6245-A6A4-BFF371464AAF}" srcId="{B46B4D13-0C47-47AA-9AA4-BA82376012B7}" destId="{996E78D7-B8CF-1F49-809B-BCEC749A7B82}" srcOrd="4" destOrd="0" parTransId="{14D3638A-7DFB-8A4B-A5EC-0051A4E435C8}" sibTransId="{A190D665-6846-CF44-918E-53CF628396A4}"/>
    <dgm:cxn modelId="{7DC9A3DF-0FEB-1344-A4E9-144FF245F959}" type="presOf" srcId="{E6206F07-08A5-2048-9CF5-08C97E0AFA28}" destId="{B03EB7FC-36E1-BD48-B595-786FA4A4E4D6}" srcOrd="0" destOrd="0" presId="urn:microsoft.com/office/officeart/2005/8/layout/vList2"/>
    <dgm:cxn modelId="{4A2E15E9-662F-D24A-B6F9-19F5CFD06703}" type="presOf" srcId="{996E78D7-B8CF-1F49-809B-BCEC749A7B82}" destId="{9BB4ECA6-EDE0-5144-9339-380A6829B372}" srcOrd="0" destOrd="0" presId="urn:microsoft.com/office/officeart/2005/8/layout/vList2"/>
    <dgm:cxn modelId="{B9ECC9FF-9601-1A40-89BF-961E20E77414}" srcId="{B46B4D13-0C47-47AA-9AA4-BA82376012B7}" destId="{A9733F8F-12E9-5247-9B27-99EA658656AF}" srcOrd="2" destOrd="0" parTransId="{9DDA2199-D12D-F641-B725-A0F01EF67701}" sibTransId="{9A20C92C-6590-6B47-B808-3EAB7CCAE683}"/>
    <dgm:cxn modelId="{E0C58CDB-7978-E24B-9291-02CFF1A27F69}" type="presParOf" srcId="{AE788DF6-6326-F848-95F0-E583F9F7AA3A}" destId="{A9FA4D9C-44C5-374D-83D2-10A7BCA878AF}" srcOrd="0" destOrd="0" presId="urn:microsoft.com/office/officeart/2005/8/layout/vList2"/>
    <dgm:cxn modelId="{926A6020-584F-A342-9D4A-EE0C0A0801EA}" type="presParOf" srcId="{AE788DF6-6326-F848-95F0-E583F9F7AA3A}" destId="{B25C1E19-0324-5B44-A853-55CB57BB77B1}" srcOrd="1" destOrd="0" presId="urn:microsoft.com/office/officeart/2005/8/layout/vList2"/>
    <dgm:cxn modelId="{72766B9E-C6D7-6249-B881-A1DB328CB0CC}" type="presParOf" srcId="{AE788DF6-6326-F848-95F0-E583F9F7AA3A}" destId="{B03EB7FC-36E1-BD48-B595-786FA4A4E4D6}" srcOrd="2" destOrd="0" presId="urn:microsoft.com/office/officeart/2005/8/layout/vList2"/>
    <dgm:cxn modelId="{2195A02A-8119-4441-8914-F4433D838C20}" type="presParOf" srcId="{AE788DF6-6326-F848-95F0-E583F9F7AA3A}" destId="{9DE285E6-B278-FD4D-B566-FC2EFBC851D9}" srcOrd="3" destOrd="0" presId="urn:microsoft.com/office/officeart/2005/8/layout/vList2"/>
    <dgm:cxn modelId="{77210887-0142-C643-9B15-D345D3334D1D}" type="presParOf" srcId="{AE788DF6-6326-F848-95F0-E583F9F7AA3A}" destId="{C51840A4-1E23-3F4B-A308-6C80DDBE9101}" srcOrd="4" destOrd="0" presId="urn:microsoft.com/office/officeart/2005/8/layout/vList2"/>
    <dgm:cxn modelId="{62ABAE33-28C8-5B4D-A4AC-1B610A1EEB4C}" type="presParOf" srcId="{AE788DF6-6326-F848-95F0-E583F9F7AA3A}" destId="{DE41472A-6B6B-504D-A499-D7663A8CA971}" srcOrd="5" destOrd="0" presId="urn:microsoft.com/office/officeart/2005/8/layout/vList2"/>
    <dgm:cxn modelId="{671ACCB7-6B89-ED49-B3FD-B140A111C351}" type="presParOf" srcId="{AE788DF6-6326-F848-95F0-E583F9F7AA3A}" destId="{6403B62E-035E-0447-8F56-45EBF4C7FBFD}" srcOrd="6" destOrd="0" presId="urn:microsoft.com/office/officeart/2005/8/layout/vList2"/>
    <dgm:cxn modelId="{84B23AF9-6FCC-7641-9272-3AA06654B4E6}" type="presParOf" srcId="{AE788DF6-6326-F848-95F0-E583F9F7AA3A}" destId="{B38CB412-54CD-9A43-8A33-568C9276B82D}" srcOrd="7" destOrd="0" presId="urn:microsoft.com/office/officeart/2005/8/layout/vList2"/>
    <dgm:cxn modelId="{D042F55F-2141-F746-9E4C-8F2559669D89}" type="presParOf" srcId="{AE788DF6-6326-F848-95F0-E583F9F7AA3A}" destId="{9BB4ECA6-EDE0-5144-9339-380A6829B37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3E413A-B743-498F-88C8-FEA602855C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FF43D1-2CA8-4413-BABC-6F17F538CE5B}">
      <dgm:prSet/>
      <dgm:spPr/>
      <dgm:t>
        <a:bodyPr/>
        <a:lstStyle/>
        <a:p>
          <a:r>
            <a:rPr lang="pt-BR"/>
            <a:t>Art. 801. O seguro de pessoas pode ser estipulado por pessoa natural ou jurídica em proveito de grupo que a ela, de qualquer modo, se vincule.</a:t>
          </a:r>
          <a:endParaRPr lang="en-US"/>
        </a:p>
      </dgm:t>
    </dgm:pt>
    <dgm:pt modelId="{9B0D7AA5-E373-4A27-8220-450FA1C3BB43}" type="parTrans" cxnId="{07F25B53-F6D9-46F9-A3A8-0FD73410D99C}">
      <dgm:prSet/>
      <dgm:spPr/>
      <dgm:t>
        <a:bodyPr/>
        <a:lstStyle/>
        <a:p>
          <a:endParaRPr lang="en-US"/>
        </a:p>
      </dgm:t>
    </dgm:pt>
    <dgm:pt modelId="{52D2636C-ECB2-4A39-B3DF-B70CF6DEEC54}" type="sibTrans" cxnId="{07F25B53-F6D9-46F9-A3A8-0FD73410D99C}">
      <dgm:prSet/>
      <dgm:spPr/>
      <dgm:t>
        <a:bodyPr/>
        <a:lstStyle/>
        <a:p>
          <a:endParaRPr lang="en-US"/>
        </a:p>
      </dgm:t>
    </dgm:pt>
    <dgm:pt modelId="{C049F77F-0BAA-46ED-BC08-D510EE585D46}">
      <dgm:prSet/>
      <dgm:spPr/>
      <dgm:t>
        <a:bodyPr/>
        <a:lstStyle/>
        <a:p>
          <a:r>
            <a:rPr lang="pt-BR"/>
            <a:t>§ 1 </a:t>
          </a:r>
          <a:r>
            <a:rPr lang="pt-BR" u="sng" baseline="30000"/>
            <a:t>o </a:t>
          </a:r>
          <a:r>
            <a:rPr lang="pt-BR"/>
            <a:t>O estipulante não representa o segurador perante o grupo segurado, e é </a:t>
          </a:r>
          <a:r>
            <a:rPr lang="pt-BR" b="1"/>
            <a:t>o único responsável, para com o segurador, pelo cumprimento de todas as obrigações contratuais.</a:t>
          </a:r>
          <a:endParaRPr lang="en-US"/>
        </a:p>
      </dgm:t>
    </dgm:pt>
    <dgm:pt modelId="{507D8EB5-A628-431C-830B-20128A9A16BD}" type="parTrans" cxnId="{653AA262-B98C-4791-B22F-EDE31167A68F}">
      <dgm:prSet/>
      <dgm:spPr/>
      <dgm:t>
        <a:bodyPr/>
        <a:lstStyle/>
        <a:p>
          <a:endParaRPr lang="en-US"/>
        </a:p>
      </dgm:t>
    </dgm:pt>
    <dgm:pt modelId="{30C086F7-AB68-46CD-886C-9E0F7A7A21C1}" type="sibTrans" cxnId="{653AA262-B98C-4791-B22F-EDE31167A68F}">
      <dgm:prSet/>
      <dgm:spPr/>
      <dgm:t>
        <a:bodyPr/>
        <a:lstStyle/>
        <a:p>
          <a:endParaRPr lang="en-US"/>
        </a:p>
      </dgm:t>
    </dgm:pt>
    <dgm:pt modelId="{E150D76B-917A-4D24-8679-34CC7995909C}">
      <dgm:prSet/>
      <dgm:spPr/>
      <dgm:t>
        <a:bodyPr/>
        <a:lstStyle/>
        <a:p>
          <a:r>
            <a:rPr lang="pt-BR"/>
            <a:t>§ 2 </a:t>
          </a:r>
          <a:r>
            <a:rPr lang="pt-BR" u="sng" baseline="30000"/>
            <a:t>o </a:t>
          </a:r>
          <a:r>
            <a:rPr lang="pt-BR"/>
            <a:t>A modificação da apólice em vigor dependerá da anuência expressa de segurados que representem três quartos do grupo.</a:t>
          </a:r>
          <a:endParaRPr lang="en-US"/>
        </a:p>
      </dgm:t>
    </dgm:pt>
    <dgm:pt modelId="{DF891F1E-7A70-4A95-8C12-DD3CB8358873}" type="parTrans" cxnId="{933AB737-2C40-4376-B7FB-804CCC4B8928}">
      <dgm:prSet/>
      <dgm:spPr/>
      <dgm:t>
        <a:bodyPr/>
        <a:lstStyle/>
        <a:p>
          <a:endParaRPr lang="en-US"/>
        </a:p>
      </dgm:t>
    </dgm:pt>
    <dgm:pt modelId="{D18408E3-8327-476E-9041-C5F8FC755459}" type="sibTrans" cxnId="{933AB737-2C40-4376-B7FB-804CCC4B8928}">
      <dgm:prSet/>
      <dgm:spPr/>
      <dgm:t>
        <a:bodyPr/>
        <a:lstStyle/>
        <a:p>
          <a:endParaRPr lang="en-US"/>
        </a:p>
      </dgm:t>
    </dgm:pt>
    <dgm:pt modelId="{89C3596B-BC1A-4D29-AEA6-015272A779AC}">
      <dgm:prSet/>
      <dgm:spPr/>
      <dgm:t>
        <a:bodyPr/>
        <a:lstStyle/>
        <a:p>
          <a:r>
            <a:rPr lang="pt-BR"/>
            <a:t>O estipulante responde perante o beneficiário pelos seus próprios atos que o prejudicarem</a:t>
          </a:r>
          <a:endParaRPr lang="en-US"/>
        </a:p>
      </dgm:t>
    </dgm:pt>
    <dgm:pt modelId="{1547DE49-5266-4884-B3C4-48C7A31A9462}" type="parTrans" cxnId="{C37854A9-89F8-4F60-90BC-3A86D196524F}">
      <dgm:prSet/>
      <dgm:spPr/>
      <dgm:t>
        <a:bodyPr/>
        <a:lstStyle/>
        <a:p>
          <a:endParaRPr lang="en-US"/>
        </a:p>
      </dgm:t>
    </dgm:pt>
    <dgm:pt modelId="{3F128654-8497-4535-B4DC-85071BCB0FC2}" type="sibTrans" cxnId="{C37854A9-89F8-4F60-90BC-3A86D196524F}">
      <dgm:prSet/>
      <dgm:spPr/>
      <dgm:t>
        <a:bodyPr/>
        <a:lstStyle/>
        <a:p>
          <a:endParaRPr lang="en-US"/>
        </a:p>
      </dgm:t>
    </dgm:pt>
    <dgm:pt modelId="{2E895A35-754D-5448-BE12-8C3D327EA3A1}">
      <dgm:prSet/>
      <dgm:spPr/>
      <dgm:t>
        <a:bodyPr/>
        <a:lstStyle/>
        <a:p>
          <a:r>
            <a:rPr lang="pt-BR" dirty="0"/>
            <a:t>O seguro em grupo surge no começo do Século XX nos EUA e Europa.</a:t>
          </a:r>
        </a:p>
      </dgm:t>
    </dgm:pt>
    <dgm:pt modelId="{11D6F83C-F128-FD43-A600-18A272642877}" type="parTrans" cxnId="{A823955C-71A2-B942-90CA-D2E2E0DFE9D8}">
      <dgm:prSet/>
      <dgm:spPr/>
      <dgm:t>
        <a:bodyPr/>
        <a:lstStyle/>
        <a:p>
          <a:endParaRPr lang="pt-BR"/>
        </a:p>
      </dgm:t>
    </dgm:pt>
    <dgm:pt modelId="{90260C5A-CEF5-C148-9E8C-3BBB23DD5856}" type="sibTrans" cxnId="{A823955C-71A2-B942-90CA-D2E2E0DFE9D8}">
      <dgm:prSet/>
      <dgm:spPr/>
      <dgm:t>
        <a:bodyPr/>
        <a:lstStyle/>
        <a:p>
          <a:endParaRPr lang="pt-BR"/>
        </a:p>
      </dgm:t>
    </dgm:pt>
    <dgm:pt modelId="{F1909C2A-B920-7741-886D-AEC94C1F916C}" type="pres">
      <dgm:prSet presAssocID="{DE3E413A-B743-498F-88C8-FEA602855CDE}" presName="linear" presStyleCnt="0">
        <dgm:presLayoutVars>
          <dgm:animLvl val="lvl"/>
          <dgm:resizeHandles val="exact"/>
        </dgm:presLayoutVars>
      </dgm:prSet>
      <dgm:spPr/>
    </dgm:pt>
    <dgm:pt modelId="{E0FCE8D7-2D41-0B41-B418-C5D1BAE683F5}" type="pres">
      <dgm:prSet presAssocID="{9CFF43D1-2CA8-4413-BABC-6F17F538CE5B}" presName="parentText" presStyleLbl="node1" presStyleIdx="0" presStyleCnt="5">
        <dgm:presLayoutVars>
          <dgm:chMax val="0"/>
          <dgm:bulletEnabled val="1"/>
        </dgm:presLayoutVars>
      </dgm:prSet>
      <dgm:spPr/>
    </dgm:pt>
    <dgm:pt modelId="{5FF37D26-6EBA-DD4D-887C-05AF04C3B2F8}" type="pres">
      <dgm:prSet presAssocID="{52D2636C-ECB2-4A39-B3DF-B70CF6DEEC54}" presName="spacer" presStyleCnt="0"/>
      <dgm:spPr/>
    </dgm:pt>
    <dgm:pt modelId="{31768000-FBB9-1A42-A40B-DC7D14977274}" type="pres">
      <dgm:prSet presAssocID="{C049F77F-0BAA-46ED-BC08-D510EE585D46}" presName="parentText" presStyleLbl="node1" presStyleIdx="1" presStyleCnt="5">
        <dgm:presLayoutVars>
          <dgm:chMax val="0"/>
          <dgm:bulletEnabled val="1"/>
        </dgm:presLayoutVars>
      </dgm:prSet>
      <dgm:spPr/>
    </dgm:pt>
    <dgm:pt modelId="{E918F7A4-A6FA-F14C-A44E-F4CCA184352C}" type="pres">
      <dgm:prSet presAssocID="{30C086F7-AB68-46CD-886C-9E0F7A7A21C1}" presName="spacer" presStyleCnt="0"/>
      <dgm:spPr/>
    </dgm:pt>
    <dgm:pt modelId="{965423D4-F55D-DE45-9EA4-71C7E8BD3D6C}" type="pres">
      <dgm:prSet presAssocID="{E150D76B-917A-4D24-8679-34CC7995909C}" presName="parentText" presStyleLbl="node1" presStyleIdx="2" presStyleCnt="5">
        <dgm:presLayoutVars>
          <dgm:chMax val="0"/>
          <dgm:bulletEnabled val="1"/>
        </dgm:presLayoutVars>
      </dgm:prSet>
      <dgm:spPr/>
    </dgm:pt>
    <dgm:pt modelId="{ED24D41C-8AFC-2945-83FD-6540E7031F1D}" type="pres">
      <dgm:prSet presAssocID="{D18408E3-8327-476E-9041-C5F8FC755459}" presName="spacer" presStyleCnt="0"/>
      <dgm:spPr/>
    </dgm:pt>
    <dgm:pt modelId="{F6706504-0FD1-7C47-89E2-2AFDC1A96A8A}" type="pres">
      <dgm:prSet presAssocID="{2E895A35-754D-5448-BE12-8C3D327EA3A1}" presName="parentText" presStyleLbl="node1" presStyleIdx="3" presStyleCnt="5" custLinFactNeighborY="-27562">
        <dgm:presLayoutVars>
          <dgm:chMax val="0"/>
          <dgm:bulletEnabled val="1"/>
        </dgm:presLayoutVars>
      </dgm:prSet>
      <dgm:spPr/>
    </dgm:pt>
    <dgm:pt modelId="{64FC3D16-C0A0-EF44-AFB1-F8B68C91CE13}" type="pres">
      <dgm:prSet presAssocID="{90260C5A-CEF5-C148-9E8C-3BBB23DD5856}" presName="spacer" presStyleCnt="0"/>
      <dgm:spPr/>
    </dgm:pt>
    <dgm:pt modelId="{B4C8BA53-62A8-0240-B41A-E43535A7BB56}" type="pres">
      <dgm:prSet presAssocID="{89C3596B-BC1A-4D29-AEA6-015272A779AC}" presName="parentText" presStyleLbl="node1" presStyleIdx="4" presStyleCnt="5">
        <dgm:presLayoutVars>
          <dgm:chMax val="0"/>
          <dgm:bulletEnabled val="1"/>
        </dgm:presLayoutVars>
      </dgm:prSet>
      <dgm:spPr/>
    </dgm:pt>
  </dgm:ptLst>
  <dgm:cxnLst>
    <dgm:cxn modelId="{933AB737-2C40-4376-B7FB-804CCC4B8928}" srcId="{DE3E413A-B743-498F-88C8-FEA602855CDE}" destId="{E150D76B-917A-4D24-8679-34CC7995909C}" srcOrd="2" destOrd="0" parTransId="{DF891F1E-7A70-4A95-8C12-DD3CB8358873}" sibTransId="{D18408E3-8327-476E-9041-C5F8FC755459}"/>
    <dgm:cxn modelId="{94A5403A-D29D-6545-8056-BCDF77FB6C12}" type="presOf" srcId="{2E895A35-754D-5448-BE12-8C3D327EA3A1}" destId="{F6706504-0FD1-7C47-89E2-2AFDC1A96A8A}" srcOrd="0" destOrd="0" presId="urn:microsoft.com/office/officeart/2005/8/layout/vList2"/>
    <dgm:cxn modelId="{07F25B53-F6D9-46F9-A3A8-0FD73410D99C}" srcId="{DE3E413A-B743-498F-88C8-FEA602855CDE}" destId="{9CFF43D1-2CA8-4413-BABC-6F17F538CE5B}" srcOrd="0" destOrd="0" parTransId="{9B0D7AA5-E373-4A27-8220-450FA1C3BB43}" sibTransId="{52D2636C-ECB2-4A39-B3DF-B70CF6DEEC54}"/>
    <dgm:cxn modelId="{A823955C-71A2-B942-90CA-D2E2E0DFE9D8}" srcId="{DE3E413A-B743-498F-88C8-FEA602855CDE}" destId="{2E895A35-754D-5448-BE12-8C3D327EA3A1}" srcOrd="3" destOrd="0" parTransId="{11D6F83C-F128-FD43-A600-18A272642877}" sibTransId="{90260C5A-CEF5-C148-9E8C-3BBB23DD5856}"/>
    <dgm:cxn modelId="{653AA262-B98C-4791-B22F-EDE31167A68F}" srcId="{DE3E413A-B743-498F-88C8-FEA602855CDE}" destId="{C049F77F-0BAA-46ED-BC08-D510EE585D46}" srcOrd="1" destOrd="0" parTransId="{507D8EB5-A628-431C-830B-20128A9A16BD}" sibTransId="{30C086F7-AB68-46CD-886C-9E0F7A7A21C1}"/>
    <dgm:cxn modelId="{C37854A9-89F8-4F60-90BC-3A86D196524F}" srcId="{DE3E413A-B743-498F-88C8-FEA602855CDE}" destId="{89C3596B-BC1A-4D29-AEA6-015272A779AC}" srcOrd="4" destOrd="0" parTransId="{1547DE49-5266-4884-B3C4-48C7A31A9462}" sibTransId="{3F128654-8497-4535-B4DC-85071BCB0FC2}"/>
    <dgm:cxn modelId="{55B2D0BB-0CE5-7946-8B5F-67A6F18F112F}" type="presOf" srcId="{C049F77F-0BAA-46ED-BC08-D510EE585D46}" destId="{31768000-FBB9-1A42-A40B-DC7D14977274}" srcOrd="0" destOrd="0" presId="urn:microsoft.com/office/officeart/2005/8/layout/vList2"/>
    <dgm:cxn modelId="{5A2FE7BE-332C-E14C-B82B-67C305869607}" type="presOf" srcId="{9CFF43D1-2CA8-4413-BABC-6F17F538CE5B}" destId="{E0FCE8D7-2D41-0B41-B418-C5D1BAE683F5}" srcOrd="0" destOrd="0" presId="urn:microsoft.com/office/officeart/2005/8/layout/vList2"/>
    <dgm:cxn modelId="{B11A30DF-B9F5-5C49-9219-924BE1C88C53}" type="presOf" srcId="{89C3596B-BC1A-4D29-AEA6-015272A779AC}" destId="{B4C8BA53-62A8-0240-B41A-E43535A7BB56}" srcOrd="0" destOrd="0" presId="urn:microsoft.com/office/officeart/2005/8/layout/vList2"/>
    <dgm:cxn modelId="{B0A04EE5-FA72-2D46-8883-64A1CBB4354C}" type="presOf" srcId="{E150D76B-917A-4D24-8679-34CC7995909C}" destId="{965423D4-F55D-DE45-9EA4-71C7E8BD3D6C}" srcOrd="0" destOrd="0" presId="urn:microsoft.com/office/officeart/2005/8/layout/vList2"/>
    <dgm:cxn modelId="{4E4BD9F8-5068-1449-8F6C-068319433FA4}" type="presOf" srcId="{DE3E413A-B743-498F-88C8-FEA602855CDE}" destId="{F1909C2A-B920-7741-886D-AEC94C1F916C}" srcOrd="0" destOrd="0" presId="urn:microsoft.com/office/officeart/2005/8/layout/vList2"/>
    <dgm:cxn modelId="{DFF4D6B4-77FD-B243-AD71-57796B7DCBFB}" type="presParOf" srcId="{F1909C2A-B920-7741-886D-AEC94C1F916C}" destId="{E0FCE8D7-2D41-0B41-B418-C5D1BAE683F5}" srcOrd="0" destOrd="0" presId="urn:microsoft.com/office/officeart/2005/8/layout/vList2"/>
    <dgm:cxn modelId="{85BC4E46-FB78-8B41-9AAA-1028C66D0296}" type="presParOf" srcId="{F1909C2A-B920-7741-886D-AEC94C1F916C}" destId="{5FF37D26-6EBA-DD4D-887C-05AF04C3B2F8}" srcOrd="1" destOrd="0" presId="urn:microsoft.com/office/officeart/2005/8/layout/vList2"/>
    <dgm:cxn modelId="{F2F8BC5B-DD98-304B-85D6-EC8F12B69081}" type="presParOf" srcId="{F1909C2A-B920-7741-886D-AEC94C1F916C}" destId="{31768000-FBB9-1A42-A40B-DC7D14977274}" srcOrd="2" destOrd="0" presId="urn:microsoft.com/office/officeart/2005/8/layout/vList2"/>
    <dgm:cxn modelId="{4393237E-CFCD-FC4A-840A-17A80A4C2EA5}" type="presParOf" srcId="{F1909C2A-B920-7741-886D-AEC94C1F916C}" destId="{E918F7A4-A6FA-F14C-A44E-F4CCA184352C}" srcOrd="3" destOrd="0" presId="urn:microsoft.com/office/officeart/2005/8/layout/vList2"/>
    <dgm:cxn modelId="{1F99B8EF-1CFB-254B-B47A-74DE9326E024}" type="presParOf" srcId="{F1909C2A-B920-7741-886D-AEC94C1F916C}" destId="{965423D4-F55D-DE45-9EA4-71C7E8BD3D6C}" srcOrd="4" destOrd="0" presId="urn:microsoft.com/office/officeart/2005/8/layout/vList2"/>
    <dgm:cxn modelId="{71D2E4B1-0B5C-1D42-A26C-78A94150502F}" type="presParOf" srcId="{F1909C2A-B920-7741-886D-AEC94C1F916C}" destId="{ED24D41C-8AFC-2945-83FD-6540E7031F1D}" srcOrd="5" destOrd="0" presId="urn:microsoft.com/office/officeart/2005/8/layout/vList2"/>
    <dgm:cxn modelId="{BACEB01A-996C-9643-BDAB-CC9570730542}" type="presParOf" srcId="{F1909C2A-B920-7741-886D-AEC94C1F916C}" destId="{F6706504-0FD1-7C47-89E2-2AFDC1A96A8A}" srcOrd="6" destOrd="0" presId="urn:microsoft.com/office/officeart/2005/8/layout/vList2"/>
    <dgm:cxn modelId="{2D3F9C60-BC01-E640-8914-84B0EB162E11}" type="presParOf" srcId="{F1909C2A-B920-7741-886D-AEC94C1F916C}" destId="{64FC3D16-C0A0-EF44-AFB1-F8B68C91CE13}" srcOrd="7" destOrd="0" presId="urn:microsoft.com/office/officeart/2005/8/layout/vList2"/>
    <dgm:cxn modelId="{3C28B84D-72D7-2E4A-81C4-5FFA13C5C807}" type="presParOf" srcId="{F1909C2A-B920-7741-886D-AEC94C1F916C}" destId="{B4C8BA53-62A8-0240-B41A-E43535A7BB5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E546E6-1468-4F0C-A2E6-C6D4D94848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169D244-A407-4959-8064-7569593B1FD2}">
      <dgm:prSet/>
      <dgm:spPr/>
      <dgm:t>
        <a:bodyPr/>
        <a:lstStyle/>
        <a:p>
          <a:r>
            <a:rPr lang="pt-BR"/>
            <a:t>Contrato coletivo que nasce do CONTRATO-MESTRE entre o estipulante e o segurador.</a:t>
          </a:r>
          <a:endParaRPr lang="en-US"/>
        </a:p>
      </dgm:t>
    </dgm:pt>
    <dgm:pt modelId="{1C5BDC80-49EE-4B43-ABC9-1CFF1F290883}" type="parTrans" cxnId="{A8BA1363-C16D-428F-A1C7-F1A5FF20589B}">
      <dgm:prSet/>
      <dgm:spPr/>
      <dgm:t>
        <a:bodyPr/>
        <a:lstStyle/>
        <a:p>
          <a:endParaRPr lang="en-US"/>
        </a:p>
      </dgm:t>
    </dgm:pt>
    <dgm:pt modelId="{04D58431-8FDB-4E79-B316-339AA5B1C24A}" type="sibTrans" cxnId="{A8BA1363-C16D-428F-A1C7-F1A5FF20589B}">
      <dgm:prSet/>
      <dgm:spPr/>
      <dgm:t>
        <a:bodyPr/>
        <a:lstStyle/>
        <a:p>
          <a:endParaRPr lang="en-US"/>
        </a:p>
      </dgm:t>
    </dgm:pt>
    <dgm:pt modelId="{90D5B644-74D7-4E7F-954F-19420EDAA7AA}">
      <dgm:prSet/>
      <dgm:spPr/>
      <dgm:t>
        <a:bodyPr/>
        <a:lstStyle/>
        <a:p>
          <a:r>
            <a:rPr lang="pt-BR" dirty="0"/>
            <a:t>Controvérsia sobre o Prazo prescricional da ação do beneficiário contra a seguradora, nos seguros de vida em grupo. Há alguns precedentes ficando em 3 anos, e não de 1 (artigo 206, parágrafo 3, IX, Código Civil)</a:t>
          </a:r>
          <a:endParaRPr lang="en-US" dirty="0"/>
        </a:p>
      </dgm:t>
    </dgm:pt>
    <dgm:pt modelId="{C6EF4FE0-96A2-4C79-853D-755B9239FDFA}" type="parTrans" cxnId="{E794E1BB-7C8A-4460-AEEA-5F2609286A68}">
      <dgm:prSet/>
      <dgm:spPr/>
      <dgm:t>
        <a:bodyPr/>
        <a:lstStyle/>
        <a:p>
          <a:endParaRPr lang="en-US"/>
        </a:p>
      </dgm:t>
    </dgm:pt>
    <dgm:pt modelId="{5BEE33BF-C1E8-42EA-B9B7-6D90797990D9}" type="sibTrans" cxnId="{E794E1BB-7C8A-4460-AEEA-5F2609286A68}">
      <dgm:prSet/>
      <dgm:spPr/>
      <dgm:t>
        <a:bodyPr/>
        <a:lstStyle/>
        <a:p>
          <a:endParaRPr lang="en-US"/>
        </a:p>
      </dgm:t>
    </dgm:pt>
    <dgm:pt modelId="{8E43AAE1-EEE1-7647-9281-436E8FBF0010}">
      <dgm:prSet/>
      <dgm:spPr/>
      <dgm:t>
        <a:bodyPr/>
        <a:lstStyle/>
        <a:p>
          <a:r>
            <a:rPr lang="pt-BR" b="0" i="0" dirty="0"/>
            <a:t>Mas a </a:t>
          </a:r>
          <a:r>
            <a:rPr lang="pt-BR" b="0" i="0" dirty="0" err="1"/>
            <a:t>jurisprudencia</a:t>
          </a:r>
          <a:r>
            <a:rPr lang="pt-BR" b="0" i="0" dirty="0"/>
            <a:t> que prevalece no STJ fixa o prazo prescricional quando o beneficiário não é o segurado em dez anos .</a:t>
          </a:r>
        </a:p>
        <a:p>
          <a:r>
            <a:rPr lang="pt-BR" b="0" i="0" dirty="0"/>
            <a:t>¨Esta Corte tem entendimento de que, no caso de terceiro  de contrato de  de  em grupo, o prazo para propositura da ação indenizatória é dez anos, quando o sinistro ocorra já na vigência do </a:t>
          </a:r>
          <a:r>
            <a:rPr lang="pt-BR" b="0" i="0" u="none" dirty="0"/>
            <a:t>Código Civil</a:t>
          </a:r>
          <a:r>
            <a:rPr lang="pt-BR" b="0" i="0" dirty="0"/>
            <a:t> de 2002, o que é o caso dos autos. 3. Irrelevante a aplicação da Súmula nº 229/STJ à presente discussão. (...) 4. Agravo regimental desprovido".</a:t>
          </a:r>
          <a:br>
            <a:rPr lang="pt-BR" dirty="0"/>
          </a:br>
          <a:r>
            <a:rPr lang="pt-BR" b="0" i="0" dirty="0"/>
            <a:t>(STJ-3ª T. </a:t>
          </a:r>
          <a:r>
            <a:rPr lang="pt-BR" b="0" i="0" dirty="0" err="1"/>
            <a:t>AgRg</a:t>
          </a:r>
          <a:r>
            <a:rPr lang="pt-BR" b="0" i="0" dirty="0"/>
            <a:t> no Ag 1179150/RJ Rel. Min. Vasco Della </a:t>
          </a:r>
          <a:r>
            <a:rPr lang="pt-BR" b="0" i="0" dirty="0" err="1"/>
            <a:t>Giustina</a:t>
          </a:r>
          <a:r>
            <a:rPr lang="pt-BR" b="0" i="0" dirty="0"/>
            <a:t> j.02/09/2010 </a:t>
          </a:r>
          <a:r>
            <a:rPr lang="pt-BR" b="0" i="0" dirty="0" err="1"/>
            <a:t>DJe</a:t>
          </a:r>
          <a:r>
            <a:rPr lang="pt-BR" b="0" i="0" dirty="0"/>
            <a:t> 13/09/2010)</a:t>
          </a:r>
          <a:endParaRPr lang="pt-BR" dirty="0"/>
        </a:p>
      </dgm:t>
    </dgm:pt>
    <dgm:pt modelId="{2928C0CC-A983-DA4C-9CE3-6EEEFE0A01C8}" type="parTrans" cxnId="{1480E18A-0C64-DC46-9A59-B5E6D7707883}">
      <dgm:prSet/>
      <dgm:spPr/>
    </dgm:pt>
    <dgm:pt modelId="{EF6FEE7B-B7F3-2D4F-A90A-FA8383D94DF7}" type="sibTrans" cxnId="{1480E18A-0C64-DC46-9A59-B5E6D7707883}">
      <dgm:prSet/>
      <dgm:spPr/>
    </dgm:pt>
    <dgm:pt modelId="{ECDEBA7B-B917-8942-A979-67E4F103045F}" type="pres">
      <dgm:prSet presAssocID="{52E546E6-1468-4F0C-A2E6-C6D4D94848C9}" presName="linear" presStyleCnt="0">
        <dgm:presLayoutVars>
          <dgm:animLvl val="lvl"/>
          <dgm:resizeHandles val="exact"/>
        </dgm:presLayoutVars>
      </dgm:prSet>
      <dgm:spPr/>
    </dgm:pt>
    <dgm:pt modelId="{8B851C98-E8AC-854F-A367-A51D9CE8933C}" type="pres">
      <dgm:prSet presAssocID="{6169D244-A407-4959-8064-7569593B1FD2}" presName="parentText" presStyleLbl="node1" presStyleIdx="0" presStyleCnt="3">
        <dgm:presLayoutVars>
          <dgm:chMax val="0"/>
          <dgm:bulletEnabled val="1"/>
        </dgm:presLayoutVars>
      </dgm:prSet>
      <dgm:spPr/>
    </dgm:pt>
    <dgm:pt modelId="{A149935A-1745-2544-B101-F697D6F017BF}" type="pres">
      <dgm:prSet presAssocID="{04D58431-8FDB-4E79-B316-339AA5B1C24A}" presName="spacer" presStyleCnt="0"/>
      <dgm:spPr/>
    </dgm:pt>
    <dgm:pt modelId="{1820F81F-9260-5E4A-A3D0-E179F8022BF8}" type="pres">
      <dgm:prSet presAssocID="{90D5B644-74D7-4E7F-954F-19420EDAA7AA}" presName="parentText" presStyleLbl="node1" presStyleIdx="1" presStyleCnt="3">
        <dgm:presLayoutVars>
          <dgm:chMax val="0"/>
          <dgm:bulletEnabled val="1"/>
        </dgm:presLayoutVars>
      </dgm:prSet>
      <dgm:spPr/>
    </dgm:pt>
    <dgm:pt modelId="{BB170AB9-D365-CA46-8398-79F3924818B5}" type="pres">
      <dgm:prSet presAssocID="{5BEE33BF-C1E8-42EA-B9B7-6D90797990D9}" presName="spacer" presStyleCnt="0"/>
      <dgm:spPr/>
    </dgm:pt>
    <dgm:pt modelId="{0AA561A5-1101-9D44-B978-6ECEC3F27374}" type="pres">
      <dgm:prSet presAssocID="{8E43AAE1-EEE1-7647-9281-436E8FBF0010}" presName="parentText" presStyleLbl="node1" presStyleIdx="2" presStyleCnt="3">
        <dgm:presLayoutVars>
          <dgm:chMax val="0"/>
          <dgm:bulletEnabled val="1"/>
        </dgm:presLayoutVars>
      </dgm:prSet>
      <dgm:spPr/>
    </dgm:pt>
  </dgm:ptLst>
  <dgm:cxnLst>
    <dgm:cxn modelId="{E0B59419-9E79-B74E-B887-755CB9065235}" type="presOf" srcId="{52E546E6-1468-4F0C-A2E6-C6D4D94848C9}" destId="{ECDEBA7B-B917-8942-A979-67E4F103045F}" srcOrd="0" destOrd="0" presId="urn:microsoft.com/office/officeart/2005/8/layout/vList2"/>
    <dgm:cxn modelId="{A8BA1363-C16D-428F-A1C7-F1A5FF20589B}" srcId="{52E546E6-1468-4F0C-A2E6-C6D4D94848C9}" destId="{6169D244-A407-4959-8064-7569593B1FD2}" srcOrd="0" destOrd="0" parTransId="{1C5BDC80-49EE-4B43-ABC9-1CFF1F290883}" sibTransId="{04D58431-8FDB-4E79-B316-339AA5B1C24A}"/>
    <dgm:cxn modelId="{1480E18A-0C64-DC46-9A59-B5E6D7707883}" srcId="{52E546E6-1468-4F0C-A2E6-C6D4D94848C9}" destId="{8E43AAE1-EEE1-7647-9281-436E8FBF0010}" srcOrd="2" destOrd="0" parTransId="{2928C0CC-A983-DA4C-9CE3-6EEEFE0A01C8}" sibTransId="{EF6FEE7B-B7F3-2D4F-A90A-FA8383D94DF7}"/>
    <dgm:cxn modelId="{795EDA8C-3FA3-BA4C-BD9A-8C0BED9F641C}" type="presOf" srcId="{6169D244-A407-4959-8064-7569593B1FD2}" destId="{8B851C98-E8AC-854F-A367-A51D9CE8933C}" srcOrd="0" destOrd="0" presId="urn:microsoft.com/office/officeart/2005/8/layout/vList2"/>
    <dgm:cxn modelId="{66EF3197-1A5B-F344-8E2D-289A6214D623}" type="presOf" srcId="{90D5B644-74D7-4E7F-954F-19420EDAA7AA}" destId="{1820F81F-9260-5E4A-A3D0-E179F8022BF8}" srcOrd="0" destOrd="0" presId="urn:microsoft.com/office/officeart/2005/8/layout/vList2"/>
    <dgm:cxn modelId="{34F34FA8-E182-9C4E-8EFD-BD686DA040D0}" type="presOf" srcId="{8E43AAE1-EEE1-7647-9281-436E8FBF0010}" destId="{0AA561A5-1101-9D44-B978-6ECEC3F27374}" srcOrd="0" destOrd="0" presId="urn:microsoft.com/office/officeart/2005/8/layout/vList2"/>
    <dgm:cxn modelId="{E794E1BB-7C8A-4460-AEEA-5F2609286A68}" srcId="{52E546E6-1468-4F0C-A2E6-C6D4D94848C9}" destId="{90D5B644-74D7-4E7F-954F-19420EDAA7AA}" srcOrd="1" destOrd="0" parTransId="{C6EF4FE0-96A2-4C79-853D-755B9239FDFA}" sibTransId="{5BEE33BF-C1E8-42EA-B9B7-6D90797990D9}"/>
    <dgm:cxn modelId="{BC17D0F8-2AD3-6D47-8E9B-47AD1700F5B2}" type="presParOf" srcId="{ECDEBA7B-B917-8942-A979-67E4F103045F}" destId="{8B851C98-E8AC-854F-A367-A51D9CE8933C}" srcOrd="0" destOrd="0" presId="urn:microsoft.com/office/officeart/2005/8/layout/vList2"/>
    <dgm:cxn modelId="{6EE1265D-3A8B-014F-86B8-D27C7839ABAA}" type="presParOf" srcId="{ECDEBA7B-B917-8942-A979-67E4F103045F}" destId="{A149935A-1745-2544-B101-F697D6F017BF}" srcOrd="1" destOrd="0" presId="urn:microsoft.com/office/officeart/2005/8/layout/vList2"/>
    <dgm:cxn modelId="{1B9518D0-0383-8545-9381-F90554635CDF}" type="presParOf" srcId="{ECDEBA7B-B917-8942-A979-67E4F103045F}" destId="{1820F81F-9260-5E4A-A3D0-E179F8022BF8}" srcOrd="2" destOrd="0" presId="urn:microsoft.com/office/officeart/2005/8/layout/vList2"/>
    <dgm:cxn modelId="{EA2E049C-D12D-0244-A0DC-694CD64F6155}" type="presParOf" srcId="{ECDEBA7B-B917-8942-A979-67E4F103045F}" destId="{BB170AB9-D365-CA46-8398-79F3924818B5}" srcOrd="3" destOrd="0" presId="urn:microsoft.com/office/officeart/2005/8/layout/vList2"/>
    <dgm:cxn modelId="{23E3402F-6053-BE47-9DA9-2811C80D2FE6}" type="presParOf" srcId="{ECDEBA7B-B917-8942-A979-67E4F103045F}" destId="{0AA561A5-1101-9D44-B978-6ECEC3F273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005DA5-2556-4449-8F49-389F5DB4099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424F1BF-A4E9-4692-A5C6-BB523466F644}">
      <dgm:prSet/>
      <dgm:spPr/>
      <dgm:t>
        <a:bodyPr/>
        <a:lstStyle/>
        <a:p>
          <a:r>
            <a:rPr lang="pt-BR"/>
            <a:t>Informação falsa sobre doença preexistente só afasta cobertura se foi determinante para o sinistro (Resp 211.608)</a:t>
          </a:r>
          <a:endParaRPr lang="en-US"/>
        </a:p>
      </dgm:t>
    </dgm:pt>
    <dgm:pt modelId="{25A407CF-A86C-4972-8327-17A65B9C6254}" type="parTrans" cxnId="{D17CF383-7F62-4728-BE91-27858702A3E0}">
      <dgm:prSet/>
      <dgm:spPr/>
      <dgm:t>
        <a:bodyPr/>
        <a:lstStyle/>
        <a:p>
          <a:endParaRPr lang="en-US"/>
        </a:p>
      </dgm:t>
    </dgm:pt>
    <dgm:pt modelId="{F5186FC7-D0DF-4F11-8C9D-FD95320501F6}" type="sibTrans" cxnId="{D17CF383-7F62-4728-BE91-27858702A3E0}">
      <dgm:prSet/>
      <dgm:spPr/>
      <dgm:t>
        <a:bodyPr/>
        <a:lstStyle/>
        <a:p>
          <a:endParaRPr lang="en-US"/>
        </a:p>
      </dgm:t>
    </dgm:pt>
    <dgm:pt modelId="{8165639A-3A0F-45E5-8861-10DC3C98BB51}">
      <dgm:prSet/>
      <dgm:spPr/>
      <dgm:t>
        <a:bodyPr/>
        <a:lstStyle/>
        <a:p>
          <a:r>
            <a:rPr lang="pt-BR"/>
            <a:t>Informação falsa sobre internação nos últimos 3 anos afasta cobertura (Resp 72.318)</a:t>
          </a:r>
          <a:endParaRPr lang="en-US"/>
        </a:p>
      </dgm:t>
    </dgm:pt>
    <dgm:pt modelId="{E9D814C1-0771-4473-BE63-AFBB4DE6640C}" type="parTrans" cxnId="{04A3C1B6-7F5E-45DE-9F14-A9B98F85A04E}">
      <dgm:prSet/>
      <dgm:spPr/>
      <dgm:t>
        <a:bodyPr/>
        <a:lstStyle/>
        <a:p>
          <a:endParaRPr lang="en-US"/>
        </a:p>
      </dgm:t>
    </dgm:pt>
    <dgm:pt modelId="{0B7D3467-536C-418B-AC95-44723AA43A17}" type="sibTrans" cxnId="{04A3C1B6-7F5E-45DE-9F14-A9B98F85A04E}">
      <dgm:prSet/>
      <dgm:spPr/>
      <dgm:t>
        <a:bodyPr/>
        <a:lstStyle/>
        <a:p>
          <a:endParaRPr lang="en-US"/>
        </a:p>
      </dgm:t>
    </dgm:pt>
    <dgm:pt modelId="{6B9277D5-82CA-1940-8606-508BB889A80E}" type="pres">
      <dgm:prSet presAssocID="{23005DA5-2556-4449-8F49-389F5DB40995}" presName="linear" presStyleCnt="0">
        <dgm:presLayoutVars>
          <dgm:animLvl val="lvl"/>
          <dgm:resizeHandles val="exact"/>
        </dgm:presLayoutVars>
      </dgm:prSet>
      <dgm:spPr/>
    </dgm:pt>
    <dgm:pt modelId="{CF1BDB4A-00F6-B34A-A241-A5BC22A4E889}" type="pres">
      <dgm:prSet presAssocID="{8424F1BF-A4E9-4692-A5C6-BB523466F644}" presName="parentText" presStyleLbl="node1" presStyleIdx="0" presStyleCnt="2">
        <dgm:presLayoutVars>
          <dgm:chMax val="0"/>
          <dgm:bulletEnabled val="1"/>
        </dgm:presLayoutVars>
      </dgm:prSet>
      <dgm:spPr/>
    </dgm:pt>
    <dgm:pt modelId="{F0806717-A87E-1E43-BB61-866F01D48DF7}" type="pres">
      <dgm:prSet presAssocID="{F5186FC7-D0DF-4F11-8C9D-FD95320501F6}" presName="spacer" presStyleCnt="0"/>
      <dgm:spPr/>
    </dgm:pt>
    <dgm:pt modelId="{B68F7447-2EB1-F24D-8B1D-FDA43BDD48DF}" type="pres">
      <dgm:prSet presAssocID="{8165639A-3A0F-45E5-8861-10DC3C98BB51}" presName="parentText" presStyleLbl="node1" presStyleIdx="1" presStyleCnt="2">
        <dgm:presLayoutVars>
          <dgm:chMax val="0"/>
          <dgm:bulletEnabled val="1"/>
        </dgm:presLayoutVars>
      </dgm:prSet>
      <dgm:spPr/>
    </dgm:pt>
  </dgm:ptLst>
  <dgm:cxnLst>
    <dgm:cxn modelId="{3727AC4C-0F5A-6D4A-B2E9-66AA1B3225E6}" type="presOf" srcId="{8165639A-3A0F-45E5-8861-10DC3C98BB51}" destId="{B68F7447-2EB1-F24D-8B1D-FDA43BDD48DF}" srcOrd="0" destOrd="0" presId="urn:microsoft.com/office/officeart/2005/8/layout/vList2"/>
    <dgm:cxn modelId="{D17CF383-7F62-4728-BE91-27858702A3E0}" srcId="{23005DA5-2556-4449-8F49-389F5DB40995}" destId="{8424F1BF-A4E9-4692-A5C6-BB523466F644}" srcOrd="0" destOrd="0" parTransId="{25A407CF-A86C-4972-8327-17A65B9C6254}" sibTransId="{F5186FC7-D0DF-4F11-8C9D-FD95320501F6}"/>
    <dgm:cxn modelId="{04A3C1B6-7F5E-45DE-9F14-A9B98F85A04E}" srcId="{23005DA5-2556-4449-8F49-389F5DB40995}" destId="{8165639A-3A0F-45E5-8861-10DC3C98BB51}" srcOrd="1" destOrd="0" parTransId="{E9D814C1-0771-4473-BE63-AFBB4DE6640C}" sibTransId="{0B7D3467-536C-418B-AC95-44723AA43A17}"/>
    <dgm:cxn modelId="{C3AB9FBD-0D47-D144-9332-8C7DEB7A5FF1}" type="presOf" srcId="{8424F1BF-A4E9-4692-A5C6-BB523466F644}" destId="{CF1BDB4A-00F6-B34A-A241-A5BC22A4E889}" srcOrd="0" destOrd="0" presId="urn:microsoft.com/office/officeart/2005/8/layout/vList2"/>
    <dgm:cxn modelId="{0061E9CF-49EB-5B47-B3C8-F574415006FA}" type="presOf" srcId="{23005DA5-2556-4449-8F49-389F5DB40995}" destId="{6B9277D5-82CA-1940-8606-508BB889A80E}" srcOrd="0" destOrd="0" presId="urn:microsoft.com/office/officeart/2005/8/layout/vList2"/>
    <dgm:cxn modelId="{4A748DC4-E525-D848-9005-CCFAB61D97E6}" type="presParOf" srcId="{6B9277D5-82CA-1940-8606-508BB889A80E}" destId="{CF1BDB4A-00F6-B34A-A241-A5BC22A4E889}" srcOrd="0" destOrd="0" presId="urn:microsoft.com/office/officeart/2005/8/layout/vList2"/>
    <dgm:cxn modelId="{21C4341A-BC7F-5B49-9144-114F297A82A7}" type="presParOf" srcId="{6B9277D5-82CA-1940-8606-508BB889A80E}" destId="{F0806717-A87E-1E43-BB61-866F01D48DF7}" srcOrd="1" destOrd="0" presId="urn:microsoft.com/office/officeart/2005/8/layout/vList2"/>
    <dgm:cxn modelId="{B6DB1CC0-0DA2-3544-928D-94CEA6F125B8}" type="presParOf" srcId="{6B9277D5-82CA-1940-8606-508BB889A80E}" destId="{B68F7447-2EB1-F24D-8B1D-FDA43BDD48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87BCC-5D39-4845-A0E0-C258867C8FAD}">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0C0BDA-792E-0C46-B195-D7FCAC3873F1}">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b="1" kern="1200"/>
            <a:t>seguro de vida, </a:t>
          </a:r>
          <a:endParaRPr lang="en-US" sz="2800" kern="1200"/>
        </a:p>
      </dsp:txBody>
      <dsp:txXfrm>
        <a:off x="0" y="675"/>
        <a:ext cx="6900512" cy="614976"/>
      </dsp:txXfrm>
    </dsp:sp>
    <dsp:sp modelId="{19BF4C45-75EC-E149-9486-394513187AC8}">
      <dsp:nvSpPr>
        <dsp:cNvPr id="0" name=""/>
        <dsp:cNvSpPr/>
      </dsp:nvSpPr>
      <dsp:spPr>
        <a:xfrm>
          <a:off x="0" y="61565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FFD80-293F-8E43-81FF-72097DC8EC2A}">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b="1" kern="1200"/>
            <a:t>seguro funeral, </a:t>
          </a:r>
          <a:endParaRPr lang="en-US" sz="2800" kern="1200"/>
        </a:p>
      </dsp:txBody>
      <dsp:txXfrm>
        <a:off x="0" y="615652"/>
        <a:ext cx="6900512" cy="614976"/>
      </dsp:txXfrm>
    </dsp:sp>
    <dsp:sp modelId="{1CC7CCE0-F557-6146-B1F3-680F6DC2D2D5}">
      <dsp:nvSpPr>
        <dsp:cNvPr id="0" name=""/>
        <dsp:cNvSpPr/>
      </dsp:nvSpPr>
      <dsp:spPr>
        <a:xfrm>
          <a:off x="0" y="123062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7DD52-387C-034A-859F-296E08071683}">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b="1" kern="1200"/>
            <a:t>seguro de acidentes pessoais, </a:t>
          </a:r>
          <a:endParaRPr lang="en-US" sz="2800" kern="1200"/>
        </a:p>
      </dsp:txBody>
      <dsp:txXfrm>
        <a:off x="0" y="1230628"/>
        <a:ext cx="6900512" cy="614976"/>
      </dsp:txXfrm>
    </dsp:sp>
    <dsp:sp modelId="{52235B04-468C-3845-AD57-346878163631}">
      <dsp:nvSpPr>
        <dsp:cNvPr id="0" name=""/>
        <dsp:cNvSpPr/>
      </dsp:nvSpPr>
      <dsp:spPr>
        <a:xfrm>
          <a:off x="0" y="18456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D14CD5-E92C-BB41-B9DF-ADF65FAD8E32}">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b="1" kern="1200"/>
            <a:t>seguro educacional, </a:t>
          </a:r>
          <a:endParaRPr lang="en-US" sz="2800" kern="1200"/>
        </a:p>
      </dsp:txBody>
      <dsp:txXfrm>
        <a:off x="0" y="1845605"/>
        <a:ext cx="6900512" cy="614976"/>
      </dsp:txXfrm>
    </dsp:sp>
    <dsp:sp modelId="{D2F489A6-228E-FA40-AC00-F54FC601A636}">
      <dsp:nvSpPr>
        <dsp:cNvPr id="0" name=""/>
        <dsp:cNvSpPr/>
      </dsp:nvSpPr>
      <dsp:spPr>
        <a:xfrm>
          <a:off x="0" y="2460582"/>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0C90C2-D003-514B-B216-6592BCB9D293}">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b="1" kern="1200"/>
            <a:t>seguro viagem, </a:t>
          </a:r>
          <a:endParaRPr lang="en-US" sz="2800" kern="1200"/>
        </a:p>
      </dsp:txBody>
      <dsp:txXfrm>
        <a:off x="0" y="2460582"/>
        <a:ext cx="6900512" cy="614976"/>
      </dsp:txXfrm>
    </dsp:sp>
    <dsp:sp modelId="{7F2C2F5A-54F7-0F49-BEDB-D2C37A61AA9C}">
      <dsp:nvSpPr>
        <dsp:cNvPr id="0" name=""/>
        <dsp:cNvSpPr/>
      </dsp:nvSpPr>
      <dsp:spPr>
        <a:xfrm>
          <a:off x="0" y="307555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747CB3-D514-F340-87BC-BBDC18CECDF0}">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b="1" kern="1200"/>
            <a:t>seguro prestamista, </a:t>
          </a:r>
          <a:endParaRPr lang="en-US" sz="2800" kern="1200"/>
        </a:p>
      </dsp:txBody>
      <dsp:txXfrm>
        <a:off x="0" y="3075558"/>
        <a:ext cx="6900512" cy="614976"/>
      </dsp:txXfrm>
    </dsp:sp>
    <dsp:sp modelId="{8491D425-2A79-E149-93CF-77E5F936DB54}">
      <dsp:nvSpPr>
        <dsp:cNvPr id="0" name=""/>
        <dsp:cNvSpPr/>
      </dsp:nvSpPr>
      <dsp:spPr>
        <a:xfrm>
          <a:off x="0" y="36905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1CB04-1586-D74A-B164-E29DCC336157}">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b="1" kern="1200"/>
            <a:t>seguro de diária por internação hospitalar, </a:t>
          </a:r>
          <a:endParaRPr lang="en-US" sz="2800" kern="1200"/>
        </a:p>
      </dsp:txBody>
      <dsp:txXfrm>
        <a:off x="0" y="3690535"/>
        <a:ext cx="6900512" cy="614976"/>
      </dsp:txXfrm>
    </dsp:sp>
    <dsp:sp modelId="{080F8EDF-6FA4-B942-8FAB-AF13ECAEE476}">
      <dsp:nvSpPr>
        <dsp:cNvPr id="0" name=""/>
        <dsp:cNvSpPr/>
      </dsp:nvSpPr>
      <dsp:spPr>
        <a:xfrm>
          <a:off x="0" y="430551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EE084-6CAB-9543-A90C-A0F65E60265A}">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b="1" kern="1200"/>
            <a:t>seguro desemprego (perda de renda), </a:t>
          </a:r>
          <a:endParaRPr lang="en-US" sz="2800" kern="1200"/>
        </a:p>
      </dsp:txBody>
      <dsp:txXfrm>
        <a:off x="0" y="4305512"/>
        <a:ext cx="6900512" cy="614976"/>
      </dsp:txXfrm>
    </dsp:sp>
    <dsp:sp modelId="{E78694CE-5E64-7F42-8FC9-95AA837DD9F5}">
      <dsp:nvSpPr>
        <dsp:cNvPr id="0" name=""/>
        <dsp:cNvSpPr/>
      </dsp:nvSpPr>
      <dsp:spPr>
        <a:xfrm>
          <a:off x="0" y="4920488"/>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1688F-7678-0A48-B2B5-647FAEB05BBC}">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t-BR" sz="2800" b="1" kern="1200"/>
            <a:t>seguro de diária de incapacidade temporária</a:t>
          </a:r>
          <a:endParaRPr lang="en-US" sz="2800" kern="1200"/>
        </a:p>
      </dsp:txBody>
      <dsp:txXfrm>
        <a:off x="0" y="4920488"/>
        <a:ext cx="6900512" cy="614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907C3-1B14-A34E-8F38-739616639577}">
      <dsp:nvSpPr>
        <dsp:cNvPr id="0" name=""/>
        <dsp:cNvSpPr/>
      </dsp:nvSpPr>
      <dsp:spPr>
        <a:xfrm>
          <a:off x="0" y="169793"/>
          <a:ext cx="6263640" cy="824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dirty="0"/>
            <a:t>Art. 789 do Código Civil: Nos seguros de pessoas, o capital segurado é livremente estipulado pelo proponente, que pode contratar mais de um seguro sobre o mesmo interesse, com o mesmo ou diversos seguradores.</a:t>
          </a:r>
          <a:endParaRPr lang="en-US" sz="1500" kern="1200" dirty="0"/>
        </a:p>
      </dsp:txBody>
      <dsp:txXfrm>
        <a:off x="40266" y="210059"/>
        <a:ext cx="6183108" cy="744318"/>
      </dsp:txXfrm>
    </dsp:sp>
    <dsp:sp modelId="{D6053C82-3088-104B-A573-A60741943AC9}">
      <dsp:nvSpPr>
        <dsp:cNvPr id="0" name=""/>
        <dsp:cNvSpPr/>
      </dsp:nvSpPr>
      <dsp:spPr>
        <a:xfrm>
          <a:off x="0" y="1037843"/>
          <a:ext cx="6263640" cy="82485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a:t>Art. 795. É nula, no seguro de pessoa, qualquer transação para pagamento reduzido do capital segurado.</a:t>
          </a:r>
          <a:endParaRPr lang="en-US" sz="1500" kern="1200"/>
        </a:p>
      </dsp:txBody>
      <dsp:txXfrm>
        <a:off x="40266" y="1078109"/>
        <a:ext cx="6183108" cy="744318"/>
      </dsp:txXfrm>
    </dsp:sp>
    <dsp:sp modelId="{FA1A89BD-7A0B-8F45-94C7-686B99EF5E3C}">
      <dsp:nvSpPr>
        <dsp:cNvPr id="0" name=""/>
        <dsp:cNvSpPr/>
      </dsp:nvSpPr>
      <dsp:spPr>
        <a:xfrm>
          <a:off x="0" y="1905893"/>
          <a:ext cx="6263640" cy="82485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dirty="0"/>
            <a:t>Por ser livre o valor segurado, não há tampouco restrição à contratação de mais de um seguro sobre o mesmo interesse.</a:t>
          </a:r>
        </a:p>
      </dsp:txBody>
      <dsp:txXfrm>
        <a:off x="40266" y="1946159"/>
        <a:ext cx="6183108" cy="744318"/>
      </dsp:txXfrm>
    </dsp:sp>
    <dsp:sp modelId="{672967B8-FA75-3742-A909-9A052744F28C}">
      <dsp:nvSpPr>
        <dsp:cNvPr id="0" name=""/>
        <dsp:cNvSpPr/>
      </dsp:nvSpPr>
      <dsp:spPr>
        <a:xfrm>
          <a:off x="0" y="2773943"/>
          <a:ext cx="6263640" cy="82485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dirty="0" err="1"/>
            <a:t>Tambem</a:t>
          </a:r>
          <a:r>
            <a:rPr lang="pt-BR" sz="1500" kern="1200" dirty="0"/>
            <a:t> não se admite no seguro de pessoas rateio.</a:t>
          </a:r>
        </a:p>
      </dsp:txBody>
      <dsp:txXfrm>
        <a:off x="40266" y="2814209"/>
        <a:ext cx="6183108" cy="744318"/>
      </dsp:txXfrm>
    </dsp:sp>
    <dsp:sp modelId="{35D13A79-99E3-804E-AB3E-7D2C5BB6C0FE}">
      <dsp:nvSpPr>
        <dsp:cNvPr id="0" name=""/>
        <dsp:cNvSpPr/>
      </dsp:nvSpPr>
      <dsp:spPr>
        <a:xfrm>
          <a:off x="0" y="3641994"/>
          <a:ext cx="6263640" cy="82485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a:t>No seguro de vida não é necessário provar o dano: o segurado arbitra o valor, segundo sua conveniência e interesse.</a:t>
          </a:r>
          <a:endParaRPr lang="en-US" sz="1500" kern="1200"/>
        </a:p>
      </dsp:txBody>
      <dsp:txXfrm>
        <a:off x="40266" y="3682260"/>
        <a:ext cx="6183108" cy="744318"/>
      </dsp:txXfrm>
    </dsp:sp>
    <dsp:sp modelId="{5E7F040E-D894-5B40-BF49-BE5E5082B0A8}">
      <dsp:nvSpPr>
        <dsp:cNvPr id="0" name=""/>
        <dsp:cNvSpPr/>
      </dsp:nvSpPr>
      <dsp:spPr>
        <a:xfrm>
          <a:off x="0" y="4510044"/>
          <a:ext cx="6263640" cy="8248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a:t>No seguro de acidentes pessoais, segurado também arbitra o montante, mas isso não pagamento efetivo dependerá da  gravidade da lesão sofrida.</a:t>
          </a:r>
          <a:endParaRPr lang="en-US" sz="1500" kern="1200"/>
        </a:p>
      </dsp:txBody>
      <dsp:txXfrm>
        <a:off x="40266" y="4550310"/>
        <a:ext cx="6183108" cy="744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564B-7A21-C241-9844-0BD4FA89EE8D}">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3CEA2-8C96-8442-A6EE-BEE46CA7968C}">
      <dsp:nvSpPr>
        <dsp:cNvPr id="0" name=""/>
        <dsp:cNvSpPr/>
      </dsp:nvSpPr>
      <dsp:spPr>
        <a:xfrm>
          <a:off x="0" y="0"/>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t-BR" sz="3000" kern="1200"/>
            <a:t>No seguro de vida, basta a certidão de óbito, mas segurador pode comprovar excludente, como a grave doença preexistente omitida de má fé</a:t>
          </a:r>
          <a:endParaRPr lang="en-US" sz="3000" kern="1200"/>
        </a:p>
      </dsp:txBody>
      <dsp:txXfrm>
        <a:off x="0" y="0"/>
        <a:ext cx="6263640" cy="2752343"/>
      </dsp:txXfrm>
    </dsp:sp>
    <dsp:sp modelId="{6F25B7CF-7368-2243-AF45-BDA1C2CD035B}">
      <dsp:nvSpPr>
        <dsp:cNvPr id="0" name=""/>
        <dsp:cNvSpPr/>
      </dsp:nvSpPr>
      <dsp:spPr>
        <a:xfrm>
          <a:off x="0" y="2752343"/>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9F8D5-5FFD-B149-A46C-4835AC148111}">
      <dsp:nvSpPr>
        <dsp:cNvPr id="0" name=""/>
        <dsp:cNvSpPr/>
      </dsp:nvSpPr>
      <dsp:spPr>
        <a:xfrm>
          <a:off x="0" y="2752343"/>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t-BR" sz="3000" kern="1200"/>
            <a:t>No seguro de acidentes, não basta provar a morte, sendo necessário demonstrar que decorreu de risco coberto pelo contrato, o que, em geral, faz-se por laudos periciais públicos (exemplo, inquérito policial).</a:t>
          </a:r>
          <a:endParaRPr lang="en-US" sz="3000" kern="1200"/>
        </a:p>
      </dsp:txBody>
      <dsp:txXfrm>
        <a:off x="0" y="2752343"/>
        <a:ext cx="6263640" cy="2752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09A80-1079-B445-999C-6202FFE027F3}">
      <dsp:nvSpPr>
        <dsp:cNvPr id="0" name=""/>
        <dsp:cNvSpPr/>
      </dsp:nvSpPr>
      <dsp:spPr>
        <a:xfrm>
          <a:off x="0" y="0"/>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044F72-D981-5E4F-B0F5-EE4980E920DD}">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pt-BR" sz="2100" i="1" kern="1200" dirty="0"/>
            <a:t>Art. 790. No seguro sobre a vida de outros, o proponente é obrigado a declarar, sob pena de falsidade, o seu interesse pela preservação da vida do segurado.</a:t>
          </a:r>
          <a:endParaRPr lang="en-US" sz="2100" i="1" kern="1200" dirty="0"/>
        </a:p>
      </dsp:txBody>
      <dsp:txXfrm>
        <a:off x="0" y="0"/>
        <a:ext cx="6263640" cy="1376171"/>
      </dsp:txXfrm>
    </dsp:sp>
    <dsp:sp modelId="{7F07CB11-6C9D-1441-966A-4101626ED4AE}">
      <dsp:nvSpPr>
        <dsp:cNvPr id="0" name=""/>
        <dsp:cNvSpPr/>
      </dsp:nvSpPr>
      <dsp:spPr>
        <a:xfrm>
          <a:off x="0" y="1376171"/>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01ED9-A55D-2248-86BC-2520E0729595}">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pt-BR" sz="2100" i="1" kern="1200" dirty="0"/>
            <a:t>Parágrafo único. Até prova em contrário, presume-se o interesse, quando o segurado é cônjuge, ascendente ou descendente do proponente.</a:t>
          </a:r>
          <a:endParaRPr lang="en-US" sz="2100" i="1" kern="1200" dirty="0"/>
        </a:p>
      </dsp:txBody>
      <dsp:txXfrm>
        <a:off x="0" y="1376171"/>
        <a:ext cx="6263640" cy="1376171"/>
      </dsp:txXfrm>
    </dsp:sp>
    <dsp:sp modelId="{15E25E96-8912-DE4D-91AE-1CD007EDB1EB}">
      <dsp:nvSpPr>
        <dsp:cNvPr id="0" name=""/>
        <dsp:cNvSpPr/>
      </dsp:nvSpPr>
      <dsp:spPr>
        <a:xfrm>
          <a:off x="0" y="2752343"/>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E0EA0-F9D1-C747-88C2-5BEC7ACC618C}">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pt-BR" sz="2100" kern="1200" dirty="0"/>
            <a:t>Alguns países, como a Itália, chegam a exigir que a pessoa cuja vida se vai segurar dê seu consentimento.</a:t>
          </a:r>
        </a:p>
      </dsp:txBody>
      <dsp:txXfrm>
        <a:off x="0" y="2752343"/>
        <a:ext cx="6263640" cy="1376171"/>
      </dsp:txXfrm>
    </dsp:sp>
    <dsp:sp modelId="{E6C362ED-8A4E-D547-B5C8-C1B35F3F13F2}">
      <dsp:nvSpPr>
        <dsp:cNvPr id="0" name=""/>
        <dsp:cNvSpPr/>
      </dsp:nvSpPr>
      <dsp:spPr>
        <a:xfrm>
          <a:off x="0" y="4128515"/>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4E0AC-4343-4942-860F-860307B7B58C}">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pt-BR" sz="2100" kern="1200" dirty="0"/>
            <a:t>Interesse não pode ser meramente afetivo – como uma amizade. Tem de haver vínculo de parentesco ou dependência econômica.</a:t>
          </a:r>
        </a:p>
      </dsp:txBody>
      <dsp:txXfrm>
        <a:off x="0" y="4128515"/>
        <a:ext cx="6263640" cy="1376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A4D9C-44C5-374D-83D2-10A7BCA878AF}">
      <dsp:nvSpPr>
        <dsp:cNvPr id="0" name=""/>
        <dsp:cNvSpPr/>
      </dsp:nvSpPr>
      <dsp:spPr>
        <a:xfrm>
          <a:off x="0" y="291964"/>
          <a:ext cx="6666833" cy="9348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dirty="0"/>
            <a:t>Contrato complexo, que envolve também uma operação de capitalização, ao permitir resgate após certo decurso de prazo. Há contratação em geral simultânea do seguro de vida e por sobrevivência</a:t>
          </a:r>
          <a:endParaRPr lang="en-US" sz="1700" kern="1200" dirty="0"/>
        </a:p>
      </dsp:txBody>
      <dsp:txXfrm>
        <a:off x="45635" y="337599"/>
        <a:ext cx="6575563" cy="843560"/>
      </dsp:txXfrm>
    </dsp:sp>
    <dsp:sp modelId="{B03EB7FC-36E1-BD48-B595-786FA4A4E4D6}">
      <dsp:nvSpPr>
        <dsp:cNvPr id="0" name=""/>
        <dsp:cNvSpPr/>
      </dsp:nvSpPr>
      <dsp:spPr>
        <a:xfrm>
          <a:off x="0" y="1275754"/>
          <a:ext cx="6666833" cy="93483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dirty="0"/>
            <a:t>No seguro de vida, o risco coberto é a morte no período de vigência da apólice. No seguro com cláusula de sobrevivência, o risco coberto é a vida (e a necessidade de amparo financeiro na velhice).</a:t>
          </a:r>
        </a:p>
      </dsp:txBody>
      <dsp:txXfrm>
        <a:off x="45635" y="1321389"/>
        <a:ext cx="6575563" cy="843560"/>
      </dsp:txXfrm>
    </dsp:sp>
    <dsp:sp modelId="{C51840A4-1E23-3F4B-A308-6C80DDBE9101}">
      <dsp:nvSpPr>
        <dsp:cNvPr id="0" name=""/>
        <dsp:cNvSpPr/>
      </dsp:nvSpPr>
      <dsp:spPr>
        <a:xfrm>
          <a:off x="0" y="2259545"/>
          <a:ext cx="6666833" cy="93483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dirty="0"/>
            <a:t>Mais do que uma função de cobertura de risco, tem uma característica de investimento de longo prazo.</a:t>
          </a:r>
        </a:p>
      </dsp:txBody>
      <dsp:txXfrm>
        <a:off x="45635" y="2305180"/>
        <a:ext cx="6575563" cy="843560"/>
      </dsp:txXfrm>
    </dsp:sp>
    <dsp:sp modelId="{6403B62E-035E-0447-8F56-45EBF4C7FBFD}">
      <dsp:nvSpPr>
        <dsp:cNvPr id="0" name=""/>
        <dsp:cNvSpPr/>
      </dsp:nvSpPr>
      <dsp:spPr>
        <a:xfrm>
          <a:off x="0" y="3243335"/>
          <a:ext cx="6666833" cy="93483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Cláusulas pertinentes a cada aspecto da operação interpretadas segundo seu regime próprio</a:t>
          </a:r>
          <a:endParaRPr lang="en-US" sz="1700" kern="1200"/>
        </a:p>
      </dsp:txBody>
      <dsp:txXfrm>
        <a:off x="45635" y="3288970"/>
        <a:ext cx="6575563" cy="843560"/>
      </dsp:txXfrm>
    </dsp:sp>
    <dsp:sp modelId="{9BB4ECA6-EDE0-5144-9339-380A6829B372}">
      <dsp:nvSpPr>
        <dsp:cNvPr id="0" name=""/>
        <dsp:cNvSpPr/>
      </dsp:nvSpPr>
      <dsp:spPr>
        <a:xfrm>
          <a:off x="0" y="4227125"/>
          <a:ext cx="6666833" cy="93483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dirty="0"/>
            <a:t>Nos seguros por sobrevivência, as informações sobre saúde não são relevantes, como no seguro em que se cobre a morte.</a:t>
          </a:r>
        </a:p>
      </dsp:txBody>
      <dsp:txXfrm>
        <a:off x="45635" y="4272760"/>
        <a:ext cx="6575563" cy="843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CE8D7-2D41-0B41-B418-C5D1BAE683F5}">
      <dsp:nvSpPr>
        <dsp:cNvPr id="0" name=""/>
        <dsp:cNvSpPr/>
      </dsp:nvSpPr>
      <dsp:spPr>
        <a:xfrm>
          <a:off x="0" y="59959"/>
          <a:ext cx="988978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t>Art. 801. O seguro de pessoas pode ser estipulado por pessoa natural ou jurídica em proveito de grupo que a ela, de qualquer modo, se vincule.</a:t>
          </a:r>
          <a:endParaRPr lang="en-US" sz="1800" kern="1200"/>
        </a:p>
      </dsp:txBody>
      <dsp:txXfrm>
        <a:off x="34954" y="94913"/>
        <a:ext cx="9819881" cy="646132"/>
      </dsp:txXfrm>
    </dsp:sp>
    <dsp:sp modelId="{31768000-FBB9-1A42-A40B-DC7D14977274}">
      <dsp:nvSpPr>
        <dsp:cNvPr id="0" name=""/>
        <dsp:cNvSpPr/>
      </dsp:nvSpPr>
      <dsp:spPr>
        <a:xfrm>
          <a:off x="0" y="827839"/>
          <a:ext cx="988978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t>§ 1 </a:t>
          </a:r>
          <a:r>
            <a:rPr lang="pt-BR" sz="1800" u="sng" kern="1200" baseline="30000"/>
            <a:t>o </a:t>
          </a:r>
          <a:r>
            <a:rPr lang="pt-BR" sz="1800" kern="1200"/>
            <a:t>O estipulante não representa o segurador perante o grupo segurado, e é </a:t>
          </a:r>
          <a:r>
            <a:rPr lang="pt-BR" sz="1800" b="1" kern="1200"/>
            <a:t>o único responsável, para com o segurador, pelo cumprimento de todas as obrigações contratuais.</a:t>
          </a:r>
          <a:endParaRPr lang="en-US" sz="1800" kern="1200"/>
        </a:p>
      </dsp:txBody>
      <dsp:txXfrm>
        <a:off x="34954" y="862793"/>
        <a:ext cx="9819881" cy="646132"/>
      </dsp:txXfrm>
    </dsp:sp>
    <dsp:sp modelId="{965423D4-F55D-DE45-9EA4-71C7E8BD3D6C}">
      <dsp:nvSpPr>
        <dsp:cNvPr id="0" name=""/>
        <dsp:cNvSpPr/>
      </dsp:nvSpPr>
      <dsp:spPr>
        <a:xfrm>
          <a:off x="0" y="1595719"/>
          <a:ext cx="988978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t>§ 2 </a:t>
          </a:r>
          <a:r>
            <a:rPr lang="pt-BR" sz="1800" u="sng" kern="1200" baseline="30000"/>
            <a:t>o </a:t>
          </a:r>
          <a:r>
            <a:rPr lang="pt-BR" sz="1800" kern="1200"/>
            <a:t>A modificação da apólice em vigor dependerá da anuência expressa de segurados que representem três quartos do grupo.</a:t>
          </a:r>
          <a:endParaRPr lang="en-US" sz="1800" kern="1200"/>
        </a:p>
      </dsp:txBody>
      <dsp:txXfrm>
        <a:off x="34954" y="1630673"/>
        <a:ext cx="9819881" cy="646132"/>
      </dsp:txXfrm>
    </dsp:sp>
    <dsp:sp modelId="{F6706504-0FD1-7C47-89E2-2AFDC1A96A8A}">
      <dsp:nvSpPr>
        <dsp:cNvPr id="0" name=""/>
        <dsp:cNvSpPr/>
      </dsp:nvSpPr>
      <dsp:spPr>
        <a:xfrm>
          <a:off x="0" y="2349310"/>
          <a:ext cx="988978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dirty="0"/>
            <a:t>O seguro em grupo surge no começo do Século XX nos EUA e Europa.</a:t>
          </a:r>
        </a:p>
      </dsp:txBody>
      <dsp:txXfrm>
        <a:off x="34954" y="2384264"/>
        <a:ext cx="9819881" cy="646132"/>
      </dsp:txXfrm>
    </dsp:sp>
    <dsp:sp modelId="{B4C8BA53-62A8-0240-B41A-E43535A7BB56}">
      <dsp:nvSpPr>
        <dsp:cNvPr id="0" name=""/>
        <dsp:cNvSpPr/>
      </dsp:nvSpPr>
      <dsp:spPr>
        <a:xfrm>
          <a:off x="0" y="3131479"/>
          <a:ext cx="9889789"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t>O estipulante responde perante o beneficiário pelos seus próprios atos que o prejudicarem</a:t>
          </a:r>
          <a:endParaRPr lang="en-US" sz="1800" kern="1200"/>
        </a:p>
      </dsp:txBody>
      <dsp:txXfrm>
        <a:off x="34954" y="3166433"/>
        <a:ext cx="9819881" cy="6461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51C98-E8AC-854F-A367-A51D9CE8933C}">
      <dsp:nvSpPr>
        <dsp:cNvPr id="0" name=""/>
        <dsp:cNvSpPr/>
      </dsp:nvSpPr>
      <dsp:spPr>
        <a:xfrm>
          <a:off x="0" y="10970"/>
          <a:ext cx="6263640" cy="180262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Contrato coletivo que nasce do CONTRATO-MESTRE entre o estipulante e o segurador.</a:t>
          </a:r>
          <a:endParaRPr lang="en-US" sz="1300" kern="1200"/>
        </a:p>
      </dsp:txBody>
      <dsp:txXfrm>
        <a:off x="87997" y="98967"/>
        <a:ext cx="6087646" cy="1626628"/>
      </dsp:txXfrm>
    </dsp:sp>
    <dsp:sp modelId="{1820F81F-9260-5E4A-A3D0-E179F8022BF8}">
      <dsp:nvSpPr>
        <dsp:cNvPr id="0" name=""/>
        <dsp:cNvSpPr/>
      </dsp:nvSpPr>
      <dsp:spPr>
        <a:xfrm>
          <a:off x="0" y="1851032"/>
          <a:ext cx="6263640" cy="180262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dirty="0"/>
            <a:t>Controvérsia sobre o Prazo prescricional da ação do beneficiário contra a seguradora, nos seguros de vida em grupo. Há alguns precedentes ficando em 3 anos, e não de 1 (artigo 206, parágrafo 3, IX, Código Civil)</a:t>
          </a:r>
          <a:endParaRPr lang="en-US" sz="1300" kern="1200" dirty="0"/>
        </a:p>
      </dsp:txBody>
      <dsp:txXfrm>
        <a:off x="87997" y="1939029"/>
        <a:ext cx="6087646" cy="1626628"/>
      </dsp:txXfrm>
    </dsp:sp>
    <dsp:sp modelId="{0AA561A5-1101-9D44-B978-6ECEC3F27374}">
      <dsp:nvSpPr>
        <dsp:cNvPr id="0" name=""/>
        <dsp:cNvSpPr/>
      </dsp:nvSpPr>
      <dsp:spPr>
        <a:xfrm>
          <a:off x="0" y="3691095"/>
          <a:ext cx="6263640" cy="180262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b="0" i="0" kern="1200" dirty="0"/>
            <a:t>Mas a </a:t>
          </a:r>
          <a:r>
            <a:rPr lang="pt-BR" sz="1300" b="0" i="0" kern="1200" dirty="0" err="1"/>
            <a:t>jurisprudencia</a:t>
          </a:r>
          <a:r>
            <a:rPr lang="pt-BR" sz="1300" b="0" i="0" kern="1200" dirty="0"/>
            <a:t> que prevalece no STJ fixa o prazo prescricional quando o beneficiário não é o segurado em dez anos .</a:t>
          </a:r>
        </a:p>
        <a:p>
          <a:pPr marL="0" lvl="0" indent="0" algn="l" defTabSz="577850">
            <a:lnSpc>
              <a:spcPct val="90000"/>
            </a:lnSpc>
            <a:spcBef>
              <a:spcPct val="0"/>
            </a:spcBef>
            <a:spcAft>
              <a:spcPct val="35000"/>
            </a:spcAft>
            <a:buNone/>
          </a:pPr>
          <a:r>
            <a:rPr lang="pt-BR" sz="1300" b="0" i="0" kern="1200" dirty="0"/>
            <a:t>¨Esta Corte tem entendimento de que, no caso de terceiro  de contrato de  de  em grupo, o prazo para propositura da ação indenizatória é dez anos, quando o sinistro ocorra já na vigência do </a:t>
          </a:r>
          <a:r>
            <a:rPr lang="pt-BR" sz="1300" b="0" i="0" u="none" kern="1200" dirty="0"/>
            <a:t>Código Civil</a:t>
          </a:r>
          <a:r>
            <a:rPr lang="pt-BR" sz="1300" b="0" i="0" kern="1200" dirty="0"/>
            <a:t> de 2002, o que é o caso dos autos. 3. Irrelevante a aplicação da Súmula nº 229/STJ à presente discussão. (...) 4. Agravo regimental desprovido".</a:t>
          </a:r>
          <a:br>
            <a:rPr lang="pt-BR" sz="1300" kern="1200" dirty="0"/>
          </a:br>
          <a:r>
            <a:rPr lang="pt-BR" sz="1300" b="0" i="0" kern="1200" dirty="0"/>
            <a:t>(STJ-3ª T. </a:t>
          </a:r>
          <a:r>
            <a:rPr lang="pt-BR" sz="1300" b="0" i="0" kern="1200" dirty="0" err="1"/>
            <a:t>AgRg</a:t>
          </a:r>
          <a:r>
            <a:rPr lang="pt-BR" sz="1300" b="0" i="0" kern="1200" dirty="0"/>
            <a:t> no Ag 1179150/RJ Rel. Min. Vasco Della </a:t>
          </a:r>
          <a:r>
            <a:rPr lang="pt-BR" sz="1300" b="0" i="0" kern="1200" dirty="0" err="1"/>
            <a:t>Giustina</a:t>
          </a:r>
          <a:r>
            <a:rPr lang="pt-BR" sz="1300" b="0" i="0" kern="1200" dirty="0"/>
            <a:t> j.02/09/2010 </a:t>
          </a:r>
          <a:r>
            <a:rPr lang="pt-BR" sz="1300" b="0" i="0" kern="1200" dirty="0" err="1"/>
            <a:t>DJe</a:t>
          </a:r>
          <a:r>
            <a:rPr lang="pt-BR" sz="1300" b="0" i="0" kern="1200" dirty="0"/>
            <a:t> 13/09/2010)</a:t>
          </a:r>
          <a:endParaRPr lang="pt-BR" sz="1300" kern="1200" dirty="0"/>
        </a:p>
      </dsp:txBody>
      <dsp:txXfrm>
        <a:off x="87997" y="3779092"/>
        <a:ext cx="6087646" cy="16266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BDB4A-00F6-B34A-A241-A5BC22A4E889}">
      <dsp:nvSpPr>
        <dsp:cNvPr id="0" name=""/>
        <dsp:cNvSpPr/>
      </dsp:nvSpPr>
      <dsp:spPr>
        <a:xfrm>
          <a:off x="0" y="58373"/>
          <a:ext cx="6263640" cy="2640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pt-BR" sz="3700" kern="1200"/>
            <a:t>Informação falsa sobre doença preexistente só afasta cobertura se foi determinante para o sinistro (Resp 211.608)</a:t>
          </a:r>
          <a:endParaRPr lang="en-US" sz="3700" kern="1200"/>
        </a:p>
      </dsp:txBody>
      <dsp:txXfrm>
        <a:off x="128908" y="187281"/>
        <a:ext cx="6005824" cy="2382874"/>
      </dsp:txXfrm>
    </dsp:sp>
    <dsp:sp modelId="{B68F7447-2EB1-F24D-8B1D-FDA43BDD48DF}">
      <dsp:nvSpPr>
        <dsp:cNvPr id="0" name=""/>
        <dsp:cNvSpPr/>
      </dsp:nvSpPr>
      <dsp:spPr>
        <a:xfrm>
          <a:off x="0" y="2805623"/>
          <a:ext cx="6263640" cy="2640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pt-BR" sz="3700" kern="1200"/>
            <a:t>Informação falsa sobre internação nos últimos 3 anos afasta cobertura (Resp 72.318)</a:t>
          </a:r>
          <a:endParaRPr lang="en-US" sz="3700" kern="1200"/>
        </a:p>
      </dsp:txBody>
      <dsp:txXfrm>
        <a:off x="128908" y="2934531"/>
        <a:ext cx="6005824" cy="23828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0055BD-062D-5E4F-A82C-E314BBE16ED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3E072E4-AC56-9E47-A84D-5F7801A24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F2BD160-DF43-684B-AC6D-43BABB62298B}"/>
              </a:ext>
            </a:extLst>
          </p:cNvPr>
          <p:cNvSpPr>
            <a:spLocks noGrp="1"/>
          </p:cNvSpPr>
          <p:nvPr>
            <p:ph type="dt" sz="half" idx="10"/>
          </p:nvPr>
        </p:nvSpPr>
        <p:spPr/>
        <p:txBody>
          <a:bodyPr/>
          <a:lstStyle/>
          <a:p>
            <a:fld id="{0585CCF7-F1F6-EB42-962A-0B0977698BCF}" type="datetimeFigureOut">
              <a:rPr lang="pt-BR" smtClean="0"/>
              <a:t>21/11/2023</a:t>
            </a:fld>
            <a:endParaRPr lang="pt-BR"/>
          </a:p>
        </p:txBody>
      </p:sp>
      <p:sp>
        <p:nvSpPr>
          <p:cNvPr id="5" name="Espaço Reservado para Rodapé 4">
            <a:extLst>
              <a:ext uri="{FF2B5EF4-FFF2-40B4-BE49-F238E27FC236}">
                <a16:creationId xmlns:a16="http://schemas.microsoft.com/office/drawing/2014/main" id="{368D8F2B-EF83-F947-85D0-E92F242922B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D282421-51C9-F843-91F6-67497403F0E5}"/>
              </a:ext>
            </a:extLst>
          </p:cNvPr>
          <p:cNvSpPr>
            <a:spLocks noGrp="1"/>
          </p:cNvSpPr>
          <p:nvPr>
            <p:ph type="sldNum" sz="quarter" idx="12"/>
          </p:nvPr>
        </p:nvSpPr>
        <p:spPr/>
        <p:txBody>
          <a:bodyPr/>
          <a:lstStyle/>
          <a:p>
            <a:fld id="{735C579F-F130-4D46-9918-C012F39A9A6E}" type="slidenum">
              <a:rPr lang="pt-BR" smtClean="0"/>
              <a:t>‹nº›</a:t>
            </a:fld>
            <a:endParaRPr lang="pt-BR"/>
          </a:p>
        </p:txBody>
      </p:sp>
    </p:spTree>
    <p:extLst>
      <p:ext uri="{BB962C8B-B14F-4D97-AF65-F5344CB8AC3E}">
        <p14:creationId xmlns:p14="http://schemas.microsoft.com/office/powerpoint/2010/main" val="16862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906CA-739B-4E46-BDF4-B3248CDA3DF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9C4EA0C-AF7D-2B41-A7BD-80659DF519C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F5F06D5-D52E-ED46-9E32-74D2F6906433}"/>
              </a:ext>
            </a:extLst>
          </p:cNvPr>
          <p:cNvSpPr>
            <a:spLocks noGrp="1"/>
          </p:cNvSpPr>
          <p:nvPr>
            <p:ph type="dt" sz="half" idx="10"/>
          </p:nvPr>
        </p:nvSpPr>
        <p:spPr/>
        <p:txBody>
          <a:bodyPr/>
          <a:lstStyle/>
          <a:p>
            <a:fld id="{0585CCF7-F1F6-EB42-962A-0B0977698BCF}" type="datetimeFigureOut">
              <a:rPr lang="pt-BR" smtClean="0"/>
              <a:t>21/11/2023</a:t>
            </a:fld>
            <a:endParaRPr lang="pt-BR"/>
          </a:p>
        </p:txBody>
      </p:sp>
      <p:sp>
        <p:nvSpPr>
          <p:cNvPr id="5" name="Espaço Reservado para Rodapé 4">
            <a:extLst>
              <a:ext uri="{FF2B5EF4-FFF2-40B4-BE49-F238E27FC236}">
                <a16:creationId xmlns:a16="http://schemas.microsoft.com/office/drawing/2014/main" id="{1D9957ED-1B02-2449-B9CE-E2102C8989D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3B7665-4F82-584B-827B-25DCD21B50FD}"/>
              </a:ext>
            </a:extLst>
          </p:cNvPr>
          <p:cNvSpPr>
            <a:spLocks noGrp="1"/>
          </p:cNvSpPr>
          <p:nvPr>
            <p:ph type="sldNum" sz="quarter" idx="12"/>
          </p:nvPr>
        </p:nvSpPr>
        <p:spPr/>
        <p:txBody>
          <a:bodyPr/>
          <a:lstStyle/>
          <a:p>
            <a:fld id="{735C579F-F130-4D46-9918-C012F39A9A6E}" type="slidenum">
              <a:rPr lang="pt-BR" smtClean="0"/>
              <a:t>‹nº›</a:t>
            </a:fld>
            <a:endParaRPr lang="pt-BR"/>
          </a:p>
        </p:txBody>
      </p:sp>
    </p:spTree>
    <p:extLst>
      <p:ext uri="{BB962C8B-B14F-4D97-AF65-F5344CB8AC3E}">
        <p14:creationId xmlns:p14="http://schemas.microsoft.com/office/powerpoint/2010/main" val="193150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1E6231E-9A5C-DC43-A5E7-D86C77B2FB1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DADF3BE-EB65-AA40-953A-4E44CDF546B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1C4E08B-DC33-194D-83C4-9394F2173096}"/>
              </a:ext>
            </a:extLst>
          </p:cNvPr>
          <p:cNvSpPr>
            <a:spLocks noGrp="1"/>
          </p:cNvSpPr>
          <p:nvPr>
            <p:ph type="dt" sz="half" idx="10"/>
          </p:nvPr>
        </p:nvSpPr>
        <p:spPr/>
        <p:txBody>
          <a:bodyPr/>
          <a:lstStyle/>
          <a:p>
            <a:fld id="{0585CCF7-F1F6-EB42-962A-0B0977698BCF}" type="datetimeFigureOut">
              <a:rPr lang="pt-BR" smtClean="0"/>
              <a:t>21/11/2023</a:t>
            </a:fld>
            <a:endParaRPr lang="pt-BR"/>
          </a:p>
        </p:txBody>
      </p:sp>
      <p:sp>
        <p:nvSpPr>
          <p:cNvPr id="5" name="Espaço Reservado para Rodapé 4">
            <a:extLst>
              <a:ext uri="{FF2B5EF4-FFF2-40B4-BE49-F238E27FC236}">
                <a16:creationId xmlns:a16="http://schemas.microsoft.com/office/drawing/2014/main" id="{215081FF-8786-0546-BC8E-DD999213884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B395700-E1E1-1641-ACD1-BFE25D620782}"/>
              </a:ext>
            </a:extLst>
          </p:cNvPr>
          <p:cNvSpPr>
            <a:spLocks noGrp="1"/>
          </p:cNvSpPr>
          <p:nvPr>
            <p:ph type="sldNum" sz="quarter" idx="12"/>
          </p:nvPr>
        </p:nvSpPr>
        <p:spPr/>
        <p:txBody>
          <a:bodyPr/>
          <a:lstStyle/>
          <a:p>
            <a:fld id="{735C579F-F130-4D46-9918-C012F39A9A6E}" type="slidenum">
              <a:rPr lang="pt-BR" smtClean="0"/>
              <a:t>‹nº›</a:t>
            </a:fld>
            <a:endParaRPr lang="pt-BR"/>
          </a:p>
        </p:txBody>
      </p:sp>
    </p:spTree>
    <p:extLst>
      <p:ext uri="{BB962C8B-B14F-4D97-AF65-F5344CB8AC3E}">
        <p14:creationId xmlns:p14="http://schemas.microsoft.com/office/powerpoint/2010/main" val="28149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22B27-4BC4-7947-94D4-44A00E931A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F1663E6-5AE2-334D-B0CC-FA3F1E7E32D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7846CBE-378D-D042-ABDE-CDD12A2C7283}"/>
              </a:ext>
            </a:extLst>
          </p:cNvPr>
          <p:cNvSpPr>
            <a:spLocks noGrp="1"/>
          </p:cNvSpPr>
          <p:nvPr>
            <p:ph type="dt" sz="half" idx="10"/>
          </p:nvPr>
        </p:nvSpPr>
        <p:spPr/>
        <p:txBody>
          <a:bodyPr/>
          <a:lstStyle/>
          <a:p>
            <a:fld id="{0585CCF7-F1F6-EB42-962A-0B0977698BCF}" type="datetimeFigureOut">
              <a:rPr lang="pt-BR" smtClean="0"/>
              <a:t>21/11/2023</a:t>
            </a:fld>
            <a:endParaRPr lang="pt-BR"/>
          </a:p>
        </p:txBody>
      </p:sp>
      <p:sp>
        <p:nvSpPr>
          <p:cNvPr id="5" name="Espaço Reservado para Rodapé 4">
            <a:extLst>
              <a:ext uri="{FF2B5EF4-FFF2-40B4-BE49-F238E27FC236}">
                <a16:creationId xmlns:a16="http://schemas.microsoft.com/office/drawing/2014/main" id="{838A9D4E-F1FC-A34D-ADE1-10B2607B332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F39B49C-2533-2C4C-83B7-5E0AA1E62A48}"/>
              </a:ext>
            </a:extLst>
          </p:cNvPr>
          <p:cNvSpPr>
            <a:spLocks noGrp="1"/>
          </p:cNvSpPr>
          <p:nvPr>
            <p:ph type="sldNum" sz="quarter" idx="12"/>
          </p:nvPr>
        </p:nvSpPr>
        <p:spPr/>
        <p:txBody>
          <a:bodyPr/>
          <a:lstStyle/>
          <a:p>
            <a:fld id="{735C579F-F130-4D46-9918-C012F39A9A6E}" type="slidenum">
              <a:rPr lang="pt-BR" smtClean="0"/>
              <a:t>‹nº›</a:t>
            </a:fld>
            <a:endParaRPr lang="pt-BR"/>
          </a:p>
        </p:txBody>
      </p:sp>
    </p:spTree>
    <p:extLst>
      <p:ext uri="{BB962C8B-B14F-4D97-AF65-F5344CB8AC3E}">
        <p14:creationId xmlns:p14="http://schemas.microsoft.com/office/powerpoint/2010/main" val="313309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84D3D-7F78-F341-911E-C52366D3314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7967BED-49D5-1340-9897-2E45DBB648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B3A5596-B47B-C840-9ADB-52C87D6DF7F2}"/>
              </a:ext>
            </a:extLst>
          </p:cNvPr>
          <p:cNvSpPr>
            <a:spLocks noGrp="1"/>
          </p:cNvSpPr>
          <p:nvPr>
            <p:ph type="dt" sz="half" idx="10"/>
          </p:nvPr>
        </p:nvSpPr>
        <p:spPr/>
        <p:txBody>
          <a:bodyPr/>
          <a:lstStyle/>
          <a:p>
            <a:fld id="{0585CCF7-F1F6-EB42-962A-0B0977698BCF}" type="datetimeFigureOut">
              <a:rPr lang="pt-BR" smtClean="0"/>
              <a:t>21/11/2023</a:t>
            </a:fld>
            <a:endParaRPr lang="pt-BR"/>
          </a:p>
        </p:txBody>
      </p:sp>
      <p:sp>
        <p:nvSpPr>
          <p:cNvPr id="5" name="Espaço Reservado para Rodapé 4">
            <a:extLst>
              <a:ext uri="{FF2B5EF4-FFF2-40B4-BE49-F238E27FC236}">
                <a16:creationId xmlns:a16="http://schemas.microsoft.com/office/drawing/2014/main" id="{4512E434-F02C-7348-A9E9-3AFAAB81FA6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E09EE30-5BD3-F940-86F9-CFD516AF2880}"/>
              </a:ext>
            </a:extLst>
          </p:cNvPr>
          <p:cNvSpPr>
            <a:spLocks noGrp="1"/>
          </p:cNvSpPr>
          <p:nvPr>
            <p:ph type="sldNum" sz="quarter" idx="12"/>
          </p:nvPr>
        </p:nvSpPr>
        <p:spPr/>
        <p:txBody>
          <a:bodyPr/>
          <a:lstStyle/>
          <a:p>
            <a:fld id="{735C579F-F130-4D46-9918-C012F39A9A6E}" type="slidenum">
              <a:rPr lang="pt-BR" smtClean="0"/>
              <a:t>‹nº›</a:t>
            </a:fld>
            <a:endParaRPr lang="pt-BR"/>
          </a:p>
        </p:txBody>
      </p:sp>
    </p:spTree>
    <p:extLst>
      <p:ext uri="{BB962C8B-B14F-4D97-AF65-F5344CB8AC3E}">
        <p14:creationId xmlns:p14="http://schemas.microsoft.com/office/powerpoint/2010/main" val="263574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89928C-1812-554B-8467-E8DD4331F68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0AD67ED-752F-734C-B248-92B0D7E255A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81B5CD4D-91B6-DF49-865F-BD32F034D61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B8C4DE-5B40-DD4C-98A7-6F649BBF6BC9}"/>
              </a:ext>
            </a:extLst>
          </p:cNvPr>
          <p:cNvSpPr>
            <a:spLocks noGrp="1"/>
          </p:cNvSpPr>
          <p:nvPr>
            <p:ph type="dt" sz="half" idx="10"/>
          </p:nvPr>
        </p:nvSpPr>
        <p:spPr/>
        <p:txBody>
          <a:bodyPr/>
          <a:lstStyle/>
          <a:p>
            <a:fld id="{0585CCF7-F1F6-EB42-962A-0B0977698BCF}" type="datetimeFigureOut">
              <a:rPr lang="pt-BR" smtClean="0"/>
              <a:t>21/11/2023</a:t>
            </a:fld>
            <a:endParaRPr lang="pt-BR"/>
          </a:p>
        </p:txBody>
      </p:sp>
      <p:sp>
        <p:nvSpPr>
          <p:cNvPr id="6" name="Espaço Reservado para Rodapé 5">
            <a:extLst>
              <a:ext uri="{FF2B5EF4-FFF2-40B4-BE49-F238E27FC236}">
                <a16:creationId xmlns:a16="http://schemas.microsoft.com/office/drawing/2014/main" id="{9688193D-A8E7-3A4B-A06E-8D226BB14FF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9795305-1E59-F94C-95AE-C5A28C8A72B9}"/>
              </a:ext>
            </a:extLst>
          </p:cNvPr>
          <p:cNvSpPr>
            <a:spLocks noGrp="1"/>
          </p:cNvSpPr>
          <p:nvPr>
            <p:ph type="sldNum" sz="quarter" idx="12"/>
          </p:nvPr>
        </p:nvSpPr>
        <p:spPr/>
        <p:txBody>
          <a:bodyPr/>
          <a:lstStyle/>
          <a:p>
            <a:fld id="{735C579F-F130-4D46-9918-C012F39A9A6E}" type="slidenum">
              <a:rPr lang="pt-BR" smtClean="0"/>
              <a:t>‹nº›</a:t>
            </a:fld>
            <a:endParaRPr lang="pt-BR"/>
          </a:p>
        </p:txBody>
      </p:sp>
    </p:spTree>
    <p:extLst>
      <p:ext uri="{BB962C8B-B14F-4D97-AF65-F5344CB8AC3E}">
        <p14:creationId xmlns:p14="http://schemas.microsoft.com/office/powerpoint/2010/main" val="176615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2B1CF5-14BD-A540-8EC2-643C94EB66D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1AF66B7-D5E9-E742-A148-809056058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EB2F3F8-5FC7-EC49-B5AC-1ED8D3AD3E2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E7BD564-422E-0649-855C-A17BEC434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4B2A3E9-EE1E-204E-9D7A-4C96E3471A5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F8489A0-08A3-7247-9D68-AFB553095123}"/>
              </a:ext>
            </a:extLst>
          </p:cNvPr>
          <p:cNvSpPr>
            <a:spLocks noGrp="1"/>
          </p:cNvSpPr>
          <p:nvPr>
            <p:ph type="dt" sz="half" idx="10"/>
          </p:nvPr>
        </p:nvSpPr>
        <p:spPr/>
        <p:txBody>
          <a:bodyPr/>
          <a:lstStyle/>
          <a:p>
            <a:fld id="{0585CCF7-F1F6-EB42-962A-0B0977698BCF}" type="datetimeFigureOut">
              <a:rPr lang="pt-BR" smtClean="0"/>
              <a:t>21/11/2023</a:t>
            </a:fld>
            <a:endParaRPr lang="pt-BR"/>
          </a:p>
        </p:txBody>
      </p:sp>
      <p:sp>
        <p:nvSpPr>
          <p:cNvPr id="8" name="Espaço Reservado para Rodapé 7">
            <a:extLst>
              <a:ext uri="{FF2B5EF4-FFF2-40B4-BE49-F238E27FC236}">
                <a16:creationId xmlns:a16="http://schemas.microsoft.com/office/drawing/2014/main" id="{64549EB3-B342-994D-8770-ED37008BE756}"/>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8DCCB40-2361-EF49-B69A-098854324177}"/>
              </a:ext>
            </a:extLst>
          </p:cNvPr>
          <p:cNvSpPr>
            <a:spLocks noGrp="1"/>
          </p:cNvSpPr>
          <p:nvPr>
            <p:ph type="sldNum" sz="quarter" idx="12"/>
          </p:nvPr>
        </p:nvSpPr>
        <p:spPr/>
        <p:txBody>
          <a:bodyPr/>
          <a:lstStyle/>
          <a:p>
            <a:fld id="{735C579F-F130-4D46-9918-C012F39A9A6E}" type="slidenum">
              <a:rPr lang="pt-BR" smtClean="0"/>
              <a:t>‹nº›</a:t>
            </a:fld>
            <a:endParaRPr lang="pt-BR"/>
          </a:p>
        </p:txBody>
      </p:sp>
    </p:spTree>
    <p:extLst>
      <p:ext uri="{BB962C8B-B14F-4D97-AF65-F5344CB8AC3E}">
        <p14:creationId xmlns:p14="http://schemas.microsoft.com/office/powerpoint/2010/main" val="60660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D27FF-3200-2741-A365-905F7776D8B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78D1126-72E4-AA4D-9A79-378B5BEC2CB8}"/>
              </a:ext>
            </a:extLst>
          </p:cNvPr>
          <p:cNvSpPr>
            <a:spLocks noGrp="1"/>
          </p:cNvSpPr>
          <p:nvPr>
            <p:ph type="dt" sz="half" idx="10"/>
          </p:nvPr>
        </p:nvSpPr>
        <p:spPr/>
        <p:txBody>
          <a:bodyPr/>
          <a:lstStyle/>
          <a:p>
            <a:fld id="{0585CCF7-F1F6-EB42-962A-0B0977698BCF}" type="datetimeFigureOut">
              <a:rPr lang="pt-BR" smtClean="0"/>
              <a:t>21/11/2023</a:t>
            </a:fld>
            <a:endParaRPr lang="pt-BR"/>
          </a:p>
        </p:txBody>
      </p:sp>
      <p:sp>
        <p:nvSpPr>
          <p:cNvPr id="4" name="Espaço Reservado para Rodapé 3">
            <a:extLst>
              <a:ext uri="{FF2B5EF4-FFF2-40B4-BE49-F238E27FC236}">
                <a16:creationId xmlns:a16="http://schemas.microsoft.com/office/drawing/2014/main" id="{E20977C9-A86B-8E4E-874F-F24B1875A1B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BB80BCF-ADD1-BE4D-8A05-8061D0C2CF26}"/>
              </a:ext>
            </a:extLst>
          </p:cNvPr>
          <p:cNvSpPr>
            <a:spLocks noGrp="1"/>
          </p:cNvSpPr>
          <p:nvPr>
            <p:ph type="sldNum" sz="quarter" idx="12"/>
          </p:nvPr>
        </p:nvSpPr>
        <p:spPr/>
        <p:txBody>
          <a:bodyPr/>
          <a:lstStyle/>
          <a:p>
            <a:fld id="{735C579F-F130-4D46-9918-C012F39A9A6E}" type="slidenum">
              <a:rPr lang="pt-BR" smtClean="0"/>
              <a:t>‹nº›</a:t>
            </a:fld>
            <a:endParaRPr lang="pt-BR"/>
          </a:p>
        </p:txBody>
      </p:sp>
    </p:spTree>
    <p:extLst>
      <p:ext uri="{BB962C8B-B14F-4D97-AF65-F5344CB8AC3E}">
        <p14:creationId xmlns:p14="http://schemas.microsoft.com/office/powerpoint/2010/main" val="84362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26FB02E-9EE3-5D49-AF47-6FF104E0129E}"/>
              </a:ext>
            </a:extLst>
          </p:cNvPr>
          <p:cNvSpPr>
            <a:spLocks noGrp="1"/>
          </p:cNvSpPr>
          <p:nvPr>
            <p:ph type="dt" sz="half" idx="10"/>
          </p:nvPr>
        </p:nvSpPr>
        <p:spPr/>
        <p:txBody>
          <a:bodyPr/>
          <a:lstStyle/>
          <a:p>
            <a:fld id="{0585CCF7-F1F6-EB42-962A-0B0977698BCF}" type="datetimeFigureOut">
              <a:rPr lang="pt-BR" smtClean="0"/>
              <a:t>21/11/2023</a:t>
            </a:fld>
            <a:endParaRPr lang="pt-BR"/>
          </a:p>
        </p:txBody>
      </p:sp>
      <p:sp>
        <p:nvSpPr>
          <p:cNvPr id="3" name="Espaço Reservado para Rodapé 2">
            <a:extLst>
              <a:ext uri="{FF2B5EF4-FFF2-40B4-BE49-F238E27FC236}">
                <a16:creationId xmlns:a16="http://schemas.microsoft.com/office/drawing/2014/main" id="{69FAFECE-5AC9-7044-914B-FED9670AA35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B9D681D-A2D7-EA4C-AB76-167BDBF86856}"/>
              </a:ext>
            </a:extLst>
          </p:cNvPr>
          <p:cNvSpPr>
            <a:spLocks noGrp="1"/>
          </p:cNvSpPr>
          <p:nvPr>
            <p:ph type="sldNum" sz="quarter" idx="12"/>
          </p:nvPr>
        </p:nvSpPr>
        <p:spPr/>
        <p:txBody>
          <a:bodyPr/>
          <a:lstStyle/>
          <a:p>
            <a:fld id="{735C579F-F130-4D46-9918-C012F39A9A6E}" type="slidenum">
              <a:rPr lang="pt-BR" smtClean="0"/>
              <a:t>‹nº›</a:t>
            </a:fld>
            <a:endParaRPr lang="pt-BR"/>
          </a:p>
        </p:txBody>
      </p:sp>
    </p:spTree>
    <p:extLst>
      <p:ext uri="{BB962C8B-B14F-4D97-AF65-F5344CB8AC3E}">
        <p14:creationId xmlns:p14="http://schemas.microsoft.com/office/powerpoint/2010/main" val="226711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D1F2D-024F-1A47-A0E1-E35164C9D92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211727E-BC34-7C4E-B319-365A25EFF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21CF70F-A5E0-C944-8388-7D0DE23FB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99BDF6B-7129-8B42-BC78-FEE6D6955013}"/>
              </a:ext>
            </a:extLst>
          </p:cNvPr>
          <p:cNvSpPr>
            <a:spLocks noGrp="1"/>
          </p:cNvSpPr>
          <p:nvPr>
            <p:ph type="dt" sz="half" idx="10"/>
          </p:nvPr>
        </p:nvSpPr>
        <p:spPr/>
        <p:txBody>
          <a:bodyPr/>
          <a:lstStyle/>
          <a:p>
            <a:fld id="{0585CCF7-F1F6-EB42-962A-0B0977698BCF}" type="datetimeFigureOut">
              <a:rPr lang="pt-BR" smtClean="0"/>
              <a:t>21/11/2023</a:t>
            </a:fld>
            <a:endParaRPr lang="pt-BR"/>
          </a:p>
        </p:txBody>
      </p:sp>
      <p:sp>
        <p:nvSpPr>
          <p:cNvPr id="6" name="Espaço Reservado para Rodapé 5">
            <a:extLst>
              <a:ext uri="{FF2B5EF4-FFF2-40B4-BE49-F238E27FC236}">
                <a16:creationId xmlns:a16="http://schemas.microsoft.com/office/drawing/2014/main" id="{1EF11B1B-81C0-8B48-A638-D3E47FCEE9A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647B385-6598-F244-B601-7F97DB2E8C79}"/>
              </a:ext>
            </a:extLst>
          </p:cNvPr>
          <p:cNvSpPr>
            <a:spLocks noGrp="1"/>
          </p:cNvSpPr>
          <p:nvPr>
            <p:ph type="sldNum" sz="quarter" idx="12"/>
          </p:nvPr>
        </p:nvSpPr>
        <p:spPr/>
        <p:txBody>
          <a:bodyPr/>
          <a:lstStyle/>
          <a:p>
            <a:fld id="{735C579F-F130-4D46-9918-C012F39A9A6E}" type="slidenum">
              <a:rPr lang="pt-BR" smtClean="0"/>
              <a:t>‹nº›</a:t>
            </a:fld>
            <a:endParaRPr lang="pt-BR"/>
          </a:p>
        </p:txBody>
      </p:sp>
    </p:spTree>
    <p:extLst>
      <p:ext uri="{BB962C8B-B14F-4D97-AF65-F5344CB8AC3E}">
        <p14:creationId xmlns:p14="http://schemas.microsoft.com/office/powerpoint/2010/main" val="55421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60BB1-6318-574D-A857-32CCE17A4C7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D953CB6-FFDF-2245-8CF7-09C77C7BE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15086CA-E3E2-D64B-AAA8-16DFF850A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026E258-9034-D048-BEB5-441AA56CDBBF}"/>
              </a:ext>
            </a:extLst>
          </p:cNvPr>
          <p:cNvSpPr>
            <a:spLocks noGrp="1"/>
          </p:cNvSpPr>
          <p:nvPr>
            <p:ph type="dt" sz="half" idx="10"/>
          </p:nvPr>
        </p:nvSpPr>
        <p:spPr/>
        <p:txBody>
          <a:bodyPr/>
          <a:lstStyle/>
          <a:p>
            <a:fld id="{0585CCF7-F1F6-EB42-962A-0B0977698BCF}" type="datetimeFigureOut">
              <a:rPr lang="pt-BR" smtClean="0"/>
              <a:t>21/11/2023</a:t>
            </a:fld>
            <a:endParaRPr lang="pt-BR"/>
          </a:p>
        </p:txBody>
      </p:sp>
      <p:sp>
        <p:nvSpPr>
          <p:cNvPr id="6" name="Espaço Reservado para Rodapé 5">
            <a:extLst>
              <a:ext uri="{FF2B5EF4-FFF2-40B4-BE49-F238E27FC236}">
                <a16:creationId xmlns:a16="http://schemas.microsoft.com/office/drawing/2014/main" id="{B2A8FC0E-748C-AE4D-ADAF-69646E275E6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8C6331A-4FEC-8A4C-9DA7-D893FA713DAC}"/>
              </a:ext>
            </a:extLst>
          </p:cNvPr>
          <p:cNvSpPr>
            <a:spLocks noGrp="1"/>
          </p:cNvSpPr>
          <p:nvPr>
            <p:ph type="sldNum" sz="quarter" idx="12"/>
          </p:nvPr>
        </p:nvSpPr>
        <p:spPr/>
        <p:txBody>
          <a:bodyPr/>
          <a:lstStyle/>
          <a:p>
            <a:fld id="{735C579F-F130-4D46-9918-C012F39A9A6E}" type="slidenum">
              <a:rPr lang="pt-BR" smtClean="0"/>
              <a:t>‹nº›</a:t>
            </a:fld>
            <a:endParaRPr lang="pt-BR"/>
          </a:p>
        </p:txBody>
      </p:sp>
    </p:spTree>
    <p:extLst>
      <p:ext uri="{BB962C8B-B14F-4D97-AF65-F5344CB8AC3E}">
        <p14:creationId xmlns:p14="http://schemas.microsoft.com/office/powerpoint/2010/main" val="355050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293678B-86F4-EC4F-B9AD-613DE599EE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BED3A8A-F8B4-9142-B2AF-351E29608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9EF1B42-5870-034C-AA8C-B54C8783DB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5CCF7-F1F6-EB42-962A-0B0977698BCF}" type="datetimeFigureOut">
              <a:rPr lang="pt-BR" smtClean="0"/>
              <a:t>21/11/2023</a:t>
            </a:fld>
            <a:endParaRPr lang="pt-BR"/>
          </a:p>
        </p:txBody>
      </p:sp>
      <p:sp>
        <p:nvSpPr>
          <p:cNvPr id="5" name="Espaço Reservado para Rodapé 4">
            <a:extLst>
              <a:ext uri="{FF2B5EF4-FFF2-40B4-BE49-F238E27FC236}">
                <a16:creationId xmlns:a16="http://schemas.microsoft.com/office/drawing/2014/main" id="{F0850EDD-817A-5E41-BC67-F6F924A7BC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15305E5C-C1A0-F147-B942-A940DA60F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C579F-F130-4D46-9918-C012F39A9A6E}" type="slidenum">
              <a:rPr lang="pt-BR" smtClean="0"/>
              <a:t>‹nº›</a:t>
            </a:fld>
            <a:endParaRPr lang="pt-BR"/>
          </a:p>
        </p:txBody>
      </p:sp>
    </p:spTree>
    <p:extLst>
      <p:ext uri="{BB962C8B-B14F-4D97-AF65-F5344CB8AC3E}">
        <p14:creationId xmlns:p14="http://schemas.microsoft.com/office/powerpoint/2010/main" val="396780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2" Type="http://schemas.openxmlformats.org/officeDocument/2006/relationships/hyperlink" Target="https://tj-sp.jusbrasil.com.br/jurisprudencia/1114276267/apelacao-civel-ac-10449055620188260224-sp-1044905-5620188260224"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9E20AE8A-D66E-C241-AFCF-F70A47D4A8B1}"/>
              </a:ext>
            </a:extLst>
          </p:cNvPr>
          <p:cNvSpPr>
            <a:spLocks noGrp="1"/>
          </p:cNvSpPr>
          <p:nvPr>
            <p:ph type="ctrTitle"/>
          </p:nvPr>
        </p:nvSpPr>
        <p:spPr>
          <a:xfrm>
            <a:off x="1314824" y="735106"/>
            <a:ext cx="10053763" cy="2928470"/>
          </a:xfrm>
        </p:spPr>
        <p:txBody>
          <a:bodyPr anchor="b">
            <a:normAutofit/>
          </a:bodyPr>
          <a:lstStyle/>
          <a:p>
            <a:pPr algn="l"/>
            <a:r>
              <a:rPr lang="pt-BR" sz="4800">
                <a:solidFill>
                  <a:srgbClr val="FFFFFF"/>
                </a:solidFill>
              </a:rPr>
              <a:t>Seguros de Pessoas</a:t>
            </a:r>
          </a:p>
        </p:txBody>
      </p:sp>
      <p:sp>
        <p:nvSpPr>
          <p:cNvPr id="3" name="Subtítulo 2">
            <a:extLst>
              <a:ext uri="{FF2B5EF4-FFF2-40B4-BE49-F238E27FC236}">
                <a16:creationId xmlns:a16="http://schemas.microsoft.com/office/drawing/2014/main" id="{FF815AF6-4408-CB45-BE18-06AA25F09002}"/>
              </a:ext>
            </a:extLst>
          </p:cNvPr>
          <p:cNvSpPr>
            <a:spLocks noGrp="1"/>
          </p:cNvSpPr>
          <p:nvPr>
            <p:ph type="subTitle" idx="1"/>
          </p:nvPr>
        </p:nvSpPr>
        <p:spPr>
          <a:xfrm>
            <a:off x="1350682" y="4870824"/>
            <a:ext cx="10005951" cy="1458258"/>
          </a:xfrm>
        </p:spPr>
        <p:txBody>
          <a:bodyPr anchor="ctr">
            <a:normAutofit/>
          </a:bodyPr>
          <a:lstStyle/>
          <a:p>
            <a:pPr algn="l"/>
            <a:endParaRPr lang="pt-BR"/>
          </a:p>
          <a:p>
            <a:pPr algn="l"/>
            <a:r>
              <a:rPr lang="pt-BR" dirty="0"/>
              <a:t>Professor Doutor Ruy Pereira Camilo Junior</a:t>
            </a:r>
            <a:endParaRPr lang="pt-BR"/>
          </a:p>
        </p:txBody>
      </p:sp>
    </p:spTree>
    <p:extLst>
      <p:ext uri="{BB962C8B-B14F-4D97-AF65-F5344CB8AC3E}">
        <p14:creationId xmlns:p14="http://schemas.microsoft.com/office/powerpoint/2010/main" val="152265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DE94945-C416-0248-BB52-2EB11E4E3DB9}"/>
              </a:ext>
            </a:extLst>
          </p:cNvPr>
          <p:cNvSpPr>
            <a:spLocks noGrp="1"/>
          </p:cNvSpPr>
          <p:nvPr>
            <p:ph type="title"/>
          </p:nvPr>
        </p:nvSpPr>
        <p:spPr>
          <a:xfrm>
            <a:off x="524741" y="620392"/>
            <a:ext cx="3808268" cy="5504688"/>
          </a:xfrm>
        </p:spPr>
        <p:txBody>
          <a:bodyPr>
            <a:normAutofit/>
          </a:bodyPr>
          <a:lstStyle/>
          <a:p>
            <a:r>
              <a:rPr lang="pt-BR" sz="6000">
                <a:solidFill>
                  <a:schemeClr val="bg1"/>
                </a:solidFill>
              </a:rPr>
              <a:t>O interesse no seguro de vida</a:t>
            </a:r>
          </a:p>
        </p:txBody>
      </p:sp>
      <p:graphicFrame>
        <p:nvGraphicFramePr>
          <p:cNvPr id="5" name="Espaço Reservado para Conteúdo 2">
            <a:extLst>
              <a:ext uri="{FF2B5EF4-FFF2-40B4-BE49-F238E27FC236}">
                <a16:creationId xmlns:a16="http://schemas.microsoft.com/office/drawing/2014/main" id="{D821D0E9-1753-453F-B7C9-38BE3656D57B}"/>
              </a:ext>
            </a:extLst>
          </p:cNvPr>
          <p:cNvGraphicFramePr>
            <a:graphicFrameLocks noGrp="1"/>
          </p:cNvGraphicFramePr>
          <p:nvPr>
            <p:ph idx="1"/>
            <p:extLst>
              <p:ext uri="{D42A27DB-BD31-4B8C-83A1-F6EECF244321}">
                <p14:modId xmlns:p14="http://schemas.microsoft.com/office/powerpoint/2010/main" val="334527110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412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E2872D-211F-F948-A58E-16E961235D4C}"/>
              </a:ext>
            </a:extLst>
          </p:cNvPr>
          <p:cNvSpPr>
            <a:spLocks noGrp="1"/>
          </p:cNvSpPr>
          <p:nvPr>
            <p:ph type="title"/>
          </p:nvPr>
        </p:nvSpPr>
        <p:spPr/>
        <p:txBody>
          <a:bodyPr/>
          <a:lstStyle/>
          <a:p>
            <a:r>
              <a:rPr lang="pt-BR" dirty="0"/>
              <a:t>O empregador pode contratar seguro de vida de seus empregados em seu favor?</a:t>
            </a:r>
          </a:p>
        </p:txBody>
      </p:sp>
      <p:sp>
        <p:nvSpPr>
          <p:cNvPr id="3" name="Espaço Reservado para Conteúdo 2">
            <a:extLst>
              <a:ext uri="{FF2B5EF4-FFF2-40B4-BE49-F238E27FC236}">
                <a16:creationId xmlns:a16="http://schemas.microsoft.com/office/drawing/2014/main" id="{0BB6D819-80A3-B34F-9704-DEED02BCD6F2}"/>
              </a:ext>
            </a:extLst>
          </p:cNvPr>
          <p:cNvSpPr>
            <a:spLocks noGrp="1"/>
          </p:cNvSpPr>
          <p:nvPr>
            <p:ph idx="1"/>
          </p:nvPr>
        </p:nvSpPr>
        <p:spPr/>
        <p:txBody>
          <a:bodyPr/>
          <a:lstStyle/>
          <a:p>
            <a:endParaRPr lang="pt-BR" dirty="0"/>
          </a:p>
          <a:p>
            <a:r>
              <a:rPr lang="pt-BR" dirty="0"/>
              <a:t>Por vezes, busca-se ressarcir o custo de treinamento.</a:t>
            </a:r>
          </a:p>
          <a:p>
            <a:r>
              <a:rPr lang="pt-BR" dirty="0"/>
              <a:t>TJRS, em um caso, mandou pagar para os herdeiros do falecido, e não para a empresa, alegando falta de interesse (IE 70023505878).Também há precedente do TJSP.</a:t>
            </a:r>
          </a:p>
          <a:p>
            <a:r>
              <a:rPr lang="pt-BR" dirty="0"/>
              <a:t>Nos Estados Unidos, admite-se a Corporate </a:t>
            </a:r>
            <a:r>
              <a:rPr lang="pt-BR" dirty="0" err="1"/>
              <a:t>Owned</a:t>
            </a:r>
            <a:r>
              <a:rPr lang="pt-BR" dirty="0"/>
              <a:t> Life </a:t>
            </a:r>
            <a:r>
              <a:rPr lang="pt-BR" dirty="0" err="1"/>
              <a:t>Insurance</a:t>
            </a:r>
            <a:r>
              <a:rPr lang="pt-BR" dirty="0"/>
              <a:t> quando o empregador for essencial (Key </a:t>
            </a:r>
            <a:r>
              <a:rPr lang="pt-BR" dirty="0" err="1"/>
              <a:t>person</a:t>
            </a:r>
            <a:r>
              <a:rPr lang="pt-BR" dirty="0"/>
              <a:t>) para a empresa, ou difícil de substituir. Também se admite se a empresa tiver que recomprar </a:t>
            </a:r>
            <a:r>
              <a:rPr lang="pt-BR" dirty="0" err="1"/>
              <a:t>acoes</a:t>
            </a:r>
            <a:r>
              <a:rPr lang="pt-BR" dirty="0"/>
              <a:t> do empregado em sua morte.</a:t>
            </a:r>
          </a:p>
        </p:txBody>
      </p:sp>
    </p:spTree>
    <p:extLst>
      <p:ext uri="{BB962C8B-B14F-4D97-AF65-F5344CB8AC3E}">
        <p14:creationId xmlns:p14="http://schemas.microsoft.com/office/powerpoint/2010/main" val="359980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EDDF505-5C96-044B-9412-9FB6919A5198}"/>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Companheira como beneficiária</a:t>
            </a:r>
          </a:p>
        </p:txBody>
      </p:sp>
      <p:sp>
        <p:nvSpPr>
          <p:cNvPr id="3" name="Espaço Reservado para Conteúdo 2">
            <a:extLst>
              <a:ext uri="{FF2B5EF4-FFF2-40B4-BE49-F238E27FC236}">
                <a16:creationId xmlns:a16="http://schemas.microsoft.com/office/drawing/2014/main" id="{E15CF19C-C23A-FA46-956A-A6FE6B68D4C2}"/>
              </a:ext>
            </a:extLst>
          </p:cNvPr>
          <p:cNvSpPr>
            <a:spLocks noGrp="1"/>
          </p:cNvSpPr>
          <p:nvPr>
            <p:ph idx="1"/>
          </p:nvPr>
        </p:nvSpPr>
        <p:spPr>
          <a:xfrm>
            <a:off x="1371599" y="2318197"/>
            <a:ext cx="9724031" cy="3683358"/>
          </a:xfrm>
        </p:spPr>
        <p:txBody>
          <a:bodyPr anchor="ctr">
            <a:normAutofit fontScale="85000" lnSpcReduction="20000"/>
          </a:bodyPr>
          <a:lstStyle/>
          <a:p>
            <a:pPr marL="0" indent="0">
              <a:buNone/>
            </a:pPr>
            <a:endParaRPr lang="pt-BR" sz="2000" dirty="0"/>
          </a:p>
          <a:p>
            <a:r>
              <a:rPr lang="pt-BR" sz="2000" dirty="0"/>
              <a:t>Art. 793. É válida a instituição do companheiro como beneficiário, se ao tempo do contrato o segurado era separado judicialmente, ou já se encontrava separado de fato.</a:t>
            </a:r>
          </a:p>
          <a:p>
            <a:endParaRPr lang="pt-BR" sz="2000" dirty="0"/>
          </a:p>
          <a:p>
            <a:pPr marL="0" indent="0">
              <a:buNone/>
            </a:pPr>
            <a:r>
              <a:rPr lang="pt-BR" sz="2000" dirty="0"/>
              <a:t>Jurisprudência posiciona-se no sentido de resguardar o cônjuge já separado quando foi mantido como beneficiário do seguro após o divórcio.</a:t>
            </a:r>
          </a:p>
          <a:p>
            <a:pPr marL="0" indent="0">
              <a:buNone/>
            </a:pPr>
            <a:endParaRPr lang="pt-BR" sz="2000" dirty="0"/>
          </a:p>
          <a:p>
            <a:pPr marL="0" indent="0" algn="just">
              <a:buNone/>
            </a:pPr>
            <a:r>
              <a:rPr lang="pt-BR" sz="2000" dirty="0"/>
              <a:t>SITUAÇAO É DIFERENTE QUANTO À(O) MERO AMANTE: </a:t>
            </a:r>
          </a:p>
          <a:p>
            <a:pPr marL="0" indent="0" algn="just">
              <a:buNone/>
            </a:pPr>
            <a:r>
              <a:rPr lang="pt-BR" sz="1400" b="1" i="1" dirty="0" err="1">
                <a:solidFill>
                  <a:srgbClr val="8E8E8E"/>
                </a:solidFill>
                <a:effectLst/>
                <a:latin typeface="Times New Roman" panose="02020603050405020304" pitchFamily="18" charset="0"/>
                <a:cs typeface="Times New Roman" panose="02020603050405020304" pitchFamily="18" charset="0"/>
              </a:rPr>
              <a:t>REsp</a:t>
            </a:r>
            <a:r>
              <a:rPr lang="pt-BR" sz="1400" b="1" i="1" dirty="0">
                <a:solidFill>
                  <a:srgbClr val="8E8E8E"/>
                </a:solidFill>
                <a:effectLst/>
                <a:latin typeface="Times New Roman" panose="02020603050405020304" pitchFamily="18" charset="0"/>
                <a:cs typeface="Times New Roman" panose="02020603050405020304" pitchFamily="18" charset="0"/>
              </a:rPr>
              <a:t> 1.391.954 – RJ, Rel. Min. Maria Isabel Gallotti, Quarta Turma, por maioria, julgado em 22/03/2022.</a:t>
            </a:r>
            <a:endParaRPr lang="pt-BR" sz="1400" b="1" i="0" dirty="0">
              <a:solidFill>
                <a:srgbClr val="8E8E8E"/>
              </a:solidFill>
              <a:effectLst/>
              <a:latin typeface="Times New Roman" panose="02020603050405020304" pitchFamily="18" charset="0"/>
              <a:cs typeface="Times New Roman" panose="02020603050405020304" pitchFamily="18" charset="0"/>
            </a:endParaRPr>
          </a:p>
          <a:p>
            <a:pPr marL="0" indent="0" algn="just">
              <a:buNone/>
            </a:pPr>
            <a:r>
              <a:rPr lang="pt-BR" sz="1400" b="1" i="1" dirty="0">
                <a:solidFill>
                  <a:srgbClr val="8E8E8E"/>
                </a:solidFill>
                <a:effectLst/>
                <a:latin typeface="Times New Roman" panose="02020603050405020304" pitchFamily="18" charset="0"/>
                <a:cs typeface="Times New Roman" panose="02020603050405020304" pitchFamily="18" charset="0"/>
              </a:rPr>
              <a:t>Ramo do Direito: Direito Civil</a:t>
            </a:r>
            <a:endParaRPr lang="pt-BR" sz="1400" b="1" i="0" dirty="0">
              <a:solidFill>
                <a:srgbClr val="8E8E8E"/>
              </a:solidFill>
              <a:effectLst/>
              <a:latin typeface="Times New Roman" panose="02020603050405020304" pitchFamily="18" charset="0"/>
              <a:cs typeface="Times New Roman" panose="02020603050405020304" pitchFamily="18" charset="0"/>
            </a:endParaRPr>
          </a:p>
          <a:p>
            <a:pPr marL="0" indent="0" algn="just">
              <a:buNone/>
            </a:pPr>
            <a:r>
              <a:rPr lang="pt-BR" sz="1400" b="1" i="1" dirty="0">
                <a:solidFill>
                  <a:srgbClr val="8E8E8E"/>
                </a:solidFill>
                <a:effectLst/>
                <a:latin typeface="Times New Roman" panose="02020603050405020304" pitchFamily="18" charset="0"/>
                <a:cs typeface="Times New Roman" panose="02020603050405020304" pitchFamily="18" charset="0"/>
              </a:rPr>
              <a:t>Tema: Seguro de vida. Instituidor casado não separado de fato ou judicialmente. Concubina beneficiária. Impossibilidade. Expressa vedação legal. Art. 793 do CC/2002.</a:t>
            </a:r>
            <a:endParaRPr lang="pt-BR" sz="1400" b="1" i="0" dirty="0">
              <a:solidFill>
                <a:srgbClr val="8E8E8E"/>
              </a:solidFill>
              <a:effectLst/>
              <a:latin typeface="Times New Roman" panose="02020603050405020304" pitchFamily="18" charset="0"/>
              <a:cs typeface="Times New Roman" panose="02020603050405020304" pitchFamily="18" charset="0"/>
            </a:endParaRPr>
          </a:p>
          <a:p>
            <a:pPr marL="0" indent="0" algn="just">
              <a:buNone/>
            </a:pPr>
            <a:r>
              <a:rPr lang="pt-BR" sz="1400" b="1" i="0" dirty="0">
                <a:solidFill>
                  <a:srgbClr val="8E8E8E"/>
                </a:solidFill>
                <a:effectLst/>
                <a:latin typeface="Times New Roman" panose="02020603050405020304" pitchFamily="18" charset="0"/>
                <a:cs typeface="Times New Roman" panose="02020603050405020304" pitchFamily="18" charset="0"/>
              </a:rPr>
              <a:t>Destaque</a:t>
            </a:r>
          </a:p>
          <a:p>
            <a:pPr marL="0" indent="0" algn="just">
              <a:buNone/>
            </a:pPr>
            <a:r>
              <a:rPr lang="pt-BR" sz="1400" b="1" i="0" dirty="0">
                <a:solidFill>
                  <a:srgbClr val="8E8E8E"/>
                </a:solidFill>
                <a:effectLst/>
                <a:latin typeface="Times New Roman" panose="02020603050405020304" pitchFamily="18" charset="0"/>
                <a:cs typeface="Times New Roman" panose="02020603050405020304" pitchFamily="18" charset="0"/>
              </a:rPr>
              <a:t>O seguro de vida não pode ser instituído por pessoa casada em benefício de parceiro em relação concubinária.</a:t>
            </a:r>
          </a:p>
          <a:p>
            <a:pPr marL="0" indent="0">
              <a:buNone/>
            </a:pPr>
            <a:endParaRPr lang="pt-BR" sz="2000" dirty="0"/>
          </a:p>
        </p:txBody>
      </p:sp>
    </p:spTree>
    <p:extLst>
      <p:ext uri="{BB962C8B-B14F-4D97-AF65-F5344CB8AC3E}">
        <p14:creationId xmlns:p14="http://schemas.microsoft.com/office/powerpoint/2010/main" val="420704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A5EF4-DBE4-9B4E-BC60-C5552C5F2B43}"/>
              </a:ext>
            </a:extLst>
          </p:cNvPr>
          <p:cNvSpPr>
            <a:spLocks noGrp="1"/>
          </p:cNvSpPr>
          <p:nvPr>
            <p:ph type="title"/>
          </p:nvPr>
        </p:nvSpPr>
        <p:spPr/>
        <p:txBody>
          <a:bodyPr/>
          <a:lstStyle/>
          <a:p>
            <a:r>
              <a:rPr lang="pt-BR" dirty="0"/>
              <a:t>O que ocorre se o beneficiário falecer antes do segurado?</a:t>
            </a:r>
          </a:p>
        </p:txBody>
      </p:sp>
      <p:sp>
        <p:nvSpPr>
          <p:cNvPr id="3" name="Espaço Reservado para Conteúdo 2">
            <a:extLst>
              <a:ext uri="{FF2B5EF4-FFF2-40B4-BE49-F238E27FC236}">
                <a16:creationId xmlns:a16="http://schemas.microsoft.com/office/drawing/2014/main" id="{60F077C0-4D55-2C4A-B5C8-586A229FC1E2}"/>
              </a:ext>
            </a:extLst>
          </p:cNvPr>
          <p:cNvSpPr>
            <a:spLocks noGrp="1"/>
          </p:cNvSpPr>
          <p:nvPr>
            <p:ph idx="1"/>
          </p:nvPr>
        </p:nvSpPr>
        <p:spPr/>
        <p:txBody>
          <a:bodyPr/>
          <a:lstStyle/>
          <a:p>
            <a:r>
              <a:rPr lang="pt-BR" dirty="0" err="1"/>
              <a:t>Halperin</a:t>
            </a:r>
            <a:r>
              <a:rPr lang="pt-BR" dirty="0"/>
              <a:t>, na Argentina, entende que não há direito, mas mera expectativa, e, portanto, se o beneficiário falece, não passa seus herdeiros o direito</a:t>
            </a:r>
          </a:p>
          <a:p>
            <a:endParaRPr lang="pt-BR" dirty="0"/>
          </a:p>
          <a:p>
            <a:r>
              <a:rPr lang="pt-BR" dirty="0"/>
              <a:t>O contrato é </a:t>
            </a:r>
            <a:r>
              <a:rPr lang="pt-BR" dirty="0" err="1"/>
              <a:t>intuitu</a:t>
            </a:r>
            <a:r>
              <a:rPr lang="pt-BR" dirty="0"/>
              <a:t> personae</a:t>
            </a:r>
          </a:p>
          <a:p>
            <a:endParaRPr lang="pt-BR" dirty="0"/>
          </a:p>
          <a:p>
            <a:r>
              <a:rPr lang="pt-BR" dirty="0"/>
              <a:t>Decisões no mesmo sentido na França</a:t>
            </a:r>
          </a:p>
          <a:p>
            <a:endParaRPr lang="pt-BR" dirty="0"/>
          </a:p>
          <a:p>
            <a:r>
              <a:rPr lang="pt-BR" dirty="0"/>
              <a:t>Importante prever na apólice uma regra para essa hipótese.</a:t>
            </a:r>
          </a:p>
          <a:p>
            <a:endParaRPr lang="pt-BR" dirty="0"/>
          </a:p>
        </p:txBody>
      </p:sp>
    </p:spTree>
    <p:extLst>
      <p:ext uri="{BB962C8B-B14F-4D97-AF65-F5344CB8AC3E}">
        <p14:creationId xmlns:p14="http://schemas.microsoft.com/office/powerpoint/2010/main" val="158746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D10106-C319-BA48-A197-F98A3F7A396C}"/>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Substituição do beneficiário</a:t>
            </a:r>
          </a:p>
        </p:txBody>
      </p:sp>
      <p:sp>
        <p:nvSpPr>
          <p:cNvPr id="3" name="Espaço Reservado para Conteúdo 2">
            <a:extLst>
              <a:ext uri="{FF2B5EF4-FFF2-40B4-BE49-F238E27FC236}">
                <a16:creationId xmlns:a16="http://schemas.microsoft.com/office/drawing/2014/main" id="{2F512733-4A07-6845-94BB-F327859D639C}"/>
              </a:ext>
            </a:extLst>
          </p:cNvPr>
          <p:cNvSpPr>
            <a:spLocks noGrp="1"/>
          </p:cNvSpPr>
          <p:nvPr>
            <p:ph idx="1"/>
          </p:nvPr>
        </p:nvSpPr>
        <p:spPr>
          <a:xfrm>
            <a:off x="1371599" y="2318197"/>
            <a:ext cx="9724031" cy="3683358"/>
          </a:xfrm>
        </p:spPr>
        <p:txBody>
          <a:bodyPr anchor="ctr">
            <a:normAutofit fontScale="85000" lnSpcReduction="10000"/>
          </a:bodyPr>
          <a:lstStyle/>
          <a:p>
            <a:r>
              <a:rPr lang="pt-BR" sz="2000" i="1" dirty="0"/>
              <a:t>Art. 791. Se o segurado não renunciar à faculdade, ou se o seguro não tiver como causa declarada a garantia de alguma obrigação, é lícita a substituição do beneficiário, por ato entre vivos ou de última vontade.</a:t>
            </a:r>
          </a:p>
          <a:p>
            <a:r>
              <a:rPr lang="pt-BR" sz="2000" i="1" dirty="0"/>
              <a:t>Parágrafo único. O segurador, que não for cientificado oportunamente da substituição, desobrigar-se-á pagando o capital segurado ao antigo beneficiário.</a:t>
            </a:r>
          </a:p>
          <a:p>
            <a:pPr marL="0" indent="0">
              <a:buNone/>
            </a:pPr>
            <a:endParaRPr lang="pt-BR" sz="2000" dirty="0"/>
          </a:p>
          <a:p>
            <a:pPr marL="0" indent="0">
              <a:buNone/>
            </a:pPr>
            <a:r>
              <a:rPr lang="pt-BR" sz="2000" dirty="0"/>
              <a:t>O interesse protegido é a pessoa, </a:t>
            </a:r>
            <a:r>
              <a:rPr lang="pt-BR" sz="2000" dirty="0" err="1"/>
              <a:t>nao</a:t>
            </a:r>
            <a:r>
              <a:rPr lang="pt-BR" sz="2000" dirty="0"/>
              <a:t> seu patrimônio. Estipulação em favor de terceiro (beneficiário torna-se credor no óbito). Não precisa ser notificado da substituição</a:t>
            </a:r>
          </a:p>
          <a:p>
            <a:pPr marL="0" indent="0">
              <a:buNone/>
            </a:pPr>
            <a:endParaRPr lang="pt-BR" sz="2000" dirty="0"/>
          </a:p>
          <a:p>
            <a:pPr marL="0" indent="0">
              <a:buNone/>
            </a:pPr>
            <a:r>
              <a:rPr lang="pt-BR" sz="2000" dirty="0"/>
              <a:t>Não vale nos seguros prestamistas.</a:t>
            </a:r>
          </a:p>
          <a:p>
            <a:pPr marL="0" indent="0">
              <a:buNone/>
            </a:pPr>
            <a:endParaRPr lang="pt-BR" sz="2000" dirty="0"/>
          </a:p>
          <a:p>
            <a:pPr marL="0" indent="0">
              <a:buNone/>
            </a:pPr>
            <a:r>
              <a:rPr lang="pt-BR" sz="2000" dirty="0"/>
              <a:t>No caso de dúvida, a seguradora deve consignar judicialmente o valor, e deixar aos beneficiários a discussão sobre a quem cabe levantar. Isso evita a incidência da regra milenar: ”QUEM PAGA MAL, PAGA DUAS VEZES”.</a:t>
            </a:r>
          </a:p>
        </p:txBody>
      </p:sp>
    </p:spTree>
    <p:extLst>
      <p:ext uri="{BB962C8B-B14F-4D97-AF65-F5344CB8AC3E}">
        <p14:creationId xmlns:p14="http://schemas.microsoft.com/office/powerpoint/2010/main" val="351209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456C816-B99C-CE4C-A671-AF55DB6290F5}"/>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Ausência de indicação de beneficiários</a:t>
            </a:r>
          </a:p>
        </p:txBody>
      </p:sp>
      <p:sp>
        <p:nvSpPr>
          <p:cNvPr id="22" name="Espaço Reservado para Conteúdo 2">
            <a:extLst>
              <a:ext uri="{FF2B5EF4-FFF2-40B4-BE49-F238E27FC236}">
                <a16:creationId xmlns:a16="http://schemas.microsoft.com/office/drawing/2014/main" id="{3A521293-4FCE-534A-8F3E-A5A44FBD40E5}"/>
              </a:ext>
            </a:extLst>
          </p:cNvPr>
          <p:cNvSpPr>
            <a:spLocks noGrp="1"/>
          </p:cNvSpPr>
          <p:nvPr>
            <p:ph idx="1"/>
          </p:nvPr>
        </p:nvSpPr>
        <p:spPr>
          <a:xfrm>
            <a:off x="1543519" y="2087461"/>
            <a:ext cx="9724031" cy="3683358"/>
          </a:xfrm>
        </p:spPr>
        <p:txBody>
          <a:bodyPr anchor="ctr">
            <a:normAutofit/>
          </a:bodyPr>
          <a:lstStyle/>
          <a:p>
            <a:r>
              <a:rPr lang="pt-BR" sz="2000" i="1" dirty="0"/>
              <a:t>Art. 792. Na falta de indicação da pessoa ou beneficiário, ou se por qualquer motivo não prevalecer a que for feita, o capital segurado será pago por metade ao cônjuge não separado judicialmente, e o restante aos herdeiros do segurado, obedecida a ordem da vocação hereditária.</a:t>
            </a:r>
          </a:p>
          <a:p>
            <a:r>
              <a:rPr lang="pt-BR" sz="2000" i="1" dirty="0"/>
              <a:t>Parágrafo único. Na falta das pessoas indicadas neste artigo, serão beneficiários os que provarem que a morte do segurado os privou dos meios necessários à subsistência.</a:t>
            </a:r>
          </a:p>
          <a:p>
            <a:pPr marL="0" indent="0">
              <a:buNone/>
            </a:pPr>
            <a:r>
              <a:rPr lang="pt-BR" sz="2000" dirty="0"/>
              <a:t>Independe o regime de bens do casamento</a:t>
            </a:r>
          </a:p>
          <a:p>
            <a:pPr marL="0" indent="0">
              <a:buNone/>
            </a:pPr>
            <a:r>
              <a:rPr lang="pt-BR" sz="2000" dirty="0"/>
              <a:t>Herdeiros serão os legais ou por testamento.</a:t>
            </a:r>
          </a:p>
          <a:p>
            <a:pPr marL="0" indent="0">
              <a:buNone/>
            </a:pPr>
            <a:r>
              <a:rPr lang="pt-BR" sz="2000" dirty="0"/>
              <a:t>Pode o herdeiro renunciar ao seguro, e não à herança,  ou o contrário.</a:t>
            </a:r>
          </a:p>
        </p:txBody>
      </p:sp>
    </p:spTree>
    <p:extLst>
      <p:ext uri="{BB962C8B-B14F-4D97-AF65-F5344CB8AC3E}">
        <p14:creationId xmlns:p14="http://schemas.microsoft.com/office/powerpoint/2010/main" val="253423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FE6A2-C123-3D47-910A-28D35050BDC7}"/>
              </a:ext>
            </a:extLst>
          </p:cNvPr>
          <p:cNvSpPr>
            <a:spLocks noGrp="1"/>
          </p:cNvSpPr>
          <p:nvPr>
            <p:ph type="title"/>
          </p:nvPr>
        </p:nvSpPr>
        <p:spPr/>
        <p:txBody>
          <a:bodyPr/>
          <a:lstStyle/>
          <a:p>
            <a:r>
              <a:rPr lang="pt-BR" dirty="0"/>
              <a:t>Ordem de vocação hereditária</a:t>
            </a:r>
          </a:p>
        </p:txBody>
      </p:sp>
      <p:sp>
        <p:nvSpPr>
          <p:cNvPr id="3" name="Espaço Reservado para Conteúdo 2">
            <a:extLst>
              <a:ext uri="{FF2B5EF4-FFF2-40B4-BE49-F238E27FC236}">
                <a16:creationId xmlns:a16="http://schemas.microsoft.com/office/drawing/2014/main" id="{54930D9E-9653-624D-AC29-3D7CF8EC9CD0}"/>
              </a:ext>
            </a:extLst>
          </p:cNvPr>
          <p:cNvSpPr>
            <a:spLocks noGrp="1"/>
          </p:cNvSpPr>
          <p:nvPr>
            <p:ph idx="1"/>
          </p:nvPr>
        </p:nvSpPr>
        <p:spPr/>
        <p:txBody>
          <a:bodyPr>
            <a:normAutofit lnSpcReduction="10000"/>
          </a:bodyPr>
          <a:lstStyle/>
          <a:p>
            <a:pPr marL="0" indent="0" algn="l">
              <a:buNone/>
            </a:pPr>
            <a:r>
              <a:rPr lang="pt-BR" b="1" i="0" dirty="0">
                <a:effectLst/>
                <a:latin typeface="Roboto" panose="02000000000000000000" pitchFamily="2" charset="0"/>
              </a:rPr>
              <a:t>Art. 1.</a:t>
            </a:r>
            <a:r>
              <a:rPr lang="pt-BR" b="0" i="0" dirty="0">
                <a:effectLst/>
                <a:latin typeface="Roboto" panose="02000000000000000000" pitchFamily="2" charset="0"/>
              </a:rPr>
              <a:t>829 do Código Civil. A sucessão legítima defere-se na ordem seguinte: </a:t>
            </a:r>
          </a:p>
          <a:p>
            <a:pPr marL="0" indent="0" algn="l">
              <a:buNone/>
            </a:pPr>
            <a:r>
              <a:rPr lang="pt-BR" b="1" i="0" dirty="0" err="1">
                <a:effectLst/>
                <a:latin typeface="Roboto" panose="02000000000000000000" pitchFamily="2" charset="0"/>
              </a:rPr>
              <a:t>I</a:t>
            </a:r>
            <a:r>
              <a:rPr lang="pt-BR" b="0" i="0" dirty="0">
                <a:effectLst/>
                <a:latin typeface="Roboto" panose="02000000000000000000" pitchFamily="2" charset="0"/>
              </a:rPr>
              <a:t> - aos descendentes, em concorrência com o cônjuge sobrevivente, salvo se casado este com o falecido no regime da comunhão universal, ou no da separação obrigatória de bens (art. 1.640, parágrafo único); ou se, no regime da comunhão parcial, o autor da herança não houver deixado bens particulares;</a:t>
            </a:r>
          </a:p>
          <a:p>
            <a:pPr marL="0" indent="0" algn="l">
              <a:buNone/>
            </a:pPr>
            <a:r>
              <a:rPr lang="pt-BR" b="1" i="0" dirty="0">
                <a:effectLst/>
                <a:latin typeface="Roboto" panose="02000000000000000000" pitchFamily="2" charset="0"/>
              </a:rPr>
              <a:t>II</a:t>
            </a:r>
            <a:r>
              <a:rPr lang="pt-BR" b="0" i="0" dirty="0">
                <a:effectLst/>
                <a:latin typeface="Roboto" panose="02000000000000000000" pitchFamily="2" charset="0"/>
              </a:rPr>
              <a:t> - aos ascendentes, em concorrência com o cônjuge;</a:t>
            </a:r>
          </a:p>
          <a:p>
            <a:pPr marL="0" indent="0" algn="l">
              <a:buNone/>
            </a:pPr>
            <a:r>
              <a:rPr lang="pt-BR" b="1" i="0" dirty="0">
                <a:effectLst/>
                <a:latin typeface="Roboto" panose="02000000000000000000" pitchFamily="2" charset="0"/>
              </a:rPr>
              <a:t>III</a:t>
            </a:r>
            <a:r>
              <a:rPr lang="pt-BR" b="0" i="0" dirty="0">
                <a:effectLst/>
                <a:latin typeface="Roboto" panose="02000000000000000000" pitchFamily="2" charset="0"/>
              </a:rPr>
              <a:t> - ao cônjuge sobrevivente;</a:t>
            </a:r>
          </a:p>
          <a:p>
            <a:pPr marL="0" indent="0" algn="l">
              <a:buNone/>
            </a:pPr>
            <a:r>
              <a:rPr lang="pt-BR" b="1" i="0" dirty="0">
                <a:effectLst/>
                <a:latin typeface="Roboto" panose="02000000000000000000" pitchFamily="2" charset="0"/>
              </a:rPr>
              <a:t>IV</a:t>
            </a:r>
            <a:r>
              <a:rPr lang="pt-BR" b="0" i="0" dirty="0">
                <a:effectLst/>
                <a:latin typeface="Roboto" panose="02000000000000000000" pitchFamily="2" charset="0"/>
              </a:rPr>
              <a:t> - aos colaterais.</a:t>
            </a:r>
          </a:p>
          <a:p>
            <a:pPr marL="0" indent="0">
              <a:buNone/>
            </a:pPr>
            <a:endParaRPr lang="pt-BR" dirty="0"/>
          </a:p>
        </p:txBody>
      </p:sp>
    </p:spTree>
    <p:extLst>
      <p:ext uri="{BB962C8B-B14F-4D97-AF65-F5344CB8AC3E}">
        <p14:creationId xmlns:p14="http://schemas.microsoft.com/office/powerpoint/2010/main" val="179599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CF826-4EBD-88D0-CCC0-54F51668105A}"/>
              </a:ext>
            </a:extLst>
          </p:cNvPr>
          <p:cNvSpPr>
            <a:spLocks noGrp="1"/>
          </p:cNvSpPr>
          <p:nvPr>
            <p:ph type="title"/>
          </p:nvPr>
        </p:nvSpPr>
        <p:spPr/>
        <p:txBody>
          <a:bodyPr/>
          <a:lstStyle/>
          <a:p>
            <a:r>
              <a:rPr lang="pt-BR" dirty="0"/>
              <a:t>O assassino do segurado pode receber o seguro, se for o beneficiário?</a:t>
            </a:r>
          </a:p>
        </p:txBody>
      </p:sp>
      <p:sp>
        <p:nvSpPr>
          <p:cNvPr id="3" name="Espaço Reservado para Conteúdo 2">
            <a:extLst>
              <a:ext uri="{FF2B5EF4-FFF2-40B4-BE49-F238E27FC236}">
                <a16:creationId xmlns:a16="http://schemas.microsoft.com/office/drawing/2014/main" id="{E7B5ED08-339A-B549-2D0A-7E3FA23E97AD}"/>
              </a:ext>
            </a:extLst>
          </p:cNvPr>
          <p:cNvSpPr>
            <a:spLocks noGrp="1"/>
          </p:cNvSpPr>
          <p:nvPr>
            <p:ph idx="1"/>
          </p:nvPr>
        </p:nvSpPr>
        <p:spPr/>
        <p:txBody>
          <a:bodyPr/>
          <a:lstStyle/>
          <a:p>
            <a:pPr marL="0" indent="0">
              <a:buNone/>
            </a:pPr>
            <a:endParaRPr lang="pt-BR" dirty="0"/>
          </a:p>
          <a:p>
            <a:pPr marL="0" indent="0">
              <a:buNone/>
            </a:pPr>
            <a:endParaRPr lang="pt-BR" dirty="0"/>
          </a:p>
          <a:p>
            <a:pPr marL="0" indent="0">
              <a:buNone/>
            </a:pPr>
            <a:endParaRPr lang="pt-BR" dirty="0"/>
          </a:p>
          <a:p>
            <a:pPr marL="0" indent="0">
              <a:buNone/>
            </a:pPr>
            <a:r>
              <a:rPr lang="pt-BR" dirty="0"/>
              <a:t>O que você acha?</a:t>
            </a:r>
          </a:p>
        </p:txBody>
      </p:sp>
      <p:pic>
        <p:nvPicPr>
          <p:cNvPr id="1026" name="Picture 2" descr="Suzane von Richthofen: como estão os envolvidos no caso 19 ...">
            <a:extLst>
              <a:ext uri="{FF2B5EF4-FFF2-40B4-BE49-F238E27FC236}">
                <a16:creationId xmlns:a16="http://schemas.microsoft.com/office/drawing/2014/main" id="{2E29DACB-F777-0037-3C69-83ED606C1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119" y="1931668"/>
            <a:ext cx="3104438" cy="413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7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31137-5E49-7342-B19C-0B80FBF1254B}"/>
              </a:ext>
            </a:extLst>
          </p:cNvPr>
          <p:cNvSpPr>
            <a:spLocks noGrp="1"/>
          </p:cNvSpPr>
          <p:nvPr>
            <p:ph type="title"/>
          </p:nvPr>
        </p:nvSpPr>
        <p:spPr/>
        <p:txBody>
          <a:bodyPr/>
          <a:lstStyle/>
          <a:p>
            <a:r>
              <a:rPr lang="pt-BR" dirty="0"/>
              <a:t>E o cônjuge separado de fato?</a:t>
            </a:r>
          </a:p>
        </p:txBody>
      </p:sp>
      <p:sp>
        <p:nvSpPr>
          <p:cNvPr id="3" name="Espaço Reservado para Conteúdo 2">
            <a:extLst>
              <a:ext uri="{FF2B5EF4-FFF2-40B4-BE49-F238E27FC236}">
                <a16:creationId xmlns:a16="http://schemas.microsoft.com/office/drawing/2014/main" id="{F0035068-6D05-774A-AB7D-4FFC520EEFD0}"/>
              </a:ext>
            </a:extLst>
          </p:cNvPr>
          <p:cNvSpPr>
            <a:spLocks noGrp="1"/>
          </p:cNvSpPr>
          <p:nvPr>
            <p:ph idx="1"/>
          </p:nvPr>
        </p:nvSpPr>
        <p:spPr/>
        <p:txBody>
          <a:bodyPr>
            <a:normAutofit fontScale="40000" lnSpcReduction="20000"/>
          </a:bodyPr>
          <a:lstStyle/>
          <a:p>
            <a:pPr marL="0" indent="0" algn="just">
              <a:buNone/>
            </a:pPr>
            <a:br>
              <a:rPr lang="pt-BR" b="0" i="0" dirty="0">
                <a:solidFill>
                  <a:srgbClr val="000000"/>
                </a:solidFill>
                <a:effectLst/>
                <a:latin typeface="Bookman Old Style" panose="02050604050505020204" pitchFamily="18" charset="0"/>
              </a:rPr>
            </a:br>
            <a:r>
              <a:rPr lang="pt-BR" b="0" i="0" dirty="0">
                <a:solidFill>
                  <a:srgbClr val="000000"/>
                </a:solidFill>
                <a:effectLst/>
                <a:latin typeface="Bookman Old Style" panose="02050604050505020204" pitchFamily="18" charset="0"/>
              </a:rPr>
              <a:t>RECURSO ESPECIAL. CIVIL. SEGURO DE VIDA. MORTE DO SEGURADO. AUSÊNCIA DE INDICAÇÃO DE BENEFICIÁRIO. PAGAMENTO ADMINISTRATIVO À COMPANHEIRA E AOS HERDEIROS. PRETENSÃO JUDICIAL DA EX-ESPOSA. SEPARAÇÃO DE FATO. CONFIGURAÇÃO. ART. 792 DO CC. INTERPRETAÇÃO SISTEMÁTICA E TELEOLÓGICA. DIVISÃO IGUALITÁRIA ENTRE O CÔNJUGE NÃO SEPARADO JUDICIALMENTE E O CONVIVENTE ESTÁVEL (...)</a:t>
            </a:r>
            <a:endParaRPr lang="pt-BR" b="0" i="0" dirty="0">
              <a:solidFill>
                <a:srgbClr val="000000"/>
              </a:solidFill>
              <a:effectLst/>
              <a:latin typeface="Times" pitchFamily="2" charset="0"/>
            </a:endParaRPr>
          </a:p>
          <a:p>
            <a:pPr marL="0" indent="0" algn="just">
              <a:buNone/>
            </a:pPr>
            <a:r>
              <a:rPr lang="pt-BR" b="0" i="0" dirty="0">
                <a:solidFill>
                  <a:srgbClr val="000000"/>
                </a:solidFill>
                <a:effectLst/>
                <a:latin typeface="Bookman Old Style" panose="02050604050505020204" pitchFamily="18" charset="0"/>
              </a:rPr>
              <a:t>1. Cinge-se a controvérsia a saber quem deve receber, além dos herdeiros, a indenização securitária advinda de contrato de seguro de vida quando o segurado estiver separado de fato na data do óbito e faltar, na apólice, a indicação de beneficiário: a companheira </a:t>
            </a:r>
            <a:r>
              <a:rPr lang="pt-BR" b="0" i="0" dirty="0" err="1">
                <a:solidFill>
                  <a:srgbClr val="000000"/>
                </a:solidFill>
                <a:effectLst/>
                <a:latin typeface="Bookman Old Style" panose="02050604050505020204" pitchFamily="18" charset="0"/>
              </a:rPr>
              <a:t>e⁄ou</a:t>
            </a:r>
            <a:r>
              <a:rPr lang="pt-BR" b="0" i="0" dirty="0">
                <a:solidFill>
                  <a:srgbClr val="000000"/>
                </a:solidFill>
                <a:effectLst/>
                <a:latin typeface="Bookman Old Style" panose="02050604050505020204" pitchFamily="18" charset="0"/>
              </a:rPr>
              <a:t> o cônjuge supérstite (não separado judicialmente).</a:t>
            </a:r>
            <a:endParaRPr lang="pt-BR" b="0" i="0" dirty="0">
              <a:solidFill>
                <a:srgbClr val="000000"/>
              </a:solidFill>
              <a:effectLst/>
              <a:latin typeface="Times" pitchFamily="2" charset="0"/>
            </a:endParaRPr>
          </a:p>
          <a:p>
            <a:pPr marL="0" indent="0" algn="just">
              <a:buNone/>
            </a:pPr>
            <a:r>
              <a:rPr lang="pt-BR" b="0" i="0" dirty="0">
                <a:solidFill>
                  <a:srgbClr val="000000"/>
                </a:solidFill>
                <a:effectLst/>
                <a:latin typeface="Bookman Old Style" panose="02050604050505020204" pitchFamily="18" charset="0"/>
              </a:rPr>
              <a:t>2. O art. 792 do CC dispõe de forma lacunosa sobre o assunto, sendo a interpretação da norma mais consentânea com o ordenamento jurídico a sistemática e a teleológica (art. 5º da LINDB), de modo que, no seguro de vida, na falta de indicação da pessoa ou beneficiário, o capital segurado deverá ser pago metade aos herdeiros do segurado, segundo a vocação hereditária, e a outra metade ao cônjuge não separado judicialmente e ao companheiro, desde que comprovada, nessa última hipótese, a união estável.</a:t>
            </a:r>
            <a:endParaRPr lang="pt-BR" b="0" i="0" dirty="0">
              <a:solidFill>
                <a:srgbClr val="000000"/>
              </a:solidFill>
              <a:effectLst/>
              <a:latin typeface="Times" pitchFamily="2" charset="0"/>
            </a:endParaRPr>
          </a:p>
          <a:p>
            <a:pPr marL="0" indent="0" algn="just">
              <a:buNone/>
            </a:pPr>
            <a:r>
              <a:rPr lang="pt-BR" b="0" i="0" dirty="0">
                <a:solidFill>
                  <a:srgbClr val="000000"/>
                </a:solidFill>
                <a:effectLst/>
                <a:latin typeface="Bookman Old Style" panose="02050604050505020204" pitchFamily="18" charset="0"/>
              </a:rPr>
              <a:t>3. Exegese que privilegia a finalidade e a unidade do sistema, harmonizando os institutos do direito de família com o direito obrigacional, coadunando-se ao que já ocorre na previdência social e na do servidor público e militar para os casos de pensão por morte: rateio igualitário do benefício entre o ex-cônjuge e o companheiro, haja vista a presunção de dependência econômica e a ausência de ordem de preferência entre eles.</a:t>
            </a:r>
            <a:endParaRPr lang="pt-BR" b="0" i="0" dirty="0">
              <a:solidFill>
                <a:srgbClr val="000000"/>
              </a:solidFill>
              <a:effectLst/>
              <a:latin typeface="Times" pitchFamily="2" charset="0"/>
            </a:endParaRPr>
          </a:p>
          <a:p>
            <a:pPr marL="0" indent="0" algn="just">
              <a:buNone/>
            </a:pPr>
            <a:r>
              <a:rPr lang="pt-BR" b="0" i="0" dirty="0">
                <a:solidFill>
                  <a:srgbClr val="000000"/>
                </a:solidFill>
                <a:effectLst/>
                <a:latin typeface="Bookman Old Style" panose="02050604050505020204" pitchFamily="18" charset="0"/>
              </a:rPr>
              <a:t>4. O segurado, ao contratar o seguro de vida, geralmente possui a intenção de amparar a própria família, os parentes ou as pessoas que lhe são mais afeitas, a fim de não deixá-los desprotegidos economicamente quando de seu óbito.</a:t>
            </a:r>
            <a:endParaRPr lang="pt-BR" b="0" i="0" dirty="0">
              <a:solidFill>
                <a:srgbClr val="000000"/>
              </a:solidFill>
              <a:effectLst/>
              <a:latin typeface="Times" pitchFamily="2" charset="0"/>
            </a:endParaRPr>
          </a:p>
          <a:p>
            <a:pPr marL="0" indent="0" algn="just">
              <a:buNone/>
            </a:pPr>
            <a:r>
              <a:rPr lang="pt-BR" b="0" i="0" dirty="0">
                <a:solidFill>
                  <a:srgbClr val="000000"/>
                </a:solidFill>
                <a:effectLst/>
                <a:latin typeface="Bookman Old Style" panose="02050604050505020204" pitchFamily="18" charset="0"/>
              </a:rPr>
              <a:t>5. Revela-se incoerente com o sistema jurídico nacional o favorecimento do cônjuge separado de fato em detrimento do companheiro do segurado para fins de recebimento da indenização securitária na falta de indicação de beneficiário na apólice de seguro de vida, sobretudo considerando que a união estável é reconhecida constitucionalmente como entidade familiar. Ademais, o reconhecimento da qualidade de companheiro pressupõe a inexistência de cônjuge ou o término da sociedade conjugal (</a:t>
            </a:r>
            <a:r>
              <a:rPr lang="pt-BR" b="0" i="0" dirty="0" err="1">
                <a:solidFill>
                  <a:srgbClr val="000000"/>
                </a:solidFill>
                <a:effectLst/>
                <a:latin typeface="Bookman Old Style" panose="02050604050505020204" pitchFamily="18" charset="0"/>
              </a:rPr>
              <a:t>arts</a:t>
            </a:r>
            <a:r>
              <a:rPr lang="pt-BR" b="0" i="0" dirty="0">
                <a:solidFill>
                  <a:srgbClr val="000000"/>
                </a:solidFill>
                <a:effectLst/>
                <a:latin typeface="Bookman Old Style" panose="02050604050505020204" pitchFamily="18" charset="0"/>
              </a:rPr>
              <a:t>. 1.723 a 1.727 do CC). Realmente, a separação de fato se dá na hipótese de rompimento do laço de afetividade do casal, ou seja, ocorre quando esgotado o conteúdo material do casamento.</a:t>
            </a:r>
            <a:endParaRPr lang="pt-BR" b="0" i="0" dirty="0">
              <a:solidFill>
                <a:srgbClr val="000000"/>
              </a:solidFill>
              <a:effectLst/>
              <a:latin typeface="Times" pitchFamily="2" charset="0"/>
            </a:endParaRPr>
          </a:p>
          <a:p>
            <a:pPr marL="0" indent="0" algn="just">
              <a:buNone/>
            </a:pPr>
            <a:r>
              <a:rPr lang="pt-BR" b="0" i="0" dirty="0">
                <a:solidFill>
                  <a:srgbClr val="000000"/>
                </a:solidFill>
                <a:effectLst/>
                <a:latin typeface="Bookman Old Style" panose="02050604050505020204" pitchFamily="18" charset="0"/>
              </a:rPr>
              <a:t>6. O intérprete não deve se apegar simplesmente à letra da lei, mas perseguir o espírito da norma a partir de outras, inserindo-a no sistema como um todo, extraindo, assim, o seu sentido mais harmônico e coerente com o ordenamento jurídico. Além disso, nunca se pode perder de vista a finalidade da lei, ou seja, a razão pela qual foi elaborada e o bem jurídico que visa proteger.</a:t>
            </a:r>
            <a:endParaRPr lang="pt-BR" b="0" i="0" dirty="0">
              <a:solidFill>
                <a:srgbClr val="000000"/>
              </a:solidFill>
              <a:effectLst/>
              <a:latin typeface="Times" pitchFamily="2" charset="0"/>
            </a:endParaRPr>
          </a:p>
          <a:p>
            <a:pPr marL="0" indent="0" algn="just">
              <a:buNone/>
            </a:pPr>
            <a:r>
              <a:rPr lang="pt-BR" b="0" i="0" dirty="0">
                <a:solidFill>
                  <a:srgbClr val="000000"/>
                </a:solidFill>
                <a:effectLst/>
                <a:latin typeface="Bookman Old Style" panose="02050604050505020204" pitchFamily="18" charset="0"/>
              </a:rPr>
              <a:t>7. Recurso especial parcialmente provido </a:t>
            </a:r>
            <a:r>
              <a:rPr lang="pt-BR" b="1" i="0" dirty="0">
                <a:solidFill>
                  <a:srgbClr val="000000"/>
                </a:solidFill>
                <a:effectLst/>
                <a:latin typeface="Bookman Old Style" panose="02050604050505020204" pitchFamily="18" charset="0"/>
              </a:rPr>
              <a:t>RECURSO ESPECIAL Nº 1.401.538 – RJ, relator Min. Ricardo </a:t>
            </a:r>
            <a:r>
              <a:rPr lang="pt-BR" b="1" dirty="0">
                <a:solidFill>
                  <a:srgbClr val="000000"/>
                </a:solidFill>
                <a:latin typeface="Bookman Old Style" panose="02050604050505020204" pitchFamily="18" charset="0"/>
              </a:rPr>
              <a:t>Villas Boas Torres.</a:t>
            </a:r>
            <a:endParaRPr lang="pt-BR" b="0" i="0" dirty="0">
              <a:solidFill>
                <a:srgbClr val="000000"/>
              </a:solidFill>
              <a:effectLst/>
              <a:latin typeface="Times" pitchFamily="2" charset="0"/>
            </a:endParaRPr>
          </a:p>
          <a:p>
            <a:pPr marL="0" indent="0">
              <a:buNone/>
            </a:pPr>
            <a:endParaRPr lang="pt-BR" dirty="0"/>
          </a:p>
        </p:txBody>
      </p:sp>
    </p:spTree>
    <p:extLst>
      <p:ext uri="{BB962C8B-B14F-4D97-AF65-F5344CB8AC3E}">
        <p14:creationId xmlns:p14="http://schemas.microsoft.com/office/powerpoint/2010/main" val="3326621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EDBC8-AEA7-F949-9A1F-97D4B25E5799}"/>
              </a:ext>
            </a:extLst>
          </p:cNvPr>
          <p:cNvSpPr>
            <a:spLocks noGrp="1"/>
          </p:cNvSpPr>
          <p:nvPr>
            <p:ph type="title"/>
          </p:nvPr>
        </p:nvSpPr>
        <p:spPr>
          <a:xfrm>
            <a:off x="1156851" y="637762"/>
            <a:ext cx="9888496" cy="900131"/>
          </a:xfrm>
        </p:spPr>
        <p:txBody>
          <a:bodyPr anchor="t">
            <a:normAutofit/>
          </a:bodyPr>
          <a:lstStyle/>
          <a:p>
            <a:r>
              <a:rPr lang="pt-BR" sz="2800">
                <a:solidFill>
                  <a:schemeClr val="bg1"/>
                </a:solidFill>
              </a:rPr>
              <a:t>Seguro não é herança, e não responde pelas dívidas do espólio</a:t>
            </a:r>
          </a:p>
        </p:txBody>
      </p:sp>
      <p:sp>
        <p:nvSpPr>
          <p:cNvPr id="19"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523E5AC7-71BD-BE44-9667-82E84CBDFF0E}"/>
              </a:ext>
            </a:extLst>
          </p:cNvPr>
          <p:cNvSpPr>
            <a:spLocks noGrp="1"/>
          </p:cNvSpPr>
          <p:nvPr>
            <p:ph idx="1"/>
          </p:nvPr>
        </p:nvSpPr>
        <p:spPr>
          <a:xfrm>
            <a:off x="1155548" y="2217343"/>
            <a:ext cx="9880893" cy="3959619"/>
          </a:xfrm>
        </p:spPr>
        <p:txBody>
          <a:bodyPr>
            <a:normAutofit/>
          </a:bodyPr>
          <a:lstStyle/>
          <a:p>
            <a:r>
              <a:rPr lang="pt-BR" sz="2400" i="1" dirty="0"/>
              <a:t>Art. 794. No seguro de vida ou de acidentes pessoais para o caso de morte, o capital estipulado não está sujeito às dívidas do segurado, nem se considera herança para todos os efeitos de direito</a:t>
            </a:r>
            <a:r>
              <a:rPr lang="pt-BR" sz="2400" dirty="0"/>
              <a:t>.</a:t>
            </a:r>
          </a:p>
          <a:p>
            <a:endParaRPr lang="pt-BR" sz="2400" dirty="0"/>
          </a:p>
          <a:p>
            <a:r>
              <a:rPr lang="pt-BR" sz="2400" dirty="0"/>
              <a:t>Não paga ITCMD e não responde pelas dívidas, por não integrar a herança</a:t>
            </a:r>
          </a:p>
          <a:p>
            <a:endParaRPr lang="pt-BR" sz="2400" dirty="0"/>
          </a:p>
          <a:p>
            <a:r>
              <a:rPr lang="pt-BR" sz="2400" dirty="0"/>
              <a:t>Como o seguro não é parte da herança, a ação de cobrança contra a seguradora não pode ser proposta pelo espólio do falecido, mas deve ser ajuizadas pelos beneficiários em nome próprio.</a:t>
            </a:r>
          </a:p>
          <a:p>
            <a:endParaRPr lang="pt-BR" sz="2400" dirty="0"/>
          </a:p>
        </p:txBody>
      </p:sp>
    </p:spTree>
    <p:extLst>
      <p:ext uri="{BB962C8B-B14F-4D97-AF65-F5344CB8AC3E}">
        <p14:creationId xmlns:p14="http://schemas.microsoft.com/office/powerpoint/2010/main" val="39474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DE4B128-7B51-3744-9D93-2A0518937F8D}"/>
              </a:ext>
            </a:extLst>
          </p:cNvPr>
          <p:cNvSpPr>
            <a:spLocks noGrp="1"/>
          </p:cNvSpPr>
          <p:nvPr>
            <p:ph type="title"/>
          </p:nvPr>
        </p:nvSpPr>
        <p:spPr>
          <a:xfrm>
            <a:off x="635000" y="640823"/>
            <a:ext cx="3418659" cy="5583148"/>
          </a:xfrm>
        </p:spPr>
        <p:txBody>
          <a:bodyPr anchor="ctr">
            <a:normAutofit/>
          </a:bodyPr>
          <a:lstStyle/>
          <a:p>
            <a:r>
              <a:rPr lang="pt-BR" sz="3200" dirty="0"/>
              <a:t>Espécies</a:t>
            </a:r>
            <a:br>
              <a:rPr lang="pt-BR" sz="3200" dirty="0"/>
            </a:br>
            <a:r>
              <a:rPr lang="pt-BR" sz="3200" dirty="0"/>
              <a:t>(além da contratação por apólice separada, podem ser coberturas adicionais à cobertura básica vida)</a:t>
            </a:r>
          </a:p>
        </p:txBody>
      </p:sp>
      <p:sp>
        <p:nvSpPr>
          <p:cNvPr id="4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Espaço Reservado para Conteúdo 2">
            <a:extLst>
              <a:ext uri="{FF2B5EF4-FFF2-40B4-BE49-F238E27FC236}">
                <a16:creationId xmlns:a16="http://schemas.microsoft.com/office/drawing/2014/main" id="{298E5977-C9A5-4CAC-BE64-1FC2D4BBD7A0}"/>
              </a:ext>
            </a:extLst>
          </p:cNvPr>
          <p:cNvGraphicFramePr>
            <a:graphicFrameLocks noGrp="1"/>
          </p:cNvGraphicFramePr>
          <p:nvPr>
            <p:ph idx="1"/>
            <p:extLst>
              <p:ext uri="{D42A27DB-BD31-4B8C-83A1-F6EECF244321}">
                <p14:modId xmlns:p14="http://schemas.microsoft.com/office/powerpoint/2010/main" val="97594124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0385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04A074-627F-E24E-8F39-D332B080D38C}"/>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Prêmio no seguro de vida</a:t>
            </a:r>
          </a:p>
        </p:txBody>
      </p:sp>
      <p:sp>
        <p:nvSpPr>
          <p:cNvPr id="3" name="Espaço Reservado para Conteúdo 2">
            <a:extLst>
              <a:ext uri="{FF2B5EF4-FFF2-40B4-BE49-F238E27FC236}">
                <a16:creationId xmlns:a16="http://schemas.microsoft.com/office/drawing/2014/main" id="{1C947885-FECC-AD4C-854E-B0C2560BC83F}"/>
              </a:ext>
            </a:extLst>
          </p:cNvPr>
          <p:cNvSpPr>
            <a:spLocks noGrp="1"/>
          </p:cNvSpPr>
          <p:nvPr>
            <p:ph idx="1"/>
          </p:nvPr>
        </p:nvSpPr>
        <p:spPr>
          <a:xfrm>
            <a:off x="1371599" y="2318197"/>
            <a:ext cx="9724031" cy="3683358"/>
          </a:xfrm>
        </p:spPr>
        <p:txBody>
          <a:bodyPr anchor="ctr">
            <a:normAutofit/>
          </a:bodyPr>
          <a:lstStyle/>
          <a:p>
            <a:r>
              <a:rPr lang="pt-BR" sz="2000" dirty="0"/>
              <a:t>Art. 796. O prêmio, no seguro de vida, será conveniado por prazo limitado, ou por toda a vida do segurado (SEGURO DE VIDA TEMPORARIO OU SEGURO DE VIDA INTEIRA)</a:t>
            </a:r>
          </a:p>
          <a:p>
            <a:r>
              <a:rPr lang="pt-BR" sz="2000" dirty="0"/>
              <a:t>Parágrafo único. Em qualquer hipótese, no seguro individual, o segurador não terá ação para cobrar o prêmio vencido, cuja falta de pagamento, nos prazos previstos, acarretará, conforme se estipular, a resolução do contrato, com a restituição da reserva já formada, ou a redução do capital garantido proporcionalmente ao prêmio pago.</a:t>
            </a:r>
          </a:p>
          <a:p>
            <a:pPr marL="0" indent="0">
              <a:buNone/>
            </a:pPr>
            <a:r>
              <a:rPr lang="pt-BR" sz="2000" dirty="0"/>
              <a:t>Prêmios podem ser únicos, ou periódicos anuais.</a:t>
            </a:r>
          </a:p>
        </p:txBody>
      </p:sp>
    </p:spTree>
    <p:extLst>
      <p:ext uri="{BB962C8B-B14F-4D97-AF65-F5344CB8AC3E}">
        <p14:creationId xmlns:p14="http://schemas.microsoft.com/office/powerpoint/2010/main" val="696110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38C1452-2D3F-BE41-84B6-817A7AF60DE6}"/>
              </a:ext>
            </a:extLst>
          </p:cNvPr>
          <p:cNvSpPr>
            <a:spLocks noGrp="1"/>
          </p:cNvSpPr>
          <p:nvPr>
            <p:ph type="title"/>
          </p:nvPr>
        </p:nvSpPr>
        <p:spPr>
          <a:xfrm>
            <a:off x="1156851" y="637762"/>
            <a:ext cx="9888496" cy="900131"/>
          </a:xfrm>
        </p:spPr>
        <p:txBody>
          <a:bodyPr anchor="t">
            <a:normAutofit/>
          </a:bodyPr>
          <a:lstStyle/>
          <a:p>
            <a:r>
              <a:rPr lang="pt-BR" sz="4000">
                <a:solidFill>
                  <a:schemeClr val="bg1"/>
                </a:solidFill>
              </a:rPr>
              <a:t>Carência no seguro de vida</a:t>
            </a:r>
          </a:p>
        </p:txBody>
      </p:sp>
      <p:sp>
        <p:nvSpPr>
          <p:cNvPr id="19"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C7458A3E-51DC-7549-9D1D-2A3FF52E8552}"/>
              </a:ext>
            </a:extLst>
          </p:cNvPr>
          <p:cNvSpPr>
            <a:spLocks noGrp="1"/>
          </p:cNvSpPr>
          <p:nvPr>
            <p:ph idx="1"/>
          </p:nvPr>
        </p:nvSpPr>
        <p:spPr>
          <a:xfrm>
            <a:off x="1155548" y="2217343"/>
            <a:ext cx="9880893" cy="3959619"/>
          </a:xfrm>
        </p:spPr>
        <p:txBody>
          <a:bodyPr>
            <a:normAutofit/>
          </a:bodyPr>
          <a:lstStyle/>
          <a:p>
            <a:r>
              <a:rPr lang="pt-BR" sz="2400"/>
              <a:t>Art. 797. No seguro de vida para o caso de morte, é lícito estipular-se um prazo de carência, durante o qual o segurador não responde pela ocorrência do sinistro.</a:t>
            </a:r>
          </a:p>
          <a:p>
            <a:r>
              <a:rPr lang="pt-BR" sz="2400"/>
              <a:t>Parágrafo único. No caso deste artigo o segurador é obrigado a devolver ao beneficiário o montante da reserva técnica já formada.</a:t>
            </a:r>
          </a:p>
          <a:p>
            <a:endParaRPr lang="pt-BR" sz="2400"/>
          </a:p>
        </p:txBody>
      </p:sp>
    </p:spTree>
    <p:extLst>
      <p:ext uri="{BB962C8B-B14F-4D97-AF65-F5344CB8AC3E}">
        <p14:creationId xmlns:p14="http://schemas.microsoft.com/office/powerpoint/2010/main" val="208667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7193A-F2FD-1543-9AF2-7753A071DC63}"/>
              </a:ext>
            </a:extLst>
          </p:cNvPr>
          <p:cNvSpPr>
            <a:spLocks noGrp="1"/>
          </p:cNvSpPr>
          <p:nvPr>
            <p:ph type="title"/>
          </p:nvPr>
        </p:nvSpPr>
        <p:spPr/>
        <p:txBody>
          <a:bodyPr/>
          <a:lstStyle/>
          <a:p>
            <a:r>
              <a:rPr lang="pt-BR" dirty="0"/>
              <a:t>Carência deve ser clara </a:t>
            </a:r>
          </a:p>
        </p:txBody>
      </p:sp>
      <p:sp>
        <p:nvSpPr>
          <p:cNvPr id="3" name="Espaço Reservado para Conteúdo 2">
            <a:extLst>
              <a:ext uri="{FF2B5EF4-FFF2-40B4-BE49-F238E27FC236}">
                <a16:creationId xmlns:a16="http://schemas.microsoft.com/office/drawing/2014/main" id="{565FAE80-D219-3543-8295-1EE5ED04CC23}"/>
              </a:ext>
            </a:extLst>
          </p:cNvPr>
          <p:cNvSpPr>
            <a:spLocks noGrp="1"/>
          </p:cNvSpPr>
          <p:nvPr>
            <p:ph idx="1"/>
          </p:nvPr>
        </p:nvSpPr>
        <p:spPr/>
        <p:txBody>
          <a:bodyPr>
            <a:normAutofit fontScale="77500" lnSpcReduction="20000"/>
          </a:bodyPr>
          <a:lstStyle/>
          <a:p>
            <a:pPr marL="0" indent="0" algn="just">
              <a:buNone/>
            </a:pPr>
            <a:r>
              <a:rPr lang="pt-BR" b="0" i="0" dirty="0">
                <a:effectLst/>
                <a:latin typeface="Georgia" panose="02040502050405020303" pitchFamily="18" charset="0"/>
              </a:rPr>
              <a:t>APELAÇÃO. SEGURO DE VIDA. AÇÃO DE COBRANÇA. COBERTURA PARA MORTE. CONTRATO DE SEGURO DE VIDA INDIVIDUAL. MORTE NATURAL OCORRIDA NO PRAZO DE CARÊNCIA. INDENIZAÇÃO SECURITÁRIA. PRAZO DE CARÊNCIA. PRÉVIA CIÊNCIA DO SEGURADO. CLÁUSULA CLARA E DESTACADA. AUSÊNCIA DE ABUSIVIDADE. INDENIZAÇÃO INDEVIDA. SENTENÇA REFORMADA. RECURSO PROVIDO. É lícita a cláusula limitativa de direitos que estabelece prazo de carência para o pagamento de indenização securitária em caso de morte natural, não constituindo afronta ao Código de Defesa do Consumidor ( CDC), uma vez que, no momento em que foi celebrado o contrato, o segurado obteve informações claras sobre as condições gerais e especiais do seguro, incluindo, nesse ponto, a cláusula limitadora em questão, motivo pelo qual não há que se falar em abusividade. A ocorrência de óbito do segurado, por causas naturais, no prazo de carência obsta ao recebimento da indenização requerida ante a falta de cobertura securitária no referido período.(TJ-SP - AC: 10159898720188260005 SP Relator: Adilson de </a:t>
            </a:r>
            <a:r>
              <a:rPr lang="pt-BR" b="0" i="0" dirty="0" err="1">
                <a:effectLst/>
                <a:latin typeface="Georgia" panose="02040502050405020303" pitchFamily="18" charset="0"/>
              </a:rPr>
              <a:t>Araujo</a:t>
            </a:r>
            <a:r>
              <a:rPr lang="pt-BR" b="0" i="0" dirty="0">
                <a:effectLst/>
                <a:latin typeface="Georgia" panose="02040502050405020303" pitchFamily="18" charset="0"/>
              </a:rPr>
              <a:t>, Data de Julgamento: 15/04/2021, 31ª Câmara de Direito Privado, Data de Publicação: 15/04/2021)</a:t>
            </a:r>
          </a:p>
          <a:p>
            <a:pPr marL="0" indent="0">
              <a:buNone/>
            </a:pPr>
            <a:endParaRPr lang="pt-BR" dirty="0"/>
          </a:p>
        </p:txBody>
      </p:sp>
    </p:spTree>
    <p:extLst>
      <p:ext uri="{BB962C8B-B14F-4D97-AF65-F5344CB8AC3E}">
        <p14:creationId xmlns:p14="http://schemas.microsoft.com/office/powerpoint/2010/main" val="2776232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12F761F-967A-DE42-8FC7-C2C668B3E154}"/>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Excludentes ilegais no seguro de vida</a:t>
            </a:r>
          </a:p>
        </p:txBody>
      </p:sp>
      <p:sp>
        <p:nvSpPr>
          <p:cNvPr id="3" name="Espaço Reservado para Conteúdo 2">
            <a:extLst>
              <a:ext uri="{FF2B5EF4-FFF2-40B4-BE49-F238E27FC236}">
                <a16:creationId xmlns:a16="http://schemas.microsoft.com/office/drawing/2014/main" id="{71F208DC-4366-7E45-B0BF-32CC4C0DC649}"/>
              </a:ext>
            </a:extLst>
          </p:cNvPr>
          <p:cNvSpPr>
            <a:spLocks noGrp="1"/>
          </p:cNvSpPr>
          <p:nvPr>
            <p:ph idx="1"/>
          </p:nvPr>
        </p:nvSpPr>
        <p:spPr>
          <a:xfrm>
            <a:off x="1371599" y="2318197"/>
            <a:ext cx="9724031" cy="3683358"/>
          </a:xfrm>
        </p:spPr>
        <p:txBody>
          <a:bodyPr anchor="ctr">
            <a:normAutofit/>
          </a:bodyPr>
          <a:lstStyle/>
          <a:p>
            <a:r>
              <a:rPr lang="pt-BR" sz="2000"/>
              <a:t>Art. 799. O segurador não pode eximir-se ao pagamento do seguro, ainda que da apólice conste a restrição, se a morte ou a incapacidade do segurado provier da utilização de meio de transporte mais arriscado, da prestação de serviço militar, da prática de esporte, ou de atos de humanidade em auxílio de outrem.</a:t>
            </a:r>
          </a:p>
          <a:p>
            <a:endParaRPr lang="pt-BR" sz="2000"/>
          </a:p>
        </p:txBody>
      </p:sp>
    </p:spTree>
    <p:extLst>
      <p:ext uri="{BB962C8B-B14F-4D97-AF65-F5344CB8AC3E}">
        <p14:creationId xmlns:p14="http://schemas.microsoft.com/office/powerpoint/2010/main" val="92212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1CB868-9F1F-DA40-A331-AAA3D9C5F1DD}"/>
              </a:ext>
            </a:extLst>
          </p:cNvPr>
          <p:cNvSpPr>
            <a:spLocks noGrp="1"/>
          </p:cNvSpPr>
          <p:nvPr>
            <p:ph type="title"/>
          </p:nvPr>
        </p:nvSpPr>
        <p:spPr>
          <a:xfrm>
            <a:off x="1371599" y="294538"/>
            <a:ext cx="9895951" cy="1033669"/>
          </a:xfrm>
        </p:spPr>
        <p:txBody>
          <a:bodyPr>
            <a:normAutofit/>
          </a:bodyPr>
          <a:lstStyle/>
          <a:p>
            <a:r>
              <a:rPr lang="pt-BR" sz="3400">
                <a:solidFill>
                  <a:srgbClr val="FFFFFF"/>
                </a:solidFill>
              </a:rPr>
              <a:t>Diferença entre seguros de danos e pessoas. A embriaguez do motorista</a:t>
            </a:r>
          </a:p>
        </p:txBody>
      </p:sp>
      <p:sp>
        <p:nvSpPr>
          <p:cNvPr id="3" name="Espaço Reservado para Conteúdo 2">
            <a:extLst>
              <a:ext uri="{FF2B5EF4-FFF2-40B4-BE49-F238E27FC236}">
                <a16:creationId xmlns:a16="http://schemas.microsoft.com/office/drawing/2014/main" id="{20385880-5CF5-CE42-9324-1F1EF96DF879}"/>
              </a:ext>
            </a:extLst>
          </p:cNvPr>
          <p:cNvSpPr>
            <a:spLocks noGrp="1"/>
          </p:cNvSpPr>
          <p:nvPr>
            <p:ph idx="1"/>
          </p:nvPr>
        </p:nvSpPr>
        <p:spPr>
          <a:xfrm>
            <a:off x="1371599" y="2318197"/>
            <a:ext cx="9724031" cy="3683358"/>
          </a:xfrm>
        </p:spPr>
        <p:txBody>
          <a:bodyPr anchor="ctr">
            <a:normAutofit/>
          </a:bodyPr>
          <a:lstStyle/>
          <a:p>
            <a:pPr marL="0" indent="0">
              <a:buNone/>
            </a:pPr>
            <a:r>
              <a:rPr lang="pt-BR" sz="2000"/>
              <a:t>Resp 1.665.701</a:t>
            </a:r>
          </a:p>
          <a:p>
            <a:pPr marL="0" indent="0">
              <a:buNone/>
            </a:pPr>
            <a:endParaRPr lang="pt-BR" sz="2000"/>
          </a:p>
          <a:p>
            <a:pPr marL="0" indent="0">
              <a:buNone/>
            </a:pPr>
            <a:r>
              <a:rPr lang="pt-BR" sz="2000"/>
              <a:t>¨É lícita, no contrato de </a:t>
            </a:r>
            <a:r>
              <a:rPr lang="pt-BR" sz="2000" b="1"/>
              <a:t>seguro de automóvel</a:t>
            </a:r>
            <a:r>
              <a:rPr lang="pt-BR" sz="2000"/>
              <a:t>, a cláusula que prevê a exclusão da cobertura securitária para o acidente de trânsito (sinistro) advindo da embriaguez do segurado (....) </a:t>
            </a:r>
            <a:r>
              <a:rPr lang="pt-BR" sz="2000" b="1"/>
              <a:t>No seguro de vida</a:t>
            </a:r>
            <a:r>
              <a:rPr lang="pt-BR" sz="2000"/>
              <a:t>, é vedada a exclusão da cobertura (...) As cláusulas restritivas do dever de indenizar no contrato de seguro de vida são mais raras, visto que não podem esvaziar a finalidade do contrato, sendo da essência do seguro de vida um permanente e contínuo agravamento do risco segurado¨.</a:t>
            </a:r>
          </a:p>
        </p:txBody>
      </p:sp>
    </p:spTree>
    <p:extLst>
      <p:ext uri="{BB962C8B-B14F-4D97-AF65-F5344CB8AC3E}">
        <p14:creationId xmlns:p14="http://schemas.microsoft.com/office/powerpoint/2010/main" val="2483685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63ACBF-1932-0E41-A186-820E6BB0B0CE}"/>
              </a:ext>
            </a:extLst>
          </p:cNvPr>
          <p:cNvSpPr>
            <a:spLocks noGrp="1"/>
          </p:cNvSpPr>
          <p:nvPr>
            <p:ph type="title"/>
          </p:nvPr>
        </p:nvSpPr>
        <p:spPr/>
        <p:txBody>
          <a:bodyPr/>
          <a:lstStyle/>
          <a:p>
            <a:r>
              <a:rPr lang="pt-BR" dirty="0"/>
              <a:t>Um caso do TJSP</a:t>
            </a:r>
          </a:p>
        </p:txBody>
      </p:sp>
      <p:pic>
        <p:nvPicPr>
          <p:cNvPr id="4" name="Espaço Reservado para Conteúdo 3">
            <a:extLst>
              <a:ext uri="{FF2B5EF4-FFF2-40B4-BE49-F238E27FC236}">
                <a16:creationId xmlns:a16="http://schemas.microsoft.com/office/drawing/2014/main" id="{0A8B13ED-F688-5041-898C-54103E1BD1F4}"/>
              </a:ext>
            </a:extLst>
          </p:cNvPr>
          <p:cNvPicPr>
            <a:picLocks noGrp="1" noChangeAspect="1"/>
          </p:cNvPicPr>
          <p:nvPr>
            <p:ph idx="1"/>
          </p:nvPr>
        </p:nvPicPr>
        <p:blipFill>
          <a:blip r:embed="rId2"/>
          <a:stretch>
            <a:fillRect/>
          </a:stretch>
        </p:blipFill>
        <p:spPr>
          <a:xfrm>
            <a:off x="3609521" y="1825625"/>
            <a:ext cx="4972957" cy="4351338"/>
          </a:xfrm>
          <a:prstGeom prst="rect">
            <a:avLst/>
          </a:prstGeom>
        </p:spPr>
      </p:pic>
    </p:spTree>
    <p:extLst>
      <p:ext uri="{BB962C8B-B14F-4D97-AF65-F5344CB8AC3E}">
        <p14:creationId xmlns:p14="http://schemas.microsoft.com/office/powerpoint/2010/main" val="1747934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D5C73-CD4B-2D44-AAFD-53114226D8F1}"/>
              </a:ext>
            </a:extLst>
          </p:cNvPr>
          <p:cNvSpPr>
            <a:spLocks noGrp="1"/>
          </p:cNvSpPr>
          <p:nvPr>
            <p:ph type="title"/>
          </p:nvPr>
        </p:nvSpPr>
        <p:spPr/>
        <p:txBody>
          <a:bodyPr/>
          <a:lstStyle/>
          <a:p>
            <a:r>
              <a:rPr lang="pt-BR" dirty="0"/>
              <a:t>TJSP, Apelação </a:t>
            </a:r>
            <a:r>
              <a:rPr lang="pt-BR" dirty="0" err="1"/>
              <a:t>n°</a:t>
            </a:r>
            <a:r>
              <a:rPr lang="pt-BR" dirty="0"/>
              <a:t> 1007091-62.2021.8.26.0302</a:t>
            </a:r>
          </a:p>
        </p:txBody>
      </p:sp>
      <p:pic>
        <p:nvPicPr>
          <p:cNvPr id="4" name="Espaço Reservado para Conteúdo 3">
            <a:extLst>
              <a:ext uri="{FF2B5EF4-FFF2-40B4-BE49-F238E27FC236}">
                <a16:creationId xmlns:a16="http://schemas.microsoft.com/office/drawing/2014/main" id="{309F7B4D-0B5A-844C-874D-370716212038}"/>
              </a:ext>
            </a:extLst>
          </p:cNvPr>
          <p:cNvPicPr>
            <a:picLocks noGrp="1" noChangeAspect="1"/>
          </p:cNvPicPr>
          <p:nvPr>
            <p:ph idx="1"/>
          </p:nvPr>
        </p:nvPicPr>
        <p:blipFill>
          <a:blip r:embed="rId2"/>
          <a:stretch>
            <a:fillRect/>
          </a:stretch>
        </p:blipFill>
        <p:spPr>
          <a:xfrm>
            <a:off x="3232150" y="2451894"/>
            <a:ext cx="5727700" cy="3098800"/>
          </a:xfrm>
          <a:prstGeom prst="rect">
            <a:avLst/>
          </a:prstGeom>
        </p:spPr>
      </p:pic>
    </p:spTree>
    <p:extLst>
      <p:ext uri="{BB962C8B-B14F-4D97-AF65-F5344CB8AC3E}">
        <p14:creationId xmlns:p14="http://schemas.microsoft.com/office/powerpoint/2010/main" val="204531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948FBDF-71D5-354F-A724-C6FD90BA3AA7}"/>
              </a:ext>
            </a:extLst>
          </p:cNvPr>
          <p:cNvSpPr>
            <a:spLocks noGrp="1"/>
          </p:cNvSpPr>
          <p:nvPr>
            <p:ph type="title"/>
          </p:nvPr>
        </p:nvSpPr>
        <p:spPr>
          <a:xfrm>
            <a:off x="586478" y="1683756"/>
            <a:ext cx="3115265" cy="2396359"/>
          </a:xfrm>
        </p:spPr>
        <p:txBody>
          <a:bodyPr anchor="b">
            <a:normAutofit/>
          </a:bodyPr>
          <a:lstStyle/>
          <a:p>
            <a:pPr algn="r"/>
            <a:r>
              <a:rPr lang="pt-BR" sz="4000" dirty="0">
                <a:solidFill>
                  <a:srgbClr val="FFFFFF"/>
                </a:solidFill>
              </a:rPr>
              <a:t>Seguro de sobrevida ou por sobrevivência</a:t>
            </a:r>
          </a:p>
        </p:txBody>
      </p:sp>
      <p:graphicFrame>
        <p:nvGraphicFramePr>
          <p:cNvPr id="5" name="Espaço Reservado para Conteúdo 2">
            <a:extLst>
              <a:ext uri="{FF2B5EF4-FFF2-40B4-BE49-F238E27FC236}">
                <a16:creationId xmlns:a16="http://schemas.microsoft.com/office/drawing/2014/main" id="{0AD46538-B5F1-47EE-921A-932A1045309B}"/>
              </a:ext>
            </a:extLst>
          </p:cNvPr>
          <p:cNvGraphicFramePr>
            <a:graphicFrameLocks noGrp="1"/>
          </p:cNvGraphicFramePr>
          <p:nvPr>
            <p:ph idx="1"/>
            <p:extLst>
              <p:ext uri="{D42A27DB-BD31-4B8C-83A1-F6EECF244321}">
                <p14:modId xmlns:p14="http://schemas.microsoft.com/office/powerpoint/2010/main" val="426418665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543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EBB111B-4ED3-FC4C-B1FA-9032971DFF81}"/>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O suicídio e o seguro de vida.</a:t>
            </a:r>
          </a:p>
        </p:txBody>
      </p:sp>
      <p:sp>
        <p:nvSpPr>
          <p:cNvPr id="3" name="Espaço Reservado para Conteúdo 2">
            <a:extLst>
              <a:ext uri="{FF2B5EF4-FFF2-40B4-BE49-F238E27FC236}">
                <a16:creationId xmlns:a16="http://schemas.microsoft.com/office/drawing/2014/main" id="{983EC030-9319-E641-AF19-BBDA56646253}"/>
              </a:ext>
            </a:extLst>
          </p:cNvPr>
          <p:cNvSpPr>
            <a:spLocks noGrp="1"/>
          </p:cNvSpPr>
          <p:nvPr>
            <p:ph idx="1"/>
          </p:nvPr>
        </p:nvSpPr>
        <p:spPr>
          <a:xfrm>
            <a:off x="1371599" y="2318197"/>
            <a:ext cx="9724031" cy="3683358"/>
          </a:xfrm>
        </p:spPr>
        <p:txBody>
          <a:bodyPr anchor="ctr">
            <a:normAutofit/>
          </a:bodyPr>
          <a:lstStyle/>
          <a:p>
            <a:r>
              <a:rPr lang="pt-BR" sz="1400"/>
              <a:t>Código Civil de 1916 só admitia seguro de vida para o caso de morte involuntária. </a:t>
            </a:r>
          </a:p>
          <a:p>
            <a:pPr marL="0" indent="0">
              <a:buNone/>
            </a:pPr>
            <a:endParaRPr lang="pt-BR" sz="1400"/>
          </a:p>
          <a:p>
            <a:pPr marL="0" indent="0">
              <a:buNone/>
            </a:pPr>
            <a:r>
              <a:rPr lang="pt-BR" sz="1400"/>
              <a:t>Art. 1.440. A vida e as faculdades humanas também se podem estimar como objeto segurável, e segurar, no valor ajustado, contra os riscos possíveis, como o de morte involuntária, inabilitação para trabalhar, ou outros semelhantes.</a:t>
            </a:r>
          </a:p>
          <a:p>
            <a:pPr marL="0" indent="0">
              <a:buNone/>
            </a:pPr>
            <a:r>
              <a:rPr lang="pt-BR" sz="1400"/>
              <a:t>Parágrafo único. Considera-se morte voluntária a recebida em duelo, bem como o </a:t>
            </a:r>
            <a:r>
              <a:rPr lang="pt-BR" sz="1400" b="1"/>
              <a:t>suicÍdIo premeditado por pessoa em seu juízo.</a:t>
            </a:r>
          </a:p>
          <a:p>
            <a:pPr marL="0" indent="0">
              <a:buNone/>
            </a:pPr>
            <a:r>
              <a:rPr lang="pt-BR" sz="1400"/>
              <a:t> (NORMA REVOGADA PELO CÓDIGO CIVIL DE 2002)</a:t>
            </a:r>
          </a:p>
          <a:p>
            <a:pPr marL="0" indent="0">
              <a:buNone/>
            </a:pPr>
            <a:endParaRPr lang="pt-BR" sz="1400"/>
          </a:p>
          <a:p>
            <a:r>
              <a:rPr lang="pt-BR" sz="1400"/>
              <a:t>Direito é sistema de incentivos e desincentivos, e havia preocupação em não induzir pessoas a se matar após apólice para garantir a subsistência de sua família.</a:t>
            </a:r>
          </a:p>
          <a:p>
            <a:r>
              <a:rPr lang="pt-BR" sz="1400"/>
              <a:t>Além disso, é incompatível com o seguro o dano provocado e doloso, que compromete o próprio cálculo atuarial.</a:t>
            </a:r>
          </a:p>
        </p:txBody>
      </p:sp>
    </p:spTree>
    <p:extLst>
      <p:ext uri="{BB962C8B-B14F-4D97-AF65-F5344CB8AC3E}">
        <p14:creationId xmlns:p14="http://schemas.microsoft.com/office/powerpoint/2010/main" val="455131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4637853-4524-644D-A023-00A3C7E79650}"/>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400">
                <a:solidFill>
                  <a:srgbClr val="FFFFFF"/>
                </a:solidFill>
              </a:rPr>
              <a:t>Deve ser pago o seguro de vida da pessoa que se suicida?</a:t>
            </a:r>
          </a:p>
        </p:txBody>
      </p:sp>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Espaço Reservado para Conteúdo 3">
            <a:extLst>
              <a:ext uri="{FF2B5EF4-FFF2-40B4-BE49-F238E27FC236}">
                <a16:creationId xmlns:a16="http://schemas.microsoft.com/office/drawing/2014/main" id="{5AECA6F5-8C13-3F4C-A13E-8D0F00E72596}"/>
              </a:ext>
            </a:extLst>
          </p:cNvPr>
          <p:cNvPicPr>
            <a:picLocks noGrp="1" noChangeAspect="1"/>
          </p:cNvPicPr>
          <p:nvPr>
            <p:ph idx="1"/>
          </p:nvPr>
        </p:nvPicPr>
        <p:blipFill rotWithShape="1">
          <a:blip r:embed="rId2"/>
          <a:srcRect r="6086"/>
          <a:stretch/>
        </p:blipFill>
        <p:spPr>
          <a:xfrm>
            <a:off x="1707963" y="2426818"/>
            <a:ext cx="2703124" cy="3997637"/>
          </a:xfrm>
          <a:prstGeom prst="rect">
            <a:avLst/>
          </a:prstGeom>
        </p:spPr>
      </p:pic>
      <p:cxnSp>
        <p:nvCxnSpPr>
          <p:cNvPr id="18" name="Straight Connector 1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335339E2-F0BB-8444-A86B-93A47520349E}"/>
              </a:ext>
            </a:extLst>
          </p:cNvPr>
          <p:cNvPicPr>
            <a:picLocks noChangeAspect="1"/>
          </p:cNvPicPr>
          <p:nvPr/>
        </p:nvPicPr>
        <p:blipFill>
          <a:blip r:embed="rId3"/>
          <a:stretch>
            <a:fillRect/>
          </a:stretch>
        </p:blipFill>
        <p:spPr>
          <a:xfrm>
            <a:off x="6445073" y="2864179"/>
            <a:ext cx="5455917" cy="3122915"/>
          </a:xfrm>
          <a:prstGeom prst="rect">
            <a:avLst/>
          </a:prstGeom>
        </p:spPr>
      </p:pic>
    </p:spTree>
    <p:extLst>
      <p:ext uri="{BB962C8B-B14F-4D97-AF65-F5344CB8AC3E}">
        <p14:creationId xmlns:p14="http://schemas.microsoft.com/office/powerpoint/2010/main" val="321438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269CBA-15C5-99FE-B257-0B6FBF5413CC}"/>
              </a:ext>
            </a:extLst>
          </p:cNvPr>
          <p:cNvSpPr>
            <a:spLocks noGrp="1"/>
          </p:cNvSpPr>
          <p:nvPr>
            <p:ph type="title"/>
          </p:nvPr>
        </p:nvSpPr>
        <p:spPr/>
        <p:txBody>
          <a:bodyPr/>
          <a:lstStyle/>
          <a:p>
            <a:r>
              <a:rPr lang="pt-BR" dirty="0"/>
              <a:t>Cobertura especial por doenças graves</a:t>
            </a:r>
          </a:p>
        </p:txBody>
      </p:sp>
      <p:sp>
        <p:nvSpPr>
          <p:cNvPr id="3" name="Espaço Reservado para Conteúdo 2">
            <a:extLst>
              <a:ext uri="{FF2B5EF4-FFF2-40B4-BE49-F238E27FC236}">
                <a16:creationId xmlns:a16="http://schemas.microsoft.com/office/drawing/2014/main" id="{0DAD1C51-D770-F750-6E50-C22B317F7318}"/>
              </a:ext>
            </a:extLst>
          </p:cNvPr>
          <p:cNvSpPr>
            <a:spLocks noGrp="1"/>
          </p:cNvSpPr>
          <p:nvPr>
            <p:ph idx="1"/>
          </p:nvPr>
        </p:nvSpPr>
        <p:spPr/>
        <p:txBody>
          <a:bodyPr/>
          <a:lstStyle/>
          <a:p>
            <a:r>
              <a:rPr lang="pt-BR" dirty="0"/>
              <a:t>Pode ser contratada cobertura prevendo pagamento em 30 dias do diagnóstico de doenças como câncer, infarto ou  Alzheimer, havendo sobrevivência do paciente. Pode excluir outras, como AVC.</a:t>
            </a:r>
          </a:p>
          <a:p>
            <a:endParaRPr lang="pt-BR" dirty="0"/>
          </a:p>
          <a:p>
            <a:r>
              <a:rPr lang="pt-BR" dirty="0" err="1"/>
              <a:t>Apolices</a:t>
            </a:r>
            <a:r>
              <a:rPr lang="pt-BR" dirty="0"/>
              <a:t> indicam de modo específico as doenças cobertas  (exemplo: cobertura de 10 ou de 17 doenças).</a:t>
            </a:r>
          </a:p>
          <a:p>
            <a:endParaRPr lang="pt-BR" dirty="0"/>
          </a:p>
          <a:p>
            <a:r>
              <a:rPr lang="pt-BR" dirty="0"/>
              <a:t>Nesses casos, o importante é que a doença acometa o segurado na vigência da apólice, mesmo que a comunicação seja posterior.</a:t>
            </a:r>
          </a:p>
        </p:txBody>
      </p:sp>
    </p:spTree>
    <p:extLst>
      <p:ext uri="{BB962C8B-B14F-4D97-AF65-F5344CB8AC3E}">
        <p14:creationId xmlns:p14="http://schemas.microsoft.com/office/powerpoint/2010/main" val="751876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CAFF3A2-E387-C74C-AC11-A342A61EAE25}"/>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O suicídio e o seguro de vida</a:t>
            </a:r>
          </a:p>
        </p:txBody>
      </p:sp>
      <p:sp>
        <p:nvSpPr>
          <p:cNvPr id="3" name="Espaço Reservado para Conteúdo 2">
            <a:extLst>
              <a:ext uri="{FF2B5EF4-FFF2-40B4-BE49-F238E27FC236}">
                <a16:creationId xmlns:a16="http://schemas.microsoft.com/office/drawing/2014/main" id="{D4E5C25E-2C1B-4048-903B-679F040E828A}"/>
              </a:ext>
            </a:extLst>
          </p:cNvPr>
          <p:cNvSpPr>
            <a:spLocks noGrp="1"/>
          </p:cNvSpPr>
          <p:nvPr>
            <p:ph idx="1"/>
          </p:nvPr>
        </p:nvSpPr>
        <p:spPr>
          <a:xfrm>
            <a:off x="1371599" y="2318197"/>
            <a:ext cx="9724031" cy="3683358"/>
          </a:xfrm>
        </p:spPr>
        <p:txBody>
          <a:bodyPr anchor="ctr">
            <a:normAutofit/>
          </a:bodyPr>
          <a:lstStyle/>
          <a:p>
            <a:pPr marL="0" indent="0">
              <a:buNone/>
            </a:pPr>
            <a:endParaRPr lang="pt-BR" sz="2000"/>
          </a:p>
          <a:p>
            <a:r>
              <a:rPr lang="pt-BR" sz="2000"/>
              <a:t>Albert Camus dizia que o suicídio era o único problema filosófico fundamental. Mas não é em geral fruto da racionalidade e da reflexão, mas da doença psíquica e do impulso irracional ou desespero. </a:t>
            </a:r>
          </a:p>
          <a:p>
            <a:r>
              <a:rPr lang="pt-BR" sz="2000"/>
              <a:t>Passou-se a distinguir o suicídio voluntário do involuntário. No segundo, haveria uma perturbação mental, que a aproxima do ato fortuito.</a:t>
            </a:r>
          </a:p>
          <a:p>
            <a:r>
              <a:rPr lang="pt-BR" sz="2000"/>
              <a:t>O suicídio involuntário poderia ser um ato de impulso, ou mesmo premeditado e planejado, mas consequência do desespero material ou psíquico.</a:t>
            </a:r>
          </a:p>
          <a:p>
            <a:r>
              <a:rPr lang="pt-BR" sz="2000"/>
              <a:t>Dificuldade de distinguir o voluntário do involuntário.</a:t>
            </a:r>
          </a:p>
          <a:p>
            <a:endParaRPr lang="pt-BR" sz="2000"/>
          </a:p>
        </p:txBody>
      </p:sp>
    </p:spTree>
    <p:extLst>
      <p:ext uri="{BB962C8B-B14F-4D97-AF65-F5344CB8AC3E}">
        <p14:creationId xmlns:p14="http://schemas.microsoft.com/office/powerpoint/2010/main" val="3891897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E142828-3D8C-B24C-BEBC-7D1F44E725F4}"/>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O suicídio e o seguro de vida</a:t>
            </a:r>
          </a:p>
        </p:txBody>
      </p:sp>
      <p:sp>
        <p:nvSpPr>
          <p:cNvPr id="3" name="Espaço Reservado para Conteúdo 2">
            <a:extLst>
              <a:ext uri="{FF2B5EF4-FFF2-40B4-BE49-F238E27FC236}">
                <a16:creationId xmlns:a16="http://schemas.microsoft.com/office/drawing/2014/main" id="{AEDDC6B3-F807-FB41-9F00-E0E5FFC4B3D2}"/>
              </a:ext>
            </a:extLst>
          </p:cNvPr>
          <p:cNvSpPr>
            <a:spLocks noGrp="1"/>
          </p:cNvSpPr>
          <p:nvPr>
            <p:ph idx="1"/>
          </p:nvPr>
        </p:nvSpPr>
        <p:spPr>
          <a:xfrm>
            <a:off x="1371599" y="2318197"/>
            <a:ext cx="9724031" cy="3683358"/>
          </a:xfrm>
        </p:spPr>
        <p:txBody>
          <a:bodyPr anchor="ctr">
            <a:normAutofit/>
          </a:bodyPr>
          <a:lstStyle/>
          <a:p>
            <a:r>
              <a:rPr lang="pt-BR" sz="2000" dirty="0"/>
              <a:t>Seria o caso de admitir a exclusão pela apólice do suicídio, voluntário ou involuntário? Isso esvaziaria a finalidade social do seguro e deixaria a família do segurado desamparada.</a:t>
            </a:r>
          </a:p>
          <a:p>
            <a:r>
              <a:rPr lang="pt-BR" sz="2000" dirty="0"/>
              <a:t>Optou-se, em outros países, pelo sistema de incontestabilidade diferida. Indeniza-se todo e qualquer suicídio, desde que ocorrido em determinado tempo a partir da contratação. Um prazo de 2 anos, por exemplo, servia como tempo para reflexão do segurado que tenha dolosamente contratado o seguro com o intuito de se matar. Pedro Alvim diz que é ¨obsessão transitória¨. </a:t>
            </a:r>
          </a:p>
          <a:p>
            <a:r>
              <a:rPr lang="pt-BR" sz="2000" dirty="0"/>
              <a:t>É uma regra clara e objetiva, diminuindo litígio judicial. Mas pesquisas no exterior mostram crescimento do número de suicídios tão logo decorrido </a:t>
            </a:r>
            <a:r>
              <a:rPr lang="pt-BR" sz="2000"/>
              <a:t>o período;</a:t>
            </a:r>
          </a:p>
        </p:txBody>
      </p:sp>
    </p:spTree>
    <p:extLst>
      <p:ext uri="{BB962C8B-B14F-4D97-AF65-F5344CB8AC3E}">
        <p14:creationId xmlns:p14="http://schemas.microsoft.com/office/powerpoint/2010/main" val="2720016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F6A5F-109E-E547-8DEF-0C53308087D3}"/>
              </a:ext>
            </a:extLst>
          </p:cNvPr>
          <p:cNvSpPr>
            <a:spLocks noGrp="1"/>
          </p:cNvSpPr>
          <p:nvPr>
            <p:ph type="title"/>
          </p:nvPr>
        </p:nvSpPr>
        <p:spPr/>
        <p:txBody>
          <a:bodyPr/>
          <a:lstStyle/>
          <a:p>
            <a:r>
              <a:rPr lang="pt-BR" dirty="0"/>
              <a:t>Suicídio e Seguro de Acidentes Pessoais</a:t>
            </a:r>
          </a:p>
        </p:txBody>
      </p:sp>
      <p:sp>
        <p:nvSpPr>
          <p:cNvPr id="3" name="Espaço Reservado para Conteúdo 2">
            <a:extLst>
              <a:ext uri="{FF2B5EF4-FFF2-40B4-BE49-F238E27FC236}">
                <a16:creationId xmlns:a16="http://schemas.microsoft.com/office/drawing/2014/main" id="{2C1DB6AE-4EDC-DA4C-B289-DBDE5511BF14}"/>
              </a:ext>
            </a:extLst>
          </p:cNvPr>
          <p:cNvSpPr>
            <a:spLocks noGrp="1"/>
          </p:cNvSpPr>
          <p:nvPr>
            <p:ph idx="1"/>
          </p:nvPr>
        </p:nvSpPr>
        <p:spPr/>
        <p:txBody>
          <a:bodyPr/>
          <a:lstStyle/>
          <a:p>
            <a:pPr marL="0" indent="0">
              <a:buNone/>
            </a:pPr>
            <a:r>
              <a:rPr lang="pt-BR" dirty="0"/>
              <a:t>O suicídio também é considerado acidente, apesar de voluntário, segundo a jurisprudência.</a:t>
            </a:r>
          </a:p>
        </p:txBody>
      </p:sp>
    </p:spTree>
    <p:extLst>
      <p:ext uri="{BB962C8B-B14F-4D97-AF65-F5344CB8AC3E}">
        <p14:creationId xmlns:p14="http://schemas.microsoft.com/office/powerpoint/2010/main" val="57509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A12D02C-D6BC-6D4B-9F0D-11A3CFF85640}"/>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Suicídio durante a carência na apólice</a:t>
            </a:r>
          </a:p>
        </p:txBody>
      </p:sp>
      <p:sp>
        <p:nvSpPr>
          <p:cNvPr id="3" name="Espaço Reservado para Conteúdo 2">
            <a:extLst>
              <a:ext uri="{FF2B5EF4-FFF2-40B4-BE49-F238E27FC236}">
                <a16:creationId xmlns:a16="http://schemas.microsoft.com/office/drawing/2014/main" id="{15E3CFDA-C717-4A42-8283-D03928162677}"/>
              </a:ext>
            </a:extLst>
          </p:cNvPr>
          <p:cNvSpPr>
            <a:spLocks noGrp="1"/>
          </p:cNvSpPr>
          <p:nvPr>
            <p:ph idx="1"/>
          </p:nvPr>
        </p:nvSpPr>
        <p:spPr>
          <a:xfrm>
            <a:off x="1371599" y="2318197"/>
            <a:ext cx="9724031" cy="3683358"/>
          </a:xfrm>
        </p:spPr>
        <p:txBody>
          <a:bodyPr anchor="ctr">
            <a:normAutofit/>
          </a:bodyPr>
          <a:lstStyle/>
          <a:p>
            <a:r>
              <a:rPr lang="pt-BR" sz="1700" dirty="0"/>
              <a:t>Mesmo na vigência do Código de 1916, seguradoras passaram a prever que cobririam suicídio após período de carência. Mas juízes continuaram determinando pagamento no caso de seguro involuntário.</a:t>
            </a:r>
          </a:p>
          <a:p>
            <a:r>
              <a:rPr lang="pt-BR" sz="1700" dirty="0"/>
              <a:t>Súmula 105 do STF: ¨Salvo se tiver havido premeditação, o suicídio do segurado no período de carência não exime o segurador do pagamento do seguro¨.</a:t>
            </a:r>
          </a:p>
          <a:p>
            <a:r>
              <a:rPr lang="pt-BR" sz="1700" dirty="0"/>
              <a:t>Finalmente, Código Civil de 2002: </a:t>
            </a:r>
          </a:p>
          <a:p>
            <a:pPr marL="0" indent="0">
              <a:buNone/>
            </a:pPr>
            <a:endParaRPr lang="pt-BR" sz="1700" dirty="0"/>
          </a:p>
          <a:p>
            <a:pPr marL="0" indent="0">
              <a:buNone/>
            </a:pPr>
            <a:r>
              <a:rPr lang="pt-BR" sz="1700" dirty="0"/>
              <a:t>Art. 798. O beneficiário não tem direito ao capital estipulado quando o segurado se suicida nos primeiros dois anos de vigência inicial do contrato, ou da sua recondução depois de suspenso, observado o disposto no parágrafo único do artigo antecedente.</a:t>
            </a:r>
          </a:p>
          <a:p>
            <a:endParaRPr lang="pt-BR" sz="1700" dirty="0"/>
          </a:p>
          <a:p>
            <a:pPr marL="0" indent="0">
              <a:buNone/>
            </a:pPr>
            <a:r>
              <a:rPr lang="pt-BR" sz="1700" dirty="0"/>
              <a:t>Parágrafo único. Ressalvada a hipótese prevista neste artigo, é nula a cláusula contratual que exclui o pagamento do capital por suicídio do segurado.</a:t>
            </a:r>
          </a:p>
          <a:p>
            <a:pPr marL="0" indent="0">
              <a:buNone/>
            </a:pPr>
            <a:endParaRPr lang="pt-BR" sz="1700" dirty="0"/>
          </a:p>
          <a:p>
            <a:pPr marL="0" indent="0">
              <a:buNone/>
            </a:pPr>
            <a:endParaRPr lang="pt-BR" sz="1700" dirty="0"/>
          </a:p>
        </p:txBody>
      </p:sp>
    </p:spTree>
    <p:extLst>
      <p:ext uri="{BB962C8B-B14F-4D97-AF65-F5344CB8AC3E}">
        <p14:creationId xmlns:p14="http://schemas.microsoft.com/office/powerpoint/2010/main" val="809264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D4CE8-FB0D-144A-A21D-89C213267094}"/>
              </a:ext>
            </a:extLst>
          </p:cNvPr>
          <p:cNvSpPr>
            <a:spLocks noGrp="1"/>
          </p:cNvSpPr>
          <p:nvPr>
            <p:ph type="title"/>
          </p:nvPr>
        </p:nvSpPr>
        <p:spPr/>
        <p:txBody>
          <a:bodyPr>
            <a:normAutofit fontScale="90000"/>
          </a:bodyPr>
          <a:lstStyle/>
          <a:p>
            <a:r>
              <a:rPr lang="pt-BR" dirty="0"/>
              <a:t>Mas a jurisprudência vinha desconsiderando o prazo de 2 anos, exigindo prova de premeditação</a:t>
            </a:r>
          </a:p>
        </p:txBody>
      </p:sp>
      <p:sp>
        <p:nvSpPr>
          <p:cNvPr id="3" name="Espaço Reservado para Conteúdo 2">
            <a:extLst>
              <a:ext uri="{FF2B5EF4-FFF2-40B4-BE49-F238E27FC236}">
                <a16:creationId xmlns:a16="http://schemas.microsoft.com/office/drawing/2014/main" id="{86C9AC59-0F64-294F-AA16-8BB5F6055DE0}"/>
              </a:ext>
            </a:extLst>
          </p:cNvPr>
          <p:cNvSpPr>
            <a:spLocks noGrp="1"/>
          </p:cNvSpPr>
          <p:nvPr>
            <p:ph idx="1"/>
          </p:nvPr>
        </p:nvSpPr>
        <p:spPr/>
        <p:txBody>
          <a:bodyPr>
            <a:normAutofit fontScale="85000" lnSpcReduction="20000"/>
          </a:bodyPr>
          <a:lstStyle/>
          <a:p>
            <a:pPr marL="0" indent="0" algn="just">
              <a:buNone/>
            </a:pPr>
            <a:endParaRPr lang="pt-BR" dirty="0"/>
          </a:p>
          <a:p>
            <a:pPr marL="0" indent="0" algn="just">
              <a:buNone/>
            </a:pPr>
            <a:r>
              <a:rPr lang="pt-BR" dirty="0"/>
              <a:t>¨ A ocorrência de suicídio nos dois primeiros anos de vigência do contrato de seguro, por si só, não exclui o dever de pagar a indenização contratada, sendo necessária a prova de premeditação. Esse entendimento foi firmado pela 2ª Seção do STJ no julgamento do </a:t>
            </a:r>
            <a:r>
              <a:rPr lang="pt-BR" dirty="0" err="1"/>
              <a:t>AgRg</a:t>
            </a:r>
            <a:r>
              <a:rPr lang="pt-BR" dirty="0"/>
              <a:t> no Ag. 1.244.022 RS, Rel. Min. </a:t>
            </a:r>
            <a:r>
              <a:rPr lang="pt-BR" dirty="0" err="1"/>
              <a:t>Luis</a:t>
            </a:r>
            <a:r>
              <a:rPr lang="pt-BR" dirty="0"/>
              <a:t> Felipe Salomão¨ (</a:t>
            </a:r>
            <a:r>
              <a:rPr lang="pt-BR" dirty="0" err="1"/>
              <a:t>AgrRg</a:t>
            </a:r>
            <a:r>
              <a:rPr lang="pt-BR" dirty="0"/>
              <a:t> no Agravo em Recurso Especial </a:t>
            </a:r>
            <a:r>
              <a:rPr lang="pt-BR" dirty="0" err="1"/>
              <a:t>n</a:t>
            </a:r>
            <a:r>
              <a:rPr lang="pt-BR" dirty="0"/>
              <a:t>. 106.483 RS, Relatora Nancy </a:t>
            </a:r>
            <a:r>
              <a:rPr lang="pt-BR" dirty="0" err="1"/>
              <a:t>Andrighi</a:t>
            </a:r>
            <a:r>
              <a:rPr lang="pt-BR" dirty="0"/>
              <a:t>, j. 26.06.2012).  NESSE CASO, O ÔNUS DA PROVA FOI ATRIBUÍDO À SEGURADORA</a:t>
            </a:r>
          </a:p>
          <a:p>
            <a:pPr marL="0" indent="0" algn="just">
              <a:buNone/>
            </a:pPr>
            <a:endParaRPr lang="pt-BR" dirty="0"/>
          </a:p>
          <a:p>
            <a:pPr marL="0" indent="0" algn="just">
              <a:buNone/>
            </a:pPr>
            <a:r>
              <a:rPr lang="pt-BR" dirty="0"/>
              <a:t>No entanto, no </a:t>
            </a:r>
            <a:r>
              <a:rPr lang="pt-BR" dirty="0" err="1"/>
              <a:t>REsp</a:t>
            </a:r>
            <a:r>
              <a:rPr lang="pt-BR" dirty="0"/>
              <a:t> 1.334.005, o STJ afastou a indenização por morte de segurado que se suicidou menos de um mês após a contratação da apólice.</a:t>
            </a:r>
          </a:p>
          <a:p>
            <a:pPr marL="0" indent="0" algn="just">
              <a:buNone/>
            </a:pPr>
            <a:endParaRPr lang="pt-BR" dirty="0"/>
          </a:p>
          <a:p>
            <a:pPr marL="0" indent="0" algn="just">
              <a:buNone/>
            </a:pPr>
            <a:r>
              <a:rPr lang="pt-BR" dirty="0"/>
              <a:t>Enunciado 187 das Jornadas de jornadas de direito civil entendia que é presunção relativa, e que caberia ao beneficiário provar que não foi premeditado.</a:t>
            </a:r>
          </a:p>
        </p:txBody>
      </p:sp>
    </p:spTree>
    <p:extLst>
      <p:ext uri="{BB962C8B-B14F-4D97-AF65-F5344CB8AC3E}">
        <p14:creationId xmlns:p14="http://schemas.microsoft.com/office/powerpoint/2010/main" val="4193222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18CA3-BF2A-5245-8C33-248AEAF6E697}"/>
              </a:ext>
            </a:extLst>
          </p:cNvPr>
          <p:cNvSpPr>
            <a:spLocks noGrp="1"/>
          </p:cNvSpPr>
          <p:nvPr>
            <p:ph type="title"/>
          </p:nvPr>
        </p:nvSpPr>
        <p:spPr/>
        <p:txBody>
          <a:bodyPr/>
          <a:lstStyle/>
          <a:p>
            <a:r>
              <a:rPr lang="pt-BR" dirty="0"/>
              <a:t>Tema pacificado em 2018</a:t>
            </a:r>
          </a:p>
        </p:txBody>
      </p:sp>
      <p:sp>
        <p:nvSpPr>
          <p:cNvPr id="3" name="Espaço Reservado para Conteúdo 2">
            <a:extLst>
              <a:ext uri="{FF2B5EF4-FFF2-40B4-BE49-F238E27FC236}">
                <a16:creationId xmlns:a16="http://schemas.microsoft.com/office/drawing/2014/main" id="{AAEC7BC4-4A6B-6E4C-B86D-7192FCC15391}"/>
              </a:ext>
            </a:extLst>
          </p:cNvPr>
          <p:cNvSpPr>
            <a:spLocks noGrp="1"/>
          </p:cNvSpPr>
          <p:nvPr>
            <p:ph idx="1"/>
          </p:nvPr>
        </p:nvSpPr>
        <p:spPr/>
        <p:txBody>
          <a:bodyPr/>
          <a:lstStyle/>
          <a:p>
            <a:pPr marL="0" indent="0">
              <a:buNone/>
            </a:pPr>
            <a:r>
              <a:rPr lang="pt-BR" sz="1800" i="1" kern="100" dirty="0">
                <a:effectLst/>
                <a:latin typeface="Times New Roman" panose="02020603050405020304" pitchFamily="18" charset="0"/>
                <a:ea typeface="Calibri" panose="020F0502020204030204" pitchFamily="34" charset="0"/>
                <a:cs typeface="Times New Roman" panose="02020603050405020304" pitchFamily="18" charset="0"/>
              </a:rPr>
              <a:t>Súmula 610 do STJ: O suicídio não é coberto nos dois primeiros anos de vigência do contrato de seguro de vida, ressalvado o direito do beneficiário à devolução do montante da reserva técnica formada.</a:t>
            </a: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3681923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E9EC2-DFBC-8D45-9B89-7FD2BACE8DC4}"/>
              </a:ext>
            </a:extLst>
          </p:cNvPr>
          <p:cNvSpPr>
            <a:spLocks noGrp="1"/>
          </p:cNvSpPr>
          <p:nvPr>
            <p:ph type="title"/>
          </p:nvPr>
        </p:nvSpPr>
        <p:spPr/>
        <p:txBody>
          <a:bodyPr/>
          <a:lstStyle/>
          <a:p>
            <a:r>
              <a:rPr lang="pt-BR" dirty="0"/>
              <a:t>Artigo 799 Código Civil</a:t>
            </a:r>
          </a:p>
        </p:txBody>
      </p:sp>
      <p:sp>
        <p:nvSpPr>
          <p:cNvPr id="3" name="Espaço Reservado para Conteúdo 2">
            <a:extLst>
              <a:ext uri="{FF2B5EF4-FFF2-40B4-BE49-F238E27FC236}">
                <a16:creationId xmlns:a16="http://schemas.microsoft.com/office/drawing/2014/main" id="{44CD1C6D-02A5-F041-B237-B4EBDA03EAC9}"/>
              </a:ext>
            </a:extLst>
          </p:cNvPr>
          <p:cNvSpPr>
            <a:spLocks noGrp="1"/>
          </p:cNvSpPr>
          <p:nvPr>
            <p:ph idx="1"/>
          </p:nvPr>
        </p:nvSpPr>
        <p:spPr/>
        <p:txBody>
          <a:bodyPr/>
          <a:lstStyle/>
          <a:p>
            <a:pPr marL="0" indent="0">
              <a:buNone/>
            </a:pPr>
            <a:r>
              <a:rPr lang="pt-BR" b="1" i="0" dirty="0">
                <a:solidFill>
                  <a:srgbClr val="373A3C"/>
                </a:solidFill>
                <a:effectLst/>
                <a:latin typeface="Roboto" panose="02000000000000000000" pitchFamily="2" charset="0"/>
              </a:rPr>
              <a:t>Art. 799.</a:t>
            </a:r>
            <a:r>
              <a:rPr lang="pt-BR" b="0" i="0" dirty="0">
                <a:solidFill>
                  <a:srgbClr val="373A3C"/>
                </a:solidFill>
                <a:effectLst/>
                <a:latin typeface="Roboto" panose="02000000000000000000" pitchFamily="2" charset="0"/>
              </a:rPr>
              <a:t> O segurador não pode eximir-se ao pagamento do seguro, ainda que da apólice conste a restrição, se a morte ou a incapacidade do segurado provier da utilização de meio de transporte mais arriscado, da prestação de serviço militar, da prática de esporte, ou de atos de humanidade em auxílio de outrem.</a:t>
            </a:r>
          </a:p>
          <a:p>
            <a:pPr marL="0" indent="0">
              <a:buNone/>
            </a:pPr>
            <a:endParaRPr lang="pt-BR" dirty="0"/>
          </a:p>
        </p:txBody>
      </p:sp>
    </p:spTree>
    <p:extLst>
      <p:ext uri="{BB962C8B-B14F-4D97-AF65-F5344CB8AC3E}">
        <p14:creationId xmlns:p14="http://schemas.microsoft.com/office/powerpoint/2010/main" val="4127682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AB3B5-A430-AB42-8D6C-2A65B3C10F08}"/>
              </a:ext>
            </a:extLst>
          </p:cNvPr>
          <p:cNvSpPr>
            <a:spLocks noGrp="1"/>
          </p:cNvSpPr>
          <p:nvPr>
            <p:ph type="title"/>
          </p:nvPr>
        </p:nvSpPr>
        <p:spPr/>
        <p:txBody>
          <a:bodyPr/>
          <a:lstStyle/>
          <a:p>
            <a:r>
              <a:rPr lang="pt-BR" dirty="0"/>
              <a:t>Acidente de motociclista</a:t>
            </a:r>
          </a:p>
        </p:txBody>
      </p:sp>
      <p:sp>
        <p:nvSpPr>
          <p:cNvPr id="3" name="Espaço Reservado para Conteúdo 2">
            <a:extLst>
              <a:ext uri="{FF2B5EF4-FFF2-40B4-BE49-F238E27FC236}">
                <a16:creationId xmlns:a16="http://schemas.microsoft.com/office/drawing/2014/main" id="{AA166ED2-E16B-CC4E-BA1C-E71B40C7A59D}"/>
              </a:ext>
            </a:extLst>
          </p:cNvPr>
          <p:cNvSpPr>
            <a:spLocks noGrp="1"/>
          </p:cNvSpPr>
          <p:nvPr>
            <p:ph idx="1"/>
          </p:nvPr>
        </p:nvSpPr>
        <p:spPr/>
        <p:txBody>
          <a:bodyPr>
            <a:normAutofit fontScale="92500" lnSpcReduction="10000"/>
          </a:bodyPr>
          <a:lstStyle/>
          <a:p>
            <a:pPr marL="0" indent="0" algn="l">
              <a:buNone/>
            </a:pPr>
            <a:r>
              <a:rPr lang="pt-BR" b="0" i="0" dirty="0">
                <a:effectLst/>
                <a:latin typeface="Georgia" panose="02040502050405020303" pitchFamily="18" charset="0"/>
              </a:rPr>
              <a:t>EMBARGOS A EXECUÇÃO. COBERTURA SECURITÁRIA POR ACIDENTE EM MOTOCICLETA. ARTIGO 799 DO CÓDIGO CIVIL. IRRELEVÂNCIA. MEIO DE TRANSPORTE MAIS ARRISCADO. CORREÇÃO MONETÁRIA. 1.A INDENIZAÇÃO DE SEGURO POR ACIDENTE EM MOTOCICLETA, APÓS O ADVENTO DO CÓDIGO CIVIL DE 2002, INDEPENDE DE CLÁUSULA RESTRITIVA, POR TER EXPRESSO EM SEU ARTIGO 799, A GARANTIA DE COBERTURA SECURITÁRIA SEM RESTRIÇÃO AO MEIO DE TRANSPORTE MAIS ARRISCADO (TJ-DF - APL: 264584120078070001 DF 0026458-41.2007.807.0001, Relator: JOÃO BATISTA TEIXEIRA, Data de Julgamento: 03/11/2010, 3ª Turma Cível, Data de Publicação: 11/11/2010, </a:t>
            </a:r>
            <a:r>
              <a:rPr lang="pt-BR" b="0" i="0" dirty="0" err="1">
                <a:effectLst/>
                <a:latin typeface="Georgia" panose="02040502050405020303" pitchFamily="18" charset="0"/>
              </a:rPr>
              <a:t>DJ-e</a:t>
            </a:r>
            <a:r>
              <a:rPr lang="pt-BR" b="0" i="0" dirty="0">
                <a:effectLst/>
                <a:latin typeface="Georgia" panose="02040502050405020303" pitchFamily="18" charset="0"/>
              </a:rPr>
              <a:t> Pág. 118)</a:t>
            </a:r>
          </a:p>
          <a:p>
            <a:pPr marL="0" indent="0">
              <a:buNone/>
            </a:pPr>
            <a:endParaRPr lang="pt-BR" dirty="0"/>
          </a:p>
        </p:txBody>
      </p:sp>
    </p:spTree>
    <p:extLst>
      <p:ext uri="{BB962C8B-B14F-4D97-AF65-F5344CB8AC3E}">
        <p14:creationId xmlns:p14="http://schemas.microsoft.com/office/powerpoint/2010/main" val="3397894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9DFE41-A71F-4F40-A533-2EF3AD0F95B6}"/>
              </a:ext>
            </a:extLst>
          </p:cNvPr>
          <p:cNvSpPr>
            <a:spLocks noGrp="1"/>
          </p:cNvSpPr>
          <p:nvPr>
            <p:ph type="title"/>
          </p:nvPr>
        </p:nvSpPr>
        <p:spPr/>
        <p:txBody>
          <a:bodyPr/>
          <a:lstStyle/>
          <a:p>
            <a:r>
              <a:rPr lang="pt-BR" dirty="0"/>
              <a:t>Morte de paraquedista</a:t>
            </a:r>
          </a:p>
        </p:txBody>
      </p:sp>
      <p:sp>
        <p:nvSpPr>
          <p:cNvPr id="3" name="Espaço Reservado para Conteúdo 2">
            <a:extLst>
              <a:ext uri="{FF2B5EF4-FFF2-40B4-BE49-F238E27FC236}">
                <a16:creationId xmlns:a16="http://schemas.microsoft.com/office/drawing/2014/main" id="{671477E0-42A1-6F44-B4D1-DDCB8E3BEC11}"/>
              </a:ext>
            </a:extLst>
          </p:cNvPr>
          <p:cNvSpPr>
            <a:spLocks noGrp="1"/>
          </p:cNvSpPr>
          <p:nvPr>
            <p:ph idx="1"/>
          </p:nvPr>
        </p:nvSpPr>
        <p:spPr/>
        <p:txBody>
          <a:bodyPr>
            <a:normAutofit fontScale="92500"/>
          </a:bodyPr>
          <a:lstStyle/>
          <a:p>
            <a:pPr marL="0" indent="0" algn="just">
              <a:buNone/>
            </a:pPr>
            <a:r>
              <a:rPr lang="pt-BR" sz="2400" b="0" i="0" dirty="0">
                <a:effectLst/>
                <a:latin typeface="Times New Roman" panose="02020603050405020304" pitchFamily="18" charset="0"/>
                <a:cs typeface="Times New Roman" panose="02020603050405020304" pitchFamily="18" charset="0"/>
              </a:rPr>
              <a:t>APELAÇÃO CÍVEL. AÇÃO DE COBRANÇA. SEGURO DE VIDA. MORTE DO SEGURADO DURANTE A PRÁTICA DE PARAQUEDISMO. SENTENÇA DE PROCEDÊNCIA. RECURSO INTERPOSTO PELA SEGURADORA. </a:t>
            </a:r>
            <a:r>
              <a:rPr lang="pt-BR" sz="2400" dirty="0">
                <a:latin typeface="Times New Roman" panose="02020603050405020304" pitchFamily="18" charset="0"/>
                <a:cs typeface="Times New Roman" panose="02020603050405020304" pitchFamily="18" charset="0"/>
              </a:rPr>
              <a:t>(....)</a:t>
            </a:r>
            <a:r>
              <a:rPr lang="pt-BR" sz="2400" b="0" i="0" dirty="0">
                <a:effectLst/>
                <a:latin typeface="Times New Roman" panose="02020603050405020304" pitchFamily="18" charset="0"/>
                <a:cs typeface="Times New Roman" panose="02020603050405020304" pitchFamily="18" charset="0"/>
              </a:rPr>
              <a:t>SEGURADORA QUE NÃO PODE SE EXIMIR DO PAGAMENTO DA VERBA INDENIZATÓRIA NAS HIPÓTESES DE MORTE OU INVALIDEZ DECORRENTES DA PRÁTICA DE ESPORTES. IRRELEVÂNCIA DA EXISTÊNCIA DE EXCLUSÃO DE COBERTURA PARA ESPORTES DE RISCO. ART. 799 DO CÓDIGO CIVIL. ABUSIVIDADE DA CLÁUSULA CONTRATUAL. NÃO COMPROVAÇÃO DE MÁ-FÉ DO SEGURADO OU DE AGRAVAMENTO DO RISCO. ÔNUS DA SEGURADORA. FALECIDO QUE PASSOU A PRATICAR PARAQUEDISMO, ESPORADICAMENTE E EM CARÁTER AMADOR, APÓS A CONTRATAÇÃO DO SEGURO. INDENIZAÇÃO SECURITÁRIA DEVIDA. (TJPR - 10ª </a:t>
            </a:r>
            <a:r>
              <a:rPr lang="pt-BR" sz="2400" b="0" i="0" dirty="0" err="1">
                <a:effectLst/>
                <a:latin typeface="Times New Roman" panose="02020603050405020304" pitchFamily="18" charset="0"/>
                <a:cs typeface="Times New Roman" panose="02020603050405020304" pitchFamily="18" charset="0"/>
              </a:rPr>
              <a:t>C.Cível</a:t>
            </a:r>
            <a:r>
              <a:rPr lang="pt-BR" sz="2400" b="0" i="0" dirty="0">
                <a:effectLst/>
                <a:latin typeface="Times New Roman" panose="02020603050405020304" pitchFamily="18" charset="0"/>
                <a:cs typeface="Times New Roman" panose="02020603050405020304" pitchFamily="18" charset="0"/>
              </a:rPr>
              <a:t> - 0005971-81.2019.8.16.0194 - Curitiba - Rel.: DESEMBARGADOR GUILHERME FREIRE DE BARROS TEIXEIRA - J. 30.09.2021)</a:t>
            </a:r>
          </a:p>
          <a:p>
            <a:pPr marL="0" indent="0">
              <a:buNone/>
            </a:pPr>
            <a:endParaRPr lang="pt-BR" dirty="0"/>
          </a:p>
        </p:txBody>
      </p:sp>
    </p:spTree>
    <p:extLst>
      <p:ext uri="{BB962C8B-B14F-4D97-AF65-F5344CB8AC3E}">
        <p14:creationId xmlns:p14="http://schemas.microsoft.com/office/powerpoint/2010/main" val="1138103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C8BE06-A896-D54E-A5E6-59B42D306A72}"/>
              </a:ext>
            </a:extLst>
          </p:cNvPr>
          <p:cNvSpPr>
            <a:spLocks noGrp="1"/>
          </p:cNvSpPr>
          <p:nvPr>
            <p:ph type="title"/>
          </p:nvPr>
        </p:nvSpPr>
        <p:spPr>
          <a:xfrm>
            <a:off x="1156851" y="637762"/>
            <a:ext cx="9888496" cy="900131"/>
          </a:xfrm>
        </p:spPr>
        <p:txBody>
          <a:bodyPr anchor="t">
            <a:normAutofit/>
          </a:bodyPr>
          <a:lstStyle/>
          <a:p>
            <a:r>
              <a:rPr lang="pt-BR" sz="4000">
                <a:solidFill>
                  <a:schemeClr val="bg1"/>
                </a:solidFill>
              </a:rPr>
              <a:t>Sub-rogação nos seguros de pessoas</a:t>
            </a:r>
          </a:p>
        </p:txBody>
      </p:sp>
      <p:sp>
        <p:nvSpPr>
          <p:cNvPr id="19"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71FC1CB0-8DAA-2A47-83A4-6A5C2F941127}"/>
              </a:ext>
            </a:extLst>
          </p:cNvPr>
          <p:cNvSpPr>
            <a:spLocks noGrp="1"/>
          </p:cNvSpPr>
          <p:nvPr>
            <p:ph idx="1"/>
          </p:nvPr>
        </p:nvSpPr>
        <p:spPr>
          <a:xfrm>
            <a:off x="1155548" y="2217343"/>
            <a:ext cx="9880893" cy="3959619"/>
          </a:xfrm>
        </p:spPr>
        <p:txBody>
          <a:bodyPr>
            <a:normAutofit fontScale="92500"/>
          </a:bodyPr>
          <a:lstStyle/>
          <a:p>
            <a:r>
              <a:rPr lang="pt-BR" sz="2400" dirty="0"/>
              <a:t>Art. 800. Nos seguros de pessoas, o segurador não pode sub-rogar-se nos direitos e ações do segurado, ou do beneficiário, contra o causador do sinistro.</a:t>
            </a:r>
          </a:p>
          <a:p>
            <a:pPr marL="0" indent="0">
              <a:buNone/>
            </a:pPr>
            <a:endParaRPr lang="pt-BR" sz="2400" dirty="0"/>
          </a:p>
          <a:p>
            <a:pPr marL="0" indent="0">
              <a:buNone/>
            </a:pPr>
            <a:r>
              <a:rPr lang="pt-BR" sz="2400" dirty="0"/>
              <a:t>A lógica do Código Civil é que, não sendo um seguro indenizatório, não deveria haver </a:t>
            </a:r>
            <a:r>
              <a:rPr lang="pt-BR" sz="2400" dirty="0" err="1"/>
              <a:t>subrrogação</a:t>
            </a:r>
            <a:r>
              <a:rPr lang="pt-BR" sz="2400" dirty="0"/>
              <a:t>. É princípio tradicional nos seguros de pessoas, sendo adotado na França em 1930.  Ernesto </a:t>
            </a:r>
            <a:r>
              <a:rPr lang="pt-BR" sz="2400" dirty="0" err="1"/>
              <a:t>Trizulnik</a:t>
            </a:r>
            <a:r>
              <a:rPr lang="pt-BR" sz="2400" dirty="0"/>
              <a:t>, no entanto, considera um exagero, pois haverá situações em que há claramente culpa de terceiros.</a:t>
            </a:r>
          </a:p>
          <a:p>
            <a:pPr marL="0" indent="0">
              <a:buNone/>
            </a:pPr>
            <a:endParaRPr lang="pt-BR" sz="2400" dirty="0"/>
          </a:p>
          <a:p>
            <a:pPr marL="0" indent="0">
              <a:buNone/>
            </a:pPr>
            <a:r>
              <a:rPr lang="pt-BR" sz="2400" dirty="0"/>
              <a:t>Entendo, no entanto, que os objetivo são múltiplos: garantir à própria vítima e seus sucessores a possibilidade de cobrarem da vitima a integralidade dos danos, se identificado o culpado. </a:t>
            </a:r>
          </a:p>
        </p:txBody>
      </p:sp>
    </p:spTree>
    <p:extLst>
      <p:ext uri="{BB962C8B-B14F-4D97-AF65-F5344CB8AC3E}">
        <p14:creationId xmlns:p14="http://schemas.microsoft.com/office/powerpoint/2010/main" val="234985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F5457C4-E43A-724D-90D9-1F68E322A7D0}"/>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Seguro de Acidentes Pessoais</a:t>
            </a:r>
          </a:p>
        </p:txBody>
      </p:sp>
      <p:sp>
        <p:nvSpPr>
          <p:cNvPr id="3" name="Espaço Reservado para Conteúdo 2">
            <a:extLst>
              <a:ext uri="{FF2B5EF4-FFF2-40B4-BE49-F238E27FC236}">
                <a16:creationId xmlns:a16="http://schemas.microsoft.com/office/drawing/2014/main" id="{2EF54613-26B1-6744-8135-BB025D4FE194}"/>
              </a:ext>
            </a:extLst>
          </p:cNvPr>
          <p:cNvSpPr>
            <a:spLocks noGrp="1"/>
          </p:cNvSpPr>
          <p:nvPr>
            <p:ph idx="1"/>
          </p:nvPr>
        </p:nvSpPr>
        <p:spPr>
          <a:xfrm>
            <a:off x="1371599" y="2318197"/>
            <a:ext cx="9724031" cy="3683358"/>
          </a:xfrm>
        </p:spPr>
        <p:txBody>
          <a:bodyPr anchor="ctr">
            <a:normAutofit/>
          </a:bodyPr>
          <a:lstStyle/>
          <a:p>
            <a:r>
              <a:rPr lang="pt-BR" sz="2000" b="1" dirty="0"/>
              <a:t>Acidente pessoal</a:t>
            </a:r>
            <a:r>
              <a:rPr lang="pt-BR" sz="2000" dirty="0"/>
              <a:t>:  o evento com data caracterizada, exclusivo e diretamente externo, súbito, involuntário, violento, e causador de lesão física, que, por si só e independente de toda e qualquer outra causa, tenha como consequência direta a morte, ou a invalidez permanente, total ou parcial, do segurado, ou que torne necessário tratamento médico.</a:t>
            </a:r>
          </a:p>
          <a:p>
            <a:pPr marL="0" indent="0">
              <a:buNone/>
            </a:pPr>
            <a:endParaRPr lang="pt-BR" sz="2000" dirty="0"/>
          </a:p>
          <a:p>
            <a:r>
              <a:rPr lang="pt-BR" sz="2000" dirty="0"/>
              <a:t>Apesar da definição da doutrina, jurisprudência do STJ também considera acidentes eventos não súbitos. Exemplo: lesões por esforço repetitivo, </a:t>
            </a:r>
            <a:r>
              <a:rPr lang="pt-BR" sz="2000" dirty="0" err="1"/>
              <a:t>microtraumas</a:t>
            </a:r>
            <a:r>
              <a:rPr lang="pt-BR" sz="2000" dirty="0"/>
              <a:t> auditivos, leucopenia (inalação de benzeno),  silicose.</a:t>
            </a:r>
          </a:p>
          <a:p>
            <a:pPr marL="0" indent="0">
              <a:buNone/>
            </a:pPr>
            <a:br>
              <a:rPr lang="pt-BR" sz="2000" dirty="0"/>
            </a:br>
            <a:r>
              <a:rPr lang="pt-BR" sz="2000" dirty="0"/>
              <a:t> </a:t>
            </a:r>
          </a:p>
          <a:p>
            <a:pPr marL="0" indent="0">
              <a:buNone/>
            </a:pPr>
            <a:endParaRPr lang="pt-BR" sz="2000" dirty="0"/>
          </a:p>
        </p:txBody>
      </p:sp>
    </p:spTree>
    <p:extLst>
      <p:ext uri="{BB962C8B-B14F-4D97-AF65-F5344CB8AC3E}">
        <p14:creationId xmlns:p14="http://schemas.microsoft.com/office/powerpoint/2010/main" val="2165639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1"/>
            <a:ext cx="12191990" cy="16886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CD52BC0-7871-9645-A480-921A2FF1FCD2}"/>
              </a:ext>
            </a:extLst>
          </p:cNvPr>
          <p:cNvSpPr>
            <a:spLocks noGrp="1"/>
          </p:cNvSpPr>
          <p:nvPr>
            <p:ph type="title"/>
          </p:nvPr>
        </p:nvSpPr>
        <p:spPr>
          <a:xfrm>
            <a:off x="1156851" y="637762"/>
            <a:ext cx="9888496" cy="900131"/>
          </a:xfrm>
        </p:spPr>
        <p:txBody>
          <a:bodyPr anchor="t">
            <a:normAutofit fontScale="90000"/>
          </a:bodyPr>
          <a:lstStyle/>
          <a:p>
            <a:r>
              <a:rPr lang="pt-BR" sz="4000" dirty="0">
                <a:solidFill>
                  <a:schemeClr val="bg1"/>
                </a:solidFill>
              </a:rPr>
              <a:t>Seguro de pessoas em grupo, seguro grupal ou coletivo.</a:t>
            </a:r>
          </a:p>
        </p:txBody>
      </p:sp>
      <p:sp>
        <p:nvSpPr>
          <p:cNvPr id="11" name="Rectangle 1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21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ço Reservado para Conteúdo 2">
            <a:extLst>
              <a:ext uri="{FF2B5EF4-FFF2-40B4-BE49-F238E27FC236}">
                <a16:creationId xmlns:a16="http://schemas.microsoft.com/office/drawing/2014/main" id="{A1423D1C-3BE2-4552-B7D4-6960647B6D1C}"/>
              </a:ext>
            </a:extLst>
          </p:cNvPr>
          <p:cNvGraphicFramePr>
            <a:graphicFrameLocks noGrp="1"/>
          </p:cNvGraphicFramePr>
          <p:nvPr>
            <p:ph idx="1"/>
            <p:extLst>
              <p:ext uri="{D42A27DB-BD31-4B8C-83A1-F6EECF244321}">
                <p14:modId xmlns:p14="http://schemas.microsoft.com/office/powerpoint/2010/main" val="4007255637"/>
              </p:ext>
            </p:extLst>
          </p:nvPr>
        </p:nvGraphicFramePr>
        <p:xfrm>
          <a:off x="1155558" y="2261336"/>
          <a:ext cx="9889789" cy="3907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025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28C4F-8F52-564E-8FC2-2E939D5380D9}"/>
              </a:ext>
            </a:extLst>
          </p:cNvPr>
          <p:cNvSpPr>
            <a:spLocks noGrp="1"/>
          </p:cNvSpPr>
          <p:nvPr>
            <p:ph type="title"/>
          </p:nvPr>
        </p:nvSpPr>
        <p:spPr>
          <a:xfrm>
            <a:off x="524741" y="620392"/>
            <a:ext cx="3808268" cy="5504688"/>
          </a:xfrm>
        </p:spPr>
        <p:txBody>
          <a:bodyPr>
            <a:normAutofit/>
          </a:bodyPr>
          <a:lstStyle/>
          <a:p>
            <a:r>
              <a:rPr lang="pt-BR" sz="6000">
                <a:solidFill>
                  <a:schemeClr val="accent5"/>
                </a:solidFill>
              </a:rPr>
              <a:t>Seguro em Grupo</a:t>
            </a:r>
          </a:p>
        </p:txBody>
      </p:sp>
      <p:graphicFrame>
        <p:nvGraphicFramePr>
          <p:cNvPr id="5" name="Espaço Reservado para Conteúdo 2">
            <a:extLst>
              <a:ext uri="{FF2B5EF4-FFF2-40B4-BE49-F238E27FC236}">
                <a16:creationId xmlns:a16="http://schemas.microsoft.com/office/drawing/2014/main" id="{D3F7A129-DCF7-4F27-BED3-AA1D63E05279}"/>
              </a:ext>
            </a:extLst>
          </p:cNvPr>
          <p:cNvGraphicFramePr>
            <a:graphicFrameLocks noGrp="1"/>
          </p:cNvGraphicFramePr>
          <p:nvPr>
            <p:ph idx="1"/>
            <p:extLst>
              <p:ext uri="{D42A27DB-BD31-4B8C-83A1-F6EECF244321}">
                <p14:modId xmlns:p14="http://schemas.microsoft.com/office/powerpoint/2010/main" val="91752683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8224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63528-C8AD-6A4E-A755-55C34C75D4F5}"/>
              </a:ext>
            </a:extLst>
          </p:cNvPr>
          <p:cNvSpPr>
            <a:spLocks noGrp="1"/>
          </p:cNvSpPr>
          <p:nvPr>
            <p:ph type="title"/>
          </p:nvPr>
        </p:nvSpPr>
        <p:spPr/>
        <p:txBody>
          <a:bodyPr>
            <a:normAutofit fontScale="90000"/>
          </a:bodyPr>
          <a:lstStyle/>
          <a:p>
            <a:r>
              <a:rPr lang="pt-BR" dirty="0"/>
              <a:t>Seguro em Grupo: estipulante não é ré na cobrança do seguro, mas responde por descumprir seu dever de informar.</a:t>
            </a:r>
          </a:p>
        </p:txBody>
      </p:sp>
      <p:sp>
        <p:nvSpPr>
          <p:cNvPr id="3" name="Espaço Reservado para Conteúdo 2">
            <a:extLst>
              <a:ext uri="{FF2B5EF4-FFF2-40B4-BE49-F238E27FC236}">
                <a16:creationId xmlns:a16="http://schemas.microsoft.com/office/drawing/2014/main" id="{4E82B86E-6663-7B44-83F3-F0712FC1A7A2}"/>
              </a:ext>
            </a:extLst>
          </p:cNvPr>
          <p:cNvSpPr>
            <a:spLocks noGrp="1"/>
          </p:cNvSpPr>
          <p:nvPr>
            <p:ph idx="1"/>
          </p:nvPr>
        </p:nvSpPr>
        <p:spPr>
          <a:xfrm>
            <a:off x="726688" y="1825625"/>
            <a:ext cx="10515600" cy="4351338"/>
          </a:xfrm>
        </p:spPr>
        <p:txBody>
          <a:bodyPr>
            <a:normAutofit fontScale="25000" lnSpcReduction="20000"/>
          </a:bodyPr>
          <a:lstStyle/>
          <a:p>
            <a:pPr algn="just"/>
            <a:r>
              <a:rPr lang="pt-BR" sz="5600" b="1" dirty="0"/>
              <a:t>Estipulante não é ré em ação de cobrança do valor do seguro, mas também não é parte legitimamente ativa para propor a ação </a:t>
            </a:r>
            <a:r>
              <a:rPr lang="pt-BR" sz="5600" dirty="0"/>
              <a:t>(</a:t>
            </a:r>
            <a:r>
              <a:rPr lang="pt-BR" sz="5600" dirty="0">
                <a:hlinkClick r:id="rId2">
                  <a:extLst>
                    <a:ext uri="{A12FA001-AC4F-418D-AE19-62706E023703}">
                      <ahyp:hlinkClr xmlns:ahyp="http://schemas.microsoft.com/office/drawing/2018/hyperlinkcolor" val="tx"/>
                    </a:ext>
                  </a:extLst>
                </a:hlinkClick>
              </a:rPr>
              <a:t>TJ-SP - Apelação Cível AC 10449055620188260224 SP 1044905 56.2018.8.26.0224 (TJ-SP)</a:t>
            </a:r>
            <a:endParaRPr lang="pt-BR" sz="5600" dirty="0"/>
          </a:p>
          <a:p>
            <a:pPr algn="just"/>
            <a:r>
              <a:rPr lang="pt-BR" sz="5600"/>
              <a:t> Responde se não informar os segurados e beneficiários 1</a:t>
            </a:r>
            <a:r>
              <a:rPr lang="pt-BR" sz="5600" dirty="0"/>
              <a:t>. A Quarta Turma deste STJ, em recente deliberação, nos autos do Recurso Especial </a:t>
            </a:r>
            <a:r>
              <a:rPr lang="pt-BR" sz="5600" dirty="0" err="1"/>
              <a:t>n</a:t>
            </a:r>
            <a:r>
              <a:rPr lang="pt-BR" sz="5600" dirty="0"/>
              <a:t>. 1.850.961/SC (Rel. Min. MARIA ISABEL GALLOTTI, j. em 15/06/2021), por maioria, firmou entendimento no sentido de que, nos contratos de seguro de vida em grupo, o dever de prestar informações ao segurado é da estipulante, e não da seguradora. Com esse julgamento, a jurisprudência de ambas as Turmas de Direito Privado alinharam-se no mesmo sentido, eis que o mesmo entendimento já havia sido afirmado no âmbito da Terceira Turma: RECURSO ESPECIAL. AÇÃO DE COBRANÇA DE INDENIZAÇÃO SECURITÁRIA, COM BASE EM CONTRATO DE SEGURO DE VIDA EM GRUPO. CONTROVÉRSIA CONSISTENTE EM DEFINIR DE QUEM É O DEVER DE INFORMAR PREVIAMENTE O SEGURADO A RESPEITO DAS CLÁUSULAS RESTRITIVAS DE COBERTURA FIRMADA EM CONTRATO DE SEGURO DE VIDA EM GRUPO. ESTIPULANTE QUE, NA CONDIÇÃO DE REPRESENTANTE DO GRUPO DE SEGURADOS, CELEBRA O CONTRATO DE SEGURO EM GRUPO E TEM O EXCLUSIVO DEVER DE, POR OCASIÃO DA EFETIVA ADESÃO DO SEGURADO, INFORMAR-LHE ACERCA DE TODA A ABRANGÊNCIA DA APÓLICE DE SEGURO DE VIDA. RECURSO ESPECIAL IMPROVIDO.  (....) 6. É relevante perceber que, por ocasião da contratação do seguro de vida coletivo, não há, ainda, um grupo definido de segurados. A condição de segurado dar-se-á, voluntariamente, em momento posterior à efetiva contratação, ou seja, em momento em que as bases contratuais, especificamente quanto à abrangência da cobertura e dos riscos dela excluídos, já foram definidas pelo segurador e aceitas pelo estipulante. Assim, como decorrência do princípio da boa-fé contratual, é imposto ao segurador, antes e por ocasião da contratação da apólice coletiva de seguro, o dever legal de conceder todas as informações necessárias a sua </a:t>
            </a:r>
            <a:r>
              <a:rPr lang="pt-BR" sz="5600" dirty="0" err="1"/>
              <a:t>perfectibilização</a:t>
            </a:r>
            <a:r>
              <a:rPr lang="pt-BR" sz="5600" dirty="0"/>
              <a:t> ao estipulante, que é quem efetivamente celebra o contrato em comento. Inexiste, ao tempo da contratação do seguro de vida coletivo - e muito menos na fase </a:t>
            </a:r>
            <a:r>
              <a:rPr lang="pt-BR" sz="5600" dirty="0" err="1"/>
              <a:t>pré</a:t>
            </a:r>
            <a:r>
              <a:rPr lang="pt-BR" sz="5600" dirty="0"/>
              <a:t>-contratual - qualquer interlocução direta da seguradora com os segurados, individualmente considerados, notadamente porque, nessa ocasião, não há, ainda, nem sequer definição de quem irá compor o grupo dos segurados. 7. Somente em momento posterior à efetiva contratação do seguro de vida em grupo, caberá ao trabalhador ou ao associado avaliar a conveniência e as vantagens de aderir aos termos da apólice de seguro de vida em grupo já contratada. A esse propósito, afigura-se indiscutível a obrigatoriedade legal de bem instruir e informar o pretenso segurado sobre todas as informações necessárias à tomada de sua decisão de aderir à apólice de seguro de vida contratada. Essa obrigação legal de informar o pretenso segurado previamente à sua adesão, contudo, deve ser atribuída exclusivamente ao estipulante, justamente em razão da posição jurídica de representante dos segurados, responsável que é pelo cumprimento de todas as obrigações contratuais assumidas perante o segurador. Para o adequado tratamento da questão posta, mostra-se relevante o fato de que não há, também nessa fase contratual, em que o segurado adere à apólice de seguro de vida em grupo, nenhuma interlocução da seguradora com este, ficando a formalização da adesão à apólice coletiva restrita ao estipulante e ao proponente. 8. Em conclusão, no contrato de seguro coletivo em grupo cabe exclusivamente ao estipulante, e não à seguradora, o dever de fornecer ao segurado (seu representado) ampla e prévia informação a respeito dos contornos contratuais, no que se inserem, em especial, as cláusulas restritivas. 9. Recurso especial improvido. (</a:t>
            </a:r>
            <a:r>
              <a:rPr lang="pt-BR" sz="5600" dirty="0" err="1"/>
              <a:t>REsp</a:t>
            </a:r>
            <a:r>
              <a:rPr lang="pt-BR" sz="5600" dirty="0"/>
              <a:t> 1825716/SC, Rel. Ministro MARCO AURÉLIO BELLIZZE, TERCEIRA TURMA, julgado em 27/10/2020, </a:t>
            </a:r>
            <a:r>
              <a:rPr lang="pt-BR" sz="5600" dirty="0" err="1"/>
              <a:t>DJe</a:t>
            </a:r>
            <a:r>
              <a:rPr lang="pt-BR" sz="5600" dirty="0"/>
              <a:t> 12/11/2020)¨</a:t>
            </a:r>
          </a:p>
          <a:p>
            <a:endParaRPr lang="pt-BR" dirty="0"/>
          </a:p>
        </p:txBody>
      </p:sp>
    </p:spTree>
    <p:extLst>
      <p:ext uri="{BB962C8B-B14F-4D97-AF65-F5344CB8AC3E}">
        <p14:creationId xmlns:p14="http://schemas.microsoft.com/office/powerpoint/2010/main" val="2020167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F7018-3F5E-0C4D-8DCD-EF478863EA9E}"/>
              </a:ext>
            </a:extLst>
          </p:cNvPr>
          <p:cNvSpPr>
            <a:spLocks noGrp="1"/>
          </p:cNvSpPr>
          <p:nvPr>
            <p:ph type="title"/>
          </p:nvPr>
        </p:nvSpPr>
        <p:spPr/>
        <p:txBody>
          <a:bodyPr/>
          <a:lstStyle/>
          <a:p>
            <a:r>
              <a:rPr lang="pt-BR" dirty="0"/>
              <a:t>Responsabilidade do estipulante no seguro de vida coletiva</a:t>
            </a:r>
          </a:p>
        </p:txBody>
      </p:sp>
      <p:sp>
        <p:nvSpPr>
          <p:cNvPr id="3" name="Espaço Reservado para Conteúdo 2">
            <a:extLst>
              <a:ext uri="{FF2B5EF4-FFF2-40B4-BE49-F238E27FC236}">
                <a16:creationId xmlns:a16="http://schemas.microsoft.com/office/drawing/2014/main" id="{A040D91F-46F7-DE4D-B9B8-17A0D2476F1B}"/>
              </a:ext>
            </a:extLst>
          </p:cNvPr>
          <p:cNvSpPr>
            <a:spLocks noGrp="1"/>
          </p:cNvSpPr>
          <p:nvPr>
            <p:ph idx="1"/>
          </p:nvPr>
        </p:nvSpPr>
        <p:spPr/>
        <p:txBody>
          <a:bodyPr>
            <a:normAutofit fontScale="47500" lnSpcReduction="20000"/>
          </a:bodyPr>
          <a:lstStyle/>
          <a:p>
            <a:pPr marL="0" indent="0" algn="just">
              <a:buNone/>
            </a:pPr>
            <a:r>
              <a:rPr lang="pt-BR" sz="3300" b="0" i="0" dirty="0">
                <a:effectLst/>
                <a:latin typeface="Times New Roman" panose="02020603050405020304" pitchFamily="18" charset="0"/>
                <a:cs typeface="Times New Roman" panose="02020603050405020304" pitchFamily="18" charset="0"/>
              </a:rPr>
              <a:t>RECURSO ESPECIAL. AÇÃO DE COBRANÇA DE INDENIZAÇÃO SECURITÁRIA, COM BASE EM CONTRATO DE SEGURO DE VIDA EM GRUPO. CONTROVÉRSIA CONSISTENTE EM DEFINIR DE QUEM É O DEVER DE INFORMAR PREVIAMENTE O SEGURADO A RESPEITO DAS CLÁUSULAS RESTRITIVAS DE COBERTURA FIRMADA EM CONTRATO DE SEGURO DE VIDA EM GRUPO. ESTIPULANTE QUE, NA CONDIÇÃO DE REPRESENTANTE DO GRUPO DE SEGURADOS, CELEBRA O CONTRATO DE SEGURO EM GRUPO E TEM O EXCLUSIVO DEVER DE, POR OCASIÃO DA EFETIVA ADESÃO DO SEGURADO, INFORMAR-LHE ACERCA DE TODA A ABRANGÊNCIA DA APÓLICE DE SEGURO DE VIDA. RECURSO ESPECIAL IMPROVIDO.(...) Somente em momento posterior à efetiva contratação do seguro de vida em grupo, caberá ao trabalhador ou ao associado avaliar a conveniência e as vantagens de aderir aos termos da apólice de seguro de vida em grupo já contratada. A esse propósito, afigura-se indiscutível a obrigatoriedade legal de bem instruir e informar o pretenso segurado sobre todas as informações necessárias à tomada de sua decisão de aderir à apólice de seguro de vida contratada. Essa obrigação legal de informar o pretenso segurado previamente à sua adesão, contudo, deve ser atribuída exclusivamente ao estipulante, justamente em razão da posição jurídica de representante dos segurados, responsável que é pelo cumprimento de todas as obrigações contratuais assumidas perante o segurador. Para o adequado tratamento da questão posta, mostra-se relevante o fato de que não há, também nessa fase contratual, em que o segurado adere à apólice de seguro de vida em grupo, nenhuma interlocução da seguradora com este, ficando a formalização da adesão à apólice coletiva restrita ao estipulante e ao proponente. 8. Em conclusão, no contrato de seguro coletivo em grupo cabe exclusivamente ao estipulante, e não à seguradora, o dever de fornecer ao segurado (seu representado) ampla e prévia informação a respeito dos contornos contratuais, no que se inserem, em especial, as cláusulas restritivas. 9. Recurso especial improvido.(STJ - </a:t>
            </a:r>
            <a:r>
              <a:rPr lang="pt-BR" sz="3300" b="0" i="0" dirty="0" err="1">
                <a:effectLst/>
                <a:latin typeface="Times New Roman" panose="02020603050405020304" pitchFamily="18" charset="0"/>
                <a:cs typeface="Times New Roman" panose="02020603050405020304" pitchFamily="18" charset="0"/>
              </a:rPr>
              <a:t>REsp</a:t>
            </a:r>
            <a:r>
              <a:rPr lang="pt-BR" sz="3300" b="0" i="0" dirty="0">
                <a:effectLst/>
                <a:latin typeface="Times New Roman" panose="02020603050405020304" pitchFamily="18" charset="0"/>
                <a:cs typeface="Times New Roman" panose="02020603050405020304" pitchFamily="18" charset="0"/>
              </a:rPr>
              <a:t>: 1825716 SC 2019/0200554-1, Relator: Ministro MARCO AURÉLIO BELLIZZE, Data de Julgamento: 27/10/2020, T3 - TERCEIRA TURMA, Data de Publicação: </a:t>
            </a:r>
            <a:r>
              <a:rPr lang="pt-BR" sz="3300" b="0" i="0" dirty="0" err="1">
                <a:effectLst/>
                <a:latin typeface="Times New Roman" panose="02020603050405020304" pitchFamily="18" charset="0"/>
                <a:cs typeface="Times New Roman" panose="02020603050405020304" pitchFamily="18" charset="0"/>
              </a:rPr>
              <a:t>DJe</a:t>
            </a:r>
            <a:r>
              <a:rPr lang="pt-BR" sz="3300" b="0" i="0" dirty="0">
                <a:effectLst/>
                <a:latin typeface="Times New Roman" panose="02020603050405020304" pitchFamily="18" charset="0"/>
                <a:cs typeface="Times New Roman" panose="02020603050405020304" pitchFamily="18" charset="0"/>
              </a:rPr>
              <a:t> 12/11/2020)</a:t>
            </a:r>
          </a:p>
          <a:p>
            <a:pPr marL="0" indent="0">
              <a:buNone/>
            </a:pPr>
            <a:endParaRPr lang="pt-BR" dirty="0"/>
          </a:p>
        </p:txBody>
      </p:sp>
    </p:spTree>
    <p:extLst>
      <p:ext uri="{BB962C8B-B14F-4D97-AF65-F5344CB8AC3E}">
        <p14:creationId xmlns:p14="http://schemas.microsoft.com/office/powerpoint/2010/main" val="2214211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E3B62-A9F1-EE4F-9F48-C1D5ADCA7BF5}"/>
              </a:ext>
            </a:extLst>
          </p:cNvPr>
          <p:cNvSpPr>
            <a:spLocks noGrp="1"/>
          </p:cNvSpPr>
          <p:nvPr>
            <p:ph type="title"/>
          </p:nvPr>
        </p:nvSpPr>
        <p:spPr/>
        <p:txBody>
          <a:bodyPr>
            <a:normAutofit fontScale="90000"/>
          </a:bodyPr>
          <a:lstStyle/>
          <a:p>
            <a:r>
              <a:rPr lang="pt-BR" dirty="0"/>
              <a:t>Não realização de exame médico prévio implica assunção do risco pela seguradora. Jurisprudência sumulada do STJ</a:t>
            </a:r>
          </a:p>
        </p:txBody>
      </p:sp>
      <p:sp>
        <p:nvSpPr>
          <p:cNvPr id="3" name="Espaço Reservado para Conteúdo 2">
            <a:extLst>
              <a:ext uri="{FF2B5EF4-FFF2-40B4-BE49-F238E27FC236}">
                <a16:creationId xmlns:a16="http://schemas.microsoft.com/office/drawing/2014/main" id="{98676E3B-C514-E743-8E44-FF05AF0FC59E}"/>
              </a:ext>
            </a:extLst>
          </p:cNvPr>
          <p:cNvSpPr>
            <a:spLocks noGrp="1"/>
          </p:cNvSpPr>
          <p:nvPr>
            <p:ph idx="1"/>
          </p:nvPr>
        </p:nvSpPr>
        <p:spPr/>
        <p:txBody>
          <a:bodyPr>
            <a:normAutofit fontScale="70000" lnSpcReduction="20000"/>
          </a:bodyPr>
          <a:lstStyle/>
          <a:p>
            <a:endParaRPr lang="pt-BR" sz="3400" b="1" dirty="0"/>
          </a:p>
          <a:p>
            <a:r>
              <a:rPr lang="es-419" sz="3400" b="1" dirty="0"/>
              <a:t>Súmula 609-STJ: A recusa de cobertura securitária, sob a alegação de doença preexistente, é ilícita se não houve a exigência de exames médicos prévios à contratação ou a demonstração de má-fé do segurado.</a:t>
            </a:r>
          </a:p>
          <a:p>
            <a:pPr marL="0" indent="0">
              <a:buNone/>
            </a:pPr>
            <a:endParaRPr lang="pt-BR" dirty="0"/>
          </a:p>
          <a:p>
            <a:r>
              <a:rPr lang="pt-BR" dirty="0"/>
              <a:t>Não é possível à seguradora recusar a cobertura securitária alegando a existência de doença preexistente se deixou de exigir, antes da contratação, a realização de exames médicos pela parte segurada (</a:t>
            </a:r>
            <a:r>
              <a:rPr lang="pt-BR" dirty="0" err="1"/>
              <a:t>AgInt</a:t>
            </a:r>
            <a:r>
              <a:rPr lang="pt-BR" dirty="0"/>
              <a:t> no </a:t>
            </a:r>
            <a:r>
              <a:rPr lang="pt-BR" dirty="0" err="1"/>
              <a:t>REsp</a:t>
            </a:r>
            <a:r>
              <a:rPr lang="pt-BR" dirty="0"/>
              <a:t> 1458521/PE, Rel. Ministro LUIS FELIPE SALOMÃO, QUARTATURMA, julgado em 19/09/2019, </a:t>
            </a:r>
            <a:r>
              <a:rPr lang="pt-BR" dirty="0" err="1"/>
              <a:t>DJe</a:t>
            </a:r>
            <a:r>
              <a:rPr lang="pt-BR" dirty="0"/>
              <a:t> 24/09/2019)</a:t>
            </a:r>
          </a:p>
          <a:p>
            <a:endParaRPr lang="pt-BR" dirty="0"/>
          </a:p>
          <a:p>
            <a:r>
              <a:rPr lang="pt-BR" dirty="0"/>
              <a:t>Hipótese em que não foram exigidos exames médicos prévios à contratação de seguro de vida nem restou efetivamente demonstrada a </a:t>
            </a:r>
            <a:r>
              <a:rPr lang="pt-BR" dirty="0" err="1"/>
              <a:t>máfé</a:t>
            </a:r>
            <a:r>
              <a:rPr lang="pt-BR" dirty="0"/>
              <a:t> da segurada, sendo, portanto, ilícita a recusa de cobertura sob a alegação de doença preexistente. Inteligência da Súmula nº 609/STJ. Agravo interno não provido.(</a:t>
            </a:r>
            <a:r>
              <a:rPr lang="pt-BR" dirty="0" err="1"/>
              <a:t>AgInt</a:t>
            </a:r>
            <a:r>
              <a:rPr lang="pt-BR" dirty="0"/>
              <a:t> no </a:t>
            </a:r>
            <a:r>
              <a:rPr lang="pt-BR" dirty="0" err="1"/>
              <a:t>AREsp</a:t>
            </a:r>
            <a:r>
              <a:rPr lang="pt-BR" dirty="0"/>
              <a:t> 1355356/PR, Rel. Ministro RICARDO VILLAS BÔAS CUEVA,TERCEIRA TURMA, julgado em 19/08/2019, </a:t>
            </a:r>
            <a:r>
              <a:rPr lang="pt-BR" dirty="0" err="1"/>
              <a:t>DJe</a:t>
            </a:r>
            <a:r>
              <a:rPr lang="pt-BR" dirty="0"/>
              <a:t> 27/08/2019)</a:t>
            </a:r>
          </a:p>
          <a:p>
            <a:pPr marL="0" indent="0">
              <a:buNone/>
            </a:pPr>
            <a:endParaRPr lang="pt-BR" dirty="0"/>
          </a:p>
        </p:txBody>
      </p:sp>
    </p:spTree>
    <p:extLst>
      <p:ext uri="{BB962C8B-B14F-4D97-AF65-F5344CB8AC3E}">
        <p14:creationId xmlns:p14="http://schemas.microsoft.com/office/powerpoint/2010/main" val="3237731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8969C-9952-7E47-95E0-5D9F25D77DDF}"/>
              </a:ext>
            </a:extLst>
          </p:cNvPr>
          <p:cNvSpPr>
            <a:spLocks noGrp="1"/>
          </p:cNvSpPr>
          <p:nvPr>
            <p:ph type="title"/>
          </p:nvPr>
        </p:nvSpPr>
        <p:spPr>
          <a:xfrm>
            <a:off x="524741" y="620392"/>
            <a:ext cx="3808268" cy="5504688"/>
          </a:xfrm>
        </p:spPr>
        <p:txBody>
          <a:bodyPr>
            <a:normAutofit/>
          </a:bodyPr>
          <a:lstStyle/>
          <a:p>
            <a:r>
              <a:rPr lang="pt-BR" sz="5600">
                <a:solidFill>
                  <a:schemeClr val="accent5"/>
                </a:solidFill>
              </a:rPr>
              <a:t>Doença preexistente</a:t>
            </a:r>
          </a:p>
        </p:txBody>
      </p:sp>
      <p:graphicFrame>
        <p:nvGraphicFramePr>
          <p:cNvPr id="5" name="Espaço Reservado para Conteúdo 2">
            <a:extLst>
              <a:ext uri="{FF2B5EF4-FFF2-40B4-BE49-F238E27FC236}">
                <a16:creationId xmlns:a16="http://schemas.microsoft.com/office/drawing/2014/main" id="{0522DE5D-B79C-4A6A-B28B-4687CD8E3E09}"/>
              </a:ext>
            </a:extLst>
          </p:cNvPr>
          <p:cNvGraphicFramePr>
            <a:graphicFrameLocks noGrp="1"/>
          </p:cNvGraphicFramePr>
          <p:nvPr>
            <p:ph idx="1"/>
            <p:extLst>
              <p:ext uri="{D42A27DB-BD31-4B8C-83A1-F6EECF244321}">
                <p14:modId xmlns:p14="http://schemas.microsoft.com/office/powerpoint/2010/main" val="142017499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849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3B4F67-BCF1-2144-B3D1-B1DDAB90D97E}"/>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Seguro de acidentes pessoais </a:t>
            </a:r>
          </a:p>
        </p:txBody>
      </p:sp>
      <p:sp>
        <p:nvSpPr>
          <p:cNvPr id="3" name="Espaço Reservado para Conteúdo 2">
            <a:extLst>
              <a:ext uri="{FF2B5EF4-FFF2-40B4-BE49-F238E27FC236}">
                <a16:creationId xmlns:a16="http://schemas.microsoft.com/office/drawing/2014/main" id="{41146574-9BD0-3748-8B42-A9810C0D430B}"/>
              </a:ext>
            </a:extLst>
          </p:cNvPr>
          <p:cNvSpPr>
            <a:spLocks noGrp="1"/>
          </p:cNvSpPr>
          <p:nvPr>
            <p:ph idx="1"/>
          </p:nvPr>
        </p:nvSpPr>
        <p:spPr>
          <a:xfrm>
            <a:off x="1371599" y="2318197"/>
            <a:ext cx="9724031" cy="3683358"/>
          </a:xfrm>
        </p:spPr>
        <p:txBody>
          <a:bodyPr anchor="ctr">
            <a:normAutofit/>
          </a:bodyPr>
          <a:lstStyle/>
          <a:p>
            <a:r>
              <a:rPr lang="pt-BR" sz="2000"/>
              <a:t>Morte só é coberta se decorrer diretamente do acidente. Em princípio, estão excluídos da cobertura as doenças, ainda que provocadas, desencadeadas ou agravadas, direta ou indiretamente por acidente, ressalvadas as infecções, estados septicêmicos e embolias, resultantes de ferimento visível causado em decorrência de acidente coberto.</a:t>
            </a:r>
          </a:p>
          <a:p>
            <a:endParaRPr lang="pt-BR" sz="2000"/>
          </a:p>
          <a:p>
            <a:r>
              <a:rPr lang="pt-BR" sz="2000"/>
              <a:t>Invalidez é a situação permanente e irreversível. A total é a que impede o exercício profissional do segurado. Não impede qualquer outra atividade remunerada, sendo abusiva cláusula que faça tal exigência (RESP 492.444)</a:t>
            </a:r>
          </a:p>
          <a:p>
            <a:endParaRPr lang="pt-BR" sz="2000"/>
          </a:p>
          <a:p>
            <a:r>
              <a:rPr lang="pt-BR" sz="2000"/>
              <a:t>Dano estético é considerado dano corporal (Resp 237.865)</a:t>
            </a:r>
          </a:p>
        </p:txBody>
      </p:sp>
    </p:spTree>
    <p:extLst>
      <p:ext uri="{BB962C8B-B14F-4D97-AF65-F5344CB8AC3E}">
        <p14:creationId xmlns:p14="http://schemas.microsoft.com/office/powerpoint/2010/main" val="72194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1060035-2FB7-A945-9CD1-4638219EC53C}"/>
              </a:ext>
            </a:extLst>
          </p:cNvPr>
          <p:cNvSpPr>
            <a:spLocks noGrp="1"/>
          </p:cNvSpPr>
          <p:nvPr>
            <p:ph type="title"/>
          </p:nvPr>
        </p:nvSpPr>
        <p:spPr>
          <a:xfrm>
            <a:off x="1371599" y="294538"/>
            <a:ext cx="9895951" cy="1033669"/>
          </a:xfrm>
        </p:spPr>
        <p:txBody>
          <a:bodyPr>
            <a:normAutofit/>
          </a:bodyPr>
          <a:lstStyle/>
          <a:p>
            <a:r>
              <a:rPr lang="pt-BR" sz="3400">
                <a:solidFill>
                  <a:srgbClr val="FFFFFF"/>
                </a:solidFill>
              </a:rPr>
              <a:t>Resistência, no passado, à aceitação do seguro de vida, nos países de tradição romana</a:t>
            </a:r>
          </a:p>
        </p:txBody>
      </p:sp>
      <p:sp>
        <p:nvSpPr>
          <p:cNvPr id="3" name="Espaço Reservado para Conteúdo 2">
            <a:extLst>
              <a:ext uri="{FF2B5EF4-FFF2-40B4-BE49-F238E27FC236}">
                <a16:creationId xmlns:a16="http://schemas.microsoft.com/office/drawing/2014/main" id="{8F09D30E-3BC4-304E-8C0A-E50FEA29502B}"/>
              </a:ext>
            </a:extLst>
          </p:cNvPr>
          <p:cNvSpPr>
            <a:spLocks noGrp="1"/>
          </p:cNvSpPr>
          <p:nvPr>
            <p:ph idx="1"/>
          </p:nvPr>
        </p:nvSpPr>
        <p:spPr>
          <a:xfrm>
            <a:off x="1371599" y="2318197"/>
            <a:ext cx="9724031" cy="3683358"/>
          </a:xfrm>
        </p:spPr>
        <p:txBody>
          <a:bodyPr anchor="ctr">
            <a:normAutofit/>
          </a:bodyPr>
          <a:lstStyle/>
          <a:p>
            <a:r>
              <a:rPr lang="pt-BR" sz="2000"/>
              <a:t>Surge no direito inglês, que em suas origens germânicas não repudiava a atribuição de valor à vida humana (Wergeld). Sua moralidade foi afirmada pela posterior exigência de interesse do beneficiário</a:t>
            </a:r>
          </a:p>
          <a:p>
            <a:endParaRPr lang="pt-BR" sz="2000"/>
          </a:p>
          <a:p>
            <a:r>
              <a:rPr lang="pt-BR" sz="2000"/>
              <a:t>No direito brasileiro, Código Comercial proibia, mas governo imperial aceitou constituição de companhia de seguros de vida nos anos 1860.</a:t>
            </a:r>
          </a:p>
          <a:p>
            <a:endParaRPr lang="pt-BR" sz="2000"/>
          </a:p>
          <a:p>
            <a:r>
              <a:rPr lang="pt-BR" sz="2000"/>
              <a:t>Nos EUA é comum cláusula de incontestability: a seguradora que contratar não pode se eximir invocando  doença preexistente, etc... Por vezes, esse efeito ocorre após o decurso de certo tempo, como dois anos.</a:t>
            </a:r>
          </a:p>
        </p:txBody>
      </p:sp>
    </p:spTree>
    <p:extLst>
      <p:ext uri="{BB962C8B-B14F-4D97-AF65-F5344CB8AC3E}">
        <p14:creationId xmlns:p14="http://schemas.microsoft.com/office/powerpoint/2010/main" val="152319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F2F9154-5751-7248-96EF-6D0A1C2BF339}"/>
              </a:ext>
            </a:extLst>
          </p:cNvPr>
          <p:cNvSpPr>
            <a:spLocks noGrp="1"/>
          </p:cNvSpPr>
          <p:nvPr>
            <p:ph type="title"/>
          </p:nvPr>
        </p:nvSpPr>
        <p:spPr>
          <a:xfrm>
            <a:off x="524741" y="620392"/>
            <a:ext cx="3808268" cy="5504688"/>
          </a:xfrm>
        </p:spPr>
        <p:txBody>
          <a:bodyPr>
            <a:normAutofit/>
          </a:bodyPr>
          <a:lstStyle/>
          <a:p>
            <a:r>
              <a:rPr lang="pt-BR" sz="5100" dirty="0">
                <a:solidFill>
                  <a:schemeClr val="bg1"/>
                </a:solidFill>
              </a:rPr>
              <a:t>Arbitramento do valor pelo segurado</a:t>
            </a:r>
            <a:br>
              <a:rPr lang="pt-BR" sz="5100" dirty="0">
                <a:solidFill>
                  <a:schemeClr val="bg1"/>
                </a:solidFill>
              </a:rPr>
            </a:br>
            <a:r>
              <a:rPr lang="pt-BR" sz="5100" dirty="0">
                <a:solidFill>
                  <a:schemeClr val="bg1"/>
                </a:solidFill>
              </a:rPr>
              <a:t>(seguro de soma ou </a:t>
            </a:r>
            <a:r>
              <a:rPr lang="pt-BR" sz="5100" i="1" dirty="0">
                <a:solidFill>
                  <a:schemeClr val="bg1"/>
                </a:solidFill>
              </a:rPr>
              <a:t>à forfait</a:t>
            </a:r>
            <a:r>
              <a:rPr lang="pt-BR" sz="5100" dirty="0">
                <a:solidFill>
                  <a:schemeClr val="bg1"/>
                </a:solidFill>
              </a:rPr>
              <a:t>)</a:t>
            </a:r>
          </a:p>
        </p:txBody>
      </p:sp>
      <p:graphicFrame>
        <p:nvGraphicFramePr>
          <p:cNvPr id="5" name="Espaço Reservado para Conteúdo 2">
            <a:extLst>
              <a:ext uri="{FF2B5EF4-FFF2-40B4-BE49-F238E27FC236}">
                <a16:creationId xmlns:a16="http://schemas.microsoft.com/office/drawing/2014/main" id="{136F5478-347C-42DA-9FF7-6497D264FF2B}"/>
              </a:ext>
            </a:extLst>
          </p:cNvPr>
          <p:cNvGraphicFramePr>
            <a:graphicFrameLocks noGrp="1"/>
          </p:cNvGraphicFramePr>
          <p:nvPr>
            <p:ph idx="1"/>
            <p:extLst>
              <p:ext uri="{D42A27DB-BD31-4B8C-83A1-F6EECF244321}">
                <p14:modId xmlns:p14="http://schemas.microsoft.com/office/powerpoint/2010/main" val="91749827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87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FEF7C94-D7AC-B547-B643-3886767E4FBF}"/>
              </a:ext>
            </a:extLst>
          </p:cNvPr>
          <p:cNvSpPr>
            <a:spLocks noGrp="1"/>
          </p:cNvSpPr>
          <p:nvPr>
            <p:ph type="title"/>
          </p:nvPr>
        </p:nvSpPr>
        <p:spPr>
          <a:xfrm>
            <a:off x="524741" y="620392"/>
            <a:ext cx="3808268" cy="5504688"/>
          </a:xfrm>
        </p:spPr>
        <p:txBody>
          <a:bodyPr>
            <a:normAutofit/>
          </a:bodyPr>
          <a:lstStyle/>
          <a:p>
            <a:r>
              <a:rPr lang="pt-BR" sz="6000">
                <a:solidFill>
                  <a:schemeClr val="bg1"/>
                </a:solidFill>
              </a:rPr>
              <a:t>Prova do sinistro</a:t>
            </a:r>
          </a:p>
        </p:txBody>
      </p:sp>
      <p:graphicFrame>
        <p:nvGraphicFramePr>
          <p:cNvPr id="5" name="Espaço Reservado para Conteúdo 2">
            <a:extLst>
              <a:ext uri="{FF2B5EF4-FFF2-40B4-BE49-F238E27FC236}">
                <a16:creationId xmlns:a16="http://schemas.microsoft.com/office/drawing/2014/main" id="{EDE5040A-92F8-441E-A33D-7D32CBE1B5FE}"/>
              </a:ext>
            </a:extLst>
          </p:cNvPr>
          <p:cNvGraphicFramePr>
            <a:graphicFrameLocks noGrp="1"/>
          </p:cNvGraphicFramePr>
          <p:nvPr>
            <p:ph idx="1"/>
            <p:extLst>
              <p:ext uri="{D42A27DB-BD31-4B8C-83A1-F6EECF244321}">
                <p14:modId xmlns:p14="http://schemas.microsoft.com/office/powerpoint/2010/main" val="398859729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44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E0BF03-7A6E-4441-9562-C523913E59E3}"/>
              </a:ext>
            </a:extLst>
          </p:cNvPr>
          <p:cNvSpPr>
            <a:spLocks noGrp="1"/>
          </p:cNvSpPr>
          <p:nvPr>
            <p:ph type="title"/>
          </p:nvPr>
        </p:nvSpPr>
        <p:spPr>
          <a:xfrm>
            <a:off x="640080" y="325369"/>
            <a:ext cx="4368602" cy="1956841"/>
          </a:xfrm>
        </p:spPr>
        <p:txBody>
          <a:bodyPr anchor="b">
            <a:normAutofit/>
          </a:bodyPr>
          <a:lstStyle/>
          <a:p>
            <a:r>
              <a:rPr lang="pt-BR" sz="3400"/>
              <a:t>Exemplo de fraude de seguro de vida: o caso do túmulo vazio.</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0617905C-20E7-B848-944D-4A3C3FB1DA1C}"/>
              </a:ext>
            </a:extLst>
          </p:cNvPr>
          <p:cNvSpPr>
            <a:spLocks noGrp="1"/>
          </p:cNvSpPr>
          <p:nvPr>
            <p:ph idx="1"/>
          </p:nvPr>
        </p:nvSpPr>
        <p:spPr>
          <a:xfrm>
            <a:off x="640080" y="2872899"/>
            <a:ext cx="4243589" cy="3320668"/>
          </a:xfrm>
        </p:spPr>
        <p:txBody>
          <a:bodyPr>
            <a:normAutofit/>
          </a:bodyPr>
          <a:lstStyle/>
          <a:p>
            <a:r>
              <a:rPr lang="pt-BR" sz="2200"/>
              <a:t>Simulaçao de acidente com carro carbonizado, certidão de óbito, etc..</a:t>
            </a:r>
          </a:p>
          <a:p>
            <a:r>
              <a:rPr lang="pt-BR" sz="2200"/>
              <a:t>Mas não pagaram a anuidade do cemitério...</a:t>
            </a:r>
          </a:p>
        </p:txBody>
      </p:sp>
      <p:pic>
        <p:nvPicPr>
          <p:cNvPr id="4" name="Imagem 3">
            <a:extLst>
              <a:ext uri="{FF2B5EF4-FFF2-40B4-BE49-F238E27FC236}">
                <a16:creationId xmlns:a16="http://schemas.microsoft.com/office/drawing/2014/main" id="{77CCCDE4-86F9-E140-92C5-B3C89816A84A}"/>
              </a:ext>
            </a:extLst>
          </p:cNvPr>
          <p:cNvPicPr>
            <a:picLocks noChangeAspect="1"/>
          </p:cNvPicPr>
          <p:nvPr/>
        </p:nvPicPr>
        <p:blipFill rotWithShape="1">
          <a:blip r:embed="rId2"/>
          <a:srcRect l="7657" r="3592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5003479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6" ma:contentTypeDescription="Crie um novo documento." ma:contentTypeScope="" ma:versionID="66f9a464c5f8b2bbfe198461755c292d">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039b16e6fac43b79a128687017738e6c"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878CB5-86BD-4DA3-8A42-BFB5A22D5E6E}">
  <ds:schemaRefs>
    <ds:schemaRef ds:uri="http://schemas.microsoft.com/office/infopath/2007/PartnerControls"/>
    <ds:schemaRef ds:uri="http://purl.org/dc/dcmitype/"/>
    <ds:schemaRef ds:uri="http://purl.org/dc/terms/"/>
    <ds:schemaRef ds:uri="http://schemas.openxmlformats.org/package/2006/metadata/core-properties"/>
    <ds:schemaRef ds:uri="4c414ac8-549e-4ca5-81e3-16b3f3eb5c24"/>
    <ds:schemaRef ds:uri="http://schemas.microsoft.com/office/2006/documentManagement/types"/>
    <ds:schemaRef ds:uri="http://purl.org/dc/elements/1.1/"/>
    <ds:schemaRef ds:uri="ebba5f7d-3b76-4a58-9735-74f0064eafb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F0108DE-917C-452E-985E-0BD45E81D7EA}">
  <ds:schemaRefs>
    <ds:schemaRef ds:uri="http://schemas.microsoft.com/sharepoint/v3/contenttype/forms"/>
  </ds:schemaRefs>
</ds:datastoreItem>
</file>

<file path=customXml/itemProps3.xml><?xml version="1.0" encoding="utf-8"?>
<ds:datastoreItem xmlns:ds="http://schemas.openxmlformats.org/officeDocument/2006/customXml" ds:itemID="{B6C6D9A7-7E39-46BD-93F1-8559D32A2E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TotalTime>
  <Words>5745</Words>
  <Application>Microsoft Macintosh PowerPoint</Application>
  <PresentationFormat>Widescreen</PresentationFormat>
  <Paragraphs>220</Paragraphs>
  <Slides>45</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45</vt:i4>
      </vt:variant>
    </vt:vector>
  </HeadingPairs>
  <TitlesOfParts>
    <vt:vector size="54" baseType="lpstr">
      <vt:lpstr>Arial</vt:lpstr>
      <vt:lpstr>Bookman Old Style</vt:lpstr>
      <vt:lpstr>Calibri</vt:lpstr>
      <vt:lpstr>Calibri Light</vt:lpstr>
      <vt:lpstr>Georgia</vt:lpstr>
      <vt:lpstr>Roboto</vt:lpstr>
      <vt:lpstr>Times</vt:lpstr>
      <vt:lpstr>Times New Roman</vt:lpstr>
      <vt:lpstr>Tema do Office</vt:lpstr>
      <vt:lpstr>Seguros de Pessoas</vt:lpstr>
      <vt:lpstr>Espécies (além da contratação por apólice separada, podem ser coberturas adicionais à cobertura básica vida)</vt:lpstr>
      <vt:lpstr>Cobertura especial por doenças graves</vt:lpstr>
      <vt:lpstr>Seguro de Acidentes Pessoais</vt:lpstr>
      <vt:lpstr>Seguro de acidentes pessoais </vt:lpstr>
      <vt:lpstr>Resistência, no passado, à aceitação do seguro de vida, nos países de tradição romana</vt:lpstr>
      <vt:lpstr>Arbitramento do valor pelo segurado (seguro de soma ou à forfait)</vt:lpstr>
      <vt:lpstr>Prova do sinistro</vt:lpstr>
      <vt:lpstr>Exemplo de fraude de seguro de vida: o caso do túmulo vazio.</vt:lpstr>
      <vt:lpstr>O interesse no seguro de vida</vt:lpstr>
      <vt:lpstr>O empregador pode contratar seguro de vida de seus empregados em seu favor?</vt:lpstr>
      <vt:lpstr>Companheira como beneficiária</vt:lpstr>
      <vt:lpstr>O que ocorre se o beneficiário falecer antes do segurado?</vt:lpstr>
      <vt:lpstr>Substituição do beneficiário</vt:lpstr>
      <vt:lpstr>Ausência de indicação de beneficiários</vt:lpstr>
      <vt:lpstr>Ordem de vocação hereditária</vt:lpstr>
      <vt:lpstr>O assassino do segurado pode receber o seguro, se for o beneficiário?</vt:lpstr>
      <vt:lpstr>E o cônjuge separado de fato?</vt:lpstr>
      <vt:lpstr>Seguro não é herança, e não responde pelas dívidas do espólio</vt:lpstr>
      <vt:lpstr>Prêmio no seguro de vida</vt:lpstr>
      <vt:lpstr>Carência no seguro de vida</vt:lpstr>
      <vt:lpstr>Carência deve ser clara </vt:lpstr>
      <vt:lpstr>Excludentes ilegais no seguro de vida</vt:lpstr>
      <vt:lpstr>Diferença entre seguros de danos e pessoas. A embriaguez do motorista</vt:lpstr>
      <vt:lpstr>Um caso do TJSP</vt:lpstr>
      <vt:lpstr>TJSP, Apelação n° 1007091-62.2021.8.26.0302</vt:lpstr>
      <vt:lpstr>Seguro de sobrevida ou por sobrevivência</vt:lpstr>
      <vt:lpstr>O suicídio e o seguro de vida.</vt:lpstr>
      <vt:lpstr>Deve ser pago o seguro de vida da pessoa que se suicida?</vt:lpstr>
      <vt:lpstr>O suicídio e o seguro de vida</vt:lpstr>
      <vt:lpstr>O suicídio e o seguro de vida</vt:lpstr>
      <vt:lpstr>Suicídio e Seguro de Acidentes Pessoais</vt:lpstr>
      <vt:lpstr>Suicídio durante a carência na apólice</vt:lpstr>
      <vt:lpstr>Mas a jurisprudência vinha desconsiderando o prazo de 2 anos, exigindo prova de premeditação</vt:lpstr>
      <vt:lpstr>Tema pacificado em 2018</vt:lpstr>
      <vt:lpstr>Artigo 799 Código Civil</vt:lpstr>
      <vt:lpstr>Acidente de motociclista</vt:lpstr>
      <vt:lpstr>Morte de paraquedista</vt:lpstr>
      <vt:lpstr>Sub-rogação nos seguros de pessoas</vt:lpstr>
      <vt:lpstr>Seguro de pessoas em grupo, seguro grupal ou coletivo.</vt:lpstr>
      <vt:lpstr>Seguro em Grupo</vt:lpstr>
      <vt:lpstr>Seguro em Grupo: estipulante não é ré na cobrança do seguro, mas responde por descumprir seu dever de informar.</vt:lpstr>
      <vt:lpstr>Responsabilidade do estipulante no seguro de vida coletiva</vt:lpstr>
      <vt:lpstr>Não realização de exame médico prévio implica assunção do risco pela seguradora. Jurisprudência sumulada do STJ</vt:lpstr>
      <vt:lpstr>Doença preexistente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Seguros de Pessoas</dc:title>
  <dc:creator>Ruy Pereira Camilo Junior</dc:creator>
  <cp:lastModifiedBy>Ruy Camilo</cp:lastModifiedBy>
  <cp:revision>2</cp:revision>
  <dcterms:created xsi:type="dcterms:W3CDTF">2021-11-10T14:10:48Z</dcterms:created>
  <dcterms:modified xsi:type="dcterms:W3CDTF">2023-11-22T02:59:32Z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0x0101009E5DFEBCE2E50B4B8EF365B1600A6302</vt:lpwstr>
  </property>
  <property fmtid="{D5CDD505-2E9C-101B-9397-08002B2CF9AE}" pid="3" name="MediaServiceImageTags">
    <vt:lpwstr/>
  </property>
</Properties>
</file>