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8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11/02/2016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77461"/>
            <a:ext cx="7772400" cy="2532501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Chapter 4</a:t>
            </a:r>
            <a:br>
              <a:rPr lang="en-GB" altLang="en-US" b="1" dirty="0"/>
            </a:br>
            <a:r>
              <a:rPr lang="en-GB" altLang="en-US" b="1" dirty="0"/>
              <a:t>Further Topics in Industry and </a:t>
            </a:r>
            <a:br>
              <a:rPr lang="en-GB" altLang="en-US" b="1" dirty="0"/>
            </a:br>
            <a:r>
              <a:rPr lang="en-GB" altLang="en-US" b="1" dirty="0"/>
              <a:t>Competitive </a:t>
            </a:r>
            <a:r>
              <a:rPr lang="en-GB" altLang="en-US" b="1" dirty="0" smtClean="0"/>
              <a:t>Analysis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155575" y="555066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84166-A51E-40BA-B1FA-DB0FF185891F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748" y="1217941"/>
            <a:ext cx="7924800" cy="430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600" dirty="0">
                <a:latin typeface="+mn-lt"/>
                <a:cs typeface="+mn-cs"/>
              </a:rPr>
              <a:t>Identify key variables and categories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Identify segmentation variables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Reduce to 2 or 3 variables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Identify discrete categories for each </a:t>
            </a:r>
            <a:r>
              <a:rPr lang="en-GB" sz="2400" dirty="0">
                <a:latin typeface="+mn-lt"/>
                <a:cs typeface="+mn-cs"/>
              </a:rPr>
              <a:t>variable</a:t>
            </a:r>
            <a:endParaRPr lang="en-GB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600" dirty="0">
                <a:latin typeface="+mn-lt"/>
                <a:cs typeface="+mn-cs"/>
              </a:rPr>
              <a:t>Construct a segmentation matrix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600" dirty="0">
                <a:latin typeface="+mn-lt"/>
                <a:cs typeface="+mn-cs"/>
              </a:rPr>
              <a:t>Analyze segment attractiveness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600" dirty="0">
                <a:latin typeface="+mn-lt"/>
                <a:cs typeface="+mn-cs"/>
              </a:rPr>
              <a:t>Identify KSFs in each segment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600" dirty="0">
                <a:latin typeface="+mn-lt"/>
                <a:cs typeface="+mn-cs"/>
              </a:rPr>
              <a:t>Analyze benefits of broad vs. narrow scope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Potential for economics of scope across segments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Similarity of KSFs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Product differentiation benefits of segment focus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750998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Segmentation Analysis: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Principal Stages</a:t>
            </a:r>
          </a:p>
        </p:txBody>
      </p:sp>
    </p:spTree>
    <p:extLst>
      <p:ext uri="{BB962C8B-B14F-4D97-AF65-F5344CB8AC3E}">
        <p14:creationId xmlns:p14="http://schemas.microsoft.com/office/powerpoint/2010/main" val="29726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0" y="572600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58EF4-72BE-467E-A377-44EFF299EA30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4F86B2"/>
                </a:solidFill>
              </a:rPr>
              <a:t>The Basis for Segmentation: Customer and Product Characteristics as Segmentation Variables</a:t>
            </a:r>
          </a:p>
        </p:txBody>
      </p:sp>
      <p:pic>
        <p:nvPicPr>
          <p:cNvPr id="1126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89" y="1398095"/>
            <a:ext cx="6305550" cy="452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5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316AE4-28B8-4697-9C7E-070A13D01E31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pic>
        <p:nvPicPr>
          <p:cNvPr id="12294" name="Picture 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9" y="963066"/>
            <a:ext cx="80248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17462" y="562757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872140" y="56711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Segmenting the World Automobile Market</a:t>
            </a:r>
          </a:p>
        </p:txBody>
      </p:sp>
    </p:spTree>
    <p:extLst>
      <p:ext uri="{BB962C8B-B14F-4D97-AF65-F5344CB8AC3E}">
        <p14:creationId xmlns:p14="http://schemas.microsoft.com/office/powerpoint/2010/main" val="34002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725214" y="617712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4C275E-5642-453D-89C1-47C759D7B29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Vertical Segmentation &amp; Industry Profit Pools: The US Auto Industry</a:t>
            </a:r>
          </a:p>
        </p:txBody>
      </p:sp>
      <p:pic>
        <p:nvPicPr>
          <p:cNvPr id="13317" name="Picture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63" y="990272"/>
            <a:ext cx="7478713" cy="436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7" y="5315552"/>
            <a:ext cx="76930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5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1187449" y="628808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9C715-A24A-4FA4-B23D-7BC3B334A9A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Segmentation &amp; Key Success Factors: The US Bicycle Market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260288"/>
              </p:ext>
            </p:extLst>
          </p:nvPr>
        </p:nvGraphicFramePr>
        <p:xfrm>
          <a:off x="880516" y="984385"/>
          <a:ext cx="7777162" cy="5090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581"/>
                <a:gridCol w="3888581"/>
              </a:tblGrid>
              <a:tr h="31996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Segment</a:t>
                      </a:r>
                      <a:endParaRPr lang="en-GB" sz="16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Key Success Factors</a:t>
                      </a:r>
                      <a:endParaRPr lang="en-GB" sz="1600" dirty="0"/>
                    </a:p>
                  </a:txBody>
                  <a:tcPr marL="91444" marR="91444" marT="45723" marB="45723"/>
                </a:tc>
              </a:tr>
              <a:tr h="12211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Low price bicycles</a:t>
                      </a:r>
                      <a:r>
                        <a:rPr lang="en-GB" sz="1600" baseline="0" dirty="0" smtClean="0"/>
                        <a:t> sold primarily through department and discount stores, mainly under the retailer’s own brand</a:t>
                      </a:r>
                      <a:endParaRPr lang="en-GB" sz="16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Low cost through global sourcing of components and low wage assembly</a:t>
                      </a:r>
                    </a:p>
                    <a:p>
                      <a:r>
                        <a:rPr lang="en-GB" sz="1600" dirty="0" smtClean="0"/>
                        <a:t>Supply</a:t>
                      </a:r>
                      <a:r>
                        <a:rPr lang="en-GB" sz="1600" baseline="0" dirty="0" smtClean="0"/>
                        <a:t> contract with major retailer</a:t>
                      </a:r>
                    </a:p>
                    <a:p>
                      <a:r>
                        <a:rPr lang="en-GB" sz="1600" i="1" baseline="0" dirty="0" smtClean="0"/>
                        <a:t>Leading competitors</a:t>
                      </a:r>
                      <a:r>
                        <a:rPr lang="en-GB" sz="1600" i="0" baseline="0" dirty="0" smtClean="0"/>
                        <a:t>: Assemblers in Taiwan &amp; China and a few US manufacturers</a:t>
                      </a:r>
                      <a:endParaRPr lang="en-GB" sz="1600" i="1" dirty="0"/>
                    </a:p>
                  </a:txBody>
                  <a:tcPr marL="91444" marR="91444" marT="45723" marB="45723"/>
                </a:tc>
              </a:tr>
              <a:tr h="144836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Medium-priced</a:t>
                      </a:r>
                      <a:r>
                        <a:rPr lang="en-GB" sz="1600" baseline="0" dirty="0" smtClean="0"/>
                        <a:t> bicycles sold mainly under manufacturer’s brand; distributed through specialist cycle stores</a:t>
                      </a:r>
                      <a:endParaRPr lang="en-GB" sz="16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Cost efficiency through scale and low wage costs</a:t>
                      </a:r>
                    </a:p>
                    <a:p>
                      <a:r>
                        <a:rPr lang="en-GB" sz="1600" dirty="0" smtClean="0"/>
                        <a:t>Reputation for quality</a:t>
                      </a:r>
                    </a:p>
                    <a:p>
                      <a:r>
                        <a:rPr lang="en-GB" sz="1600" dirty="0" smtClean="0"/>
                        <a:t>Good dealer</a:t>
                      </a:r>
                      <a:r>
                        <a:rPr lang="en-GB" sz="1600" baseline="0" dirty="0" smtClean="0"/>
                        <a:t> reputation</a:t>
                      </a:r>
                    </a:p>
                    <a:p>
                      <a:r>
                        <a:rPr lang="en-GB" sz="1600" baseline="0" dirty="0" smtClean="0"/>
                        <a:t>International marketing and &amp; distribution</a:t>
                      </a:r>
                    </a:p>
                    <a:p>
                      <a:r>
                        <a:rPr lang="en-GB" sz="1600" i="1" baseline="0" dirty="0" smtClean="0"/>
                        <a:t>Leading competitors</a:t>
                      </a:r>
                      <a:r>
                        <a:rPr lang="en-GB" sz="1600" i="0" baseline="0" dirty="0" smtClean="0"/>
                        <a:t>: Raleigh, Peugeot, Fuji</a:t>
                      </a:r>
                      <a:endParaRPr lang="en-GB" sz="1600" i="1" dirty="0"/>
                    </a:p>
                  </a:txBody>
                  <a:tcPr marL="91444" marR="91444" marT="45723" marB="45723"/>
                </a:tc>
              </a:tr>
              <a:tr h="12211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High-priced bicycles for enthusiasts</a:t>
                      </a:r>
                      <a:endParaRPr lang="en-GB" sz="16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Quality components and assembly</a:t>
                      </a:r>
                    </a:p>
                    <a:p>
                      <a:r>
                        <a:rPr lang="en-GB" sz="1600" dirty="0" smtClean="0"/>
                        <a:t>Design innovation – e.g. less weight/wind</a:t>
                      </a:r>
                      <a:r>
                        <a:rPr lang="en-GB" sz="1600" baseline="0" dirty="0" smtClean="0"/>
                        <a:t> resistance</a:t>
                      </a:r>
                    </a:p>
                    <a:p>
                      <a:r>
                        <a:rPr lang="en-GB" sz="1600" baseline="0" dirty="0" smtClean="0"/>
                        <a:t>Reputation (e.g. success in racing)</a:t>
                      </a:r>
                    </a:p>
                    <a:p>
                      <a:r>
                        <a:rPr lang="en-GB" sz="1600" baseline="0" dirty="0" smtClean="0"/>
                        <a:t>Strong dealer relations</a:t>
                      </a:r>
                      <a:endParaRPr lang="en-GB" sz="1600" dirty="0"/>
                    </a:p>
                  </a:txBody>
                  <a:tcPr marL="91444" marR="91444" marT="45723" marB="45723"/>
                </a:tc>
              </a:tr>
              <a:tr h="53959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Children’s bicycles/tricycles sold through discount stores and toy stores</a:t>
                      </a:r>
                      <a:endParaRPr lang="en-GB" sz="16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Similar to low price bicycle segment</a:t>
                      </a:r>
                      <a:endParaRPr lang="en-GB" sz="1600" dirty="0"/>
                    </a:p>
                  </a:txBody>
                  <a:tcPr marL="91444" marR="91444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6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85725" y="562101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93D68-B0CF-4C92-9925-E88F8332F469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5713" y="1481138"/>
            <a:ext cx="79248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A </a:t>
            </a:r>
            <a:r>
              <a:rPr lang="en-GB" sz="2600" b="1" dirty="0">
                <a:latin typeface="+mn-lt"/>
                <a:cs typeface="+mn-cs"/>
              </a:rPr>
              <a:t>strategic group </a:t>
            </a:r>
            <a:r>
              <a:rPr lang="en-GB" sz="2600" dirty="0">
                <a:latin typeface="+mn-lt"/>
                <a:cs typeface="+mn-cs"/>
              </a:rPr>
              <a:t>is a group of firms in an industry that follow the same or similar strategies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Identifying strategic groups: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Identifying principal strategic variables which distinguish firms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Position each firm in relation to these variables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Identify clusters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714484" y="45867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Strategic Group Analysis</a:t>
            </a:r>
          </a:p>
        </p:txBody>
      </p:sp>
    </p:spTree>
    <p:extLst>
      <p:ext uri="{BB962C8B-B14F-4D97-AF65-F5344CB8AC3E}">
        <p14:creationId xmlns:p14="http://schemas.microsoft.com/office/powerpoint/2010/main" val="38832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-11113" y="5806637"/>
            <a:ext cx="23399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6B476-E9CF-4AE6-A1B7-88CBA39E17C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Strategic Group Within the World Automobile Industry</a:t>
            </a:r>
          </a:p>
        </p:txBody>
      </p:sp>
      <p:pic>
        <p:nvPicPr>
          <p:cNvPr id="1638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008172"/>
            <a:ext cx="8601075" cy="49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6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157655" y="578392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2C33C5-69E4-4786-A44F-7E273F515A46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Strategic Groups Within the World Petroleum Industry</a:t>
            </a:r>
          </a:p>
        </p:txBody>
      </p:sp>
      <p:pic>
        <p:nvPicPr>
          <p:cNvPr id="1741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05545"/>
            <a:ext cx="831215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5" y="692150"/>
            <a:ext cx="33829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3845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0" y="565254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056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64DC5-5B9E-4DE7-A8BC-AF0C5907CD1E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737394" y="0"/>
            <a:ext cx="795655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4F86B2"/>
                </a:solidFill>
              </a:rPr>
              <a:t>Further Topics in Industry and </a:t>
            </a:r>
          </a:p>
          <a:p>
            <a:pPr algn="ctr"/>
            <a:r>
              <a:rPr lang="en-GB" altLang="en-US" sz="3600" b="1" dirty="0">
                <a:solidFill>
                  <a:srgbClr val="4F86B2"/>
                </a:solidFill>
              </a:rPr>
              <a:t>Competitive Analysis</a:t>
            </a:r>
          </a:p>
        </p:txBody>
      </p:sp>
      <p:sp>
        <p:nvSpPr>
          <p:cNvPr id="307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7462" y="565044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664E62-6A6F-4CB1-8108-872F47809E5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916238" y="1125538"/>
            <a:ext cx="3743325" cy="1223962"/>
          </a:xfrm>
          <a:prstGeom prst="ellipse">
            <a:avLst/>
          </a:prstGeom>
          <a:noFill/>
          <a:ln>
            <a:solidFill>
              <a:srgbClr val="618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3436938" y="1498600"/>
            <a:ext cx="25574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>
                <a:solidFill>
                  <a:srgbClr val="4F86B2"/>
                </a:solidFill>
              </a:rPr>
              <a:t>OUTLINE</a:t>
            </a:r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961697" y="2349500"/>
            <a:ext cx="773224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000" b="1" dirty="0"/>
              <a:t>Extending 5-forces analysis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GB" altLang="en-US" sz="2000" dirty="0"/>
              <a:t>Does industry matter?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GB" altLang="en-US" sz="2000" dirty="0"/>
              <a:t>Complements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GB" altLang="en-US" sz="2000" dirty="0"/>
              <a:t>Dynamic competition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000" b="1" dirty="0"/>
              <a:t>Dynamic competition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GB" altLang="en-US" sz="2000" dirty="0"/>
              <a:t>“Schumpeterian” and “Hyper” competition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GB" altLang="en-US" sz="2000" dirty="0"/>
              <a:t>Game Theory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GB" altLang="en-US" sz="2000" dirty="0"/>
              <a:t>Competitor Analysis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000" b="1" dirty="0"/>
              <a:t>Segmentation and strategic groups</a:t>
            </a:r>
          </a:p>
        </p:txBody>
      </p:sp>
    </p:spTree>
    <p:extLst>
      <p:ext uri="{BB962C8B-B14F-4D97-AF65-F5344CB8AC3E}">
        <p14:creationId xmlns:p14="http://schemas.microsoft.com/office/powerpoint/2010/main" val="20443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7462" y="572452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8327DE-4B09-4F31-AA80-3270EF52FDF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How Much Does Industry Matter?</a:t>
            </a:r>
          </a:p>
        </p:txBody>
      </p:sp>
      <p:pic>
        <p:nvPicPr>
          <p:cNvPr id="4103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8" y="617538"/>
            <a:ext cx="781050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5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0" y="568160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2385A3-E6BF-436A-9933-3A2580CECDDF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Five Forces or Six?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Introducing Complements</a:t>
            </a:r>
          </a:p>
        </p:txBody>
      </p:sp>
      <p:pic>
        <p:nvPicPr>
          <p:cNvPr id="5125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55700"/>
            <a:ext cx="7023100" cy="490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4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17462" y="567848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2E40D-2F63-462A-B096-539CDC04578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963" y="646113"/>
            <a:ext cx="7924800" cy="503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Porter framework assumes: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lphaLcParenR"/>
              <a:defRPr/>
            </a:pPr>
            <a:r>
              <a:rPr lang="en-GB" sz="2400" dirty="0">
                <a:latin typeface="+mn-lt"/>
                <a:cs typeface="+mn-cs"/>
              </a:rPr>
              <a:t>Industry structure drives competitive behaviour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lphaLcParenR"/>
              <a:defRPr/>
            </a:pPr>
            <a:r>
              <a:rPr lang="en-GB" sz="2400" dirty="0">
                <a:latin typeface="+mn-lt"/>
                <a:cs typeface="+mn-cs"/>
              </a:rPr>
              <a:t>Industry structure is (fairly) stable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But, competition also </a:t>
            </a:r>
            <a:r>
              <a:rPr lang="en-GB" sz="2400" i="1" dirty="0">
                <a:latin typeface="+mn-lt"/>
                <a:cs typeface="+mn-cs"/>
              </a:rPr>
              <a:t>changes</a:t>
            </a:r>
            <a:r>
              <a:rPr lang="en-GB" sz="2400" dirty="0">
                <a:latin typeface="+mn-lt"/>
                <a:cs typeface="+mn-cs"/>
              </a:rPr>
              <a:t> industry structure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b="1" kern="0" dirty="0">
                <a:latin typeface="+mj-lt"/>
              </a:rPr>
              <a:t>Schumpeterian Competition</a:t>
            </a:r>
            <a:r>
              <a:rPr lang="en-GB" sz="2200" kern="0" dirty="0">
                <a:latin typeface="+mj-lt"/>
              </a:rPr>
              <a:t> – A “perennial gale of creative destruction” – market leaders over thrown by innovation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b="1" kern="0" dirty="0">
                <a:latin typeface="+mj-lt"/>
                <a:cs typeface="+mn-cs"/>
              </a:rPr>
              <a:t>Hypercompetition</a:t>
            </a:r>
            <a:r>
              <a:rPr lang="en-GB" sz="2200" kern="0" dirty="0">
                <a:latin typeface="+mj-lt"/>
                <a:cs typeface="+mn-cs"/>
              </a:rPr>
              <a:t> – “Intense and rapid competition moves… continuously creating new competitive advantages and destroying existing competitive advantages</a:t>
            </a:r>
            <a:endParaRPr lang="en-GB" sz="2200" b="1" dirty="0"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Implication: 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Within 5 forces framework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200" dirty="0">
                <a:latin typeface="+mn-lt"/>
                <a:cs typeface="+mn-cs"/>
              </a:rPr>
              <a:t>	INDUSTRY STRUCTURE	           	</a:t>
            </a:r>
            <a:r>
              <a:rPr lang="en-GB" sz="2200" dirty="0" smtClean="0">
                <a:latin typeface="+mn-lt"/>
                <a:cs typeface="+mn-cs"/>
              </a:rPr>
              <a:t> COMPETITIVE </a:t>
            </a:r>
            <a:r>
              <a:rPr lang="en-GB" sz="2200" dirty="0">
                <a:latin typeface="+mn-lt"/>
                <a:cs typeface="+mn-cs"/>
              </a:rPr>
              <a:t>STRATEGY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Under dynamic competition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200" dirty="0">
                <a:latin typeface="+mn-lt"/>
                <a:cs typeface="+mn-cs"/>
              </a:rPr>
              <a:t>	COMPETITIVE </a:t>
            </a:r>
            <a:r>
              <a:rPr lang="en-GB" sz="2200" dirty="0" smtClean="0">
                <a:latin typeface="+mn-lt"/>
                <a:cs typeface="+mn-cs"/>
              </a:rPr>
              <a:t>STRATEGY           </a:t>
            </a:r>
            <a:r>
              <a:rPr lang="en-GB" sz="2200" dirty="0">
                <a:latin typeface="+mn-lt"/>
                <a:cs typeface="+mn-cs"/>
              </a:rPr>
              <a:t>	INDUSTRY STRUCTURE</a:t>
            </a:r>
            <a:endParaRPr lang="en-GB" sz="2500" dirty="0">
              <a:latin typeface="+mj-lt"/>
              <a:cs typeface="+mn-cs"/>
            </a:endParaRP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938213" y="78827"/>
            <a:ext cx="7956550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Objectives of Industry Analysis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609306" y="4568606"/>
            <a:ext cx="9350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4770437" y="5284350"/>
            <a:ext cx="7905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3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0" y="565254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2F03E3-6383-4D5C-A675-4A5ACCDA43F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934" y="968540"/>
            <a:ext cx="79248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Main value: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200" dirty="0">
                <a:latin typeface="+mn-lt"/>
                <a:cs typeface="+mn-cs"/>
              </a:rPr>
              <a:t>Framing strategic decisions as interactions between competitors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200" dirty="0">
                <a:latin typeface="+mn-lt"/>
                <a:cs typeface="+mn-cs"/>
              </a:rPr>
              <a:t>Predicting outcomes of competitive situations involving a few, evenly-matched players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Some key concepts: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200" b="1" kern="0" dirty="0">
                <a:latin typeface="+mj-lt"/>
              </a:rPr>
              <a:t>Competition</a:t>
            </a:r>
            <a:r>
              <a:rPr lang="en-GB" sz="2200" kern="0" dirty="0">
                <a:latin typeface="+mj-lt"/>
              </a:rPr>
              <a:t> and </a:t>
            </a:r>
            <a:r>
              <a:rPr lang="en-GB" sz="2200" b="1" kern="0" dirty="0">
                <a:latin typeface="+mj-lt"/>
              </a:rPr>
              <a:t>Cooperation</a:t>
            </a:r>
            <a:r>
              <a:rPr lang="en-GB" sz="2200" kern="0" dirty="0">
                <a:latin typeface="+mj-lt"/>
              </a:rPr>
              <a:t> – Game theory can show conditions where cooperation is more advantageous than competition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200" b="1" dirty="0">
                <a:latin typeface="+mj-lt"/>
                <a:cs typeface="+mn-cs"/>
              </a:rPr>
              <a:t>Deterrence</a:t>
            </a:r>
            <a:r>
              <a:rPr lang="en-GB" sz="2200" dirty="0">
                <a:latin typeface="+mj-lt"/>
                <a:cs typeface="+mn-cs"/>
              </a:rPr>
              <a:t> – Changing the payoffs in the game in order to deter a competitor from certain actions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200" b="1" dirty="0">
                <a:latin typeface="+mj-lt"/>
                <a:cs typeface="+mn-cs"/>
              </a:rPr>
              <a:t>Commitment</a:t>
            </a:r>
            <a:r>
              <a:rPr lang="en-GB" sz="2200" dirty="0">
                <a:latin typeface="+mj-lt"/>
                <a:cs typeface="+mn-cs"/>
              </a:rPr>
              <a:t> – Irrevocable deployments of resources that give credibility to threats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200" b="1" dirty="0">
                <a:latin typeface="+mj-lt"/>
                <a:cs typeface="+mn-cs"/>
              </a:rPr>
              <a:t>Signalling</a:t>
            </a:r>
            <a:r>
              <a:rPr lang="en-GB" sz="2200" dirty="0">
                <a:latin typeface="+mj-lt"/>
                <a:cs typeface="+mn-cs"/>
              </a:rPr>
              <a:t> – Communication to influence a competitor’s decision</a:t>
            </a:r>
            <a:endParaRPr lang="en-GB" sz="2200" b="1" dirty="0">
              <a:latin typeface="+mj-lt"/>
              <a:cs typeface="+mn-cs"/>
            </a:endParaRP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The Contribution of Game Theory to Competitive Analysis</a:t>
            </a:r>
          </a:p>
        </p:txBody>
      </p:sp>
    </p:spTree>
    <p:extLst>
      <p:ext uri="{BB962C8B-B14F-4D97-AF65-F5344CB8AC3E}">
        <p14:creationId xmlns:p14="http://schemas.microsoft.com/office/powerpoint/2010/main" val="5941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79619" y="562101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A4F9C-9CC1-4A6A-9E09-E57BDA52A1D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451" y="1470190"/>
            <a:ext cx="7924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Problems of Game Theory: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Useful in explaining past competitive behaviour – Weak in predicting future behaviour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Lack of an integrated general theory – Many different models; outcomes highly sensitive to small changes in assumptions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The Contribution of Game Theory to Competitive Analysis</a:t>
            </a:r>
          </a:p>
        </p:txBody>
      </p:sp>
    </p:spTree>
    <p:extLst>
      <p:ext uri="{BB962C8B-B14F-4D97-AF65-F5344CB8AC3E}">
        <p14:creationId xmlns:p14="http://schemas.microsoft.com/office/powerpoint/2010/main" val="24203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17462" y="566830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4F4CA-2B5E-445D-90AA-00AE3C2E5336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34192" y="174899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A Framework for Competitive Analysis</a:t>
            </a:r>
          </a:p>
        </p:txBody>
      </p:sp>
      <p:pic>
        <p:nvPicPr>
          <p:cNvPr id="922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2" y="981075"/>
            <a:ext cx="77279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4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678</Words>
  <Application>Microsoft Office PowerPoint</Application>
  <PresentationFormat>Apresentação na tela (4:3)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Chapter 4 Further Topics in Industry and  Competitive Analysis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Tarso Rueda</cp:lastModifiedBy>
  <cp:revision>56</cp:revision>
  <dcterms:created xsi:type="dcterms:W3CDTF">2015-02-26T17:46:44Z</dcterms:created>
  <dcterms:modified xsi:type="dcterms:W3CDTF">2016-02-11T18:21:01Z</dcterms:modified>
</cp:coreProperties>
</file>