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D738-62A5-4859-B961-8CAABAC777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0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D738-62A5-4859-B961-8CAABAC777E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1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Chapter 3</a:t>
            </a:r>
            <a:br>
              <a:rPr lang="en-GB" altLang="en-US" b="1" dirty="0"/>
            </a:br>
            <a:r>
              <a:rPr lang="en-GB" altLang="en-US" b="1" dirty="0"/>
              <a:t>Industry Analysis: The Fundamentals</a:t>
            </a:r>
            <a:br>
              <a:rPr lang="en-GB" altLang="en-US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17462" y="555816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EAC74-D99C-4C4A-8CB8-731F4E8B1796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678848" y="0"/>
            <a:ext cx="795655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4F86B2"/>
                </a:solidFill>
              </a:rPr>
              <a:t>The Structural Determinants of Competition</a:t>
            </a:r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48" y="569913"/>
            <a:ext cx="5975350" cy="53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7462" y="562100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7405E-40BE-43E7-9AA2-F32918AE8DF1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862" y="1804494"/>
            <a:ext cx="872013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dirty="0">
                <a:latin typeface="+mn-lt"/>
                <a:cs typeface="+mn-cs"/>
              </a:rPr>
              <a:t>Extent of competitive pressure from producers of substitutes depends 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Buyer’s propensity to substitute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The price-performance characteristics of substitutes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604125" y="61753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Threat of Substitutes</a:t>
            </a:r>
          </a:p>
        </p:txBody>
      </p:sp>
    </p:spTree>
    <p:extLst>
      <p:ext uri="{BB962C8B-B14F-4D97-AF65-F5344CB8AC3E}">
        <p14:creationId xmlns:p14="http://schemas.microsoft.com/office/powerpoint/2010/main" val="1626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7462" y="56052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D501E-1B84-49C1-9605-936CFC7B547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75" y="617538"/>
            <a:ext cx="902493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Entrants’ threat to industry profitability depends upon the height of barriers to entry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principle sources of barriers to entry is: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Capital requirements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Economies of scale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Absolute cost advantage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Product differentiation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Access to channels of distribution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Legal and regulatory barriers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retaliation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Threat of New Entrants</a:t>
            </a:r>
          </a:p>
        </p:txBody>
      </p:sp>
    </p:spTree>
    <p:extLst>
      <p:ext uri="{BB962C8B-B14F-4D97-AF65-F5344CB8AC3E}">
        <p14:creationId xmlns:p14="http://schemas.microsoft.com/office/powerpoint/2010/main" val="12311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0" y="61986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5B035-0FCA-4EE7-9D1A-2CB35410F92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106" y="474006"/>
            <a:ext cx="788828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extent to which buyers are able to depress profitability depends on: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Buyer’s price sensitivity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Does the item comprise a big percentage of the buyer’s total costs?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Whether purchased item is a commodity or differentiated?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How intense is competition between buyers?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Is the item critical to the quality of the buyer’s own output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b="1" dirty="0">
                <a:latin typeface="+mn-lt"/>
                <a:cs typeface="+mn-cs"/>
              </a:rPr>
              <a:t>Relative bargaining power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Size and concentration of buyers relative to sellers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Buyer’s information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400" dirty="0">
                <a:latin typeface="+mn-lt"/>
                <a:cs typeface="+mn-cs"/>
              </a:rPr>
              <a:t>Ability to backward integrate</a:t>
            </a:r>
          </a:p>
          <a:p>
            <a:pPr marL="450850" lvl="2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Note: Analysis of supplier power is symmetric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35657" y="-1428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Bargaining Power of Buyers</a:t>
            </a:r>
          </a:p>
        </p:txBody>
      </p:sp>
    </p:spTree>
    <p:extLst>
      <p:ext uri="{BB962C8B-B14F-4D97-AF65-F5344CB8AC3E}">
        <p14:creationId xmlns:p14="http://schemas.microsoft.com/office/powerpoint/2010/main" val="2866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55575" y="560234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885E1-200B-4E5E-A88F-5D498376761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26" y="1315763"/>
            <a:ext cx="79248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The extent to which industry profitability is depressed by aggressive price competition depends upon: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Concentration (number and size distribution of firms)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Diversity of competitors (difference in goal, cost strategies, etc.)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Product differentiation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Excess capacity and exit barriers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Cost conditions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Extent of sale economies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Wingdings" pitchFamily="2" charset="2"/>
              <a:buChar char="§"/>
              <a:defRPr/>
            </a:pPr>
            <a:r>
              <a:rPr lang="en-GB" sz="2200" dirty="0">
                <a:latin typeface="+mn-lt"/>
                <a:cs typeface="+mn-cs"/>
              </a:rPr>
              <a:t>Ratio of fixed to variable costs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809077" y="303103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Rivalry Between Established Competitors</a:t>
            </a:r>
          </a:p>
        </p:txBody>
      </p:sp>
    </p:spTree>
    <p:extLst>
      <p:ext uri="{BB962C8B-B14F-4D97-AF65-F5344CB8AC3E}">
        <p14:creationId xmlns:p14="http://schemas.microsoft.com/office/powerpoint/2010/main" val="17837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7462" y="563677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08421-34DB-4BC7-B513-8ADED87564E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061326" y="177581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Profitability and Market Growth</a:t>
            </a: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4499"/>
            <a:ext cx="76866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109"/>
            <a:ext cx="7162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3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0893" y="56052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2481B-5A4B-42C9-957F-AB1CC43C96E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Supplier Power: The Impact of Unionization on Profitability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1371" y="4984953"/>
            <a:ext cx="5616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000" b="1" dirty="0">
                <a:latin typeface="+mn-lt"/>
                <a:cs typeface="+mn-cs"/>
              </a:rPr>
              <a:t>PERCENTAGE OF EMPLOYEES UNIONIZED</a:t>
            </a:r>
            <a:endParaRPr lang="en-GB" sz="2600" b="1" dirty="0">
              <a:latin typeface="+mn-lt"/>
              <a:cs typeface="+mn-cs"/>
            </a:endParaRPr>
          </a:p>
        </p:txBody>
      </p:sp>
      <p:graphicFrame>
        <p:nvGraphicFramePr>
          <p:cNvPr id="163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40465"/>
              </p:ext>
            </p:extLst>
          </p:nvPr>
        </p:nvGraphicFramePr>
        <p:xfrm>
          <a:off x="604837" y="1364319"/>
          <a:ext cx="8077200" cy="362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fico" r:id="rId3" imgW="6619686" imgH="2590765" progId="MSGraph.Chart.8">
                  <p:embed followColorScheme="full"/>
                </p:oleObj>
              </mc:Choice>
              <mc:Fallback>
                <p:oleObj name="Grafico" r:id="rId3" imgW="6619686" imgH="25907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" y="1364319"/>
                        <a:ext cx="8077200" cy="3620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438" y="2269647"/>
            <a:ext cx="492443" cy="230441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  <a:cs typeface="+mn-cs"/>
              </a:rPr>
              <a:t>PROFITABILITY (%)</a:t>
            </a:r>
            <a:endParaRPr lang="en-GB" sz="2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0" y="574390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DD720-8404-4A87-A3F1-43163043384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106" y="458241"/>
            <a:ext cx="7924800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Forecasting Industry Profitability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If we can forecast </a:t>
            </a:r>
            <a:r>
              <a:rPr lang="en-GB" sz="2400" b="1" dirty="0">
                <a:latin typeface="+mn-lt"/>
                <a:cs typeface="+mn-cs"/>
              </a:rPr>
              <a:t>changes in industry structure</a:t>
            </a:r>
            <a:r>
              <a:rPr lang="en-GB" sz="2400" dirty="0">
                <a:latin typeface="+mn-lt"/>
                <a:cs typeface="+mn-cs"/>
              </a:rPr>
              <a:t> we can predict likely impact on </a:t>
            </a:r>
            <a:r>
              <a:rPr lang="en-GB" sz="2400" b="1" dirty="0">
                <a:latin typeface="+mn-lt"/>
                <a:cs typeface="+mn-cs"/>
              </a:rPr>
              <a:t>competition</a:t>
            </a:r>
            <a:r>
              <a:rPr lang="en-GB" sz="2400" dirty="0">
                <a:latin typeface="+mn-lt"/>
                <a:cs typeface="+mn-cs"/>
              </a:rPr>
              <a:t> and </a:t>
            </a:r>
            <a:r>
              <a:rPr lang="en-GB" sz="2400" b="1" dirty="0">
                <a:latin typeface="+mn-lt"/>
                <a:cs typeface="+mn-cs"/>
              </a:rPr>
              <a:t>profitability</a:t>
            </a:r>
            <a:endParaRPr lang="en-GB" sz="2400" dirty="0">
              <a:latin typeface="+mn-lt"/>
              <a:cs typeface="+mn-cs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GB" sz="2400" b="1" dirty="0">
              <a:latin typeface="+mn-lt"/>
              <a:cs typeface="+mn-cs"/>
            </a:endParaRPr>
          </a:p>
          <a:p>
            <a:pPr marL="450850" lvl="1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Strategic Planning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Once we know which structural features of the industry support profitability and which depress profitability, we can choose a favorable positioning within the industry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GB" sz="2400" dirty="0">
              <a:latin typeface="+mn-lt"/>
              <a:cs typeface="+mn-cs"/>
            </a:endParaRPr>
          </a:p>
          <a:p>
            <a:pPr marL="447675" lvl="1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Strategies to Improve Industry Profitability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Which of the structural variables that are depressing profitability can we change by individual or collective strategies?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Applying Five-Forces Analysis</a:t>
            </a:r>
          </a:p>
        </p:txBody>
      </p:sp>
    </p:spTree>
    <p:extLst>
      <p:ext uri="{BB962C8B-B14F-4D97-AF65-F5344CB8AC3E}">
        <p14:creationId xmlns:p14="http://schemas.microsoft.com/office/powerpoint/2010/main" val="2911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0" y="571560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3C73B-D9E9-4C74-BFC6-8E8A02A1333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30" y="944289"/>
            <a:ext cx="7924800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What industry is Jaguar in: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The motor vehicle industry (SIC 371)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The automobile industry (SIC 3712)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The luxury car industry?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Is its industry global, regional (Europe) or national (UK)?</a:t>
            </a:r>
          </a:p>
          <a:p>
            <a:pPr marL="450850" lvl="1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Key criterion: SUBSTITUTABILITY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On the </a:t>
            </a:r>
            <a:r>
              <a:rPr lang="en-GB" sz="2400" b="1" dirty="0">
                <a:latin typeface="+mn-lt"/>
                <a:cs typeface="+mn-cs"/>
              </a:rPr>
              <a:t>demand </a:t>
            </a:r>
            <a:r>
              <a:rPr lang="en-GB" sz="2400" dirty="0">
                <a:latin typeface="+mn-lt"/>
                <a:cs typeface="+mn-cs"/>
              </a:rPr>
              <a:t>side: Are buyers willing to substitute between types of cars and across countries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latin typeface="+mn-lt"/>
                <a:cs typeface="+mn-cs"/>
              </a:rPr>
              <a:t>On the </a:t>
            </a:r>
            <a:r>
              <a:rPr lang="en-GB" sz="2400" b="1" dirty="0">
                <a:latin typeface="+mn-lt"/>
                <a:cs typeface="+mn-cs"/>
              </a:rPr>
              <a:t>supply</a:t>
            </a:r>
            <a:r>
              <a:rPr lang="en-GB" sz="2400" dirty="0">
                <a:latin typeface="+mn-lt"/>
                <a:cs typeface="+mn-cs"/>
              </a:rPr>
              <a:t> side: Are manufacturers able to switch production between types of cars and across countries</a:t>
            </a:r>
            <a:endParaRPr lang="en-GB" sz="2400" b="1" dirty="0">
              <a:latin typeface="+mn-lt"/>
              <a:cs typeface="+mn-cs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GB" sz="2400" dirty="0">
              <a:latin typeface="+mn-lt"/>
              <a:cs typeface="+mn-cs"/>
            </a:endParaRPr>
          </a:p>
          <a:p>
            <a:pPr marL="447675" lvl="1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b="1" dirty="0">
                <a:latin typeface="+mn-lt"/>
                <a:cs typeface="+mn-cs"/>
              </a:rPr>
              <a:t>We may need to draw industry boundaries differently for different types of decision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Drawing Industry Boundaries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What is the Relevant Market?</a:t>
            </a:r>
          </a:p>
        </p:txBody>
      </p:sp>
    </p:spTree>
    <p:extLst>
      <p:ext uri="{BB962C8B-B14F-4D97-AF65-F5344CB8AC3E}">
        <p14:creationId xmlns:p14="http://schemas.microsoft.com/office/powerpoint/2010/main" val="31058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0CDBB-4ABC-4F2C-A3A9-26AC5466803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824843" y="300831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Identifying Key Success Factors</a:t>
            </a:r>
          </a:p>
        </p:txBody>
      </p:sp>
      <p:pic>
        <p:nvPicPr>
          <p:cNvPr id="1946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5" y="1109553"/>
            <a:ext cx="786288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0" y="569983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BC834-A5C5-4D75-8E7E-4C0219E2FD9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0" y="64579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32786-1C60-4C07-A2D8-E30B9170CC1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Identifying Key Success Factors:</a:t>
            </a:r>
          </a:p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Steel, Fashion Clothing &amp; Supermarkets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43916"/>
              </p:ext>
            </p:extLst>
          </p:nvPr>
        </p:nvGraphicFramePr>
        <p:xfrm>
          <a:off x="-1" y="1001711"/>
          <a:ext cx="9144001" cy="585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924"/>
                <a:gridCol w="2477398"/>
                <a:gridCol w="2987452"/>
                <a:gridCol w="2860227"/>
              </a:tblGrid>
              <a:tr h="320277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What do customers want?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How do</a:t>
                      </a:r>
                      <a:r>
                        <a:rPr lang="en-GB" sz="1500" baseline="0" dirty="0" smtClean="0"/>
                        <a:t> firms survive competition?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Key success factors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</a:tr>
              <a:tr h="1692831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Steel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Low price</a:t>
                      </a:r>
                    </a:p>
                    <a:p>
                      <a:r>
                        <a:rPr lang="en-GB" sz="1500" dirty="0" smtClean="0"/>
                        <a:t>Product consistency</a:t>
                      </a:r>
                    </a:p>
                    <a:p>
                      <a:r>
                        <a:rPr lang="en-GB" sz="1500" dirty="0" smtClean="0"/>
                        <a:t>Reliability of supply</a:t>
                      </a:r>
                    </a:p>
                    <a:p>
                      <a:r>
                        <a:rPr lang="en-GB" sz="1500" dirty="0" smtClean="0"/>
                        <a:t>Specific</a:t>
                      </a:r>
                      <a:r>
                        <a:rPr lang="en-GB" sz="1500" baseline="0" dirty="0" smtClean="0"/>
                        <a:t> technical specifications for special steels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Strong price competition and cyclical profitability necessitates cost efficiency</a:t>
                      </a:r>
                      <a:r>
                        <a:rPr lang="en-GB" sz="1500" baseline="0" dirty="0" smtClean="0"/>
                        <a:t> and strong financial resources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Cost efficiency</a:t>
                      </a:r>
                      <a:r>
                        <a:rPr lang="en-GB" sz="1500" baseline="0" dirty="0" smtClean="0"/>
                        <a:t> through: large-scale plants, low-cost location, speedy capacity adjustment</a:t>
                      </a:r>
                    </a:p>
                    <a:p>
                      <a:r>
                        <a:rPr lang="en-GB" sz="1500" u="sng" baseline="0" dirty="0" smtClean="0"/>
                        <a:t>Or</a:t>
                      </a:r>
                      <a:r>
                        <a:rPr lang="en-GB" sz="1500" u="none" baseline="0" dirty="0" smtClean="0"/>
                        <a:t> hi-tech mini-mills can achieve low costs through flexibility and high productivity</a:t>
                      </a:r>
                    </a:p>
                    <a:p>
                      <a:r>
                        <a:rPr lang="en-GB" sz="1500" u="none" baseline="0" dirty="0" smtClean="0"/>
                        <a:t>Quality and service differentiation</a:t>
                      </a:r>
                      <a:endParaRPr lang="en-GB" sz="1500" u="sng" dirty="0"/>
                    </a:p>
                  </a:txBody>
                  <a:tcPr marL="91435" marR="91435" marT="45727" marB="45727"/>
                </a:tc>
              </a:tr>
              <a:tr h="192159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Fashion clothing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Demand segmented by garment type, style,</a:t>
                      </a:r>
                      <a:r>
                        <a:rPr lang="en-GB" sz="1500" baseline="0" dirty="0" smtClean="0"/>
                        <a:t> quality, color</a:t>
                      </a:r>
                    </a:p>
                    <a:p>
                      <a:r>
                        <a:rPr lang="en-GB" sz="1500" baseline="0" dirty="0" smtClean="0"/>
                        <a:t>Customers pay price premium for brand, style, exclusivity and quality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Intensely competitive due to low entry barriers,</a:t>
                      </a:r>
                      <a:r>
                        <a:rPr lang="en-GB" sz="1500" baseline="0" dirty="0" smtClean="0"/>
                        <a:t> low seller concentration and strong retail buying power</a:t>
                      </a:r>
                    </a:p>
                    <a:p>
                      <a:r>
                        <a:rPr lang="en-GB" sz="1500" baseline="0" dirty="0" smtClean="0"/>
                        <a:t>Differentiation can yield substantial price premium but imitation rapid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Combining differentiation with low-costs</a:t>
                      </a:r>
                    </a:p>
                    <a:p>
                      <a:r>
                        <a:rPr lang="en-GB" sz="1500" dirty="0" smtClean="0"/>
                        <a:t>Key differentiation variables:</a:t>
                      </a:r>
                      <a:r>
                        <a:rPr lang="en-GB" sz="1500" baseline="0" dirty="0" smtClean="0"/>
                        <a:t> design, speedy to fashion trends, brand reputation, quality</a:t>
                      </a:r>
                    </a:p>
                    <a:p>
                      <a:r>
                        <a:rPr lang="en-GB" sz="1500" baseline="0" dirty="0" smtClean="0"/>
                        <a:t>Cost efficiency requires manufacture in low wage countries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</a:tr>
              <a:tr h="192159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Super-markets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Low prices</a:t>
                      </a:r>
                    </a:p>
                    <a:p>
                      <a:r>
                        <a:rPr lang="en-GB" sz="1500" dirty="0" smtClean="0"/>
                        <a:t>Convenient location</a:t>
                      </a:r>
                    </a:p>
                    <a:p>
                      <a:r>
                        <a:rPr lang="en-GB" sz="1500" dirty="0" smtClean="0"/>
                        <a:t>Wide range of products</a:t>
                      </a:r>
                      <a:r>
                        <a:rPr lang="en-GB" sz="1500" baseline="0" dirty="0" smtClean="0"/>
                        <a:t> adapted to local preferences</a:t>
                      </a:r>
                    </a:p>
                    <a:p>
                      <a:r>
                        <a:rPr lang="en-GB" sz="1500" baseline="0" dirty="0" smtClean="0"/>
                        <a:t>Freshness of produce, good service, pleasant ambience, easy parking</a:t>
                      </a:r>
                      <a:endParaRPr lang="en-GB" sz="1500" dirty="0" smtClean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Market localized</a:t>
                      </a:r>
                    </a:p>
                    <a:p>
                      <a:r>
                        <a:rPr lang="en-GB" sz="1500" dirty="0" smtClean="0"/>
                        <a:t>Intensity of price competition depends on number and proximity</a:t>
                      </a:r>
                      <a:r>
                        <a:rPr lang="en-GB" sz="1500" baseline="0" dirty="0" smtClean="0"/>
                        <a:t> of competitors</a:t>
                      </a:r>
                    </a:p>
                    <a:p>
                      <a:r>
                        <a:rPr lang="en-GB" sz="1500" baseline="0" dirty="0" smtClean="0"/>
                        <a:t>Bargaining power a critical determinant of cost of bought-in-goods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Low-cost operation requires</a:t>
                      </a:r>
                      <a:r>
                        <a:rPr lang="en-GB" sz="1500" baseline="0" dirty="0" smtClean="0"/>
                        <a:t> operational efficiency, scale-efficient stores, strong buying power, low wage costs</a:t>
                      </a:r>
                    </a:p>
                    <a:p>
                      <a:r>
                        <a:rPr lang="en-GB" sz="1500" baseline="0" dirty="0" smtClean="0"/>
                        <a:t>Differentiation requires wide product range (hence, large stores), convenient location, easy parking</a:t>
                      </a:r>
                      <a:endParaRPr lang="en-GB" sz="1500" dirty="0"/>
                    </a:p>
                  </a:txBody>
                  <a:tcPr marL="91435" marR="91435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4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3391" y="57067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78F5B-B80B-43AB-8A02-0606F9463E3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871" y="865461"/>
            <a:ext cx="79248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dirty="0">
                <a:latin typeface="+mn-lt"/>
                <a:cs typeface="+mn-cs"/>
              </a:rPr>
              <a:t>Profitability 	=   </a:t>
            </a:r>
            <a:r>
              <a:rPr lang="en-GB" sz="2600" b="1" i="1" dirty="0">
                <a:latin typeface="+mn-lt"/>
                <a:cs typeface="+mn-cs"/>
              </a:rPr>
              <a:t>Yield</a:t>
            </a:r>
            <a:r>
              <a:rPr lang="en-GB" sz="2600" b="1" dirty="0">
                <a:latin typeface="+mn-lt"/>
                <a:cs typeface="+mn-cs"/>
              </a:rPr>
              <a:t>       x   </a:t>
            </a:r>
            <a:r>
              <a:rPr lang="en-GB" sz="2600" b="1" i="1" dirty="0">
                <a:latin typeface="+mn-lt"/>
                <a:cs typeface="+mn-cs"/>
              </a:rPr>
              <a:t>Load factor</a:t>
            </a:r>
            <a:r>
              <a:rPr lang="en-GB" sz="2600" b="1" dirty="0">
                <a:latin typeface="+mn-lt"/>
                <a:cs typeface="+mn-cs"/>
              </a:rPr>
              <a:t> – </a:t>
            </a:r>
            <a:r>
              <a:rPr lang="en-GB" sz="2600" b="1" i="1" dirty="0">
                <a:latin typeface="+mn-lt"/>
                <a:cs typeface="+mn-cs"/>
              </a:rPr>
              <a:t>Unit cost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u="sng" dirty="0">
                <a:latin typeface="+mn-lt"/>
                <a:cs typeface="+mn-cs"/>
              </a:rPr>
              <a:t>Income</a:t>
            </a:r>
            <a:r>
              <a:rPr lang="en-GB" sz="2600" b="1" dirty="0">
                <a:latin typeface="+mn-lt"/>
                <a:cs typeface="+mn-cs"/>
              </a:rPr>
              <a:t>	=   </a:t>
            </a:r>
            <a:r>
              <a:rPr lang="en-GB" sz="2600" b="1" u="sng" dirty="0">
                <a:latin typeface="+mn-lt"/>
                <a:cs typeface="+mn-cs"/>
              </a:rPr>
              <a:t>Revenue</a:t>
            </a:r>
            <a:r>
              <a:rPr lang="en-GB" sz="2600" b="1" dirty="0">
                <a:latin typeface="+mn-lt"/>
                <a:cs typeface="+mn-cs"/>
              </a:rPr>
              <a:t> x  </a:t>
            </a:r>
            <a:r>
              <a:rPr lang="en-GB" sz="2600" b="1" u="sng" dirty="0">
                <a:latin typeface="+mn-lt"/>
                <a:cs typeface="+mn-cs"/>
              </a:rPr>
              <a:t>RSPMs</a:t>
            </a:r>
            <a:r>
              <a:rPr lang="en-GB" sz="2600" b="1" dirty="0">
                <a:latin typeface="+mn-lt"/>
                <a:cs typeface="+mn-cs"/>
              </a:rPr>
              <a:t>         -  </a:t>
            </a:r>
            <a:r>
              <a:rPr lang="en-GB" sz="2600" b="1" u="sng" dirty="0">
                <a:latin typeface="+mn-lt"/>
                <a:cs typeface="+mn-cs"/>
              </a:rPr>
              <a:t>Expenses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dirty="0">
                <a:latin typeface="+mn-lt"/>
                <a:cs typeface="+mn-cs"/>
              </a:rPr>
              <a:t>  ASMs	        RPMs        ASMs                 ASMs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813621" y="7937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Identifying Key Success Factors Through Modelling Profitability: The Airline Industry</a:t>
            </a:r>
          </a:p>
        </p:txBody>
      </p:sp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460375" y="2781300"/>
            <a:ext cx="2519363" cy="2862263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 dirty="0"/>
              <a:t>Strength of competition on routes</a:t>
            </a:r>
          </a:p>
          <a:p>
            <a:pPr>
              <a:buFont typeface="Arial" charset="0"/>
              <a:buChar char="•"/>
            </a:pPr>
            <a:r>
              <a:rPr lang="en-GB" altLang="en-US" sz="1800" dirty="0"/>
              <a:t>Responsiveness to challenging market conditions</a:t>
            </a:r>
          </a:p>
          <a:p>
            <a:pPr>
              <a:buFont typeface="Arial" charset="0"/>
              <a:buChar char="•"/>
            </a:pPr>
            <a:r>
              <a:rPr lang="en-GB" altLang="en-US" sz="1800" dirty="0"/>
              <a:t>% business travellers</a:t>
            </a:r>
          </a:p>
          <a:p>
            <a:pPr>
              <a:buFont typeface="Arial" charset="0"/>
              <a:buChar char="•"/>
            </a:pPr>
            <a:r>
              <a:rPr lang="en-GB" altLang="en-US" sz="1800" dirty="0"/>
              <a:t>Achieving differentiation advantage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6390481" y="2967639"/>
            <a:ext cx="2519362" cy="2862263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/>
              <a:t>Wage rates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Fuel efficiency of planes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Employee productivity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Load factors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Administrative overhead</a:t>
            </a:r>
          </a:p>
          <a:p>
            <a:pPr>
              <a:buFont typeface="Arial" charset="0"/>
              <a:buChar char="•"/>
            </a:pPr>
            <a:endParaRPr lang="en-GB" altLang="en-US" sz="1800"/>
          </a:p>
          <a:p>
            <a:pPr>
              <a:buFont typeface="Arial" charset="0"/>
              <a:buChar char="•"/>
            </a:pPr>
            <a:endParaRPr lang="en-GB" altLang="en-US" sz="1800"/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3527425" y="2804509"/>
            <a:ext cx="2520950" cy="2862263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1800"/>
              <a:t>Price competitiveness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Efficiency of route planning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Flexibility and responsiveness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Customer loyalty</a:t>
            </a:r>
          </a:p>
          <a:p>
            <a:pPr>
              <a:buFont typeface="Arial" charset="0"/>
              <a:buChar char="•"/>
            </a:pPr>
            <a:r>
              <a:rPr lang="en-GB" altLang="en-US" sz="1800"/>
              <a:t>Meeting customer requirements</a:t>
            </a:r>
          </a:p>
          <a:p>
            <a:pPr>
              <a:buFont typeface="Arial" charset="0"/>
              <a:buChar char="•"/>
            </a:pPr>
            <a:endParaRPr lang="en-GB" altLang="en-US" sz="1800"/>
          </a:p>
          <a:p>
            <a:pPr>
              <a:buFont typeface="Arial" charset="0"/>
              <a:buChar char="•"/>
            </a:pPr>
            <a:endParaRPr lang="en-GB" altLang="en-US" sz="1800"/>
          </a:p>
        </p:txBody>
      </p:sp>
      <p:cxnSp>
        <p:nvCxnSpPr>
          <p:cNvPr id="8" name="Straight Arrow Connector 7"/>
          <p:cNvCxnSpPr>
            <a:endCxn id="21512" idx="0"/>
          </p:cNvCxnSpPr>
          <p:nvPr/>
        </p:nvCxnSpPr>
        <p:spPr>
          <a:xfrm flipH="1">
            <a:off x="1720850" y="2349500"/>
            <a:ext cx="1574800" cy="431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87900" y="2353222"/>
            <a:ext cx="377825" cy="431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1513" idx="0"/>
          </p:cNvCxnSpPr>
          <p:nvPr/>
        </p:nvCxnSpPr>
        <p:spPr>
          <a:xfrm>
            <a:off x="7398543" y="2535839"/>
            <a:ext cx="250825" cy="431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908871" y="5666772"/>
            <a:ext cx="7861300" cy="368300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800" dirty="0"/>
              <a:t>ASM = Available Seat Miles	RPM = Revenue Passenger Miles</a:t>
            </a:r>
          </a:p>
        </p:txBody>
      </p:sp>
    </p:spTree>
    <p:extLst>
      <p:ext uri="{BB962C8B-B14F-4D97-AF65-F5344CB8AC3E}">
        <p14:creationId xmlns:p14="http://schemas.microsoft.com/office/powerpoint/2010/main" val="19637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7462" y="561077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2E63F-9A0A-4082-B20F-6E96C810DBF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793312" y="18721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Identifying Key Success Factors by </a:t>
            </a:r>
            <a:r>
              <a:rPr lang="en-GB" altLang="en-US" sz="3500" b="1" dirty="0" smtClean="0">
                <a:solidFill>
                  <a:srgbClr val="4F86B2"/>
                </a:solidFill>
              </a:rPr>
              <a:t>Analysing </a:t>
            </a:r>
            <a:r>
              <a:rPr lang="en-GB" altLang="en-US" sz="3500" b="1" dirty="0">
                <a:solidFill>
                  <a:srgbClr val="4F86B2"/>
                </a:solidFill>
              </a:rPr>
              <a:t>Profit Drivers: Retailing</a:t>
            </a:r>
          </a:p>
        </p:txBody>
      </p:sp>
      <p:pic>
        <p:nvPicPr>
          <p:cNvPr id="2253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7" y="1155700"/>
            <a:ext cx="7896225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0" y="57197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185DD-826D-4D16-964A-0817B2377E9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713" y="1133475"/>
            <a:ext cx="7924800" cy="498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Forecasting Industry Profitability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Past profitability a poor indicator of future profitability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If we can forecast </a:t>
            </a:r>
            <a:r>
              <a:rPr lang="en-GB" sz="2200" b="1" dirty="0">
                <a:latin typeface="+mn-lt"/>
                <a:cs typeface="+mn-cs"/>
              </a:rPr>
              <a:t>changes in industry structure </a:t>
            </a:r>
            <a:r>
              <a:rPr lang="en-GB" sz="2200" dirty="0">
                <a:latin typeface="+mn-lt"/>
                <a:cs typeface="+mn-cs"/>
              </a:rPr>
              <a:t>we can predict likely impact on </a:t>
            </a:r>
            <a:r>
              <a:rPr lang="en-GB" sz="2200" b="1" dirty="0">
                <a:latin typeface="+mn-lt"/>
                <a:cs typeface="+mn-cs"/>
              </a:rPr>
              <a:t>competition </a:t>
            </a:r>
            <a:r>
              <a:rPr lang="en-GB" sz="2200" dirty="0">
                <a:latin typeface="+mn-lt"/>
                <a:cs typeface="+mn-cs"/>
              </a:rPr>
              <a:t>and </a:t>
            </a:r>
            <a:r>
              <a:rPr lang="en-GB" sz="2200" b="1" dirty="0">
                <a:latin typeface="+mn-lt"/>
                <a:cs typeface="+mn-cs"/>
              </a:rPr>
              <a:t>profitability</a:t>
            </a:r>
            <a:endParaRPr lang="en-GB" sz="2200" dirty="0">
              <a:latin typeface="+mn-lt"/>
              <a:cs typeface="+mn-cs"/>
            </a:endParaRPr>
          </a:p>
          <a:p>
            <a:pPr marL="450850" lvl="1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Strategies to Improve Industry Profitability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What structural variables are depressing profitability?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Which can be changed by individual or collective strategies?</a:t>
            </a:r>
          </a:p>
          <a:p>
            <a:pPr marL="447675" lvl="1" indent="-447675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Defining Industry Boundaries</a:t>
            </a: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Key criterion: </a:t>
            </a:r>
            <a:r>
              <a:rPr lang="en-GB" sz="2200" b="1" dirty="0">
                <a:latin typeface="+mn-lt"/>
                <a:cs typeface="+mn-cs"/>
              </a:rPr>
              <a:t>substitution</a:t>
            </a:r>
          </a:p>
          <a:p>
            <a:pPr marL="800100" lvl="2" indent="-3429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The need to analyze market competition at different levels of aggregation (depending on the issues being considered)</a:t>
            </a:r>
          </a:p>
          <a:p>
            <a:pPr marL="450850" lvl="2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Key Success Factors</a:t>
            </a:r>
            <a:endParaRPr lang="en-GB" sz="2400" dirty="0">
              <a:latin typeface="+mn-lt"/>
              <a:cs typeface="+mn-cs"/>
            </a:endParaRPr>
          </a:p>
          <a:p>
            <a:pPr marL="908050" lvl="3" indent="-4508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latin typeface="+mn-lt"/>
                <a:cs typeface="+mn-cs"/>
              </a:rPr>
              <a:t>Starting point for the analysis of competitive advantage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Summary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What Have We Learnt?</a:t>
            </a:r>
          </a:p>
        </p:txBody>
      </p:sp>
    </p:spTree>
    <p:extLst>
      <p:ext uri="{BB962C8B-B14F-4D97-AF65-F5344CB8AC3E}">
        <p14:creationId xmlns:p14="http://schemas.microsoft.com/office/powerpoint/2010/main" val="2093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872140" y="53756"/>
            <a:ext cx="795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Industry Analysis: The Fundamentals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462" y="573459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B1922-D29C-411A-A917-32315D4DC89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53176" y="699869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6938" y="1073725"/>
            <a:ext cx="25574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763712" y="1948410"/>
            <a:ext cx="66246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The objectives of industry analysis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From environmental analysis to industry analysis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Porter’s Five Forces Framework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Applying industry analysis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Industry and market boundaries</a:t>
            </a:r>
          </a:p>
          <a:p>
            <a:pPr>
              <a:lnSpc>
                <a:spcPct val="150000"/>
              </a:lnSpc>
              <a:buClr>
                <a:srgbClr val="4F86B2"/>
              </a:buClr>
              <a:buFont typeface="Arial" charset="0"/>
              <a:buChar char="•"/>
            </a:pPr>
            <a:r>
              <a:rPr lang="en-GB" altLang="en-US" sz="2800" dirty="0"/>
              <a:t>Identifying Key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17782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6689615" y="568089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DD939-AD3A-4E76-94FC-C3CCD4BF973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044" y="795502"/>
            <a:ext cx="7924800" cy="529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To understand how industry structure drives competition, which determines the level of industry profitability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To assess industry attractiveness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To use evidence on changes in industry structure to forecast future profitability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To formulate strategies to change industry structure to improve industry profitability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n-lt"/>
                <a:cs typeface="+mn-cs"/>
              </a:rPr>
              <a:t>To identify Key Success Factors</a:t>
            </a:r>
            <a:endParaRPr lang="en-GB" sz="2500" dirty="0">
              <a:latin typeface="+mj-lt"/>
              <a:cs typeface="+mn-cs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651422" y="40946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Objectives of Industry Analysis</a:t>
            </a:r>
          </a:p>
        </p:txBody>
      </p:sp>
    </p:spTree>
    <p:extLst>
      <p:ext uri="{BB962C8B-B14F-4D97-AF65-F5344CB8AC3E}">
        <p14:creationId xmlns:p14="http://schemas.microsoft.com/office/powerpoint/2010/main" val="27595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581479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B1806-A28F-48DC-B0FA-F9E4A7C56BD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896062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From Industry Analysis to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Environmental Analysis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812" y="4369923"/>
            <a:ext cx="79248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 Industry Environment lies at the core of the Macro environment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200" dirty="0">
                <a:latin typeface="+mn-lt"/>
                <a:cs typeface="+mn-cs"/>
              </a:rPr>
              <a:t>The Macro Environment impacts the firm through its effect on the Industry Environment</a:t>
            </a:r>
            <a:endParaRPr lang="en-GB" sz="2200" dirty="0">
              <a:latin typeface="+mj-lt"/>
              <a:cs typeface="+mn-cs"/>
            </a:endParaRPr>
          </a:p>
        </p:txBody>
      </p:sp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2" y="1018737"/>
            <a:ext cx="7400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6B9EE-5483-420D-942E-47B2191AD5D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Profitability of US Industries</a:t>
            </a:r>
          </a:p>
          <a:p>
            <a:pPr algn="ctr"/>
            <a:r>
              <a:rPr lang="en-GB" altLang="en-US" sz="2500" dirty="0">
                <a:solidFill>
                  <a:srgbClr val="4F86B2"/>
                </a:solidFill>
              </a:rPr>
              <a:t>(selected industries only)</a:t>
            </a:r>
          </a:p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Median return on equality (%), 2000-2010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17609"/>
              </p:ext>
            </p:extLst>
          </p:nvPr>
        </p:nvGraphicFramePr>
        <p:xfrm>
          <a:off x="460377" y="1397000"/>
          <a:ext cx="828833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909"/>
                <a:gridCol w="717260"/>
                <a:gridCol w="3347213"/>
                <a:gridCol w="796955"/>
              </a:tblGrid>
              <a:tr h="334092"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High profitability</a:t>
                      </a:r>
                      <a:endParaRPr lang="en-GB" sz="1600" dirty="0"/>
                    </a:p>
                  </a:txBody>
                  <a:tcPr marL="91452" marR="9145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Low Profitability</a:t>
                      </a:r>
                      <a:endParaRPr lang="en-GB" sz="1600" dirty="0"/>
                    </a:p>
                  </a:txBody>
                  <a:tcPr marL="91452" marR="9145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Tobacco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33.5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Packaging and containers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10.2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Household and personal</a:t>
                      </a:r>
                      <a:r>
                        <a:rPr lang="en-GB" sz="1600" baseline="0" dirty="0" smtClean="0"/>
                        <a:t> products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27.8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Automotive retailing and services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9.8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Pharmaceuticals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20.5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Food and drugs stores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9.6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Food consumer products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20.0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Insurance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9.1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Food services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19.9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Hotels, casinos,</a:t>
                      </a:r>
                      <a:r>
                        <a:rPr lang="en-GB" sz="1600" baseline="0" dirty="0" smtClean="0"/>
                        <a:t> resorts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8.5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Medical products and equipment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18.5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Metals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8.2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5217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Mining, crude oil</a:t>
                      </a:r>
                      <a:r>
                        <a:rPr lang="en-GB" sz="1600" baseline="0" dirty="0" smtClean="0"/>
                        <a:t> production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16.3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Semiconductors and electronic components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7.7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Securities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15.9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Forest and paper products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7.3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Chemicals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15.7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Food production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5.2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Aerospace and defence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15.7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Telecommunications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5.8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Construction and farm equipment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14.5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Motor vehicles and parts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4.4</a:t>
                      </a:r>
                      <a:endParaRPr lang="en-GB" sz="1600" dirty="0"/>
                    </a:p>
                  </a:txBody>
                  <a:tcPr marL="91452" marR="91452"/>
                </a:tc>
              </a:tr>
              <a:tr h="33409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 services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14.1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Airlines</a:t>
                      </a:r>
                      <a:endParaRPr lang="en-GB" sz="1600" dirty="0"/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-11.3</a:t>
                      </a:r>
                      <a:endParaRPr lang="en-GB" sz="1600" dirty="0"/>
                    </a:p>
                  </a:txBody>
                  <a:tcPr marL="91452" marR="91452"/>
                </a:tc>
              </a:tr>
            </a:tbl>
          </a:graphicData>
        </a:graphic>
      </p:graphicFrame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7462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3566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566830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324E4-CE1A-42DB-8703-9370BB116CFF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54" y="1363060"/>
            <a:ext cx="79248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GB" sz="2600" b="1" dirty="0">
                <a:latin typeface="+mn-lt"/>
                <a:cs typeface="+mn-cs"/>
              </a:rPr>
              <a:t>Three key influences: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GB" sz="2600" b="1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The value of the product to customers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The intensity of competition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endParaRPr lang="en-GB" sz="26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+mj-lt"/>
              <a:buAutoNum type="arabicPeriod"/>
              <a:defRPr/>
            </a:pPr>
            <a:r>
              <a:rPr lang="en-GB" sz="2600" dirty="0">
                <a:latin typeface="+mn-lt"/>
                <a:cs typeface="+mn-cs"/>
              </a:rPr>
              <a:t>Relative bargaining power at different stages of the value chain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460375" y="22487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Determinants of Industry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9407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7462" y="568407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42E30-1F8A-48DE-B6E6-B16CFFADB079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698719" y="160338"/>
            <a:ext cx="7956550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Spectrum of Industry Structures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12602"/>
              </p:ext>
            </p:extLst>
          </p:nvPr>
        </p:nvGraphicFramePr>
        <p:xfrm>
          <a:off x="155574" y="977463"/>
          <a:ext cx="8640763" cy="441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94"/>
                <a:gridCol w="1833898"/>
                <a:gridCol w="1516665"/>
                <a:gridCol w="1728153"/>
                <a:gridCol w="1728153"/>
              </a:tblGrid>
              <a:tr h="88150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Perfect Competition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Oligopoly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Duopoly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Monopoly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</a:tr>
              <a:tr h="51058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Concentration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Many firms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few firms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Two firms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One firm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</a:tr>
              <a:tr h="8815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Entry and Exit Barriers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 barriers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Significant</a:t>
                      </a:r>
                      <a:r>
                        <a:rPr lang="en-GB" sz="1800" baseline="0" dirty="0" smtClean="0"/>
                        <a:t> barriers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High barriers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</a:tr>
              <a:tr h="88150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Product Differentiation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Homogeneous product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gridSpan="3">
                  <a:txBody>
                    <a:bodyPr/>
                    <a:lstStyle/>
                    <a:p>
                      <a:r>
                        <a:rPr lang="en-GB" sz="1800" dirty="0" smtClean="0"/>
                        <a:t>Potential for product differentiation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5925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Information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Perfect information flow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gridSpan="3">
                  <a:txBody>
                    <a:bodyPr/>
                    <a:lstStyle/>
                    <a:p>
                      <a:r>
                        <a:rPr lang="en-GB" sz="1800" dirty="0" smtClean="0"/>
                        <a:t>Imperfect availability of information</a:t>
                      </a:r>
                      <a:endParaRPr lang="en-GB" sz="1800" dirty="0"/>
                    </a:p>
                  </a:txBody>
                  <a:tcPr marL="91443" marR="91443" marT="45707" marB="4570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-19050" y="572206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008C0-0DF2-41C5-BE2C-EE9C35BC8A3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-19050" y="-14288"/>
            <a:ext cx="91630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Porter’s Five Forces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Competition Framework</a:t>
            </a:r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" y="1010363"/>
            <a:ext cx="6935787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1307</Words>
  <Application>Microsoft Office PowerPoint</Application>
  <PresentationFormat>Apresentação na tela (4:3)</PresentationFormat>
  <Paragraphs>306</Paragraphs>
  <Slides>23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Grafico di Microsoft Graph</vt:lpstr>
      <vt:lpstr>Chapter 3 Industry Analysis: The Fundamentals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55</cp:revision>
  <dcterms:created xsi:type="dcterms:W3CDTF">2015-02-26T17:46:44Z</dcterms:created>
  <dcterms:modified xsi:type="dcterms:W3CDTF">2016-02-11T18:01:40Z</dcterms:modified>
</cp:coreProperties>
</file>