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sldIdLst>
    <p:sldId id="256" r:id="rId2"/>
    <p:sldId id="283" r:id="rId3"/>
    <p:sldId id="284" r:id="rId4"/>
    <p:sldId id="265" r:id="rId5"/>
    <p:sldId id="270" r:id="rId6"/>
    <p:sldId id="269" r:id="rId7"/>
    <p:sldId id="271" r:id="rId8"/>
    <p:sldId id="263" r:id="rId9"/>
    <p:sldId id="272" r:id="rId10"/>
    <p:sldId id="280" r:id="rId11"/>
    <p:sldId id="257" r:id="rId12"/>
    <p:sldId id="285" r:id="rId13"/>
    <p:sldId id="258" r:id="rId14"/>
    <p:sldId id="286" r:id="rId15"/>
    <p:sldId id="278" r:id="rId16"/>
    <p:sldId id="273" r:id="rId17"/>
    <p:sldId id="274" r:id="rId18"/>
    <p:sldId id="275" r:id="rId19"/>
    <p:sldId id="276" r:id="rId20"/>
    <p:sldId id="279" r:id="rId21"/>
    <p:sldId id="288" r:id="rId22"/>
    <p:sldId id="281" r:id="rId23"/>
    <p:sldId id="282" r:id="rId24"/>
    <p:sldId id="287" r:id="rId25"/>
    <p:sldId id="289"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25" autoAdjust="0"/>
  </p:normalViewPr>
  <p:slideViewPr>
    <p:cSldViewPr>
      <p:cViewPr varScale="1">
        <p:scale>
          <a:sx n="60" d="100"/>
          <a:sy n="60" d="100"/>
        </p:scale>
        <p:origin x="78"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pt-BR"/>
            </a:p>
          </p:txBody>
        </p:sp>
        <p:sp>
          <p:nvSpPr>
            <p:cNvPr id="6"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2"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3"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pt-B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pt-B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pt-B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pt-BR"/>
            </a:p>
          </p:txBody>
        </p:sp>
        <p:sp>
          <p:nvSpPr>
            <p:cNvPr id="22"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35861" name="Rectangle 21"/>
          <p:cNvSpPr>
            <a:spLocks noGrp="1" noChangeArrowheads="1"/>
          </p:cNvSpPr>
          <p:nvPr>
            <p:ph type="ctrTitle" sz="quarter"/>
          </p:nvPr>
        </p:nvSpPr>
        <p:spPr>
          <a:xfrm>
            <a:off x="685800" y="1828800"/>
            <a:ext cx="7772400" cy="1736725"/>
          </a:xfrm>
        </p:spPr>
        <p:txBody>
          <a:bodyPr/>
          <a:lstStyle>
            <a:lvl1pPr>
              <a:defRPr sz="5400"/>
            </a:lvl1pPr>
          </a:lstStyle>
          <a:p>
            <a:r>
              <a:rPr lang="pt-BR"/>
              <a:t>Clique para editar o título mestre</a:t>
            </a:r>
          </a:p>
        </p:txBody>
      </p:sp>
      <p:sp>
        <p:nvSpPr>
          <p:cNvPr id="3586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BR"/>
              <a:t>Clique para editar o estilo do subtítulo mestre</a:t>
            </a:r>
          </a:p>
        </p:txBody>
      </p:sp>
      <p:sp>
        <p:nvSpPr>
          <p:cNvPr id="23" name="Rectangle 23"/>
          <p:cNvSpPr>
            <a:spLocks noGrp="1" noChangeArrowheads="1"/>
          </p:cNvSpPr>
          <p:nvPr>
            <p:ph type="dt" sz="quarter" idx="10"/>
          </p:nvPr>
        </p:nvSpPr>
        <p:spPr/>
        <p:txBody>
          <a:bodyPr/>
          <a:lstStyle>
            <a:lvl1pPr>
              <a:defRPr/>
            </a:lvl1pPr>
          </a:lstStyle>
          <a:p>
            <a:fld id="{73131E62-AE19-49EE-A59C-DC3E3989D2A3}" type="datetimeFigureOut">
              <a:rPr lang="pt-BR" smtClean="0"/>
              <a:t>17/10/2019</a:t>
            </a:fld>
            <a:endParaRPr lang="pt-BR"/>
          </a:p>
        </p:txBody>
      </p:sp>
      <p:sp>
        <p:nvSpPr>
          <p:cNvPr id="24" name="Rectangle 24"/>
          <p:cNvSpPr>
            <a:spLocks noGrp="1" noChangeArrowheads="1"/>
          </p:cNvSpPr>
          <p:nvPr>
            <p:ph type="ftr" sz="quarter" idx="11"/>
          </p:nvPr>
        </p:nvSpPr>
        <p:spPr/>
        <p:txBody>
          <a:bodyPr/>
          <a:lstStyle>
            <a:lvl1pPr>
              <a:defRPr/>
            </a:lvl1pPr>
          </a:lstStyle>
          <a:p>
            <a:endParaRPr lang="pt-BR"/>
          </a:p>
        </p:txBody>
      </p:sp>
      <p:sp>
        <p:nvSpPr>
          <p:cNvPr id="25" name="Rectangle 25"/>
          <p:cNvSpPr>
            <a:spLocks noGrp="1" noChangeArrowheads="1"/>
          </p:cNvSpPr>
          <p:nvPr>
            <p:ph type="sldNum" sz="quarter" idx="12"/>
          </p:nvPr>
        </p:nvSpPr>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377628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5" name="Rectangle 24"/>
          <p:cNvSpPr>
            <a:spLocks noGrp="1" noChangeArrowheads="1"/>
          </p:cNvSpPr>
          <p:nvPr>
            <p:ph type="ftr" sz="quarter" idx="11"/>
          </p:nvPr>
        </p:nvSpPr>
        <p:spPr>
          <a:ln/>
        </p:spPr>
        <p:txBody>
          <a:bodyPr/>
          <a:lstStyle>
            <a:lvl1pPr>
              <a:defRPr/>
            </a:lvl1pPr>
          </a:lstStyle>
          <a:p>
            <a:endParaRPr lang="pt-BR"/>
          </a:p>
        </p:txBody>
      </p:sp>
      <p:sp>
        <p:nvSpPr>
          <p:cNvPr id="6"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588828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5" name="Rectangle 24"/>
          <p:cNvSpPr>
            <a:spLocks noGrp="1" noChangeArrowheads="1"/>
          </p:cNvSpPr>
          <p:nvPr>
            <p:ph type="ftr" sz="quarter" idx="11"/>
          </p:nvPr>
        </p:nvSpPr>
        <p:spPr>
          <a:ln/>
        </p:spPr>
        <p:txBody>
          <a:bodyPr/>
          <a:lstStyle>
            <a:lvl1pPr>
              <a:defRPr/>
            </a:lvl1pPr>
          </a:lstStyle>
          <a:p>
            <a:endParaRPr lang="pt-BR"/>
          </a:p>
        </p:txBody>
      </p:sp>
      <p:sp>
        <p:nvSpPr>
          <p:cNvPr id="6"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1693862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7813"/>
            <a:ext cx="8229600" cy="1143000"/>
          </a:xfrm>
        </p:spPr>
        <p:txBody>
          <a:bodyPr/>
          <a:lstStyle/>
          <a:p>
            <a:r>
              <a:rPr lang="pt-BR"/>
              <a:t>Clique para editar o título mestre</a:t>
            </a:r>
          </a:p>
        </p:txBody>
      </p:sp>
      <p:sp>
        <p:nvSpPr>
          <p:cNvPr id="3" name="Espaço Reservado para Tabela 2"/>
          <p:cNvSpPr>
            <a:spLocks noGrp="1"/>
          </p:cNvSpPr>
          <p:nvPr>
            <p:ph type="tbl" idx="1"/>
          </p:nvPr>
        </p:nvSpPr>
        <p:spPr>
          <a:xfrm>
            <a:off x="457200" y="1600200"/>
            <a:ext cx="8229600" cy="4530725"/>
          </a:xfrm>
        </p:spPr>
        <p:txBody>
          <a:bodyPr/>
          <a:lstStyle/>
          <a:p>
            <a:pPr lvl="0"/>
            <a:r>
              <a:rPr lang="pt-BR" noProof="0"/>
              <a:t>Clique no ícone para adicionar tabela</a:t>
            </a:r>
          </a:p>
        </p:txBody>
      </p:sp>
      <p:sp>
        <p:nvSpPr>
          <p:cNvPr id="4"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5" name="Rectangle 24"/>
          <p:cNvSpPr>
            <a:spLocks noGrp="1" noChangeArrowheads="1"/>
          </p:cNvSpPr>
          <p:nvPr>
            <p:ph type="ftr" sz="quarter" idx="11"/>
          </p:nvPr>
        </p:nvSpPr>
        <p:spPr>
          <a:ln/>
        </p:spPr>
        <p:txBody>
          <a:bodyPr/>
          <a:lstStyle>
            <a:lvl1pPr>
              <a:defRPr/>
            </a:lvl1pPr>
          </a:lstStyle>
          <a:p>
            <a:endParaRPr lang="pt-BR"/>
          </a:p>
        </p:txBody>
      </p:sp>
      <p:sp>
        <p:nvSpPr>
          <p:cNvPr id="6"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1099327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5" name="Rectangle 24"/>
          <p:cNvSpPr>
            <a:spLocks noGrp="1" noChangeArrowheads="1"/>
          </p:cNvSpPr>
          <p:nvPr>
            <p:ph type="ftr" sz="quarter" idx="11"/>
          </p:nvPr>
        </p:nvSpPr>
        <p:spPr>
          <a:ln/>
        </p:spPr>
        <p:txBody>
          <a:bodyPr/>
          <a:lstStyle>
            <a:lvl1pPr>
              <a:defRPr/>
            </a:lvl1pPr>
          </a:lstStyle>
          <a:p>
            <a:endParaRPr lang="pt-BR"/>
          </a:p>
        </p:txBody>
      </p:sp>
      <p:sp>
        <p:nvSpPr>
          <p:cNvPr id="6"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169499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5" name="Rectangle 24"/>
          <p:cNvSpPr>
            <a:spLocks noGrp="1" noChangeArrowheads="1"/>
          </p:cNvSpPr>
          <p:nvPr>
            <p:ph type="ftr" sz="quarter" idx="11"/>
          </p:nvPr>
        </p:nvSpPr>
        <p:spPr>
          <a:ln/>
        </p:spPr>
        <p:txBody>
          <a:bodyPr/>
          <a:lstStyle>
            <a:lvl1pPr>
              <a:defRPr/>
            </a:lvl1pPr>
          </a:lstStyle>
          <a:p>
            <a:endParaRPr lang="pt-BR"/>
          </a:p>
        </p:txBody>
      </p:sp>
      <p:sp>
        <p:nvSpPr>
          <p:cNvPr id="6"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289461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 texto mestre</a:t>
            </a:r>
          </a:p>
        </p:txBody>
      </p:sp>
      <p:sp>
        <p:nvSpPr>
          <p:cNvPr id="4"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5" name="Rectangle 24"/>
          <p:cNvSpPr>
            <a:spLocks noGrp="1" noChangeArrowheads="1"/>
          </p:cNvSpPr>
          <p:nvPr>
            <p:ph type="ftr" sz="quarter" idx="11"/>
          </p:nvPr>
        </p:nvSpPr>
        <p:spPr>
          <a:ln/>
        </p:spPr>
        <p:txBody>
          <a:bodyPr/>
          <a:lstStyle>
            <a:lvl1pPr>
              <a:defRPr/>
            </a:lvl1pPr>
          </a:lstStyle>
          <a:p>
            <a:endParaRPr lang="pt-BR"/>
          </a:p>
        </p:txBody>
      </p:sp>
      <p:sp>
        <p:nvSpPr>
          <p:cNvPr id="6"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199120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6" name="Rectangle 24"/>
          <p:cNvSpPr>
            <a:spLocks noGrp="1" noChangeArrowheads="1"/>
          </p:cNvSpPr>
          <p:nvPr>
            <p:ph type="ftr" sz="quarter" idx="11"/>
          </p:nvPr>
        </p:nvSpPr>
        <p:spPr>
          <a:ln/>
        </p:spPr>
        <p:txBody>
          <a:bodyPr/>
          <a:lstStyle>
            <a:lvl1pPr>
              <a:defRPr/>
            </a:lvl1pPr>
          </a:lstStyle>
          <a:p>
            <a:endParaRPr lang="pt-BR"/>
          </a:p>
        </p:txBody>
      </p:sp>
      <p:sp>
        <p:nvSpPr>
          <p:cNvPr id="7"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69357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8" name="Rectangle 24"/>
          <p:cNvSpPr>
            <a:spLocks noGrp="1" noChangeArrowheads="1"/>
          </p:cNvSpPr>
          <p:nvPr>
            <p:ph type="ftr" sz="quarter" idx="11"/>
          </p:nvPr>
        </p:nvSpPr>
        <p:spPr>
          <a:ln/>
        </p:spPr>
        <p:txBody>
          <a:bodyPr/>
          <a:lstStyle>
            <a:lvl1pPr>
              <a:defRPr/>
            </a:lvl1pPr>
          </a:lstStyle>
          <a:p>
            <a:endParaRPr lang="pt-BR"/>
          </a:p>
        </p:txBody>
      </p:sp>
      <p:sp>
        <p:nvSpPr>
          <p:cNvPr id="9"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238020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4" name="Rectangle 24"/>
          <p:cNvSpPr>
            <a:spLocks noGrp="1" noChangeArrowheads="1"/>
          </p:cNvSpPr>
          <p:nvPr>
            <p:ph type="ftr" sz="quarter" idx="11"/>
          </p:nvPr>
        </p:nvSpPr>
        <p:spPr>
          <a:ln/>
        </p:spPr>
        <p:txBody>
          <a:bodyPr/>
          <a:lstStyle>
            <a:lvl1pPr>
              <a:defRPr/>
            </a:lvl1pPr>
          </a:lstStyle>
          <a:p>
            <a:endParaRPr lang="pt-BR"/>
          </a:p>
        </p:txBody>
      </p:sp>
      <p:sp>
        <p:nvSpPr>
          <p:cNvPr id="5"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292325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3" name="Rectangle 24"/>
          <p:cNvSpPr>
            <a:spLocks noGrp="1" noChangeArrowheads="1"/>
          </p:cNvSpPr>
          <p:nvPr>
            <p:ph type="ftr" sz="quarter" idx="11"/>
          </p:nvPr>
        </p:nvSpPr>
        <p:spPr>
          <a:ln/>
        </p:spPr>
        <p:txBody>
          <a:bodyPr/>
          <a:lstStyle>
            <a:lvl1pPr>
              <a:defRPr/>
            </a:lvl1pPr>
          </a:lstStyle>
          <a:p>
            <a:endParaRPr lang="pt-BR"/>
          </a:p>
        </p:txBody>
      </p:sp>
      <p:sp>
        <p:nvSpPr>
          <p:cNvPr id="4"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274340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6" name="Rectangle 24"/>
          <p:cNvSpPr>
            <a:spLocks noGrp="1" noChangeArrowheads="1"/>
          </p:cNvSpPr>
          <p:nvPr>
            <p:ph type="ftr" sz="quarter" idx="11"/>
          </p:nvPr>
        </p:nvSpPr>
        <p:spPr>
          <a:ln/>
        </p:spPr>
        <p:txBody>
          <a:bodyPr/>
          <a:lstStyle>
            <a:lvl1pPr>
              <a:defRPr/>
            </a:lvl1pPr>
          </a:lstStyle>
          <a:p>
            <a:endParaRPr lang="pt-BR"/>
          </a:p>
        </p:txBody>
      </p:sp>
      <p:sp>
        <p:nvSpPr>
          <p:cNvPr id="7"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86713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23"/>
          <p:cNvSpPr>
            <a:spLocks noGrp="1" noChangeArrowheads="1"/>
          </p:cNvSpPr>
          <p:nvPr>
            <p:ph type="dt" sz="half" idx="10"/>
          </p:nvPr>
        </p:nvSpPr>
        <p:spPr>
          <a:ln/>
        </p:spPr>
        <p:txBody>
          <a:bodyPr/>
          <a:lstStyle>
            <a:lvl1pPr>
              <a:defRPr/>
            </a:lvl1pPr>
          </a:lstStyle>
          <a:p>
            <a:fld id="{73131E62-AE19-49EE-A59C-DC3E3989D2A3}" type="datetimeFigureOut">
              <a:rPr lang="pt-BR" smtClean="0"/>
              <a:t>17/10/2019</a:t>
            </a:fld>
            <a:endParaRPr lang="pt-BR"/>
          </a:p>
        </p:txBody>
      </p:sp>
      <p:sp>
        <p:nvSpPr>
          <p:cNvPr id="6" name="Rectangle 24"/>
          <p:cNvSpPr>
            <a:spLocks noGrp="1" noChangeArrowheads="1"/>
          </p:cNvSpPr>
          <p:nvPr>
            <p:ph type="ftr" sz="quarter" idx="11"/>
          </p:nvPr>
        </p:nvSpPr>
        <p:spPr>
          <a:ln/>
        </p:spPr>
        <p:txBody>
          <a:bodyPr/>
          <a:lstStyle>
            <a:lvl1pPr>
              <a:defRPr/>
            </a:lvl1pPr>
          </a:lstStyle>
          <a:p>
            <a:endParaRPr lang="pt-BR"/>
          </a:p>
        </p:txBody>
      </p:sp>
      <p:sp>
        <p:nvSpPr>
          <p:cNvPr id="7" name="Rectangle 25"/>
          <p:cNvSpPr>
            <a:spLocks noGrp="1" noChangeArrowheads="1"/>
          </p:cNvSpPr>
          <p:nvPr>
            <p:ph type="sldNum" sz="quarter" idx="12"/>
          </p:nvPr>
        </p:nvSpPr>
        <p:spPr>
          <a:ln/>
        </p:spPr>
        <p:txBody>
          <a:bodyPr/>
          <a:lstStyle>
            <a:lvl1pPr>
              <a:defRPr/>
            </a:lvl1pPr>
          </a:lstStyle>
          <a:p>
            <a:fld id="{B14DDB2D-43C7-4FBF-B0A5-1614B7C13FD7}" type="slidenum">
              <a:rPr lang="pt-BR" smtClean="0"/>
              <a:t>‹nº›</a:t>
            </a:fld>
            <a:endParaRPr lang="pt-BR"/>
          </a:p>
        </p:txBody>
      </p:sp>
    </p:spTree>
    <p:extLst>
      <p:ext uri="{BB962C8B-B14F-4D97-AF65-F5344CB8AC3E}">
        <p14:creationId xmlns:p14="http://schemas.microsoft.com/office/powerpoint/2010/main" val="2486235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3481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pt-BR"/>
            </a:p>
          </p:txBody>
        </p:sp>
        <p:sp>
          <p:nvSpPr>
            <p:cNvPr id="1033"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5"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7"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8"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9"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0"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3483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pt-BR"/>
            </a:p>
          </p:txBody>
        </p:sp>
        <p:sp>
          <p:nvSpPr>
            <p:cNvPr id="3483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pt-BR"/>
            </a:p>
          </p:txBody>
        </p:sp>
        <p:sp>
          <p:nvSpPr>
            <p:cNvPr id="3483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pt-B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483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pt-BR"/>
            </a:p>
          </p:txBody>
        </p:sp>
        <p:sp>
          <p:nvSpPr>
            <p:cNvPr id="1049"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3483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a:t>Clique para editar o estilo do título mestre</a:t>
            </a:r>
          </a:p>
        </p:txBody>
      </p:sp>
      <p:sp>
        <p:nvSpPr>
          <p:cNvPr id="3483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3483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effectLst>
                  <a:outerShdw blurRad="38100" dist="38100" dir="2700000" algn="tl">
                    <a:srgbClr val="000000"/>
                  </a:outerShdw>
                </a:effectLst>
              </a:defRPr>
            </a:lvl1pPr>
          </a:lstStyle>
          <a:p>
            <a:fld id="{73131E62-AE19-49EE-A59C-DC3E3989D2A3}" type="datetimeFigureOut">
              <a:rPr lang="pt-BR" smtClean="0"/>
              <a:t>17/10/2019</a:t>
            </a:fld>
            <a:endParaRPr lang="pt-BR"/>
          </a:p>
        </p:txBody>
      </p:sp>
      <p:sp>
        <p:nvSpPr>
          <p:cNvPr id="3484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effectLst>
                  <a:outerShdw blurRad="38100" dist="38100" dir="2700000" algn="tl">
                    <a:srgbClr val="000000"/>
                  </a:outerShdw>
                </a:effectLst>
              </a:defRPr>
            </a:lvl1pPr>
          </a:lstStyle>
          <a:p>
            <a:endParaRPr lang="pt-BR"/>
          </a:p>
        </p:txBody>
      </p:sp>
      <p:sp>
        <p:nvSpPr>
          <p:cNvPr id="3484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effectLst>
                  <a:outerShdw blurRad="38100" dist="38100" dir="2700000" algn="tl">
                    <a:srgbClr val="000000"/>
                  </a:outerShdw>
                </a:effectLst>
              </a:defRPr>
            </a:lvl1pPr>
          </a:lstStyle>
          <a:p>
            <a:fld id="{B14DDB2D-43C7-4FBF-B0A5-1614B7C13FD7}" type="slidenum">
              <a:rPr lang="pt-BR" smtClean="0"/>
              <a:t>‹nº›</a:t>
            </a:fld>
            <a:endParaRPr lang="pt-BR"/>
          </a:p>
        </p:txBody>
      </p:sp>
    </p:spTree>
  </p:cSld>
  <p:clrMap bg1="dk2" tx1="lt1" bg2="dk1"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p:txBody>
          <a:bodyPr/>
          <a:lstStyle/>
          <a:p>
            <a:r>
              <a:rPr lang="pt-BR" dirty="0"/>
              <a:t>Advocacia em Saúde</a:t>
            </a:r>
          </a:p>
        </p:txBody>
      </p:sp>
      <p:sp>
        <p:nvSpPr>
          <p:cNvPr id="3" name="Subtítulo 2"/>
          <p:cNvSpPr>
            <a:spLocks noGrp="1"/>
          </p:cNvSpPr>
          <p:nvPr>
            <p:ph type="subTitle" sz="quarter" idx="1"/>
          </p:nvPr>
        </p:nvSpPr>
        <p:spPr/>
        <p:txBody>
          <a:bodyPr/>
          <a:lstStyle/>
          <a:p>
            <a:endParaRPr lang="pt-BR"/>
          </a:p>
        </p:txBody>
      </p:sp>
    </p:spTree>
    <p:extLst>
      <p:ext uri="{BB962C8B-B14F-4D97-AF65-F5344CB8AC3E}">
        <p14:creationId xmlns:p14="http://schemas.microsoft.com/office/powerpoint/2010/main" val="167863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CA46EB-7F2F-47B6-906E-5C5E46C05460}"/>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4D9D6082-2773-4483-BA9C-2742B89944B4}"/>
              </a:ext>
            </a:extLst>
          </p:cNvPr>
          <p:cNvSpPr>
            <a:spLocks noGrp="1"/>
          </p:cNvSpPr>
          <p:nvPr>
            <p:ph idx="1"/>
          </p:nvPr>
        </p:nvSpPr>
        <p:spPr/>
        <p:txBody>
          <a:bodyPr/>
          <a:lstStyle/>
          <a:p>
            <a:r>
              <a:rPr lang="pt-BR" dirty="0">
                <a:effectLst/>
              </a:rPr>
              <a:t>Esse termo é frequentemente utilizado por ONGs e movimentos sociais, para definir suas ações de defesa de interesses voltada exclusivamente para a promoção do bem público e de grandes causas sociais (direitos humanos, meio ambiente, erradicação do trabalho escravo e infantil etc.)</a:t>
            </a:r>
            <a:endParaRPr lang="pt-BR" dirty="0"/>
          </a:p>
        </p:txBody>
      </p:sp>
    </p:spTree>
    <p:extLst>
      <p:ext uri="{BB962C8B-B14F-4D97-AF65-F5344CB8AC3E}">
        <p14:creationId xmlns:p14="http://schemas.microsoft.com/office/powerpoint/2010/main" val="204559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Conceito</a:t>
            </a:r>
          </a:p>
        </p:txBody>
      </p:sp>
      <p:sp>
        <p:nvSpPr>
          <p:cNvPr id="3" name="Espaço Reservado para Conteúdo 2"/>
          <p:cNvSpPr>
            <a:spLocks noGrp="1"/>
          </p:cNvSpPr>
          <p:nvPr>
            <p:ph idx="1"/>
          </p:nvPr>
        </p:nvSpPr>
        <p:spPr/>
        <p:txBody>
          <a:bodyPr>
            <a:normAutofit fontScale="92500" lnSpcReduction="10000"/>
          </a:bodyPr>
          <a:lstStyle/>
          <a:p>
            <a:r>
              <a:rPr lang="pt-BR" dirty="0"/>
              <a:t>“processo que utiliza conjunto de estratégias políticas visando a promover direitos não respeitados, através de meios legais e éticos, a favor de grupos sociais desfavorecidos ou  oprimidos. Assim, a advocacia em saúde desenvolve ações que procuram influenciar autoridades e particulares, sensibilizando-os para carências e necessidades sanitárias diversas”.		</a:t>
            </a:r>
            <a:r>
              <a:rPr lang="pt-BR" sz="2000" dirty="0"/>
              <a:t>(Dallari et al. Rev. S </a:t>
            </a:r>
            <a:r>
              <a:rPr lang="pt-BR" sz="2000" dirty="0" err="1"/>
              <a:t>publ</a:t>
            </a:r>
            <a:r>
              <a:rPr lang="pt-BR" sz="2000" dirty="0"/>
              <a:t>, 1996)</a:t>
            </a:r>
          </a:p>
        </p:txBody>
      </p:sp>
    </p:spTree>
    <p:extLst>
      <p:ext uri="{BB962C8B-B14F-4D97-AF65-F5344CB8AC3E}">
        <p14:creationId xmlns:p14="http://schemas.microsoft.com/office/powerpoint/2010/main" val="392413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3535942-76FE-4A55-BFCB-361C2B2E66F2}"/>
              </a:ext>
            </a:extLst>
          </p:cNvPr>
          <p:cNvSpPr>
            <a:spLocks noGrp="1"/>
          </p:cNvSpPr>
          <p:nvPr>
            <p:ph idx="1"/>
          </p:nvPr>
        </p:nvSpPr>
        <p:spPr>
          <a:xfrm>
            <a:off x="611560" y="548680"/>
            <a:ext cx="8229600" cy="4530725"/>
          </a:xfrm>
        </p:spPr>
        <p:txBody>
          <a:bodyPr/>
          <a:lstStyle/>
          <a:p>
            <a:r>
              <a:rPr lang="pt-BR" dirty="0"/>
              <a:t>A advocacia em saúde não se limita, portanto, a ações judiciais e demandas encaminhadas ao Poder Judiciário. A atividade de advocacia em saúde abrange um conjunto </a:t>
            </a:r>
            <a:r>
              <a:rPr lang="pt-BR" dirty="0" err="1"/>
              <a:t>diversiﬁcado</a:t>
            </a:r>
            <a:r>
              <a:rPr lang="pt-BR" dirty="0"/>
              <a:t> de ações voltadas à defesa do direito à saúde e representa uma atividade complexa, desenvolvida por um indivíduo ou por um grupo de pessoas, que podem envolver os demais poderes (Legislativo e Executivo)              </a:t>
            </a:r>
            <a:r>
              <a:rPr lang="pt-BR" sz="2000" dirty="0"/>
              <a:t>(</a:t>
            </a:r>
            <a:r>
              <a:rPr lang="pt-BR" sz="2000" dirty="0" err="1"/>
              <a:t>Germani</a:t>
            </a:r>
            <a:r>
              <a:rPr lang="pt-BR" sz="2000" dirty="0"/>
              <a:t> e </a:t>
            </a:r>
            <a:r>
              <a:rPr lang="pt-BR" sz="2000" dirty="0" err="1"/>
              <a:t>Aith</a:t>
            </a:r>
            <a:r>
              <a:rPr lang="pt-BR" sz="2000" dirty="0"/>
              <a:t>, 2013).</a:t>
            </a:r>
          </a:p>
        </p:txBody>
      </p:sp>
    </p:spTree>
    <p:extLst>
      <p:ext uri="{BB962C8B-B14F-4D97-AF65-F5344CB8AC3E}">
        <p14:creationId xmlns:p14="http://schemas.microsoft.com/office/powerpoint/2010/main" val="749941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Defender, falar a favor de alguém ou de algo sustentar uma causa contra interesses externos, defender uma ideia. Um advogado é alguém que desenvolve atividades ou negociações buscando alcançar alguma coisa para alguém, para exercer o poder de fazer algo em benefício de uma pessoa, grupos, comunidades ou a sociedade como um todo.</a:t>
            </a:r>
          </a:p>
          <a:p>
            <a:pPr marL="0" indent="0">
              <a:buNone/>
            </a:pPr>
            <a:r>
              <a:rPr lang="pt-BR" sz="2000" dirty="0"/>
              <a:t>						(</a:t>
            </a:r>
            <a:r>
              <a:rPr lang="pt-BR" sz="2000" dirty="0" err="1"/>
              <a:t>Wise</a:t>
            </a:r>
            <a:r>
              <a:rPr lang="pt-BR" sz="2000" dirty="0"/>
              <a:t> apud </a:t>
            </a:r>
            <a:r>
              <a:rPr lang="pt-BR" sz="2000" dirty="0" err="1"/>
              <a:t>Chapela</a:t>
            </a:r>
            <a:r>
              <a:rPr lang="pt-BR" sz="2000" dirty="0"/>
              <a:t>)</a:t>
            </a:r>
          </a:p>
        </p:txBody>
      </p:sp>
    </p:spTree>
    <p:extLst>
      <p:ext uri="{BB962C8B-B14F-4D97-AF65-F5344CB8AC3E}">
        <p14:creationId xmlns:p14="http://schemas.microsoft.com/office/powerpoint/2010/main" val="2650918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BB4A67E-ABD5-4CBD-9245-5F50B364730E}"/>
              </a:ext>
            </a:extLst>
          </p:cNvPr>
          <p:cNvSpPr>
            <a:spLocks noGrp="1"/>
          </p:cNvSpPr>
          <p:nvPr>
            <p:ph idx="1"/>
          </p:nvPr>
        </p:nvSpPr>
        <p:spPr>
          <a:xfrm>
            <a:off x="683568" y="404664"/>
            <a:ext cx="8229600" cy="4530725"/>
          </a:xfrm>
        </p:spPr>
        <p:txBody>
          <a:bodyPr/>
          <a:lstStyle/>
          <a:p>
            <a:pPr>
              <a:lnSpc>
                <a:spcPct val="160000"/>
              </a:lnSpc>
            </a:pPr>
            <a:r>
              <a:rPr lang="pt-BR" sz="2000" dirty="0"/>
              <a:t>Reivindicar um direito, ou seja, advogar, é uma atividade que pode acontecer em quatro situações distintas: em um primeiro plano, a advocacia é a </a:t>
            </a:r>
            <a:r>
              <a:rPr lang="pt-BR" sz="2000" b="1" dirty="0">
                <a:solidFill>
                  <a:srgbClr val="FFC000"/>
                </a:solidFill>
              </a:rPr>
              <a:t>reivindicação pelo reconhecimento de determinado direito</a:t>
            </a:r>
            <a:r>
              <a:rPr lang="pt-BR" sz="2000" dirty="0">
                <a:solidFill>
                  <a:srgbClr val="FFC000"/>
                </a:solidFill>
              </a:rPr>
              <a:t>, </a:t>
            </a:r>
            <a:r>
              <a:rPr lang="pt-BR" sz="2000" dirty="0"/>
              <a:t>vale dizer, pela sua positivação no ordenamento jurídico. Em um segundo nível, quando o direito já houver sido reconhecido, a advocacia pode direcionar-se à </a:t>
            </a:r>
            <a:r>
              <a:rPr lang="pt-BR" sz="2000" b="1" dirty="0"/>
              <a:t>criação de garantias para o direito reconhecido</a:t>
            </a:r>
            <a:r>
              <a:rPr lang="pt-BR" sz="2000" dirty="0"/>
              <a:t>. Em terceiro lugar, por vezes, existem tanto o direito como as suas garantias, mas falta-lhes, por alguma razão, </a:t>
            </a:r>
            <a:r>
              <a:rPr lang="pt-BR" sz="2000" b="1" dirty="0"/>
              <a:t>efetividade</a:t>
            </a:r>
            <a:r>
              <a:rPr lang="pt-BR" sz="2000" dirty="0"/>
              <a:t>. </a:t>
            </a:r>
            <a:r>
              <a:rPr lang="pt-BR" sz="2000" dirty="0" err="1"/>
              <a:t>Enﬁm</a:t>
            </a:r>
            <a:r>
              <a:rPr lang="pt-BR" sz="2000" dirty="0"/>
              <a:t>, é possível ainda que a </a:t>
            </a:r>
            <a:r>
              <a:rPr lang="pt-BR" sz="2000" dirty="0" err="1"/>
              <a:t>diﬁculdade</a:t>
            </a:r>
            <a:r>
              <a:rPr lang="pt-BR" sz="2000" dirty="0"/>
              <a:t> política esteja na necessidade de derrogação ou alteração de uma lei vigente </a:t>
            </a:r>
          </a:p>
          <a:p>
            <a:pPr marL="0" indent="0">
              <a:buNone/>
            </a:pPr>
            <a:r>
              <a:rPr lang="pt-BR" sz="2000" dirty="0"/>
              <a:t>					(</a:t>
            </a:r>
            <a:r>
              <a:rPr lang="pt-BR" sz="2000" dirty="0" err="1"/>
              <a:t>Torronteguy</a:t>
            </a:r>
            <a:r>
              <a:rPr lang="pt-BR" sz="2000" dirty="0"/>
              <a:t> e Raupp, 2008)</a:t>
            </a:r>
          </a:p>
          <a:p>
            <a:endParaRPr lang="pt-BR" sz="2000" dirty="0"/>
          </a:p>
        </p:txBody>
      </p:sp>
    </p:spTree>
    <p:extLst>
      <p:ext uri="{BB962C8B-B14F-4D97-AF65-F5344CB8AC3E}">
        <p14:creationId xmlns:p14="http://schemas.microsoft.com/office/powerpoint/2010/main" val="345304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Advocacia em saúde pública</a:t>
            </a:r>
          </a:p>
        </p:txBody>
      </p:sp>
      <p:sp>
        <p:nvSpPr>
          <p:cNvPr id="3" name="Espaço Reservado para Conteúdo 2"/>
          <p:cNvSpPr>
            <a:spLocks noGrp="1"/>
          </p:cNvSpPr>
          <p:nvPr>
            <p:ph idx="1"/>
          </p:nvPr>
        </p:nvSpPr>
        <p:spPr/>
        <p:txBody>
          <a:bodyPr/>
          <a:lstStyle/>
          <a:p>
            <a:r>
              <a:rPr lang="pt-BR" sz="2400" dirty="0"/>
              <a:t>É um processo político que objetiva influenciar decisões políticas sobre a distribuição dos recursos da sociedade (</a:t>
            </a:r>
            <a:r>
              <a:rPr lang="pt-BR" sz="2400" dirty="0" err="1"/>
              <a:t>Wise</a:t>
            </a:r>
            <a:r>
              <a:rPr lang="pt-BR" sz="2400" dirty="0"/>
              <a:t>, 2001)</a:t>
            </a:r>
          </a:p>
          <a:p>
            <a:r>
              <a:rPr lang="pt-BR" sz="2400" dirty="0"/>
              <a:t>Advocacia em Promoção da saúde: tem como objetivos a equidade em saúde e a garantia do bem-estar físico, mental e social das pessoas. Trata-se de uma atividade que democratiza e difunde conhecimentos e evidências cientíﬁcas sobre as melhores formas de se promover a saúde em uma determinada sociedade, em conformidade com o conceito de saúde vigente nesta mesma sociedade</a:t>
            </a:r>
          </a:p>
          <a:p>
            <a:endParaRPr lang="pt-BR" sz="2400" dirty="0"/>
          </a:p>
        </p:txBody>
      </p:sp>
    </p:spTree>
    <p:extLst>
      <p:ext uri="{BB962C8B-B14F-4D97-AF65-F5344CB8AC3E}">
        <p14:creationId xmlns:p14="http://schemas.microsoft.com/office/powerpoint/2010/main" val="204276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Pressupostos da advocacia em saúde</a:t>
            </a:r>
          </a:p>
        </p:txBody>
      </p:sp>
      <p:sp>
        <p:nvSpPr>
          <p:cNvPr id="3" name="Espaço Reservado para Conteúdo 2"/>
          <p:cNvSpPr>
            <a:spLocks noGrp="1"/>
          </p:cNvSpPr>
          <p:nvPr>
            <p:ph idx="1"/>
          </p:nvPr>
        </p:nvSpPr>
        <p:spPr/>
        <p:txBody>
          <a:bodyPr>
            <a:normAutofit fontScale="92500" lnSpcReduction="20000"/>
          </a:bodyPr>
          <a:lstStyle/>
          <a:p>
            <a:r>
              <a:rPr lang="pt-BR" dirty="0"/>
              <a:t>Pessoas tem ou devem ter direitos básicos </a:t>
            </a:r>
          </a:p>
          <a:p>
            <a:r>
              <a:rPr lang="pt-BR" dirty="0"/>
              <a:t>Está dirigida às falhas institucionais que produzem ou agravam problemas individuais ou coletivos</a:t>
            </a:r>
          </a:p>
          <a:p>
            <a:r>
              <a:rPr lang="pt-BR" dirty="0"/>
              <a:t>É inerente à política pois assume que há inadequação na distribuição de autoridade, recursos  e acesso à informação</a:t>
            </a:r>
          </a:p>
          <a:p>
            <a:r>
              <a:rPr lang="pt-BR" dirty="0"/>
              <a:t>É mais efetiva quando dirigia a tema específico; e</a:t>
            </a:r>
          </a:p>
          <a:p>
            <a:r>
              <a:rPr lang="pt-BR" dirty="0"/>
              <a:t>É diferente de prestação de serviço e de educação em saúde</a:t>
            </a:r>
          </a:p>
          <a:p>
            <a:endParaRPr lang="pt-BR" dirty="0"/>
          </a:p>
        </p:txBody>
      </p:sp>
    </p:spTree>
    <p:extLst>
      <p:ext uri="{BB962C8B-B14F-4D97-AF65-F5344CB8AC3E}">
        <p14:creationId xmlns:p14="http://schemas.microsoft.com/office/powerpoint/2010/main" val="1921645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Etapas do processo de advocacia em saúde</a:t>
            </a:r>
          </a:p>
        </p:txBody>
      </p:sp>
      <p:sp>
        <p:nvSpPr>
          <p:cNvPr id="3" name="Espaço Reservado para Conteúdo 2"/>
          <p:cNvSpPr>
            <a:spLocks noGrp="1"/>
          </p:cNvSpPr>
          <p:nvPr>
            <p:ph idx="1"/>
          </p:nvPr>
        </p:nvSpPr>
        <p:spPr/>
        <p:txBody>
          <a:bodyPr>
            <a:normAutofit fontScale="85000" lnSpcReduction="20000"/>
          </a:bodyPr>
          <a:lstStyle/>
          <a:p>
            <a:r>
              <a:rPr lang="pt-BR" dirty="0"/>
              <a:t>Clareamento do problema: que direito está sendo violado? Há legislação a respeito? O tema tem apelo popular?</a:t>
            </a:r>
          </a:p>
          <a:p>
            <a:r>
              <a:rPr lang="pt-BR" dirty="0"/>
              <a:t>Coleta de dados sobre o problema: quem, quando, onde </a:t>
            </a:r>
          </a:p>
          <a:p>
            <a:r>
              <a:rPr lang="pt-BR" dirty="0"/>
              <a:t>Estabelecimento da agenda. Dar visibilidade ao tema</a:t>
            </a:r>
          </a:p>
          <a:p>
            <a:r>
              <a:rPr lang="pt-BR" dirty="0"/>
              <a:t>Elaboração  de estratégias: situação política atual, seleção de interlocutores mais sensíveis e das estratégias em si – execução de ações, proposição de políticas públicas, legislação específica, ação civil pública, </a:t>
            </a:r>
            <a:r>
              <a:rPr lang="pt-BR" dirty="0" err="1"/>
              <a:t>etc</a:t>
            </a:r>
            <a:endParaRPr lang="pt-BR" dirty="0"/>
          </a:p>
          <a:p>
            <a:pPr lvl="1"/>
            <a:endParaRPr lang="pt-BR" dirty="0"/>
          </a:p>
        </p:txBody>
      </p:sp>
    </p:spTree>
    <p:extLst>
      <p:ext uri="{BB962C8B-B14F-4D97-AF65-F5344CB8AC3E}">
        <p14:creationId xmlns:p14="http://schemas.microsoft.com/office/powerpoint/2010/main" val="75654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Etapas do processo de advocacia em saúde (</a:t>
            </a:r>
            <a:r>
              <a:rPr lang="pt-BR" dirty="0" err="1"/>
              <a:t>cont</a:t>
            </a:r>
            <a:r>
              <a:rPr lang="pt-BR" dirty="0"/>
              <a:t>)</a:t>
            </a:r>
          </a:p>
        </p:txBody>
      </p:sp>
      <p:sp>
        <p:nvSpPr>
          <p:cNvPr id="3" name="Espaço Reservado para Conteúdo 2"/>
          <p:cNvSpPr>
            <a:spLocks noGrp="1"/>
          </p:cNvSpPr>
          <p:nvPr>
            <p:ph idx="1"/>
          </p:nvPr>
        </p:nvSpPr>
        <p:spPr>
          <a:xfrm>
            <a:off x="457200" y="2327275"/>
            <a:ext cx="8229600" cy="2973933"/>
          </a:xfrm>
        </p:spPr>
        <p:txBody>
          <a:bodyPr/>
          <a:lstStyle/>
          <a:p>
            <a:r>
              <a:rPr lang="pt-BR" dirty="0"/>
              <a:t>Apresentação das estratégias para a clientela</a:t>
            </a:r>
          </a:p>
          <a:p>
            <a:r>
              <a:rPr lang="pt-BR" dirty="0"/>
              <a:t>Aplicação da estratégia</a:t>
            </a:r>
          </a:p>
          <a:p>
            <a:r>
              <a:rPr lang="pt-BR" dirty="0"/>
              <a:t>Avaliação ao longo e ao final do processo</a:t>
            </a:r>
          </a:p>
        </p:txBody>
      </p:sp>
    </p:spTree>
    <p:extLst>
      <p:ext uri="{BB962C8B-B14F-4D97-AF65-F5344CB8AC3E}">
        <p14:creationId xmlns:p14="http://schemas.microsoft.com/office/powerpoint/2010/main" val="2197851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Mecanismos e métodos da advocacia em saúde</a:t>
            </a:r>
          </a:p>
        </p:txBody>
      </p:sp>
      <p:sp>
        <p:nvSpPr>
          <p:cNvPr id="3" name="Espaço Reservado para Conteúdo 2"/>
          <p:cNvSpPr>
            <a:spLocks noGrp="1"/>
          </p:cNvSpPr>
          <p:nvPr>
            <p:ph idx="1"/>
          </p:nvPr>
        </p:nvSpPr>
        <p:spPr/>
        <p:txBody>
          <a:bodyPr/>
          <a:lstStyle/>
          <a:p>
            <a:r>
              <a:rPr lang="pt-BR" dirty="0"/>
              <a:t>Mídia</a:t>
            </a:r>
          </a:p>
          <a:p>
            <a:r>
              <a:rPr lang="pt-BR" dirty="0"/>
              <a:t>Encontros públicos</a:t>
            </a:r>
          </a:p>
          <a:p>
            <a:r>
              <a:rPr lang="pt-BR" dirty="0"/>
              <a:t>Audiências públicas</a:t>
            </a:r>
          </a:p>
          <a:p>
            <a:r>
              <a:rPr lang="pt-BR" dirty="0"/>
              <a:t>Redes pessoais e profissionais</a:t>
            </a:r>
          </a:p>
          <a:p>
            <a:r>
              <a:rPr lang="pt-BR" dirty="0"/>
              <a:t>Petições e cartas</a:t>
            </a:r>
          </a:p>
          <a:p>
            <a:r>
              <a:rPr lang="pt-BR" dirty="0"/>
              <a:t>Internet</a:t>
            </a:r>
          </a:p>
          <a:p>
            <a:r>
              <a:rPr lang="pt-BR" dirty="0"/>
              <a:t>Redes sociais</a:t>
            </a:r>
          </a:p>
        </p:txBody>
      </p:sp>
    </p:spTree>
    <p:extLst>
      <p:ext uri="{BB962C8B-B14F-4D97-AF65-F5344CB8AC3E}">
        <p14:creationId xmlns:p14="http://schemas.microsoft.com/office/powerpoint/2010/main" val="10089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2133EA-EF00-43CD-B895-04F39BFD45F4}"/>
              </a:ext>
            </a:extLst>
          </p:cNvPr>
          <p:cNvSpPr>
            <a:spLocks noGrp="1"/>
          </p:cNvSpPr>
          <p:nvPr>
            <p:ph type="title"/>
          </p:nvPr>
        </p:nvSpPr>
        <p:spPr/>
        <p:txBody>
          <a:bodyPr/>
          <a:lstStyle/>
          <a:p>
            <a:r>
              <a:rPr lang="pt-BR" dirty="0"/>
              <a:t>Por que Advocacia em saúde?</a:t>
            </a:r>
          </a:p>
        </p:txBody>
      </p:sp>
      <p:sp>
        <p:nvSpPr>
          <p:cNvPr id="3" name="Espaço Reservado para Conteúdo 2">
            <a:extLst>
              <a:ext uri="{FF2B5EF4-FFF2-40B4-BE49-F238E27FC236}">
                <a16:creationId xmlns:a16="http://schemas.microsoft.com/office/drawing/2014/main" id="{8334B9FA-C7E3-4475-B23B-0FDCFC69FA3B}"/>
              </a:ext>
            </a:extLst>
          </p:cNvPr>
          <p:cNvSpPr>
            <a:spLocks noGrp="1"/>
          </p:cNvSpPr>
          <p:nvPr>
            <p:ph idx="1"/>
          </p:nvPr>
        </p:nvSpPr>
        <p:spPr/>
        <p:txBody>
          <a:bodyPr/>
          <a:lstStyle/>
          <a:p>
            <a:r>
              <a:rPr lang="pt-BR" sz="2400" dirty="0" err="1"/>
              <a:t>Séc</a:t>
            </a:r>
            <a:r>
              <a:rPr lang="pt-BR" sz="2400" dirty="0"/>
              <a:t> XIX _ Rudolph Virchow afirmou que </a:t>
            </a:r>
          </a:p>
          <a:p>
            <a:pPr lvl="1"/>
            <a:r>
              <a:rPr lang="pt-BR" sz="2000" dirty="0"/>
              <a:t>Para que a medicina cumpra seus objetivos, deve-se intervir na vida política e social para se afastar os obstáculos que impedem o funcionamento social normal dos processos vitais e a remoção do efeito. </a:t>
            </a:r>
          </a:p>
          <a:p>
            <a:r>
              <a:rPr lang="pt-BR" sz="2400" dirty="0"/>
              <a:t>Atualmente:</a:t>
            </a:r>
          </a:p>
          <a:p>
            <a:pPr lvl="1"/>
            <a:r>
              <a:rPr lang="pt-BR" sz="2000" dirty="0"/>
              <a:t>Mortes decorrentes de guerras</a:t>
            </a:r>
          </a:p>
          <a:p>
            <a:pPr lvl="1"/>
            <a:r>
              <a:rPr lang="pt-BR" sz="2000" dirty="0"/>
              <a:t>Respostas fracas ao surgimento de  pandemias</a:t>
            </a:r>
          </a:p>
          <a:p>
            <a:pPr lvl="1"/>
            <a:r>
              <a:rPr lang="pt-BR" sz="2000" dirty="0"/>
              <a:t>Falhas no enfrentamento às iniquidades em saúde</a:t>
            </a:r>
          </a:p>
          <a:p>
            <a:pPr lvl="1"/>
            <a:r>
              <a:rPr lang="pt-BR" sz="2000" dirty="0"/>
              <a:t>Cortes no financiamento em saúde </a:t>
            </a:r>
          </a:p>
          <a:p>
            <a:endParaRPr lang="pt-BR" sz="2000" dirty="0"/>
          </a:p>
        </p:txBody>
      </p:sp>
    </p:spTree>
    <p:extLst>
      <p:ext uri="{BB962C8B-B14F-4D97-AF65-F5344CB8AC3E}">
        <p14:creationId xmlns:p14="http://schemas.microsoft.com/office/powerpoint/2010/main" val="3026414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sz="quarter"/>
          </p:nvPr>
        </p:nvSpPr>
        <p:spPr/>
        <p:txBody>
          <a:bodyPr/>
          <a:lstStyle/>
          <a:p>
            <a:r>
              <a:rPr lang="pt-BR" dirty="0"/>
              <a:t>Advocacia em saúde </a:t>
            </a:r>
            <a:br>
              <a:rPr lang="pt-BR" dirty="0"/>
            </a:br>
            <a:r>
              <a:rPr lang="pt-BR" dirty="0"/>
              <a:t>é um instrumento para comunidades </a:t>
            </a:r>
            <a:r>
              <a:rPr lang="pt-BR" dirty="0" err="1"/>
              <a:t>empoderadas</a:t>
            </a:r>
            <a:endParaRPr lang="pt-BR" dirty="0"/>
          </a:p>
        </p:txBody>
      </p:sp>
    </p:spTree>
    <p:extLst>
      <p:ext uri="{BB962C8B-B14F-4D97-AF65-F5344CB8AC3E}">
        <p14:creationId xmlns:p14="http://schemas.microsoft.com/office/powerpoint/2010/main" val="3180939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0A8B0-D795-4EEE-AAF6-1BF7373C3CDA}"/>
              </a:ext>
            </a:extLst>
          </p:cNvPr>
          <p:cNvSpPr>
            <a:spLocks noGrp="1"/>
          </p:cNvSpPr>
          <p:nvPr>
            <p:ph type="title"/>
          </p:nvPr>
        </p:nvSpPr>
        <p:spPr/>
        <p:txBody>
          <a:bodyPr/>
          <a:lstStyle/>
          <a:p>
            <a:r>
              <a:rPr lang="pt-BR" dirty="0" err="1"/>
              <a:t>Adcocacy</a:t>
            </a:r>
            <a:r>
              <a:rPr lang="pt-BR" dirty="0"/>
              <a:t> em saúde pública</a:t>
            </a:r>
          </a:p>
        </p:txBody>
      </p:sp>
      <p:sp>
        <p:nvSpPr>
          <p:cNvPr id="3" name="Espaço Reservado para Conteúdo 2">
            <a:extLst>
              <a:ext uri="{FF2B5EF4-FFF2-40B4-BE49-F238E27FC236}">
                <a16:creationId xmlns:a16="http://schemas.microsoft.com/office/drawing/2014/main" id="{7F0349BB-54E6-497A-BC28-2DE2A35610F9}"/>
              </a:ext>
            </a:extLst>
          </p:cNvPr>
          <p:cNvSpPr>
            <a:spLocks noGrp="1"/>
          </p:cNvSpPr>
          <p:nvPr>
            <p:ph idx="1"/>
          </p:nvPr>
        </p:nvSpPr>
        <p:spPr/>
        <p:txBody>
          <a:bodyPr/>
          <a:lstStyle/>
          <a:p>
            <a:r>
              <a:rPr lang="pt-BR" dirty="0"/>
              <a:t>Duas visões divergentes </a:t>
            </a:r>
          </a:p>
          <a:p>
            <a:pPr lvl="1"/>
            <a:r>
              <a:rPr lang="pt-BR" dirty="0"/>
              <a:t>Representacional: centrada em estratégias para “vender” metas em saúde pública para os tomadores de decisão e o público em geral</a:t>
            </a:r>
          </a:p>
          <a:p>
            <a:pPr lvl="1"/>
            <a:r>
              <a:rPr lang="pt-BR" dirty="0"/>
              <a:t>Facilitadora: focada no trabalho com  comunidades  cujas vozes geralmente não são escutadas ou ignoradas na política para melhorar sua visão e contribuir para o debate</a:t>
            </a:r>
          </a:p>
          <a:p>
            <a:endParaRPr lang="pt-BR" dirty="0"/>
          </a:p>
        </p:txBody>
      </p:sp>
    </p:spTree>
    <p:extLst>
      <p:ext uri="{BB962C8B-B14F-4D97-AF65-F5344CB8AC3E}">
        <p14:creationId xmlns:p14="http://schemas.microsoft.com/office/powerpoint/2010/main" val="3998646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EA55BE-DE0E-43A3-BBCC-583B2741178F}"/>
              </a:ext>
            </a:extLst>
          </p:cNvPr>
          <p:cNvSpPr>
            <a:spLocks noGrp="1"/>
          </p:cNvSpPr>
          <p:nvPr>
            <p:ph type="title"/>
          </p:nvPr>
        </p:nvSpPr>
        <p:spPr/>
        <p:txBody>
          <a:bodyPr/>
          <a:lstStyle/>
          <a:p>
            <a:r>
              <a:rPr lang="pt-BR" dirty="0" err="1"/>
              <a:t>Advocacy</a:t>
            </a:r>
            <a:r>
              <a:rPr lang="pt-BR" dirty="0"/>
              <a:t> em Promoção da saúde</a:t>
            </a:r>
          </a:p>
        </p:txBody>
      </p:sp>
      <p:sp>
        <p:nvSpPr>
          <p:cNvPr id="3" name="Espaço Reservado para Conteúdo 2">
            <a:extLst>
              <a:ext uri="{FF2B5EF4-FFF2-40B4-BE49-F238E27FC236}">
                <a16:creationId xmlns:a16="http://schemas.microsoft.com/office/drawing/2014/main" id="{9A79271A-F733-4839-9678-E8B24EF2FF23}"/>
              </a:ext>
            </a:extLst>
          </p:cNvPr>
          <p:cNvSpPr>
            <a:spLocks noGrp="1"/>
          </p:cNvSpPr>
          <p:nvPr>
            <p:ph idx="1"/>
          </p:nvPr>
        </p:nvSpPr>
        <p:spPr/>
        <p:txBody>
          <a:bodyPr/>
          <a:lstStyle/>
          <a:p>
            <a:r>
              <a:rPr lang="pt-BR" dirty="0">
                <a:effectLst/>
              </a:rPr>
              <a:t>O promotor de saúde deve ser capaz de:</a:t>
            </a:r>
          </a:p>
          <a:p>
            <a:pPr lvl="1"/>
            <a:r>
              <a:rPr lang="pt-BR" dirty="0">
                <a:effectLst/>
              </a:rPr>
              <a:t>1 Utilizar estratégias e técnicas de reivindicação/advocacia em saúde que reflitam os princípios da promoção da saúde</a:t>
            </a:r>
          </a:p>
          <a:p>
            <a:pPr lvl="1"/>
            <a:r>
              <a:rPr lang="pt-BR" dirty="0">
                <a:effectLst/>
              </a:rPr>
              <a:t>2 Engajar-se com as </a:t>
            </a:r>
            <a:r>
              <a:rPr lang="pt-BR" dirty="0" err="1">
                <a:effectLst/>
              </a:rPr>
              <a:t>pessoas-chave</a:t>
            </a:r>
            <a:r>
              <a:rPr lang="pt-BR" dirty="0">
                <a:effectLst/>
              </a:rPr>
              <a:t> e influenciá-las para desenvolver e manterem ações de promoção da saúde</a:t>
            </a:r>
          </a:p>
          <a:p>
            <a:pPr lvl="1"/>
            <a:r>
              <a:rPr lang="pt-BR" dirty="0">
                <a:effectLst/>
              </a:rPr>
              <a:t>3 Sensibilizar e influenciar a opinião pública em relação a assuntos de saúde</a:t>
            </a:r>
          </a:p>
        </p:txBody>
      </p:sp>
    </p:spTree>
    <p:extLst>
      <p:ext uri="{BB962C8B-B14F-4D97-AF65-F5344CB8AC3E}">
        <p14:creationId xmlns:p14="http://schemas.microsoft.com/office/powerpoint/2010/main" val="3996300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F5DE94-8A3F-4C42-8C4C-52AA09A90EB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028040A-57A1-4E6D-AE87-74562C4B5668}"/>
              </a:ext>
            </a:extLst>
          </p:cNvPr>
          <p:cNvSpPr>
            <a:spLocks noGrp="1"/>
          </p:cNvSpPr>
          <p:nvPr>
            <p:ph idx="1"/>
          </p:nvPr>
        </p:nvSpPr>
        <p:spPr/>
        <p:txBody>
          <a:bodyPr/>
          <a:lstStyle/>
          <a:p>
            <a:pPr lvl="1"/>
            <a:r>
              <a:rPr lang="pt-BR" dirty="0">
                <a:effectLst/>
              </a:rPr>
              <a:t>4 Reivindicar junto aos setores pelo desenvolvimento de políticas, diretrizes e procedimentos que impactem positivamente a saúde e reduzam as iniquidades em saúde</a:t>
            </a:r>
          </a:p>
          <a:p>
            <a:pPr lvl="1"/>
            <a:r>
              <a:rPr lang="pt-BR" dirty="0">
                <a:effectLst/>
              </a:rPr>
              <a:t>5 Estimular as comunidades e os grupos a articularem suas necessidades e reivindicarem por recursos e capacidades exigidas para a ação em promoção da saúde</a:t>
            </a:r>
            <a:endParaRPr lang="pt-BR" dirty="0"/>
          </a:p>
          <a:p>
            <a:endParaRPr lang="pt-BR" dirty="0"/>
          </a:p>
        </p:txBody>
      </p:sp>
    </p:spTree>
    <p:extLst>
      <p:ext uri="{BB962C8B-B14F-4D97-AF65-F5344CB8AC3E}">
        <p14:creationId xmlns:p14="http://schemas.microsoft.com/office/powerpoint/2010/main" val="268316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D178EB-833A-41BE-9429-FA31344F9B1D}"/>
              </a:ext>
            </a:extLst>
          </p:cNvPr>
          <p:cNvSpPr>
            <a:spLocks noGrp="1"/>
          </p:cNvSpPr>
          <p:nvPr>
            <p:ph type="title"/>
          </p:nvPr>
        </p:nvSpPr>
        <p:spPr/>
        <p:txBody>
          <a:bodyPr/>
          <a:lstStyle/>
          <a:p>
            <a:r>
              <a:rPr lang="pt-BR" dirty="0"/>
              <a:t>Vamos defender uma causa?</a:t>
            </a:r>
          </a:p>
        </p:txBody>
      </p:sp>
      <p:sp>
        <p:nvSpPr>
          <p:cNvPr id="3" name="Espaço Reservado para Conteúdo 2">
            <a:extLst>
              <a:ext uri="{FF2B5EF4-FFF2-40B4-BE49-F238E27FC236}">
                <a16:creationId xmlns:a16="http://schemas.microsoft.com/office/drawing/2014/main" id="{2EEF97C8-C4A7-4F7A-BB04-8824008239B2}"/>
              </a:ext>
            </a:extLst>
          </p:cNvPr>
          <p:cNvSpPr>
            <a:spLocks noGrp="1"/>
          </p:cNvSpPr>
          <p:nvPr>
            <p:ph idx="1"/>
          </p:nvPr>
        </p:nvSpPr>
        <p:spPr/>
        <p:txBody>
          <a:bodyPr/>
          <a:lstStyle/>
          <a:p>
            <a:r>
              <a:rPr lang="pt-BR" dirty="0"/>
              <a:t>Qual o problema?</a:t>
            </a:r>
          </a:p>
          <a:p>
            <a:r>
              <a:rPr lang="pt-BR" dirty="0"/>
              <a:t>Qual a agenda?</a:t>
            </a:r>
          </a:p>
          <a:p>
            <a:r>
              <a:rPr lang="pt-BR" dirty="0"/>
              <a:t>Que estratégias utilizaremos?</a:t>
            </a:r>
          </a:p>
          <a:p>
            <a:r>
              <a:rPr lang="pt-BR" dirty="0"/>
              <a:t>Qual o quadro político atual?</a:t>
            </a:r>
          </a:p>
          <a:p>
            <a:r>
              <a:rPr lang="pt-BR" dirty="0"/>
              <a:t>Quem serão nossos interlocutores?</a:t>
            </a:r>
          </a:p>
          <a:p>
            <a:r>
              <a:rPr lang="pt-BR" dirty="0" err="1"/>
              <a:t>Qe</a:t>
            </a:r>
            <a:r>
              <a:rPr lang="pt-BR" dirty="0"/>
              <a:t> ações e estratégias utilizaremos?</a:t>
            </a:r>
          </a:p>
        </p:txBody>
      </p:sp>
    </p:spTree>
    <p:extLst>
      <p:ext uri="{BB962C8B-B14F-4D97-AF65-F5344CB8AC3E}">
        <p14:creationId xmlns:p14="http://schemas.microsoft.com/office/powerpoint/2010/main" val="311267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F85ED9-14EB-48D9-819D-930F5A2A0C11}"/>
              </a:ext>
            </a:extLst>
          </p:cNvPr>
          <p:cNvSpPr>
            <a:spLocks noGrp="1"/>
          </p:cNvSpPr>
          <p:nvPr>
            <p:ph type="title"/>
          </p:nvPr>
        </p:nvSpPr>
        <p:spPr/>
        <p:txBody>
          <a:bodyPr/>
          <a:lstStyle/>
          <a:p>
            <a:r>
              <a:rPr lang="pt-BR"/>
              <a:t>Referências</a:t>
            </a:r>
          </a:p>
        </p:txBody>
      </p:sp>
      <p:sp>
        <p:nvSpPr>
          <p:cNvPr id="3" name="Espaço Reservado para Conteúdo 2">
            <a:extLst>
              <a:ext uri="{FF2B5EF4-FFF2-40B4-BE49-F238E27FC236}">
                <a16:creationId xmlns:a16="http://schemas.microsoft.com/office/drawing/2014/main" id="{61C4E741-5C1F-4B44-BF4E-EDEFDA595FB3}"/>
              </a:ext>
            </a:extLst>
          </p:cNvPr>
          <p:cNvSpPr>
            <a:spLocks noGrp="1"/>
          </p:cNvSpPr>
          <p:nvPr>
            <p:ph idx="1"/>
          </p:nvPr>
        </p:nvSpPr>
        <p:spPr/>
        <p:txBody>
          <a:bodyPr/>
          <a:lstStyle/>
          <a:p>
            <a:r>
              <a:rPr lang="pt-BR" sz="2400" dirty="0"/>
              <a:t>Dallari SG; </a:t>
            </a:r>
            <a:r>
              <a:rPr lang="pt-BR" sz="2400" dirty="0" err="1"/>
              <a:t>Barber-Madden</a:t>
            </a:r>
            <a:r>
              <a:rPr lang="pt-BR" sz="2400" dirty="0"/>
              <a:t> R; Torres-Fernandes MC; </a:t>
            </a:r>
            <a:r>
              <a:rPr lang="pt-BR" sz="2400" dirty="0" err="1"/>
              <a:t>Shuquair</a:t>
            </a:r>
            <a:r>
              <a:rPr lang="pt-BR" sz="2400" dirty="0"/>
              <a:t> NSMSAQ; Watanabe HAW.  Advocacia em saúde no Brasil contemporâneo. Revista de Saúde Pública, São Paulo. v. 30, n. 6, p. 592-601, abr. 1996. </a:t>
            </a:r>
          </a:p>
          <a:p>
            <a:r>
              <a:rPr lang="pt-BR" sz="2400" dirty="0" err="1"/>
              <a:t>Torronteguy</a:t>
            </a:r>
            <a:r>
              <a:rPr lang="pt-BR" sz="2400" dirty="0"/>
              <a:t> MAA; Raupp L. Obstáculos Políticos à Advocacia Sanitária no Brasil: A pesquisa com Células-Tronco Embrionárias. R. Dir. </a:t>
            </a:r>
            <a:r>
              <a:rPr lang="pt-BR" sz="2400" dirty="0" err="1"/>
              <a:t>sanit</a:t>
            </a:r>
            <a:r>
              <a:rPr lang="pt-BR" sz="2400" dirty="0"/>
              <a:t>. 9(1): 86-106, 2008.</a:t>
            </a:r>
          </a:p>
          <a:p>
            <a:r>
              <a:rPr lang="pt-BR" sz="2400" dirty="0" err="1"/>
              <a:t>Germani</a:t>
            </a:r>
            <a:r>
              <a:rPr lang="pt-BR" sz="2400" dirty="0"/>
              <a:t> ACCG, </a:t>
            </a:r>
            <a:r>
              <a:rPr lang="pt-BR" sz="2400" dirty="0" err="1"/>
              <a:t>Aith</a:t>
            </a:r>
            <a:r>
              <a:rPr lang="pt-BR" sz="2400" dirty="0"/>
              <a:t> F. Advocacia em promoção da saúde: conceitos, fundamentos e estratégias para a defesa da equidade em saúde. R. Dir. </a:t>
            </a:r>
            <a:r>
              <a:rPr lang="pt-BR" sz="2400" dirty="0" err="1"/>
              <a:t>sanit</a:t>
            </a:r>
            <a:r>
              <a:rPr lang="pt-BR" sz="2400" dirty="0"/>
              <a:t>. 14(1): 34-59, 2013</a:t>
            </a:r>
          </a:p>
          <a:p>
            <a:endParaRPr lang="pt-BR" sz="2400" dirty="0"/>
          </a:p>
        </p:txBody>
      </p:sp>
    </p:spTree>
    <p:extLst>
      <p:ext uri="{BB962C8B-B14F-4D97-AF65-F5344CB8AC3E}">
        <p14:creationId xmlns:p14="http://schemas.microsoft.com/office/powerpoint/2010/main" val="3536580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BD746F-EAD2-4EE5-BCD9-2521B9C06014}"/>
              </a:ext>
            </a:extLst>
          </p:cNvPr>
          <p:cNvSpPr>
            <a:spLocks noGrp="1"/>
          </p:cNvSpPr>
          <p:nvPr>
            <p:ph type="title"/>
          </p:nvPr>
        </p:nvSpPr>
        <p:spPr/>
        <p:txBody>
          <a:bodyPr/>
          <a:lstStyle/>
          <a:p>
            <a:r>
              <a:rPr lang="pt-BR" dirty="0"/>
              <a:t>Saúde como direito</a:t>
            </a:r>
          </a:p>
        </p:txBody>
      </p:sp>
      <p:sp>
        <p:nvSpPr>
          <p:cNvPr id="3" name="Espaço Reservado para Conteúdo 2">
            <a:extLst>
              <a:ext uri="{FF2B5EF4-FFF2-40B4-BE49-F238E27FC236}">
                <a16:creationId xmlns:a16="http://schemas.microsoft.com/office/drawing/2014/main" id="{164CDC39-15E6-460E-B7B1-3363A42CE4AD}"/>
              </a:ext>
            </a:extLst>
          </p:cNvPr>
          <p:cNvSpPr>
            <a:spLocks noGrp="1"/>
          </p:cNvSpPr>
          <p:nvPr>
            <p:ph idx="1"/>
          </p:nvPr>
        </p:nvSpPr>
        <p:spPr/>
        <p:txBody>
          <a:bodyPr/>
          <a:lstStyle/>
          <a:p>
            <a:r>
              <a:rPr lang="pt-BR" sz="2200" dirty="0"/>
              <a:t>1946 – Constituição da OMS reconhecimento da saúde como direito humano universal, fundamental para a dignidade do ser humano.</a:t>
            </a:r>
          </a:p>
          <a:p>
            <a:r>
              <a:rPr lang="pt-BR" sz="2200" dirty="0"/>
              <a:t>1966 -  Pacto Internacional dos Direitos Econômicos, Sociais e Culturais  - saúde como um direito fundamental a ser protegido pelos Estados, </a:t>
            </a:r>
            <a:r>
              <a:rPr lang="pt-BR" sz="2200" dirty="0" err="1"/>
              <a:t>Deﬁne</a:t>
            </a:r>
            <a:r>
              <a:rPr lang="pt-BR" sz="2200" dirty="0"/>
              <a:t> algumas ações fundamentais para a proteção do direito humano fundamental à saúde.</a:t>
            </a:r>
          </a:p>
          <a:p>
            <a:r>
              <a:rPr lang="pt-BR" sz="2200" dirty="0"/>
              <a:t>1988 No Brasil: CF 1988  reconhecimento formal da saúde como direito . Artigo 6º, caput, e em seu Artigo 196 : “direito de todos e dever do Estado”, a ser garantido mediante políticas sociais e econômicas que visem ao acesso universal e igualitário às ações e serviços para sua promoção, proteção e recuperação</a:t>
            </a:r>
          </a:p>
          <a:p>
            <a:endParaRPr lang="pt-BR" sz="2200" dirty="0"/>
          </a:p>
        </p:txBody>
      </p:sp>
    </p:spTree>
    <p:extLst>
      <p:ext uri="{BB962C8B-B14F-4D97-AF65-F5344CB8AC3E}">
        <p14:creationId xmlns:p14="http://schemas.microsoft.com/office/powerpoint/2010/main" val="96459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 de saúde em uma nova era</a:t>
            </a:r>
          </a:p>
        </p:txBody>
      </p:sp>
      <p:sp>
        <p:nvSpPr>
          <p:cNvPr id="3" name="Espaço Reservado para Conteúdo 2"/>
          <p:cNvSpPr>
            <a:spLocks noGrp="1"/>
          </p:cNvSpPr>
          <p:nvPr>
            <p:ph idx="1"/>
          </p:nvPr>
        </p:nvSpPr>
        <p:spPr/>
        <p:txBody>
          <a:bodyPr>
            <a:normAutofit/>
          </a:bodyPr>
          <a:lstStyle/>
          <a:p>
            <a:r>
              <a:rPr lang="pt-BR" dirty="0"/>
              <a:t>Atualmente </a:t>
            </a:r>
          </a:p>
          <a:p>
            <a:pPr lvl="1"/>
            <a:r>
              <a:rPr lang="pt-BR" dirty="0"/>
              <a:t>temos observado grandes avanços em alguns indicadores de saúde e grandes retrocessos em outros. </a:t>
            </a:r>
          </a:p>
          <a:p>
            <a:pPr lvl="1"/>
            <a:r>
              <a:rPr lang="pt-BR" dirty="0"/>
              <a:t>mudanças rápidas no contexto demográfico e de saúde têm ocorrido, sem que os sistemas de saúde, assistência social e educacional tenham se preparado para dar respostas adequadas. </a:t>
            </a:r>
          </a:p>
        </p:txBody>
      </p:sp>
    </p:spTree>
    <p:extLst>
      <p:ext uri="{BB962C8B-B14F-4D97-AF65-F5344CB8AC3E}">
        <p14:creationId xmlns:p14="http://schemas.microsoft.com/office/powerpoint/2010/main" val="1248810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pPr marL="342900" lvl="1" indent="-342900">
              <a:buFont typeface="Arial" pitchFamily="34" charset="0"/>
              <a:buChar char="•"/>
            </a:pPr>
            <a:r>
              <a:rPr lang="pt-BR" dirty="0"/>
              <a:t>Os desafios globais na área da saúde requerem uma força de trabalho com uma </a:t>
            </a:r>
            <a:r>
              <a:rPr lang="pt-BR" dirty="0">
                <a:solidFill>
                  <a:srgbClr val="FFC000"/>
                </a:solidFill>
              </a:rPr>
              <a:t>visão ampla de saúde pública</a:t>
            </a:r>
            <a:r>
              <a:rPr lang="pt-BR" dirty="0"/>
              <a:t>, com habilidade para trabalhar em conjunto com disciplinas e setores e com </a:t>
            </a:r>
            <a:r>
              <a:rPr lang="pt-BR" dirty="0">
                <a:solidFill>
                  <a:srgbClr val="FFC000"/>
                </a:solidFill>
              </a:rPr>
              <a:t>habilidades para influenciar os “fazedores de políticas</a:t>
            </a:r>
            <a:r>
              <a:rPr lang="pt-BR" dirty="0"/>
              <a:t>” nos níveis locais, nacionais e globais.</a:t>
            </a:r>
          </a:p>
          <a:p>
            <a:pPr marL="342900" lvl="1" indent="-342900">
              <a:buFont typeface="Arial" pitchFamily="34" charset="0"/>
              <a:buChar char="•"/>
            </a:pPr>
            <a:r>
              <a:rPr lang="pt-BR" dirty="0"/>
              <a:t>Dada a importância da política no desenvolvimento de políticas de saúde, os profissionais de saúde devem estar conectados com as comunidades por eles assistidas para construir a base necessária para responder aos desafios que se impõem</a:t>
            </a:r>
          </a:p>
          <a:p>
            <a:endParaRPr lang="pt-BR" dirty="0"/>
          </a:p>
        </p:txBody>
      </p:sp>
    </p:spTree>
    <p:extLst>
      <p:ext uri="{BB962C8B-B14F-4D97-AF65-F5344CB8AC3E}">
        <p14:creationId xmlns:p14="http://schemas.microsoft.com/office/powerpoint/2010/main" val="35375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Política de saúde em uma nova era</a:t>
            </a:r>
          </a:p>
        </p:txBody>
      </p:sp>
      <p:sp>
        <p:nvSpPr>
          <p:cNvPr id="3" name="Espaço Reservado para Conteúdo 2"/>
          <p:cNvSpPr>
            <a:spLocks noGrp="1"/>
          </p:cNvSpPr>
          <p:nvPr>
            <p:ph idx="1"/>
          </p:nvPr>
        </p:nvSpPr>
        <p:spPr>
          <a:xfrm>
            <a:off x="457200" y="1600200"/>
            <a:ext cx="8229600" cy="4781128"/>
          </a:xfrm>
        </p:spPr>
        <p:txBody>
          <a:bodyPr>
            <a:normAutofit fontScale="47500" lnSpcReduction="20000"/>
          </a:bodyPr>
          <a:lstStyle/>
          <a:p>
            <a:r>
              <a:rPr lang="pt-BR" sz="4200" dirty="0"/>
              <a:t>Profissionais de saúde necessitam entender a natureza política do processo de desenvolvimento de políticas de saúde e atuar de acordo. </a:t>
            </a:r>
          </a:p>
          <a:p>
            <a:r>
              <a:rPr lang="pt-BR" sz="4200" dirty="0"/>
              <a:t>Em 1948 Virchow já apontava a necessidade da  medicina se tornar política, mas os profissionais de saúde pública negligenciaram durante muito tempo, ou mesmo rejeitaram esta importante conexão. </a:t>
            </a:r>
          </a:p>
          <a:p>
            <a:r>
              <a:rPr lang="pt-BR" sz="4200" dirty="0"/>
              <a:t>Por que? :</a:t>
            </a:r>
          </a:p>
          <a:p>
            <a:pPr lvl="1"/>
            <a:r>
              <a:rPr lang="pt-BR" sz="3800" dirty="0"/>
              <a:t>a hegemonia médica na prática da saúde pública, </a:t>
            </a:r>
          </a:p>
          <a:p>
            <a:pPr lvl="1"/>
            <a:r>
              <a:rPr lang="pt-BR" sz="3800" dirty="0"/>
              <a:t>a predominância da ideologia neoliberal conservadora e os efeitos nas reformas de saúde,</a:t>
            </a:r>
          </a:p>
          <a:p>
            <a:pPr lvl="1"/>
            <a:r>
              <a:rPr lang="pt-BR" sz="3800" dirty="0"/>
              <a:t>atenção insuficiente para as políticas de saúde pública em programas de treinamento, </a:t>
            </a:r>
          </a:p>
          <a:p>
            <a:pPr lvl="1"/>
            <a:r>
              <a:rPr lang="pt-BR" sz="3800" dirty="0"/>
              <a:t>pesquisas insuficientes sobre determinantes de políticas e programas efetivos, </a:t>
            </a:r>
          </a:p>
          <a:p>
            <a:pPr lvl="1"/>
            <a:r>
              <a:rPr lang="pt-BR" sz="3800" dirty="0"/>
              <a:t>o poder dos interesses comerciais</a:t>
            </a:r>
          </a:p>
          <a:p>
            <a:pPr lvl="1"/>
            <a:r>
              <a:rPr lang="pt-BR" sz="3800" dirty="0"/>
              <a:t>a falta de confiança de muitos profissionais de saúde pública. </a:t>
            </a:r>
          </a:p>
          <a:p>
            <a:pPr marL="457200" lvl="1" indent="0">
              <a:buNone/>
            </a:pPr>
            <a:r>
              <a:rPr lang="pt-BR" dirty="0"/>
              <a:t>					</a:t>
            </a:r>
            <a:r>
              <a:rPr lang="pt-BR" sz="2600" dirty="0"/>
              <a:t>(</a:t>
            </a:r>
            <a:r>
              <a:rPr lang="pt-BR" sz="2600" dirty="0" err="1"/>
              <a:t>Beaglehole</a:t>
            </a:r>
            <a:r>
              <a:rPr lang="pt-BR" sz="2600" dirty="0"/>
              <a:t> et al. The Lancet, 2004)</a:t>
            </a:r>
          </a:p>
        </p:txBody>
      </p:sp>
    </p:spTree>
    <p:extLst>
      <p:ext uri="{BB962C8B-B14F-4D97-AF65-F5344CB8AC3E}">
        <p14:creationId xmlns:p14="http://schemas.microsoft.com/office/powerpoint/2010/main" val="359809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Como podemos influenciar políticas públicas?</a:t>
            </a:r>
          </a:p>
        </p:txBody>
      </p:sp>
      <p:sp>
        <p:nvSpPr>
          <p:cNvPr id="3" name="Espaço Reservado para Conteúdo 2"/>
          <p:cNvSpPr>
            <a:spLocks noGrp="1"/>
          </p:cNvSpPr>
          <p:nvPr>
            <p:ph idx="1"/>
          </p:nvPr>
        </p:nvSpPr>
        <p:spPr/>
        <p:txBody>
          <a:bodyPr/>
          <a:lstStyle/>
          <a:p>
            <a:r>
              <a:rPr lang="pt-BR" dirty="0"/>
              <a:t>Lobby? </a:t>
            </a:r>
          </a:p>
          <a:p>
            <a:pPr lvl="1"/>
            <a:r>
              <a:rPr lang="pt-BR" sz="2000" dirty="0"/>
              <a:t>Voltado para o público empresarial</a:t>
            </a:r>
          </a:p>
          <a:p>
            <a:pPr lvl="1"/>
            <a:r>
              <a:rPr lang="pt-BR" sz="2000" dirty="0"/>
              <a:t>atividade de pressão de um grupo organizado (de interesse, de propaganda etc.) sobre políticos e poderes públicos, para influenciar na tomada de decisões do poder público em prol de alguma causa ou apoio. Ele pode ser exercido tanto por grupos civis, quanto por grupos profissionais que representam e intermediam os interesses de grandes corporações e grupos empresariais</a:t>
            </a:r>
          </a:p>
          <a:p>
            <a:r>
              <a:rPr lang="pt-BR" sz="2000" dirty="0"/>
              <a:t>Participação social na saúde?</a:t>
            </a:r>
          </a:p>
          <a:p>
            <a:endParaRPr lang="pt-BR" dirty="0"/>
          </a:p>
        </p:txBody>
      </p:sp>
    </p:spTree>
    <p:extLst>
      <p:ext uri="{BB962C8B-B14F-4D97-AF65-F5344CB8AC3E}">
        <p14:creationId xmlns:p14="http://schemas.microsoft.com/office/powerpoint/2010/main" val="2353703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pt-BR"/>
              <a:t>O que é ação política para a saúde  - advocacia em saúde</a:t>
            </a:r>
          </a:p>
        </p:txBody>
      </p:sp>
      <p:sp>
        <p:nvSpPr>
          <p:cNvPr id="16387" name="Rectangle 3"/>
          <p:cNvSpPr>
            <a:spLocks noGrp="1" noChangeArrowheads="1"/>
          </p:cNvSpPr>
          <p:nvPr>
            <p:ph idx="1"/>
          </p:nvPr>
        </p:nvSpPr>
        <p:spPr>
          <a:xfrm>
            <a:off x="250825" y="2017713"/>
            <a:ext cx="8704263" cy="4651375"/>
          </a:xfrm>
        </p:spPr>
        <p:txBody>
          <a:bodyPr/>
          <a:lstStyle/>
          <a:p>
            <a:pPr>
              <a:lnSpc>
                <a:spcPct val="90000"/>
              </a:lnSpc>
            </a:pPr>
            <a:r>
              <a:rPr lang="pt-BR" sz="2800" dirty="0"/>
              <a:t>Todas atividades que tem como meta </a:t>
            </a:r>
            <a:r>
              <a:rPr lang="pt-BR" sz="2800" dirty="0">
                <a:solidFill>
                  <a:srgbClr val="FFC000"/>
                </a:solidFill>
              </a:rPr>
              <a:t>informar</a:t>
            </a:r>
            <a:r>
              <a:rPr lang="pt-BR" sz="2800" dirty="0">
                <a:solidFill>
                  <a:schemeClr val="accent2"/>
                </a:solidFill>
              </a:rPr>
              <a:t> </a:t>
            </a:r>
            <a:r>
              <a:rPr lang="pt-BR" sz="2800" dirty="0"/>
              <a:t>aos tomadores de decisões sobre problemas particulares e influenciá-los para que a decisão promova a melhoria no estado global de saúde da população;</a:t>
            </a:r>
          </a:p>
          <a:p>
            <a:pPr>
              <a:lnSpc>
                <a:spcPct val="90000"/>
              </a:lnSpc>
            </a:pPr>
            <a:r>
              <a:rPr lang="pt-BR" sz="2800" dirty="0">
                <a:solidFill>
                  <a:srgbClr val="FFC000"/>
                </a:solidFill>
              </a:rPr>
              <a:t>Defender</a:t>
            </a:r>
            <a:r>
              <a:rPr lang="pt-BR" sz="2800" dirty="0"/>
              <a:t>, falar em favor de alguém ou uma coletividade, sustentar uma causa contra interesses externos, defender uma ideia.</a:t>
            </a:r>
          </a:p>
          <a:p>
            <a:pPr>
              <a:lnSpc>
                <a:spcPct val="90000"/>
              </a:lnSpc>
            </a:pPr>
            <a:r>
              <a:rPr lang="pt-BR" sz="2800" dirty="0">
                <a:solidFill>
                  <a:schemeClr val="tx2"/>
                </a:solidFill>
              </a:rPr>
              <a:t>Elementos da ação política: </a:t>
            </a:r>
            <a:r>
              <a:rPr lang="pt-BR" sz="2800" dirty="0">
                <a:solidFill>
                  <a:srgbClr val="FFC000"/>
                </a:solidFill>
              </a:rPr>
              <a:t>mobilizações, pressão política através da mídia e outros, estabelecimento da política pública, legislação</a:t>
            </a:r>
            <a:r>
              <a:rPr lang="pt-BR" sz="2800" dirty="0"/>
              <a:t>;</a:t>
            </a:r>
          </a:p>
          <a:p>
            <a:pPr>
              <a:lnSpc>
                <a:spcPct val="90000"/>
              </a:lnSpc>
            </a:pPr>
            <a:endParaRPr lang="pt-BR" sz="2800" dirty="0"/>
          </a:p>
        </p:txBody>
      </p:sp>
    </p:spTree>
    <p:extLst>
      <p:ext uri="{BB962C8B-B14F-4D97-AF65-F5344CB8AC3E}">
        <p14:creationId xmlns:p14="http://schemas.microsoft.com/office/powerpoint/2010/main" val="87229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Advocacia em saúde</a:t>
            </a:r>
          </a:p>
        </p:txBody>
      </p:sp>
      <p:sp>
        <p:nvSpPr>
          <p:cNvPr id="3" name="Espaço Reservado para Conteúdo 2"/>
          <p:cNvSpPr>
            <a:spLocks noGrp="1"/>
          </p:cNvSpPr>
          <p:nvPr>
            <p:ph idx="1"/>
          </p:nvPr>
        </p:nvSpPr>
        <p:spPr/>
        <p:txBody>
          <a:bodyPr/>
          <a:lstStyle/>
          <a:p>
            <a:r>
              <a:rPr lang="pt-BR" dirty="0"/>
              <a:t>Origem no inglês “ </a:t>
            </a:r>
            <a:r>
              <a:rPr lang="pt-BR" dirty="0" err="1"/>
              <a:t>advocacy</a:t>
            </a:r>
            <a:r>
              <a:rPr lang="pt-BR" dirty="0"/>
              <a:t>” </a:t>
            </a:r>
          </a:p>
          <a:p>
            <a:r>
              <a:rPr lang="pt-BR" dirty="0"/>
              <a:t>Experiências americanas de reivindicações de direitos individuais e de grupos organizados que procuram influir sobre as autoridades e os particulares para que fiquem mais sensíveis às carências e necessidades diversas que emergem na sociedade </a:t>
            </a:r>
            <a:r>
              <a:rPr lang="pt-BR" sz="2000" dirty="0"/>
              <a:t>(Dallari et al. Rev. S </a:t>
            </a:r>
            <a:r>
              <a:rPr lang="pt-BR" sz="2000" dirty="0" err="1"/>
              <a:t>publ</a:t>
            </a:r>
            <a:r>
              <a:rPr lang="pt-BR" sz="2000" dirty="0"/>
              <a:t>, 1996)</a:t>
            </a:r>
          </a:p>
        </p:txBody>
      </p:sp>
    </p:spTree>
    <p:extLst>
      <p:ext uri="{BB962C8B-B14F-4D97-AF65-F5344CB8AC3E}">
        <p14:creationId xmlns:p14="http://schemas.microsoft.com/office/powerpoint/2010/main" val="970816388"/>
      </p:ext>
    </p:extLst>
  </p:cSld>
  <p:clrMapOvr>
    <a:masterClrMapping/>
  </p:clrMapOvr>
</p:sld>
</file>

<file path=ppt/theme/theme1.xml><?xml version="1.0" encoding="utf-8"?>
<a:theme xmlns:a="http://schemas.openxmlformats.org/drawingml/2006/main" name="Tema1-folhas">
  <a:themeElements>
    <a:clrScheme name="Folhas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fontScheme name="Folhas">
      <a:majorFont>
        <a:latin typeface="Comic Sans MS"/>
        <a:ea typeface=""/>
        <a:cs typeface=""/>
      </a:majorFont>
      <a:minorFont>
        <a:latin typeface="Comic Sans MS"/>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32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32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Folhas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Folhas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Folhas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Folhas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Folhas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Folhas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Folhas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Folhas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Folhas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Tema1-folhas</Template>
  <TotalTime>257</TotalTime>
  <Words>1632</Words>
  <Application>Microsoft Office PowerPoint</Application>
  <PresentationFormat>Apresentação na tela (4:3)</PresentationFormat>
  <Paragraphs>99</Paragraphs>
  <Slides>25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Comic Sans MS</vt:lpstr>
      <vt:lpstr>Wingdings</vt:lpstr>
      <vt:lpstr>Tema1-folhas</vt:lpstr>
      <vt:lpstr>Advocacia em Saúde</vt:lpstr>
      <vt:lpstr>Por que Advocacia em saúde?</vt:lpstr>
      <vt:lpstr>Saúde como direito</vt:lpstr>
      <vt:lpstr>Política de saúde em uma nova era</vt:lpstr>
      <vt:lpstr>Apresentação do PowerPoint</vt:lpstr>
      <vt:lpstr>Política de saúde em uma nova era</vt:lpstr>
      <vt:lpstr>Como podemos influenciar políticas públicas?</vt:lpstr>
      <vt:lpstr>O que é ação política para a saúde  - advocacia em saúde</vt:lpstr>
      <vt:lpstr>Advocacia em saúde</vt:lpstr>
      <vt:lpstr>Apresentação do PowerPoint</vt:lpstr>
      <vt:lpstr>Conceito</vt:lpstr>
      <vt:lpstr>Apresentação do PowerPoint</vt:lpstr>
      <vt:lpstr>Apresentação do PowerPoint</vt:lpstr>
      <vt:lpstr>Apresentação do PowerPoint</vt:lpstr>
      <vt:lpstr>Advocacia em saúde pública</vt:lpstr>
      <vt:lpstr>Pressupostos da advocacia em saúde</vt:lpstr>
      <vt:lpstr>Etapas do processo de advocacia em saúde</vt:lpstr>
      <vt:lpstr>Etapas do processo de advocacia em saúde (cont)</vt:lpstr>
      <vt:lpstr>Mecanismos e métodos da advocacia em saúde</vt:lpstr>
      <vt:lpstr>Advocacia em saúde  é um instrumento para comunidades empoderadas</vt:lpstr>
      <vt:lpstr>Adcocacy em saúde pública</vt:lpstr>
      <vt:lpstr>Advocacy em Promoção da saúde</vt:lpstr>
      <vt:lpstr>Apresentação do PowerPoint</vt:lpstr>
      <vt:lpstr>Vamos defender uma causa?</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Advocacia em Saúde</dc:title>
  <dc:creator>Helena</dc:creator>
  <cp:lastModifiedBy>Helena Akemi Wada</cp:lastModifiedBy>
  <cp:revision>25</cp:revision>
  <dcterms:created xsi:type="dcterms:W3CDTF">2011-04-07T11:02:32Z</dcterms:created>
  <dcterms:modified xsi:type="dcterms:W3CDTF">2019-10-17T05:35:46Z</dcterms:modified>
</cp:coreProperties>
</file>