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9" r:id="rId3"/>
    <p:sldId id="291" r:id="rId4"/>
    <p:sldId id="260" r:id="rId5"/>
    <p:sldId id="261" r:id="rId6"/>
    <p:sldId id="312" r:id="rId7"/>
    <p:sldId id="262" r:id="rId8"/>
    <p:sldId id="263" r:id="rId9"/>
    <p:sldId id="308" r:id="rId10"/>
    <p:sldId id="309" r:id="rId11"/>
    <p:sldId id="265" r:id="rId12"/>
    <p:sldId id="310" r:id="rId13"/>
    <p:sldId id="267" r:id="rId14"/>
    <p:sldId id="295" r:id="rId15"/>
    <p:sldId id="268" r:id="rId16"/>
    <p:sldId id="271" r:id="rId17"/>
    <p:sldId id="313" r:id="rId1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Microsoft Sans Serif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Microsoft Sans Serif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Microsoft Sans Serif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Microsoft Sans Serif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Microsoft Sans Serif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Microsoft Sans Serif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Microsoft Sans Serif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Microsoft Sans Serif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Microsoft Sans Serif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000066"/>
    <a:srgbClr val="777777"/>
    <a:srgbClr val="969696"/>
    <a:srgbClr val="C0C0C0"/>
    <a:srgbClr val="DDDDDD"/>
    <a:srgbClr val="0033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8" autoAdjust="0"/>
    <p:restoredTop sz="94586" autoAdjust="0"/>
  </p:normalViewPr>
  <p:slideViewPr>
    <p:cSldViewPr>
      <p:cViewPr varScale="1">
        <p:scale>
          <a:sx n="66" d="100"/>
          <a:sy n="66" d="100"/>
        </p:scale>
        <p:origin x="-1243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pt-BR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pt-BR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pt-BR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67586BFD-FC62-4BD4-A87C-8271BDED0E29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0111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pt-B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endParaRPr lang="pt-BR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endParaRPr lang="pt-BR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3481CCE5-FA12-45D9-8AC0-B7FAD074458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908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59FBF6-A12E-4896-BC4C-2D016839DABF}" type="slidenum">
              <a:rPr lang="pt-BR"/>
              <a:pPr/>
              <a:t>1</a:t>
            </a:fld>
            <a:endParaRPr lang="pt-BR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8411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1CCE5-FA12-45D9-8AC0-B7FAD0744585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05801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1CCE5-FA12-45D9-8AC0-B7FAD0744585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6336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EADD6E-E2E6-48EC-BE7C-9E0610058004}" type="slidenum">
              <a:rPr lang="pt-BR"/>
              <a:pPr/>
              <a:t>12</a:t>
            </a:fld>
            <a:endParaRPr lang="pt-BR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9003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1CCE5-FA12-45D9-8AC0-B7FAD0744585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86657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397F83-82FD-46C9-8C2D-B374BFCAF01C}" type="slidenum">
              <a:rPr lang="pt-BR"/>
              <a:pPr/>
              <a:t>14</a:t>
            </a:fld>
            <a:endParaRPr lang="pt-BR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Pag 102 do Guia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49942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1CCE5-FA12-45D9-8AC0-B7FAD0744585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8505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1CCE5-FA12-45D9-8AC0-B7FAD0744585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9931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1CCE5-FA12-45D9-8AC0-B7FAD0744585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3231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1CCE5-FA12-45D9-8AC0-B7FAD0744585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6366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1CCE5-FA12-45D9-8AC0-B7FAD0744585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895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1CCE5-FA12-45D9-8AC0-B7FAD0744585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580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1CCE5-FA12-45D9-8AC0-B7FAD0744585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7285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0950AD-3E68-4029-9853-EDF10E37B84B}" type="slidenum">
              <a:rPr lang="pt-BR"/>
              <a:pPr/>
              <a:t>6</a:t>
            </a:fld>
            <a:endParaRPr lang="pt-BR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Modelos</a:t>
            </a:r>
            <a:r>
              <a:rPr lang="en-US" dirty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55113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242A03-D4D2-4B2E-A4C7-E4711B243C9D}" type="slidenum">
              <a:rPr lang="pt-BR"/>
              <a:pPr/>
              <a:t>7</a:t>
            </a:fld>
            <a:endParaRPr lang="pt-BR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Pagina 84 do Guia de teses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3121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F9711C-23AD-4243-95FB-105ACAEE6FDE}" type="slidenum">
              <a:rPr lang="pt-BR"/>
              <a:pPr/>
              <a:t>8</a:t>
            </a:fld>
            <a:endParaRPr lang="pt-BR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PÁGINA 84 DO  guia de teses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325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1CCE5-FA12-45D9-8AC0-B7FAD0744585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4754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pt-BR" altLang="en-US"/>
              <a:t>Clique para editar o estilo do título mestre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pt-BR" altLang="en-US"/>
              <a:t>Clique para editar o estilo do subtítulo mestre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j-lt"/>
              </a:defRPr>
            </a:lvl1pPr>
          </a:lstStyle>
          <a:p>
            <a:endParaRPr lang="pt-BR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 typeface="Verdana" pitchFamily="34" charset="0"/>
              <a:buChar char="©"/>
              <a:defRPr sz="1200">
                <a:latin typeface="+mj-lt"/>
              </a:defRPr>
            </a:lvl1pPr>
          </a:lstStyle>
          <a:p>
            <a:r>
              <a:rPr lang="pt-BR"/>
              <a:t> Angela Maria Belloni Cuenca</a:t>
            </a:r>
          </a:p>
          <a:p>
            <a:endParaRPr lang="pt-BR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1B04219D-8968-468C-B890-52ACC384DE61}" type="slidenum">
              <a:rPr lang="pt-BR" altLang="en-US"/>
              <a:pPr/>
              <a:t>‹nº›</a:t>
            </a:fld>
            <a:endParaRPr lang="pt-BR" altLang="en-US"/>
          </a:p>
        </p:txBody>
      </p:sp>
      <p:sp>
        <p:nvSpPr>
          <p:cNvPr id="5127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estilo do título mestre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os estilos do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192463" y="6237288"/>
            <a:ext cx="5843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3399"/>
                </a:solidFill>
                <a:latin typeface="+mn-lt"/>
              </a:defRPr>
            </a:lvl1pPr>
          </a:lstStyle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  <p:sp>
        <p:nvSpPr>
          <p:cNvPr id="410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ioteca.fsp.usp.b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mparison_of_reference_management_software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ndeley.com/" TargetMode="External"/><Relationship Id="rId5" Type="http://schemas.openxmlformats.org/officeDocument/2006/relationships/hyperlink" Target="http://www.myendnoteweb.com/" TargetMode="External"/><Relationship Id="rId4" Type="http://schemas.openxmlformats.org/officeDocument/2006/relationships/hyperlink" Target="http://www.zotero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>
          <a:ln/>
        </p:spPr>
        <p:txBody>
          <a:bodyPr/>
          <a:lstStyle/>
          <a:p>
            <a:r>
              <a:rPr lang="pt-BR"/>
              <a:t> Angela Maria Belloni Cuenca</a:t>
            </a:r>
          </a:p>
          <a:p>
            <a:endParaRPr lang="pt-BR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524000"/>
            <a:ext cx="7993063" cy="1752600"/>
          </a:xfrm>
        </p:spPr>
        <p:txBody>
          <a:bodyPr/>
          <a:lstStyle/>
          <a:p>
            <a:pPr algn="ctr"/>
            <a:r>
              <a:rPr lang="pt-BR" sz="4100" b="1" dirty="0">
                <a:solidFill>
                  <a:srgbClr val="003300"/>
                </a:solidFill>
                <a:latin typeface="Microsoft Sans Serif" pitchFamily="34" charset="0"/>
              </a:rPr>
              <a:t>Padrões </a:t>
            </a:r>
            <a:r>
              <a:rPr lang="pt-BR" sz="4100" b="1" dirty="0" smtClean="0">
                <a:solidFill>
                  <a:srgbClr val="003300"/>
                </a:solidFill>
                <a:latin typeface="Microsoft Sans Serif" pitchFamily="34" charset="0"/>
              </a:rPr>
              <a:t>na normalização  </a:t>
            </a:r>
            <a:r>
              <a:rPr lang="pt-BR" sz="4100" b="1" dirty="0">
                <a:solidFill>
                  <a:srgbClr val="003300"/>
                </a:solidFill>
                <a:latin typeface="Microsoft Sans Serif" pitchFamily="34" charset="0"/>
              </a:rPr>
              <a:t>de referências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19113" y="48641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970058" y="4542219"/>
            <a:ext cx="4922422" cy="132343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pt-BR" dirty="0"/>
              <a:t>Disciplina 0060018– Comunicação e Informação – Atividade Integradora</a:t>
            </a:r>
          </a:p>
          <a:p>
            <a:r>
              <a:rPr lang="pt-BR" dirty="0"/>
              <a:t>Curso de Nutrição</a:t>
            </a:r>
          </a:p>
          <a:p>
            <a:r>
              <a:rPr lang="pt-BR" dirty="0"/>
              <a:t>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Artigo</a:t>
            </a:r>
            <a:r>
              <a:rPr lang="en-US" sz="3800" b="1"/>
              <a:t> </a:t>
            </a:r>
            <a:r>
              <a:rPr lang="en-US" sz="32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de</a:t>
            </a:r>
            <a:r>
              <a:rPr lang="en-US" sz="3800" b="1"/>
              <a:t> </a:t>
            </a:r>
            <a:r>
              <a:rPr lang="en-US" sz="32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periódico/revista científica</a:t>
            </a:r>
            <a:endParaRPr lang="pt-BR" sz="3800" b="1"/>
          </a:p>
        </p:txBody>
      </p:sp>
      <p:pic>
        <p:nvPicPr>
          <p:cNvPr id="1085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2430" t="17381" r="3448" b="12717"/>
          <a:stretch>
            <a:fillRect/>
          </a:stretch>
        </p:blipFill>
        <p:spPr>
          <a:xfrm>
            <a:off x="250825" y="1125538"/>
            <a:ext cx="8497888" cy="5732462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323850" y="2422525"/>
            <a:ext cx="6626225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dirty="0">
                <a:solidFill>
                  <a:srgbClr val="000066"/>
                </a:solidFill>
              </a:rPr>
              <a:t>FORATTINI, Oswaldo Paulo.  A língua franca da ciência.  </a:t>
            </a:r>
            <a:r>
              <a:rPr lang="pt-BR" b="1" dirty="0">
                <a:solidFill>
                  <a:srgbClr val="000066"/>
                </a:solidFill>
              </a:rPr>
              <a:t>Revista de Saúde Pública</a:t>
            </a:r>
            <a:r>
              <a:rPr lang="pt-BR" dirty="0">
                <a:solidFill>
                  <a:srgbClr val="000066"/>
                </a:solidFill>
              </a:rPr>
              <a:t>, São Paulo, v.31, n.1, p.3-8, fev. 1997.</a:t>
            </a: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323850" y="3636963"/>
            <a:ext cx="703580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dirty="0" err="1">
                <a:solidFill>
                  <a:srgbClr val="003300"/>
                </a:solidFill>
              </a:rPr>
              <a:t>Contaldo</a:t>
            </a:r>
            <a:r>
              <a:rPr lang="pt-BR" dirty="0">
                <a:solidFill>
                  <a:srgbClr val="003300"/>
                </a:solidFill>
              </a:rPr>
              <a:t> F, </a:t>
            </a:r>
            <a:r>
              <a:rPr lang="pt-BR" dirty="0" err="1">
                <a:solidFill>
                  <a:srgbClr val="003300"/>
                </a:solidFill>
              </a:rPr>
              <a:t>Pasanisi</a:t>
            </a:r>
            <a:r>
              <a:rPr lang="pt-BR" dirty="0">
                <a:solidFill>
                  <a:srgbClr val="003300"/>
                </a:solidFill>
              </a:rPr>
              <a:t> F.   </a:t>
            </a:r>
            <a:r>
              <a:rPr lang="pt-BR" dirty="0" err="1">
                <a:solidFill>
                  <a:srgbClr val="003300"/>
                </a:solidFill>
              </a:rPr>
              <a:t>Obesity</a:t>
            </a:r>
            <a:r>
              <a:rPr lang="pt-BR" dirty="0">
                <a:solidFill>
                  <a:srgbClr val="003300"/>
                </a:solidFill>
              </a:rPr>
              <a:t> </a:t>
            </a:r>
            <a:r>
              <a:rPr lang="pt-BR" dirty="0" err="1">
                <a:solidFill>
                  <a:srgbClr val="003300"/>
                </a:solidFill>
              </a:rPr>
              <a:t>epidemics</a:t>
            </a:r>
            <a:r>
              <a:rPr lang="pt-BR" dirty="0">
                <a:solidFill>
                  <a:srgbClr val="003300"/>
                </a:solidFill>
              </a:rPr>
              <a:t>: </a:t>
            </a:r>
            <a:r>
              <a:rPr lang="pt-BR" dirty="0" err="1">
                <a:solidFill>
                  <a:srgbClr val="003300"/>
                </a:solidFill>
              </a:rPr>
              <a:t>simple</a:t>
            </a:r>
            <a:r>
              <a:rPr lang="pt-BR" dirty="0">
                <a:solidFill>
                  <a:srgbClr val="003300"/>
                </a:solidFill>
              </a:rPr>
              <a:t> </a:t>
            </a:r>
            <a:r>
              <a:rPr lang="pt-BR" dirty="0" err="1">
                <a:solidFill>
                  <a:srgbClr val="003300"/>
                </a:solidFill>
              </a:rPr>
              <a:t>or</a:t>
            </a:r>
            <a:r>
              <a:rPr lang="pt-BR" dirty="0">
                <a:solidFill>
                  <a:srgbClr val="003300"/>
                </a:solidFill>
              </a:rPr>
              <a:t> </a:t>
            </a:r>
            <a:r>
              <a:rPr lang="pt-BR" dirty="0" err="1">
                <a:solidFill>
                  <a:srgbClr val="003300"/>
                </a:solidFill>
              </a:rPr>
              <a:t>simplistic</a:t>
            </a:r>
            <a:r>
              <a:rPr lang="pt-BR" dirty="0">
                <a:solidFill>
                  <a:srgbClr val="003300"/>
                </a:solidFill>
              </a:rPr>
              <a:t> </a:t>
            </a:r>
            <a:r>
              <a:rPr lang="pt-BR" dirty="0" err="1">
                <a:solidFill>
                  <a:srgbClr val="003300"/>
                </a:solidFill>
              </a:rPr>
              <a:t>answers</a:t>
            </a:r>
            <a:r>
              <a:rPr lang="pt-BR" dirty="0">
                <a:solidFill>
                  <a:srgbClr val="003300"/>
                </a:solidFill>
              </a:rPr>
              <a:t>? </a:t>
            </a:r>
            <a:r>
              <a:rPr lang="pt-BR" dirty="0" err="1">
                <a:solidFill>
                  <a:srgbClr val="003300"/>
                </a:solidFill>
              </a:rPr>
              <a:t>Clin</a:t>
            </a:r>
            <a:r>
              <a:rPr lang="pt-BR" dirty="0">
                <a:solidFill>
                  <a:srgbClr val="003300"/>
                </a:solidFill>
              </a:rPr>
              <a:t> </a:t>
            </a:r>
            <a:r>
              <a:rPr lang="pt-BR" dirty="0" err="1">
                <a:solidFill>
                  <a:srgbClr val="003300"/>
                </a:solidFill>
              </a:rPr>
              <a:t>Nutr</a:t>
            </a:r>
            <a:r>
              <a:rPr lang="pt-BR" dirty="0">
                <a:solidFill>
                  <a:srgbClr val="003300"/>
                </a:solidFill>
              </a:rPr>
              <a:t> 2005; 24(4):221-4.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166688"/>
            <a:ext cx="8753475" cy="598487"/>
          </a:xfrm>
          <a:noFill/>
          <a:ln/>
        </p:spPr>
        <p:txBody>
          <a:bodyPr/>
          <a:lstStyle/>
          <a:p>
            <a:r>
              <a:rPr lang="pt-BR" sz="3400" b="1" dirty="0">
                <a:solidFill>
                  <a:srgbClr val="003300"/>
                </a:solidFill>
                <a:latin typeface="Microsoft Sans Serif" pitchFamily="34" charset="0"/>
              </a:rPr>
              <a:t>Artigos de periódico</a:t>
            </a:r>
            <a:br>
              <a:rPr lang="pt-BR" sz="3400" b="1" dirty="0">
                <a:solidFill>
                  <a:srgbClr val="003300"/>
                </a:solidFill>
                <a:latin typeface="Microsoft Sans Serif" pitchFamily="34" charset="0"/>
              </a:rPr>
            </a:br>
            <a:endParaRPr lang="pt-BR" sz="3400" b="1" dirty="0">
              <a:solidFill>
                <a:srgbClr val="003300"/>
              </a:solidFill>
              <a:latin typeface="Microsoft Sans Serif" pitchFamily="34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546225" y="692150"/>
            <a:ext cx="6894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pt-BR" sz="2400" b="1">
              <a:solidFill>
                <a:srgbClr val="000099"/>
              </a:solidFill>
            </a:endParaRPr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2814638" y="908050"/>
            <a:ext cx="489585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7667625" y="2600325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b="1">
                <a:solidFill>
                  <a:srgbClr val="CC3300"/>
                </a:solidFill>
              </a:rPr>
              <a:t>ABNT</a:t>
            </a:r>
            <a:endParaRPr lang="pt-BR"/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322263" y="1268413"/>
            <a:ext cx="64817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>
                <a:solidFill>
                  <a:srgbClr val="003300"/>
                </a:solidFill>
              </a:rPr>
              <a:t>Forattini 0P.     A língua franca da ciência.   Rev Saúde Pública 1997; 31: 3-8.</a:t>
            </a: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6950075" y="1484313"/>
            <a:ext cx="2085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pt-BR" b="1" dirty="0">
                <a:solidFill>
                  <a:srgbClr val="CC3300"/>
                </a:solidFill>
              </a:rPr>
              <a:t>Vancouver</a:t>
            </a:r>
            <a:endParaRPr lang="pt-BR" dirty="0"/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395288" y="4941888"/>
            <a:ext cx="6697662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>
                <a:solidFill>
                  <a:srgbClr val="003399"/>
                </a:solidFill>
              </a:rPr>
              <a:t>CONTALDO, F.; PASANISI, F. Obesity epidemics: simple or simplistic answers? </a:t>
            </a:r>
            <a:r>
              <a:rPr lang="pt-BR" b="1">
                <a:solidFill>
                  <a:srgbClr val="003399"/>
                </a:solidFill>
              </a:rPr>
              <a:t>Clinical Nutrition</a:t>
            </a:r>
            <a:r>
              <a:rPr lang="pt-BR">
                <a:solidFill>
                  <a:srgbClr val="003399"/>
                </a:solidFill>
              </a:rPr>
              <a:t>, Geneva, v.24, n.4, p. 221-4, apr. 2005. </a:t>
            </a: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7164288" y="3860800"/>
            <a:ext cx="1944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pt-BR" b="1" dirty="0">
                <a:solidFill>
                  <a:srgbClr val="CC3300"/>
                </a:solidFill>
              </a:rPr>
              <a:t>Vancouver</a:t>
            </a:r>
            <a:endParaRPr lang="pt-BR" dirty="0"/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7669213" y="5184775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b="1">
                <a:solidFill>
                  <a:srgbClr val="CC3300"/>
                </a:solidFill>
              </a:rPr>
              <a:t>ABNT</a:t>
            </a:r>
            <a:endParaRPr lang="pt-BR"/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buFont typeface="Verdana" pitchFamily="34" charset="0"/>
              <a:buChar char="©"/>
            </a:pPr>
            <a:r>
              <a:rPr lang="pt-BR" sz="1200">
                <a:latin typeface="Garamond" pitchFamily="18" charset="0"/>
              </a:rPr>
              <a:t> Angela Maria Belloni Cuenca</a:t>
            </a:r>
          </a:p>
          <a:p>
            <a:pPr>
              <a:buFont typeface="Verdana" pitchFamily="34" charset="0"/>
              <a:buChar char="©"/>
            </a:pPr>
            <a:endParaRPr lang="pt-BR" altLang="en-US" sz="12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5" grpId="0"/>
      <p:bldP spid="33809" grpId="0"/>
      <p:bldP spid="33820" grpId="0"/>
      <p:bldP spid="338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6375"/>
            <a:ext cx="8229600" cy="414338"/>
          </a:xfrm>
          <a:noFill/>
          <a:ln/>
        </p:spPr>
        <p:txBody>
          <a:bodyPr/>
          <a:lstStyle/>
          <a:p>
            <a:r>
              <a:rPr lang="pt-BR" sz="28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Comunicação científica formal</a:t>
            </a:r>
            <a:br>
              <a:rPr lang="pt-BR" sz="28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</a:br>
            <a:r>
              <a:rPr lang="pt-BR" sz="28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				</a:t>
            </a:r>
            <a:endParaRPr lang="pt-BR" sz="3200" b="1" dirty="0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icrosoft Sans Serif" pitchFamily="34" charset="0"/>
            </a:endParaRP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539750" y="1268413"/>
            <a:ext cx="8359775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pt-BR" sz="2400" b="1" dirty="0">
                <a:solidFill>
                  <a:srgbClr val="003300"/>
                </a:solidFill>
              </a:rPr>
              <a:t>  TESES e DISSERTAÇÕES</a:t>
            </a:r>
          </a:p>
          <a:p>
            <a:pPr>
              <a:buFont typeface="Wingdings" pitchFamily="2" charset="2"/>
              <a:buNone/>
            </a:pPr>
            <a:endParaRPr lang="pt-BR" sz="2400" b="1" dirty="0">
              <a:solidFill>
                <a:srgbClr val="0033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pt-BR" sz="2400" b="1" dirty="0">
                <a:solidFill>
                  <a:srgbClr val="003300"/>
                </a:solidFill>
              </a:rPr>
              <a:t> Trabalho acadêmico que apresenta resultado de estudo científico. No mestrado – demonstrar capacidade de recolher, aplicar, analisar e transmitir informação. No doutorado – demonstrar domínio do tema, produzir trabalho original, trazer novo conhecimento à ciência.</a:t>
            </a:r>
          </a:p>
          <a:p>
            <a:pPr lvl="1">
              <a:buFont typeface="Wingdings" pitchFamily="2" charset="2"/>
              <a:buChar char="Ø"/>
            </a:pPr>
            <a:endParaRPr lang="en-US" sz="2400" b="1" dirty="0">
              <a:solidFill>
                <a:srgbClr val="0033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pt-BR" sz="2400" b="1" dirty="0">
                <a:solidFill>
                  <a:srgbClr val="003300"/>
                </a:solidFill>
              </a:rPr>
              <a:t>Tese = obtenção título de Doutor ou de títulos Livre-Docente e Professor Titular.</a:t>
            </a:r>
          </a:p>
          <a:p>
            <a:pPr lvl="1">
              <a:buFont typeface="Wingdings" pitchFamily="2" charset="2"/>
              <a:buNone/>
            </a:pPr>
            <a:endParaRPr lang="pt-BR" sz="2400" b="1" dirty="0">
              <a:solidFill>
                <a:srgbClr val="00330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pt-BR" sz="2400" b="1" dirty="0">
                <a:solidFill>
                  <a:srgbClr val="003300"/>
                </a:solidFill>
              </a:rPr>
              <a:t>Dissertação = obtenção título de Mestre</a:t>
            </a:r>
          </a:p>
          <a:p>
            <a:pPr lvl="1">
              <a:buFont typeface="Wingdings" pitchFamily="2" charset="2"/>
              <a:buChar char="Ø"/>
            </a:pPr>
            <a:endParaRPr lang="pt-BR" sz="2400" b="1" dirty="0">
              <a:solidFill>
                <a:srgbClr val="003300"/>
              </a:solidFill>
            </a:endParaRP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buFont typeface="Verdana" pitchFamily="34" charset="0"/>
              <a:buChar char="©"/>
            </a:pPr>
            <a:r>
              <a:rPr lang="pt-BR" sz="1200">
                <a:latin typeface="Garamond" pitchFamily="18" charset="0"/>
              </a:rPr>
              <a:t> Angela Maria Belloni Cuenca</a:t>
            </a:r>
          </a:p>
          <a:p>
            <a:pPr>
              <a:buFont typeface="Verdana" pitchFamily="34" charset="0"/>
              <a:buChar char="©"/>
            </a:pPr>
            <a:endParaRPr lang="pt-BR" altLang="en-US" sz="1200">
              <a:latin typeface="Garamond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1546225" y="692150"/>
            <a:ext cx="6894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pt-BR" sz="2400" b="1">
              <a:solidFill>
                <a:srgbClr val="000099"/>
              </a:solidFill>
            </a:endParaRP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2844800" y="908050"/>
            <a:ext cx="489585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11150" y="1770063"/>
            <a:ext cx="6997700" cy="1552575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Aft>
                <a:spcPct val="15000"/>
              </a:spcAft>
              <a:tabLst>
                <a:tab pos="190500" algn="l"/>
              </a:tabLst>
            </a:pPr>
            <a:r>
              <a:rPr lang="pt-BR" sz="2400">
                <a:solidFill>
                  <a:srgbClr val="003300"/>
                </a:solidFill>
              </a:rPr>
              <a:t>Witter C.  A televisão e o adolescente: análise de conteúdo da programação preferida</a:t>
            </a:r>
            <a:r>
              <a:rPr lang="pt-BR" sz="2400" i="1">
                <a:solidFill>
                  <a:srgbClr val="003300"/>
                </a:solidFill>
              </a:rPr>
              <a:t>.</a:t>
            </a:r>
            <a:r>
              <a:rPr lang="pt-BR" sz="2400">
                <a:solidFill>
                  <a:srgbClr val="003300"/>
                </a:solidFill>
              </a:rPr>
              <a:t>  [dissertação de mestrado]. São Paulo: Instituto de Psicologia da USP; 1991.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50349" y="3896520"/>
            <a:ext cx="6913562" cy="1917700"/>
          </a:xfrm>
          <a:prstGeom prst="rect">
            <a:avLst/>
          </a:prstGeom>
          <a:noFill/>
          <a:ln w="38100" cmpd="dbl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Aft>
                <a:spcPct val="15000"/>
              </a:spcAft>
              <a:tabLst>
                <a:tab pos="190500" algn="l"/>
              </a:tabLst>
            </a:pPr>
            <a:r>
              <a:rPr lang="en-US" sz="2400">
                <a:solidFill>
                  <a:srgbClr val="000066"/>
                </a:solidFill>
              </a:rPr>
              <a:t>WITTER,</a:t>
            </a:r>
            <a:r>
              <a:rPr lang="pt-BR" sz="2400">
                <a:solidFill>
                  <a:srgbClr val="000066"/>
                </a:solidFill>
              </a:rPr>
              <a:t> C.  </a:t>
            </a:r>
            <a:r>
              <a:rPr lang="pt-BR" sz="2400" b="1">
                <a:solidFill>
                  <a:srgbClr val="000066"/>
                </a:solidFill>
              </a:rPr>
              <a:t>A televisão e o adolescente: </a:t>
            </a:r>
            <a:r>
              <a:rPr lang="pt-BR" sz="2400">
                <a:solidFill>
                  <a:srgbClr val="000066"/>
                </a:solidFill>
              </a:rPr>
              <a:t>análise de conteúdo da programação preferida</a:t>
            </a:r>
            <a:r>
              <a:rPr lang="pt-BR" sz="2400" i="1">
                <a:solidFill>
                  <a:srgbClr val="000066"/>
                </a:solidFill>
              </a:rPr>
              <a:t>.</a:t>
            </a:r>
            <a:r>
              <a:rPr lang="pt-BR" sz="2400">
                <a:solidFill>
                  <a:srgbClr val="000066"/>
                </a:solidFill>
              </a:rPr>
              <a:t>  1991. 134p. Dissertação (Mestrado em Psicologia) - Instituto de Psicologia, Universidade de São Paulo, São Paulo.</a:t>
            </a:r>
            <a:r>
              <a:rPr lang="en-US" sz="2400">
                <a:solidFill>
                  <a:srgbClr val="000066"/>
                </a:solidFill>
              </a:rPr>
              <a:t>                   </a:t>
            </a:r>
            <a:endParaRPr lang="pt-BR" sz="2400">
              <a:solidFill>
                <a:srgbClr val="000066"/>
              </a:solidFill>
            </a:endParaRP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7637463" y="2317750"/>
            <a:ext cx="1398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b="1">
                <a:solidFill>
                  <a:srgbClr val="CC3300"/>
                </a:solidFill>
              </a:rPr>
              <a:t>Vancouver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7812088" y="4581525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b="1">
                <a:solidFill>
                  <a:srgbClr val="CC3300"/>
                </a:solidFill>
              </a:rPr>
              <a:t>ABNT</a:t>
            </a:r>
            <a:endParaRPr lang="pt-BR"/>
          </a:p>
        </p:txBody>
      </p:sp>
      <p:sp>
        <p:nvSpPr>
          <p:cNvPr id="35875" name="Rectangle 35"/>
          <p:cNvSpPr>
            <a:spLocks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buFont typeface="Verdana" pitchFamily="34" charset="0"/>
              <a:buChar char="©"/>
            </a:pPr>
            <a:r>
              <a:rPr lang="pt-BR" sz="1200">
                <a:latin typeface="Garamond" pitchFamily="18" charset="0"/>
              </a:rPr>
              <a:t> Angela Maria Belloni Cuenca</a:t>
            </a:r>
          </a:p>
          <a:p>
            <a:pPr>
              <a:buFont typeface="Verdana" pitchFamily="34" charset="0"/>
              <a:buChar char="©"/>
            </a:pPr>
            <a:endParaRPr lang="pt-BR" altLang="en-US" sz="1200">
              <a:latin typeface="Garamond" pitchFamily="18" charset="0"/>
            </a:endParaRPr>
          </a:p>
        </p:txBody>
      </p:sp>
      <p:sp>
        <p:nvSpPr>
          <p:cNvPr id="35876" name="Rectangle 36"/>
          <p:cNvSpPr>
            <a:spLocks noGrp="1" noChangeArrowheads="1"/>
          </p:cNvSpPr>
          <p:nvPr>
            <p:ph type="title"/>
          </p:nvPr>
        </p:nvSpPr>
        <p:spPr>
          <a:xfrm>
            <a:off x="427038" y="166688"/>
            <a:ext cx="8753475" cy="598487"/>
          </a:xfrm>
          <a:noFill/>
          <a:ln/>
        </p:spPr>
        <p:txBody>
          <a:bodyPr/>
          <a:lstStyle/>
          <a:p>
            <a:pPr eaLnBrk="0" hangingPunct="0"/>
            <a:r>
              <a:rPr lang="pt-B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Teses</a:t>
            </a:r>
            <a:r>
              <a:rPr lang="pt-BR" sz="3800" b="1">
                <a:solidFill>
                  <a:srgbClr val="CC3300"/>
                </a:solidFill>
              </a:rPr>
              <a:t> </a:t>
            </a:r>
            <a:r>
              <a:rPr lang="pt-B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/ Dissertações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166688"/>
            <a:ext cx="8753475" cy="598487"/>
          </a:xfrm>
          <a:noFill/>
          <a:ln/>
        </p:spPr>
        <p:txBody>
          <a:bodyPr/>
          <a:lstStyle/>
          <a:p>
            <a:r>
              <a:rPr lang="pt-BR" sz="3400" b="1" dirty="0">
                <a:solidFill>
                  <a:srgbClr val="003300"/>
                </a:solidFill>
                <a:latin typeface="Microsoft Sans Serif" pitchFamily="34" charset="0"/>
              </a:rPr>
              <a:t>Documentos eletrônicos - Livros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1546225" y="692150"/>
            <a:ext cx="6894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pt-BR" sz="2400" b="1">
              <a:solidFill>
                <a:srgbClr val="000099"/>
              </a:solidFill>
            </a:endParaRPr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2844800" y="908050"/>
            <a:ext cx="489585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468313" y="1458913"/>
            <a:ext cx="2116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2400" b="1">
                <a:solidFill>
                  <a:srgbClr val="CC3300"/>
                </a:solidFill>
              </a:rPr>
              <a:t>VANCOUVER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468313" y="2189163"/>
            <a:ext cx="8280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>
                <a:solidFill>
                  <a:srgbClr val="003300"/>
                </a:solidFill>
              </a:rPr>
              <a:t>Franco Junior JG, Baruffi RC, Mauri AL, Petersen CG.   Reprodução assistida [monografia na internet].  Ribeirão Preto: Sociedade Brasileira de Reprodução Assistida; 2009.  [acesso em 2 out 2010]. Disponível em: http://www.crh.com.br/livro.htm</a:t>
            </a: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468313" y="4476750"/>
            <a:ext cx="7758112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8862" tIns="19431" rIns="38862" bIns="19431">
            <a:spAutoFit/>
          </a:bodyPr>
          <a:lstStyle/>
          <a:p>
            <a:pPr marL="103188" defTabSz="388938" eaLnBrk="0" hangingPunct="0"/>
            <a:r>
              <a:rPr lang="pt-BR">
                <a:solidFill>
                  <a:srgbClr val="003300"/>
                </a:solidFill>
              </a:rPr>
              <a:t>FRANCO JUNIOR, J.G. et al.   </a:t>
            </a:r>
            <a:r>
              <a:rPr lang="pt-BR" b="1">
                <a:solidFill>
                  <a:srgbClr val="003300"/>
                </a:solidFill>
              </a:rPr>
              <a:t>Reprodução assistida</a:t>
            </a:r>
            <a:r>
              <a:rPr lang="pt-BR">
                <a:solidFill>
                  <a:srgbClr val="003300"/>
                </a:solidFill>
              </a:rPr>
              <a:t> .  Ribeirão Preto: Sociedade Brasileira de Reprodução Assistida, 2009. Disponível em: &lt;http://www.crh.com.br/livro.htm&gt; Acesso em: 2 outubro 2010.</a:t>
            </a:r>
            <a:r>
              <a:rPr lang="pt-BR"/>
              <a:t> </a:t>
            </a:r>
          </a:p>
        </p:txBody>
      </p:sp>
      <p:sp>
        <p:nvSpPr>
          <p:cNvPr id="82952" name="Rectangle 8"/>
          <p:cNvSpPr>
            <a:spLocks noChangeArrowheads="1"/>
          </p:cNvSpPr>
          <p:nvPr/>
        </p:nvSpPr>
        <p:spPr bwMode="auto">
          <a:xfrm>
            <a:off x="468313" y="3763963"/>
            <a:ext cx="996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2400" b="1">
                <a:solidFill>
                  <a:srgbClr val="CC3300"/>
                </a:solidFill>
              </a:rPr>
              <a:t>ABNT</a:t>
            </a:r>
          </a:p>
        </p:txBody>
      </p:sp>
      <p:sp>
        <p:nvSpPr>
          <p:cNvPr id="82953" name="Rectangle 9"/>
          <p:cNvSpPr>
            <a:spLocks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buFont typeface="Verdana" pitchFamily="34" charset="0"/>
              <a:buChar char="©"/>
            </a:pPr>
            <a:r>
              <a:rPr lang="pt-BR" sz="1200">
                <a:latin typeface="Garamond" pitchFamily="18" charset="0"/>
              </a:rPr>
              <a:t> Angela Maria Belloni Cuenca</a:t>
            </a:r>
          </a:p>
          <a:p>
            <a:pPr>
              <a:buFont typeface="Verdana" pitchFamily="34" charset="0"/>
              <a:buChar char="©"/>
            </a:pPr>
            <a:endParaRPr lang="pt-BR" altLang="en-US" sz="12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1" grpId="0"/>
      <p:bldP spid="829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166688"/>
            <a:ext cx="8753475" cy="598487"/>
          </a:xfrm>
          <a:noFill/>
          <a:ln/>
        </p:spPr>
        <p:txBody>
          <a:bodyPr/>
          <a:lstStyle/>
          <a:p>
            <a:r>
              <a:rPr lang="pt-BR" sz="3400" b="1">
                <a:solidFill>
                  <a:srgbClr val="003300"/>
                </a:solidFill>
                <a:latin typeface="Microsoft Sans Serif" pitchFamily="34" charset="0"/>
              </a:rPr>
              <a:t>Documentos eletrônicos - Revistas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546225" y="692150"/>
            <a:ext cx="6894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pt-BR" sz="2400" b="1">
              <a:solidFill>
                <a:srgbClr val="000099"/>
              </a:solidFill>
            </a:endParaRP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2844800" y="908050"/>
            <a:ext cx="489585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468313" y="1458913"/>
            <a:ext cx="4667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2400" b="1">
                <a:solidFill>
                  <a:srgbClr val="CC3300"/>
                </a:solidFill>
              </a:rPr>
              <a:t>Artigo eletrônico  - VANCOUVER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323850" y="2060575"/>
            <a:ext cx="88201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66"/>
                </a:solidFill>
              </a:rPr>
              <a:t>Pinto-Coelho</a:t>
            </a:r>
            <a:r>
              <a:rPr lang="pt-BR">
                <a:solidFill>
                  <a:srgbClr val="000066"/>
                </a:solidFill>
              </a:rPr>
              <a:t> RM, </a:t>
            </a:r>
            <a:r>
              <a:rPr lang="en-US">
                <a:solidFill>
                  <a:srgbClr val="000066"/>
                </a:solidFill>
              </a:rPr>
              <a:t> Barheitos</a:t>
            </a:r>
            <a:r>
              <a:rPr lang="pt-BR">
                <a:solidFill>
                  <a:srgbClr val="000066"/>
                </a:solidFill>
              </a:rPr>
              <a:t> M.   Estão as bibliotecas universitárias brasileiras adequadas ao ensino e pesquisa em ecologia?   Ciênc Inf [periódico na internet]. 1997.[acesso em 27 fev 2011]; 26(1)</a:t>
            </a:r>
            <a:r>
              <a:rPr lang="en-US">
                <a:solidFill>
                  <a:srgbClr val="000066"/>
                </a:solidFill>
              </a:rPr>
              <a:t>.</a:t>
            </a:r>
            <a:r>
              <a:rPr lang="pt-BR"/>
              <a:t> D</a:t>
            </a:r>
            <a:r>
              <a:rPr lang="pt-BR">
                <a:solidFill>
                  <a:srgbClr val="000066"/>
                </a:solidFill>
              </a:rPr>
              <a:t>isponível em: </a:t>
            </a:r>
            <a:r>
              <a:rPr lang="en-US">
                <a:solidFill>
                  <a:srgbClr val="000066"/>
                </a:solidFill>
              </a:rPr>
              <a:t>&lt;http://www.scielo.br/scielo.php?script=sci_abstract&amp;pid&gt;</a:t>
            </a:r>
          </a:p>
          <a:p>
            <a:r>
              <a:rPr lang="en-US">
                <a:solidFill>
                  <a:srgbClr val="000066"/>
                </a:solidFill>
              </a:rPr>
              <a:t> </a:t>
            </a:r>
            <a:endParaRPr lang="pt-BR">
              <a:solidFill>
                <a:srgbClr val="000066"/>
              </a:solidFill>
            </a:endParaRPr>
          </a:p>
        </p:txBody>
      </p:sp>
      <p:sp>
        <p:nvSpPr>
          <p:cNvPr id="36890" name="Text Box 26"/>
          <p:cNvSpPr txBox="1">
            <a:spLocks noChangeArrowheads="1"/>
          </p:cNvSpPr>
          <p:nvPr/>
        </p:nvSpPr>
        <p:spPr bwMode="auto">
          <a:xfrm>
            <a:off x="468313" y="4365625"/>
            <a:ext cx="8424862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8862" tIns="19431" rIns="38862" bIns="19431">
            <a:spAutoFit/>
          </a:bodyPr>
          <a:lstStyle/>
          <a:p>
            <a:pPr marL="103188" defTabSz="388938" eaLnBrk="0" hangingPunct="0"/>
            <a:r>
              <a:rPr lang="en-US">
                <a:solidFill>
                  <a:srgbClr val="000066"/>
                </a:solidFill>
              </a:rPr>
              <a:t>PINTO-COELHO,</a:t>
            </a:r>
            <a:r>
              <a:rPr lang="pt-BR">
                <a:solidFill>
                  <a:srgbClr val="000066"/>
                </a:solidFill>
              </a:rPr>
              <a:t>  R</a:t>
            </a:r>
            <a:r>
              <a:rPr lang="en-US">
                <a:solidFill>
                  <a:srgbClr val="000066"/>
                </a:solidFill>
              </a:rPr>
              <a:t>.</a:t>
            </a:r>
            <a:r>
              <a:rPr lang="pt-BR">
                <a:solidFill>
                  <a:srgbClr val="000066"/>
                </a:solidFill>
              </a:rPr>
              <a:t>M. </a:t>
            </a:r>
            <a:r>
              <a:rPr lang="en-US">
                <a:solidFill>
                  <a:srgbClr val="000066"/>
                </a:solidFill>
              </a:rPr>
              <a:t>; BARHEITOS, </a:t>
            </a:r>
            <a:r>
              <a:rPr lang="pt-BR">
                <a:solidFill>
                  <a:srgbClr val="000066"/>
                </a:solidFill>
              </a:rPr>
              <a:t> M.   Estão as bibliotecas universitárias brasileiras adequadas ao ensino e pesquisa em ecologia?   </a:t>
            </a:r>
            <a:r>
              <a:rPr lang="pt-BR" b="1">
                <a:solidFill>
                  <a:srgbClr val="000066"/>
                </a:solidFill>
              </a:rPr>
              <a:t>Ciência  da  Informação,</a:t>
            </a:r>
            <a:r>
              <a:rPr lang="en-US" i="1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Brasilia</a:t>
            </a:r>
            <a:r>
              <a:rPr lang="en-US" i="1">
                <a:solidFill>
                  <a:srgbClr val="000066"/>
                </a:solidFill>
              </a:rPr>
              <a:t>, </a:t>
            </a:r>
            <a:r>
              <a:rPr lang="pt-BR">
                <a:solidFill>
                  <a:srgbClr val="000066"/>
                </a:solidFill>
              </a:rPr>
              <a:t> </a:t>
            </a:r>
            <a:r>
              <a:rPr lang="en-US">
                <a:solidFill>
                  <a:srgbClr val="000066"/>
                </a:solidFill>
              </a:rPr>
              <a:t>v.26, n.1, </a:t>
            </a:r>
            <a:r>
              <a:rPr lang="pt-BR">
                <a:solidFill>
                  <a:srgbClr val="000066"/>
                </a:solidFill>
              </a:rPr>
              <a:t>1997</a:t>
            </a:r>
            <a:r>
              <a:rPr lang="en-US">
                <a:solidFill>
                  <a:srgbClr val="000066"/>
                </a:solidFill>
              </a:rPr>
              <a:t>.</a:t>
            </a:r>
            <a:r>
              <a:rPr lang="pt-BR"/>
              <a:t> </a:t>
            </a:r>
            <a:r>
              <a:rPr lang="pt-BR">
                <a:solidFill>
                  <a:srgbClr val="000066"/>
                </a:solidFill>
              </a:rPr>
              <a:t>Disponível em: </a:t>
            </a:r>
          </a:p>
          <a:p>
            <a:pPr marL="103188" defTabSz="388938" eaLnBrk="0" hangingPunct="0"/>
            <a:r>
              <a:rPr lang="en-US">
                <a:solidFill>
                  <a:srgbClr val="000066"/>
                </a:solidFill>
              </a:rPr>
              <a:t>&lt;http://www.scielo.br/scielo.php?script=sci_abstract&amp;pid&gt;</a:t>
            </a:r>
          </a:p>
          <a:p>
            <a:pPr marL="103188" defTabSz="388938" eaLnBrk="0" hangingPunct="0"/>
            <a:r>
              <a:rPr lang="en-US">
                <a:solidFill>
                  <a:srgbClr val="000066"/>
                </a:solidFill>
              </a:rPr>
              <a:t> Acesso em: 27 fev 2011.</a:t>
            </a:r>
            <a:endParaRPr lang="pt-BR">
              <a:solidFill>
                <a:srgbClr val="000066"/>
              </a:solidFill>
            </a:endParaRP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468313" y="3763963"/>
            <a:ext cx="346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2400" b="1">
                <a:solidFill>
                  <a:srgbClr val="CC3300"/>
                </a:solidFill>
              </a:rPr>
              <a:t>Artigo eletrônico - ABNT</a:t>
            </a:r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buFont typeface="Verdana" pitchFamily="34" charset="0"/>
              <a:buChar char="©"/>
            </a:pPr>
            <a:r>
              <a:rPr lang="pt-BR" sz="1200">
                <a:latin typeface="Garamond" pitchFamily="18" charset="0"/>
              </a:rPr>
              <a:t> Angela Maria Belloni Cuenca</a:t>
            </a:r>
          </a:p>
          <a:p>
            <a:pPr>
              <a:buFont typeface="Verdana" pitchFamily="34" charset="0"/>
              <a:buChar char="©"/>
            </a:pPr>
            <a:endParaRPr lang="pt-BR" altLang="en-US" sz="12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6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0" grpId="0"/>
      <p:bldP spid="3689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166688"/>
            <a:ext cx="8753475" cy="598487"/>
          </a:xfrm>
          <a:noFill/>
          <a:ln/>
        </p:spPr>
        <p:txBody>
          <a:bodyPr/>
          <a:lstStyle/>
          <a:p>
            <a:r>
              <a:rPr lang="pt-BR" sz="3400" b="1" dirty="0">
                <a:solidFill>
                  <a:srgbClr val="003300"/>
                </a:solidFill>
                <a:latin typeface="Microsoft Sans Serif" pitchFamily="34" charset="0"/>
              </a:rPr>
              <a:t>Referências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546225" y="692150"/>
            <a:ext cx="6894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pt-BR" sz="2400" b="1">
              <a:solidFill>
                <a:srgbClr val="000099"/>
              </a:solidFill>
            </a:endParaRP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2844800" y="908050"/>
            <a:ext cx="489585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684213" y="1125538"/>
            <a:ext cx="7488237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b="1" dirty="0"/>
              <a:t>CONSULTADA   </a:t>
            </a:r>
            <a:r>
              <a:rPr lang="pt-BR" b="1" dirty="0">
                <a:solidFill>
                  <a:srgbClr val="FF0000"/>
                </a:solidFill>
              </a:rPr>
              <a:t>          </a:t>
            </a:r>
            <a:r>
              <a:rPr lang="pt-BR" b="1" dirty="0"/>
              <a:t>#</a:t>
            </a:r>
            <a:r>
              <a:rPr lang="pt-BR" b="1" dirty="0">
                <a:solidFill>
                  <a:srgbClr val="FF0000"/>
                </a:solidFill>
              </a:rPr>
              <a:t>               </a:t>
            </a:r>
            <a:r>
              <a:rPr lang="pt-BR" sz="2400" b="1" dirty="0"/>
              <a:t>CITADA</a:t>
            </a:r>
          </a:p>
          <a:p>
            <a:r>
              <a:rPr lang="pt-BR" b="1" dirty="0">
                <a:solidFill>
                  <a:srgbClr val="CC3300"/>
                </a:solidFill>
              </a:rPr>
              <a:t>Bibliografia complementar</a:t>
            </a:r>
            <a:r>
              <a:rPr lang="pt-BR" sz="2400" b="1" dirty="0">
                <a:solidFill>
                  <a:srgbClr val="CC3300"/>
                </a:solidFill>
              </a:rPr>
              <a:t>	 R</a:t>
            </a:r>
            <a:r>
              <a:rPr lang="pt-BR" b="1" dirty="0">
                <a:solidFill>
                  <a:srgbClr val="CC3300"/>
                </a:solidFill>
              </a:rPr>
              <a:t>eferências</a:t>
            </a:r>
          </a:p>
          <a:p>
            <a:r>
              <a:rPr lang="pt-BR" b="1" dirty="0">
                <a:solidFill>
                  <a:srgbClr val="CC3300"/>
                </a:solidFill>
              </a:rPr>
              <a:t>Bibliografia consultada</a:t>
            </a:r>
          </a:p>
          <a:p>
            <a:r>
              <a:rPr lang="pt-BR" b="1" dirty="0">
                <a:solidFill>
                  <a:srgbClr val="CC3300"/>
                </a:solidFill>
              </a:rPr>
              <a:t>Leitura complementar  </a:t>
            </a:r>
            <a:r>
              <a:rPr lang="pt-BR" b="1" dirty="0" err="1">
                <a:solidFill>
                  <a:srgbClr val="CC3300"/>
                </a:solidFill>
              </a:rPr>
              <a:t>etc</a:t>
            </a:r>
            <a:endParaRPr lang="pt-BR" b="1" dirty="0">
              <a:solidFill>
                <a:srgbClr val="CC3300"/>
              </a:solidFill>
            </a:endParaRPr>
          </a:p>
          <a:p>
            <a:endParaRPr lang="pt-BR" b="1" dirty="0">
              <a:solidFill>
                <a:srgbClr val="CC3300"/>
              </a:solidFill>
            </a:endParaRPr>
          </a:p>
          <a:p>
            <a:r>
              <a:rPr lang="pt-BR" b="1" dirty="0">
                <a:solidFill>
                  <a:srgbClr val="000080"/>
                </a:solidFill>
              </a:rPr>
              <a:t>                          Final do trabalho </a:t>
            </a:r>
            <a:r>
              <a:rPr lang="pt-BR" b="1" dirty="0">
                <a:solidFill>
                  <a:srgbClr val="FF0000"/>
                </a:solidFill>
              </a:rPr>
              <a:t>&lt; LISTAGEM ALFABÉTICA</a:t>
            </a:r>
          </a:p>
          <a:p>
            <a:r>
              <a:rPr lang="pt-BR" b="1" dirty="0">
                <a:solidFill>
                  <a:srgbClr val="000080"/>
                </a:solidFill>
              </a:rPr>
              <a:t>LOCAL</a:t>
            </a:r>
          </a:p>
          <a:p>
            <a:r>
              <a:rPr lang="pt-BR" b="1" dirty="0">
                <a:solidFill>
                  <a:srgbClr val="000080"/>
                </a:solidFill>
              </a:rPr>
              <a:t>                          Rodapé </a:t>
            </a:r>
            <a:r>
              <a:rPr lang="pt-BR" b="1" dirty="0">
                <a:solidFill>
                  <a:srgbClr val="FF0000"/>
                </a:solidFill>
              </a:rPr>
              <a:t>&lt; INFORMAÇÕES PESSOAIS</a:t>
            </a:r>
            <a:r>
              <a:rPr lang="pt-BR" b="1" dirty="0">
                <a:solidFill>
                  <a:srgbClr val="000080"/>
                </a:solidFill>
              </a:rPr>
              <a:t>                        </a:t>
            </a:r>
            <a:endParaRPr lang="pt-BR" dirty="0"/>
          </a:p>
          <a:p>
            <a:pPr eaLnBrk="0" hangingPunct="0"/>
            <a:endParaRPr lang="pt-BR" sz="2400" b="1" dirty="0">
              <a:solidFill>
                <a:srgbClr val="CC3300"/>
              </a:solidFill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buFont typeface="Verdana" pitchFamily="34" charset="0"/>
              <a:buChar char="©"/>
            </a:pPr>
            <a:r>
              <a:rPr lang="pt-BR" sz="1200">
                <a:latin typeface="Garamond" pitchFamily="18" charset="0"/>
              </a:rPr>
              <a:t> Angela Maria Belloni Cuenca</a:t>
            </a:r>
          </a:p>
          <a:p>
            <a:pPr>
              <a:buFont typeface="Verdana" pitchFamily="34" charset="0"/>
              <a:buChar char="©"/>
            </a:pPr>
            <a:endParaRPr lang="pt-BR" altLang="en-US" sz="1200">
              <a:latin typeface="Garamond" pitchFamily="18" charset="0"/>
            </a:endParaRP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808038" y="4648200"/>
            <a:ext cx="63071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hlinkClick r:id="rId3"/>
              </a:rPr>
              <a:t>Guia</a:t>
            </a:r>
            <a:r>
              <a:rPr lang="en-US" b="1" dirty="0">
                <a:solidFill>
                  <a:srgbClr val="FF0000"/>
                </a:solidFill>
                <a:hlinkClick r:id="rId3"/>
              </a:rPr>
              <a:t> de </a:t>
            </a:r>
            <a:r>
              <a:rPr lang="en-US" b="1" dirty="0" err="1">
                <a:solidFill>
                  <a:srgbClr val="FF0000"/>
                </a:solidFill>
                <a:hlinkClick r:id="rId3"/>
              </a:rPr>
              <a:t>apresentação</a:t>
            </a:r>
            <a:r>
              <a:rPr lang="en-US" b="1" dirty="0">
                <a:solidFill>
                  <a:srgbClr val="FF0000"/>
                </a:solidFill>
                <a:hlinkClick r:id="rId3"/>
              </a:rPr>
              <a:t> de </a:t>
            </a:r>
            <a:r>
              <a:rPr lang="en-US" b="1" dirty="0" err="1">
                <a:solidFill>
                  <a:srgbClr val="FF0000"/>
                </a:solidFill>
                <a:hlinkClick r:id="rId3"/>
              </a:rPr>
              <a:t>teses</a:t>
            </a:r>
            <a:r>
              <a:rPr lang="en-US" b="1" dirty="0">
                <a:solidFill>
                  <a:srgbClr val="FF0000"/>
                </a:solidFill>
                <a:hlinkClick r:id="rId3"/>
              </a:rPr>
              <a:t>/ </a:t>
            </a:r>
            <a:r>
              <a:rPr lang="en-US" b="1" dirty="0" err="1">
                <a:solidFill>
                  <a:srgbClr val="FF0000"/>
                </a:solidFill>
                <a:hlinkClick r:id="rId3"/>
              </a:rPr>
              <a:t>Adotado</a:t>
            </a:r>
            <a:r>
              <a:rPr lang="en-US" b="1" dirty="0">
                <a:solidFill>
                  <a:srgbClr val="FF0000"/>
                </a:solidFill>
                <a:hlinkClick r:id="rId3"/>
              </a:rPr>
              <a:t> </a:t>
            </a:r>
            <a:r>
              <a:rPr lang="en-US" b="1" dirty="0" err="1">
                <a:solidFill>
                  <a:srgbClr val="FF0000"/>
                </a:solidFill>
                <a:hlinkClick r:id="rId3"/>
              </a:rPr>
              <a:t>na</a:t>
            </a:r>
            <a:r>
              <a:rPr lang="en-US" b="1" dirty="0">
                <a:solidFill>
                  <a:srgbClr val="FF0000"/>
                </a:solidFill>
                <a:hlinkClick r:id="rId3"/>
              </a:rPr>
              <a:t> FSP/USP</a:t>
            </a:r>
            <a:endParaRPr lang="pt-BR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166688"/>
            <a:ext cx="8753475" cy="598487"/>
          </a:xfrm>
          <a:noFill/>
          <a:ln/>
        </p:spPr>
        <p:txBody>
          <a:bodyPr/>
          <a:lstStyle/>
          <a:p>
            <a:r>
              <a:rPr lang="pt-BR" sz="3400" b="1" dirty="0">
                <a:solidFill>
                  <a:srgbClr val="003300"/>
                </a:solidFill>
                <a:latin typeface="Microsoft Sans Serif" pitchFamily="34" charset="0"/>
              </a:rPr>
              <a:t>Referências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546225" y="692150"/>
            <a:ext cx="6894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pt-BR" sz="2400" b="1">
              <a:solidFill>
                <a:srgbClr val="000099"/>
              </a:solidFill>
            </a:endParaRP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2844800" y="908050"/>
            <a:ext cx="489585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684213" y="3356992"/>
            <a:ext cx="748823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b="1" dirty="0" err="1" smtClean="0"/>
              <a:t>Comparison</a:t>
            </a:r>
            <a:r>
              <a:rPr lang="pt-BR" b="1" dirty="0" smtClean="0"/>
              <a:t> </a:t>
            </a:r>
            <a:r>
              <a:rPr lang="pt-BR" b="1" dirty="0" err="1" smtClean="0"/>
              <a:t>of</a:t>
            </a:r>
            <a:r>
              <a:rPr lang="pt-BR" b="1" dirty="0" smtClean="0"/>
              <a:t> </a:t>
            </a:r>
            <a:r>
              <a:rPr lang="pt-BR" b="1" dirty="0" err="1" smtClean="0"/>
              <a:t>reference</a:t>
            </a:r>
            <a:r>
              <a:rPr lang="pt-BR" b="1" dirty="0" smtClean="0"/>
              <a:t> management software</a:t>
            </a:r>
            <a:r>
              <a:rPr lang="pt-BR" b="1" dirty="0" smtClean="0">
                <a:solidFill>
                  <a:srgbClr val="000080"/>
                </a:solidFill>
              </a:rPr>
              <a:t>       </a:t>
            </a:r>
          </a:p>
          <a:p>
            <a:r>
              <a:rPr lang="pt-BR" b="1" dirty="0">
                <a:solidFill>
                  <a:srgbClr val="000080"/>
                </a:solidFill>
              </a:rPr>
              <a:t>http://en.wikipedia.org/wiki/Comparison_of_reference_management_software                </a:t>
            </a:r>
            <a:endParaRPr lang="pt-BR" dirty="0"/>
          </a:p>
          <a:p>
            <a:pPr eaLnBrk="0" hangingPunct="0"/>
            <a:r>
              <a:rPr lang="pt-BR" sz="2400" b="1" dirty="0" err="1" smtClean="0">
                <a:solidFill>
                  <a:srgbClr val="CC3300"/>
                </a:solidFill>
                <a:hlinkClick r:id="rId3"/>
              </a:rPr>
              <a:t>wikipedia</a:t>
            </a:r>
            <a:endParaRPr lang="pt-BR" sz="2400" b="1" dirty="0">
              <a:solidFill>
                <a:srgbClr val="CC3300"/>
              </a:solidFill>
            </a:endParaRP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808038" y="908720"/>
            <a:ext cx="728757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Alguns programas que controlam as referências bibliográficas:</a:t>
            </a:r>
          </a:p>
          <a:p>
            <a:endParaRPr lang="pt-BR" b="1" dirty="0">
              <a:solidFill>
                <a:srgbClr val="FF0000"/>
              </a:solidFill>
            </a:endParaRPr>
          </a:p>
          <a:p>
            <a:r>
              <a:rPr lang="pt-BR" b="1" dirty="0" err="1" smtClean="0">
                <a:solidFill>
                  <a:srgbClr val="FF0000"/>
                </a:solidFill>
              </a:rPr>
              <a:t>Zotero</a:t>
            </a:r>
            <a:r>
              <a:rPr lang="pt-BR" b="1" dirty="0" smtClean="0">
                <a:solidFill>
                  <a:srgbClr val="FF0000"/>
                </a:solidFill>
              </a:rPr>
              <a:t>  </a:t>
            </a:r>
            <a:r>
              <a:rPr lang="pt-BR" b="1" dirty="0" smtClean="0">
                <a:solidFill>
                  <a:srgbClr val="FF0000"/>
                </a:solidFill>
                <a:hlinkClick r:id="rId4"/>
              </a:rPr>
              <a:t>www.zotero.org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dirty="0" err="1" smtClean="0">
                <a:solidFill>
                  <a:srgbClr val="FF0000"/>
                </a:solidFill>
              </a:rPr>
              <a:t>EndNote</a:t>
            </a:r>
            <a:r>
              <a:rPr lang="pt-BR" b="1" dirty="0" smtClean="0">
                <a:solidFill>
                  <a:srgbClr val="FF0000"/>
                </a:solidFill>
              </a:rPr>
              <a:t> Web  </a:t>
            </a:r>
            <a:r>
              <a:rPr lang="pt-BR" b="1" dirty="0" smtClean="0">
                <a:solidFill>
                  <a:srgbClr val="FF0000"/>
                </a:solidFill>
                <a:hlinkClick r:id="rId5"/>
              </a:rPr>
              <a:t>www.myendnoteweb.com</a:t>
            </a:r>
            <a:endParaRPr lang="pt-BR" b="1" dirty="0" smtClean="0">
              <a:solidFill>
                <a:srgbClr val="FF0000"/>
              </a:solidFill>
            </a:endParaRPr>
          </a:p>
          <a:p>
            <a:r>
              <a:rPr lang="pt-BR" b="1" dirty="0" err="1" smtClean="0">
                <a:solidFill>
                  <a:srgbClr val="FF0000"/>
                </a:solidFill>
              </a:rPr>
              <a:t>Mendeley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  <a:hlinkClick r:id="rId6"/>
              </a:rPr>
              <a:t>www.mendeley.com</a:t>
            </a:r>
            <a:r>
              <a:rPr lang="pt-BR" b="1" dirty="0" smtClean="0">
                <a:solidFill>
                  <a:srgbClr val="FF0000"/>
                </a:solidFill>
              </a:rPr>
              <a:t>  </a:t>
            </a:r>
            <a:endParaRPr lang="pt-BR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480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49474"/>
            <a:ext cx="9510713" cy="703262"/>
          </a:xfrm>
        </p:spPr>
        <p:txBody>
          <a:bodyPr/>
          <a:lstStyle/>
          <a:p>
            <a:r>
              <a:rPr lang="pt-BR" sz="2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Referências bibliográficas</a:t>
            </a:r>
            <a:endParaRPr lang="pt-BR" sz="3800" b="1" dirty="0">
              <a:solidFill>
                <a:srgbClr val="CC3300"/>
              </a:solidFill>
              <a:latin typeface="Microsoft Sans Serif" pitchFamily="34" charset="0"/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539750" y="1125538"/>
            <a:ext cx="806450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pt-BR" sz="2400" b="1" dirty="0">
              <a:solidFill>
                <a:srgbClr val="CC3300"/>
              </a:solidFill>
            </a:endParaRPr>
          </a:p>
          <a:p>
            <a:r>
              <a:rPr lang="pt-BR" sz="2400" b="1" dirty="0">
                <a:solidFill>
                  <a:srgbClr val="003300"/>
                </a:solidFill>
              </a:rPr>
              <a:t>Conjunto de elementos descritivos e essenciais que permitem a identificação e localização dos diferentes </a:t>
            </a:r>
            <a:r>
              <a:rPr lang="pt-BR" sz="2400" b="1" u="sng" dirty="0">
                <a:solidFill>
                  <a:srgbClr val="003300"/>
                </a:solidFill>
              </a:rPr>
              <a:t>tipos de documentos</a:t>
            </a:r>
            <a:r>
              <a:rPr lang="pt-BR" sz="2400" b="1" dirty="0">
                <a:solidFill>
                  <a:srgbClr val="003300"/>
                </a:solidFill>
              </a:rPr>
              <a:t> ou parte deles.</a:t>
            </a:r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>
            <a:off x="2916238" y="981075"/>
            <a:ext cx="489585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1331913" y="2924175"/>
            <a:ext cx="7127875" cy="182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Aft>
                <a:spcPct val="30000"/>
              </a:spcAft>
            </a:pPr>
            <a:r>
              <a:rPr lang="pt-BR" sz="1600" b="1" dirty="0">
                <a:solidFill>
                  <a:srgbClr val="008000"/>
                </a:solidFill>
              </a:rPr>
              <a:t>Exemplo</a:t>
            </a:r>
          </a:p>
          <a:p>
            <a:pPr eaLnBrk="0" hangingPunct="0">
              <a:spcAft>
                <a:spcPct val="30000"/>
              </a:spcAft>
            </a:pPr>
            <a:endParaRPr lang="pt-BR" sz="1600" b="1" dirty="0">
              <a:solidFill>
                <a:srgbClr val="008000"/>
              </a:solidFill>
            </a:endParaRPr>
          </a:p>
          <a:p>
            <a:pPr eaLnBrk="0" hangingPunct="0">
              <a:spcAft>
                <a:spcPct val="30000"/>
              </a:spcAft>
            </a:pPr>
            <a:r>
              <a:rPr lang="pt-BR" sz="2400" b="1" dirty="0">
                <a:solidFill>
                  <a:srgbClr val="008000"/>
                </a:solidFill>
              </a:rPr>
              <a:t>Núcleo de Estudos e Pesquisas em Alimentação.   Tabela brasileira de composição de alimentos.   Campinas: NEPA/UNICAMP; 2004.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03213" y="63039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buFont typeface="Verdana" pitchFamily="34" charset="0"/>
              <a:buChar char="©"/>
            </a:pPr>
            <a:r>
              <a:rPr lang="pt-BR" sz="1200">
                <a:latin typeface="Garamond" pitchFamily="18" charset="0"/>
              </a:rPr>
              <a:t> Angela Maria Belloni Cuenca</a:t>
            </a:r>
          </a:p>
          <a:p>
            <a:pPr>
              <a:buFont typeface="Verdana" pitchFamily="34" charset="0"/>
              <a:buChar char="©"/>
            </a:pPr>
            <a:endParaRPr lang="pt-BR" altLang="en-US" sz="12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166688"/>
            <a:ext cx="8229600" cy="703262"/>
          </a:xfrm>
        </p:spPr>
        <p:txBody>
          <a:bodyPr/>
          <a:lstStyle/>
          <a:p>
            <a:r>
              <a:rPr lang="pt-BR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Referências bibliográficas</a:t>
            </a:r>
            <a:endParaRPr lang="pt-BR" sz="3800" b="1" dirty="0">
              <a:solidFill>
                <a:srgbClr val="CC3300"/>
              </a:solidFill>
              <a:latin typeface="Microsoft Sans Serif" pitchFamily="34" charset="0"/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468313" y="1988840"/>
            <a:ext cx="83534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BR" sz="2400" b="1" dirty="0" smtClean="0">
                <a:solidFill>
                  <a:srgbClr val="003300"/>
                </a:solidFill>
              </a:rPr>
              <a:t>Adequação ao tema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pt-BR" sz="2400" b="1" dirty="0" smtClean="0">
                <a:solidFill>
                  <a:srgbClr val="003300"/>
                </a:solidFill>
              </a:rPr>
              <a:t>Atualidade</a:t>
            </a:r>
            <a:endParaRPr lang="pt-BR" sz="2400" b="1" dirty="0">
              <a:solidFill>
                <a:srgbClr val="003300"/>
              </a:solidFill>
            </a:endParaRP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2916238" y="981075"/>
            <a:ext cx="489585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519113" y="3063875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400050" y="980728"/>
            <a:ext cx="37016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2400" b="1" dirty="0" smtClean="0">
                <a:solidFill>
                  <a:srgbClr val="CC3300"/>
                </a:solidFill>
              </a:rPr>
              <a:t>O que os editores olham?</a:t>
            </a:r>
            <a:endParaRPr lang="pt-BR" sz="2400" b="1" dirty="0">
              <a:solidFill>
                <a:srgbClr val="CC3300"/>
              </a:solidFill>
            </a:endParaRP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519113" y="36401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395288" y="3732212"/>
            <a:ext cx="843532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buSzPct val="75000"/>
              <a:buFont typeface="Wingdings" pitchFamily="2" charset="2"/>
              <a:buChar char="l"/>
            </a:pPr>
            <a:r>
              <a:rPr lang="pt-BR" sz="2400" b="1" dirty="0">
                <a:solidFill>
                  <a:srgbClr val="003300"/>
                </a:solidFill>
              </a:rPr>
              <a:t> troca</a:t>
            </a:r>
            <a:r>
              <a:rPr lang="pt-BR" sz="2800" b="1" dirty="0">
                <a:solidFill>
                  <a:srgbClr val="003300"/>
                </a:solidFill>
              </a:rPr>
              <a:t> </a:t>
            </a:r>
            <a:r>
              <a:rPr lang="pt-BR" sz="2400" b="1" dirty="0">
                <a:solidFill>
                  <a:srgbClr val="003300"/>
                </a:solidFill>
              </a:rPr>
              <a:t>de</a:t>
            </a:r>
            <a:r>
              <a:rPr lang="pt-BR" sz="2800" b="1" dirty="0">
                <a:solidFill>
                  <a:srgbClr val="003300"/>
                </a:solidFill>
              </a:rPr>
              <a:t> </a:t>
            </a:r>
            <a:r>
              <a:rPr lang="pt-BR" sz="2400" b="1" dirty="0">
                <a:solidFill>
                  <a:srgbClr val="003300"/>
                </a:solidFill>
              </a:rPr>
              <a:t>informações</a:t>
            </a:r>
            <a:r>
              <a:rPr lang="pt-BR" sz="2800" b="1" dirty="0">
                <a:solidFill>
                  <a:srgbClr val="003300"/>
                </a:solidFill>
              </a:rPr>
              <a:t> - </a:t>
            </a:r>
            <a:r>
              <a:rPr lang="pt-BR" sz="2400" b="1" dirty="0">
                <a:solidFill>
                  <a:srgbClr val="003300"/>
                </a:solidFill>
              </a:rPr>
              <a:t>eliminar</a:t>
            </a:r>
            <a:r>
              <a:rPr lang="pt-BR" sz="2800" b="1" dirty="0">
                <a:solidFill>
                  <a:srgbClr val="003300"/>
                </a:solidFill>
              </a:rPr>
              <a:t> </a:t>
            </a:r>
            <a:r>
              <a:rPr lang="pt-BR" sz="2400" b="1" dirty="0">
                <a:solidFill>
                  <a:srgbClr val="003300"/>
                </a:solidFill>
              </a:rPr>
              <a:t>barreiras</a:t>
            </a:r>
            <a:r>
              <a:rPr lang="pt-BR" sz="2800" b="1" dirty="0">
                <a:solidFill>
                  <a:srgbClr val="003300"/>
                </a:solidFill>
              </a:rPr>
              <a:t> </a:t>
            </a:r>
            <a:r>
              <a:rPr lang="pt-BR" sz="2400" b="1" dirty="0">
                <a:solidFill>
                  <a:srgbClr val="003300"/>
                </a:solidFill>
              </a:rPr>
              <a:t>na</a:t>
            </a:r>
            <a:r>
              <a:rPr lang="pt-BR" sz="2800" b="1" dirty="0">
                <a:solidFill>
                  <a:srgbClr val="003300"/>
                </a:solidFill>
              </a:rPr>
              <a:t> </a:t>
            </a:r>
            <a:r>
              <a:rPr lang="pt-BR" sz="2400" b="1" dirty="0">
                <a:solidFill>
                  <a:srgbClr val="003300"/>
                </a:solidFill>
              </a:rPr>
              <a:t>comunicação</a:t>
            </a:r>
          </a:p>
          <a:p>
            <a:pPr eaLnBrk="0" hangingPunct="0">
              <a:buSzPct val="75000"/>
              <a:buFont typeface="Wingdings" pitchFamily="2" charset="2"/>
              <a:buChar char="l"/>
            </a:pPr>
            <a:r>
              <a:rPr lang="pt-BR" sz="2400" b="1" dirty="0" smtClean="0">
                <a:solidFill>
                  <a:srgbClr val="003300"/>
                </a:solidFill>
              </a:rPr>
              <a:t>simplificar </a:t>
            </a:r>
            <a:r>
              <a:rPr lang="pt-BR" sz="2400" b="1" dirty="0">
                <a:solidFill>
                  <a:srgbClr val="003300"/>
                </a:solidFill>
              </a:rPr>
              <a:t>procedimentos: “memória auxiliar” (volta à fonte)</a:t>
            </a:r>
          </a:p>
          <a:p>
            <a:pPr eaLnBrk="0" hangingPunct="0">
              <a:buSzPct val="75000"/>
              <a:buFont typeface="Wingdings" pitchFamily="2" charset="2"/>
              <a:buChar char="l"/>
            </a:pPr>
            <a:r>
              <a:rPr lang="pt-BR" sz="2400" b="1" dirty="0">
                <a:solidFill>
                  <a:srgbClr val="003300"/>
                </a:solidFill>
              </a:rPr>
              <a:t>honestidade intelectual: dar devido crédito ao autor</a:t>
            </a:r>
          </a:p>
          <a:p>
            <a:pPr eaLnBrk="0" hangingPunct="0">
              <a:buSzPct val="75000"/>
              <a:buFont typeface="Wingdings" pitchFamily="2" charset="2"/>
              <a:buChar char="l"/>
            </a:pP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inserção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nas</a:t>
            </a:r>
            <a:r>
              <a:rPr lang="en-US" sz="2400" b="1" dirty="0">
                <a:solidFill>
                  <a:srgbClr val="003300"/>
                </a:solidFill>
              </a:rPr>
              <a:t> bases de dados – </a:t>
            </a:r>
            <a:r>
              <a:rPr lang="en-US" sz="2400" b="1" dirty="0" err="1">
                <a:solidFill>
                  <a:srgbClr val="003300"/>
                </a:solidFill>
              </a:rPr>
              <a:t>índices</a:t>
            </a:r>
            <a:r>
              <a:rPr lang="en-US" sz="2400" b="1" dirty="0">
                <a:solidFill>
                  <a:srgbClr val="003300"/>
                </a:solidFill>
              </a:rPr>
              <a:t> de </a:t>
            </a:r>
            <a:r>
              <a:rPr lang="en-US" sz="2400" b="1" dirty="0" err="1">
                <a:solidFill>
                  <a:srgbClr val="003300"/>
                </a:solidFill>
              </a:rPr>
              <a:t>citação</a:t>
            </a:r>
            <a:endParaRPr lang="pt-BR" sz="2400" b="1" dirty="0">
              <a:solidFill>
                <a:srgbClr val="003300"/>
              </a:solidFill>
            </a:endParaRPr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buFont typeface="Verdana" pitchFamily="34" charset="0"/>
              <a:buChar char="©"/>
            </a:pPr>
            <a:r>
              <a:rPr lang="pt-BR" sz="1200" dirty="0">
                <a:latin typeface="Garamond" pitchFamily="18" charset="0"/>
              </a:rPr>
              <a:t> </a:t>
            </a:r>
            <a:r>
              <a:rPr lang="pt-BR" sz="1200" dirty="0" err="1">
                <a:latin typeface="Garamond" pitchFamily="18" charset="0"/>
              </a:rPr>
              <a:t>Angela</a:t>
            </a:r>
            <a:r>
              <a:rPr lang="pt-BR" sz="1200" dirty="0">
                <a:latin typeface="Garamond" pitchFamily="18" charset="0"/>
              </a:rPr>
              <a:t> Maria </a:t>
            </a:r>
            <a:r>
              <a:rPr lang="pt-BR" sz="1200" dirty="0" err="1">
                <a:latin typeface="Garamond" pitchFamily="18" charset="0"/>
              </a:rPr>
              <a:t>Belloni</a:t>
            </a:r>
            <a:r>
              <a:rPr lang="pt-BR" sz="1200" dirty="0">
                <a:latin typeface="Garamond" pitchFamily="18" charset="0"/>
              </a:rPr>
              <a:t> </a:t>
            </a:r>
            <a:r>
              <a:rPr lang="pt-BR" sz="1200" dirty="0" err="1">
                <a:latin typeface="Garamond" pitchFamily="18" charset="0"/>
              </a:rPr>
              <a:t>Cuenca</a:t>
            </a:r>
            <a:endParaRPr lang="pt-BR" sz="1200" dirty="0">
              <a:latin typeface="Garamond" pitchFamily="18" charset="0"/>
            </a:endParaRPr>
          </a:p>
          <a:p>
            <a:pPr>
              <a:buFont typeface="Verdana" pitchFamily="34" charset="0"/>
              <a:buChar char="©"/>
            </a:pPr>
            <a:endParaRPr lang="pt-BR" altLang="en-US" sz="1200" dirty="0">
              <a:latin typeface="Garamond" pitchFamily="18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552450" y="3255367"/>
            <a:ext cx="46490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pt-BR" sz="2400" b="1" dirty="0" smtClean="0">
                <a:solidFill>
                  <a:srgbClr val="CC3300"/>
                </a:solidFill>
              </a:rPr>
              <a:t>Por que há </a:t>
            </a:r>
            <a:r>
              <a:rPr lang="pt-BR" sz="2400" b="1" dirty="0" smtClean="0">
                <a:solidFill>
                  <a:srgbClr val="CC3300"/>
                </a:solidFill>
              </a:rPr>
              <a:t>padrão  </a:t>
            </a:r>
            <a:r>
              <a:rPr lang="pt-BR" sz="2400" b="1" dirty="0" smtClean="0">
                <a:solidFill>
                  <a:srgbClr val="CC3300"/>
                </a:solidFill>
              </a:rPr>
              <a:t>para referir? </a:t>
            </a:r>
            <a:endParaRPr lang="pt-BR" sz="2400" b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66936" y="277466"/>
            <a:ext cx="8229600" cy="703262"/>
          </a:xfrm>
        </p:spPr>
        <p:txBody>
          <a:bodyPr/>
          <a:lstStyle/>
          <a:p>
            <a:r>
              <a:rPr lang="pt-BR" sz="3200" b="1" dirty="0">
                <a:solidFill>
                  <a:srgbClr val="003300"/>
                </a:solidFill>
                <a:latin typeface="Microsoft Sans Serif" pitchFamily="34" charset="0"/>
              </a:rPr>
              <a:t>Normas de referências</a:t>
            </a:r>
            <a:r>
              <a:rPr lang="pt-BR" sz="3800" b="1" dirty="0">
                <a:solidFill>
                  <a:srgbClr val="003300"/>
                </a:solidFill>
                <a:latin typeface="Microsoft Sans Serif" pitchFamily="34" charset="0"/>
              </a:rPr>
              <a:t/>
            </a:r>
            <a:br>
              <a:rPr lang="pt-BR" sz="3800" b="1" dirty="0">
                <a:solidFill>
                  <a:srgbClr val="003300"/>
                </a:solidFill>
                <a:latin typeface="Microsoft Sans Serif" pitchFamily="34" charset="0"/>
              </a:rPr>
            </a:br>
            <a:endParaRPr lang="pt-BR" sz="3800" b="1" dirty="0">
              <a:solidFill>
                <a:srgbClr val="003300"/>
              </a:solidFill>
              <a:latin typeface="Microsoft Sans Serif" pitchFamily="34" charset="0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395288" y="1004888"/>
            <a:ext cx="22193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sz="2400" b="1" dirty="0" smtClean="0">
                <a:solidFill>
                  <a:srgbClr val="CC0000"/>
                </a:solidFill>
              </a:rPr>
              <a:t>Quem faz?</a:t>
            </a:r>
            <a:endParaRPr lang="pt-BR" sz="2400" b="1" dirty="0">
              <a:solidFill>
                <a:srgbClr val="000080"/>
              </a:solidFill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2224088" y="2222500"/>
            <a:ext cx="618331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SzPct val="75000"/>
              <a:buFont typeface="Wingdings" pitchFamily="2" charset="2"/>
              <a:buChar char="l"/>
            </a:pPr>
            <a:r>
              <a:rPr lang="pt-BR" sz="2400" b="1">
                <a:solidFill>
                  <a:srgbClr val="003300"/>
                </a:solidFill>
              </a:rPr>
              <a:t> </a:t>
            </a:r>
            <a:r>
              <a:rPr lang="pt-BR" b="1">
                <a:solidFill>
                  <a:srgbClr val="003300"/>
                </a:solidFill>
              </a:rPr>
              <a:t>ABNT (Associação Brasileira de Normas Técnicas)</a:t>
            </a:r>
          </a:p>
          <a:p>
            <a:pPr marL="190500" lvl="1" eaLnBrk="0" hangingPunct="0">
              <a:buSzPct val="75000"/>
              <a:buFont typeface="Wingdings" pitchFamily="2" charset="2"/>
              <a:buNone/>
            </a:pPr>
            <a:r>
              <a:rPr lang="pt-BR" b="1">
                <a:solidFill>
                  <a:srgbClr val="003300"/>
                </a:solidFill>
              </a:rPr>
              <a:t>Formada de 28 Comitês (CB)</a:t>
            </a:r>
          </a:p>
          <a:p>
            <a:pPr marL="190500" lvl="1" eaLnBrk="0" hangingPunct="0">
              <a:buSzPct val="75000"/>
              <a:buFont typeface="Wingdings" pitchFamily="2" charset="2"/>
              <a:buNone/>
            </a:pPr>
            <a:r>
              <a:rPr lang="pt-BR" b="1">
                <a:solidFill>
                  <a:srgbClr val="003300"/>
                </a:solidFill>
              </a:rPr>
              <a:t>CB -14 - Documentação</a:t>
            </a:r>
          </a:p>
          <a:p>
            <a:pPr lvl="2" eaLnBrk="0" hangingPunct="0">
              <a:buSzPct val="75000"/>
              <a:buFont typeface="Wingdings" pitchFamily="2" charset="2"/>
              <a:buNone/>
            </a:pPr>
            <a:r>
              <a:rPr lang="pt-BR" b="1">
                <a:solidFill>
                  <a:srgbClr val="003300"/>
                </a:solidFill>
              </a:rPr>
              <a:t>NBR-6023 - Referências bibliográficas</a:t>
            </a:r>
          </a:p>
          <a:p>
            <a:pPr lvl="2" eaLnBrk="0" hangingPunct="0">
              <a:buSzPct val="75000"/>
              <a:buFont typeface="Wingdings" pitchFamily="2" charset="2"/>
              <a:buNone/>
            </a:pPr>
            <a:r>
              <a:rPr lang="pt-BR" b="1">
                <a:solidFill>
                  <a:srgbClr val="003300"/>
                </a:solidFill>
              </a:rPr>
              <a:t>NBR-6024 - Numeração progressiva</a:t>
            </a:r>
          </a:p>
          <a:p>
            <a:pPr lvl="2" eaLnBrk="0" hangingPunct="0">
              <a:buSzPct val="75000"/>
              <a:buFont typeface="Wingdings" pitchFamily="2" charset="2"/>
              <a:buNone/>
            </a:pPr>
            <a:r>
              <a:rPr lang="pt-BR" b="1">
                <a:solidFill>
                  <a:srgbClr val="003300"/>
                </a:solidFill>
              </a:rPr>
              <a:t>NBR-6028 – Resumos</a:t>
            </a:r>
          </a:p>
          <a:p>
            <a:pPr lvl="2" eaLnBrk="0" hangingPunct="0">
              <a:buSzPct val="75000"/>
              <a:buFont typeface="Wingdings" pitchFamily="2" charset="2"/>
              <a:buNone/>
            </a:pPr>
            <a:r>
              <a:rPr lang="pt-BR" b="1">
                <a:solidFill>
                  <a:srgbClr val="003300"/>
                </a:solidFill>
              </a:rPr>
              <a:t> etc</a:t>
            </a: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2224088" y="1509713"/>
            <a:ext cx="6524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SzPct val="75000"/>
              <a:buFont typeface="Wingdings" pitchFamily="2" charset="2"/>
              <a:buChar char="l"/>
            </a:pPr>
            <a:r>
              <a:rPr lang="pt-BR" sz="2400" b="1">
                <a:solidFill>
                  <a:srgbClr val="003300"/>
                </a:solidFill>
              </a:rPr>
              <a:t> </a:t>
            </a:r>
            <a:r>
              <a:rPr lang="pt-BR" b="1">
                <a:solidFill>
                  <a:srgbClr val="003300"/>
                </a:solidFill>
              </a:rPr>
              <a:t>ISO (International Organization for Standardization)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2376488" y="5403850"/>
            <a:ext cx="65166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buSzPct val="75000"/>
              <a:buFont typeface="Wingdings" pitchFamily="2" charset="2"/>
              <a:buChar char="l"/>
            </a:pPr>
            <a:r>
              <a:rPr lang="pt-BR" sz="2400" b="1">
                <a:solidFill>
                  <a:srgbClr val="003300"/>
                </a:solidFill>
              </a:rPr>
              <a:t> </a:t>
            </a:r>
            <a:r>
              <a:rPr lang="pt-BR" b="1">
                <a:solidFill>
                  <a:srgbClr val="003300"/>
                </a:solidFill>
              </a:rPr>
              <a:t>Grupo de Vancouver para revistas da área de </a:t>
            </a:r>
            <a:br>
              <a:rPr lang="pt-BR" b="1">
                <a:solidFill>
                  <a:srgbClr val="003300"/>
                </a:solidFill>
              </a:rPr>
            </a:br>
            <a:r>
              <a:rPr lang="pt-BR" b="1">
                <a:solidFill>
                  <a:srgbClr val="003300"/>
                </a:solidFill>
              </a:rPr>
              <a:t>    biomedicina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471488" y="23114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b="1">
                <a:solidFill>
                  <a:srgbClr val="CC0000"/>
                </a:solidFill>
              </a:rPr>
              <a:t>Nacional</a:t>
            </a:r>
            <a:endParaRPr lang="pt-BR" sz="2400" b="1">
              <a:solidFill>
                <a:srgbClr val="CC0000"/>
              </a:solidFill>
            </a:endParaRP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471488" y="1509713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b="1">
                <a:solidFill>
                  <a:srgbClr val="CC0000"/>
                </a:solidFill>
              </a:rPr>
              <a:t>Internacional:</a:t>
            </a:r>
            <a:endParaRPr lang="pt-BR" sz="2800" b="1">
              <a:solidFill>
                <a:srgbClr val="CC0000"/>
              </a:solidFill>
            </a:endParaRPr>
          </a:p>
        </p:txBody>
      </p:sp>
      <p:sp>
        <p:nvSpPr>
          <p:cNvPr id="27667" name="Text Box 19"/>
          <p:cNvSpPr txBox="1">
            <a:spLocks noChangeArrowheads="1"/>
          </p:cNvSpPr>
          <p:nvPr/>
        </p:nvSpPr>
        <p:spPr bwMode="auto">
          <a:xfrm>
            <a:off x="404813" y="4632325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b="1">
                <a:solidFill>
                  <a:srgbClr val="CC0000"/>
                </a:solidFill>
              </a:rPr>
              <a:t>Regional:</a:t>
            </a:r>
            <a:endParaRPr lang="pt-BR" sz="2400" b="1">
              <a:solidFill>
                <a:srgbClr val="CC0000"/>
              </a:solidFill>
            </a:endParaRPr>
          </a:p>
        </p:txBody>
      </p:sp>
      <p:sp>
        <p:nvSpPr>
          <p:cNvPr id="27668" name="Text Box 20"/>
          <p:cNvSpPr txBox="1">
            <a:spLocks noChangeArrowheads="1"/>
          </p:cNvSpPr>
          <p:nvPr/>
        </p:nvSpPr>
        <p:spPr bwMode="auto">
          <a:xfrm>
            <a:off x="404813" y="5038725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b="1">
                <a:solidFill>
                  <a:srgbClr val="CC0000"/>
                </a:solidFill>
              </a:rPr>
              <a:t>Institucional:</a:t>
            </a:r>
            <a:endParaRPr lang="pt-BR" sz="2400" b="1">
              <a:solidFill>
                <a:srgbClr val="CC0000"/>
              </a:solidFill>
            </a:endParaRPr>
          </a:p>
        </p:txBody>
      </p:sp>
      <p:sp>
        <p:nvSpPr>
          <p:cNvPr id="27669" name="Text Box 21"/>
          <p:cNvSpPr txBox="1">
            <a:spLocks noChangeArrowheads="1"/>
          </p:cNvSpPr>
          <p:nvPr/>
        </p:nvSpPr>
        <p:spPr bwMode="auto">
          <a:xfrm>
            <a:off x="395288" y="5419725"/>
            <a:ext cx="2232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b="1">
                <a:solidFill>
                  <a:srgbClr val="CC0000"/>
                </a:solidFill>
              </a:rPr>
              <a:t>Área específica:</a:t>
            </a:r>
            <a:endParaRPr lang="pt-BR" sz="2400" b="1">
              <a:solidFill>
                <a:srgbClr val="CC0000"/>
              </a:solidFill>
            </a:endParaRP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2376488" y="4581525"/>
            <a:ext cx="1468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SzPct val="75000"/>
              <a:buFont typeface="Wingdings" pitchFamily="2" charset="2"/>
              <a:buChar char="l"/>
            </a:pPr>
            <a:r>
              <a:rPr lang="pt-BR" sz="2400" b="1">
                <a:solidFill>
                  <a:srgbClr val="003300"/>
                </a:solidFill>
              </a:rPr>
              <a:t> </a:t>
            </a:r>
            <a:r>
              <a:rPr lang="pt-BR" b="1">
                <a:solidFill>
                  <a:srgbClr val="003300"/>
                </a:solidFill>
              </a:rPr>
              <a:t>Mercosul</a:t>
            </a:r>
            <a:endParaRPr lang="pt-BR" sz="2400" b="1">
              <a:solidFill>
                <a:srgbClr val="003300"/>
              </a:solidFill>
            </a:endParaRPr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2376488" y="4987925"/>
            <a:ext cx="507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buSzPct val="75000"/>
              <a:buFont typeface="Wingdings" pitchFamily="2" charset="2"/>
              <a:buChar char="l"/>
            </a:pPr>
            <a:r>
              <a:rPr lang="pt-BR" sz="2400" b="1">
                <a:solidFill>
                  <a:srgbClr val="003300"/>
                </a:solidFill>
              </a:rPr>
              <a:t> </a:t>
            </a:r>
            <a:r>
              <a:rPr lang="pt-BR" b="1">
                <a:solidFill>
                  <a:srgbClr val="003300"/>
                </a:solidFill>
              </a:rPr>
              <a:t>Faculdade de Saúde Pública/USP (CPG)</a:t>
            </a:r>
          </a:p>
        </p:txBody>
      </p:sp>
      <p:sp>
        <p:nvSpPr>
          <p:cNvPr id="27672" name="Line 24"/>
          <p:cNvSpPr>
            <a:spLocks noChangeShapeType="1"/>
          </p:cNvSpPr>
          <p:nvPr/>
        </p:nvSpPr>
        <p:spPr bwMode="auto">
          <a:xfrm>
            <a:off x="2916238" y="981075"/>
            <a:ext cx="489585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buFont typeface="Verdana" pitchFamily="34" charset="0"/>
              <a:buChar char="©"/>
            </a:pPr>
            <a:r>
              <a:rPr lang="pt-BR" sz="1200">
                <a:latin typeface="Garamond" pitchFamily="18" charset="0"/>
              </a:rPr>
              <a:t> Angela Maria Belloni Cuenca</a:t>
            </a:r>
          </a:p>
          <a:p>
            <a:pPr>
              <a:buFont typeface="Verdana" pitchFamily="34" charset="0"/>
              <a:buChar char="©"/>
            </a:pPr>
            <a:endParaRPr lang="pt-BR" altLang="en-US" sz="12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Normas</a:t>
            </a:r>
            <a:r>
              <a:rPr lang="pt-BR" sz="3800" b="1">
                <a:solidFill>
                  <a:srgbClr val="003300"/>
                </a:solidFill>
                <a:latin typeface="Microsoft Sans Serif" pitchFamily="34" charset="0"/>
              </a:rPr>
              <a:t> </a:t>
            </a:r>
            <a:r>
              <a:rPr lang="pt-B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de</a:t>
            </a:r>
            <a:r>
              <a:rPr lang="pt-BR" sz="3800" b="1">
                <a:solidFill>
                  <a:srgbClr val="003300"/>
                </a:solidFill>
                <a:latin typeface="Microsoft Sans Serif" pitchFamily="34" charset="0"/>
              </a:rPr>
              <a:t> </a:t>
            </a:r>
            <a:r>
              <a:rPr lang="pt-B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referências</a:t>
            </a:r>
            <a:r>
              <a:rPr lang="pt-BR" sz="3800" b="1">
                <a:solidFill>
                  <a:srgbClr val="003300"/>
                </a:solidFill>
                <a:latin typeface="Microsoft Sans Serif" pitchFamily="34" charset="0"/>
              </a:rPr>
              <a:t> -  </a:t>
            </a:r>
            <a:r>
              <a:rPr lang="pt-BR" sz="3000" b="1">
                <a:solidFill>
                  <a:srgbClr val="003300"/>
                </a:solidFill>
                <a:latin typeface="Microsoft Sans Serif" pitchFamily="34" charset="0"/>
              </a:rPr>
              <a:t>Regras gerais</a:t>
            </a:r>
            <a:br>
              <a:rPr lang="pt-BR" sz="3000" b="1">
                <a:solidFill>
                  <a:srgbClr val="003300"/>
                </a:solidFill>
                <a:latin typeface="Microsoft Sans Serif" pitchFamily="34" charset="0"/>
              </a:rPr>
            </a:br>
            <a:endParaRPr lang="pt-BR" sz="3000" b="1">
              <a:solidFill>
                <a:srgbClr val="003300"/>
              </a:solidFill>
              <a:latin typeface="Microsoft Sans Serif" pitchFamily="34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419100" y="1574800"/>
            <a:ext cx="8113713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sz="2800" b="1" dirty="0">
                <a:solidFill>
                  <a:srgbClr val="CC3300"/>
                </a:solidFill>
              </a:rPr>
              <a:t>Autor :</a:t>
            </a:r>
            <a:r>
              <a:rPr lang="pt-BR" sz="2800" b="1" dirty="0">
                <a:solidFill>
                  <a:srgbClr val="003300"/>
                </a:solidFill>
              </a:rPr>
              <a:t> </a:t>
            </a:r>
            <a:r>
              <a:rPr lang="pt-BR" sz="2400" b="1" dirty="0">
                <a:solidFill>
                  <a:srgbClr val="003300"/>
                </a:solidFill>
              </a:rPr>
              <a:t>sobrenome, seguido das iniciais do </a:t>
            </a:r>
            <a:r>
              <a:rPr lang="pt-BR" sz="2400" b="1" dirty="0" err="1">
                <a:solidFill>
                  <a:srgbClr val="003300"/>
                </a:solidFill>
              </a:rPr>
              <a:t>pré-nome</a:t>
            </a:r>
            <a:endParaRPr lang="pt-BR" sz="2400" b="1" dirty="0">
              <a:solidFill>
                <a:srgbClr val="003300"/>
              </a:solidFill>
            </a:endParaRPr>
          </a:p>
          <a:p>
            <a:pPr eaLnBrk="0" hangingPunct="0"/>
            <a:endParaRPr lang="pt-BR" sz="1600" b="1" dirty="0">
              <a:solidFill>
                <a:srgbClr val="003300"/>
              </a:solidFill>
            </a:endParaRPr>
          </a:p>
          <a:p>
            <a:pPr eaLnBrk="0" hangingPunct="0"/>
            <a:r>
              <a:rPr lang="pt-BR" sz="1600" b="1" dirty="0">
                <a:solidFill>
                  <a:srgbClr val="003300"/>
                </a:solidFill>
              </a:rPr>
              <a:t>Saulo Nogueira       </a:t>
            </a:r>
            <a:r>
              <a:rPr lang="pt-BR" sz="2400" b="1" dirty="0" err="1">
                <a:solidFill>
                  <a:srgbClr val="003300"/>
                </a:solidFill>
              </a:rPr>
              <a:t>Nogueira</a:t>
            </a:r>
            <a:r>
              <a:rPr lang="pt-BR" sz="2400" b="1" dirty="0">
                <a:solidFill>
                  <a:srgbClr val="003300"/>
                </a:solidFill>
              </a:rPr>
              <a:t> S</a:t>
            </a:r>
          </a:p>
          <a:p>
            <a:pPr eaLnBrk="0" hangingPunct="0"/>
            <a:r>
              <a:rPr lang="en-US" sz="1600" b="1" dirty="0">
                <a:solidFill>
                  <a:srgbClr val="003300"/>
                </a:solidFill>
              </a:rPr>
              <a:t>Antonio Carlos </a:t>
            </a:r>
            <a:r>
              <a:rPr lang="en-US" sz="1600" b="1" dirty="0" err="1">
                <a:solidFill>
                  <a:srgbClr val="003300"/>
                </a:solidFill>
              </a:rPr>
              <a:t>Guimarães</a:t>
            </a:r>
            <a:r>
              <a:rPr lang="en-US" sz="1600" b="1" dirty="0">
                <a:solidFill>
                  <a:srgbClr val="003300"/>
                </a:solidFill>
              </a:rPr>
              <a:t> </a:t>
            </a:r>
            <a:r>
              <a:rPr lang="en-US" sz="1600" b="1" dirty="0" err="1">
                <a:solidFill>
                  <a:srgbClr val="003300"/>
                </a:solidFill>
              </a:rPr>
              <a:t>Filho</a:t>
            </a:r>
            <a:r>
              <a:rPr lang="en-US" sz="1600" b="1" dirty="0">
                <a:solidFill>
                  <a:srgbClr val="003300"/>
                </a:solidFill>
              </a:rPr>
              <a:t>       </a:t>
            </a:r>
            <a:r>
              <a:rPr lang="en-US" sz="2400" b="1" dirty="0" err="1">
                <a:solidFill>
                  <a:srgbClr val="003300"/>
                </a:solidFill>
              </a:rPr>
              <a:t>Guimarães</a:t>
            </a:r>
            <a:r>
              <a:rPr lang="en-US" sz="2400" b="1" dirty="0">
                <a:solidFill>
                  <a:srgbClr val="003300"/>
                </a:solidFill>
              </a:rPr>
              <a:t> </a:t>
            </a:r>
            <a:r>
              <a:rPr lang="en-US" sz="2400" b="1" dirty="0" err="1">
                <a:solidFill>
                  <a:srgbClr val="003300"/>
                </a:solidFill>
              </a:rPr>
              <a:t>Filho</a:t>
            </a:r>
            <a:r>
              <a:rPr lang="en-US" sz="2400" b="1" dirty="0">
                <a:solidFill>
                  <a:srgbClr val="003300"/>
                </a:solidFill>
              </a:rPr>
              <a:t>  AC</a:t>
            </a:r>
          </a:p>
          <a:p>
            <a:pPr eaLnBrk="0" hangingPunct="0"/>
            <a:r>
              <a:rPr lang="en-US" sz="1600" b="1" dirty="0" smtClean="0">
                <a:solidFill>
                  <a:srgbClr val="003300"/>
                </a:solidFill>
              </a:rPr>
              <a:t>Jorge </a:t>
            </a:r>
            <a:r>
              <a:rPr lang="en-US" sz="1600" b="1" dirty="0" err="1" smtClean="0">
                <a:solidFill>
                  <a:srgbClr val="003300"/>
                </a:solidFill>
              </a:rPr>
              <a:t>Damis</a:t>
            </a:r>
            <a:r>
              <a:rPr lang="en-US" sz="1600" b="1" dirty="0" smtClean="0">
                <a:solidFill>
                  <a:srgbClr val="003300"/>
                </a:solidFill>
              </a:rPr>
              <a:t> </a:t>
            </a:r>
            <a:r>
              <a:rPr lang="en-US" sz="1600" b="1" dirty="0">
                <a:solidFill>
                  <a:srgbClr val="003300"/>
                </a:solidFill>
              </a:rPr>
              <a:t>Jr</a:t>
            </a:r>
            <a:r>
              <a:rPr lang="en-US" sz="2400" b="1" dirty="0">
                <a:solidFill>
                  <a:srgbClr val="003300"/>
                </a:solidFill>
              </a:rPr>
              <a:t>      </a:t>
            </a:r>
            <a:r>
              <a:rPr lang="en-US" sz="2400" b="1" dirty="0" err="1" smtClean="0">
                <a:solidFill>
                  <a:srgbClr val="003300"/>
                </a:solidFill>
              </a:rPr>
              <a:t>Damis</a:t>
            </a:r>
            <a:r>
              <a:rPr lang="en-US" sz="2400" b="1" dirty="0" smtClean="0">
                <a:solidFill>
                  <a:srgbClr val="003300"/>
                </a:solidFill>
              </a:rPr>
              <a:t> </a:t>
            </a:r>
            <a:r>
              <a:rPr lang="en-US" sz="2400" b="1" dirty="0">
                <a:solidFill>
                  <a:srgbClr val="003300"/>
                </a:solidFill>
              </a:rPr>
              <a:t>Jr  J</a:t>
            </a:r>
          </a:p>
          <a:p>
            <a:pPr eaLnBrk="0" hangingPunct="0"/>
            <a:r>
              <a:rPr lang="en-US" sz="1600" b="1" dirty="0">
                <a:solidFill>
                  <a:srgbClr val="003300"/>
                </a:solidFill>
              </a:rPr>
              <a:t>Carlos </a:t>
            </a:r>
            <a:r>
              <a:rPr lang="en-US" sz="1600" b="1" dirty="0" err="1">
                <a:solidFill>
                  <a:srgbClr val="003300"/>
                </a:solidFill>
              </a:rPr>
              <a:t>Vasques</a:t>
            </a:r>
            <a:r>
              <a:rPr lang="en-US" sz="1600" b="1" dirty="0">
                <a:solidFill>
                  <a:srgbClr val="003300"/>
                </a:solidFill>
              </a:rPr>
              <a:t> Martinez</a:t>
            </a:r>
            <a:r>
              <a:rPr lang="en-US" sz="2400" b="1" dirty="0">
                <a:solidFill>
                  <a:srgbClr val="003300"/>
                </a:solidFill>
              </a:rPr>
              <a:t>   </a:t>
            </a:r>
            <a:r>
              <a:rPr lang="en-US" sz="2400" b="1" dirty="0" err="1">
                <a:solidFill>
                  <a:srgbClr val="003300"/>
                </a:solidFill>
              </a:rPr>
              <a:t>Vasques</a:t>
            </a:r>
            <a:r>
              <a:rPr lang="en-US" sz="2400" b="1" dirty="0">
                <a:solidFill>
                  <a:srgbClr val="003300"/>
                </a:solidFill>
              </a:rPr>
              <a:t> Martinez C</a:t>
            </a:r>
          </a:p>
          <a:p>
            <a:pPr eaLnBrk="0" hangingPunct="0"/>
            <a:r>
              <a:rPr lang="en-US" sz="1600" b="1" dirty="0">
                <a:solidFill>
                  <a:srgbClr val="003300"/>
                </a:solidFill>
              </a:rPr>
              <a:t>Maria das </a:t>
            </a:r>
            <a:r>
              <a:rPr lang="en-US" sz="1600" b="1" dirty="0" err="1">
                <a:solidFill>
                  <a:srgbClr val="003300"/>
                </a:solidFill>
              </a:rPr>
              <a:t>Graças</a:t>
            </a:r>
            <a:r>
              <a:rPr lang="en-US" sz="1600" b="1" dirty="0">
                <a:solidFill>
                  <a:srgbClr val="003300"/>
                </a:solidFill>
              </a:rPr>
              <a:t> de Souza</a:t>
            </a:r>
            <a:r>
              <a:rPr lang="en-US" sz="2400" b="1" dirty="0">
                <a:solidFill>
                  <a:srgbClr val="003300"/>
                </a:solidFill>
              </a:rPr>
              <a:t>    </a:t>
            </a:r>
            <a:r>
              <a:rPr lang="en-US" sz="2400" b="1" dirty="0" err="1">
                <a:solidFill>
                  <a:srgbClr val="003300"/>
                </a:solidFill>
              </a:rPr>
              <a:t>Souza</a:t>
            </a:r>
            <a:r>
              <a:rPr lang="en-US" sz="2400" b="1" dirty="0">
                <a:solidFill>
                  <a:srgbClr val="003300"/>
                </a:solidFill>
              </a:rPr>
              <a:t> M das G de</a:t>
            </a:r>
          </a:p>
          <a:p>
            <a:pPr eaLnBrk="0" hangingPunct="0"/>
            <a:endParaRPr lang="en-US" sz="2400" b="1" dirty="0">
              <a:solidFill>
                <a:srgbClr val="003300"/>
              </a:solidFill>
            </a:endParaRPr>
          </a:p>
          <a:p>
            <a:pPr eaLnBrk="0" hangingPunct="0"/>
            <a:r>
              <a:rPr lang="en-US" b="1" dirty="0" err="1">
                <a:solidFill>
                  <a:srgbClr val="CC3300"/>
                </a:solidFill>
              </a:rPr>
              <a:t>Exemplo</a:t>
            </a:r>
            <a:endParaRPr lang="pt-BR" b="1" dirty="0">
              <a:solidFill>
                <a:srgbClr val="CC3300"/>
              </a:solidFill>
            </a:endParaRPr>
          </a:p>
          <a:p>
            <a:pPr eaLnBrk="0" hangingPunct="0"/>
            <a:r>
              <a:rPr lang="pt-BR" b="1" dirty="0"/>
              <a:t>Nogueira S, Paulino AY , Santos Filho C, Nogueira Neto  J, Silva G da,  Souza </a:t>
            </a:r>
            <a:r>
              <a:rPr lang="pt-BR" b="1" dirty="0" smtClean="0"/>
              <a:t>MG.   </a:t>
            </a:r>
            <a:r>
              <a:rPr lang="pt-BR" b="1" dirty="0"/>
              <a:t>O uso da internet na ciência. São Paulo: Melhoramentos; 2002.</a:t>
            </a:r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2484438" y="908050"/>
            <a:ext cx="489585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buFont typeface="Verdana" pitchFamily="34" charset="0"/>
              <a:buChar char="©"/>
            </a:pPr>
            <a:r>
              <a:rPr lang="pt-BR" sz="1200">
                <a:latin typeface="Garamond" pitchFamily="18" charset="0"/>
              </a:rPr>
              <a:t> Angela Maria Belloni Cuenca</a:t>
            </a:r>
          </a:p>
          <a:p>
            <a:pPr>
              <a:buFont typeface="Verdana" pitchFamily="34" charset="0"/>
              <a:buChar char="©"/>
            </a:pPr>
            <a:endParaRPr lang="pt-BR" altLang="en-US" sz="12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7813"/>
            <a:ext cx="8218487" cy="558800"/>
          </a:xfrm>
        </p:spPr>
        <p:txBody>
          <a:bodyPr/>
          <a:lstStyle/>
          <a:p>
            <a:r>
              <a:rPr lang="pt-B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Normas</a:t>
            </a:r>
            <a:r>
              <a:rPr lang="pt-BR" sz="3800" b="1">
                <a:solidFill>
                  <a:srgbClr val="003300"/>
                </a:solidFill>
                <a:latin typeface="Microsoft Sans Serif" pitchFamily="34" charset="0"/>
              </a:rPr>
              <a:t> </a:t>
            </a:r>
            <a:r>
              <a:rPr lang="pt-B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de</a:t>
            </a:r>
            <a:r>
              <a:rPr lang="pt-BR" sz="3800" b="1">
                <a:solidFill>
                  <a:srgbClr val="003300"/>
                </a:solidFill>
                <a:latin typeface="Microsoft Sans Serif" pitchFamily="34" charset="0"/>
              </a:rPr>
              <a:t> </a:t>
            </a:r>
            <a:r>
              <a:rPr lang="pt-B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referências</a:t>
            </a:r>
            <a:r>
              <a:rPr lang="pt-BR" sz="3800" b="1">
                <a:solidFill>
                  <a:srgbClr val="003300"/>
                </a:solidFill>
                <a:latin typeface="Microsoft Sans Serif" pitchFamily="34" charset="0"/>
              </a:rPr>
              <a:t> -  </a:t>
            </a:r>
            <a:r>
              <a:rPr lang="pt-BR" sz="3000" b="1">
                <a:solidFill>
                  <a:srgbClr val="003300"/>
                </a:solidFill>
                <a:latin typeface="Microsoft Sans Serif" pitchFamily="34" charset="0"/>
              </a:rPr>
              <a:t>Livro</a:t>
            </a:r>
            <a:br>
              <a:rPr lang="pt-BR" sz="3000" b="1">
                <a:solidFill>
                  <a:srgbClr val="003300"/>
                </a:solidFill>
                <a:latin typeface="Microsoft Sans Serif" pitchFamily="34" charset="0"/>
              </a:rPr>
            </a:br>
            <a:r>
              <a:rPr lang="pt-BR" sz="3800" b="1">
                <a:solidFill>
                  <a:srgbClr val="003300"/>
                </a:solidFill>
                <a:latin typeface="Microsoft Sans Serif" pitchFamily="34" charset="0"/>
              </a:rPr>
              <a:t/>
            </a:r>
            <a:br>
              <a:rPr lang="pt-BR" sz="3800" b="1">
                <a:solidFill>
                  <a:srgbClr val="003300"/>
                </a:solidFill>
                <a:latin typeface="Microsoft Sans Serif" pitchFamily="34" charset="0"/>
              </a:rPr>
            </a:br>
            <a:endParaRPr lang="pt-BR" sz="3800" b="1">
              <a:solidFill>
                <a:srgbClr val="003300"/>
              </a:solidFill>
              <a:latin typeface="Microsoft Sans Serif" pitchFamily="34" charset="0"/>
            </a:endParaRPr>
          </a:p>
        </p:txBody>
      </p:sp>
      <p:sp>
        <p:nvSpPr>
          <p:cNvPr id="113667" name="Rectangle 3"/>
          <p:cNvSpPr>
            <a:spLocks noChangeArrowheads="1"/>
          </p:cNvSpPr>
          <p:nvPr/>
        </p:nvSpPr>
        <p:spPr bwMode="auto">
          <a:xfrm>
            <a:off x="395288" y="3573463"/>
            <a:ext cx="40322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dirty="0">
                <a:solidFill>
                  <a:srgbClr val="003300"/>
                </a:solidFill>
              </a:rPr>
              <a:t>Marques</a:t>
            </a:r>
            <a:r>
              <a:rPr lang="pt-BR" dirty="0"/>
              <a:t> </a:t>
            </a:r>
            <a:r>
              <a:rPr lang="pt-BR" dirty="0" smtClean="0"/>
              <a:t>MCC</a:t>
            </a:r>
            <a:r>
              <a:rPr lang="pt-BR" dirty="0"/>
              <a:t>. A história de uma epidemia moderna: a emergência política da Aids/HIV no Brasil. Maringá: </a:t>
            </a:r>
            <a:r>
              <a:rPr lang="pt-BR" dirty="0" err="1"/>
              <a:t>RiMa</a:t>
            </a:r>
            <a:r>
              <a:rPr lang="pt-BR" dirty="0"/>
              <a:t>/</a:t>
            </a:r>
            <a:r>
              <a:rPr lang="pt-BR" dirty="0" err="1"/>
              <a:t>Eduem</a:t>
            </a:r>
            <a:r>
              <a:rPr lang="pt-BR" dirty="0"/>
              <a:t>; 2003.</a:t>
            </a:r>
            <a:endParaRPr lang="pt-BR" b="1" dirty="0">
              <a:solidFill>
                <a:srgbClr val="003300"/>
              </a:solidFill>
            </a:endParaRPr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419100" y="1073150"/>
            <a:ext cx="8113713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sz="2400" b="1">
                <a:solidFill>
                  <a:srgbClr val="CC3300"/>
                </a:solidFill>
              </a:rPr>
              <a:t>Autor: </a:t>
            </a:r>
            <a:r>
              <a:rPr lang="pt-BR" b="1">
                <a:solidFill>
                  <a:srgbClr val="003300"/>
                </a:solidFill>
              </a:rPr>
              <a:t>sobrenome e pré-nome – </a:t>
            </a:r>
            <a:r>
              <a:rPr lang="pt-BR" b="1">
                <a:solidFill>
                  <a:srgbClr val="0033CC"/>
                </a:solidFill>
              </a:rPr>
              <a:t>ABNT: grafados em maísculas</a:t>
            </a:r>
          </a:p>
          <a:p>
            <a:pPr eaLnBrk="0" hangingPunct="0"/>
            <a:r>
              <a:rPr lang="pt-BR" sz="2400" b="1">
                <a:solidFill>
                  <a:srgbClr val="CC3300"/>
                </a:solidFill>
              </a:rPr>
              <a:t>Título e subtítulo :</a:t>
            </a:r>
            <a:r>
              <a:rPr lang="pt-BR" sz="1800" b="1">
                <a:solidFill>
                  <a:srgbClr val="003300"/>
                </a:solidFill>
              </a:rPr>
              <a:t> </a:t>
            </a:r>
            <a:r>
              <a:rPr lang="pt-BR" b="1">
                <a:solidFill>
                  <a:srgbClr val="0033CC"/>
                </a:solidFill>
              </a:rPr>
              <a:t>ABNT: título destacado em negrito ou itálico.</a:t>
            </a:r>
          </a:p>
          <a:p>
            <a:pPr eaLnBrk="0" hangingPunct="0"/>
            <a:r>
              <a:rPr lang="pt-BR" sz="2400" b="1">
                <a:solidFill>
                  <a:srgbClr val="CC3300"/>
                </a:solidFill>
              </a:rPr>
              <a:t>Edição :</a:t>
            </a:r>
            <a:r>
              <a:rPr lang="pt-BR" sz="2400" b="1">
                <a:solidFill>
                  <a:srgbClr val="003300"/>
                </a:solidFill>
              </a:rPr>
              <a:t> </a:t>
            </a:r>
            <a:r>
              <a:rPr lang="pt-BR" b="1">
                <a:solidFill>
                  <a:srgbClr val="003300"/>
                </a:solidFill>
              </a:rPr>
              <a:t>somente a partir da segunda edição</a:t>
            </a:r>
          </a:p>
          <a:p>
            <a:pPr eaLnBrk="0" hangingPunct="0"/>
            <a:r>
              <a:rPr lang="pt-BR" sz="2400" b="1">
                <a:solidFill>
                  <a:srgbClr val="CC3300"/>
                </a:solidFill>
              </a:rPr>
              <a:t>Local de publicação </a:t>
            </a:r>
            <a:r>
              <a:rPr lang="pt-BR" sz="1800" b="1">
                <a:solidFill>
                  <a:srgbClr val="CC3300"/>
                </a:solidFill>
              </a:rPr>
              <a:t>:</a:t>
            </a:r>
            <a:r>
              <a:rPr lang="pt-BR" sz="1800" b="1">
                <a:solidFill>
                  <a:srgbClr val="003300"/>
                </a:solidFill>
              </a:rPr>
              <a:t> </a:t>
            </a:r>
            <a:r>
              <a:rPr lang="pt-BR" b="1">
                <a:solidFill>
                  <a:srgbClr val="003300"/>
                </a:solidFill>
              </a:rPr>
              <a:t>cidade onde foi publicado</a:t>
            </a:r>
          </a:p>
          <a:p>
            <a:pPr eaLnBrk="0" hangingPunct="0"/>
            <a:r>
              <a:rPr lang="pt-BR" sz="2400" b="1">
                <a:solidFill>
                  <a:srgbClr val="CC3300"/>
                </a:solidFill>
              </a:rPr>
              <a:t>Editora: </a:t>
            </a:r>
            <a:r>
              <a:rPr lang="pt-BR" b="1">
                <a:solidFill>
                  <a:srgbClr val="003300"/>
                </a:solidFill>
              </a:rPr>
              <a:t>a primeira, quando houver mais do que duas </a:t>
            </a:r>
          </a:p>
          <a:p>
            <a:pPr eaLnBrk="0" hangingPunct="0">
              <a:spcAft>
                <a:spcPct val="25000"/>
              </a:spcAft>
            </a:pPr>
            <a:r>
              <a:rPr lang="pt-BR" sz="2400" b="1">
                <a:solidFill>
                  <a:srgbClr val="CC3300"/>
                </a:solidFill>
              </a:rPr>
              <a:t>Ano</a:t>
            </a:r>
            <a:r>
              <a:rPr lang="pt-BR" sz="1800" b="1">
                <a:solidFill>
                  <a:srgbClr val="CC3300"/>
                </a:solidFill>
              </a:rPr>
              <a:t> </a:t>
            </a:r>
            <a:r>
              <a:rPr lang="pt-BR" sz="2400" b="1">
                <a:solidFill>
                  <a:srgbClr val="CC3300"/>
                </a:solidFill>
              </a:rPr>
              <a:t>de</a:t>
            </a:r>
            <a:r>
              <a:rPr lang="pt-BR" sz="1800" b="1">
                <a:solidFill>
                  <a:srgbClr val="CC3300"/>
                </a:solidFill>
              </a:rPr>
              <a:t> </a:t>
            </a:r>
            <a:r>
              <a:rPr lang="pt-BR" sz="2400" b="1">
                <a:solidFill>
                  <a:srgbClr val="CC3300"/>
                </a:solidFill>
              </a:rPr>
              <a:t>publicação: </a:t>
            </a:r>
            <a:r>
              <a:rPr lang="pt-BR" b="1">
                <a:solidFill>
                  <a:srgbClr val="003300"/>
                </a:solidFill>
              </a:rPr>
              <a:t>ano do conteúdo; não indicar reimpressão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1612900" y="5635625"/>
            <a:ext cx="1973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400" b="1">
                <a:solidFill>
                  <a:srgbClr val="CC3300"/>
                </a:solidFill>
              </a:rPr>
              <a:t>Vancouver</a:t>
            </a:r>
          </a:p>
        </p:txBody>
      </p:sp>
      <p:sp>
        <p:nvSpPr>
          <p:cNvPr id="113670" name="Line 6"/>
          <p:cNvSpPr>
            <a:spLocks noChangeShapeType="1"/>
          </p:cNvSpPr>
          <p:nvPr/>
        </p:nvSpPr>
        <p:spPr bwMode="auto">
          <a:xfrm>
            <a:off x="2484438" y="908050"/>
            <a:ext cx="489585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3671" name="Line 7"/>
          <p:cNvSpPr>
            <a:spLocks noChangeShapeType="1"/>
          </p:cNvSpPr>
          <p:nvPr/>
        </p:nvSpPr>
        <p:spPr bwMode="auto">
          <a:xfrm>
            <a:off x="2339975" y="515778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5848350" y="385603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13673" name="Text Box 9"/>
          <p:cNvSpPr txBox="1">
            <a:spLocks noChangeArrowheads="1"/>
          </p:cNvSpPr>
          <p:nvPr/>
        </p:nvSpPr>
        <p:spPr bwMode="auto">
          <a:xfrm>
            <a:off x="4984750" y="342265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13674" name="Rectangle 10"/>
          <p:cNvSpPr>
            <a:spLocks noChangeArrowheads="1"/>
          </p:cNvSpPr>
          <p:nvPr/>
        </p:nvSpPr>
        <p:spPr bwMode="auto">
          <a:xfrm>
            <a:off x="4716463" y="3573463"/>
            <a:ext cx="40322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>
                <a:solidFill>
                  <a:srgbClr val="003300"/>
                </a:solidFill>
              </a:rPr>
              <a:t>MARQUES,</a:t>
            </a:r>
            <a:r>
              <a:rPr lang="pt-BR"/>
              <a:t> M.C. da C. </a:t>
            </a:r>
            <a:r>
              <a:rPr lang="pt-BR" b="1"/>
              <a:t>A história de uma epidemia moderna</a:t>
            </a:r>
            <a:r>
              <a:rPr lang="pt-BR"/>
              <a:t>: a emergência política da Aids/HIV no Brasil. Maringá: RiMa/Eduem, 2003.</a:t>
            </a:r>
            <a:endParaRPr lang="pt-BR" b="1">
              <a:solidFill>
                <a:srgbClr val="003300"/>
              </a:solidFill>
            </a:endParaRPr>
          </a:p>
        </p:txBody>
      </p:sp>
      <p:sp>
        <p:nvSpPr>
          <p:cNvPr id="113675" name="Line 11"/>
          <p:cNvSpPr>
            <a:spLocks noChangeShapeType="1"/>
          </p:cNvSpPr>
          <p:nvPr/>
        </p:nvSpPr>
        <p:spPr bwMode="auto">
          <a:xfrm>
            <a:off x="6516688" y="515778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3676" name="Text Box 12"/>
          <p:cNvSpPr txBox="1">
            <a:spLocks noChangeArrowheads="1"/>
          </p:cNvSpPr>
          <p:nvPr/>
        </p:nvSpPr>
        <p:spPr bwMode="auto">
          <a:xfrm>
            <a:off x="5919788" y="565626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/>
          </a:p>
        </p:txBody>
      </p:sp>
      <p:sp>
        <p:nvSpPr>
          <p:cNvPr id="113677" name="Text Box 13"/>
          <p:cNvSpPr txBox="1">
            <a:spLocks noChangeArrowheads="1"/>
          </p:cNvSpPr>
          <p:nvPr/>
        </p:nvSpPr>
        <p:spPr bwMode="auto">
          <a:xfrm>
            <a:off x="6054725" y="5708650"/>
            <a:ext cx="1973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400" b="1">
                <a:solidFill>
                  <a:srgbClr val="0033CC"/>
                </a:solidFill>
              </a:rPr>
              <a:t>ABNT</a:t>
            </a:r>
          </a:p>
        </p:txBody>
      </p:sp>
      <p:sp>
        <p:nvSpPr>
          <p:cNvPr id="113678" name="Rectangle 14"/>
          <p:cNvSpPr>
            <a:spLocks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buFont typeface="Verdana" pitchFamily="34" charset="0"/>
              <a:buChar char="©"/>
            </a:pPr>
            <a:r>
              <a:rPr lang="pt-BR" sz="1200">
                <a:latin typeface="Garamond" pitchFamily="18" charset="0"/>
              </a:rPr>
              <a:t> Angela Maria Belloni Cuenca</a:t>
            </a:r>
          </a:p>
          <a:p>
            <a:pPr>
              <a:buFont typeface="Verdana" pitchFamily="34" charset="0"/>
              <a:buChar char="©"/>
            </a:pPr>
            <a:endParaRPr lang="pt-BR" altLang="en-US" sz="12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3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/>
      <p:bldP spid="113669" grpId="0"/>
      <p:bldP spid="113671" grpId="0" animBg="1"/>
      <p:bldP spid="113674" grpId="0"/>
      <p:bldP spid="113675" grpId="0" animBg="1"/>
      <p:bldP spid="1136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  <p:sp>
        <p:nvSpPr>
          <p:cNvPr id="29763" name="Text Box 67"/>
          <p:cNvSpPr txBox="1">
            <a:spLocks noChangeArrowheads="1"/>
          </p:cNvSpPr>
          <p:nvPr/>
        </p:nvSpPr>
        <p:spPr bwMode="auto">
          <a:xfrm>
            <a:off x="7110413" y="3484563"/>
            <a:ext cx="19304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sz="1400" b="1"/>
              <a:t>Volume e </a:t>
            </a:r>
          </a:p>
          <a:p>
            <a:pPr algn="ctr"/>
            <a:r>
              <a:rPr lang="pt-BR" sz="1400" b="1"/>
              <a:t>Paginação do capítulo</a:t>
            </a:r>
          </a:p>
        </p:txBody>
      </p:sp>
      <p:sp>
        <p:nvSpPr>
          <p:cNvPr id="29740" name="Text Box 44"/>
          <p:cNvSpPr txBox="1">
            <a:spLocks noChangeArrowheads="1"/>
          </p:cNvSpPr>
          <p:nvPr/>
        </p:nvSpPr>
        <p:spPr bwMode="auto">
          <a:xfrm>
            <a:off x="220663" y="1301750"/>
            <a:ext cx="379412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1800" b="1">
                <a:solidFill>
                  <a:srgbClr val="CC3300"/>
                </a:solidFill>
              </a:rPr>
              <a:t>V</a:t>
            </a:r>
          </a:p>
          <a:p>
            <a:r>
              <a:rPr lang="pt-BR" sz="1800" b="1">
                <a:solidFill>
                  <a:srgbClr val="CC3300"/>
                </a:solidFill>
              </a:rPr>
              <a:t>a</a:t>
            </a:r>
          </a:p>
          <a:p>
            <a:r>
              <a:rPr lang="pt-BR" sz="1800" b="1">
                <a:solidFill>
                  <a:srgbClr val="CC3300"/>
                </a:solidFill>
              </a:rPr>
              <a:t>n</a:t>
            </a:r>
          </a:p>
          <a:p>
            <a:r>
              <a:rPr lang="pt-BR" sz="1800" b="1">
                <a:solidFill>
                  <a:srgbClr val="CC3300"/>
                </a:solidFill>
              </a:rPr>
              <a:t>c</a:t>
            </a:r>
          </a:p>
          <a:p>
            <a:r>
              <a:rPr lang="pt-BR" sz="1800" b="1">
                <a:solidFill>
                  <a:srgbClr val="CC3300"/>
                </a:solidFill>
              </a:rPr>
              <a:t>o</a:t>
            </a:r>
          </a:p>
          <a:p>
            <a:r>
              <a:rPr lang="pt-BR" sz="1800" b="1">
                <a:solidFill>
                  <a:srgbClr val="CC3300"/>
                </a:solidFill>
              </a:rPr>
              <a:t>u</a:t>
            </a:r>
          </a:p>
          <a:p>
            <a:r>
              <a:rPr lang="pt-BR" sz="1800" b="1">
                <a:solidFill>
                  <a:srgbClr val="CC3300"/>
                </a:solidFill>
              </a:rPr>
              <a:t>v</a:t>
            </a:r>
          </a:p>
          <a:p>
            <a:r>
              <a:rPr lang="pt-BR" sz="1800" b="1">
                <a:solidFill>
                  <a:srgbClr val="CC3300"/>
                </a:solidFill>
              </a:rPr>
              <a:t>e</a:t>
            </a:r>
          </a:p>
          <a:p>
            <a:r>
              <a:rPr lang="pt-BR" sz="1800" b="1">
                <a:solidFill>
                  <a:srgbClr val="CC3300"/>
                </a:solidFill>
              </a:rPr>
              <a:t>r</a:t>
            </a:r>
          </a:p>
        </p:txBody>
      </p:sp>
      <p:sp>
        <p:nvSpPr>
          <p:cNvPr id="29739" name="Rectangle 43"/>
          <p:cNvSpPr>
            <a:spLocks noGrp="1" noChangeArrowheads="1"/>
          </p:cNvSpPr>
          <p:nvPr>
            <p:ph type="title"/>
          </p:nvPr>
        </p:nvSpPr>
        <p:spPr>
          <a:xfrm>
            <a:off x="390525" y="166688"/>
            <a:ext cx="8686800" cy="1139825"/>
          </a:xfrm>
          <a:noFill/>
          <a:ln/>
        </p:spPr>
        <p:txBody>
          <a:bodyPr/>
          <a:lstStyle/>
          <a:p>
            <a:pPr algn="ctr"/>
            <a:r>
              <a:rPr lang="pt-B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Parte</a:t>
            </a:r>
            <a:r>
              <a:rPr lang="pt-BR" sz="3800" b="1">
                <a:solidFill>
                  <a:srgbClr val="003300"/>
                </a:solidFill>
                <a:latin typeface="Microsoft Sans Serif" pitchFamily="34" charset="0"/>
              </a:rPr>
              <a:t> </a:t>
            </a:r>
            <a:r>
              <a:rPr lang="pt-B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de</a:t>
            </a:r>
            <a:r>
              <a:rPr lang="pt-BR" sz="3800" b="1">
                <a:solidFill>
                  <a:srgbClr val="003300"/>
                </a:solidFill>
                <a:latin typeface="Microsoft Sans Serif" pitchFamily="34" charset="0"/>
              </a:rPr>
              <a:t> </a:t>
            </a:r>
            <a:r>
              <a:rPr lang="pt-B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livro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546225" y="692150"/>
            <a:ext cx="6894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pt-BR" sz="2400" b="1">
              <a:solidFill>
                <a:srgbClr val="000099"/>
              </a:solidFill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601663" y="4765675"/>
            <a:ext cx="85423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>
                <a:solidFill>
                  <a:schemeClr val="accent2"/>
                </a:solidFill>
              </a:rPr>
              <a:t>MOREIRA,  Walter.  Avaliação do estilo de produção do comunicação de um pesquisador.  In: WITTER, Geraldina P. (Org.)  </a:t>
            </a:r>
            <a:r>
              <a:rPr lang="pt-BR" b="1">
                <a:solidFill>
                  <a:schemeClr val="accent2"/>
                </a:solidFill>
              </a:rPr>
              <a:t>Produção científica</a:t>
            </a:r>
            <a:r>
              <a:rPr lang="pt-BR" i="1">
                <a:solidFill>
                  <a:schemeClr val="accent2"/>
                </a:solidFill>
              </a:rPr>
              <a:t>.</a:t>
            </a:r>
            <a:r>
              <a:rPr lang="pt-BR">
                <a:solidFill>
                  <a:schemeClr val="accent2"/>
                </a:solidFill>
              </a:rPr>
              <a:t>  Campinas : Ed. Átomo,  1997.  p. 193-202.</a:t>
            </a:r>
          </a:p>
        </p:txBody>
      </p:sp>
      <p:sp>
        <p:nvSpPr>
          <p:cNvPr id="29741" name="Rectangle 45"/>
          <p:cNvSpPr>
            <a:spLocks noChangeArrowheads="1"/>
          </p:cNvSpPr>
          <p:nvPr/>
        </p:nvSpPr>
        <p:spPr bwMode="auto">
          <a:xfrm>
            <a:off x="106363" y="1238250"/>
            <a:ext cx="477837" cy="2736850"/>
          </a:xfrm>
          <a:prstGeom prst="rect">
            <a:avLst/>
          </a:prstGeom>
          <a:noFill/>
          <a:ln w="19050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673100" y="2222500"/>
            <a:ext cx="8424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>
                <a:solidFill>
                  <a:srgbClr val="008000"/>
                </a:solidFill>
              </a:rPr>
              <a:t>Lourenço Filho  MB. A psicologia no Brasil. In: Azevedo F, organizador. </a:t>
            </a:r>
          </a:p>
          <a:p>
            <a:r>
              <a:rPr lang="pt-BR">
                <a:solidFill>
                  <a:srgbClr val="008000"/>
                </a:solidFill>
              </a:rPr>
              <a:t>As ciências no Brasil</a:t>
            </a:r>
            <a:r>
              <a:rPr lang="pt-BR" i="1">
                <a:solidFill>
                  <a:srgbClr val="008000"/>
                </a:solidFill>
              </a:rPr>
              <a:t>. </a:t>
            </a:r>
            <a:r>
              <a:rPr lang="pt-BR">
                <a:solidFill>
                  <a:srgbClr val="008000"/>
                </a:solidFill>
              </a:rPr>
              <a:t>São Paulo</a:t>
            </a:r>
            <a:r>
              <a:rPr lang="pt-BR"/>
              <a:t> </a:t>
            </a:r>
            <a:r>
              <a:rPr lang="pt-BR">
                <a:solidFill>
                  <a:schemeClr val="tx2"/>
                </a:solidFill>
              </a:rPr>
              <a:t>:</a:t>
            </a:r>
            <a:r>
              <a:rPr lang="pt-BR"/>
              <a:t> </a:t>
            </a:r>
            <a:r>
              <a:rPr lang="pt-BR">
                <a:solidFill>
                  <a:srgbClr val="008000"/>
                </a:solidFill>
              </a:rPr>
              <a:t>Melhoramentos; 1995. v. 2, p. 263-96</a:t>
            </a:r>
            <a:r>
              <a:rPr lang="pt-BR" b="1">
                <a:solidFill>
                  <a:srgbClr val="008000"/>
                </a:solidFill>
              </a:rPr>
              <a:t>.</a:t>
            </a:r>
          </a:p>
        </p:txBody>
      </p:sp>
      <p:sp>
        <p:nvSpPr>
          <p:cNvPr id="29743" name="Rectangle 47"/>
          <p:cNvSpPr>
            <a:spLocks noChangeArrowheads="1"/>
          </p:cNvSpPr>
          <p:nvPr/>
        </p:nvSpPr>
        <p:spPr bwMode="auto">
          <a:xfrm>
            <a:off x="625475" y="1243013"/>
            <a:ext cx="2470150" cy="1354137"/>
          </a:xfrm>
          <a:prstGeom prst="rect">
            <a:avLst/>
          </a:prstGeom>
          <a:noFill/>
          <a:ln w="19050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9744" name="Line 48"/>
          <p:cNvSpPr>
            <a:spLocks noChangeShapeType="1"/>
          </p:cNvSpPr>
          <p:nvPr/>
        </p:nvSpPr>
        <p:spPr bwMode="auto">
          <a:xfrm>
            <a:off x="635000" y="1670050"/>
            <a:ext cx="2447925" cy="0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9745" name="Text Box 49"/>
          <p:cNvSpPr txBox="1">
            <a:spLocks noChangeArrowheads="1"/>
          </p:cNvSpPr>
          <p:nvPr/>
        </p:nvSpPr>
        <p:spPr bwMode="auto">
          <a:xfrm>
            <a:off x="1031875" y="1306513"/>
            <a:ext cx="1514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400" b="1"/>
              <a:t>Autor do capítulo</a:t>
            </a:r>
          </a:p>
        </p:txBody>
      </p:sp>
      <p:sp>
        <p:nvSpPr>
          <p:cNvPr id="29746" name="Rectangle 50"/>
          <p:cNvSpPr>
            <a:spLocks noChangeArrowheads="1"/>
          </p:cNvSpPr>
          <p:nvPr/>
        </p:nvSpPr>
        <p:spPr bwMode="auto">
          <a:xfrm>
            <a:off x="3092450" y="1238250"/>
            <a:ext cx="2584450" cy="1354138"/>
          </a:xfrm>
          <a:prstGeom prst="rect">
            <a:avLst/>
          </a:prstGeom>
          <a:noFill/>
          <a:ln w="19050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9747" name="Line 51"/>
          <p:cNvSpPr>
            <a:spLocks noChangeShapeType="1"/>
          </p:cNvSpPr>
          <p:nvPr/>
        </p:nvSpPr>
        <p:spPr bwMode="auto">
          <a:xfrm>
            <a:off x="3101975" y="1665288"/>
            <a:ext cx="2560638" cy="1587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9748" name="Text Box 52"/>
          <p:cNvSpPr txBox="1">
            <a:spLocks noChangeArrowheads="1"/>
          </p:cNvSpPr>
          <p:nvPr/>
        </p:nvSpPr>
        <p:spPr bwMode="auto">
          <a:xfrm>
            <a:off x="3538538" y="1301750"/>
            <a:ext cx="152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400" b="1"/>
              <a:t>Título do capítulo</a:t>
            </a:r>
          </a:p>
        </p:txBody>
      </p:sp>
      <p:sp>
        <p:nvSpPr>
          <p:cNvPr id="29749" name="Rectangle 53"/>
          <p:cNvSpPr>
            <a:spLocks noChangeArrowheads="1"/>
          </p:cNvSpPr>
          <p:nvPr/>
        </p:nvSpPr>
        <p:spPr bwMode="auto">
          <a:xfrm>
            <a:off x="5673725" y="1238250"/>
            <a:ext cx="3298825" cy="1354138"/>
          </a:xfrm>
          <a:prstGeom prst="rect">
            <a:avLst/>
          </a:prstGeom>
          <a:noFill/>
          <a:ln w="19050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9750" name="Line 54"/>
          <p:cNvSpPr>
            <a:spLocks noChangeShapeType="1"/>
          </p:cNvSpPr>
          <p:nvPr/>
        </p:nvSpPr>
        <p:spPr bwMode="auto">
          <a:xfrm>
            <a:off x="5683250" y="1665288"/>
            <a:ext cx="3268663" cy="1587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9751" name="Text Box 55"/>
          <p:cNvSpPr txBox="1">
            <a:spLocks noChangeArrowheads="1"/>
          </p:cNvSpPr>
          <p:nvPr/>
        </p:nvSpPr>
        <p:spPr bwMode="auto">
          <a:xfrm>
            <a:off x="6500813" y="1301750"/>
            <a:ext cx="1228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400" b="1"/>
              <a:t>Autor do livro</a:t>
            </a:r>
          </a:p>
        </p:txBody>
      </p:sp>
      <p:sp>
        <p:nvSpPr>
          <p:cNvPr id="29752" name="Rectangle 56"/>
          <p:cNvSpPr>
            <a:spLocks noChangeArrowheads="1"/>
          </p:cNvSpPr>
          <p:nvPr/>
        </p:nvSpPr>
        <p:spPr bwMode="auto">
          <a:xfrm>
            <a:off x="620713" y="2601913"/>
            <a:ext cx="2630487" cy="1354137"/>
          </a:xfrm>
          <a:prstGeom prst="rect">
            <a:avLst/>
          </a:prstGeom>
          <a:noFill/>
          <a:ln w="19050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9753" name="Line 57"/>
          <p:cNvSpPr>
            <a:spLocks noChangeShapeType="1"/>
          </p:cNvSpPr>
          <p:nvPr/>
        </p:nvSpPr>
        <p:spPr bwMode="auto">
          <a:xfrm>
            <a:off x="630238" y="3563938"/>
            <a:ext cx="2606675" cy="1587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9754" name="Text Box 58"/>
          <p:cNvSpPr txBox="1">
            <a:spLocks noChangeArrowheads="1"/>
          </p:cNvSpPr>
          <p:nvPr/>
        </p:nvSpPr>
        <p:spPr bwMode="auto">
          <a:xfrm>
            <a:off x="1160463" y="3638550"/>
            <a:ext cx="1241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400" b="1"/>
              <a:t>Título do livro</a:t>
            </a:r>
          </a:p>
        </p:txBody>
      </p:sp>
      <p:sp>
        <p:nvSpPr>
          <p:cNvPr id="29755" name="Rectangle 59"/>
          <p:cNvSpPr>
            <a:spLocks noChangeArrowheads="1"/>
          </p:cNvSpPr>
          <p:nvPr/>
        </p:nvSpPr>
        <p:spPr bwMode="auto">
          <a:xfrm>
            <a:off x="3251200" y="2603500"/>
            <a:ext cx="1230313" cy="1354138"/>
          </a:xfrm>
          <a:prstGeom prst="rect">
            <a:avLst/>
          </a:prstGeom>
          <a:noFill/>
          <a:ln w="19050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9756" name="Line 60"/>
          <p:cNvSpPr>
            <a:spLocks noChangeShapeType="1"/>
          </p:cNvSpPr>
          <p:nvPr/>
        </p:nvSpPr>
        <p:spPr bwMode="auto">
          <a:xfrm>
            <a:off x="3260725" y="3565525"/>
            <a:ext cx="1219200" cy="1588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9757" name="Text Box 61"/>
          <p:cNvSpPr txBox="1">
            <a:spLocks noChangeArrowheads="1"/>
          </p:cNvSpPr>
          <p:nvPr/>
        </p:nvSpPr>
        <p:spPr bwMode="auto">
          <a:xfrm>
            <a:off x="3519488" y="3616325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400" b="1"/>
              <a:t>Local</a:t>
            </a:r>
          </a:p>
        </p:txBody>
      </p:sp>
      <p:sp>
        <p:nvSpPr>
          <p:cNvPr id="29758" name="Rectangle 62"/>
          <p:cNvSpPr>
            <a:spLocks noChangeArrowheads="1"/>
          </p:cNvSpPr>
          <p:nvPr/>
        </p:nvSpPr>
        <p:spPr bwMode="auto">
          <a:xfrm>
            <a:off x="4483100" y="2598738"/>
            <a:ext cx="2032000" cy="1354137"/>
          </a:xfrm>
          <a:prstGeom prst="rect">
            <a:avLst/>
          </a:prstGeom>
          <a:noFill/>
          <a:ln w="19050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9759" name="Line 63"/>
          <p:cNvSpPr>
            <a:spLocks noChangeShapeType="1"/>
          </p:cNvSpPr>
          <p:nvPr/>
        </p:nvSpPr>
        <p:spPr bwMode="auto">
          <a:xfrm>
            <a:off x="4492625" y="3560763"/>
            <a:ext cx="2012950" cy="1587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9760" name="Text Box 64"/>
          <p:cNvSpPr txBox="1">
            <a:spLocks noChangeArrowheads="1"/>
          </p:cNvSpPr>
          <p:nvPr/>
        </p:nvSpPr>
        <p:spPr bwMode="auto">
          <a:xfrm>
            <a:off x="5110163" y="3611563"/>
            <a:ext cx="747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400" b="1"/>
              <a:t>Editora</a:t>
            </a:r>
          </a:p>
        </p:txBody>
      </p:sp>
      <p:sp>
        <p:nvSpPr>
          <p:cNvPr id="29761" name="Rectangle 65"/>
          <p:cNvSpPr>
            <a:spLocks noChangeArrowheads="1"/>
          </p:cNvSpPr>
          <p:nvPr/>
        </p:nvSpPr>
        <p:spPr bwMode="auto">
          <a:xfrm>
            <a:off x="6508750" y="2598738"/>
            <a:ext cx="698500" cy="1354137"/>
          </a:xfrm>
          <a:prstGeom prst="rect">
            <a:avLst/>
          </a:prstGeom>
          <a:noFill/>
          <a:ln w="19050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9762" name="Line 66"/>
          <p:cNvSpPr>
            <a:spLocks noChangeShapeType="1"/>
          </p:cNvSpPr>
          <p:nvPr/>
        </p:nvSpPr>
        <p:spPr bwMode="auto">
          <a:xfrm>
            <a:off x="6518275" y="3560763"/>
            <a:ext cx="692150" cy="1587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9764" name="Text Box 68"/>
          <p:cNvSpPr txBox="1">
            <a:spLocks noChangeArrowheads="1"/>
          </p:cNvSpPr>
          <p:nvPr/>
        </p:nvSpPr>
        <p:spPr bwMode="auto">
          <a:xfrm>
            <a:off x="6607175" y="3632200"/>
            <a:ext cx="547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400" b="1"/>
              <a:t>Ano </a:t>
            </a:r>
          </a:p>
        </p:txBody>
      </p:sp>
      <p:sp>
        <p:nvSpPr>
          <p:cNvPr id="29765" name="Rectangle 69"/>
          <p:cNvSpPr>
            <a:spLocks noChangeArrowheads="1"/>
          </p:cNvSpPr>
          <p:nvPr/>
        </p:nvSpPr>
        <p:spPr bwMode="auto">
          <a:xfrm>
            <a:off x="7202488" y="2593975"/>
            <a:ext cx="1765300" cy="1354138"/>
          </a:xfrm>
          <a:prstGeom prst="rect">
            <a:avLst/>
          </a:prstGeom>
          <a:noFill/>
          <a:ln w="19050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9766" name="Line 70"/>
          <p:cNvSpPr>
            <a:spLocks noChangeShapeType="1"/>
          </p:cNvSpPr>
          <p:nvPr/>
        </p:nvSpPr>
        <p:spPr bwMode="auto">
          <a:xfrm>
            <a:off x="7212013" y="3556000"/>
            <a:ext cx="1749425" cy="1588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9767" name="Text Box 71"/>
          <p:cNvSpPr txBox="1">
            <a:spLocks noChangeArrowheads="1"/>
          </p:cNvSpPr>
          <p:nvPr/>
        </p:nvSpPr>
        <p:spPr bwMode="auto">
          <a:xfrm>
            <a:off x="179388" y="4621213"/>
            <a:ext cx="3683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CC3300"/>
                </a:solidFill>
              </a:rPr>
              <a:t>A</a:t>
            </a:r>
          </a:p>
          <a:p>
            <a:r>
              <a:rPr lang="pt-BR" b="1">
                <a:solidFill>
                  <a:srgbClr val="CC3300"/>
                </a:solidFill>
              </a:rPr>
              <a:t>B</a:t>
            </a:r>
          </a:p>
          <a:p>
            <a:r>
              <a:rPr lang="pt-BR" b="1">
                <a:solidFill>
                  <a:srgbClr val="CC3300"/>
                </a:solidFill>
              </a:rPr>
              <a:t>N</a:t>
            </a:r>
          </a:p>
          <a:p>
            <a:r>
              <a:rPr lang="pt-BR" b="1">
                <a:solidFill>
                  <a:srgbClr val="CC3300"/>
                </a:solidFill>
              </a:rPr>
              <a:t>T</a:t>
            </a:r>
          </a:p>
        </p:txBody>
      </p:sp>
      <p:sp>
        <p:nvSpPr>
          <p:cNvPr id="29768" name="Rectangle 72"/>
          <p:cNvSpPr>
            <a:spLocks noChangeArrowheads="1"/>
          </p:cNvSpPr>
          <p:nvPr/>
        </p:nvSpPr>
        <p:spPr bwMode="auto">
          <a:xfrm>
            <a:off x="123825" y="4675188"/>
            <a:ext cx="477838" cy="1274762"/>
          </a:xfrm>
          <a:prstGeom prst="rect">
            <a:avLst/>
          </a:prstGeom>
          <a:noFill/>
          <a:ln w="19050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9769" name="Rectangle 73"/>
          <p:cNvSpPr>
            <a:spLocks noChangeArrowheads="1"/>
          </p:cNvSpPr>
          <p:nvPr/>
        </p:nvSpPr>
        <p:spPr bwMode="auto">
          <a:xfrm>
            <a:off x="644525" y="4676775"/>
            <a:ext cx="8455025" cy="1274763"/>
          </a:xfrm>
          <a:prstGeom prst="rect">
            <a:avLst/>
          </a:prstGeom>
          <a:noFill/>
          <a:ln w="19050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9770" name="Line 74"/>
          <p:cNvSpPr>
            <a:spLocks noChangeShapeType="1"/>
          </p:cNvSpPr>
          <p:nvPr/>
        </p:nvSpPr>
        <p:spPr bwMode="auto">
          <a:xfrm>
            <a:off x="2628900" y="981075"/>
            <a:ext cx="489585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9771" name="Rectangle 75"/>
          <p:cNvSpPr>
            <a:spLocks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buFont typeface="Verdana" pitchFamily="34" charset="0"/>
              <a:buChar char="©"/>
            </a:pPr>
            <a:r>
              <a:rPr lang="pt-BR" sz="1200">
                <a:latin typeface="Garamond" pitchFamily="18" charset="0"/>
              </a:rPr>
              <a:t> Angela Maria Belloni Cuenca</a:t>
            </a:r>
          </a:p>
          <a:p>
            <a:pPr>
              <a:buFont typeface="Verdana" pitchFamily="34" charset="0"/>
              <a:buChar char="©"/>
            </a:pPr>
            <a:endParaRPr lang="pt-BR" altLang="en-US" sz="12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9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9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9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9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9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9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9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9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9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9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9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9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9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9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9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9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63" grpId="0"/>
      <p:bldP spid="29701" grpId="0"/>
      <p:bldP spid="29743" grpId="0" animBg="1"/>
      <p:bldP spid="29744" grpId="0" animBg="1"/>
      <p:bldP spid="29745" grpId="0"/>
      <p:bldP spid="29746" grpId="0" animBg="1"/>
      <p:bldP spid="29747" grpId="0" animBg="1"/>
      <p:bldP spid="29748" grpId="0"/>
      <p:bldP spid="29749" grpId="0" animBg="1"/>
      <p:bldP spid="29750" grpId="0" animBg="1"/>
      <p:bldP spid="29751" grpId="0"/>
      <p:bldP spid="29752" grpId="0" animBg="1"/>
      <p:bldP spid="29753" grpId="0" animBg="1"/>
      <p:bldP spid="29754" grpId="0"/>
      <p:bldP spid="29755" grpId="0" animBg="1"/>
      <p:bldP spid="29756" grpId="0" animBg="1"/>
      <p:bldP spid="29757" grpId="0"/>
      <p:bldP spid="29758" grpId="0" animBg="1"/>
      <p:bldP spid="29759" grpId="0" animBg="1"/>
      <p:bldP spid="29760" grpId="0"/>
      <p:bldP spid="29761" grpId="0" animBg="1"/>
      <p:bldP spid="29762" grpId="0" animBg="1"/>
      <p:bldP spid="29764" grpId="0"/>
      <p:bldP spid="29765" grpId="0" animBg="1"/>
      <p:bldP spid="29766" grpId="0" animBg="1"/>
      <p:bldP spid="29767" grpId="0"/>
      <p:bldP spid="29768" grpId="0" animBg="1"/>
      <p:bldP spid="2976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20663" y="1301750"/>
            <a:ext cx="379412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1800" b="1">
                <a:solidFill>
                  <a:srgbClr val="CC3300"/>
                </a:solidFill>
              </a:rPr>
              <a:t>V</a:t>
            </a:r>
          </a:p>
          <a:p>
            <a:r>
              <a:rPr lang="pt-BR" sz="1800" b="1">
                <a:solidFill>
                  <a:srgbClr val="CC3300"/>
                </a:solidFill>
              </a:rPr>
              <a:t>a</a:t>
            </a:r>
          </a:p>
          <a:p>
            <a:r>
              <a:rPr lang="pt-BR" sz="1800" b="1">
                <a:solidFill>
                  <a:srgbClr val="CC3300"/>
                </a:solidFill>
              </a:rPr>
              <a:t>n</a:t>
            </a:r>
          </a:p>
          <a:p>
            <a:r>
              <a:rPr lang="pt-BR" sz="1800" b="1">
                <a:solidFill>
                  <a:srgbClr val="CC3300"/>
                </a:solidFill>
              </a:rPr>
              <a:t>c</a:t>
            </a:r>
          </a:p>
          <a:p>
            <a:r>
              <a:rPr lang="pt-BR" sz="1800" b="1">
                <a:solidFill>
                  <a:srgbClr val="CC3300"/>
                </a:solidFill>
              </a:rPr>
              <a:t>o</a:t>
            </a:r>
          </a:p>
          <a:p>
            <a:r>
              <a:rPr lang="pt-BR" sz="1800" b="1">
                <a:solidFill>
                  <a:srgbClr val="CC3300"/>
                </a:solidFill>
              </a:rPr>
              <a:t>u</a:t>
            </a:r>
          </a:p>
          <a:p>
            <a:r>
              <a:rPr lang="pt-BR" sz="1800" b="1">
                <a:solidFill>
                  <a:srgbClr val="CC3300"/>
                </a:solidFill>
              </a:rPr>
              <a:t>v</a:t>
            </a:r>
          </a:p>
          <a:p>
            <a:r>
              <a:rPr lang="pt-BR" sz="1800" b="1">
                <a:solidFill>
                  <a:srgbClr val="CC3300"/>
                </a:solidFill>
              </a:rPr>
              <a:t>e</a:t>
            </a:r>
          </a:p>
          <a:p>
            <a:r>
              <a:rPr lang="pt-BR" sz="1800" b="1">
                <a:solidFill>
                  <a:srgbClr val="CC3300"/>
                </a:solidFill>
              </a:rPr>
              <a:t>r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>
          <a:xfrm>
            <a:off x="390525" y="166688"/>
            <a:ext cx="8429625" cy="1139825"/>
          </a:xfrm>
          <a:noFill/>
          <a:ln/>
        </p:spPr>
        <p:txBody>
          <a:bodyPr/>
          <a:lstStyle/>
          <a:p>
            <a:r>
              <a:rPr lang="pt-B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Parte</a:t>
            </a:r>
            <a:r>
              <a:rPr lang="pt-BR" sz="3400" b="1">
                <a:solidFill>
                  <a:srgbClr val="003300"/>
                </a:solidFill>
                <a:latin typeface="Microsoft Sans Serif" pitchFamily="34" charset="0"/>
              </a:rPr>
              <a:t> </a:t>
            </a:r>
            <a:r>
              <a:rPr lang="pt-B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de</a:t>
            </a:r>
            <a:r>
              <a:rPr lang="pt-BR" sz="3400" b="1">
                <a:solidFill>
                  <a:srgbClr val="003300"/>
                </a:solidFill>
                <a:latin typeface="Microsoft Sans Serif" pitchFamily="34" charset="0"/>
              </a:rPr>
              <a:t> </a:t>
            </a:r>
            <a:r>
              <a:rPr lang="pt-B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livro</a:t>
            </a:r>
            <a:r>
              <a:rPr lang="pt-BR" sz="3400" b="1">
                <a:solidFill>
                  <a:srgbClr val="003300"/>
                </a:solidFill>
                <a:latin typeface="Microsoft Sans Serif" pitchFamily="34" charset="0"/>
              </a:rPr>
              <a:t> - </a:t>
            </a:r>
            <a:r>
              <a:rPr lang="pt-B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capítulo</a:t>
            </a:r>
            <a:r>
              <a:rPr lang="pt-BR" sz="3400" b="1">
                <a:solidFill>
                  <a:srgbClr val="003300"/>
                </a:solidFill>
                <a:latin typeface="Microsoft Sans Serif" pitchFamily="34" charset="0"/>
              </a:rPr>
              <a:t> </a:t>
            </a:r>
            <a:r>
              <a:rPr lang="pt-B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da</a:t>
            </a:r>
            <a:r>
              <a:rPr lang="pt-BR" sz="3400" b="1">
                <a:solidFill>
                  <a:srgbClr val="003300"/>
                </a:solidFill>
                <a:latin typeface="Microsoft Sans Serif" pitchFamily="34" charset="0"/>
              </a:rPr>
              <a:t> </a:t>
            </a:r>
            <a:r>
              <a:rPr lang="pt-B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mesma</a:t>
            </a:r>
            <a:r>
              <a:rPr lang="pt-BR" sz="3400" b="1">
                <a:solidFill>
                  <a:srgbClr val="003300"/>
                </a:solidFill>
                <a:latin typeface="Microsoft Sans Serif" pitchFamily="34" charset="0"/>
              </a:rPr>
              <a:t> </a:t>
            </a:r>
            <a:r>
              <a:rPr lang="pt-BR" sz="28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autoria</a:t>
            </a:r>
            <a:r>
              <a:rPr lang="pt-BR" sz="3400" b="1">
                <a:solidFill>
                  <a:srgbClr val="003300"/>
                </a:solidFill>
                <a:latin typeface="Microsoft Sans Serif" pitchFamily="34" charset="0"/>
              </a:rPr>
              <a:t/>
            </a:r>
            <a:br>
              <a:rPr lang="pt-BR" sz="3400" b="1">
                <a:solidFill>
                  <a:srgbClr val="003300"/>
                </a:solidFill>
                <a:latin typeface="Microsoft Sans Serif" pitchFamily="34" charset="0"/>
              </a:rPr>
            </a:br>
            <a:endParaRPr lang="pt-BR" sz="3400" b="1">
              <a:solidFill>
                <a:srgbClr val="003300"/>
              </a:solidFill>
              <a:latin typeface="Microsoft Sans Serif" pitchFamily="34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546225" y="692150"/>
            <a:ext cx="6894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/>
            <a:endParaRPr lang="pt-BR" sz="2400" b="1">
              <a:solidFill>
                <a:srgbClr val="000099"/>
              </a:solidFill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106363" y="1238250"/>
            <a:ext cx="477837" cy="2736850"/>
          </a:xfrm>
          <a:prstGeom prst="rect">
            <a:avLst/>
          </a:prstGeom>
          <a:noFill/>
          <a:ln w="19050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673100" y="2222500"/>
            <a:ext cx="8424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 dirty="0">
                <a:solidFill>
                  <a:srgbClr val="008000"/>
                </a:solidFill>
              </a:rPr>
              <a:t>Marconi </a:t>
            </a:r>
            <a:r>
              <a:rPr lang="pt-BR" dirty="0" smtClean="0">
                <a:solidFill>
                  <a:srgbClr val="008000"/>
                </a:solidFill>
              </a:rPr>
              <a:t>MA</a:t>
            </a:r>
            <a:r>
              <a:rPr lang="pt-BR" dirty="0">
                <a:solidFill>
                  <a:srgbClr val="008000"/>
                </a:solidFill>
              </a:rPr>
              <a:t>, </a:t>
            </a:r>
            <a:r>
              <a:rPr lang="pt-BR" dirty="0" err="1">
                <a:solidFill>
                  <a:srgbClr val="008000"/>
                </a:solidFill>
              </a:rPr>
              <a:t>Lakatos</a:t>
            </a:r>
            <a:r>
              <a:rPr lang="pt-BR" dirty="0">
                <a:solidFill>
                  <a:srgbClr val="008000"/>
                </a:solidFill>
              </a:rPr>
              <a:t> </a:t>
            </a:r>
            <a:r>
              <a:rPr lang="pt-BR" dirty="0" smtClean="0">
                <a:solidFill>
                  <a:srgbClr val="008000"/>
                </a:solidFill>
              </a:rPr>
              <a:t>EM</a:t>
            </a:r>
            <a:r>
              <a:rPr lang="pt-BR" dirty="0">
                <a:solidFill>
                  <a:srgbClr val="008000"/>
                </a:solidFill>
              </a:rPr>
              <a:t>. Técnicas de pesquisa. São Paulo :</a:t>
            </a:r>
          </a:p>
          <a:p>
            <a:pPr eaLnBrk="0" hangingPunct="0"/>
            <a:r>
              <a:rPr lang="pt-BR" dirty="0">
                <a:solidFill>
                  <a:srgbClr val="008000"/>
                </a:solidFill>
              </a:rPr>
              <a:t>Atlas; 1992. Amostragem; p. 37-55.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641349" y="1190855"/>
            <a:ext cx="2974915" cy="1354137"/>
          </a:xfrm>
          <a:prstGeom prst="rect">
            <a:avLst/>
          </a:prstGeom>
          <a:noFill/>
          <a:ln w="19050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635000" y="1670050"/>
            <a:ext cx="3432175" cy="0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1692275" y="1306513"/>
            <a:ext cx="1228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400" b="1"/>
              <a:t>Autor do livro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3706873" y="1185734"/>
            <a:ext cx="2592388" cy="1354138"/>
          </a:xfrm>
          <a:prstGeom prst="rect">
            <a:avLst/>
          </a:prstGeom>
          <a:noFill/>
          <a:ln w="19050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4048125" y="1665288"/>
            <a:ext cx="2611438" cy="1587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1758" name="Text Box 14"/>
          <p:cNvSpPr txBox="1">
            <a:spLocks noChangeArrowheads="1"/>
          </p:cNvSpPr>
          <p:nvPr/>
        </p:nvSpPr>
        <p:spPr bwMode="auto">
          <a:xfrm>
            <a:off x="4625975" y="1301750"/>
            <a:ext cx="1241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400" b="1"/>
              <a:t>Título do livro</a:t>
            </a: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6340536" y="1196699"/>
            <a:ext cx="2341502" cy="1364905"/>
          </a:xfrm>
          <a:prstGeom prst="rect">
            <a:avLst/>
          </a:prstGeom>
          <a:noFill/>
          <a:ln w="19050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6659563" y="1665288"/>
            <a:ext cx="2292350" cy="1587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7491413" y="130175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400" b="1"/>
              <a:t>Local</a:t>
            </a:r>
          </a:p>
        </p:txBody>
      </p:sp>
      <p:sp>
        <p:nvSpPr>
          <p:cNvPr id="31762" name="Rectangle 18"/>
          <p:cNvSpPr>
            <a:spLocks noChangeArrowheads="1"/>
          </p:cNvSpPr>
          <p:nvPr/>
        </p:nvSpPr>
        <p:spPr bwMode="auto">
          <a:xfrm>
            <a:off x="631825" y="2601913"/>
            <a:ext cx="828675" cy="1354137"/>
          </a:xfrm>
          <a:prstGeom prst="rect">
            <a:avLst/>
          </a:prstGeom>
          <a:noFill/>
          <a:ln w="19050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631825" y="3563938"/>
            <a:ext cx="812800" cy="0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622300" y="3624263"/>
            <a:ext cx="795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400" b="1"/>
              <a:t>Editora </a:t>
            </a:r>
          </a:p>
        </p:txBody>
      </p:sp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1449388" y="2603500"/>
            <a:ext cx="692150" cy="1354138"/>
          </a:xfrm>
          <a:prstGeom prst="rect">
            <a:avLst/>
          </a:prstGeom>
          <a:noFill/>
          <a:ln w="19050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1476375" y="3603625"/>
            <a:ext cx="5000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400" b="1"/>
              <a:t>Ano</a:t>
            </a:r>
          </a:p>
        </p:txBody>
      </p:sp>
      <p:sp>
        <p:nvSpPr>
          <p:cNvPr id="31768" name="Rectangle 24"/>
          <p:cNvSpPr>
            <a:spLocks noChangeArrowheads="1"/>
          </p:cNvSpPr>
          <p:nvPr/>
        </p:nvSpPr>
        <p:spPr bwMode="auto">
          <a:xfrm>
            <a:off x="2144713" y="2595563"/>
            <a:ext cx="1611312" cy="1354137"/>
          </a:xfrm>
          <a:prstGeom prst="rect">
            <a:avLst/>
          </a:prstGeom>
          <a:noFill/>
          <a:ln w="19050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 flipV="1">
            <a:off x="2124075" y="3563938"/>
            <a:ext cx="1628775" cy="0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2166938" y="3595688"/>
            <a:ext cx="1527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400" b="1"/>
              <a:t>Título do capítulo</a:t>
            </a:r>
          </a:p>
        </p:txBody>
      </p:sp>
      <p:sp>
        <p:nvSpPr>
          <p:cNvPr id="31771" name="Rectangle 27"/>
          <p:cNvSpPr>
            <a:spLocks noChangeArrowheads="1"/>
          </p:cNvSpPr>
          <p:nvPr/>
        </p:nvSpPr>
        <p:spPr bwMode="auto">
          <a:xfrm>
            <a:off x="3749675" y="2597150"/>
            <a:ext cx="1033463" cy="1354138"/>
          </a:xfrm>
          <a:prstGeom prst="rect">
            <a:avLst/>
          </a:prstGeom>
          <a:noFill/>
          <a:ln w="19050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72" name="Line 28"/>
          <p:cNvSpPr>
            <a:spLocks noChangeShapeType="1"/>
          </p:cNvSpPr>
          <p:nvPr/>
        </p:nvSpPr>
        <p:spPr bwMode="auto">
          <a:xfrm>
            <a:off x="3760788" y="3563938"/>
            <a:ext cx="1027112" cy="1587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3732213" y="3495675"/>
            <a:ext cx="10906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1400" b="1"/>
              <a:t>Paginação </a:t>
            </a:r>
          </a:p>
          <a:p>
            <a:r>
              <a:rPr lang="pt-BR" sz="1400" b="1"/>
              <a:t>do capítulo </a:t>
            </a:r>
          </a:p>
        </p:txBody>
      </p:sp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179388" y="4621213"/>
            <a:ext cx="3683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CC3300"/>
                </a:solidFill>
              </a:rPr>
              <a:t>A</a:t>
            </a:r>
          </a:p>
          <a:p>
            <a:r>
              <a:rPr lang="pt-BR" b="1">
                <a:solidFill>
                  <a:srgbClr val="CC3300"/>
                </a:solidFill>
              </a:rPr>
              <a:t>B</a:t>
            </a:r>
          </a:p>
          <a:p>
            <a:r>
              <a:rPr lang="pt-BR" b="1">
                <a:solidFill>
                  <a:srgbClr val="CC3300"/>
                </a:solidFill>
              </a:rPr>
              <a:t>N</a:t>
            </a:r>
          </a:p>
          <a:p>
            <a:r>
              <a:rPr lang="pt-BR" b="1">
                <a:solidFill>
                  <a:srgbClr val="CC3300"/>
                </a:solidFill>
              </a:rPr>
              <a:t>T</a:t>
            </a:r>
          </a:p>
        </p:txBody>
      </p:sp>
      <p:sp>
        <p:nvSpPr>
          <p:cNvPr id="31777" name="Rectangle 33"/>
          <p:cNvSpPr>
            <a:spLocks noChangeArrowheads="1"/>
          </p:cNvSpPr>
          <p:nvPr/>
        </p:nvSpPr>
        <p:spPr bwMode="auto">
          <a:xfrm>
            <a:off x="123825" y="4675188"/>
            <a:ext cx="477838" cy="1274762"/>
          </a:xfrm>
          <a:prstGeom prst="rect">
            <a:avLst/>
          </a:prstGeom>
          <a:noFill/>
          <a:ln w="19050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78" name="Rectangle 34"/>
          <p:cNvSpPr>
            <a:spLocks noChangeArrowheads="1"/>
          </p:cNvSpPr>
          <p:nvPr/>
        </p:nvSpPr>
        <p:spPr bwMode="auto">
          <a:xfrm>
            <a:off x="644525" y="4676775"/>
            <a:ext cx="8455025" cy="1274763"/>
          </a:xfrm>
          <a:prstGeom prst="rect">
            <a:avLst/>
          </a:prstGeom>
          <a:noFill/>
          <a:ln w="19050">
            <a:solidFill>
              <a:srgbClr val="77777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79" name="Line 35"/>
          <p:cNvSpPr>
            <a:spLocks noChangeShapeType="1"/>
          </p:cNvSpPr>
          <p:nvPr/>
        </p:nvSpPr>
        <p:spPr bwMode="auto">
          <a:xfrm>
            <a:off x="2628900" y="981075"/>
            <a:ext cx="489585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1450975" y="3563938"/>
            <a:ext cx="682625" cy="1587"/>
          </a:xfrm>
          <a:prstGeom prst="line">
            <a:avLst/>
          </a:prstGeom>
          <a:noFill/>
          <a:ln w="19050">
            <a:solidFill>
              <a:srgbClr val="777777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1780" name="Text Box 36"/>
          <p:cNvSpPr txBox="1">
            <a:spLocks noChangeArrowheads="1"/>
          </p:cNvSpPr>
          <p:nvPr/>
        </p:nvSpPr>
        <p:spPr bwMode="auto">
          <a:xfrm>
            <a:off x="798513" y="4972050"/>
            <a:ext cx="7842250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pt-BR">
                <a:solidFill>
                  <a:srgbClr val="008000"/>
                </a:solidFill>
              </a:rPr>
              <a:t>VIEIRA, S. As questões básicas.  In: _____. </a:t>
            </a:r>
            <a:r>
              <a:rPr lang="pt-BR" b="1">
                <a:solidFill>
                  <a:srgbClr val="008000"/>
                </a:solidFill>
              </a:rPr>
              <a:t>Como escrever uma tese</a:t>
            </a:r>
            <a:r>
              <a:rPr lang="pt-BR">
                <a:solidFill>
                  <a:srgbClr val="008000"/>
                </a:solidFill>
              </a:rPr>
              <a:t>.   5.ed.  São Paulo : Pioneira, 2001.  p. 5-19.</a:t>
            </a:r>
          </a:p>
        </p:txBody>
      </p:sp>
      <p:sp>
        <p:nvSpPr>
          <p:cNvPr id="31782" name="Rectangle 38"/>
          <p:cNvSpPr>
            <a:spLocks noChangeArrowheads="1"/>
          </p:cNvSpPr>
          <p:nvPr/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buFont typeface="Verdana" pitchFamily="34" charset="0"/>
              <a:buChar char="©"/>
            </a:pPr>
            <a:r>
              <a:rPr lang="pt-BR" sz="1200">
                <a:latin typeface="Garamond" pitchFamily="18" charset="0"/>
              </a:rPr>
              <a:t> Angela Maria Belloni Cuenca</a:t>
            </a:r>
          </a:p>
          <a:p>
            <a:pPr>
              <a:buFont typeface="Verdana" pitchFamily="34" charset="0"/>
              <a:buChar char="©"/>
            </a:pPr>
            <a:endParaRPr lang="pt-BR" altLang="en-US" sz="120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1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1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1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1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1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3" grpId="0" animBg="1"/>
      <p:bldP spid="31754" grpId="0" animBg="1"/>
      <p:bldP spid="31755" grpId="0"/>
      <p:bldP spid="31756" grpId="0" animBg="1"/>
      <p:bldP spid="31757" grpId="0" animBg="1"/>
      <p:bldP spid="31758" grpId="0"/>
      <p:bldP spid="31759" grpId="0" animBg="1"/>
      <p:bldP spid="31760" grpId="0" animBg="1"/>
      <p:bldP spid="31761" grpId="0"/>
      <p:bldP spid="31762" grpId="0" animBg="1"/>
      <p:bldP spid="31763" grpId="0" animBg="1"/>
      <p:bldP spid="31764" grpId="0"/>
      <p:bldP spid="31765" grpId="0" animBg="1"/>
      <p:bldP spid="31767" grpId="0"/>
      <p:bldP spid="31768" grpId="0" animBg="1"/>
      <p:bldP spid="31769" grpId="0" animBg="1"/>
      <p:bldP spid="31770" grpId="0"/>
      <p:bldP spid="31771" grpId="0" animBg="1"/>
      <p:bldP spid="31772" grpId="0" animBg="1"/>
      <p:bldP spid="31773" grpId="0"/>
      <p:bldP spid="31776" grpId="0"/>
      <p:bldP spid="31777" grpId="0" animBg="1"/>
      <p:bldP spid="31778" grpId="0" animBg="1"/>
      <p:bldP spid="31766" grpId="0" animBg="1"/>
      <p:bldP spid="3178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Baseado no GUIA DE APRESENTAÇÃO DE TESES da FSP/USP</a:t>
            </a:r>
            <a:endParaRPr lang="pt-BR" alt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Periódico</a:t>
            </a:r>
            <a:r>
              <a:rPr lang="en-US" sz="3800" b="1"/>
              <a:t>  </a:t>
            </a:r>
            <a:r>
              <a:rPr lang="en-US" sz="32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ou</a:t>
            </a:r>
            <a:r>
              <a:rPr lang="en-US" sz="3800" b="1"/>
              <a:t> </a:t>
            </a:r>
            <a:r>
              <a:rPr lang="en-US" sz="32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icrosoft Sans Serif" pitchFamily="34" charset="0"/>
              </a:rPr>
              <a:t>revista científica</a:t>
            </a:r>
            <a:endParaRPr lang="pt-BR" sz="2800" b="1">
              <a:solidFill>
                <a:srgbClr val="00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icrosoft Sans Serif" pitchFamily="34" charset="0"/>
            </a:endParaRPr>
          </a:p>
        </p:txBody>
      </p:sp>
      <p:pic>
        <p:nvPicPr>
          <p:cNvPr id="107523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 cstate="print"/>
          <a:srcRect t="26469" b="26302"/>
          <a:stretch>
            <a:fillRect/>
          </a:stretch>
        </p:blipFill>
        <p:spPr>
          <a:xfrm>
            <a:off x="395288" y="1196975"/>
            <a:ext cx="8569325" cy="4679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rda">
  <a:themeElements>
    <a:clrScheme name="Borda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a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a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a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a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1538</TotalTime>
  <Words>1343</Words>
  <Application>Microsoft Office PowerPoint</Application>
  <PresentationFormat>Apresentação na tela (4:3)</PresentationFormat>
  <Paragraphs>216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Borda</vt:lpstr>
      <vt:lpstr>Padrões na normalização  de referências </vt:lpstr>
      <vt:lpstr>Referências bibliográficas</vt:lpstr>
      <vt:lpstr>Referências bibliográficas</vt:lpstr>
      <vt:lpstr>Normas de referências </vt:lpstr>
      <vt:lpstr>Normas de referências -  Regras gerais </vt:lpstr>
      <vt:lpstr>Normas de referências -  Livro  </vt:lpstr>
      <vt:lpstr>Parte de livro</vt:lpstr>
      <vt:lpstr>Parte de livro - capítulo da mesma autoria </vt:lpstr>
      <vt:lpstr>Periódico  ou revista científica</vt:lpstr>
      <vt:lpstr>Artigo de periódico/revista científica</vt:lpstr>
      <vt:lpstr>Artigos de periódico </vt:lpstr>
      <vt:lpstr>Comunicação científica formal     </vt:lpstr>
      <vt:lpstr>Teses / Dissertações</vt:lpstr>
      <vt:lpstr>Documentos eletrônicos - Livros</vt:lpstr>
      <vt:lpstr>Documentos eletrônicos - Revistas</vt:lpstr>
      <vt:lpstr>Referências</vt:lpstr>
      <vt:lpstr>Referências</vt:lpstr>
    </vt:vector>
  </TitlesOfParts>
  <Company>SADIA S/A.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Padrões de apresentação e normalização  da comunicação científica na área de saúde pública</dc:title>
  <dc:creator>Wagner Cuenca</dc:creator>
  <cp:lastModifiedBy>Angela</cp:lastModifiedBy>
  <cp:revision>81</cp:revision>
  <dcterms:created xsi:type="dcterms:W3CDTF">2003-01-23T18:09:53Z</dcterms:created>
  <dcterms:modified xsi:type="dcterms:W3CDTF">2015-05-03T23:33:44Z</dcterms:modified>
</cp:coreProperties>
</file>