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590"/>
  </p:normalViewPr>
  <p:slideViewPr>
    <p:cSldViewPr snapToGrid="0" snapToObjects="1">
      <p:cViewPr>
        <p:scale>
          <a:sx n="89" d="100"/>
          <a:sy n="89" d="100"/>
        </p:scale>
        <p:origin x="43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2FDE7-207C-4247-A781-83A2DF938C81}" type="datetimeFigureOut">
              <a:rPr lang="pt-BR" smtClean="0"/>
              <a:t>11/09/2018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051E8-52BF-0C40-966B-63A1A7FFC6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4739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051E8-52BF-0C40-966B-63A1A7FFC6ED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087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9/11/2018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6000" dirty="0"/>
              <a:t>Os tempos da História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178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tempo histórico é o único?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Os diversos tempos: </a:t>
            </a:r>
          </a:p>
          <a:p>
            <a:endParaRPr lang="pt-BR" sz="2800" dirty="0"/>
          </a:p>
          <a:p>
            <a:r>
              <a:rPr lang="pt-BR" sz="2800" dirty="0"/>
              <a:t>Tempo Físico</a:t>
            </a:r>
          </a:p>
          <a:p>
            <a:r>
              <a:rPr lang="pt-BR" sz="2800" dirty="0"/>
              <a:t>Tempo Psicológico</a:t>
            </a:r>
          </a:p>
          <a:p>
            <a:r>
              <a:rPr lang="pt-BR" sz="2800" dirty="0"/>
              <a:t>Tempo social</a:t>
            </a:r>
          </a:p>
          <a:p>
            <a:r>
              <a:rPr lang="pt-BR" sz="2800" dirty="0"/>
              <a:t>Tempo Histórico</a:t>
            </a:r>
          </a:p>
        </p:txBody>
      </p:sp>
    </p:spTree>
    <p:extLst>
      <p:ext uri="{BB962C8B-B14F-4D97-AF65-F5344CB8AC3E}">
        <p14:creationId xmlns:p14="http://schemas.microsoft.com/office/powerpoint/2010/main" val="506919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116" y="850231"/>
            <a:ext cx="9941132" cy="1620253"/>
          </a:xfrm>
        </p:spPr>
        <p:txBody>
          <a:bodyPr>
            <a:normAutofit fontScale="90000"/>
          </a:bodyPr>
          <a:lstStyle/>
          <a:p>
            <a:br>
              <a:rPr lang="pt-BR" sz="4000" dirty="0"/>
            </a:br>
            <a:r>
              <a:rPr lang="pt-BR" sz="4000" dirty="0"/>
              <a:t>Como ensinar os alunos a pensar historicamente, tomando a perspectiva da temporalidade como central desse ’modo de pensar’?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2369574"/>
            <a:ext cx="10058400" cy="3802626"/>
          </a:xfrm>
        </p:spPr>
        <p:txBody>
          <a:bodyPr>
            <a:normAutofit fontScale="92500"/>
          </a:bodyPr>
          <a:lstStyle/>
          <a:p>
            <a:r>
              <a:rPr lang="pt-BR" sz="2800" dirty="0"/>
              <a:t>Importância de partir das vivências pessoais, familiares, sociais.</a:t>
            </a:r>
          </a:p>
          <a:p>
            <a:r>
              <a:rPr lang="pt-BR" sz="2800" dirty="0"/>
              <a:t>Importância de revelar como a História constrói seu conhecimento, as peculiaridades do tempo histórico.</a:t>
            </a:r>
          </a:p>
          <a:p>
            <a:r>
              <a:rPr lang="pt-BR" sz="2800" dirty="0"/>
              <a:t>”Quase todos os jovens de hoje crescem numa espécie de presente continuo” </a:t>
            </a:r>
            <a:r>
              <a:rPr lang="pt-BR" sz="2800" dirty="0" err="1"/>
              <a:t>Hobsbawm</a:t>
            </a:r>
            <a:endParaRPr lang="pt-BR" sz="2800" dirty="0"/>
          </a:p>
          <a:p>
            <a:r>
              <a:rPr lang="en-GB" sz="2800" dirty="0"/>
              <a:t>“</a:t>
            </a:r>
            <a:r>
              <a:rPr lang="pt-BR" sz="2800" dirty="0"/>
              <a:t>A aprendizagem do tempo, desde que observemos e </a:t>
            </a:r>
            <a:r>
              <a:rPr lang="pt-BR" sz="2800" dirty="0" err="1"/>
              <a:t>ascultemos</a:t>
            </a:r>
            <a:r>
              <a:rPr lang="pt-BR" sz="2800" dirty="0"/>
              <a:t> atentamente a voz de nossas crianças e jovens, apresenta-se como mistério desafiador e muito mais difícil do que pode parecer à primeira vista” Sônia Miranda</a:t>
            </a:r>
          </a:p>
        </p:txBody>
      </p:sp>
    </p:spTree>
    <p:extLst>
      <p:ext uri="{BB962C8B-B14F-4D97-AF65-F5344CB8AC3E}">
        <p14:creationId xmlns:p14="http://schemas.microsoft.com/office/powerpoint/2010/main" val="170153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Tempo Histórico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Tempo complexo, construído, múltiplo, multifacetado.</a:t>
            </a:r>
          </a:p>
          <a:p>
            <a:r>
              <a:rPr lang="pt-BR" sz="2800" dirty="0"/>
              <a:t>Produto das ações, relações e formas de pensar dos homens - diversidade.</a:t>
            </a:r>
          </a:p>
          <a:p>
            <a:r>
              <a:rPr lang="pt-BR" sz="2800" dirty="0"/>
              <a:t>”O tempo da História tem espessura e profundidade”</a:t>
            </a:r>
          </a:p>
          <a:p>
            <a:r>
              <a:rPr lang="pt-BR" sz="2800" dirty="0"/>
              <a:t>”O tempo cria e toda a criação exige tempo”</a:t>
            </a:r>
          </a:p>
          <a:p>
            <a:r>
              <a:rPr lang="en-GB" sz="2800" dirty="0"/>
              <a:t>“</a:t>
            </a:r>
            <a:r>
              <a:rPr lang="pt-BR" sz="2800" dirty="0"/>
              <a:t>Tempo presente como tempo da vida”</a:t>
            </a:r>
          </a:p>
        </p:txBody>
      </p:sp>
    </p:spTree>
    <p:extLst>
      <p:ext uri="{BB962C8B-B14F-4D97-AF65-F5344CB8AC3E}">
        <p14:creationId xmlns:p14="http://schemas.microsoft.com/office/powerpoint/2010/main" val="205847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31B93-9445-4D89-AD84-6E2B7BBE5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Como </a:t>
            </a:r>
            <a:r>
              <a:rPr lang="en-GB" sz="4800" dirty="0" err="1"/>
              <a:t>educar</a:t>
            </a:r>
            <a:r>
              <a:rPr lang="en-GB" sz="4800" dirty="0"/>
              <a:t> para a </a:t>
            </a:r>
            <a:r>
              <a:rPr lang="en-GB" sz="4800" dirty="0" err="1"/>
              <a:t>compreensão</a:t>
            </a:r>
            <a:r>
              <a:rPr lang="en-GB" sz="4800" dirty="0"/>
              <a:t> do tempo ?</a:t>
            </a:r>
            <a:endParaRPr lang="pt-BR" sz="4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B1017A-919B-435F-89B2-705408DC5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Cultura</a:t>
            </a:r>
            <a:r>
              <a:rPr lang="en-GB" dirty="0"/>
              <a:t> do tempo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infância</a:t>
            </a:r>
            <a:r>
              <a:rPr lang="en-GB" dirty="0"/>
              <a:t>: </a:t>
            </a:r>
            <a:r>
              <a:rPr lang="en-GB" dirty="0" err="1"/>
              <a:t>rotinas</a:t>
            </a:r>
            <a:r>
              <a:rPr lang="en-GB" dirty="0"/>
              <a:t>, </a:t>
            </a:r>
            <a:r>
              <a:rPr lang="en-GB" dirty="0" err="1"/>
              <a:t>ritmos</a:t>
            </a:r>
            <a:r>
              <a:rPr lang="en-GB" dirty="0"/>
              <a:t>, </a:t>
            </a:r>
            <a:r>
              <a:rPr lang="en-GB" dirty="0" err="1"/>
              <a:t>horários</a:t>
            </a:r>
            <a:r>
              <a:rPr lang="en-GB" dirty="0"/>
              <a:t>.</a:t>
            </a:r>
          </a:p>
          <a:p>
            <a:r>
              <a:rPr lang="en-GB" dirty="0" err="1"/>
              <a:t>Crianças</a:t>
            </a:r>
            <a:r>
              <a:rPr lang="en-GB" dirty="0"/>
              <a:t> e </a:t>
            </a:r>
            <a:r>
              <a:rPr lang="en-GB" dirty="0" err="1"/>
              <a:t>jovens</a:t>
            </a:r>
            <a:r>
              <a:rPr lang="en-GB" dirty="0"/>
              <a:t> </a:t>
            </a:r>
            <a:r>
              <a:rPr lang="en-GB" dirty="0" err="1"/>
              <a:t>tem</a:t>
            </a:r>
            <a:r>
              <a:rPr lang="en-GB" dirty="0"/>
              <a:t> </a:t>
            </a:r>
            <a:r>
              <a:rPr lang="en-GB" dirty="0" err="1"/>
              <a:t>dificuldade</a:t>
            </a:r>
            <a:r>
              <a:rPr lang="en-GB" dirty="0"/>
              <a:t> de </a:t>
            </a:r>
            <a:r>
              <a:rPr lang="en-GB" dirty="0" err="1"/>
              <a:t>construir</a:t>
            </a:r>
            <a:r>
              <a:rPr lang="en-GB" dirty="0"/>
              <a:t> a </a:t>
            </a:r>
            <a:r>
              <a:rPr lang="en-GB" dirty="0" err="1"/>
              <a:t>noção</a:t>
            </a:r>
            <a:r>
              <a:rPr lang="en-GB" dirty="0"/>
              <a:t> de </a:t>
            </a:r>
            <a:r>
              <a:rPr lang="en-GB" dirty="0" err="1"/>
              <a:t>mudança</a:t>
            </a:r>
            <a:r>
              <a:rPr lang="en-GB" dirty="0"/>
              <a:t>. </a:t>
            </a:r>
            <a:r>
              <a:rPr lang="en-GB" dirty="0" err="1"/>
              <a:t>Relaçào</a:t>
            </a:r>
            <a:r>
              <a:rPr lang="en-GB" dirty="0"/>
              <a:t> de </a:t>
            </a:r>
            <a:r>
              <a:rPr lang="en-GB" dirty="0" err="1"/>
              <a:t>estranhamento</a:t>
            </a:r>
            <a:r>
              <a:rPr lang="en-GB" dirty="0"/>
              <a:t> com o tempo – “</a:t>
            </a:r>
            <a:r>
              <a:rPr lang="en-GB" dirty="0" err="1"/>
              <a:t>presença</a:t>
            </a:r>
            <a:r>
              <a:rPr lang="en-GB" dirty="0"/>
              <a:t> da </a:t>
            </a:r>
            <a:r>
              <a:rPr lang="en-GB" dirty="0" err="1"/>
              <a:t>ausência</a:t>
            </a:r>
            <a:r>
              <a:rPr lang="en-GB" dirty="0"/>
              <a:t>”</a:t>
            </a:r>
          </a:p>
          <a:p>
            <a:r>
              <a:rPr lang="en-GB" dirty="0" err="1"/>
              <a:t>Temporalidade</a:t>
            </a:r>
            <a:r>
              <a:rPr lang="en-GB" dirty="0"/>
              <a:t> </a:t>
            </a:r>
            <a:r>
              <a:rPr lang="en-GB" dirty="0" err="1"/>
              <a:t>histórica</a:t>
            </a:r>
            <a:r>
              <a:rPr lang="en-GB" dirty="0"/>
              <a:t> </a:t>
            </a:r>
            <a:r>
              <a:rPr lang="en-GB" dirty="0" err="1"/>
              <a:t>como</a:t>
            </a:r>
            <a:r>
              <a:rPr lang="en-GB" dirty="0"/>
              <a:t> </a:t>
            </a:r>
            <a:r>
              <a:rPr lang="en-GB" dirty="0" err="1"/>
              <a:t>componente</a:t>
            </a:r>
            <a:r>
              <a:rPr lang="en-GB" dirty="0"/>
              <a:t> </a:t>
            </a:r>
            <a:r>
              <a:rPr lang="en-GB" dirty="0" err="1"/>
              <a:t>conceitual</a:t>
            </a:r>
            <a:r>
              <a:rPr lang="en-GB" dirty="0"/>
              <a:t> </a:t>
            </a:r>
            <a:r>
              <a:rPr lang="en-GB" dirty="0" err="1"/>
              <a:t>altamente</a:t>
            </a:r>
            <a:r>
              <a:rPr lang="en-GB" dirty="0"/>
              <a:t> </a:t>
            </a:r>
            <a:r>
              <a:rPr lang="en-GB" dirty="0" err="1"/>
              <a:t>complexo</a:t>
            </a:r>
            <a:r>
              <a:rPr lang="en-GB" dirty="0"/>
              <a:t>.</a:t>
            </a:r>
          </a:p>
          <a:p>
            <a:r>
              <a:rPr lang="en-GB" dirty="0"/>
              <a:t>A </a:t>
            </a:r>
            <a:r>
              <a:rPr lang="en-GB" dirty="0" err="1"/>
              <a:t>questão</a:t>
            </a:r>
            <a:r>
              <a:rPr lang="en-GB" dirty="0"/>
              <a:t> da </a:t>
            </a:r>
            <a:r>
              <a:rPr lang="en-GB" dirty="0" err="1"/>
              <a:t>aquisição</a:t>
            </a:r>
            <a:r>
              <a:rPr lang="en-GB" dirty="0"/>
              <a:t> </a:t>
            </a:r>
            <a:r>
              <a:rPr lang="en-GB" dirty="0" err="1"/>
              <a:t>linguística</a:t>
            </a:r>
            <a:r>
              <a:rPr lang="en-GB" dirty="0"/>
              <a:t>.</a:t>
            </a:r>
          </a:p>
          <a:p>
            <a:r>
              <a:rPr lang="en-GB" dirty="0" err="1"/>
              <a:t>Relações</a:t>
            </a:r>
            <a:r>
              <a:rPr lang="en-GB" dirty="0"/>
              <a:t> entre o </a:t>
            </a:r>
            <a:r>
              <a:rPr lang="en-GB" dirty="0" err="1"/>
              <a:t>pensamento</a:t>
            </a:r>
            <a:r>
              <a:rPr lang="en-GB" dirty="0"/>
              <a:t> </a:t>
            </a:r>
            <a:r>
              <a:rPr lang="en-GB" dirty="0" err="1"/>
              <a:t>matemático</a:t>
            </a:r>
            <a:r>
              <a:rPr lang="en-GB" dirty="0"/>
              <a:t> e a </a:t>
            </a:r>
            <a:r>
              <a:rPr lang="en-GB" dirty="0" err="1"/>
              <a:t>compreensão</a:t>
            </a:r>
            <a:r>
              <a:rPr lang="en-GB" dirty="0"/>
              <a:t> da </a:t>
            </a:r>
            <a:r>
              <a:rPr lang="en-GB" dirty="0" err="1"/>
              <a:t>temporalidade</a:t>
            </a:r>
            <a:r>
              <a:rPr lang="en-GB" dirty="0"/>
              <a:t> </a:t>
            </a:r>
            <a:r>
              <a:rPr lang="en-GB" dirty="0" err="1"/>
              <a:t>histórica</a:t>
            </a:r>
            <a:r>
              <a:rPr lang="en-GB" dirty="0"/>
              <a:t> – </a:t>
            </a:r>
            <a:r>
              <a:rPr lang="en-GB" dirty="0" err="1"/>
              <a:t>construção</a:t>
            </a:r>
            <a:r>
              <a:rPr lang="en-GB" dirty="0"/>
              <a:t> de </a:t>
            </a:r>
            <a:r>
              <a:rPr lang="en-GB" dirty="0" err="1"/>
              <a:t>medidas</a:t>
            </a:r>
            <a:r>
              <a:rPr lang="en-GB" dirty="0"/>
              <a:t>, de </a:t>
            </a:r>
            <a:r>
              <a:rPr lang="en-GB" dirty="0" err="1"/>
              <a:t>grandezas</a:t>
            </a:r>
            <a:r>
              <a:rPr lang="en-GB" dirty="0"/>
              <a:t>, de </a:t>
            </a:r>
            <a:r>
              <a:rPr lang="en-GB" dirty="0" err="1"/>
              <a:t>dimensões</a:t>
            </a:r>
            <a:r>
              <a:rPr lang="en-GB" dirty="0"/>
              <a:t> e </a:t>
            </a:r>
            <a:r>
              <a:rPr lang="en-GB" dirty="0" err="1"/>
              <a:t>ritmos</a:t>
            </a:r>
            <a:r>
              <a:rPr lang="en-GB" dirty="0"/>
              <a:t>.</a:t>
            </a:r>
          </a:p>
          <a:p>
            <a:r>
              <a:rPr lang="en-GB" b="1" dirty="0" err="1"/>
              <a:t>Aprender</a:t>
            </a:r>
            <a:r>
              <a:rPr lang="en-GB" b="1" dirty="0"/>
              <a:t> a </a:t>
            </a:r>
            <a:r>
              <a:rPr lang="en-GB" b="1" dirty="0" err="1"/>
              <a:t>Historiar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739203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96888" y="304800"/>
            <a:ext cx="11695112" cy="5867400"/>
          </a:xfrm>
        </p:spPr>
        <p:txBody>
          <a:bodyPr numCol="2">
            <a:noAutofit/>
          </a:bodyPr>
          <a:lstStyle/>
          <a:p>
            <a:r>
              <a:rPr lang="pt-BR" sz="1400" b="1" dirty="0"/>
              <a:t>Oração ao tempo.    </a:t>
            </a:r>
            <a:r>
              <a:rPr lang="pt-BR" sz="1400" dirty="0"/>
              <a:t>Caetano Veloso</a:t>
            </a:r>
          </a:p>
          <a:p>
            <a:r>
              <a:rPr lang="pt-BR" sz="1400" dirty="0"/>
              <a:t>És um senhor tão bonito</a:t>
            </a:r>
            <a:br>
              <a:rPr lang="pt-BR" sz="1400" dirty="0"/>
            </a:br>
            <a:r>
              <a:rPr lang="pt-BR" sz="1400" dirty="0"/>
              <a:t>Quanto a cara do meu filho</a:t>
            </a:r>
            <a:br>
              <a:rPr lang="pt-BR" sz="1400" dirty="0"/>
            </a:br>
            <a:r>
              <a:rPr lang="pt-BR" sz="1400" dirty="0"/>
              <a:t>Tempo tempo tempo tempo</a:t>
            </a:r>
            <a:br>
              <a:rPr lang="pt-BR" sz="1400" dirty="0"/>
            </a:br>
            <a:r>
              <a:rPr lang="pt-BR" sz="1400" dirty="0"/>
              <a:t>Vou te fazer um pedido</a:t>
            </a:r>
            <a:br>
              <a:rPr lang="pt-BR" sz="1400" dirty="0"/>
            </a:br>
            <a:r>
              <a:rPr lang="pt-BR" sz="1400" dirty="0"/>
              <a:t>Tempo tempo tempo tempo </a:t>
            </a:r>
          </a:p>
          <a:p>
            <a:r>
              <a:rPr lang="pt-BR" sz="1400" dirty="0"/>
              <a:t>Compositor de destinos</a:t>
            </a:r>
            <a:br>
              <a:rPr lang="pt-BR" sz="1400" dirty="0"/>
            </a:br>
            <a:r>
              <a:rPr lang="pt-BR" sz="1400" dirty="0"/>
              <a:t>Tambor de todos os ritmos</a:t>
            </a:r>
            <a:br>
              <a:rPr lang="pt-BR" sz="1400" dirty="0"/>
            </a:br>
            <a:r>
              <a:rPr lang="pt-BR" sz="1400" dirty="0"/>
              <a:t>Tempo tempo tempo tempo</a:t>
            </a:r>
            <a:br>
              <a:rPr lang="pt-BR" sz="1400" dirty="0"/>
            </a:br>
            <a:r>
              <a:rPr lang="pt-BR" sz="1400" dirty="0"/>
              <a:t>Entro num acordo contigo</a:t>
            </a:r>
            <a:br>
              <a:rPr lang="pt-BR" sz="1400" dirty="0"/>
            </a:br>
            <a:r>
              <a:rPr lang="pt-BR" sz="1400" dirty="0"/>
              <a:t>Tempo tempo tempo tempo </a:t>
            </a:r>
          </a:p>
          <a:p>
            <a:r>
              <a:rPr lang="pt-BR" sz="1400" dirty="0"/>
              <a:t>Por seres tão inventivo</a:t>
            </a:r>
            <a:br>
              <a:rPr lang="pt-BR" sz="1400" dirty="0"/>
            </a:br>
            <a:r>
              <a:rPr lang="pt-BR" sz="1400" dirty="0"/>
              <a:t>E pareceres contínuo</a:t>
            </a:r>
            <a:br>
              <a:rPr lang="pt-BR" sz="1400" dirty="0"/>
            </a:br>
            <a:r>
              <a:rPr lang="pt-BR" sz="1400" dirty="0"/>
              <a:t>Tempo tempo tempo tempo</a:t>
            </a:r>
            <a:br>
              <a:rPr lang="pt-BR" sz="1400" dirty="0"/>
            </a:br>
            <a:r>
              <a:rPr lang="pt-BR" sz="1400" dirty="0"/>
              <a:t>És um dos deuses mais lindos</a:t>
            </a:r>
            <a:br>
              <a:rPr lang="pt-BR" sz="1400" dirty="0"/>
            </a:br>
            <a:r>
              <a:rPr lang="pt-BR" sz="1400" dirty="0"/>
              <a:t>Tempo tempo tempo tempo </a:t>
            </a:r>
          </a:p>
          <a:p>
            <a:r>
              <a:rPr lang="pt-BR" sz="1400" dirty="0"/>
              <a:t>Que sejas ainda mais vivo</a:t>
            </a:r>
            <a:br>
              <a:rPr lang="pt-BR" sz="1400" dirty="0"/>
            </a:br>
            <a:r>
              <a:rPr lang="pt-BR" sz="1400" dirty="0"/>
              <a:t>No som do meu estribilho</a:t>
            </a:r>
            <a:br>
              <a:rPr lang="pt-BR" sz="1400" dirty="0"/>
            </a:br>
            <a:r>
              <a:rPr lang="pt-BR" sz="1400" dirty="0"/>
              <a:t>Tempo tempo tempo tempo</a:t>
            </a:r>
            <a:br>
              <a:rPr lang="pt-BR" sz="1400" dirty="0"/>
            </a:br>
            <a:r>
              <a:rPr lang="pt-BR" sz="1400" dirty="0"/>
              <a:t>Ouve bem o que te digo</a:t>
            </a:r>
            <a:br>
              <a:rPr lang="pt-BR" sz="1400" dirty="0"/>
            </a:br>
            <a:r>
              <a:rPr lang="pt-BR" sz="1400" dirty="0"/>
              <a:t>Tempo tempo tempo tempo </a:t>
            </a:r>
          </a:p>
          <a:p>
            <a:r>
              <a:rPr lang="pt-BR" sz="1400" dirty="0"/>
              <a:t>Peço-te o prazer legítimo</a:t>
            </a:r>
            <a:br>
              <a:rPr lang="pt-BR" sz="1400" dirty="0"/>
            </a:br>
            <a:r>
              <a:rPr lang="pt-BR" sz="1400" dirty="0"/>
              <a:t>E o movimento preciso</a:t>
            </a:r>
            <a:br>
              <a:rPr lang="pt-BR" sz="1400" dirty="0"/>
            </a:br>
            <a:r>
              <a:rPr lang="pt-BR" sz="1400" dirty="0"/>
              <a:t>Tempo tempo tempo tempo</a:t>
            </a:r>
            <a:br>
              <a:rPr lang="pt-BR" sz="1400" dirty="0"/>
            </a:br>
            <a:r>
              <a:rPr lang="pt-BR" sz="1400" dirty="0"/>
              <a:t>Quando o tempo for propício</a:t>
            </a:r>
            <a:br>
              <a:rPr lang="pt-BR" sz="1400" dirty="0"/>
            </a:br>
            <a:r>
              <a:rPr lang="pt-BR" sz="1400" dirty="0"/>
              <a:t>Tempo tempo tempo tempo</a:t>
            </a:r>
          </a:p>
          <a:p>
            <a:endParaRPr lang="pt-BR" sz="1400" dirty="0"/>
          </a:p>
          <a:p>
            <a:endParaRPr lang="pt-BR" sz="1400" dirty="0"/>
          </a:p>
          <a:p>
            <a:r>
              <a:rPr lang="pt-BR" sz="1400" dirty="0"/>
              <a:t>De modo que o meu espírito</a:t>
            </a:r>
            <a:br>
              <a:rPr lang="pt-BR" sz="1400" dirty="0"/>
            </a:br>
            <a:r>
              <a:rPr lang="pt-BR" sz="1400" dirty="0"/>
              <a:t>Ganhe um brilho definido</a:t>
            </a:r>
            <a:br>
              <a:rPr lang="pt-BR" sz="1400" dirty="0"/>
            </a:br>
            <a:r>
              <a:rPr lang="pt-BR" sz="1400" dirty="0"/>
              <a:t>Tempo tempo tempo tempo</a:t>
            </a:r>
            <a:br>
              <a:rPr lang="pt-BR" sz="1400" dirty="0"/>
            </a:br>
            <a:r>
              <a:rPr lang="pt-BR" sz="1400" dirty="0"/>
              <a:t>E eu espalhe benefícios</a:t>
            </a:r>
            <a:br>
              <a:rPr lang="pt-BR" sz="1400" dirty="0"/>
            </a:br>
            <a:r>
              <a:rPr lang="pt-BR" sz="1400" dirty="0"/>
              <a:t>Tempo tempo tempo tempo </a:t>
            </a:r>
          </a:p>
          <a:p>
            <a:r>
              <a:rPr lang="pt-BR" sz="1400" dirty="0"/>
              <a:t>O que usaremos pra isso</a:t>
            </a:r>
            <a:br>
              <a:rPr lang="pt-BR" sz="1400" dirty="0"/>
            </a:br>
            <a:r>
              <a:rPr lang="pt-BR" sz="1400" dirty="0"/>
              <a:t>Fica guardado em sigilo</a:t>
            </a:r>
            <a:br>
              <a:rPr lang="pt-BR" sz="1400" dirty="0"/>
            </a:br>
            <a:r>
              <a:rPr lang="pt-BR" sz="1400" dirty="0"/>
              <a:t>Tempo tempo tempo tempo</a:t>
            </a:r>
            <a:br>
              <a:rPr lang="pt-BR" sz="1400" dirty="0"/>
            </a:br>
            <a:r>
              <a:rPr lang="pt-BR" sz="1400" dirty="0"/>
              <a:t>Apenas contigo e comigo</a:t>
            </a:r>
            <a:br>
              <a:rPr lang="pt-BR" sz="1400" dirty="0"/>
            </a:br>
            <a:r>
              <a:rPr lang="pt-BR" sz="1400" dirty="0"/>
              <a:t>Tempo tempo tempo tempo </a:t>
            </a:r>
          </a:p>
          <a:p>
            <a:r>
              <a:rPr lang="pt-BR" sz="1400" dirty="0"/>
              <a:t>E quando eu tiver saído</a:t>
            </a:r>
            <a:br>
              <a:rPr lang="pt-BR" sz="1400" dirty="0"/>
            </a:br>
            <a:r>
              <a:rPr lang="pt-BR" sz="1400" dirty="0"/>
              <a:t>Para fora do teu círculo</a:t>
            </a:r>
            <a:br>
              <a:rPr lang="pt-BR" sz="1400" dirty="0"/>
            </a:br>
            <a:r>
              <a:rPr lang="pt-BR" sz="1400" dirty="0"/>
              <a:t>Tempo tempo tempo tempo</a:t>
            </a:r>
            <a:br>
              <a:rPr lang="pt-BR" sz="1400" dirty="0"/>
            </a:br>
            <a:r>
              <a:rPr lang="pt-BR" sz="1400" dirty="0"/>
              <a:t>Não serei nem terás sido</a:t>
            </a:r>
            <a:br>
              <a:rPr lang="pt-BR" sz="1400" dirty="0"/>
            </a:br>
            <a:r>
              <a:rPr lang="pt-BR" sz="1400" dirty="0"/>
              <a:t>Tempo tempo tempo tempo </a:t>
            </a:r>
          </a:p>
          <a:p>
            <a:r>
              <a:rPr lang="pt-BR" sz="1400" dirty="0"/>
              <a:t>Ainda assim acredito</a:t>
            </a:r>
            <a:br>
              <a:rPr lang="pt-BR" sz="1400" dirty="0"/>
            </a:br>
            <a:r>
              <a:rPr lang="pt-BR" sz="1400" dirty="0"/>
              <a:t>Ser possível reunirmo-nos</a:t>
            </a:r>
            <a:br>
              <a:rPr lang="pt-BR" sz="1400" dirty="0"/>
            </a:br>
            <a:r>
              <a:rPr lang="pt-BR" sz="1400" dirty="0"/>
              <a:t>Tempo tempo tempo tempo</a:t>
            </a:r>
            <a:br>
              <a:rPr lang="pt-BR" sz="1400" dirty="0"/>
            </a:br>
            <a:r>
              <a:rPr lang="pt-BR" sz="1400" dirty="0"/>
              <a:t>Num outro nível de vínculo</a:t>
            </a:r>
            <a:br>
              <a:rPr lang="pt-BR" sz="1400" dirty="0"/>
            </a:br>
            <a:r>
              <a:rPr lang="pt-BR" sz="1400" dirty="0"/>
              <a:t>Tempo tempo tempo tempo </a:t>
            </a:r>
          </a:p>
          <a:p>
            <a:r>
              <a:rPr lang="pt-BR" sz="1400" dirty="0"/>
              <a:t>Portanto peço-te aquilo</a:t>
            </a:r>
            <a:br>
              <a:rPr lang="pt-BR" sz="1400" dirty="0"/>
            </a:br>
            <a:r>
              <a:rPr lang="pt-BR" sz="1400" dirty="0"/>
              <a:t>E te ofereço elogios</a:t>
            </a:r>
            <a:br>
              <a:rPr lang="pt-BR" sz="1400" dirty="0"/>
            </a:br>
            <a:r>
              <a:rPr lang="pt-BR" sz="1400" dirty="0"/>
              <a:t>Tempo tempo tempo tempo</a:t>
            </a:r>
            <a:br>
              <a:rPr lang="pt-BR" sz="1400" dirty="0"/>
            </a:br>
            <a:r>
              <a:rPr lang="pt-BR" sz="1400" dirty="0"/>
              <a:t>Nas rimas do meu estilo</a:t>
            </a:r>
            <a:br>
              <a:rPr lang="pt-BR" sz="1400" dirty="0"/>
            </a:br>
            <a:r>
              <a:rPr lang="pt-BR" sz="1400" dirty="0"/>
              <a:t>Tempo tempo tempo tempo</a:t>
            </a:r>
          </a:p>
          <a:p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54712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/>
              <a:t>Bibliografia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9848" y="1802921"/>
            <a:ext cx="10058400" cy="4369279"/>
          </a:xfrm>
        </p:spPr>
        <p:txBody>
          <a:bodyPr>
            <a:normAutofit lnSpcReduction="10000"/>
          </a:bodyPr>
          <a:lstStyle/>
          <a:p>
            <a:r>
              <a:rPr lang="pt-BR" dirty="0"/>
              <a:t>ARIÉS, Philippe. </a:t>
            </a:r>
            <a:r>
              <a:rPr lang="pt-BR" i="1" dirty="0"/>
              <a:t>O tempo da História.</a:t>
            </a:r>
            <a:r>
              <a:rPr lang="pt-BR" dirty="0"/>
              <a:t> Rio de Janeiro: Francisco Alves, 1989.</a:t>
            </a:r>
          </a:p>
          <a:p>
            <a:r>
              <a:rPr lang="pt-BR" dirty="0"/>
              <a:t>BLOCH, Marc. </a:t>
            </a:r>
            <a:r>
              <a:rPr lang="pt-BR" i="1" dirty="0"/>
              <a:t>Apologia da História, ou  ofício do historiador. </a:t>
            </a:r>
            <a:r>
              <a:rPr lang="pt-BR" dirty="0"/>
              <a:t>Rio de Janeiro: J. Zahar, 2001.</a:t>
            </a:r>
          </a:p>
          <a:p>
            <a:r>
              <a:rPr lang="pt-BR" dirty="0"/>
              <a:t>KOSELLECK, </a:t>
            </a:r>
            <a:r>
              <a:rPr lang="pt-BR" dirty="0" err="1"/>
              <a:t>Reinhart</a:t>
            </a:r>
            <a:r>
              <a:rPr lang="pt-BR" dirty="0"/>
              <a:t>. </a:t>
            </a:r>
            <a:r>
              <a:rPr lang="pt-BR" i="1" dirty="0"/>
              <a:t>Futuro Passado. </a:t>
            </a:r>
            <a:r>
              <a:rPr lang="pt-BR" dirty="0"/>
              <a:t>Rio de Janeiro: Contraponto; PUC/RJ, 2006.</a:t>
            </a:r>
          </a:p>
          <a:p>
            <a:r>
              <a:rPr lang="pt-BR" dirty="0"/>
              <a:t>LIGHTMAN, Alan. </a:t>
            </a:r>
            <a:r>
              <a:rPr lang="pt-BR" i="1" dirty="0"/>
              <a:t>Sonhos de Einstein</a:t>
            </a:r>
            <a:r>
              <a:rPr lang="pt-BR" dirty="0"/>
              <a:t>. São Paulo, Cia das Letras, 2014.</a:t>
            </a:r>
          </a:p>
          <a:p>
            <a:r>
              <a:rPr lang="en-GB" dirty="0"/>
              <a:t>MIRANDA, </a:t>
            </a:r>
            <a:r>
              <a:rPr lang="en-GB" dirty="0" err="1"/>
              <a:t>Sônia</a:t>
            </a:r>
            <a:r>
              <a:rPr lang="en-GB" dirty="0"/>
              <a:t> Regina. </a:t>
            </a:r>
            <a:r>
              <a:rPr lang="en-GB" dirty="0" err="1"/>
              <a:t>Temporalidade</a:t>
            </a:r>
            <a:r>
              <a:rPr lang="en-GB" dirty="0"/>
              <a:t> e </a:t>
            </a:r>
            <a:r>
              <a:rPr lang="en-GB" dirty="0" err="1"/>
              <a:t>cotidiano</a:t>
            </a:r>
            <a:r>
              <a:rPr lang="en-GB" dirty="0"/>
              <a:t> escolar </a:t>
            </a:r>
            <a:r>
              <a:rPr lang="en-GB" dirty="0" err="1"/>
              <a:t>em</a:t>
            </a:r>
            <a:r>
              <a:rPr lang="en-GB" dirty="0"/>
              <a:t> redes de </a:t>
            </a:r>
            <a:r>
              <a:rPr lang="en-GB" dirty="0" err="1"/>
              <a:t>significações</a:t>
            </a:r>
            <a:r>
              <a:rPr lang="en-GB" dirty="0"/>
              <a:t>: </a:t>
            </a:r>
            <a:r>
              <a:rPr lang="en-GB" dirty="0" err="1"/>
              <a:t>desafios</a:t>
            </a:r>
            <a:r>
              <a:rPr lang="en-GB" dirty="0"/>
              <a:t> </a:t>
            </a:r>
            <a:r>
              <a:rPr lang="en-GB" dirty="0" err="1"/>
              <a:t>didáticos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tarefa</a:t>
            </a:r>
            <a:r>
              <a:rPr lang="en-GB" dirty="0"/>
              <a:t> de </a:t>
            </a:r>
            <a:r>
              <a:rPr lang="en-GB" dirty="0" err="1"/>
              <a:t>educar</a:t>
            </a:r>
            <a:r>
              <a:rPr lang="en-GB" dirty="0"/>
              <a:t> para a </a:t>
            </a:r>
            <a:r>
              <a:rPr lang="en-GB" dirty="0" err="1"/>
              <a:t>compreensão</a:t>
            </a:r>
            <a:r>
              <a:rPr lang="en-GB" dirty="0"/>
              <a:t> do tempo. </a:t>
            </a:r>
            <a:r>
              <a:rPr lang="en-GB" i="1" dirty="0" err="1"/>
              <a:t>Revista</a:t>
            </a:r>
            <a:r>
              <a:rPr lang="en-GB" i="1" dirty="0"/>
              <a:t> </a:t>
            </a:r>
            <a:r>
              <a:rPr lang="en-GB" i="1" dirty="0" err="1"/>
              <a:t>História</a:t>
            </a:r>
            <a:r>
              <a:rPr lang="en-GB" i="1" dirty="0"/>
              <a:t> </a:t>
            </a:r>
            <a:r>
              <a:rPr lang="en-GB" i="1" dirty="0" err="1"/>
              <a:t>Hoje</a:t>
            </a:r>
            <a:r>
              <a:rPr lang="en-GB" i="1" dirty="0"/>
              <a:t>.</a:t>
            </a:r>
            <a:r>
              <a:rPr lang="en-GB" dirty="0"/>
              <a:t> Vol. 2, n, 4, pp. 35-79. 2013</a:t>
            </a:r>
            <a:endParaRPr lang="pt-BR" dirty="0"/>
          </a:p>
          <a:p>
            <a:r>
              <a:rPr lang="pt-BR" dirty="0"/>
              <a:t>PROST, Antoine. </a:t>
            </a:r>
            <a:r>
              <a:rPr lang="pt-BR" i="1" dirty="0"/>
              <a:t>Doze lições sobre a História. </a:t>
            </a:r>
            <a:r>
              <a:rPr lang="pt-BR" dirty="0"/>
              <a:t>2.ed. Belo Horizonte: Autêntica, 2015</a:t>
            </a:r>
            <a:r>
              <a:rPr lang="pt-BR" i="1" dirty="0"/>
              <a:t>.</a:t>
            </a:r>
          </a:p>
          <a:p>
            <a:r>
              <a:rPr lang="pt-BR" dirty="0"/>
              <a:t>RICOEUR, Paul. </a:t>
            </a:r>
            <a:r>
              <a:rPr lang="pt-BR" i="1" dirty="0"/>
              <a:t>Tempo e Narrativa</a:t>
            </a:r>
            <a:r>
              <a:rPr lang="pt-BR" dirty="0"/>
              <a:t>. Tomo I. Trad. Constança Marcondes César. Campinas, SP: Papirus, 1994.</a:t>
            </a:r>
          </a:p>
          <a:p>
            <a:r>
              <a:rPr lang="pt-BR" dirty="0"/>
              <a:t>ZAMBONI, </a:t>
            </a:r>
            <a:r>
              <a:rPr lang="pt-BR" dirty="0" err="1"/>
              <a:t>Ernesta</a:t>
            </a:r>
            <a:r>
              <a:rPr lang="pt-BR" dirty="0"/>
              <a:t>; ROSSI, Vera Lúcia S. (</a:t>
            </a:r>
            <a:r>
              <a:rPr lang="pt-BR" dirty="0" err="1"/>
              <a:t>orgs</a:t>
            </a:r>
            <a:r>
              <a:rPr lang="pt-BR" dirty="0"/>
              <a:t>) </a:t>
            </a:r>
            <a:r>
              <a:rPr lang="pt-BR" i="1" dirty="0"/>
              <a:t>Quanto tempo o tempo tem. </a:t>
            </a:r>
            <a:r>
              <a:rPr lang="pt-BR" dirty="0"/>
              <a:t>Campinas: Alínea, 2003.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3384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Tipo de Madeira</Template>
  <TotalTime>0</TotalTime>
  <Words>400</Words>
  <Application>Microsoft Office PowerPoint</Application>
  <PresentationFormat>Widescreen</PresentationFormat>
  <Paragraphs>49</Paragraphs>
  <Slides>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Calibri</vt:lpstr>
      <vt:lpstr>Rockwell</vt:lpstr>
      <vt:lpstr>Rockwell Condensed</vt:lpstr>
      <vt:lpstr>Rockwell Extra Bold</vt:lpstr>
      <vt:lpstr>Wingdings</vt:lpstr>
      <vt:lpstr>Tipo de Madeira</vt:lpstr>
      <vt:lpstr>Os tempos da História</vt:lpstr>
      <vt:lpstr>O tempo histórico é o único?</vt:lpstr>
      <vt:lpstr> Como ensinar os alunos a pensar historicamente, tomando a perspectiva da temporalidade como central desse ’modo de pensar’? </vt:lpstr>
      <vt:lpstr>Tempo Histórico</vt:lpstr>
      <vt:lpstr>Como educar para a compreensão do tempo ?</vt:lpstr>
      <vt:lpstr>Apresentação do PowerPoint</vt:lpstr>
      <vt:lpstr>Bibliografia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tempos da História</dc:title>
  <dc:creator>Patricia Raffaini</dc:creator>
  <cp:lastModifiedBy>Ricardo Frazatto</cp:lastModifiedBy>
  <cp:revision>9</cp:revision>
  <dcterms:created xsi:type="dcterms:W3CDTF">2018-03-13T12:14:35Z</dcterms:created>
  <dcterms:modified xsi:type="dcterms:W3CDTF">2018-09-11T13:53:28Z</dcterms:modified>
</cp:coreProperties>
</file>