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23"/>
  </p:notesMasterIdLst>
  <p:sldIdLst>
    <p:sldId id="256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7" r:id="rId18"/>
    <p:sldId id="489" r:id="rId19"/>
    <p:sldId id="484" r:id="rId20"/>
    <p:sldId id="485" r:id="rId21"/>
    <p:sldId id="48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DF38"/>
    <a:srgbClr val="FFCC00"/>
    <a:srgbClr val="000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487D-ADBD-419A-9609-772733DF3257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DA1B-C207-4C2F-8D37-C6D7B46E8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0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28/05/2017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280920" cy="4968552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0311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 1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000" dirty="0" smtClean="0">
                <a:solidFill>
                  <a:srgbClr val="FF9900"/>
                </a:solidFill>
              </a:rPr>
              <a:t>Aula </a:t>
            </a:r>
            <a:r>
              <a:rPr lang="pt-BR" sz="5000" dirty="0" smtClean="0">
                <a:solidFill>
                  <a:srgbClr val="FF9900"/>
                </a:solidFill>
              </a:rPr>
              <a:t>11 </a:t>
            </a:r>
            <a:r>
              <a:rPr lang="pt-BR" sz="5000" dirty="0" smtClean="0">
                <a:solidFill>
                  <a:srgbClr val="FF9900"/>
                </a:solidFill>
              </a:rPr>
              <a:t>– Instalação Elétrica Comercial e Industrial</a:t>
            </a:r>
            <a:endParaRPr lang="pt-BR" sz="50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647783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68458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Escolha da Luminária e das lâmpadas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29247"/>
            <a:ext cx="6755379" cy="45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68458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Escolha da Luminária e das lâmpadas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8280919" cy="34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Determinação do Índice </a:t>
            </a:r>
            <a:r>
              <a:rPr lang="pt-BR" b="1" dirty="0">
                <a:solidFill>
                  <a:srgbClr val="FF9900"/>
                </a:solidFill>
              </a:rPr>
              <a:t>L</a:t>
            </a:r>
            <a:r>
              <a:rPr lang="pt-BR" b="1" dirty="0" smtClean="0">
                <a:solidFill>
                  <a:srgbClr val="FF9900"/>
                </a:solidFill>
              </a:rPr>
              <a:t>ocal</a:t>
            </a:r>
          </a:p>
          <a:p>
            <a:pPr algn="just"/>
            <a:r>
              <a:rPr lang="pt-BR" sz="2400" dirty="0" smtClean="0"/>
              <a:t>Relaciona as dimensões do recinto, comprimento, largura e altura da luminária em relação ao plano de trabalho de acordo com o tipo de iluminação (direta , semidireta, indireta e </a:t>
            </a:r>
            <a:r>
              <a:rPr lang="pt-BR" sz="2400" dirty="0" err="1" smtClean="0"/>
              <a:t>semi-indireta</a:t>
            </a:r>
            <a:r>
              <a:rPr lang="pt-BR" sz="2400" dirty="0" smtClean="0"/>
              <a:t>)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Onde:</a:t>
            </a:r>
          </a:p>
          <a:p>
            <a:pPr lvl="1" algn="just"/>
            <a:r>
              <a:rPr lang="pt-BR" sz="2000" dirty="0" smtClean="0"/>
              <a:t>c = comprimento do local;</a:t>
            </a:r>
          </a:p>
          <a:p>
            <a:pPr lvl="1" algn="just"/>
            <a:r>
              <a:rPr lang="pt-BR" sz="2000" i="1" dirty="0" smtClean="0"/>
              <a:t>l</a:t>
            </a:r>
            <a:r>
              <a:rPr lang="pt-BR" sz="2000" dirty="0" smtClean="0"/>
              <a:t> = largura do local;</a:t>
            </a:r>
          </a:p>
          <a:p>
            <a:pPr lvl="1" algn="just"/>
            <a:r>
              <a:rPr lang="pt-BR" sz="2000" dirty="0" smtClean="0"/>
              <a:t>h = altura de montagem da luminária (distância da fonte de luz ao plano de trabalho)</a:t>
            </a:r>
            <a:endParaRPr lang="pt-BR" sz="20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556414" y="3292128"/>
                <a:ext cx="2313134" cy="84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𝑘</m:t>
                      </m:r>
                      <m:r>
                        <a:rPr lang="pt-BR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pt-BR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pt-BR" sz="24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14" y="3292128"/>
                <a:ext cx="2313134" cy="8458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Determinação do Coeficiente de Utilização</a:t>
            </a:r>
          </a:p>
          <a:p>
            <a:pPr algn="just"/>
            <a:r>
              <a:rPr lang="pt-BR" sz="2400" dirty="0" smtClean="0"/>
              <a:t>Conhecendo o índice local é possível determinar o coeficiente de utilização.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2400" dirty="0" smtClean="0"/>
              <a:t>Este coeficiente relaciona o fluxo luminoso inicial emitido pela luminária (fluxo total) e o fluxo recebido no plano de trabalho (fluxo útil).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2400" dirty="0" smtClean="0"/>
              <a:t>Por isso, esse coeficiente depende das dimensões do local, da cor do teto, das paredes e do acabamento das luminárias.</a:t>
            </a:r>
          </a:p>
          <a:p>
            <a:pPr marL="0" indent="0" algn="just">
              <a:buNone/>
            </a:pPr>
            <a:endParaRPr lang="pt-BR" sz="1900" dirty="0" smtClean="0"/>
          </a:p>
          <a:p>
            <a:pPr algn="just"/>
            <a:r>
              <a:rPr lang="pt-BR" sz="2400" dirty="0" smtClean="0"/>
              <a:t>A determinação do coeficiente de utilização depende da refletância do teto, paredes e piso.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Determinação do Coeficiente de Utilização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Exemplo de aplicação da tabela</a:t>
            </a:r>
          </a:p>
          <a:p>
            <a:pPr algn="just"/>
            <a:r>
              <a:rPr lang="pt-BR" sz="2400" dirty="0" smtClean="0"/>
              <a:t>A refletância 571 significa que:</a:t>
            </a:r>
          </a:p>
          <a:p>
            <a:pPr lvl="1" algn="just"/>
            <a:r>
              <a:rPr lang="pt-BR" sz="2000" dirty="0" smtClean="0"/>
              <a:t>O teto tem superfície clara</a:t>
            </a:r>
          </a:p>
          <a:p>
            <a:pPr lvl="1" algn="just"/>
            <a:r>
              <a:rPr lang="pt-BR" sz="2000" dirty="0" smtClean="0"/>
              <a:t>A parede é branca</a:t>
            </a:r>
          </a:p>
          <a:p>
            <a:pPr lvl="1" algn="just"/>
            <a:r>
              <a:rPr lang="pt-BR" sz="2000" dirty="0" smtClean="0"/>
              <a:t>O piso é escuro</a:t>
            </a:r>
            <a:endParaRPr lang="pt-BR" sz="20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603445" cy="22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122413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Dados técnicos das luminárias</a:t>
            </a:r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81" y="2348880"/>
            <a:ext cx="5410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Determinação do Fator de Manutenção de Referência</a:t>
            </a:r>
          </a:p>
          <a:p>
            <a:pPr algn="just"/>
            <a:r>
              <a:rPr lang="pt-BR" sz="2400" dirty="0" smtClean="0"/>
              <a:t>Relaciona o fluxo emitido no fim do período de manutenção da luminária e o fluxo luminoso inicial da mesma.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 fluxo luminosos emitido por um aparelho de iluminação decresce com o uso devido a três causas: </a:t>
            </a:r>
            <a:endParaRPr lang="pt-BR" sz="2400" dirty="0" smtClean="0"/>
          </a:p>
          <a:p>
            <a:pPr lvl="1" algn="just"/>
            <a:r>
              <a:rPr lang="pt-BR" sz="2000" dirty="0" smtClean="0"/>
              <a:t>diminuição </a:t>
            </a:r>
            <a:r>
              <a:rPr lang="pt-BR" sz="2000" dirty="0"/>
              <a:t>do fluxo luminoso emitido pelas lâmpadas, ao longo a vida útil das mesmas;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a </a:t>
            </a:r>
            <a:r>
              <a:rPr lang="pt-BR" sz="2000" dirty="0"/>
              <a:t>sujeira que se deposita sobre os aparelhos;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a </a:t>
            </a:r>
            <a:r>
              <a:rPr lang="pt-BR" sz="2000" dirty="0"/>
              <a:t>diminuição do poder refletor das paredes e do teto em </a:t>
            </a:r>
            <a:r>
              <a:rPr lang="pt-BR" sz="2000" dirty="0" smtClean="0"/>
              <a:t>consequência </a:t>
            </a:r>
            <a:r>
              <a:rPr lang="pt-BR" sz="2000" dirty="0"/>
              <a:t>de seu escurecimento progressivo</a:t>
            </a:r>
            <a:r>
              <a:rPr lang="pt-BR" sz="2000" dirty="0" smtClean="0"/>
              <a:t>.</a:t>
            </a:r>
          </a:p>
          <a:p>
            <a:pPr algn="just"/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Neste método o fator de depreciação é fornecido pelo fabricante da luminária, e depende basicamente do modelo utilizado.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É evidente que, quanto melhor for a manutenção das luminárias (limpeza, e substituições mais frequentes de lâmpadas), mais alto será esse fator, porém mais dispendioso.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2102"/>
            <a:ext cx="6120680" cy="24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Projetar a iluminação de uma sala de escritório de 15mX10m e 3,0m de </a:t>
            </a:r>
            <a:r>
              <a:rPr lang="pt-BR" sz="2400" dirty="0" smtClean="0"/>
              <a:t>altura.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Espaçamento das Luminárias</a:t>
            </a:r>
          </a:p>
          <a:p>
            <a:pPr algn="just"/>
            <a:r>
              <a:rPr lang="pt-BR" sz="2400" dirty="0" smtClean="0"/>
              <a:t>O espaçamento </a:t>
            </a:r>
          </a:p>
          <a:p>
            <a:pPr marL="0" indent="0" algn="just">
              <a:buNone/>
            </a:pPr>
            <a:r>
              <a:rPr lang="pt-BR" sz="2400" dirty="0" smtClean="0"/>
              <a:t>máximo entre </a:t>
            </a:r>
          </a:p>
          <a:p>
            <a:pPr marL="0" indent="0" algn="just">
              <a:buNone/>
            </a:pPr>
            <a:r>
              <a:rPr lang="pt-BR" sz="2400" dirty="0" smtClean="0"/>
              <a:t>luminárias depende</a:t>
            </a:r>
          </a:p>
          <a:p>
            <a:pPr marL="0" indent="0" algn="just">
              <a:buNone/>
            </a:pPr>
            <a:r>
              <a:rPr lang="pt-BR" sz="2400" dirty="0" smtClean="0"/>
              <a:t> da abertura do feixe </a:t>
            </a:r>
          </a:p>
          <a:p>
            <a:pPr marL="0" indent="0" algn="just">
              <a:buNone/>
            </a:pPr>
            <a:r>
              <a:rPr lang="pt-BR" sz="2400" dirty="0" smtClean="0"/>
              <a:t>luminoso (direta, semidireta, indireta, </a:t>
            </a:r>
            <a:r>
              <a:rPr lang="pt-BR" sz="2400" dirty="0" err="1" smtClean="0"/>
              <a:t>semi-indireta</a:t>
            </a:r>
            <a:r>
              <a:rPr lang="pt-BR" sz="2400" dirty="0" smtClean="0"/>
              <a:t>).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Conhecido o número</a:t>
            </a:r>
          </a:p>
          <a:p>
            <a:pPr marL="0" indent="0" algn="just">
              <a:buNone/>
            </a:pPr>
            <a:r>
              <a:rPr lang="pt-BR" sz="2400" dirty="0" smtClean="0"/>
              <a:t> total de luminárias, </a:t>
            </a:r>
          </a:p>
          <a:p>
            <a:pPr marL="0" indent="0" algn="just">
              <a:buNone/>
            </a:pPr>
            <a:r>
              <a:rPr lang="pt-BR" sz="2400" dirty="0" smtClean="0"/>
              <a:t>basta distribuí-las de</a:t>
            </a:r>
          </a:p>
          <a:p>
            <a:pPr marL="0" indent="0" algn="just">
              <a:buNone/>
            </a:pPr>
            <a:r>
              <a:rPr lang="pt-BR" sz="2400" dirty="0" smtClean="0"/>
              <a:t>forma uniforme no </a:t>
            </a:r>
          </a:p>
          <a:p>
            <a:pPr marL="0" indent="0" algn="just">
              <a:buNone/>
            </a:pPr>
            <a:r>
              <a:rPr lang="pt-BR" sz="2400" dirty="0" smtClean="0"/>
              <a:t>recinto.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10" y="1916685"/>
            <a:ext cx="5411390" cy="49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475252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Vale observar que as </a:t>
            </a:r>
            <a:r>
              <a:rPr lang="pt-BR" sz="2400" dirty="0" err="1" smtClean="0">
                <a:solidFill>
                  <a:schemeClr val="tx1"/>
                </a:solidFill>
              </a:rPr>
              <a:t>luminâncias</a:t>
            </a:r>
            <a:r>
              <a:rPr lang="pt-BR" sz="2400" dirty="0" smtClean="0">
                <a:solidFill>
                  <a:schemeClr val="tx1"/>
                </a:solidFill>
              </a:rPr>
              <a:t> de todas as superfícies são importantes e são determinadas pela refletância e pela </a:t>
            </a:r>
            <a:r>
              <a:rPr lang="pt-BR" sz="2400" dirty="0" err="1" smtClean="0">
                <a:solidFill>
                  <a:schemeClr val="tx1"/>
                </a:solidFill>
              </a:rPr>
              <a:t>iluminância</a:t>
            </a:r>
            <a:r>
              <a:rPr lang="pt-BR" sz="2400" dirty="0" smtClean="0">
                <a:solidFill>
                  <a:schemeClr val="tx1"/>
                </a:solidFill>
              </a:rPr>
              <a:t> nas superfícies;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As faixas de refletância úteis para as superfícies internas mais importantes são:</a:t>
            </a:r>
          </a:p>
          <a:p>
            <a:pPr lvl="1" algn="just"/>
            <a:r>
              <a:rPr lang="pt-BR" sz="2000" dirty="0" smtClean="0"/>
              <a:t>Teto: 60% - 90%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Paredes: 30% - 80%</a:t>
            </a:r>
          </a:p>
          <a:p>
            <a:pPr lvl="1" algn="just"/>
            <a:r>
              <a:rPr lang="pt-BR" sz="2000" dirty="0" smtClean="0"/>
              <a:t>Planos de trabalho: 20% - 60%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</a:rPr>
              <a:t>Piso: 10% - 50%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Critérios para Projetos de Iluminação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Como dados práticos, toma-se a distância entre luminárias como sendo o dobro da distância entre as luminárias e a parede.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Para pé-direito normal (3m) e sistema indireto, a distância entre as luminárias deve ser aproximadamente a altura da montagem acima do piso.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4139952" cy="23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Deseja-se iluminar uma oficina de 10,50 x 42 metros, pé-direito 4,60m. A oficina destina-se à  inspeção de equipamentos de medição, operação esta realizada em mesas de 1m. Deseja-se utilizar lâmpadas fluorescentes em luminárias industriais, com 4 lâmpadas de 32 watts – 127 volts cada.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18457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Consiste na determinação do fluxo luminoso total (</a:t>
            </a:r>
            <a:r>
              <a:rPr lang="pt-BR" sz="2400" dirty="0" smtClean="0">
                <a:solidFill>
                  <a:schemeClr val="tx1"/>
                </a:solidFill>
                <a:sym typeface="Symbol"/>
              </a:rPr>
              <a:t>), necessário para atender ao nível de </a:t>
            </a:r>
            <a:r>
              <a:rPr lang="pt-BR" sz="2400" dirty="0" err="1" smtClean="0">
                <a:solidFill>
                  <a:schemeClr val="tx1"/>
                </a:solidFill>
                <a:sym typeface="Symbol"/>
              </a:rPr>
              <a:t>iluminância</a:t>
            </a:r>
            <a:r>
              <a:rPr lang="pt-BR" sz="2400" dirty="0" smtClean="0">
                <a:solidFill>
                  <a:schemeClr val="tx1"/>
                </a:solidFill>
                <a:sym typeface="Symbol"/>
              </a:rPr>
              <a:t> adequado para a atividade a ser executada no ambiente.</a:t>
            </a:r>
          </a:p>
          <a:p>
            <a:pPr algn="just"/>
            <a:endParaRPr lang="pt-BR" sz="2400" dirty="0">
              <a:solidFill>
                <a:schemeClr val="tx1"/>
              </a:solidFill>
              <a:sym typeface="Symbol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sym typeface="Symbol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sym typeface="Symbol"/>
              </a:rPr>
              <a:t>Onde: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sym typeface="Symbol"/>
              </a:rPr>
              <a:t> = fluxo luminoso total, em lumens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sym typeface="Symbol"/>
              </a:rPr>
              <a:t>S = área do recinto, em metros quadrados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sym typeface="Symbol"/>
              </a:rPr>
              <a:t>E = nível de </a:t>
            </a:r>
            <a:r>
              <a:rPr lang="pt-BR" sz="2000" dirty="0" err="1" smtClean="0">
                <a:solidFill>
                  <a:schemeClr val="tx1"/>
                </a:solidFill>
                <a:sym typeface="Symbol"/>
              </a:rPr>
              <a:t>iluminância</a:t>
            </a:r>
            <a:r>
              <a:rPr lang="pt-BR" sz="2000" dirty="0" smtClean="0">
                <a:solidFill>
                  <a:schemeClr val="tx1"/>
                </a:solidFill>
                <a:sym typeface="Symbol"/>
              </a:rPr>
              <a:t>, em lux (tabela norma)</a:t>
            </a:r>
          </a:p>
          <a:p>
            <a:pPr lvl="1" algn="just"/>
            <a:r>
              <a:rPr lang="pt-BR" sz="2000" dirty="0" smtClean="0">
                <a:sym typeface="Symbol"/>
              </a:rPr>
              <a:t>u = fator de utilização ou coeficiente de utilização (fabricante luminária)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sym typeface="Symbol"/>
              </a:rPr>
              <a:t>d = fator de depreciação ou de manutenção (tabelado)</a:t>
            </a:r>
          </a:p>
          <a:p>
            <a:pPr lvl="1" algn="just"/>
            <a:r>
              <a:rPr lang="pt-BR" sz="2000" dirty="0" smtClean="0">
                <a:sym typeface="Symbol"/>
              </a:rPr>
              <a:t>n = número de luminárias</a:t>
            </a:r>
          </a:p>
          <a:p>
            <a:pPr lvl="1" algn="just"/>
            <a:r>
              <a:rPr lang="pt-BR" sz="2000" dirty="0" smtClean="0">
                <a:solidFill>
                  <a:schemeClr val="tx1"/>
                </a:solidFill>
                <a:sym typeface="Symbol"/>
              </a:rPr>
              <a:t> = fluxo por luminária, em lumens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244441" y="2564904"/>
                <a:ext cx="166808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41" y="2564904"/>
                <a:ext cx="1668085" cy="7862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188392" y="2564904"/>
                <a:ext cx="1119281" cy="851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𝑛</m:t>
                      </m:r>
                      <m:r>
                        <a:rPr lang="pt-BR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92" y="2564904"/>
                <a:ext cx="1119281" cy="851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151216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Com </a:t>
            </a:r>
            <a:r>
              <a:rPr lang="pt-BR" sz="2400" dirty="0"/>
              <a:t>o emprego do método dos lumens, obtém-se informações referentes </a:t>
            </a:r>
            <a:r>
              <a:rPr lang="pt-BR" sz="2400" dirty="0" smtClean="0"/>
              <a:t>à iluminação </a:t>
            </a:r>
            <a:r>
              <a:rPr lang="pt-BR" sz="2400" dirty="0"/>
              <a:t>geral distribuída, para um plano de trabalho horizontal, que ocupa toda a área do </a:t>
            </a:r>
            <a:r>
              <a:rPr lang="pt-BR" sz="2400" dirty="0" smtClean="0"/>
              <a:t>ambiente.</a:t>
            </a:r>
            <a:endParaRPr lang="pt-BR" sz="2400" dirty="0"/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97" y="2852936"/>
            <a:ext cx="5112568" cy="33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91" y="1700808"/>
            <a:ext cx="7014180" cy="3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18002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Seleção da </a:t>
            </a:r>
            <a:r>
              <a:rPr lang="pt-BR" b="1" dirty="0" err="1" smtClean="0">
                <a:solidFill>
                  <a:srgbClr val="FF9900"/>
                </a:solidFill>
              </a:rPr>
              <a:t>Iluminância</a:t>
            </a:r>
            <a:endParaRPr lang="pt-BR" b="1" dirty="0" smtClean="0">
              <a:solidFill>
                <a:srgbClr val="FF9900"/>
              </a:solidFill>
            </a:endParaRPr>
          </a:p>
          <a:p>
            <a:pPr algn="just"/>
            <a:r>
              <a:rPr lang="pt-BR" sz="2400" dirty="0" smtClean="0"/>
              <a:t>Selecionada a partir da atividade a ser exercida dentro do ambiente.</a:t>
            </a: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28828" cy="34137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92" y="3212976"/>
            <a:ext cx="4895507" cy="32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Escolha da Luminária e das lâmpadas</a:t>
            </a:r>
          </a:p>
          <a:p>
            <a:pPr algn="just"/>
            <a:r>
              <a:rPr lang="pt-BR" sz="2400" dirty="0" smtClean="0"/>
              <a:t>Esta etapa depende de diversos fatores, tais como:</a:t>
            </a:r>
          </a:p>
          <a:p>
            <a:pPr lvl="1" algn="just"/>
            <a:r>
              <a:rPr lang="pt-BR" sz="2000" dirty="0" smtClean="0"/>
              <a:t>Objetivo da instalação (comercial, industrial, domiciliar, </a:t>
            </a:r>
            <a:r>
              <a:rPr lang="pt-BR" sz="2000" dirty="0" err="1" smtClean="0"/>
              <a:t>etc</a:t>
            </a:r>
            <a:r>
              <a:rPr lang="pt-BR" sz="2000" dirty="0" smtClean="0"/>
              <a:t>);</a:t>
            </a:r>
          </a:p>
          <a:p>
            <a:pPr lvl="1" algn="just"/>
            <a:r>
              <a:rPr lang="pt-BR" sz="2000" dirty="0" smtClean="0"/>
              <a:t>Fatores econômicos;</a:t>
            </a:r>
          </a:p>
          <a:p>
            <a:pPr lvl="1" algn="just"/>
            <a:r>
              <a:rPr lang="pt-BR" sz="2000" dirty="0" smtClean="0"/>
              <a:t>Razões de decoração;</a:t>
            </a:r>
          </a:p>
          <a:p>
            <a:pPr lvl="1" algn="just"/>
            <a:r>
              <a:rPr lang="pt-BR" sz="2000" dirty="0" smtClean="0"/>
              <a:t>Facilidade de manutenção, etc.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É indispensável a consulta de catálogos dos fabricantes;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68458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Escolha da Luminária e das lâmpadas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503807" cy="36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91128" cy="68458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Escolha da Luminária e das lâmpadas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188640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Método dos Lumens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77" y="2420888"/>
            <a:ext cx="5503807" cy="34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2891</TotalTime>
  <Words>896</Words>
  <Application>Microsoft Office PowerPoint</Application>
  <PresentationFormat>Apresentação na tela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térmico</vt:lpstr>
      <vt:lpstr>SEL 0311  INSTALAÇÃOES ELÉTRICAS 1 Aula 11 – Instalação Elétrica Comercial e Industrial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171</cp:revision>
  <dcterms:created xsi:type="dcterms:W3CDTF">2016-07-30T18:39:25Z</dcterms:created>
  <dcterms:modified xsi:type="dcterms:W3CDTF">2017-05-28T23:59:20Z</dcterms:modified>
</cp:coreProperties>
</file>