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57" r:id="rId2"/>
    <p:sldId id="258" r:id="rId3"/>
    <p:sldId id="267" r:id="rId4"/>
    <p:sldId id="259" r:id="rId5"/>
    <p:sldId id="261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3E0FC44-D5CB-4E57-803E-F1BDB0F6ABA9}">
          <p14:sldIdLst>
            <p14:sldId id="257"/>
            <p14:sldId id="258"/>
            <p14:sldId id="267"/>
            <p14:sldId id="259"/>
            <p14:sldId id="261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62001"/>
            <a:ext cx="914162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6" y="762001"/>
            <a:ext cx="2925317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12" indent="0" algn="ctr">
              <a:buNone/>
              <a:defRPr sz="2200"/>
            </a:lvl2pPr>
            <a:lvl3pPr marL="914423" indent="0" algn="ctr">
              <a:buNone/>
              <a:defRPr sz="2200"/>
            </a:lvl3pPr>
            <a:lvl4pPr marL="1371634" indent="0" algn="ctr">
              <a:buNone/>
              <a:defRPr sz="2000"/>
            </a:lvl4pPr>
            <a:lvl5pPr marL="1828846" indent="0" algn="ctr">
              <a:buNone/>
              <a:defRPr sz="2000"/>
            </a:lvl5pPr>
            <a:lvl6pPr marL="2286057" indent="0" algn="ctr">
              <a:buNone/>
              <a:defRPr sz="2000"/>
            </a:lvl6pPr>
            <a:lvl7pPr marL="2743268" indent="0" algn="ctr">
              <a:buNone/>
              <a:defRPr sz="2000"/>
            </a:lvl7pPr>
            <a:lvl8pPr marL="3200480" indent="0" algn="ctr">
              <a:buNone/>
              <a:defRPr sz="2000"/>
            </a:lvl8pPr>
            <a:lvl9pPr marL="3657692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67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05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2" y="990600"/>
            <a:ext cx="2819401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3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10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7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3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0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3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1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30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3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2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9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95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8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5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3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5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1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5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6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5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2"/>
            <a:ext cx="591151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7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758952"/>
            <a:ext cx="344358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22" y="1123839"/>
            <a:ext cx="294748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8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D221D4-E63C-4494-95E8-9B0303EE0191}" type="datetimeFigureOut">
              <a:rPr lang="pt-BR" smtClean="0"/>
              <a:t>06/11/2017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70" y="6356352"/>
            <a:ext cx="591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2"/>
            <a:ext cx="153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0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5" indent="-182885" algn="l" defTabSz="914423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16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28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40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52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PLANEJAMENTO DE TRANSPORTES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5408" y="841080"/>
            <a:ext cx="75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Objetivo</a:t>
            </a:r>
            <a:r>
              <a:rPr lang="pt-BR" sz="36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09" y="1454844"/>
            <a:ext cx="697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Estimar o padrão de fluxos (viagens de pessoas e veículos), num determinado horizonte, a fim de avaliar alternativas de investimentos no Sistema de Transporte Público e na malha viária, de forma a atender a demanda futura de forma satisfatória.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5408" y="2731265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Metodologia</a:t>
            </a:r>
            <a:endParaRPr lang="pt-BR" sz="3600" b="1" dirty="0">
              <a:solidFill>
                <a:schemeClr val="tx2"/>
              </a:solidFill>
              <a:latin typeface="+mj-lt"/>
              <a:ea typeface="Ami R" panose="02030504000101010101" pitchFamily="18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15409" y="3376185"/>
            <a:ext cx="697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Brasil, o modelo mais tradicional para previsão futura da demanda é o </a:t>
            </a:r>
            <a:r>
              <a:rPr lang="pt-BR" b="1" dirty="0">
                <a:solidFill>
                  <a:srgbClr val="FF0000"/>
                </a:solidFill>
              </a:rPr>
              <a:t>Modelo 4 etapas</a:t>
            </a:r>
            <a:r>
              <a:rPr lang="pt-BR" dirty="0"/>
              <a:t>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15408" y="4022517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Banco de dados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15409" y="4668848"/>
            <a:ext cx="6970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Informações a respeito do sistema: rede viária, sistema de transporte coletivo, viagens atraídas e produzidas, pesquisa Origem e Destino, entre outros.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Coleta de variáveis socioeconômicas (densidade populacional, renda, empregos, escolas, etc.).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Estudos de legislação sobre uso e ocupação do solo (Plano Diretor, Leis de Zoneamento, etc.). </a:t>
            </a:r>
          </a:p>
        </p:txBody>
      </p:sp>
    </p:spTree>
    <p:extLst>
      <p:ext uri="{BB962C8B-B14F-4D97-AF65-F5344CB8AC3E}">
        <p14:creationId xmlns:p14="http://schemas.microsoft.com/office/powerpoint/2010/main" val="36062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PLANEJAMENTO DE TRANSPORTES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5410" y="1096741"/>
            <a:ext cx="75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O Modelo 4 etapas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15410" y="1981907"/>
            <a:ext cx="6970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Geração de viagens</a:t>
            </a:r>
            <a:r>
              <a:rPr lang="pt-BR" dirty="0"/>
              <a:t>: os dados do ano-base são utilizados para estimar o número total de produção e atração de viagens por zona da área de estudo.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Distribuição de viagens</a:t>
            </a:r>
            <a:r>
              <a:rPr lang="pt-BR" dirty="0"/>
              <a:t>: realiza-se a distribuição dessas viagens  entre as zonas (matriz de pares origem/destino).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Divisão Modal</a:t>
            </a:r>
            <a:r>
              <a:rPr lang="pt-BR" dirty="0"/>
              <a:t>: escolha do modo de transporte para cada viagem (repartição em matrizes para cada </a:t>
            </a:r>
            <a:r>
              <a:rPr lang="pt-BR" dirty="0" smtClean="0"/>
              <a:t>modo de transporte).</a:t>
            </a:r>
            <a:endParaRPr lang="pt-BR" dirty="0"/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Alocação de tráfego</a:t>
            </a:r>
            <a:r>
              <a:rPr lang="pt-BR" dirty="0"/>
              <a:t>: alocação das viagens na rede viária, obtendo-se os volumes de veículos  nas vias  e número </a:t>
            </a:r>
            <a:r>
              <a:rPr lang="pt-BR" dirty="0" smtClean="0"/>
              <a:t>de passageiros </a:t>
            </a:r>
            <a:r>
              <a:rPr lang="pt-BR" dirty="0"/>
              <a:t>no transporte público.</a:t>
            </a:r>
          </a:p>
        </p:txBody>
      </p:sp>
    </p:spTree>
    <p:extLst>
      <p:ext uri="{BB962C8B-B14F-4D97-AF65-F5344CB8AC3E}">
        <p14:creationId xmlns:p14="http://schemas.microsoft.com/office/powerpoint/2010/main" val="27485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08" y="0"/>
            <a:ext cx="9697984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92765"/>
            <a:ext cx="494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Zoneamento da pesquisa O/D 2012</a:t>
            </a:r>
          </a:p>
        </p:txBody>
      </p:sp>
    </p:spTree>
    <p:extLst>
      <p:ext uri="{BB962C8B-B14F-4D97-AF65-F5344CB8AC3E}">
        <p14:creationId xmlns:p14="http://schemas.microsoft.com/office/powerpoint/2010/main" val="16168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PLANEJAMENTO DE TRANSPORTES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5408" y="1112479"/>
            <a:ext cx="75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Pesquisa Origem e Destino (O/D)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15410" y="1927736"/>
            <a:ext cx="6970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Identifica as principais viagens diárias das pessoas segundo o motivo  e modo de transporte. 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As viagens mapeadas são uma fotografia dos fluxos na cidade, que permite identificar as carências no sistema de transporte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Permite estabelecer relações quantitativas entre </a:t>
            </a:r>
            <a:r>
              <a:rPr lang="pt-BR" dirty="0" smtClean="0"/>
              <a:t>as viagens </a:t>
            </a:r>
            <a:r>
              <a:rPr lang="pt-BR" dirty="0"/>
              <a:t>realizadas e </a:t>
            </a:r>
            <a:r>
              <a:rPr lang="pt-BR" dirty="0" smtClean="0"/>
              <a:t>as características </a:t>
            </a:r>
            <a:r>
              <a:rPr lang="pt-BR" dirty="0"/>
              <a:t>socioeconômicas das </a:t>
            </a:r>
            <a:r>
              <a:rPr lang="pt-BR" dirty="0" smtClean="0"/>
              <a:t>população, assim como aspectos </a:t>
            </a:r>
            <a:r>
              <a:rPr lang="pt-BR" dirty="0"/>
              <a:t>físicos da ocupação urbana. 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Pesquisa de Mobilidade da RMSP de 2012: 31 zonas de pesquisa, 32,4 mil pessoas entrevistadas</a:t>
            </a:r>
          </a:p>
        </p:txBody>
      </p:sp>
    </p:spTree>
    <p:extLst>
      <p:ext uri="{BB962C8B-B14F-4D97-AF65-F5344CB8AC3E}">
        <p14:creationId xmlns:p14="http://schemas.microsoft.com/office/powerpoint/2010/main" val="7245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16"/>
            <a:ext cx="4850296" cy="66812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4" y="892882"/>
            <a:ext cx="7329977" cy="52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9" y="93998"/>
            <a:ext cx="9487884" cy="67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SIMULAÇÃO MICRO E MACROSCÓPICA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21425" y="743391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Micromodelos</a:t>
            </a:r>
            <a:endParaRPr lang="pt-BR" sz="3600" b="1" dirty="0">
              <a:solidFill>
                <a:schemeClr val="tx2"/>
              </a:solidFill>
              <a:latin typeface="+mj-lt"/>
              <a:ea typeface="Ami R" panose="02030504000101010101" pitchFamily="18" charset="-127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00940" y="1309345"/>
            <a:ext cx="67851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“Analisam </a:t>
            </a:r>
            <a:r>
              <a:rPr lang="pt-BR" dirty="0"/>
              <a:t>as interações de veículo para veículo, fornecendo velocidades contínuas ou </a:t>
            </a:r>
            <a:r>
              <a:rPr lang="pt-BR" dirty="0" smtClean="0"/>
              <a:t>discretas, </a:t>
            </a:r>
            <a:r>
              <a:rPr lang="pt-BR" dirty="0"/>
              <a:t>bem como a posição de cada veículo. Possibilita </a:t>
            </a:r>
            <a:r>
              <a:rPr lang="pt-BR" dirty="0" smtClean="0"/>
              <a:t>o estudo </a:t>
            </a:r>
            <a:r>
              <a:rPr lang="pt-BR" dirty="0"/>
              <a:t>de fluxos não homogêneos ou ininterruptos.” (Almeida Junior, 2007 </a:t>
            </a:r>
            <a:r>
              <a:rPr lang="pt-BR" i="1" dirty="0"/>
              <a:t>apud </a:t>
            </a:r>
            <a:r>
              <a:rPr lang="pt-BR" dirty="0"/>
              <a:t>PERON, 2015</a:t>
            </a:r>
            <a:r>
              <a:rPr lang="pt-BR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Como </a:t>
            </a:r>
            <a:r>
              <a:rPr lang="pt-BR" dirty="0"/>
              <a:t>visto nos laboratórios anteriores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00940" y="2848127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Macromodelos</a:t>
            </a:r>
            <a:endParaRPr lang="pt-BR" sz="3600" b="1" dirty="0">
              <a:solidFill>
                <a:schemeClr val="tx2"/>
              </a:solidFill>
              <a:latin typeface="+mj-lt"/>
              <a:ea typeface="Ami R" panose="02030504000101010101" pitchFamily="18" charset="-127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0940" y="3489053"/>
            <a:ext cx="6785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Realizam a alocação e simulação das solicitações de demanda de tráfego numa rede viária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Estimam parâmetros de densidade e velocidade de tráfego em cada via da rede e não veículo a veículo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Uma vez simulada alguma intervenção </a:t>
            </a:r>
            <a:r>
              <a:rPr lang="pt-BR" dirty="0" smtClean="0"/>
              <a:t> num </a:t>
            </a:r>
            <a:r>
              <a:rPr lang="pt-BR" dirty="0"/>
              <a:t>trecho, a rede viária como um todo é afetada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São usualmente utilizados para planejamento e gerenciamento de transportes</a:t>
            </a:r>
          </a:p>
        </p:txBody>
      </p:sp>
    </p:spTree>
    <p:extLst>
      <p:ext uri="{BB962C8B-B14F-4D97-AF65-F5344CB8AC3E}">
        <p14:creationId xmlns:p14="http://schemas.microsoft.com/office/powerpoint/2010/main" val="21167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ALGUNS CONCEITOS DE ENGENHARIA DE TRÁFEGO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14194" y="1218494"/>
            <a:ext cx="701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Alguns dados de entrada do programa são características das vias, </a:t>
            </a:r>
            <a:r>
              <a:rPr lang="pt-BR" dirty="0" smtClean="0"/>
              <a:t>como:</a:t>
            </a: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Fluxo de tráfego</a:t>
            </a:r>
            <a:r>
              <a:rPr lang="pt-BR" dirty="0"/>
              <a:t>: número de veículos contados em uma seção da via em um período T (veículos/hora)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Demanda</a:t>
            </a:r>
            <a:r>
              <a:rPr lang="pt-BR" dirty="0"/>
              <a:t>: veículos que desejam passar (veículos/hora)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Capacidade</a:t>
            </a:r>
            <a:r>
              <a:rPr lang="pt-BR" dirty="0"/>
              <a:t>: máximo volume de tráfego que a via comporta (veículos/hora)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Grau de saturação</a:t>
            </a:r>
            <a:r>
              <a:rPr lang="pt-BR" dirty="0"/>
              <a:t>: relação entre o fluxo em dado momento e a capacidade da 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Velocidade fluxo livre</a:t>
            </a:r>
            <a:r>
              <a:rPr lang="pt-BR" dirty="0"/>
              <a:t>: velocidade média dos veículos na via sem tráfego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Número de faixas</a:t>
            </a:r>
          </a:p>
        </p:txBody>
      </p:sp>
    </p:spTree>
    <p:extLst>
      <p:ext uri="{BB962C8B-B14F-4D97-AF65-F5344CB8AC3E}">
        <p14:creationId xmlns:p14="http://schemas.microsoft.com/office/powerpoint/2010/main" val="29307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16626" y="728870"/>
            <a:ext cx="7818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Pesquisa de Mobilidade da Região Metropolitana de São Paulo – Manual de Pesquisa Domiciliar </a:t>
            </a:r>
            <a:r>
              <a:rPr lang="pt-BR" dirty="0"/>
              <a:t>(Março 2012)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PAIVA, C</a:t>
            </a:r>
            <a:r>
              <a:rPr lang="pt-BR" dirty="0" smtClean="0"/>
              <a:t>. </a:t>
            </a:r>
            <a:r>
              <a:rPr lang="pt-BR" b="1" dirty="0" smtClean="0"/>
              <a:t>Modelos </a:t>
            </a:r>
            <a:r>
              <a:rPr lang="pt-BR" b="1" dirty="0"/>
              <a:t>Tradicionais </a:t>
            </a:r>
            <a:r>
              <a:rPr lang="pt-BR" b="1" dirty="0" smtClean="0"/>
              <a:t>de Transporte </a:t>
            </a:r>
            <a:r>
              <a:rPr lang="pt-BR" b="1" dirty="0"/>
              <a:t>e Tráfego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PIETRANTONIO, H</a:t>
            </a:r>
            <a:r>
              <a:rPr lang="pt-BR" dirty="0" smtClean="0"/>
              <a:t>. </a:t>
            </a:r>
            <a:r>
              <a:rPr lang="pt-BR" b="1" dirty="0"/>
              <a:t>I</a:t>
            </a:r>
            <a:r>
              <a:rPr lang="pt-BR" b="1" dirty="0" smtClean="0"/>
              <a:t>ntrodução </a:t>
            </a:r>
            <a:r>
              <a:rPr lang="pt-BR" b="1" dirty="0"/>
              <a:t>à teoria do fluxo de </a:t>
            </a:r>
            <a:r>
              <a:rPr lang="pt-BR" b="1" dirty="0" smtClean="0"/>
              <a:t>tráfego. </a:t>
            </a:r>
            <a:r>
              <a:rPr lang="pt-BR" dirty="0" smtClean="0"/>
              <a:t>Notas </a:t>
            </a:r>
            <a:r>
              <a:rPr lang="pt-BR" smtClean="0"/>
              <a:t>de aula.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STRAMBI, O. </a:t>
            </a:r>
            <a:r>
              <a:rPr lang="pt-BR" b="1" dirty="0" smtClean="0"/>
              <a:t>Modelos para o Planejamento Estratégico dos Transportes</a:t>
            </a:r>
            <a:r>
              <a:rPr lang="pt-BR" dirty="0" smtClean="0"/>
              <a:t>. Notas de aula.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192</TotalTime>
  <Words>591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Ami R</vt:lpstr>
      <vt:lpstr>Arial</vt:lpstr>
      <vt:lpstr>Corbel</vt:lpstr>
      <vt:lpstr>Wingdings 2</vt:lpstr>
      <vt:lpstr>Quadro</vt:lpstr>
      <vt:lpstr>PLANEJAMENTO DE TRANSPORTES</vt:lpstr>
      <vt:lpstr>PLANEJAMENTO DE TRANSPORTES</vt:lpstr>
      <vt:lpstr>Apresentação do PowerPoint</vt:lpstr>
      <vt:lpstr>PLANEJAMENTO DE TRANSPORTES</vt:lpstr>
      <vt:lpstr>Apresentação do PowerPoint</vt:lpstr>
      <vt:lpstr>Apresentação do PowerPoint</vt:lpstr>
      <vt:lpstr>SIMULAÇÃO MICRO E MACROSCÓPICA</vt:lpstr>
      <vt:lpstr>ALGUNS CONCEITOS DE ENGENHARIA DE TRÁFEGO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DE TRANSPORTE</dc:title>
  <dc:creator>gabriela tonus</dc:creator>
  <cp:lastModifiedBy>User</cp:lastModifiedBy>
  <cp:revision>23</cp:revision>
  <dcterms:created xsi:type="dcterms:W3CDTF">2017-05-13T13:49:35Z</dcterms:created>
  <dcterms:modified xsi:type="dcterms:W3CDTF">2017-11-06T13:29:41Z</dcterms:modified>
</cp:coreProperties>
</file>