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94" r:id="rId2"/>
    <p:sldId id="297" r:id="rId3"/>
    <p:sldId id="315" r:id="rId4"/>
    <p:sldId id="298" r:id="rId5"/>
    <p:sldId id="299" r:id="rId6"/>
    <p:sldId id="282" r:id="rId7"/>
    <p:sldId id="300" r:id="rId8"/>
    <p:sldId id="302" r:id="rId9"/>
    <p:sldId id="303" r:id="rId10"/>
    <p:sldId id="304" r:id="rId11"/>
    <p:sldId id="289" r:id="rId12"/>
    <p:sldId id="311" r:id="rId13"/>
    <p:sldId id="312" r:id="rId14"/>
    <p:sldId id="307" r:id="rId15"/>
  </p:sldIdLst>
  <p:sldSz cx="9906000" cy="6858000" type="A4"/>
  <p:notesSz cx="10482263" cy="1405096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9DFF9D"/>
    <a:srgbClr val="800080"/>
    <a:srgbClr val="CC9900"/>
    <a:srgbClr val="4E3400"/>
    <a:srgbClr val="99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7458" autoAdjust="0"/>
  </p:normalViewPr>
  <p:slideViewPr>
    <p:cSldViewPr>
      <p:cViewPr varScale="1">
        <p:scale>
          <a:sx n="88" d="100"/>
          <a:sy n="88" d="100"/>
        </p:scale>
        <p:origin x="1254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5418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37250" y="0"/>
            <a:ext cx="45418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346113"/>
            <a:ext cx="454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37250" y="13346113"/>
            <a:ext cx="454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C3E511C-4527-4B2D-B9A2-8DAF5D16E0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183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5418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937250" y="0"/>
            <a:ext cx="4541838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36688" y="1054100"/>
            <a:ext cx="7610475" cy="5268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7750" y="6673850"/>
            <a:ext cx="8386763" cy="632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346113"/>
            <a:ext cx="454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37250" y="13346113"/>
            <a:ext cx="45418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DF8647D-21A4-41EB-B2BA-4D7F659DF6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256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8275" y="1054100"/>
            <a:ext cx="7608888" cy="5268913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72908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884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574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Item 3.1.2 do Guia Citações Informais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860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347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1CCE5-FA12-45D9-8AC0-B7FAD0744585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80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O termo “Literatura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cinzenda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”  foi definido na Quarta Conferência de Literatura Cinzenta, realizada em Washington em 1999 como "O que é produzido em todos os níveis do governo, institutos, academias, empresas e indústria, em formato impresso e eletrônico, mas que não é controlado por editores científicos  ou comerciais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306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DB8AA7-FD27-48F7-B571-B76883B3C037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Página 25 do Guia</a:t>
            </a: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05585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874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82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474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690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164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F8647D-21A4-41EB-B2BA-4D7F659DF642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20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E74B1-68B5-41CD-A017-AD7CD7DA955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4D223-23DE-4C9F-983A-4D336A7F026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78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2660B-E237-4CE6-9907-92C5A5389D8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32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945D1-75BF-497F-BF5B-AB2FCAF4FB1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63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659BD-2F8D-4B9E-AF97-011ECC8451E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3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341F1-A73C-49C4-A456-6609B304D09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1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DA01A-63EC-40A6-AC82-B6BADC0420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37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659F5-4F50-4533-9689-9187C1DCAD2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75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5A828-E320-48C5-B03E-67B4BA0A7B2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05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33728-D7B2-4406-B109-B84889270F1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55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40037C-342D-4599-BCC4-59EA271A0D1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1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999C-01D1-4E2C-8D2B-EC1E43E3EA39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5A6B0E-FB40-4EF0-8AF5-B2443A6B509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ext Box 13"/>
          <p:cNvSpPr txBox="1">
            <a:spLocks noChangeArrowheads="1"/>
          </p:cNvSpPr>
          <p:nvPr userDrawn="1"/>
        </p:nvSpPr>
        <p:spPr bwMode="auto">
          <a:xfrm>
            <a:off x="57150" y="6488113"/>
            <a:ext cx="2303463" cy="325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Aft>
                <a:spcPct val="20000"/>
              </a:spcAft>
              <a:defRPr/>
            </a:pPr>
            <a:r>
              <a:rPr lang="pt-BR" sz="700">
                <a:solidFill>
                  <a:srgbClr val="000099"/>
                </a:solidFill>
                <a:latin typeface="Tahoma" pitchFamily="34" charset="0"/>
              </a:rPr>
              <a:t>© Prof. Angela M. B. Cuenca </a:t>
            </a:r>
          </a:p>
          <a:p>
            <a:pPr>
              <a:defRPr/>
            </a:pPr>
            <a:r>
              <a:rPr lang="pt-BR" sz="700">
                <a:solidFill>
                  <a:srgbClr val="000099"/>
                </a:solidFill>
                <a:latin typeface="Tahoma" pitchFamily="34" charset="0"/>
              </a:rPr>
              <a:t>Baseado no GUIA DE APRESENTAÇÃO DE TESES FSP </a:t>
            </a:r>
            <a:endParaRPr lang="pt-BR" sz="90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1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g.org.b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mparison_of_reference_management_softwar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deley.com/" TargetMode="External"/><Relationship Id="rId5" Type="http://schemas.openxmlformats.org/officeDocument/2006/relationships/hyperlink" Target="http://www.myendnoteweb.com/" TargetMode="External"/><Relationship Id="rId4" Type="http://schemas.openxmlformats.org/officeDocument/2006/relationships/hyperlink" Target="http://www.zotero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1" y="1524000"/>
            <a:ext cx="7086177" cy="1752600"/>
          </a:xfrm>
        </p:spPr>
        <p:txBody>
          <a:bodyPr>
            <a:normAutofit/>
          </a:bodyPr>
          <a:lstStyle/>
          <a:p>
            <a:pPr algn="l" defTabSz="914400"/>
            <a:r>
              <a:rPr lang="pt-BR" sz="4400" dirty="0" smtClean="0">
                <a:solidFill>
                  <a:srgbClr val="000066"/>
                </a:solidFill>
                <a:latin typeface="Microsoft Sans Serif" pitchFamily="34" charset="0"/>
              </a:rPr>
              <a:t>ESTILO DAS CITAÇÕES NO TEXTO</a:t>
            </a:r>
            <a:r>
              <a:rPr lang="pt-BR" sz="2800" dirty="0" smtClean="0">
                <a:solidFill>
                  <a:srgbClr val="000066"/>
                </a:solidFill>
                <a:latin typeface="Microsoft Sans Serif" pitchFamily="34" charset="0"/>
              </a:rPr>
              <a:t> </a:t>
            </a:r>
            <a:endParaRPr lang="pt-BR" sz="6000" spc="-100" dirty="0">
              <a:solidFill>
                <a:srgbClr val="000066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61975" y="4864100"/>
            <a:ext cx="200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2000">
              <a:latin typeface="Microsoft Sans Serif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04728" y="3861048"/>
            <a:ext cx="5869732" cy="892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0066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Disciplina ESP5105- Acesso e Uso da Informação Bibliográfica em </a:t>
            </a:r>
            <a:r>
              <a:rPr lang="pt-BR" b="1" dirty="0" smtClean="0">
                <a:solidFill>
                  <a:srgbClr val="000066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Entomologia</a:t>
            </a:r>
            <a:endParaRPr lang="en-US" altLang="pt-BR" b="1" dirty="0" smtClean="0">
              <a:solidFill>
                <a:srgbClr val="000066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en-US" altLang="pt-BR" sz="1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052736"/>
            <a:ext cx="8715375" cy="5214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 Barreto A de A.   A condução da informação. São Paulo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Perspect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2002; 16 (3):67-74.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Castells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M.   A sociedade em rede. São Paulo; Paz e Terra; 1999.v1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Cianconi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R, Macedo N.   Gestão da informação na sociedade do conhecimento. 2a. ed. Brasília, SENAI, 2001.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  Cunha MB da.   Construindo o futuro: a biblioteca universitária em 2010.  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2000; 29 (1):71-89.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 Fontes C de A </a:t>
            </a: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Usos e efeitos da internet na prática bibliotecária</a:t>
            </a: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[dissertação de mestrado]. São Paulo: Escola de Comunicação e Artes da USP; 2001.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Meadows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AJ.   A comunicação científica; tradução de A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Briquet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Lemos.   Brasília: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Briquet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Lemos Livros; 1999.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  Souza M da, Novaes PN de, Campos M.   Efeitos da tecnologia da informação na comunicação de pesquisadores.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2003; 32(1):135-43.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1189038" y="404664"/>
            <a:ext cx="7548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00B050"/>
                </a:solidFill>
                <a:latin typeface="Arial" charset="0"/>
              </a:rPr>
              <a:t>as 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referências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bibliográficas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ficam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em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Arial" charset="0"/>
              </a:rPr>
              <a:t>ordem</a:t>
            </a:r>
            <a:r>
              <a:rPr lang="en-US" b="1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" charset="0"/>
              </a:rPr>
              <a:t>alfabética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" charset="0"/>
              </a:rPr>
              <a:t>numerada</a:t>
            </a:r>
            <a:endParaRPr lang="pt-BR" b="1" dirty="0">
              <a:solidFill>
                <a:srgbClr val="00B050"/>
              </a:solidFill>
              <a:latin typeface="Arial" charset="0"/>
            </a:endParaRPr>
          </a:p>
          <a:p>
            <a:pPr>
              <a:defRPr/>
            </a:pPr>
            <a:endParaRPr lang="pt-B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7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2"/>
          <p:cNvSpPr txBox="1">
            <a:spLocks noChangeArrowheads="1"/>
          </p:cNvSpPr>
          <p:nvPr/>
        </p:nvSpPr>
        <p:spPr bwMode="auto">
          <a:xfrm>
            <a:off x="1066800" y="3563938"/>
            <a:ext cx="32004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lvl="2" eaLnBrk="0" hangingPunct="0">
              <a:buFont typeface="Symbol" pitchFamily="18" charset="2"/>
              <a:buNone/>
            </a:pPr>
            <a:endParaRPr lang="pt-BR" sz="2200" b="1">
              <a:solidFill>
                <a:srgbClr val="800080"/>
              </a:solidFill>
              <a:latin typeface="HELVETICA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pt-BR" sz="2200" b="1">
              <a:solidFill>
                <a:srgbClr val="800080"/>
              </a:solidFill>
              <a:latin typeface="HELVETICA" pitchFamily="34" charset="0"/>
            </a:endParaRP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96875" y="6088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pt-BR" sz="2400">
              <a:latin typeface="Times New Roman" pitchFamily="18" charset="0"/>
            </a:endParaRP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187450" y="151805"/>
            <a:ext cx="173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pt-BR" altLang="zh-CN" sz="20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SimSun" pitchFamily="2" charset="-122"/>
              </a:rPr>
              <a:t>Vantagens</a:t>
            </a:r>
            <a:endParaRPr lang="pt-BR" sz="2000" b="1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SimSun" pitchFamily="2" charset="-122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81025" y="1196752"/>
            <a:ext cx="90524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000099"/>
                </a:solidFill>
              </a:rPr>
              <a:t>Os autores que se têm dedicado ao estudo da influência da internet no meio acadêmico</a:t>
            </a:r>
            <a:r>
              <a:rPr lang="pt-BR" sz="2000" b="1" baseline="30000" dirty="0" smtClean="0">
                <a:solidFill>
                  <a:srgbClr val="000099"/>
                </a:solidFill>
              </a:rPr>
              <a:t>1, 3,4,5,7</a:t>
            </a:r>
            <a:r>
              <a:rPr lang="pt-BR" sz="2000" b="1" dirty="0" smtClean="0">
                <a:solidFill>
                  <a:srgbClr val="000099"/>
                </a:solidFill>
              </a:rPr>
              <a:t> concordam com MEADOWS </a:t>
            </a:r>
            <a:r>
              <a:rPr lang="pt-BR" sz="2000" b="1" baseline="30000" dirty="0" smtClean="0">
                <a:solidFill>
                  <a:srgbClr val="000099"/>
                </a:solidFill>
              </a:rPr>
              <a:t>6</a:t>
            </a:r>
            <a:r>
              <a:rPr lang="pt-BR" sz="2000" b="1" dirty="0" smtClean="0">
                <a:solidFill>
                  <a:srgbClr val="000099"/>
                </a:solidFill>
              </a:rPr>
              <a:t> e CASTELLS </a:t>
            </a:r>
            <a:r>
              <a:rPr lang="pt-BR" sz="2000" b="1" baseline="30000" dirty="0" smtClean="0">
                <a:solidFill>
                  <a:srgbClr val="000099"/>
                </a:solidFill>
              </a:rPr>
              <a:t>2</a:t>
            </a:r>
            <a:r>
              <a:rPr lang="pt-BR" sz="2000" b="1" dirty="0" smtClean="0">
                <a:solidFill>
                  <a:srgbClr val="000099"/>
                </a:solidFill>
              </a:rPr>
              <a:t> que os países precisam investir em tecnologia para sua população.</a:t>
            </a:r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81026" y="2708920"/>
            <a:ext cx="91089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i="1" dirty="0" smtClean="0">
                <a:solidFill>
                  <a:srgbClr val="000099"/>
                </a:solidFill>
              </a:rPr>
              <a:t>Os autores que se têm dedicado ao estudo da influência da internet no meio acadêmico (MINISTÉRIO DA SAÚDE 2002, GIANCONI e MACEDO 2001, ORGANIZAÇÃO MUNDIAL DA SAÚDE 2010, FONTES 2001, SOUZA e col. 2003) concordam com MEADOWS  (1999) e CASTELLS (1999), que os países precisam investir em tecnologia para sua população.</a:t>
            </a:r>
            <a:r>
              <a:rPr lang="pt-BR" sz="2000" dirty="0" smtClean="0">
                <a:solidFill>
                  <a:srgbClr val="000099"/>
                </a:solidFill>
              </a:rPr>
              <a:t> </a:t>
            </a:r>
            <a:endParaRPr lang="pt-BR" sz="20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136576" y="1268760"/>
            <a:ext cx="8569325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spcAft>
                <a:spcPct val="40000"/>
              </a:spcAft>
              <a:defRPr/>
            </a:pPr>
            <a:r>
              <a:rPr lang="pt-BR" sz="2200" b="1" dirty="0">
                <a:solidFill>
                  <a:schemeClr val="hlink"/>
                </a:solidFill>
                <a:latin typeface="Tahoma" pitchFamily="34" charset="0"/>
              </a:rPr>
              <a:t>Informações extraídas de fontes </a:t>
            </a:r>
            <a:r>
              <a:rPr lang="pt-BR" sz="2200" b="1" dirty="0" smtClean="0">
                <a:solidFill>
                  <a:schemeClr val="hlink"/>
                </a:solidFill>
                <a:latin typeface="Tahoma" pitchFamily="34" charset="0"/>
              </a:rPr>
              <a:t>bibliográficas </a:t>
            </a:r>
            <a:r>
              <a:rPr lang="pt-BR" sz="2200" b="1" dirty="0">
                <a:solidFill>
                  <a:schemeClr val="hlink"/>
                </a:solidFill>
                <a:latin typeface="Tahoma" pitchFamily="34" charset="0"/>
              </a:rPr>
              <a:t>que complementam o texto. São conhecidas como </a:t>
            </a:r>
            <a:r>
              <a:rPr lang="pt-BR" sz="2200" b="1" u="sng" dirty="0">
                <a:solidFill>
                  <a:schemeClr val="hlink"/>
                </a:solidFill>
                <a:latin typeface="Tahoma" pitchFamily="34" charset="0"/>
              </a:rPr>
              <a:t>Notas de rodapé</a:t>
            </a:r>
            <a:r>
              <a:rPr lang="pt-BR" sz="2200" b="1" dirty="0">
                <a:solidFill>
                  <a:schemeClr val="hlink"/>
                </a:solidFill>
                <a:latin typeface="Tahoma" pitchFamily="34" charset="0"/>
              </a:rPr>
              <a:t>. </a:t>
            </a:r>
            <a:endParaRPr lang="pt-BR" sz="2200" b="1" dirty="0" smtClean="0">
              <a:solidFill>
                <a:schemeClr val="hlink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spcAft>
                <a:spcPct val="40000"/>
              </a:spcAft>
              <a:defRPr/>
            </a:pPr>
            <a:r>
              <a:rPr lang="pt-BR" sz="2200" b="1" dirty="0" smtClean="0">
                <a:solidFill>
                  <a:schemeClr val="hlink"/>
                </a:solidFill>
                <a:latin typeface="Tahoma" pitchFamily="34" charset="0"/>
              </a:rPr>
              <a:t>Na </a:t>
            </a:r>
            <a:r>
              <a:rPr lang="pt-BR" sz="2200" b="1" dirty="0">
                <a:solidFill>
                  <a:schemeClr val="hlink"/>
                </a:solidFill>
                <a:latin typeface="Tahoma" pitchFamily="34" charset="0"/>
              </a:rPr>
              <a:t>área da saúde são utilizadas quando absolutamente indispensáveis. 			</a:t>
            </a:r>
            <a:endParaRPr lang="pt-BR" sz="2400" b="1" dirty="0">
              <a:solidFill>
                <a:schemeClr val="hlink"/>
              </a:solidFill>
              <a:latin typeface="Tahoma" pitchFamily="34" charset="0"/>
            </a:endParaRPr>
          </a:p>
          <a:p>
            <a:pPr marL="666750" lvl="2" indent="-285750" eaLnBrk="0" hangingPunct="0">
              <a:spcBef>
                <a:spcPct val="20000"/>
              </a:spcBef>
              <a:buFont typeface="Symbol" pitchFamily="18" charset="2"/>
              <a:buChar char="Ö"/>
              <a:defRPr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Devem ser breves;</a:t>
            </a:r>
          </a:p>
          <a:p>
            <a:pPr marL="666750" lvl="2" indent="-285750" eaLnBrk="0" hangingPunct="0">
              <a:spcBef>
                <a:spcPct val="20000"/>
              </a:spcBef>
              <a:buFont typeface="Symbol" pitchFamily="18" charset="2"/>
              <a:buChar char="Ö"/>
              <a:defRPr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Devem ser indicadas com asterisco</a:t>
            </a:r>
            <a:r>
              <a:rPr lang="pt-BR" sz="2000" dirty="0" smtClean="0">
                <a:solidFill>
                  <a:srgbClr val="000099"/>
                </a:solidFill>
                <a:latin typeface="Tahoma" pitchFamily="34" charset="0"/>
              </a:rPr>
              <a:t>;</a:t>
            </a:r>
          </a:p>
          <a:p>
            <a:pPr marL="666750" lvl="2" indent="-285750" eaLnBrk="0" hangingPunct="0">
              <a:spcBef>
                <a:spcPct val="20000"/>
              </a:spcBef>
              <a:buFont typeface="Symbol" pitchFamily="18" charset="2"/>
              <a:buChar char="Ö"/>
              <a:defRPr/>
            </a:pPr>
            <a:r>
              <a:rPr lang="pt-BR" sz="2000" dirty="0" smtClean="0">
                <a:solidFill>
                  <a:srgbClr val="000099"/>
                </a:solidFill>
                <a:latin typeface="Tahoma" pitchFamily="34" charset="0"/>
              </a:rPr>
              <a:t>Eticamente recomendável autorização do responsável;</a:t>
            </a:r>
            <a:endParaRPr lang="pt-BR" sz="2000" dirty="0">
              <a:solidFill>
                <a:srgbClr val="000099"/>
              </a:solidFill>
              <a:latin typeface="Tahoma" pitchFamily="34" charset="0"/>
            </a:endParaRPr>
          </a:p>
          <a:p>
            <a:pPr marL="666750" lvl="2" indent="-285750" eaLnBrk="0" hangingPunct="0">
              <a:spcBef>
                <a:spcPct val="20000"/>
              </a:spcBef>
              <a:buFont typeface="Symbol" pitchFamily="18" charset="2"/>
              <a:buChar char="Ö"/>
              <a:defRPr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Se bibliográficas, </a:t>
            </a:r>
            <a:r>
              <a:rPr lang="pt-BR" sz="2000" dirty="0" smtClean="0">
                <a:solidFill>
                  <a:srgbClr val="000099"/>
                </a:solidFill>
                <a:latin typeface="Tahoma" pitchFamily="34" charset="0"/>
              </a:rPr>
              <a:t>devem estar nas </a:t>
            </a: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normas de citação e a </a:t>
            </a:r>
            <a:r>
              <a:rPr lang="pt-BR" sz="2000" dirty="0" smtClean="0">
                <a:solidFill>
                  <a:srgbClr val="000099"/>
                </a:solidFill>
                <a:latin typeface="Tahoma" pitchFamily="34" charset="0"/>
              </a:rPr>
              <a:t>incluídas na </a:t>
            </a: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lista de Referências</a:t>
            </a:r>
            <a:r>
              <a:rPr lang="pt-BR" sz="2000" dirty="0" smtClean="0">
                <a:solidFill>
                  <a:srgbClr val="000099"/>
                </a:solidFill>
                <a:latin typeface="Tahoma" pitchFamily="34" charset="0"/>
              </a:rPr>
              <a:t>;</a:t>
            </a:r>
            <a:endParaRPr lang="pt-BR" sz="2000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1281113" y="260350"/>
            <a:ext cx="7200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b="1" dirty="0" smtClean="0">
                <a:solidFill>
                  <a:srgbClr val="000099"/>
                </a:solidFill>
                <a:latin typeface="Tahoma" pitchFamily="34" charset="0"/>
              </a:rPr>
              <a:t>Citações informais (notas de rodapé)</a:t>
            </a:r>
            <a:endParaRPr lang="pt-BR" sz="2800" b="1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6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065213" y="1773238"/>
            <a:ext cx="8640762" cy="433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spcAft>
                <a:spcPct val="40000"/>
              </a:spcAft>
              <a:defRPr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... </a:t>
            </a:r>
            <a:r>
              <a:rPr lang="pt-BR" sz="2400" dirty="0">
                <a:solidFill>
                  <a:srgbClr val="000099"/>
                </a:solidFill>
                <a:latin typeface="Tahoma" pitchFamily="34" charset="0"/>
              </a:rPr>
              <a:t>extrema exclusão digital, como ocorre no Estado do Maranhão, onde apenas 2,1% da população possui computador</a:t>
            </a:r>
            <a:r>
              <a:rPr lang="pt-BR" b="1" baseline="30000" dirty="0">
                <a:solidFill>
                  <a:srgbClr val="000099"/>
                </a:solidFill>
                <a:latin typeface="Tahoma" pitchFamily="34" charset="0"/>
              </a:rPr>
              <a:t>*</a:t>
            </a:r>
            <a:r>
              <a:rPr lang="pt-BR" dirty="0">
                <a:solidFill>
                  <a:srgbClr val="000099"/>
                </a:solidFill>
                <a:latin typeface="Arial" charset="0"/>
              </a:rPr>
              <a:t>.</a:t>
            </a:r>
            <a:r>
              <a:rPr lang="pt-BR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</a:t>
            </a:r>
            <a:r>
              <a:rPr lang="pt-BR" sz="2400" dirty="0">
                <a:solidFill>
                  <a:srgbClr val="000099"/>
                </a:solidFill>
                <a:latin typeface="Tahoma" pitchFamily="34" charset="0"/>
              </a:rPr>
              <a:t>Esse impacto dos investimentos em </a:t>
            </a:r>
            <a:r>
              <a:rPr lang="pt-BR" sz="2400" dirty="0" smtClean="0">
                <a:solidFill>
                  <a:srgbClr val="000099"/>
                </a:solidFill>
                <a:latin typeface="Tahoma" pitchFamily="34" charset="0"/>
              </a:rPr>
              <a:t>infraestrutura </a:t>
            </a:r>
            <a:r>
              <a:rPr lang="pt-BR" sz="2400" dirty="0">
                <a:solidFill>
                  <a:srgbClr val="000099"/>
                </a:solidFill>
                <a:latin typeface="Tahoma" pitchFamily="34" charset="0"/>
              </a:rPr>
              <a:t>tecnológica ....</a:t>
            </a:r>
          </a:p>
          <a:p>
            <a:pPr eaLnBrk="0" hangingPunct="0">
              <a:spcBef>
                <a:spcPct val="20000"/>
              </a:spcBef>
              <a:spcAft>
                <a:spcPct val="40000"/>
              </a:spcAft>
              <a:defRPr/>
            </a:pPr>
            <a:endParaRPr lang="pt-BR" sz="1200" dirty="0">
              <a:solidFill>
                <a:srgbClr val="000099"/>
              </a:solidFill>
              <a:latin typeface="Tahoma" pitchFamily="34" charset="0"/>
            </a:endParaRPr>
          </a:p>
          <a:p>
            <a:pPr marL="358775" lvl="2" eaLnBrk="0" hangingPunct="0">
              <a:defRPr/>
            </a:pPr>
            <a:r>
              <a:rPr lang="pt-BR" dirty="0">
                <a:solidFill>
                  <a:schemeClr val="hlink"/>
                </a:solidFill>
                <a:latin typeface="Arial" charset="0"/>
              </a:rPr>
              <a:t>Rodapé</a:t>
            </a:r>
            <a:r>
              <a:rPr lang="pt-B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  <a:r>
              <a:rPr lang="pt-BR" dirty="0">
                <a:solidFill>
                  <a:schemeClr val="hlink"/>
                </a:solidFill>
                <a:latin typeface="Arial" charset="0"/>
              </a:rPr>
              <a:t> </a:t>
            </a:r>
            <a:br>
              <a:rPr lang="pt-BR" dirty="0">
                <a:solidFill>
                  <a:schemeClr val="hlink"/>
                </a:solidFill>
                <a:latin typeface="Arial" charset="0"/>
              </a:rPr>
            </a:br>
            <a:r>
              <a:rPr lang="pt-BR" dirty="0">
                <a:solidFill>
                  <a:srgbClr val="000099"/>
                </a:solidFill>
                <a:latin typeface="Arial" charset="0"/>
              </a:rPr>
              <a:t>*</a:t>
            </a:r>
            <a:r>
              <a:rPr lang="pt-BR" sz="3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pt-BR" dirty="0">
                <a:solidFill>
                  <a:srgbClr val="000099"/>
                </a:solidFill>
                <a:latin typeface="Times New Roman" pitchFamily="18" charset="0"/>
              </a:rPr>
              <a:t>Comitê Gestor da Internet no Brasil -  composto por representantes dos vários Ministérios do Governo Brasileiro, do setor empresarial, da comunidade científica e tecnológica e do terceiro setor para coordenar e integrar as iniciativas de serviços da internet no Brasil; divulga números atualizados da rede no Brasil. [Informação obtida em </a:t>
            </a:r>
            <a:r>
              <a:rPr lang="pt-BR" dirty="0">
                <a:solidFill>
                  <a:srgbClr val="000099"/>
                </a:solidFill>
                <a:latin typeface="Times New Roman" pitchFamily="18" charset="0"/>
                <a:hlinkClick r:id="rId3"/>
              </a:rPr>
              <a:t>http://www.cg.org.br</a:t>
            </a:r>
            <a:r>
              <a:rPr lang="pt-BR" dirty="0">
                <a:solidFill>
                  <a:srgbClr val="000099"/>
                </a:solidFill>
                <a:latin typeface="Times New Roman" pitchFamily="18" charset="0"/>
              </a:rPr>
              <a:t>, 16 </a:t>
            </a:r>
            <a:r>
              <a:rPr lang="pt-BR" dirty="0" err="1">
                <a:solidFill>
                  <a:srgbClr val="000099"/>
                </a:solidFill>
                <a:latin typeface="Times New Roman" pitchFamily="18" charset="0"/>
              </a:rPr>
              <a:t>fev</a:t>
            </a:r>
            <a:r>
              <a:rPr lang="pt-BR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pt-BR" dirty="0" smtClean="0">
                <a:solidFill>
                  <a:srgbClr val="000099"/>
                </a:solidFill>
                <a:latin typeface="Times New Roman" pitchFamily="18" charset="0"/>
              </a:rPr>
              <a:t>2017]</a:t>
            </a:r>
            <a:endParaRPr lang="pt-BR" dirty="0">
              <a:solidFill>
                <a:srgbClr val="000099"/>
              </a:solidFill>
              <a:latin typeface="Times New Roman" pitchFamily="18" charset="0"/>
            </a:endParaRPr>
          </a:p>
          <a:p>
            <a:pPr marL="358775" lvl="2" eaLnBrk="0" hangingPunct="0">
              <a:spcBef>
                <a:spcPct val="20000"/>
              </a:spcBef>
              <a:buFont typeface="Symbol" pitchFamily="18" charset="2"/>
              <a:buNone/>
              <a:defRPr/>
            </a:pPr>
            <a:r>
              <a:rPr lang="pt-BR" sz="2400" dirty="0">
                <a:latin typeface="Times New Roman" pitchFamily="18" charset="0"/>
              </a:rPr>
              <a:t> </a:t>
            </a: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2432050" y="260350"/>
            <a:ext cx="5257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 b="1" dirty="0">
                <a:solidFill>
                  <a:srgbClr val="000099"/>
                </a:solidFill>
                <a:latin typeface="Tahoma" pitchFamily="34" charset="0"/>
              </a:rPr>
              <a:t>Notas </a:t>
            </a:r>
            <a:r>
              <a:rPr lang="pt-BR" sz="2600" b="1" dirty="0" smtClean="0">
                <a:solidFill>
                  <a:srgbClr val="000099"/>
                </a:solidFill>
                <a:latin typeface="Tahoma" pitchFamily="34" charset="0"/>
              </a:rPr>
              <a:t>de rodapé</a:t>
            </a:r>
            <a:endParaRPr lang="pt-BR" sz="2600" b="1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065213" y="1231900"/>
            <a:ext cx="1439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000" dirty="0">
                <a:solidFill>
                  <a:schemeClr val="hlink"/>
                </a:solidFill>
                <a:latin typeface="Arial" charset="0"/>
              </a:rPr>
              <a:t>Texto:</a:t>
            </a:r>
          </a:p>
        </p:txBody>
      </p:sp>
    </p:spTree>
    <p:extLst>
      <p:ext uri="{BB962C8B-B14F-4D97-AF65-F5344CB8AC3E}">
        <p14:creationId xmlns:p14="http://schemas.microsoft.com/office/powerpoint/2010/main" val="268277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9" y="166689"/>
            <a:ext cx="8753475" cy="598487"/>
          </a:xfrm>
          <a:noFill/>
          <a:ln/>
        </p:spPr>
        <p:txBody>
          <a:bodyPr/>
          <a:lstStyle/>
          <a:p>
            <a:r>
              <a:rPr lang="pt-BR" b="1" smtClean="0">
                <a:solidFill>
                  <a:srgbClr val="003300"/>
                </a:solidFill>
                <a:latin typeface="Microsoft Sans Serif" pitchFamily="34" charset="0"/>
              </a:rPr>
              <a:t>Referências</a:t>
            </a:r>
            <a:endParaRPr lang="pt-BR" b="1" dirty="0">
              <a:solidFill>
                <a:srgbClr val="003300"/>
              </a:solidFill>
              <a:latin typeface="Microsoft Sans Serif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927226" y="692150"/>
            <a:ext cx="689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pt-BR" sz="2400" b="1">
              <a:solidFill>
                <a:srgbClr val="000099"/>
              </a:solidFill>
            </a:endParaRP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3225800" y="908050"/>
            <a:ext cx="48958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065214" y="3356992"/>
            <a:ext cx="74882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 dirty="0" err="1" smtClean="0"/>
              <a:t>Comparison</a:t>
            </a:r>
            <a:r>
              <a:rPr lang="pt-BR" b="1" dirty="0" smtClean="0"/>
              <a:t> </a:t>
            </a:r>
            <a:r>
              <a:rPr lang="pt-BR" b="1" dirty="0" err="1" smtClean="0"/>
              <a:t>of</a:t>
            </a:r>
            <a:r>
              <a:rPr lang="pt-BR" b="1" dirty="0" smtClean="0"/>
              <a:t> </a:t>
            </a:r>
            <a:r>
              <a:rPr lang="pt-BR" b="1" dirty="0" err="1" smtClean="0"/>
              <a:t>reference</a:t>
            </a:r>
            <a:r>
              <a:rPr lang="pt-BR" b="1" dirty="0" smtClean="0"/>
              <a:t> management software</a:t>
            </a:r>
            <a:r>
              <a:rPr lang="pt-BR" b="1" dirty="0" smtClean="0">
                <a:solidFill>
                  <a:srgbClr val="000080"/>
                </a:solidFill>
              </a:rPr>
              <a:t>       </a:t>
            </a:r>
          </a:p>
          <a:p>
            <a:r>
              <a:rPr lang="pt-BR" b="1" dirty="0">
                <a:solidFill>
                  <a:srgbClr val="000080"/>
                </a:solidFill>
              </a:rPr>
              <a:t>http://en.wikipedia.org/wiki/Comparison_of_reference_management_software                </a:t>
            </a:r>
            <a:endParaRPr lang="pt-BR" dirty="0"/>
          </a:p>
          <a:p>
            <a:pPr eaLnBrk="0" hangingPunct="0"/>
            <a:r>
              <a:rPr lang="pt-BR" sz="2400" b="1" dirty="0" err="1">
                <a:solidFill>
                  <a:srgbClr val="CC3300"/>
                </a:solidFill>
                <a:hlinkClick r:id="rId3"/>
              </a:rPr>
              <a:t>wikipedia</a:t>
            </a:r>
            <a:endParaRPr lang="pt-BR" sz="2400" b="1" dirty="0">
              <a:solidFill>
                <a:srgbClr val="CC3300"/>
              </a:solidFill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1189038" y="1314634"/>
            <a:ext cx="71352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Alguns programas que controlam as referências bibliográficas: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r>
              <a:rPr lang="pt-BR" b="1" dirty="0" err="1" smtClean="0">
                <a:solidFill>
                  <a:srgbClr val="FF0000"/>
                </a:solidFill>
              </a:rPr>
              <a:t>Zotero</a:t>
            </a:r>
            <a:r>
              <a:rPr lang="pt-BR" b="1" dirty="0" smtClean="0">
                <a:solidFill>
                  <a:srgbClr val="FF0000"/>
                </a:solidFill>
              </a:rPr>
              <a:t>  </a:t>
            </a:r>
            <a:r>
              <a:rPr lang="pt-BR" b="1" dirty="0" smtClean="0">
                <a:solidFill>
                  <a:srgbClr val="FF0000"/>
                </a:solidFill>
                <a:hlinkClick r:id="rId4"/>
              </a:rPr>
              <a:t>www.zotero.org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err="1" smtClean="0">
                <a:solidFill>
                  <a:srgbClr val="FF0000"/>
                </a:solidFill>
              </a:rPr>
              <a:t>EndNote</a:t>
            </a:r>
            <a:r>
              <a:rPr lang="pt-BR" b="1" dirty="0" smtClean="0">
                <a:solidFill>
                  <a:srgbClr val="FF0000"/>
                </a:solidFill>
              </a:rPr>
              <a:t> Web  </a:t>
            </a:r>
            <a:r>
              <a:rPr lang="pt-BR" b="1" dirty="0" smtClean="0">
                <a:solidFill>
                  <a:srgbClr val="FF0000"/>
                </a:solidFill>
                <a:hlinkClick r:id="rId5"/>
              </a:rPr>
              <a:t>www.myendnoteweb.com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err="1" smtClean="0">
                <a:solidFill>
                  <a:srgbClr val="FF0000"/>
                </a:solidFill>
              </a:rPr>
              <a:t>Mendeley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  <a:hlinkClick r:id="rId6"/>
              </a:rPr>
              <a:t>www.mendeley.com</a:t>
            </a:r>
            <a:r>
              <a:rPr lang="pt-BR" b="1" dirty="0" smtClean="0">
                <a:solidFill>
                  <a:srgbClr val="FF0000"/>
                </a:solidFill>
              </a:rPr>
              <a:t>  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80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6"/>
          <p:cNvSpPr txBox="1">
            <a:spLocks noChangeArrowheads="1"/>
          </p:cNvSpPr>
          <p:nvPr/>
        </p:nvSpPr>
        <p:spPr bwMode="auto">
          <a:xfrm>
            <a:off x="1084263" y="2212975"/>
            <a:ext cx="73882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038" tIns="27519" rIns="55038" bIns="27519">
            <a:spAutoFit/>
          </a:bodyPr>
          <a:lstStyle/>
          <a:p>
            <a:pPr marL="350838" indent="-184150" defTabSz="550863" eaLnBrk="0" hangingPunct="0">
              <a:spcAft>
                <a:spcPct val="50000"/>
              </a:spcAft>
              <a:buClr>
                <a:srgbClr val="66FF99"/>
              </a:buClr>
              <a:buFont typeface="Symbol" pitchFamily="18" charset="2"/>
              <a:buNone/>
            </a:pPr>
            <a:endParaRPr lang="pt-BR" sz="1700"/>
          </a:p>
        </p:txBody>
      </p:sp>
      <p:sp>
        <p:nvSpPr>
          <p:cNvPr id="21506" name="Text Box 9"/>
          <p:cNvSpPr txBox="1">
            <a:spLocks noChangeArrowheads="1"/>
          </p:cNvSpPr>
          <p:nvPr/>
        </p:nvSpPr>
        <p:spPr bwMode="auto">
          <a:xfrm>
            <a:off x="776288" y="1196752"/>
            <a:ext cx="8589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pt-BR" sz="2200" dirty="0">
                <a:solidFill>
                  <a:srgbClr val="000099"/>
                </a:solidFill>
                <a:latin typeface="Tahoma" pitchFamily="34" charset="0"/>
              </a:rPr>
              <a:t>É a utilização de trechos de outros autores (paráfrase), conservando-se as </a:t>
            </a:r>
            <a:r>
              <a:rPr lang="pt-BR" sz="2200" dirty="0" smtClean="0">
                <a:solidFill>
                  <a:srgbClr val="000099"/>
                </a:solidFill>
                <a:latin typeface="Tahoma" pitchFamily="34" charset="0"/>
              </a:rPr>
              <a:t>ideias </a:t>
            </a:r>
            <a:r>
              <a:rPr lang="pt-BR" sz="2200" dirty="0">
                <a:solidFill>
                  <a:srgbClr val="000099"/>
                </a:solidFill>
                <a:latin typeface="Tahoma" pitchFamily="34" charset="0"/>
              </a:rPr>
              <a:t>do original, porém com palavras do próprio autor </a:t>
            </a:r>
            <a:r>
              <a:rPr lang="pt-BR" sz="2200" dirty="0" smtClean="0">
                <a:solidFill>
                  <a:srgbClr val="000099"/>
                </a:solidFill>
                <a:latin typeface="Tahoma" pitchFamily="34" charset="0"/>
              </a:rPr>
              <a:t>do texto.</a:t>
            </a:r>
            <a:endParaRPr lang="pt-BR" sz="2400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776288" y="2420888"/>
            <a:ext cx="9129712" cy="397031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190500" algn="l"/>
              </a:tabLst>
            </a:pPr>
            <a:r>
              <a:rPr lang="pt-BR" sz="2000" dirty="0" smtClean="0">
                <a:solidFill>
                  <a:srgbClr val="000080"/>
                </a:solidFill>
                <a:latin typeface="Tahoma" pitchFamily="34" charset="0"/>
              </a:rPr>
              <a:t>Original</a:t>
            </a:r>
            <a:endParaRPr lang="pt-BR" sz="2000" dirty="0">
              <a:solidFill>
                <a:srgbClr val="000080"/>
              </a:solidFill>
              <a:latin typeface="Tahoma" pitchFamily="34" charset="0"/>
            </a:endParaRPr>
          </a:p>
          <a:p>
            <a:pPr eaLnBrk="0" hangingPunct="0">
              <a:tabLst>
                <a:tab pos="190500" algn="l"/>
              </a:tabLst>
            </a:pPr>
            <a:r>
              <a:rPr lang="pt-BR" sz="2400" b="1" i="1" dirty="0" smtClean="0">
                <a:solidFill>
                  <a:schemeClr val="hlink"/>
                </a:solidFill>
                <a:latin typeface="Times New Roman" pitchFamily="18" charset="0"/>
              </a:rPr>
              <a:t>... </a:t>
            </a:r>
            <a:r>
              <a:rPr lang="pt-BR" sz="2400" b="1" i="1" dirty="0">
                <a:solidFill>
                  <a:schemeClr val="hlink"/>
                </a:solidFill>
                <a:latin typeface="Times New Roman" pitchFamily="18" charset="0"/>
              </a:rPr>
              <a:t>as drogas, sejam lícitas ou ilícitas, são </a:t>
            </a:r>
            <a:r>
              <a:rPr lang="pt-BR" sz="2400" b="1" i="1" dirty="0" smtClean="0">
                <a:solidFill>
                  <a:schemeClr val="hlink"/>
                </a:solidFill>
                <a:latin typeface="Times New Roman" pitchFamily="18" charset="0"/>
              </a:rPr>
              <a:t>frequentemente </a:t>
            </a:r>
            <a:r>
              <a:rPr lang="pt-BR" sz="2400" b="1" i="1" dirty="0">
                <a:solidFill>
                  <a:schemeClr val="hlink"/>
                </a:solidFill>
                <a:latin typeface="Times New Roman" pitchFamily="18" charset="0"/>
              </a:rPr>
              <a:t>experimentadas na adolescência </a:t>
            </a:r>
            <a:r>
              <a:rPr lang="pt-BR" sz="2400" b="1" i="1" dirty="0" smtClean="0">
                <a:solidFill>
                  <a:schemeClr val="hlink"/>
                </a:solidFill>
                <a:latin typeface="Times New Roman" pitchFamily="18" charset="0"/>
              </a:rPr>
              <a:t>... </a:t>
            </a:r>
            <a:r>
              <a:rPr lang="pt-BR" sz="2400" b="1" i="1" dirty="0">
                <a:solidFill>
                  <a:schemeClr val="hlink"/>
                </a:solidFill>
                <a:latin typeface="Times New Roman" pitchFamily="18" charset="0"/>
              </a:rPr>
              <a:t>(MUZA e col. 2000, p.28).</a:t>
            </a:r>
          </a:p>
          <a:p>
            <a:pPr eaLnBrk="0" hangingPunct="0">
              <a:tabLst>
                <a:tab pos="190500" algn="l"/>
              </a:tabLst>
            </a:pPr>
            <a:endParaRPr lang="en-US" sz="24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tabLst>
                <a:tab pos="190500" algn="l"/>
              </a:tabLst>
            </a:pPr>
            <a:r>
              <a:rPr lang="pt-BR" sz="2000" dirty="0" smtClean="0">
                <a:solidFill>
                  <a:srgbClr val="000080"/>
                </a:solidFill>
                <a:latin typeface="Tahoma" pitchFamily="34" charset="0"/>
              </a:rPr>
              <a:t>Citação</a:t>
            </a:r>
          </a:p>
          <a:p>
            <a:pPr>
              <a:tabLst>
                <a:tab pos="190500" algn="l"/>
              </a:tabLst>
            </a:pPr>
            <a:endParaRPr lang="pt-BR" sz="2000" dirty="0">
              <a:solidFill>
                <a:srgbClr val="000080"/>
              </a:solidFill>
              <a:latin typeface="Tahoma" pitchFamily="34" charset="0"/>
            </a:endParaRPr>
          </a:p>
          <a:p>
            <a:pPr>
              <a:tabLst>
                <a:tab pos="190500" algn="l"/>
              </a:tabLst>
            </a:pPr>
            <a:r>
              <a:rPr lang="pt-BR" sz="2400" b="1" i="1" dirty="0" smtClean="0">
                <a:solidFill>
                  <a:schemeClr val="hlink"/>
                </a:solidFill>
              </a:rPr>
              <a:t>Sobre o uso de </a:t>
            </a:r>
            <a:r>
              <a:rPr lang="pt-BR" sz="2400" b="1" i="1" dirty="0">
                <a:solidFill>
                  <a:schemeClr val="hlink"/>
                </a:solidFill>
              </a:rPr>
              <a:t>á</a:t>
            </a:r>
            <a:r>
              <a:rPr lang="pt-BR" sz="2400" b="1" i="1" dirty="0" smtClean="0">
                <a:solidFill>
                  <a:schemeClr val="hlink"/>
                </a:solidFill>
              </a:rPr>
              <a:t>lcool e drogas nas escolas ... (  ) momento </a:t>
            </a:r>
            <a:r>
              <a:rPr lang="pt-BR" sz="2400" b="1" i="1" dirty="0">
                <a:solidFill>
                  <a:schemeClr val="hlink"/>
                </a:solidFill>
              </a:rPr>
              <a:t>da ação educativa no ambiente escolar, uma vez que os </a:t>
            </a:r>
            <a:r>
              <a:rPr lang="pt-BR" sz="2400" b="1" i="1" dirty="0" smtClean="0">
                <a:solidFill>
                  <a:schemeClr val="hlink"/>
                </a:solidFill>
              </a:rPr>
              <a:t>estudantes </a:t>
            </a:r>
            <a:r>
              <a:rPr lang="pt-BR" sz="2400" b="1" i="1" dirty="0">
                <a:solidFill>
                  <a:schemeClr val="hlink"/>
                </a:solidFill>
              </a:rPr>
              <a:t>costumam ter </a:t>
            </a:r>
            <a:r>
              <a:rPr lang="pt-BR" sz="2400" b="1" i="1" dirty="0" smtClean="0">
                <a:solidFill>
                  <a:schemeClr val="hlink"/>
                </a:solidFill>
              </a:rPr>
              <a:t>contato </a:t>
            </a:r>
            <a:r>
              <a:rPr lang="pt-BR" sz="2400" b="1" i="1" dirty="0">
                <a:solidFill>
                  <a:schemeClr val="hlink"/>
                </a:solidFill>
              </a:rPr>
              <a:t>com </a:t>
            </a:r>
            <a:r>
              <a:rPr lang="pt-BR" sz="2400" b="1" i="1" dirty="0" smtClean="0">
                <a:solidFill>
                  <a:schemeClr val="hlink"/>
                </a:solidFill>
              </a:rPr>
              <a:t>as drogas  na adolescência </a:t>
            </a:r>
            <a:r>
              <a:rPr lang="pt-BR" sz="2400" b="1" i="1" dirty="0">
                <a:solidFill>
                  <a:schemeClr val="hlink"/>
                </a:solidFill>
              </a:rPr>
              <a:t>(MUZA e col. </a:t>
            </a:r>
            <a:r>
              <a:rPr lang="pt-BR" sz="2400" b="1" i="1" dirty="0" smtClean="0">
                <a:solidFill>
                  <a:schemeClr val="hlink"/>
                </a:solidFill>
              </a:rPr>
              <a:t>2000).</a:t>
            </a:r>
            <a:endParaRPr lang="pt-BR" sz="2400" b="1" i="1" dirty="0">
              <a:solidFill>
                <a:schemeClr val="hlink"/>
              </a:solidFill>
            </a:endParaRPr>
          </a:p>
          <a:p>
            <a:pPr eaLnBrk="0" hangingPunct="0">
              <a:tabLst>
                <a:tab pos="190500" algn="l"/>
              </a:tabLst>
            </a:pPr>
            <a:endParaRPr lang="pt-BR" sz="2400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776288" y="0"/>
            <a:ext cx="912971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Citação </a:t>
            </a:r>
            <a:r>
              <a:rPr lang="pt-BR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 texto</a:t>
            </a:r>
            <a:r>
              <a:rPr lang="pt-BR" sz="2800" dirty="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9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776288" y="0"/>
            <a:ext cx="912971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</a:t>
            </a:r>
            <a:r>
              <a:rPr lang="pt-BR" sz="2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itação </a:t>
            </a:r>
            <a:r>
              <a:rPr lang="pt-BR" sz="2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 texto </a:t>
            </a:r>
          </a:p>
        </p:txBody>
      </p:sp>
      <p:sp>
        <p:nvSpPr>
          <p:cNvPr id="17410" name="Text Box 7"/>
          <p:cNvSpPr txBox="1">
            <a:spLocks noChangeArrowheads="1"/>
          </p:cNvSpPr>
          <p:nvPr/>
        </p:nvSpPr>
        <p:spPr bwMode="auto">
          <a:xfrm>
            <a:off x="1063625" y="1668463"/>
            <a:ext cx="8713788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10000"/>
              </a:spcAft>
            </a:pPr>
            <a:r>
              <a:rPr lang="pt-BR" sz="2100" dirty="0">
                <a:solidFill>
                  <a:srgbClr val="000099"/>
                </a:solidFill>
                <a:latin typeface="Tahoma" pitchFamily="34" charset="0"/>
              </a:rPr>
              <a:t>É a transcrição literal de partes  extraídas </a:t>
            </a:r>
            <a:r>
              <a:rPr lang="pt-BR" sz="2100" dirty="0" smtClean="0">
                <a:solidFill>
                  <a:srgbClr val="000099"/>
                </a:solidFill>
                <a:latin typeface="Tahoma" pitchFamily="34" charset="0"/>
              </a:rPr>
              <a:t>do </a:t>
            </a:r>
            <a:r>
              <a:rPr lang="pt-BR" sz="2100" dirty="0">
                <a:solidFill>
                  <a:srgbClr val="000099"/>
                </a:solidFill>
                <a:latin typeface="Tahoma" pitchFamily="34" charset="0"/>
              </a:rPr>
              <a:t>texto de outro autor, conservando-se a grafia, pontuação. É usada para provar fidedignidade, originalidade da informação.</a:t>
            </a:r>
          </a:p>
          <a:p>
            <a:pPr eaLnBrk="0" hangingPunct="0">
              <a:spcAft>
                <a:spcPct val="10000"/>
              </a:spcAft>
            </a:pPr>
            <a:endParaRPr lang="pt-BR" sz="2100" dirty="0">
              <a:solidFill>
                <a:srgbClr val="000099"/>
              </a:solidFill>
              <a:latin typeface="Tahoma" pitchFamily="34" charset="0"/>
            </a:endParaRPr>
          </a:p>
          <a:p>
            <a:pPr eaLnBrk="0" hangingPunct="0">
              <a:lnSpc>
                <a:spcPct val="75000"/>
              </a:lnSpc>
              <a:spcAft>
                <a:spcPct val="45000"/>
              </a:spcAft>
              <a:buFont typeface="Symbol" pitchFamily="18" charset="2"/>
              <a:buChar char="Ö"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 as citações diretas devem ser acompanhadas de autor e ano;</a:t>
            </a:r>
          </a:p>
          <a:p>
            <a:pPr eaLnBrk="0" hangingPunct="0">
              <a:lnSpc>
                <a:spcPct val="75000"/>
              </a:lnSpc>
              <a:spcAft>
                <a:spcPct val="45000"/>
              </a:spcAft>
              <a:buFont typeface="Symbol" pitchFamily="18" charset="2"/>
              <a:buChar char="Ö"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 sempre que a citação for direta recomenda-se a indicação da 		página;</a:t>
            </a:r>
          </a:p>
          <a:p>
            <a:pPr eaLnBrk="0" hangingPunct="0">
              <a:lnSpc>
                <a:spcPct val="75000"/>
              </a:lnSpc>
              <a:spcAft>
                <a:spcPct val="35000"/>
              </a:spcAft>
              <a:buFont typeface="Symbol" pitchFamily="18" charset="2"/>
              <a:buChar char="Ö"/>
            </a:pPr>
            <a:r>
              <a:rPr lang="pt-BR" sz="2000" dirty="0">
                <a:solidFill>
                  <a:srgbClr val="000099"/>
                </a:solidFill>
                <a:latin typeface="Tahoma" pitchFamily="34" charset="0"/>
              </a:rPr>
              <a:t> devem ser apresentadas entre aspas.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331913" y="4614863"/>
            <a:ext cx="8229600" cy="119062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90500" algn="l"/>
              </a:tabLst>
            </a:pPr>
            <a:r>
              <a:rPr lang="pt-BR" altLang="zh-CN" b="1" dirty="0">
                <a:ea typeface="SimSun" pitchFamily="2" charset="-122"/>
              </a:rPr>
              <a:t>MARQUES (2009) destaca que, embora demonstrando intolerância na prevenção da AIDS contra o uso de preservativos, “os setores progressistas da Igreja Católica   brasileira têm colaborado em muito na defesa dos direitos dos portadores de vírus HIV....” (p.135).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065213" y="1052513"/>
            <a:ext cx="4247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DIRETA (cópia do texto)</a:t>
            </a:r>
            <a:endParaRPr lang="pt-BR" sz="24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90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1084263" y="2212975"/>
            <a:ext cx="73882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038" tIns="27519" rIns="55038" bIns="27519">
            <a:spAutoFit/>
          </a:bodyPr>
          <a:lstStyle/>
          <a:p>
            <a:pPr marL="350838" indent="-184150" defTabSz="550863" eaLnBrk="0" hangingPunct="0">
              <a:spcAft>
                <a:spcPct val="50000"/>
              </a:spcAft>
              <a:buClr>
                <a:srgbClr val="66FF99"/>
              </a:buClr>
              <a:buFont typeface="Symbol" pitchFamily="18" charset="2"/>
              <a:buNone/>
            </a:pPr>
            <a:endParaRPr lang="pt-BR" sz="170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992188" y="1124744"/>
            <a:ext cx="8769350" cy="504753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90500" algn="l"/>
              </a:tabLst>
            </a:pPr>
            <a:r>
              <a:rPr lang="pt-BR" sz="2400" dirty="0" smtClean="0">
                <a:solidFill>
                  <a:srgbClr val="000080"/>
                </a:solidFill>
                <a:latin typeface="Tahoma" pitchFamily="34" charset="0"/>
              </a:rPr>
              <a:t>Original</a:t>
            </a:r>
            <a:endParaRPr lang="pt-BR" sz="2400" dirty="0">
              <a:solidFill>
                <a:srgbClr val="000080"/>
              </a:solidFill>
              <a:latin typeface="Tahoma" pitchFamily="34" charset="0"/>
            </a:endParaRPr>
          </a:p>
          <a:p>
            <a:pPr eaLnBrk="0" hangingPunct="0">
              <a:tabLst>
                <a:tab pos="190500" algn="l"/>
              </a:tabLst>
            </a:pPr>
            <a:r>
              <a:rPr lang="pt-BR" sz="2400" b="1" i="1" dirty="0"/>
              <a:t>MEADOWS (1999) afirma que haverá divisão entre os  “ricos em informação”  e os “pobres em informação” (p.159).</a:t>
            </a:r>
          </a:p>
          <a:p>
            <a:pPr eaLnBrk="0" hangingPunct="0">
              <a:tabLst>
                <a:tab pos="190500" algn="l"/>
              </a:tabLst>
            </a:pPr>
            <a:endParaRPr lang="pt-BR" sz="2000" b="1" i="1" dirty="0"/>
          </a:p>
          <a:p>
            <a:pPr eaLnBrk="0" hangingPunct="0">
              <a:tabLst>
                <a:tab pos="190500" algn="l"/>
              </a:tabLst>
            </a:pPr>
            <a:endParaRPr lang="pt-BR" dirty="0"/>
          </a:p>
          <a:p>
            <a:pPr>
              <a:tabLst>
                <a:tab pos="190500" algn="l"/>
              </a:tabLst>
            </a:pPr>
            <a:r>
              <a:rPr lang="pt-BR" sz="2400" dirty="0" smtClean="0">
                <a:solidFill>
                  <a:srgbClr val="000080"/>
                </a:solidFill>
                <a:latin typeface="Tahoma" pitchFamily="34" charset="0"/>
              </a:rPr>
              <a:t>Citação</a:t>
            </a:r>
            <a:endParaRPr lang="pt-BR" sz="2400" dirty="0">
              <a:solidFill>
                <a:srgbClr val="000080"/>
              </a:solidFill>
              <a:latin typeface="Tahoma" pitchFamily="34" charset="0"/>
            </a:endParaRPr>
          </a:p>
          <a:p>
            <a:pPr>
              <a:tabLst>
                <a:tab pos="190500" algn="l"/>
              </a:tabLst>
            </a:pPr>
            <a:endParaRPr lang="pt-BR" sz="2400" dirty="0">
              <a:solidFill>
                <a:srgbClr val="000080"/>
              </a:solidFill>
              <a:latin typeface="Tahoma" pitchFamily="34" charset="0"/>
            </a:endParaRPr>
          </a:p>
          <a:p>
            <a:pPr>
              <a:tabLst>
                <a:tab pos="190500" algn="l"/>
              </a:tabLst>
            </a:pPr>
            <a:r>
              <a:rPr lang="pt-BR" sz="2400" b="1" i="1" dirty="0" smtClean="0"/>
              <a:t>MEADOWS (1999) alerta </a:t>
            </a:r>
            <a:r>
              <a:rPr lang="pt-BR" sz="2400" b="1" i="1" dirty="0"/>
              <a:t>para a preocupação de </a:t>
            </a:r>
            <a:r>
              <a:rPr lang="pt-BR" sz="2400" b="1" i="1" dirty="0" smtClean="0"/>
              <a:t>especialistas, </a:t>
            </a:r>
            <a:r>
              <a:rPr lang="pt-BR" sz="2400" b="1" i="1" dirty="0"/>
              <a:t>na era da </a:t>
            </a:r>
            <a:r>
              <a:rPr lang="pt-BR" sz="2400" b="1" i="1" dirty="0" smtClean="0"/>
              <a:t>informação, </a:t>
            </a:r>
            <a:r>
              <a:rPr lang="pt-BR" sz="2400" b="1" i="1" dirty="0"/>
              <a:t>sobre a divisão entre os que têm acesso a informação e os que não conseguem esse acesso, ou seja, as instituições com </a:t>
            </a:r>
            <a:r>
              <a:rPr lang="pt-BR" sz="2400" b="1" i="1" dirty="0" smtClean="0"/>
              <a:t>infraestrutura </a:t>
            </a:r>
            <a:r>
              <a:rPr lang="pt-BR" sz="2400" b="1" i="1" dirty="0"/>
              <a:t>para uso da internet </a:t>
            </a:r>
            <a:r>
              <a:rPr lang="pt-BR" sz="2400" b="1" i="1" dirty="0" smtClean="0"/>
              <a:t>....</a:t>
            </a:r>
            <a:endParaRPr lang="pt-BR" sz="2400" b="1" i="1" dirty="0"/>
          </a:p>
          <a:p>
            <a:pPr eaLnBrk="0" hangingPunct="0">
              <a:tabLst>
                <a:tab pos="190500" algn="l"/>
              </a:tabLst>
            </a:pPr>
            <a:endParaRPr lang="pt-BR" sz="2000" b="1" i="1" dirty="0"/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776288" y="0"/>
            <a:ext cx="912971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</a:t>
            </a:r>
            <a:r>
              <a:rPr lang="pt-BR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itação </a:t>
            </a:r>
            <a:r>
              <a:rPr lang="pt-BR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 texto</a:t>
            </a:r>
          </a:p>
        </p:txBody>
      </p:sp>
    </p:spTree>
    <p:extLst>
      <p:ext uri="{BB962C8B-B14F-4D97-AF65-F5344CB8AC3E}">
        <p14:creationId xmlns:p14="http://schemas.microsoft.com/office/powerpoint/2010/main" val="291476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281113" y="0"/>
            <a:ext cx="83058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ESTILOS DE CITAÇÃO NO TEXTO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992188" y="1556792"/>
            <a:ext cx="8713787" cy="154622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tabLst>
                <a:tab pos="190500" algn="l"/>
              </a:tabLst>
            </a:pPr>
            <a:r>
              <a:rPr lang="pt-BR" sz="1600" dirty="0">
                <a:solidFill>
                  <a:srgbClr val="000080"/>
                </a:solidFill>
                <a:latin typeface="Tahoma" pitchFamily="34" charset="0"/>
              </a:rPr>
              <a:t>Citação de um autor</a:t>
            </a:r>
          </a:p>
          <a:p>
            <a:pPr>
              <a:tabLst>
                <a:tab pos="190500" algn="l"/>
              </a:tabLst>
            </a:pPr>
            <a:r>
              <a:rPr lang="pt-BR" altLang="zh-CN" sz="1600" b="1" dirty="0">
                <a:ea typeface="SimSun" pitchFamily="2" charset="-122"/>
              </a:rPr>
              <a:t>A globalização implica uniformização de padrões econômicos e culturais em âmbito mundial (LOPEZ, 2003).</a:t>
            </a:r>
          </a:p>
          <a:p>
            <a:pPr>
              <a:tabLst>
                <a:tab pos="190500" algn="l"/>
              </a:tabLst>
            </a:pPr>
            <a:endParaRPr lang="pt-BR" altLang="zh-CN" sz="1600" b="1" dirty="0">
              <a:ea typeface="SimSun" pitchFamily="2" charset="-122"/>
            </a:endParaRPr>
          </a:p>
          <a:p>
            <a:pPr>
              <a:tabLst>
                <a:tab pos="190500" algn="l"/>
              </a:tabLst>
            </a:pPr>
            <a:r>
              <a:rPr lang="pt-BR" altLang="zh-CN" sz="1600" b="1" dirty="0" smtClean="0">
                <a:ea typeface="SimSun" pitchFamily="2" charset="-122"/>
              </a:rPr>
              <a:t>De acordo com LOPEZ </a:t>
            </a:r>
            <a:r>
              <a:rPr lang="pt-BR" altLang="zh-CN" sz="1600" b="1" dirty="0">
                <a:ea typeface="SimSun" pitchFamily="2" charset="-122"/>
              </a:rPr>
              <a:t>(2003) </a:t>
            </a:r>
            <a:r>
              <a:rPr lang="pt-BR" altLang="zh-CN" sz="1600" b="1" dirty="0" smtClean="0">
                <a:ea typeface="SimSun" pitchFamily="2" charset="-122"/>
              </a:rPr>
              <a:t>a </a:t>
            </a:r>
            <a:r>
              <a:rPr lang="pt-BR" altLang="zh-CN" sz="1600" b="1" dirty="0">
                <a:ea typeface="SimSun" pitchFamily="2" charset="-122"/>
              </a:rPr>
              <a:t>globalização implica uniformização de padrões econômicos e culturais em âmbito mundial. 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065213" y="981075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Sistema autor e ano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976313" y="5065167"/>
            <a:ext cx="8929687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zh-CN" dirty="0">
                <a:solidFill>
                  <a:srgbClr val="000080"/>
                </a:solidFill>
                <a:ea typeface="SimSun" pitchFamily="2" charset="-122"/>
              </a:rPr>
              <a:t>Citação de mais de dois autores</a:t>
            </a:r>
          </a:p>
          <a:p>
            <a:r>
              <a:rPr lang="pt-BR" altLang="zh-CN" sz="1600" b="1" dirty="0">
                <a:ea typeface="SimSun" pitchFamily="2" charset="-122"/>
              </a:rPr>
              <a:t>CARVALHO e col. (2001) caracterizam o grupo segundo variáveis sócio demográficas ...</a:t>
            </a:r>
          </a:p>
          <a:p>
            <a:endParaRPr lang="pt-BR" altLang="zh-CN" sz="1600" b="1" dirty="0">
              <a:ea typeface="SimSun" pitchFamily="2" charset="-122"/>
            </a:endParaRPr>
          </a:p>
          <a:p>
            <a:r>
              <a:rPr lang="pt-BR" altLang="zh-CN" sz="1600" b="1" dirty="0">
                <a:ea typeface="SimSun" pitchFamily="2" charset="-122"/>
              </a:rPr>
              <a:t>CARVALHO et al (2001) caracterizam o grupo segundo variáveis sócio demográficas ...</a:t>
            </a:r>
            <a:endParaRPr lang="pt-BR" sz="1600" b="1" dirty="0">
              <a:ea typeface="SimSun" pitchFamily="2" charset="-122"/>
            </a:endParaRP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992188" y="3284984"/>
            <a:ext cx="835342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zh-CN" dirty="0">
                <a:solidFill>
                  <a:srgbClr val="000080"/>
                </a:solidFill>
                <a:ea typeface="SimSun" pitchFamily="2" charset="-122"/>
              </a:rPr>
              <a:t>Citação de dois autores</a:t>
            </a:r>
          </a:p>
          <a:p>
            <a:r>
              <a:rPr lang="pt-BR" altLang="zh-CN" sz="1600" b="1" dirty="0" smtClean="0">
                <a:ea typeface="SimSun" pitchFamily="2" charset="-122"/>
              </a:rPr>
              <a:t>Embora esse método seja </a:t>
            </a:r>
            <a:r>
              <a:rPr lang="pt-BR" altLang="zh-CN" sz="1600" b="1" dirty="0">
                <a:ea typeface="SimSun" pitchFamily="2" charset="-122"/>
              </a:rPr>
              <a:t>pouco conhecido e </a:t>
            </a:r>
            <a:r>
              <a:rPr lang="pt-BR" altLang="zh-CN" sz="1600" b="1" dirty="0" smtClean="0">
                <a:ea typeface="SimSun" pitchFamily="2" charset="-122"/>
              </a:rPr>
              <a:t>utilizado, </a:t>
            </a:r>
            <a:r>
              <a:rPr lang="pt-BR" altLang="zh-CN" sz="1600" b="1" dirty="0">
                <a:ea typeface="SimSun" pitchFamily="2" charset="-122"/>
              </a:rPr>
              <a:t>ele </a:t>
            </a:r>
            <a:r>
              <a:rPr lang="pt-BR" altLang="zh-CN" sz="1600" b="1" dirty="0" smtClean="0">
                <a:ea typeface="SimSun" pitchFamily="2" charset="-122"/>
              </a:rPr>
              <a:t>vem sendo discutido há mais de 20 anos (SOUZA e ANDRADE,  2014). </a:t>
            </a:r>
          </a:p>
          <a:p>
            <a:endParaRPr lang="pt-BR" altLang="zh-CN" sz="1600" b="1" dirty="0" smtClean="0">
              <a:ea typeface="SimSun" pitchFamily="2" charset="-122"/>
            </a:endParaRPr>
          </a:p>
          <a:p>
            <a:r>
              <a:rPr lang="pt-BR" altLang="zh-CN" sz="1600" b="1" dirty="0">
                <a:ea typeface="SimSun" pitchFamily="2" charset="-122"/>
              </a:rPr>
              <a:t>SOUZA e </a:t>
            </a:r>
            <a:r>
              <a:rPr lang="pt-BR" altLang="zh-CN" sz="1600" b="1" dirty="0" smtClean="0">
                <a:ea typeface="SimSun" pitchFamily="2" charset="-122"/>
              </a:rPr>
              <a:t>ANDRADE, em </a:t>
            </a:r>
            <a:r>
              <a:rPr lang="pt-BR" altLang="zh-CN" sz="1600" b="1" dirty="0">
                <a:ea typeface="SimSun" pitchFamily="2" charset="-122"/>
              </a:rPr>
              <a:t>2014 </a:t>
            </a:r>
            <a:r>
              <a:rPr lang="pt-BR" altLang="zh-CN" sz="1600" b="1" dirty="0" smtClean="0">
                <a:ea typeface="SimSun" pitchFamily="2" charset="-122"/>
              </a:rPr>
              <a:t>verificaram que </a:t>
            </a:r>
            <a:r>
              <a:rPr lang="pt-BR" altLang="zh-CN" sz="1600" b="1" dirty="0">
                <a:ea typeface="SimSun" pitchFamily="2" charset="-122"/>
              </a:rPr>
              <a:t>esse </a:t>
            </a:r>
            <a:r>
              <a:rPr lang="pt-BR" altLang="zh-CN" sz="1600" b="1" dirty="0" smtClean="0">
                <a:ea typeface="SimSun" pitchFamily="2" charset="-122"/>
              </a:rPr>
              <a:t>método, embora </a:t>
            </a:r>
            <a:r>
              <a:rPr lang="pt-BR" altLang="zh-CN" sz="1600" b="1" dirty="0">
                <a:ea typeface="SimSun" pitchFamily="2" charset="-122"/>
              </a:rPr>
              <a:t>pouco conhecido e </a:t>
            </a:r>
            <a:r>
              <a:rPr lang="pt-BR" altLang="zh-CN" sz="1600" b="1" dirty="0" smtClean="0">
                <a:ea typeface="SimSun" pitchFamily="2" charset="-122"/>
              </a:rPr>
              <a:t>utilizado, vem </a:t>
            </a:r>
            <a:r>
              <a:rPr lang="pt-BR" altLang="zh-CN" sz="1600" b="1" dirty="0">
                <a:ea typeface="SimSun" pitchFamily="2" charset="-122"/>
              </a:rPr>
              <a:t>sendo discutido há mais de 20 </a:t>
            </a:r>
            <a:r>
              <a:rPr lang="pt-BR" altLang="zh-CN" sz="1600" b="1" dirty="0" smtClean="0">
                <a:ea typeface="SimSun" pitchFamily="2" charset="-122"/>
              </a:rPr>
              <a:t>anos. </a:t>
            </a:r>
            <a:endParaRPr lang="pt-BR" sz="1600" b="1" dirty="0">
              <a:ea typeface="SimSun" pitchFamily="2" charset="-122"/>
            </a:endParaRPr>
          </a:p>
          <a:p>
            <a:endParaRPr lang="pt-BR" sz="1600" b="1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36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9" grpId="0"/>
      <p:bldP spid="35853" grpId="0"/>
      <p:bldP spid="358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281113" y="0"/>
            <a:ext cx="83058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ESTILOS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CITAÇÃO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TEXTO</a:t>
            </a:r>
          </a:p>
        </p:txBody>
      </p:sp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136650" y="1628775"/>
            <a:ext cx="8496300" cy="412591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tabLst>
                <a:tab pos="190500" algn="l"/>
              </a:tabLst>
            </a:pPr>
            <a:r>
              <a:rPr lang="pt-BR" sz="1600" dirty="0">
                <a:solidFill>
                  <a:srgbClr val="000080"/>
                </a:solidFill>
                <a:latin typeface="Tahoma" pitchFamily="34" charset="0"/>
              </a:rPr>
              <a:t>Mais exemplos:</a:t>
            </a:r>
          </a:p>
          <a:p>
            <a:pPr eaLnBrk="0" hangingPunct="0">
              <a:lnSpc>
                <a:spcPct val="95000"/>
              </a:lnSpc>
              <a:tabLst>
                <a:tab pos="190500" algn="l"/>
              </a:tabLst>
            </a:pPr>
            <a:endParaRPr lang="pt-BR" sz="1600" dirty="0">
              <a:solidFill>
                <a:srgbClr val="000080"/>
              </a:solidFill>
              <a:latin typeface="Tahoma" pitchFamily="34" charset="0"/>
            </a:endParaRPr>
          </a:p>
          <a:p>
            <a:pPr>
              <a:tabLst>
                <a:tab pos="190500" algn="l"/>
              </a:tabLst>
            </a:pPr>
            <a:r>
              <a:rPr lang="pt-BR" dirty="0"/>
              <a:t>De acordo com FONTES (2001), a internet pode oferecer novos métodos e ferramentas para um ensino mais amplo e melhor.</a:t>
            </a:r>
          </a:p>
          <a:p>
            <a:pPr>
              <a:tabLst>
                <a:tab pos="190500" algn="l"/>
              </a:tabLst>
            </a:pPr>
            <a:endParaRPr lang="pt-BR" dirty="0"/>
          </a:p>
          <a:p>
            <a:pPr>
              <a:tabLst>
                <a:tab pos="190500" algn="l"/>
              </a:tabLst>
            </a:pPr>
            <a:r>
              <a:rPr lang="pt-BR" dirty="0"/>
              <a:t>A rapidez na divulgação das pesquisas possibilita que o conhecimento circule de forma mais ágil e, da mesma forma, gere novas pesquisas (SOUZA e col. 2003).</a:t>
            </a:r>
          </a:p>
          <a:p>
            <a:pPr>
              <a:tabLst>
                <a:tab pos="190500" algn="l"/>
              </a:tabLst>
            </a:pPr>
            <a:endParaRPr lang="pt-BR" dirty="0"/>
          </a:p>
          <a:p>
            <a:pPr>
              <a:tabLst>
                <a:tab pos="190500" algn="l"/>
              </a:tabLst>
            </a:pPr>
            <a:r>
              <a:rPr lang="pt-BR" dirty="0"/>
              <a:t>O pesquisador engajado em redes e atualizado com as novas tecnologias tem mais facilidade de comunicação com seus pares, podendo participar de grupos nacionais e internacionais de pesquisa, além de ter a possibilidade de desenvolver um trabalho corporativo (CIANCONI e MACEDO 2001). </a:t>
            </a:r>
          </a:p>
          <a:p>
            <a:pPr>
              <a:tabLst>
                <a:tab pos="190500" algn="l"/>
              </a:tabLst>
            </a:pPr>
            <a:endParaRPr lang="pt-BR" dirty="0"/>
          </a:p>
          <a:p>
            <a:pPr>
              <a:tabLst>
                <a:tab pos="190500" algn="l"/>
              </a:tabLst>
            </a:pPr>
            <a:r>
              <a:rPr lang="pt-BR" dirty="0"/>
              <a:t>Segundo CUNHA (2000), o pesquisador solitário do passado é substituído pelo grupo de pesquisa composto de especialistas de várias áreas do conhecimento. 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065213" y="981075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Sistema autor e 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488504" y="1700213"/>
            <a:ext cx="9217471" cy="4537075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dirty="0" smtClean="0"/>
              <a:t>	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Barreto A de A.   A condução da informação. São Paulo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Perspect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2002; 16(3):67-74.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Castells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M.   A sociedade em rede. São Paulo; Paz e Terra; 1999.v1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Cianconi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R, Macedo N.   Gestão da informação na sociedade do conhecimento. 2a. ed.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Brasilia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SENAI, 2001.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Cunha MB da.   Construindo o futuro: a biblioteca universitária em 2010.  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2000; 29 (1):71-89.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Fontes C de A 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Usos e efeitos da internet na prática bibliotecária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[dissertação de mestrado]. São Paulo: Escola de Comunicação e Artes da USP; 2001.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Meadows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AJ.   A comunicação científica; tradução de A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Briquet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 Lemos.   Brasília: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Briquet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 Lemos Livros; 1999.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Souza M da, Novaes PN de, Campos M.   Efeitos da tecnologia da informação na comunicação de pesquisadores. 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2003; 32(1):135-43.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1065213" y="317500"/>
            <a:ext cx="828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hlink"/>
                </a:solidFill>
                <a:latin typeface="Arial" charset="0"/>
              </a:rPr>
              <a:t>Sistema autor e ano 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1189038" y="1216025"/>
            <a:ext cx="64459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chemeClr val="hlink"/>
                </a:solidFill>
                <a:latin typeface="Arial" charset="0"/>
              </a:rPr>
              <a:t>as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referências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bibliográficas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ficam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em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ordem</a:t>
            </a:r>
            <a:r>
              <a:rPr lang="en-US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chemeClr val="hlink"/>
                </a:solidFill>
                <a:latin typeface="Arial" charset="0"/>
              </a:rPr>
              <a:t>alfabética</a:t>
            </a:r>
            <a:endParaRPr lang="pt-BR" b="1" dirty="0">
              <a:solidFill>
                <a:schemeClr val="hlink"/>
              </a:solidFill>
              <a:latin typeface="Arial" charset="0"/>
            </a:endParaRPr>
          </a:p>
          <a:p>
            <a:pPr>
              <a:defRPr/>
            </a:pPr>
            <a:endParaRPr lang="pt-B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34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1"/>
          <p:cNvSpPr txBox="1">
            <a:spLocks noChangeArrowheads="1"/>
          </p:cNvSpPr>
          <p:nvPr/>
        </p:nvSpPr>
        <p:spPr bwMode="auto">
          <a:xfrm>
            <a:off x="1281113" y="2982913"/>
            <a:ext cx="8229600" cy="3707169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Aft>
                <a:spcPct val="15000"/>
              </a:spcAft>
              <a:tabLst>
                <a:tab pos="190500" algn="l"/>
              </a:tabLst>
            </a:pPr>
            <a:r>
              <a:rPr lang="pt-BR" dirty="0">
                <a:solidFill>
                  <a:srgbClr val="000080"/>
                </a:solidFill>
                <a:latin typeface="HELVETICA" pitchFamily="34" charset="0"/>
              </a:rPr>
              <a:t>Exemplos</a:t>
            </a:r>
            <a:r>
              <a:rPr lang="pt-BR" dirty="0" smtClean="0">
                <a:solidFill>
                  <a:srgbClr val="000080"/>
                </a:solidFill>
                <a:latin typeface="HELVETICA" pitchFamily="34" charset="0"/>
              </a:rPr>
              <a:t>:</a:t>
            </a:r>
            <a:endParaRPr lang="pt-BR" altLang="zh-CN" b="1" dirty="0">
              <a:ea typeface="SimSun" pitchFamily="2" charset="-122"/>
            </a:endParaRPr>
          </a:p>
          <a:p>
            <a:pPr>
              <a:tabLst>
                <a:tab pos="190500" algn="l"/>
              </a:tabLst>
            </a:pPr>
            <a:r>
              <a:rPr lang="pt-BR" altLang="zh-CN" b="1" dirty="0" smtClean="0">
                <a:ea typeface="SimSun" pitchFamily="2" charset="-122"/>
              </a:rPr>
              <a:t>Os </a:t>
            </a:r>
            <a:r>
              <a:rPr lang="pt-BR" altLang="zh-CN" b="1" dirty="0">
                <a:ea typeface="SimSun" pitchFamily="2" charset="-122"/>
              </a:rPr>
              <a:t>métodos contraceptivos usados no país foram divididos em dois grupos: “independentes” ou “dependentes” da participação masculina  (SANTOS </a:t>
            </a:r>
            <a:r>
              <a:rPr lang="pt-BR" altLang="zh-CN" b="1" baseline="30000" dirty="0">
                <a:ea typeface="SimSun" pitchFamily="2" charset="-122"/>
              </a:rPr>
              <a:t>23</a:t>
            </a:r>
            <a:r>
              <a:rPr lang="pt-BR" altLang="zh-CN" b="1" dirty="0">
                <a:ea typeface="SimSun" pitchFamily="2" charset="-122"/>
              </a:rPr>
              <a:t>, 1997). </a:t>
            </a:r>
          </a:p>
          <a:p>
            <a:pPr>
              <a:tabLst>
                <a:tab pos="190500" algn="l"/>
              </a:tabLst>
            </a:pPr>
            <a:endParaRPr lang="pt-BR" altLang="zh-CN" b="1" dirty="0">
              <a:ea typeface="SimSun" pitchFamily="2" charset="-122"/>
            </a:endParaRPr>
          </a:p>
          <a:p>
            <a:pPr>
              <a:tabLst>
                <a:tab pos="190500" algn="l"/>
              </a:tabLst>
            </a:pPr>
            <a:r>
              <a:rPr lang="pt-BR" altLang="zh-CN" b="1" dirty="0">
                <a:ea typeface="SimSun" pitchFamily="2" charset="-122"/>
              </a:rPr>
              <a:t>Segundo SANTOS </a:t>
            </a:r>
            <a:r>
              <a:rPr lang="pt-BR" altLang="zh-CN" b="1" baseline="30000" dirty="0">
                <a:ea typeface="SimSun" pitchFamily="2" charset="-122"/>
              </a:rPr>
              <a:t>23</a:t>
            </a:r>
            <a:r>
              <a:rPr lang="pt-BR" altLang="zh-CN" b="1" dirty="0">
                <a:ea typeface="SimSun" pitchFamily="2" charset="-122"/>
              </a:rPr>
              <a:t>, os métodos contraceptivos usados no país foram divididos em dois grupos: “independentes” ou “dependentes” da participação masculina.</a:t>
            </a:r>
          </a:p>
          <a:p>
            <a:pPr>
              <a:tabLst>
                <a:tab pos="190500" algn="l"/>
              </a:tabLst>
            </a:pPr>
            <a:endParaRPr lang="en-US" altLang="zh-CN" b="1" dirty="0">
              <a:ea typeface="SimSun" pitchFamily="2" charset="-122"/>
            </a:endParaRPr>
          </a:p>
          <a:p>
            <a:pPr>
              <a:tabLst>
                <a:tab pos="190500" algn="l"/>
              </a:tabLst>
            </a:pPr>
            <a:r>
              <a:rPr lang="pt-BR" altLang="zh-CN" b="1" dirty="0">
                <a:ea typeface="SimSun" pitchFamily="2" charset="-122"/>
              </a:rPr>
              <a:t>Os métodos contraceptivos usados no país foram divididos em dois grupos: “independentes” ou “dependentes” da participação masculina </a:t>
            </a:r>
            <a:r>
              <a:rPr lang="pt-BR" altLang="zh-CN" b="1" baseline="30000" dirty="0">
                <a:ea typeface="SimSun" pitchFamily="2" charset="-122"/>
              </a:rPr>
              <a:t>23</a:t>
            </a:r>
            <a:r>
              <a:rPr lang="pt-BR" altLang="zh-CN" b="1" dirty="0">
                <a:ea typeface="SimSun" pitchFamily="2" charset="-122"/>
              </a:rPr>
              <a:t>.</a:t>
            </a:r>
          </a:p>
          <a:p>
            <a:pPr>
              <a:tabLst>
                <a:tab pos="190500" algn="l"/>
              </a:tabLst>
            </a:pPr>
            <a:r>
              <a:rPr lang="pt-BR" altLang="zh-CN" b="1" dirty="0">
                <a:ea typeface="SimSun" pitchFamily="2" charset="-122"/>
              </a:rPr>
              <a:t> </a:t>
            </a:r>
            <a:endParaRPr lang="pt-BR" altLang="zh-CN" i="1" dirty="0">
              <a:ea typeface="SimSun" pitchFamily="2" charset="-122"/>
            </a:endParaRPr>
          </a:p>
          <a:p>
            <a:pPr>
              <a:tabLst>
                <a:tab pos="190500" algn="l"/>
              </a:tabLst>
            </a:pPr>
            <a:endParaRPr lang="pt-BR" i="1" dirty="0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065213" y="1125538"/>
            <a:ext cx="597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Sistema autor, </a:t>
            </a:r>
            <a:r>
              <a:rPr lang="pt-BR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número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 ano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281113" y="0"/>
            <a:ext cx="83058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ESTILOS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CITAÇÃO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TEXTO</a:t>
            </a:r>
          </a:p>
        </p:txBody>
      </p:sp>
      <p:sp>
        <p:nvSpPr>
          <p:cNvPr id="29700" name="Text Box 16"/>
          <p:cNvSpPr txBox="1">
            <a:spLocks noChangeArrowheads="1"/>
          </p:cNvSpPr>
          <p:nvPr/>
        </p:nvSpPr>
        <p:spPr bwMode="auto">
          <a:xfrm>
            <a:off x="1624013" y="1684338"/>
            <a:ext cx="8153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pt-BR" sz="2200" dirty="0">
                <a:solidFill>
                  <a:srgbClr val="000099"/>
                </a:solidFill>
                <a:latin typeface="Tahoma" pitchFamily="34" charset="0"/>
              </a:rPr>
              <a:t>as citações no texto são identificadas pelos respectivos números da lista </a:t>
            </a:r>
            <a:r>
              <a:rPr lang="pt-BR" sz="2200" dirty="0" smtClean="0">
                <a:solidFill>
                  <a:srgbClr val="000099"/>
                </a:solidFill>
                <a:latin typeface="Tahoma" pitchFamily="34" charset="0"/>
              </a:rPr>
              <a:t>de </a:t>
            </a:r>
            <a:r>
              <a:rPr lang="pt-BR" sz="2200" dirty="0">
                <a:solidFill>
                  <a:srgbClr val="000099"/>
                </a:solidFill>
                <a:latin typeface="Tahoma" pitchFamily="34" charset="0"/>
              </a:rPr>
              <a:t>referências, acompanhados, ou não, do autor e ano da publicação.</a:t>
            </a:r>
          </a:p>
        </p:txBody>
      </p:sp>
    </p:spTree>
    <p:extLst>
      <p:ext uri="{BB962C8B-B14F-4D97-AF65-F5344CB8AC3E}">
        <p14:creationId xmlns:p14="http://schemas.microsoft.com/office/powerpoint/2010/main" val="11325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1136650" y="1811338"/>
            <a:ext cx="8496300" cy="42100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tabLst>
                <a:tab pos="190500" algn="l"/>
              </a:tabLst>
            </a:pPr>
            <a:r>
              <a:rPr lang="pt-BR" sz="1600" b="1" dirty="0"/>
              <a:t>De acordo com FONTES </a:t>
            </a:r>
            <a:r>
              <a:rPr lang="pt-BR" sz="1600" b="1" baseline="30000" dirty="0"/>
              <a:t>5</a:t>
            </a:r>
            <a:r>
              <a:rPr lang="pt-BR" sz="1600" b="1" dirty="0"/>
              <a:t> (2001), a internet pode oferecer novos métodos e ferramentas para um ensino mais amplo e melhor.</a:t>
            </a:r>
          </a:p>
          <a:p>
            <a:pPr eaLnBrk="0" hangingPunct="0">
              <a:lnSpc>
                <a:spcPct val="95000"/>
              </a:lnSpc>
              <a:tabLst>
                <a:tab pos="190500" algn="l"/>
              </a:tabLst>
            </a:pPr>
            <a:endParaRPr lang="pt-BR" sz="1600" b="1" dirty="0"/>
          </a:p>
          <a:p>
            <a:pPr>
              <a:tabLst>
                <a:tab pos="190500" algn="l"/>
              </a:tabLst>
            </a:pPr>
            <a:r>
              <a:rPr lang="pt-BR" sz="1600" b="1" dirty="0"/>
              <a:t>A rapidez na divulgação das pesquisas possibilita que o conhecimento circule de forma mais ágil e, da mesma forma, gere novas pesquisas </a:t>
            </a:r>
            <a:r>
              <a:rPr lang="pt-BR" sz="1600" b="1" baseline="30000" dirty="0"/>
              <a:t>7</a:t>
            </a:r>
            <a:r>
              <a:rPr lang="pt-BR" sz="1600" b="1" dirty="0"/>
              <a:t>.</a:t>
            </a:r>
          </a:p>
          <a:p>
            <a:pPr>
              <a:tabLst>
                <a:tab pos="190500" algn="l"/>
              </a:tabLst>
            </a:pPr>
            <a:endParaRPr lang="pt-BR" sz="1600" b="1" dirty="0"/>
          </a:p>
          <a:p>
            <a:pPr>
              <a:tabLst>
                <a:tab pos="190500" algn="l"/>
              </a:tabLst>
            </a:pPr>
            <a:r>
              <a:rPr lang="pt-BR" sz="1600" b="1" dirty="0"/>
              <a:t>O pesquisador engajado em redes e atualizado com as novas tecnologias tem mais facilidade de comunicação com seus pares, podendo participar de grupos nacionais e internacionais de pesquisa, além de ter a possibilidade de desenvolver um trabalho corporativo (CIANCONI e MACEDO, 2001)</a:t>
            </a:r>
            <a:r>
              <a:rPr lang="pt-BR" sz="1600" b="1" baseline="30000" dirty="0"/>
              <a:t>3</a:t>
            </a:r>
            <a:r>
              <a:rPr lang="pt-BR" sz="1600" b="1" dirty="0"/>
              <a:t>. </a:t>
            </a:r>
          </a:p>
          <a:p>
            <a:pPr>
              <a:tabLst>
                <a:tab pos="190500" algn="l"/>
              </a:tabLst>
            </a:pPr>
            <a:endParaRPr lang="pt-BR" sz="1600" b="1" dirty="0"/>
          </a:p>
          <a:p>
            <a:pPr>
              <a:tabLst>
                <a:tab pos="190500" algn="l"/>
              </a:tabLst>
            </a:pPr>
            <a:r>
              <a:rPr lang="pt-BR" sz="1600" b="1" dirty="0"/>
              <a:t>Os autores que se têm dedicado ao estudo da influência da internet no meio acadêmico</a:t>
            </a:r>
            <a:r>
              <a:rPr lang="pt-BR" sz="1600" b="1" baseline="30000" dirty="0"/>
              <a:t>1, 3,4,5,7</a:t>
            </a:r>
            <a:r>
              <a:rPr lang="pt-BR" sz="1600" b="1" dirty="0"/>
              <a:t> concordam com MEADOWS </a:t>
            </a:r>
            <a:r>
              <a:rPr lang="pt-BR" sz="1600" b="1" baseline="30000" dirty="0"/>
              <a:t>6</a:t>
            </a:r>
            <a:r>
              <a:rPr lang="pt-BR" sz="1600" b="1" dirty="0"/>
              <a:t> e CASTELLS </a:t>
            </a:r>
            <a:r>
              <a:rPr lang="pt-BR" sz="1600" b="1" baseline="30000" dirty="0"/>
              <a:t>2</a:t>
            </a:r>
            <a:r>
              <a:rPr lang="pt-BR" sz="1600" b="1" dirty="0"/>
              <a:t> que os países precisam investir em tecnologia para sua população.</a:t>
            </a:r>
          </a:p>
          <a:p>
            <a:pPr>
              <a:tabLst>
                <a:tab pos="190500" algn="l"/>
              </a:tabLst>
            </a:pPr>
            <a:endParaRPr lang="pt-BR" sz="1600" b="1" dirty="0"/>
          </a:p>
          <a:p>
            <a:pPr>
              <a:tabLst>
                <a:tab pos="190500" algn="l"/>
              </a:tabLst>
            </a:pPr>
            <a:r>
              <a:rPr lang="pt-BR" sz="1600" b="1" dirty="0"/>
              <a:t>Segundo CUNHA</a:t>
            </a:r>
            <a:r>
              <a:rPr lang="pt-BR" sz="1600" b="1" baseline="30000" dirty="0"/>
              <a:t>4</a:t>
            </a:r>
            <a:r>
              <a:rPr lang="pt-BR" sz="1600" b="1" dirty="0"/>
              <a:t> (2000), o pesquisador solitário do passado é substituído pelo grupo de pesquisa composto de especialistas de várias áreas do conhecimento. 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281113" y="0"/>
            <a:ext cx="83058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ESTILOS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CITAÇÃO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</a:t>
            </a:r>
            <a:r>
              <a:rPr lang="pt-BR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TEXTO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1065213" y="981075"/>
            <a:ext cx="597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Sistema autor, </a:t>
            </a:r>
            <a:r>
              <a:rPr lang="pt-BR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número</a:t>
            </a:r>
            <a:r>
              <a:rPr lang="pt-B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 ano</a:t>
            </a:r>
          </a:p>
        </p:txBody>
      </p:sp>
    </p:spTree>
    <p:extLst>
      <p:ext uri="{BB962C8B-B14F-4D97-AF65-F5344CB8AC3E}">
        <p14:creationId xmlns:p14="http://schemas.microsoft.com/office/powerpoint/2010/main" val="33337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1306</Words>
  <Application>Microsoft Office PowerPoint</Application>
  <PresentationFormat>Papel A4 (210 x 297 mm)</PresentationFormat>
  <Paragraphs>130</Paragraphs>
  <Slides>14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5" baseType="lpstr">
      <vt:lpstr>SimSun</vt:lpstr>
      <vt:lpstr>Arial</vt:lpstr>
      <vt:lpstr>Calibri</vt:lpstr>
      <vt:lpstr>Calibri Light</vt:lpstr>
      <vt:lpstr>HELVETICA</vt:lpstr>
      <vt:lpstr>Microsoft Sans Serif</vt:lpstr>
      <vt:lpstr>Symbol</vt:lpstr>
      <vt:lpstr>Tahoma</vt:lpstr>
      <vt:lpstr>Times New Roman</vt:lpstr>
      <vt:lpstr>Wingdings</vt:lpstr>
      <vt:lpstr>Tema do Office</vt:lpstr>
      <vt:lpstr>ESTILO DAS CITAÇÕES NO TEXTO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Referências</vt:lpstr>
    </vt:vector>
  </TitlesOfParts>
  <Company>Faucldade de Saúde Pública - 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VC</dc:creator>
  <cp:lastModifiedBy>treinamento</cp:lastModifiedBy>
  <cp:revision>114</cp:revision>
  <cp:lastPrinted>1999-03-10T13:58:40Z</cp:lastPrinted>
  <dcterms:created xsi:type="dcterms:W3CDTF">1998-10-21T19:41:08Z</dcterms:created>
  <dcterms:modified xsi:type="dcterms:W3CDTF">2018-06-12T19:41:03Z</dcterms:modified>
</cp:coreProperties>
</file>