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>
        <p:scale>
          <a:sx n="66" d="100"/>
          <a:sy n="66" d="100"/>
        </p:scale>
        <p:origin x="-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98D1A8-EC99-B24F-BDF4-462563AF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B8EAC-C168-7549-8345-D05F5003D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4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9F55E-FDD6-2C4B-8093-AF358EB262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1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46C08-00D2-9647-A089-C1A09F27D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C97B-A5AD-CF49-9D94-FED27B2A6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9F35-47B8-5A4D-9B85-78ACB9028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7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9EC00-FA0E-664E-A9EF-7A84A180A4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6F1C5-2581-0F4B-B303-AA20CB4F5C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F220A-D747-4E4F-B507-A909C5AAA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39182-677E-334B-B0DE-5D8AAA4BC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AAE3-F3B0-E74A-80A4-84F7B6ED1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9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43F49AE-3022-8F42-892A-38D3B33154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668290"/>
            <a:ext cx="6629399" cy="2616024"/>
          </a:xfrm>
        </p:spPr>
        <p:txBody>
          <a:bodyPr>
            <a:normAutofit/>
          </a:bodyPr>
          <a:lstStyle/>
          <a:p>
            <a:r>
              <a:rPr lang="pt-BR" dirty="0"/>
              <a:t>Currículo e planejamento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1072" y="4284314"/>
            <a:ext cx="4341328" cy="1752600"/>
          </a:xfrm>
        </p:spPr>
        <p:txBody>
          <a:bodyPr/>
          <a:lstStyle/>
          <a:p>
            <a:r>
              <a:rPr lang="en-US" dirty="0"/>
              <a:t>Aula </a:t>
            </a:r>
            <a:r>
              <a:rPr lang="en-US" dirty="0" smtClean="0"/>
              <a:t>8</a:t>
            </a:r>
            <a:endParaRPr lang="en-US" dirty="0"/>
          </a:p>
          <a:p>
            <a:r>
              <a:rPr lang="en-US" dirty="0" smtClean="0"/>
              <a:t>17</a:t>
            </a:r>
            <a:r>
              <a:rPr lang="en-US" dirty="0" smtClean="0"/>
              <a:t>/</a:t>
            </a:r>
            <a:r>
              <a:rPr lang="en-US" dirty="0" err="1" smtClean="0"/>
              <a:t>outu</a:t>
            </a:r>
            <a:r>
              <a:rPr lang="en-US" dirty="0" err="1" smtClean="0"/>
              <a:t>bro</a:t>
            </a:r>
            <a:r>
              <a:rPr lang="en-US" dirty="0" smtClean="0"/>
              <a:t>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7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possível</a:t>
            </a:r>
            <a:r>
              <a:rPr lang="en-US" dirty="0"/>
              <a:t> </a:t>
            </a:r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um </a:t>
            </a:r>
            <a:r>
              <a:rPr lang="en-US" dirty="0" err="1"/>
              <a:t>desses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responde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biologia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ensinada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Qual</a:t>
            </a:r>
            <a:r>
              <a:rPr lang="en-US" dirty="0"/>
              <a:t> a </a:t>
            </a:r>
            <a:r>
              <a:rPr lang="en-US" dirty="0" err="1"/>
              <a:t>importância</a:t>
            </a:r>
            <a:r>
              <a:rPr lang="en-US" dirty="0"/>
              <a:t> social do </a:t>
            </a:r>
            <a:r>
              <a:rPr lang="en-US" dirty="0" err="1"/>
              <a:t>ensino</a:t>
            </a:r>
            <a:r>
              <a:rPr lang="en-US" dirty="0"/>
              <a:t> de </a:t>
            </a:r>
            <a:r>
              <a:rPr lang="en-US" dirty="0" err="1"/>
              <a:t>biologia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concepção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papel</a:t>
            </a:r>
            <a:r>
              <a:rPr lang="en-US" dirty="0"/>
              <a:t> da </a:t>
            </a:r>
            <a:r>
              <a:rPr lang="en-US" dirty="0" err="1"/>
              <a:t>escola</a:t>
            </a:r>
            <a:r>
              <a:rPr lang="en-US" dirty="0"/>
              <a:t> e da </a:t>
            </a:r>
            <a:r>
              <a:rPr lang="en-US" dirty="0" err="1"/>
              <a:t>biologia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formação</a:t>
            </a:r>
            <a:r>
              <a:rPr lang="en-US" dirty="0"/>
              <a:t> do </a:t>
            </a:r>
            <a:r>
              <a:rPr lang="en-US" dirty="0" err="1"/>
              <a:t>alunos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7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Curr</a:t>
            </a:r>
            <a:r>
              <a:rPr lang="en-US" dirty="0" err="1" smtClean="0"/>
              <a:t>ículo</a:t>
            </a:r>
            <a:r>
              <a:rPr lang="en-US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Krasichik</a:t>
            </a:r>
            <a:r>
              <a:rPr lang="en-US" sz="1600" dirty="0" smtClean="0"/>
              <a:t>, 2004)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Caminho</a:t>
            </a:r>
            <a:r>
              <a:rPr lang="en-US" dirty="0" smtClean="0"/>
              <a:t> a </a:t>
            </a:r>
            <a:r>
              <a:rPr lang="en-US" dirty="0" err="1" smtClean="0"/>
              <a:t>seguir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institui</a:t>
            </a:r>
            <a:r>
              <a:rPr lang="en-US" dirty="0" err="1" smtClean="0"/>
              <a:t>ção</a:t>
            </a:r>
            <a:r>
              <a:rPr lang="en-US" dirty="0" smtClean="0"/>
              <a:t> se </a:t>
            </a:r>
            <a:r>
              <a:rPr lang="en-US" dirty="0" err="1" smtClean="0"/>
              <a:t>propõe</a:t>
            </a:r>
            <a:r>
              <a:rPr lang="en-US" dirty="0" smtClean="0"/>
              <a:t> a </a:t>
            </a:r>
            <a:r>
              <a:rPr lang="en-US" dirty="0" err="1" smtClean="0"/>
              <a:t>executar</a:t>
            </a:r>
            <a:r>
              <a:rPr lang="en-US" dirty="0" smtClean="0"/>
              <a:t> e </a:t>
            </a:r>
            <a:r>
              <a:rPr lang="en-US" dirty="0" err="1" smtClean="0"/>
              <a:t>avaliar</a:t>
            </a:r>
            <a:endParaRPr lang="en-US" dirty="0" smtClean="0"/>
          </a:p>
          <a:p>
            <a:r>
              <a:rPr lang="en-US" dirty="0" err="1" smtClean="0"/>
              <a:t>Currículo</a:t>
            </a:r>
            <a:r>
              <a:rPr lang="en-US" dirty="0" smtClean="0"/>
              <a:t> </a:t>
            </a:r>
            <a:r>
              <a:rPr lang="en-US" dirty="0" err="1" smtClean="0"/>
              <a:t>teórico</a:t>
            </a:r>
            <a:r>
              <a:rPr lang="en-US" dirty="0" smtClean="0"/>
              <a:t> (</a:t>
            </a:r>
            <a:r>
              <a:rPr lang="en-US" dirty="0" err="1" smtClean="0"/>
              <a:t>plano</a:t>
            </a:r>
            <a:r>
              <a:rPr lang="en-US" dirty="0" smtClean="0"/>
              <a:t>, </a:t>
            </a:r>
            <a:r>
              <a:rPr lang="en-US" dirty="0" err="1" smtClean="0"/>
              <a:t>declaração</a:t>
            </a:r>
            <a:r>
              <a:rPr lang="en-US" dirty="0" smtClean="0"/>
              <a:t> de </a:t>
            </a:r>
            <a:r>
              <a:rPr lang="en-US" dirty="0" err="1" smtClean="0"/>
              <a:t>intenções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Currículo</a:t>
            </a:r>
            <a:r>
              <a:rPr lang="en-US" dirty="0" smtClean="0"/>
              <a:t> </a:t>
            </a:r>
            <a:r>
              <a:rPr lang="en-US" dirty="0" err="1" smtClean="0"/>
              <a:t>aparente</a:t>
            </a:r>
            <a:r>
              <a:rPr lang="en-US" dirty="0" smtClean="0"/>
              <a:t> (</a:t>
            </a:r>
            <a:r>
              <a:rPr lang="en-US" dirty="0" err="1" smtClean="0"/>
              <a:t>contingências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r>
              <a:rPr lang="en-US" dirty="0" smtClean="0"/>
              <a:t>,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percepção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Currículo</a:t>
            </a:r>
            <a:r>
              <a:rPr lang="en-US" dirty="0" smtClean="0"/>
              <a:t> </a:t>
            </a:r>
            <a:r>
              <a:rPr lang="en-US" dirty="0" err="1" smtClean="0"/>
              <a:t>latente</a:t>
            </a:r>
            <a:r>
              <a:rPr lang="en-US" dirty="0" smtClean="0"/>
              <a:t> (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conruente</a:t>
            </a:r>
            <a:r>
              <a:rPr lang="en-US" dirty="0" smtClean="0"/>
              <a:t> com </a:t>
            </a:r>
            <a:r>
              <a:rPr lang="en-US" dirty="0" err="1" smtClean="0"/>
              <a:t>intenções</a:t>
            </a:r>
            <a:r>
              <a:rPr lang="en-US" dirty="0" smtClean="0"/>
              <a:t> </a:t>
            </a:r>
            <a:r>
              <a:rPr lang="en-US" dirty="0" err="1" smtClean="0"/>
              <a:t>expressas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0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Dificuldades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2400" dirty="0" err="1" smtClean="0"/>
              <a:t>Especificar</a:t>
            </a:r>
            <a:r>
              <a:rPr lang="en-US" sz="2400" dirty="0" smtClean="0"/>
              <a:t> </a:t>
            </a:r>
            <a:r>
              <a:rPr lang="en-US" sz="2400" dirty="0" err="1" smtClean="0"/>
              <a:t>inten</a:t>
            </a:r>
            <a:r>
              <a:rPr lang="en-US" sz="2400" dirty="0" err="1" smtClean="0"/>
              <a:t>ções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Autores</a:t>
            </a:r>
            <a:r>
              <a:rPr lang="en-US" sz="2400" dirty="0" smtClean="0"/>
              <a:t> </a:t>
            </a:r>
            <a:r>
              <a:rPr lang="en-US" sz="2400" dirty="0" err="1" smtClean="0"/>
              <a:t>precisam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compreendidos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professores</a:t>
            </a:r>
            <a:r>
              <a:rPr lang="en-US" sz="2400" dirty="0" smtClean="0"/>
              <a:t>, </a:t>
            </a:r>
            <a:r>
              <a:rPr lang="en-US" sz="2400" dirty="0" err="1" smtClean="0"/>
              <a:t>alunos</a:t>
            </a:r>
            <a:r>
              <a:rPr lang="en-US" sz="2400" dirty="0" smtClean="0"/>
              <a:t>, </a:t>
            </a:r>
            <a:r>
              <a:rPr lang="en-US" sz="2400" dirty="0" err="1" smtClean="0"/>
              <a:t>administradores</a:t>
            </a:r>
            <a:r>
              <a:rPr lang="en-US" sz="2400" dirty="0" smtClean="0"/>
              <a:t> e </a:t>
            </a:r>
            <a:r>
              <a:rPr lang="en-US" sz="2400" dirty="0" err="1" smtClean="0"/>
              <a:t>comunidade</a:t>
            </a:r>
            <a:r>
              <a:rPr lang="en-US" sz="2400" dirty="0" smtClean="0"/>
              <a:t> </a:t>
            </a:r>
            <a:r>
              <a:rPr lang="en-US" sz="2400" dirty="0" err="1" smtClean="0"/>
              <a:t>geral</a:t>
            </a:r>
            <a:endParaRPr lang="en-US" sz="2400" dirty="0" smtClean="0"/>
          </a:p>
          <a:p>
            <a:r>
              <a:rPr lang="en-US" sz="2400" dirty="0" err="1" smtClean="0"/>
              <a:t>Grau</a:t>
            </a:r>
            <a:r>
              <a:rPr lang="en-US" sz="2400" dirty="0" smtClean="0"/>
              <a:t> de </a:t>
            </a:r>
            <a:r>
              <a:rPr lang="en-US" sz="2400" dirty="0" err="1" smtClean="0"/>
              <a:t>especificação</a:t>
            </a:r>
            <a:endParaRPr lang="en-US" sz="2400" dirty="0" smtClean="0"/>
          </a:p>
          <a:p>
            <a:pPr lvl="1"/>
            <a:r>
              <a:rPr lang="en-US" sz="2400" dirty="0" err="1" smtClean="0"/>
              <a:t>Lista</a:t>
            </a:r>
            <a:r>
              <a:rPr lang="en-US" sz="2400" dirty="0" smtClean="0"/>
              <a:t> de </a:t>
            </a:r>
            <a:r>
              <a:rPr lang="en-US" sz="2400" dirty="0" err="1" smtClean="0"/>
              <a:t>tópicos</a:t>
            </a:r>
            <a:endParaRPr lang="en-US" sz="2400" dirty="0" smtClean="0"/>
          </a:p>
          <a:p>
            <a:pPr lvl="1"/>
            <a:r>
              <a:rPr lang="en-US" sz="2400" dirty="0" err="1" smtClean="0"/>
              <a:t>Guias</a:t>
            </a:r>
            <a:r>
              <a:rPr lang="en-US" sz="2400" dirty="0" smtClean="0"/>
              <a:t> </a:t>
            </a:r>
            <a:r>
              <a:rPr lang="en-US" sz="2400" dirty="0" err="1" smtClean="0"/>
              <a:t>curriculares</a:t>
            </a:r>
            <a:r>
              <a:rPr lang="en-US" sz="2400" dirty="0" smtClean="0"/>
              <a:t> (</a:t>
            </a:r>
            <a:r>
              <a:rPr lang="en-US" sz="2400" dirty="0" err="1" smtClean="0"/>
              <a:t>tópicos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conteúdo</a:t>
            </a:r>
            <a:r>
              <a:rPr lang="en-US" sz="2400" dirty="0" smtClean="0"/>
              <a:t>, </a:t>
            </a:r>
            <a:r>
              <a:rPr lang="en-US" sz="2400" dirty="0" err="1" smtClean="0"/>
              <a:t>objetivos</a:t>
            </a:r>
            <a:r>
              <a:rPr lang="en-US" sz="2400" dirty="0" smtClean="0"/>
              <a:t>, </a:t>
            </a:r>
            <a:r>
              <a:rPr lang="en-US" sz="2400" dirty="0" err="1" smtClean="0"/>
              <a:t>sugestões</a:t>
            </a:r>
            <a:r>
              <a:rPr lang="en-US" sz="2400" dirty="0" smtClean="0"/>
              <a:t> de </a:t>
            </a:r>
            <a:r>
              <a:rPr lang="en-US" sz="2400" dirty="0" err="1" smtClean="0"/>
              <a:t>atividades</a:t>
            </a:r>
            <a:r>
              <a:rPr lang="en-US" sz="2400" dirty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classe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Projetos</a:t>
            </a:r>
            <a:r>
              <a:rPr lang="en-US" sz="2400" dirty="0" smtClean="0"/>
              <a:t> </a:t>
            </a:r>
            <a:r>
              <a:rPr lang="en-US" sz="2400" dirty="0" err="1" smtClean="0"/>
              <a:t>curriculares</a:t>
            </a:r>
            <a:r>
              <a:rPr lang="en-US" sz="2400" dirty="0" smtClean="0"/>
              <a:t> (</a:t>
            </a:r>
            <a:r>
              <a:rPr lang="en-US" sz="2400" dirty="0" err="1" smtClean="0"/>
              <a:t>livros</a:t>
            </a:r>
            <a:r>
              <a:rPr lang="en-US" sz="2400" dirty="0" smtClean="0"/>
              <a:t> do </a:t>
            </a:r>
            <a:r>
              <a:rPr lang="en-US" sz="2400" dirty="0" err="1" smtClean="0"/>
              <a:t>aluno</a:t>
            </a:r>
            <a:r>
              <a:rPr lang="en-US" sz="2400" dirty="0" smtClean="0"/>
              <a:t> e do professor, </a:t>
            </a:r>
            <a:r>
              <a:rPr lang="en-US" sz="2400" dirty="0" err="1" smtClean="0"/>
              <a:t>manuais</a:t>
            </a:r>
            <a:r>
              <a:rPr lang="en-US" sz="2400" dirty="0" smtClean="0"/>
              <a:t> de </a:t>
            </a:r>
            <a:r>
              <a:rPr lang="en-US" sz="2400" dirty="0" err="1" smtClean="0"/>
              <a:t>laboratório</a:t>
            </a:r>
            <a:r>
              <a:rPr lang="en-US" sz="2400" dirty="0" smtClean="0"/>
              <a:t> e </a:t>
            </a:r>
            <a:r>
              <a:rPr lang="en-US" sz="2400" dirty="0" err="1" smtClean="0"/>
              <a:t>instrumentos</a:t>
            </a:r>
            <a:r>
              <a:rPr lang="en-US" sz="2400" dirty="0" smtClean="0"/>
              <a:t> de </a:t>
            </a:r>
            <a:r>
              <a:rPr lang="en-US" sz="2400" dirty="0" err="1" smtClean="0"/>
              <a:t>avaliação</a:t>
            </a:r>
            <a:r>
              <a:rPr lang="en-US" sz="2400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5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ensinar</a:t>
            </a:r>
            <a:r>
              <a:rPr lang="en-US" dirty="0" smtClean="0"/>
              <a:t> </a:t>
            </a:r>
            <a:r>
              <a:rPr lang="en-US" dirty="0" err="1" smtClean="0"/>
              <a:t>biologia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participa</a:t>
            </a:r>
            <a:r>
              <a:rPr lang="en-US" dirty="0" err="1" smtClean="0"/>
              <a:t>ção</a:t>
            </a:r>
            <a:r>
              <a:rPr lang="en-US" dirty="0" smtClean="0"/>
              <a:t> da </a:t>
            </a:r>
            <a:r>
              <a:rPr lang="en-US" dirty="0" err="1" smtClean="0"/>
              <a:t>biologia</a:t>
            </a:r>
            <a:r>
              <a:rPr lang="en-US" dirty="0" smtClean="0"/>
              <a:t> no </a:t>
            </a:r>
            <a:r>
              <a:rPr lang="en-US" dirty="0" err="1" smtClean="0"/>
              <a:t>currículo</a:t>
            </a:r>
            <a:r>
              <a:rPr lang="en-US" dirty="0" smtClean="0"/>
              <a:t> escolar?</a:t>
            </a:r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biologia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ensinada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importância</a:t>
            </a:r>
            <a:r>
              <a:rPr lang="en-US" dirty="0" smtClean="0"/>
              <a:t> social do </a:t>
            </a:r>
            <a:r>
              <a:rPr lang="en-US" dirty="0" err="1" smtClean="0"/>
              <a:t>ensino</a:t>
            </a:r>
            <a:r>
              <a:rPr lang="en-US" dirty="0" smtClean="0"/>
              <a:t> de </a:t>
            </a:r>
            <a:r>
              <a:rPr lang="en-US" dirty="0" err="1" smtClean="0"/>
              <a:t>biologia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0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4343400"/>
            <a:ext cx="7772400" cy="1905000"/>
          </a:xfrm>
        </p:spPr>
        <p:txBody>
          <a:bodyPr/>
          <a:lstStyle/>
          <a:p>
            <a:r>
              <a:rPr lang="en-US" sz="3600" dirty="0" err="1" smtClean="0"/>
              <a:t>Concep</a:t>
            </a:r>
            <a:r>
              <a:rPr lang="en-US" sz="3600" dirty="0" err="1" smtClean="0"/>
              <a:t>ção</a:t>
            </a:r>
            <a:r>
              <a:rPr lang="en-US" sz="3600" dirty="0" smtClean="0"/>
              <a:t> do </a:t>
            </a:r>
            <a:r>
              <a:rPr lang="en-US" sz="3600" dirty="0" err="1" smtClean="0"/>
              <a:t>papel</a:t>
            </a:r>
            <a:r>
              <a:rPr lang="en-US" sz="3600" dirty="0" smtClean="0"/>
              <a:t> da </a:t>
            </a:r>
            <a:r>
              <a:rPr lang="en-US" sz="3600" dirty="0" err="1" smtClean="0"/>
              <a:t>escola</a:t>
            </a:r>
            <a:r>
              <a:rPr lang="en-US" sz="3600" dirty="0" smtClean="0"/>
              <a:t> e da </a:t>
            </a:r>
            <a:r>
              <a:rPr lang="en-US" sz="3600" dirty="0" err="1" smtClean="0"/>
              <a:t>biologia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formação</a:t>
            </a:r>
            <a:r>
              <a:rPr lang="en-US" sz="3600" dirty="0" smtClean="0"/>
              <a:t> do </a:t>
            </a:r>
            <a:r>
              <a:rPr lang="en-US" sz="3600" dirty="0" err="1" smtClean="0"/>
              <a:t>alunos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3276600"/>
          </a:xfrm>
        </p:spPr>
        <p:txBody>
          <a:bodyPr/>
          <a:lstStyle/>
          <a:p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ópicos</a:t>
            </a:r>
            <a:r>
              <a:rPr lang="en-US" dirty="0" smtClean="0"/>
              <a:t> </a:t>
            </a:r>
            <a:r>
              <a:rPr lang="en-US" dirty="0" err="1" smtClean="0"/>
              <a:t>ensinados</a:t>
            </a:r>
            <a:endParaRPr lang="en-US" dirty="0" smtClean="0"/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metodologias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aulas</a:t>
            </a:r>
            <a:endParaRPr lang="en-US" dirty="0" smtClean="0"/>
          </a:p>
          <a:p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selecionar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apoio</a:t>
            </a:r>
            <a:endParaRPr lang="en-US" dirty="0" smtClean="0"/>
          </a:p>
          <a:p>
            <a:r>
              <a:rPr lang="en-US" dirty="0" smtClean="0"/>
              <a:t>Como </a:t>
            </a:r>
            <a:r>
              <a:rPr lang="en-US" dirty="0" err="1" smtClean="0"/>
              <a:t>avaliar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1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Racionalista</a:t>
            </a:r>
            <a:r>
              <a:rPr lang="en-US" dirty="0" smtClean="0"/>
              <a:t> </a:t>
            </a:r>
            <a:r>
              <a:rPr lang="en-US" dirty="0" err="1" smtClean="0"/>
              <a:t>acad</a:t>
            </a:r>
            <a:r>
              <a:rPr lang="en-US" dirty="0" err="1" smtClean="0"/>
              <a:t>êmica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Tradicional</a:t>
            </a:r>
            <a:endParaRPr lang="en-US" sz="2800" dirty="0" smtClean="0"/>
          </a:p>
          <a:p>
            <a:r>
              <a:rPr lang="en-US" sz="2800" dirty="0" err="1" smtClean="0"/>
              <a:t>Transmiss</a:t>
            </a:r>
            <a:r>
              <a:rPr lang="en-US" sz="2800" dirty="0" err="1" smtClean="0"/>
              <a:t>ão</a:t>
            </a:r>
            <a:r>
              <a:rPr lang="en-US" sz="2800" dirty="0" smtClean="0"/>
              <a:t> da </a:t>
            </a:r>
            <a:r>
              <a:rPr lang="en-US" sz="2800" dirty="0" err="1" smtClean="0"/>
              <a:t>cultura</a:t>
            </a:r>
            <a:r>
              <a:rPr lang="en-US" sz="2800" dirty="0" smtClean="0"/>
              <a:t> </a:t>
            </a:r>
            <a:r>
              <a:rPr lang="en-US" sz="2800" dirty="0" err="1" smtClean="0"/>
              <a:t>pela</a:t>
            </a:r>
            <a:r>
              <a:rPr lang="en-US" sz="2800" dirty="0" smtClean="0"/>
              <a:t> </a:t>
            </a:r>
            <a:r>
              <a:rPr lang="en-US" sz="2800" dirty="0" err="1" smtClean="0"/>
              <a:t>escola</a:t>
            </a:r>
            <a:endParaRPr lang="en-US" sz="2800" dirty="0" smtClean="0"/>
          </a:p>
          <a:p>
            <a:r>
              <a:rPr lang="en-US" sz="2800" dirty="0" smtClean="0"/>
              <a:t>Professor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responsável</a:t>
            </a:r>
            <a:r>
              <a:rPr lang="en-US" sz="2800" dirty="0" smtClean="0"/>
              <a:t> </a:t>
            </a:r>
            <a:r>
              <a:rPr lang="en-US" sz="2800" dirty="0" err="1" smtClean="0"/>
              <a:t>pelo</a:t>
            </a:r>
            <a:r>
              <a:rPr lang="en-US" sz="2800" dirty="0" smtClean="0"/>
              <a:t> </a:t>
            </a:r>
            <a:r>
              <a:rPr lang="en-US" sz="2800" dirty="0" err="1" smtClean="0"/>
              <a:t>ensino</a:t>
            </a:r>
            <a:r>
              <a:rPr lang="en-US" sz="2800" dirty="0" smtClean="0"/>
              <a:t> e </a:t>
            </a:r>
            <a:r>
              <a:rPr lang="en-US" sz="2800" dirty="0" err="1" smtClean="0"/>
              <a:t>alunos</a:t>
            </a:r>
            <a:r>
              <a:rPr lang="en-US" sz="2800" dirty="0" smtClean="0"/>
              <a:t> </a:t>
            </a:r>
            <a:r>
              <a:rPr lang="en-US" sz="2800" dirty="0" err="1" smtClean="0"/>
              <a:t>são</a:t>
            </a:r>
            <a:r>
              <a:rPr lang="en-US" sz="2800" dirty="0" smtClean="0"/>
              <a:t> </a:t>
            </a:r>
            <a:r>
              <a:rPr lang="en-US" sz="2800" dirty="0" err="1" smtClean="0"/>
              <a:t>receptores</a:t>
            </a:r>
            <a:r>
              <a:rPr lang="en-US" sz="2800" dirty="0" smtClean="0"/>
              <a:t> das </a:t>
            </a:r>
            <a:r>
              <a:rPr lang="en-US" sz="2800" dirty="0" err="1" smtClean="0"/>
              <a:t>informações</a:t>
            </a:r>
            <a:endParaRPr lang="en-US" sz="2800" dirty="0" smtClean="0"/>
          </a:p>
          <a:p>
            <a:r>
              <a:rPr lang="en-US" sz="2800" dirty="0" err="1" smtClean="0"/>
              <a:t>Sinais</a:t>
            </a:r>
            <a:r>
              <a:rPr lang="en-US" sz="2800" dirty="0" smtClean="0"/>
              <a:t> </a:t>
            </a:r>
            <a:r>
              <a:rPr lang="en-US" sz="2800" dirty="0" err="1" smtClean="0"/>
              <a:t>dessa</a:t>
            </a:r>
            <a:r>
              <a:rPr lang="en-US" sz="2800" dirty="0" smtClean="0"/>
              <a:t> </a:t>
            </a:r>
            <a:r>
              <a:rPr lang="en-US" sz="2800" dirty="0" err="1" smtClean="0"/>
              <a:t>concepção</a:t>
            </a:r>
            <a:r>
              <a:rPr lang="en-US" sz="2800" dirty="0" smtClean="0"/>
              <a:t>: </a:t>
            </a:r>
            <a:r>
              <a:rPr lang="en-US" sz="2800" dirty="0" err="1" smtClean="0"/>
              <a:t>esgotar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programas</a:t>
            </a:r>
            <a:r>
              <a:rPr lang="en-US" sz="2800" dirty="0" smtClean="0"/>
              <a:t>; </a:t>
            </a:r>
            <a:r>
              <a:rPr lang="en-US" sz="2800" dirty="0" err="1" smtClean="0"/>
              <a:t>atender</a:t>
            </a:r>
            <a:r>
              <a:rPr lang="en-US" sz="2800" dirty="0" smtClean="0"/>
              <a:t> </a:t>
            </a:r>
            <a:r>
              <a:rPr lang="en-US" sz="2800" dirty="0" err="1" smtClean="0"/>
              <a:t>exigências</a:t>
            </a:r>
            <a:r>
              <a:rPr lang="en-US" sz="2800" dirty="0" smtClean="0"/>
              <a:t> de </a:t>
            </a:r>
            <a:r>
              <a:rPr lang="en-US" sz="2800" dirty="0" err="1" smtClean="0"/>
              <a:t>exames</a:t>
            </a:r>
            <a:r>
              <a:rPr lang="en-US" sz="2800" dirty="0" smtClean="0"/>
              <a:t> de </a:t>
            </a:r>
            <a:r>
              <a:rPr lang="en-US" sz="2800" dirty="0" err="1" smtClean="0"/>
              <a:t>aferição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nível</a:t>
            </a:r>
            <a:r>
              <a:rPr lang="en-US" sz="2800" dirty="0" smtClean="0"/>
              <a:t> de </a:t>
            </a:r>
            <a:r>
              <a:rPr lang="en-US" sz="2800" dirty="0" err="1" smtClean="0"/>
              <a:t>informação</a:t>
            </a:r>
            <a:r>
              <a:rPr lang="en-US" sz="2800" dirty="0" smtClean="0"/>
              <a:t> dos </a:t>
            </a:r>
            <a:r>
              <a:rPr lang="en-US" sz="2800" dirty="0" err="1" smtClean="0"/>
              <a:t>alunos</a:t>
            </a:r>
            <a:r>
              <a:rPr lang="en-US" sz="2800" dirty="0" smtClean="0"/>
              <a:t>; </a:t>
            </a:r>
            <a:r>
              <a:rPr lang="en-US" sz="2800" dirty="0" err="1" smtClean="0"/>
              <a:t>psicologia</a:t>
            </a:r>
            <a:r>
              <a:rPr lang="en-US" sz="2800" dirty="0" smtClean="0"/>
              <a:t> </a:t>
            </a:r>
            <a:r>
              <a:rPr lang="en-US" sz="2800" dirty="0" err="1" smtClean="0"/>
              <a:t>behaviorista</a:t>
            </a:r>
            <a:r>
              <a:rPr lang="en-US" sz="2800" dirty="0" smtClean="0"/>
              <a:t>; </a:t>
            </a:r>
            <a:r>
              <a:rPr lang="en-US" sz="2800" dirty="0" err="1" smtClean="0"/>
              <a:t>ênfase</a:t>
            </a:r>
            <a:r>
              <a:rPr lang="en-US" sz="2800" dirty="0" smtClean="0"/>
              <a:t>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produtos</a:t>
            </a:r>
            <a:r>
              <a:rPr lang="en-US" sz="2800" dirty="0" smtClean="0"/>
              <a:t> da </a:t>
            </a:r>
            <a:r>
              <a:rPr lang="en-US" sz="2800" dirty="0" err="1" smtClean="0"/>
              <a:t>ciência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857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Desenvolvimento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processos</a:t>
            </a:r>
            <a:r>
              <a:rPr lang="en-US" sz="3200" dirty="0" smtClean="0"/>
              <a:t> </a:t>
            </a:r>
            <a:r>
              <a:rPr lang="en-US" sz="3200" dirty="0" err="1" smtClean="0"/>
              <a:t>cognitivos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953000"/>
          </a:xfrm>
        </p:spPr>
        <p:txBody>
          <a:bodyPr/>
          <a:lstStyle/>
          <a:p>
            <a:r>
              <a:rPr lang="en-US" sz="2400" dirty="0" err="1" smtClean="0"/>
              <a:t>Valoriza</a:t>
            </a:r>
            <a:r>
              <a:rPr lang="en-US" sz="2400" dirty="0" smtClean="0"/>
              <a:t> </a:t>
            </a:r>
            <a:r>
              <a:rPr lang="en-US" sz="2400" dirty="0" err="1" smtClean="0"/>
              <a:t>desenvolvimento</a:t>
            </a:r>
            <a:r>
              <a:rPr lang="en-US" sz="2400" dirty="0" smtClean="0"/>
              <a:t> </a:t>
            </a:r>
            <a:r>
              <a:rPr lang="en-US" sz="2400" dirty="0" err="1" smtClean="0"/>
              <a:t>intelectual</a:t>
            </a:r>
            <a:r>
              <a:rPr lang="en-US" sz="2400" dirty="0" smtClean="0"/>
              <a:t>, </a:t>
            </a:r>
            <a:r>
              <a:rPr lang="en-US" sz="2400" dirty="0" err="1" smtClean="0"/>
              <a:t>capacidade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buscar</a:t>
            </a:r>
            <a:r>
              <a:rPr lang="en-US" sz="2400" dirty="0" smtClean="0"/>
              <a:t> e </a:t>
            </a:r>
            <a:r>
              <a:rPr lang="en-US" sz="2400" dirty="0" err="1" smtClean="0"/>
              <a:t>usar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</a:t>
            </a:r>
            <a:r>
              <a:rPr lang="en-US" sz="2400" dirty="0" err="1" smtClean="0"/>
              <a:t>ções</a:t>
            </a:r>
            <a:endParaRPr lang="en-US" sz="2400" dirty="0" smtClean="0"/>
          </a:p>
          <a:p>
            <a:r>
              <a:rPr lang="en-US" sz="2400" dirty="0" smtClean="0"/>
              <a:t>Professor </a:t>
            </a:r>
            <a:r>
              <a:rPr lang="en-US" sz="2400" dirty="0" err="1" smtClean="0"/>
              <a:t>cria</a:t>
            </a:r>
            <a:r>
              <a:rPr lang="en-US" sz="2400" dirty="0" smtClean="0"/>
              <a:t> </a:t>
            </a:r>
            <a:r>
              <a:rPr lang="en-US" sz="2400" dirty="0" err="1" smtClean="0"/>
              <a:t>situações</a:t>
            </a:r>
            <a:r>
              <a:rPr lang="en-US" sz="2400" dirty="0" smtClean="0"/>
              <a:t> de </a:t>
            </a:r>
            <a:r>
              <a:rPr lang="en-US" sz="2400" dirty="0" err="1" smtClean="0"/>
              <a:t>aprendizagem</a:t>
            </a:r>
            <a:r>
              <a:rPr lang="en-US" sz="2400" dirty="0" smtClean="0"/>
              <a:t>, </a:t>
            </a:r>
            <a:r>
              <a:rPr lang="en-US" sz="2400" dirty="0" err="1" smtClean="0"/>
              <a:t>respeitando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estilos</a:t>
            </a:r>
            <a:r>
              <a:rPr lang="en-US" sz="2400" dirty="0" smtClean="0"/>
              <a:t> de </a:t>
            </a:r>
            <a:r>
              <a:rPr lang="en-US" sz="2400" dirty="0" err="1" smtClean="0"/>
              <a:t>cada</a:t>
            </a:r>
            <a:r>
              <a:rPr lang="en-US" sz="2400" dirty="0" smtClean="0"/>
              <a:t> um.</a:t>
            </a:r>
          </a:p>
          <a:p>
            <a:r>
              <a:rPr lang="en-US" sz="2400" dirty="0" err="1" smtClean="0"/>
              <a:t>Exige</a:t>
            </a:r>
            <a:r>
              <a:rPr lang="en-US" sz="2400" dirty="0" smtClean="0"/>
              <a:t> </a:t>
            </a:r>
            <a:r>
              <a:rPr lang="en-US" sz="2400" dirty="0" err="1" smtClean="0"/>
              <a:t>conhecimento</a:t>
            </a:r>
            <a:r>
              <a:rPr lang="en-US" sz="2400" dirty="0" smtClean="0"/>
              <a:t> </a:t>
            </a:r>
            <a:r>
              <a:rPr lang="en-US" sz="2400" dirty="0" err="1" smtClean="0"/>
              <a:t>amplo</a:t>
            </a:r>
            <a:r>
              <a:rPr lang="en-US" sz="2400" dirty="0" smtClean="0"/>
              <a:t> dos </a:t>
            </a:r>
            <a:r>
              <a:rPr lang="en-US" sz="2400" dirty="0" err="1" smtClean="0"/>
              <a:t>grande</a:t>
            </a:r>
            <a:r>
              <a:rPr lang="en-US" sz="2400" dirty="0" smtClean="0"/>
              <a:t> </a:t>
            </a:r>
            <a:r>
              <a:rPr lang="en-US" sz="2400" dirty="0" err="1" smtClean="0"/>
              <a:t>conceitos</a:t>
            </a:r>
            <a:r>
              <a:rPr lang="en-US" sz="2400" dirty="0" smtClean="0"/>
              <a:t> da </a:t>
            </a:r>
            <a:r>
              <a:rPr lang="en-US" sz="2400" dirty="0" err="1" smtClean="0"/>
              <a:t>disciplina</a:t>
            </a:r>
            <a:r>
              <a:rPr lang="en-US" sz="2400" dirty="0" smtClean="0"/>
              <a:t> e </a:t>
            </a:r>
            <a:r>
              <a:rPr lang="en-US" sz="2400" dirty="0" err="1" smtClean="0"/>
              <a:t>capacidade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criar</a:t>
            </a:r>
            <a:r>
              <a:rPr lang="en-US" sz="2400" dirty="0" smtClean="0"/>
              <a:t> </a:t>
            </a:r>
            <a:r>
              <a:rPr lang="en-US" sz="2400" dirty="0" err="1" smtClean="0"/>
              <a:t>situações</a:t>
            </a:r>
            <a:r>
              <a:rPr lang="en-US" sz="2400" dirty="0" smtClean="0"/>
              <a:t> de de </a:t>
            </a:r>
            <a:r>
              <a:rPr lang="en-US" sz="2400" dirty="0" err="1" smtClean="0"/>
              <a:t>investigação</a:t>
            </a:r>
            <a:endParaRPr lang="en-US" sz="2400" dirty="0" smtClean="0"/>
          </a:p>
          <a:p>
            <a:r>
              <a:rPr lang="en-US" sz="2400" dirty="0" err="1" smtClean="0"/>
              <a:t>Ensino</a:t>
            </a:r>
            <a:r>
              <a:rPr lang="en-US" sz="2400" dirty="0" smtClean="0"/>
              <a:t> de </a:t>
            </a:r>
            <a:r>
              <a:rPr lang="en-US" sz="2400" dirty="0" err="1" smtClean="0"/>
              <a:t>biologia</a:t>
            </a:r>
            <a:r>
              <a:rPr lang="en-US" sz="2400" dirty="0" smtClean="0"/>
              <a:t> </a:t>
            </a:r>
            <a:r>
              <a:rPr lang="en-US" sz="2400" dirty="0" err="1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visto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oportunidade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desenvolver</a:t>
            </a:r>
            <a:r>
              <a:rPr lang="en-US" sz="2400" dirty="0" smtClean="0"/>
              <a:t> </a:t>
            </a:r>
            <a:r>
              <a:rPr lang="en-US" sz="2400" dirty="0" err="1" smtClean="0"/>
              <a:t>habilidade</a:t>
            </a:r>
            <a:r>
              <a:rPr lang="en-US" sz="2400" dirty="0" smtClean="0"/>
              <a:t> </a:t>
            </a:r>
            <a:r>
              <a:rPr lang="en-US" sz="2400" dirty="0" err="1" smtClean="0"/>
              <a:t>intelectuais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Ênfase</a:t>
            </a:r>
            <a:r>
              <a:rPr lang="en-US" sz="2400" dirty="0" smtClean="0"/>
              <a:t> no </a:t>
            </a:r>
            <a:r>
              <a:rPr lang="en-US" sz="2400" dirty="0" err="1" smtClean="0"/>
              <a:t>processo</a:t>
            </a:r>
            <a:r>
              <a:rPr lang="en-US" sz="2400" dirty="0" smtClean="0"/>
              <a:t> </a:t>
            </a:r>
            <a:r>
              <a:rPr lang="en-US" sz="2400" dirty="0" err="1" smtClean="0"/>
              <a:t>científico</a:t>
            </a:r>
            <a:r>
              <a:rPr lang="en-US" sz="2400" dirty="0" smtClean="0"/>
              <a:t> (</a:t>
            </a:r>
            <a:r>
              <a:rPr lang="en-US" sz="2400" dirty="0" err="1" smtClean="0"/>
              <a:t>planejar</a:t>
            </a:r>
            <a:r>
              <a:rPr lang="en-US" sz="2400" dirty="0" smtClean="0"/>
              <a:t> e </a:t>
            </a:r>
            <a:r>
              <a:rPr lang="en-US" sz="2400" dirty="0" err="1" smtClean="0"/>
              <a:t>conduzir</a:t>
            </a:r>
            <a:r>
              <a:rPr lang="en-US" sz="2400" dirty="0" smtClean="0"/>
              <a:t> </a:t>
            </a:r>
            <a:r>
              <a:rPr lang="en-US" sz="2400" dirty="0" err="1" smtClean="0"/>
              <a:t>experimentos</a:t>
            </a:r>
            <a:r>
              <a:rPr lang="en-US" sz="2400" dirty="0" smtClean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693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14400"/>
          </a:xfrm>
        </p:spPr>
        <p:txBody>
          <a:bodyPr/>
          <a:lstStyle/>
          <a:p>
            <a:r>
              <a:rPr lang="en-US" dirty="0" err="1" smtClean="0"/>
              <a:t>Construtivista</a:t>
            </a:r>
            <a:r>
              <a:rPr lang="en-US" dirty="0" smtClean="0"/>
              <a:t>/sociocultural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800" dirty="0" err="1" smtClean="0"/>
              <a:t>Aprendizado</a:t>
            </a:r>
            <a:r>
              <a:rPr lang="en-US" sz="2800" dirty="0" smtClean="0"/>
              <a:t> </a:t>
            </a:r>
            <a:r>
              <a:rPr lang="en-US" sz="2800" dirty="0" err="1" smtClean="0"/>
              <a:t>envolve</a:t>
            </a:r>
            <a:r>
              <a:rPr lang="en-US" sz="2800" dirty="0" smtClean="0"/>
              <a:t> </a:t>
            </a:r>
            <a:r>
              <a:rPr lang="en-US" sz="2800" dirty="0" err="1" smtClean="0"/>
              <a:t>constru</a:t>
            </a:r>
            <a:r>
              <a:rPr lang="en-US" sz="2800" dirty="0" err="1" smtClean="0"/>
              <a:t>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significados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construção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significados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contínua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responsabilidade</a:t>
            </a:r>
            <a:r>
              <a:rPr lang="en-US" sz="2800" dirty="0" smtClean="0"/>
              <a:t> do </a:t>
            </a:r>
            <a:r>
              <a:rPr lang="en-US" sz="2800" dirty="0" err="1" smtClean="0"/>
              <a:t>aprendizado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do </a:t>
            </a:r>
            <a:r>
              <a:rPr lang="en-US" sz="2800" dirty="0" err="1" smtClean="0"/>
              <a:t>estudante</a:t>
            </a:r>
            <a:r>
              <a:rPr lang="en-US" sz="2800" dirty="0" smtClean="0"/>
              <a:t>, </a:t>
            </a:r>
            <a:r>
              <a:rPr lang="en-US" sz="2800" dirty="0" err="1" smtClean="0"/>
              <a:t>depende</a:t>
            </a:r>
            <a:r>
              <a:rPr lang="en-US" sz="2800" dirty="0" smtClean="0"/>
              <a:t> dele</a:t>
            </a:r>
            <a:endParaRPr lang="en-US" sz="2800" dirty="0" smtClean="0"/>
          </a:p>
          <a:p>
            <a:r>
              <a:rPr lang="en-US" sz="2800" dirty="0" err="1" smtClean="0"/>
              <a:t>Ao</a:t>
            </a:r>
            <a:r>
              <a:rPr lang="en-US" sz="2800" dirty="0" smtClean="0"/>
              <a:t> professor compete </a:t>
            </a:r>
            <a:r>
              <a:rPr lang="en-US" sz="2800" dirty="0" err="1" smtClean="0"/>
              <a:t>planejar</a:t>
            </a:r>
            <a:r>
              <a:rPr lang="en-US" sz="2800" dirty="0" smtClean="0"/>
              <a:t> </a:t>
            </a:r>
            <a:r>
              <a:rPr lang="en-US" sz="2800" dirty="0" err="1" smtClean="0"/>
              <a:t>situa</a:t>
            </a:r>
            <a:r>
              <a:rPr lang="en-US" sz="2800" dirty="0" err="1" smtClean="0"/>
              <a:t>ções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estudantes</a:t>
            </a:r>
            <a:r>
              <a:rPr lang="en-US" sz="2800" dirty="0" smtClean="0"/>
              <a:t> </a:t>
            </a:r>
            <a:r>
              <a:rPr lang="en-US" sz="2800" dirty="0" err="1" smtClean="0"/>
              <a:t>vão</a:t>
            </a:r>
            <a:r>
              <a:rPr lang="en-US" sz="2800" dirty="0" smtClean="0"/>
              <a:t> </a:t>
            </a:r>
            <a:r>
              <a:rPr lang="en-US" sz="2800" dirty="0" err="1" smtClean="0"/>
              <a:t>alcançando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diferentes</a:t>
            </a:r>
            <a:r>
              <a:rPr lang="en-US" sz="2800" dirty="0" smtClean="0"/>
              <a:t> </a:t>
            </a:r>
            <a:r>
              <a:rPr lang="en-US" sz="2800" dirty="0" err="1" smtClean="0"/>
              <a:t>níveis</a:t>
            </a:r>
            <a:r>
              <a:rPr lang="en-US" sz="2800" dirty="0" smtClean="0"/>
              <a:t> de </a:t>
            </a:r>
            <a:r>
              <a:rPr lang="en-US" sz="2800" dirty="0" err="1" smtClean="0"/>
              <a:t>conhecimento</a:t>
            </a:r>
            <a:r>
              <a:rPr lang="en-US" sz="2800" dirty="0" smtClean="0"/>
              <a:t>, com </a:t>
            </a:r>
            <a:r>
              <a:rPr lang="en-US" sz="2800" dirty="0" err="1" smtClean="0"/>
              <a:t>tarefas</a:t>
            </a:r>
            <a:r>
              <a:rPr lang="en-US" sz="2800" dirty="0" smtClean="0"/>
              <a:t>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vez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cmplexas</a:t>
            </a:r>
            <a:r>
              <a:rPr lang="en-US" sz="2800" dirty="0" smtClean="0"/>
              <a:t> e com </a:t>
            </a:r>
            <a:r>
              <a:rPr lang="en-US" sz="2800" dirty="0" err="1" smtClean="0"/>
              <a:t>suporte</a:t>
            </a:r>
            <a:r>
              <a:rPr lang="en-US" sz="2800" dirty="0" smtClean="0"/>
              <a:t> e </a:t>
            </a:r>
            <a:r>
              <a:rPr lang="en-US" sz="2800" dirty="0" err="1" smtClean="0"/>
              <a:t>apoio</a:t>
            </a:r>
            <a:r>
              <a:rPr lang="en-US" sz="2800" dirty="0" smtClean="0"/>
              <a:t> </a:t>
            </a:r>
            <a:r>
              <a:rPr lang="en-US" sz="2800" dirty="0" err="1" smtClean="0"/>
              <a:t>necessários</a:t>
            </a:r>
            <a:endParaRPr lang="en-US" sz="2800" dirty="0" smtClean="0"/>
          </a:p>
          <a:p>
            <a:r>
              <a:rPr lang="en-US" sz="2800" dirty="0" err="1" smtClean="0"/>
              <a:t>Diálogo</a:t>
            </a:r>
            <a:r>
              <a:rPr lang="en-US" sz="2800" dirty="0" smtClean="0"/>
              <a:t> e </a:t>
            </a:r>
            <a:r>
              <a:rPr lang="en-US" sz="2800" dirty="0" err="1" smtClean="0"/>
              <a:t>mediação</a:t>
            </a:r>
            <a:r>
              <a:rPr lang="en-US" sz="2800" dirty="0" smtClean="0"/>
              <a:t> – </a:t>
            </a:r>
            <a:r>
              <a:rPr lang="en-US" sz="2800" dirty="0" err="1" smtClean="0"/>
              <a:t>conhecimento</a:t>
            </a:r>
            <a:r>
              <a:rPr lang="en-US" sz="2800" dirty="0" smtClean="0"/>
              <a:t> do </a:t>
            </a:r>
            <a:r>
              <a:rPr lang="en-US" sz="2800" dirty="0" err="1" smtClean="0"/>
              <a:t>mundo</a:t>
            </a:r>
            <a:r>
              <a:rPr lang="en-US" sz="2800" dirty="0" smtClean="0"/>
              <a:t> </a:t>
            </a:r>
            <a:r>
              <a:rPr lang="en-US" sz="2800" dirty="0" err="1" smtClean="0"/>
              <a:t>simbólico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853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curriculares</a:t>
            </a:r>
            <a:r>
              <a:rPr lang="en-US" dirty="0" smtClean="0"/>
              <a:t> de </a:t>
            </a:r>
            <a:r>
              <a:rPr lang="en-US" dirty="0" err="1" smtClean="0"/>
              <a:t>abrang</a:t>
            </a:r>
            <a:r>
              <a:rPr lang="en-US" dirty="0" err="1" smtClean="0"/>
              <a:t>ência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(PCN+) e </a:t>
            </a:r>
            <a:r>
              <a:rPr lang="en-US" dirty="0" err="1" smtClean="0"/>
              <a:t>estadual</a:t>
            </a:r>
            <a:r>
              <a:rPr lang="en-US" dirty="0" smtClean="0"/>
              <a:t> (</a:t>
            </a:r>
            <a:r>
              <a:rPr lang="en-US" dirty="0" err="1" smtClean="0"/>
              <a:t>Currículo</a:t>
            </a:r>
            <a:r>
              <a:rPr lang="en-US" dirty="0" smtClean="0"/>
              <a:t> do Estado de São Paulo),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preliminar</a:t>
            </a:r>
            <a:r>
              <a:rPr lang="en-US" dirty="0" smtClean="0"/>
              <a:t> das Bases </a:t>
            </a:r>
            <a:r>
              <a:rPr lang="en-US" dirty="0" err="1" smtClean="0"/>
              <a:t>Nacionais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urriculares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(BCNN 2a. </a:t>
            </a:r>
            <a:r>
              <a:rPr lang="en-US" dirty="0" err="1" smtClean="0"/>
              <a:t>Versão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2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72150">
  <a:themeElements>
    <a:clrScheme name="Office Them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Office Theme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TM01072150</Template>
  <TotalTime>808</TotalTime>
  <Words>428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TM01072150</vt:lpstr>
      <vt:lpstr>Currículo e planejamento</vt:lpstr>
      <vt:lpstr>Currículo (Krasichik, 2004)</vt:lpstr>
      <vt:lpstr>Dificuldades</vt:lpstr>
      <vt:lpstr>Objetivos</vt:lpstr>
      <vt:lpstr>Concepção do papel da escola e da biologia na formação do alunos</vt:lpstr>
      <vt:lpstr>Racionalista acadêmica</vt:lpstr>
      <vt:lpstr>Desenvolvimento de processos cognitivos</vt:lpstr>
      <vt:lpstr>Construtivista/sociocultural</vt:lpstr>
      <vt:lpstr>Exercício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Papel dos instrumentos e das técnicas nas ciências biológicas</dc:title>
  <dc:subject/>
  <dc:creator/>
  <cp:keywords/>
  <dc:description/>
  <cp:lastModifiedBy>Silvia Trivelato</cp:lastModifiedBy>
  <cp:revision>67</cp:revision>
  <cp:lastPrinted>1601-01-01T00:00:00Z</cp:lastPrinted>
  <dcterms:created xsi:type="dcterms:W3CDTF">1601-01-01T00:00:00Z</dcterms:created>
  <dcterms:modified xsi:type="dcterms:W3CDTF">2016-10-17T17:33:16Z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