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56" r:id="rId2"/>
    <p:sldId id="322" r:id="rId3"/>
    <p:sldId id="328" r:id="rId4"/>
    <p:sldId id="324" r:id="rId5"/>
    <p:sldId id="327" r:id="rId6"/>
    <p:sldId id="325" r:id="rId7"/>
    <p:sldId id="32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AEC"/>
    <a:srgbClr val="C3CFD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 varScale="1">
        <p:scale>
          <a:sx n="108" d="100"/>
          <a:sy n="108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3CB38F-3509-46C8-A579-6B974B32E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2BFD5-13DC-413B-9246-0EA3B69DED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31596A-550E-4F12-AF7E-ACE0FC713BD3}" type="datetime1">
              <a:rPr lang="pt-BR"/>
              <a:pPr>
                <a:defRPr/>
              </a:pPr>
              <a:t>22/04/2019</a:t>
            </a:fld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BCF56-1AB9-41A9-857B-A24ED9FC22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ED840-801B-41F0-B28D-E13A0A69F4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23D12-DA3B-461D-A629-E0969D808FC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DCE1F-43D3-4929-9ABB-46FAF42DE9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D5F6-A3C6-40B4-A6AA-C87B4FC4E9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7EF592-2365-4528-8377-B4D31CC6AF15}" type="datetime1">
              <a:rPr lang="pt-BR"/>
              <a:pPr>
                <a:defRPr/>
              </a:pPr>
              <a:t>22/04/2019</a:t>
            </a:fld>
            <a:endParaRPr lang="pt-BR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A36C8E9-15F2-453A-B547-25E08A1F4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82D9B8-ED06-4259-81DD-27AE36088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92A8E-6D3C-4D2C-8EFF-9A52D37A5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DD2D7-9670-4202-811D-E97B8A83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9EC647-039F-4A18-B95B-7FBA10316D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60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8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7227E58-68ED-4B2F-BAB8-7B9F9FA407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7239000" cy="2151094"/>
          </a:xfrm>
        </p:spPr>
        <p:txBody>
          <a:bodyPr>
            <a:normAutofit fontScale="90000"/>
          </a:bodyPr>
          <a:lstStyle/>
          <a:p>
            <a:r>
              <a:rPr lang="en-US" alt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Fundamentos e princípios do direito empresarial </a:t>
            </a:r>
            <a:r>
              <a:rPr lang="pt-BR" sz="2700" dirty="0"/>
              <a:t>(DCO0221)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en-US" altLang="pt-BR" sz="2200" dirty="0">
                <a:ea typeface="ＭＳ Ｐゴシック" panose="020B0600070205080204" pitchFamily="34" charset="-128"/>
              </a:rPr>
              <a:t> 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dirty="0">
                <a:ea typeface="ＭＳ Ｐゴシック" panose="020B0600070205080204" pitchFamily="34" charset="-128"/>
              </a:rPr>
              <a:t>tema 10: 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b="1" dirty="0">
                <a:ea typeface="ＭＳ Ｐゴシック" panose="020B0600070205080204" pitchFamily="34" charset="-128"/>
              </a:rPr>
              <a:t>Responsabilidade Social Corporativa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3CBA5D-C8D7-4089-B754-CEF7027E1B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0" y="5181600"/>
            <a:ext cx="3447585" cy="1044529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t-BR" sz="10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Carlos Portugal Gouvêa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Universidade de São Paulo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D70CE-3F07-4112-99FE-DA3F8BE2B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1" y="381000"/>
            <a:ext cx="5937755" cy="1188720"/>
          </a:xfrm>
        </p:spPr>
        <p:txBody>
          <a:bodyPr/>
          <a:lstStyle/>
          <a:p>
            <a:r>
              <a:rPr lang="pt-BR" dirty="0"/>
              <a:t>1. Responsabilidade social corporativa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03B7B-61E4-40F3-BBB4-46879741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8" y="1752600"/>
            <a:ext cx="8439152" cy="4953000"/>
          </a:xfrm>
        </p:spPr>
        <p:txBody>
          <a:bodyPr>
            <a:noAutofit/>
          </a:bodyPr>
          <a:lstStyle/>
          <a:p>
            <a:pPr algn="just"/>
            <a:r>
              <a:rPr lang="pt-BR" b="1" dirty="0"/>
              <a:t>Milton Friedman em “</a:t>
            </a:r>
            <a:r>
              <a:rPr lang="en-US" b="1" i="1" dirty="0"/>
              <a:t>The Social Responsibility of Business is to Increase its Profits</a:t>
            </a:r>
            <a:r>
              <a:rPr lang="en-US" b="1" dirty="0"/>
              <a:t>”, 1970</a:t>
            </a:r>
          </a:p>
          <a:p>
            <a:pPr marL="0" indent="0">
              <a:buNone/>
            </a:pPr>
            <a:r>
              <a:rPr lang="en-US" i="1" dirty="0"/>
              <a:t>Argumentos:</a:t>
            </a:r>
          </a:p>
          <a:p>
            <a:pPr algn="just"/>
            <a:r>
              <a:rPr lang="pt-BR" dirty="0"/>
              <a:t>“Responsabilidade social” significa desempenhar funções públicas à custa dos proprietários da empresa e contrariamente aos seus interesses.</a:t>
            </a:r>
          </a:p>
          <a:p>
            <a:pPr algn="just"/>
            <a:r>
              <a:rPr lang="pt-BR" dirty="0"/>
              <a:t>Só indivíduos podem ter “responsabilidade social”, agindo no seu próprio interesse e com o próprio dinheiro, e não como administradores do patrimônio alheio.</a:t>
            </a:r>
          </a:p>
          <a:p>
            <a:pPr algn="just"/>
            <a:r>
              <a:rPr lang="pt-BR" dirty="0"/>
              <a:t>O exercício da “responsabilidade social” seria injusto e antidemocrático: uma forma de tributação sem representação e investiria o administrador em uma função pública sem ter sido eleito com base em um processo político.</a:t>
            </a:r>
          </a:p>
          <a:p>
            <a:pPr algn="just"/>
            <a:r>
              <a:rPr lang="pt-BR" dirty="0"/>
              <a:t>A doutrina da “responsabilidade social” dependeria da aceitação da premissa socialista de que “mecanismos políticos, e não mecanismos de mercado, são o meio apropriado para determinar a alocação de recursos escassos para usos alternativos”.</a:t>
            </a:r>
          </a:p>
          <a:p>
            <a:pPr algn="just"/>
            <a:r>
              <a:rPr lang="pt-BR" dirty="0"/>
              <a:t>Conclusão: trata-se de doutrina fundamentalmente subversiva em uma sociedade livre.</a:t>
            </a:r>
          </a:p>
        </p:txBody>
      </p:sp>
    </p:spTree>
    <p:extLst>
      <p:ext uri="{BB962C8B-B14F-4D97-AF65-F5344CB8AC3E}">
        <p14:creationId xmlns:p14="http://schemas.microsoft.com/office/powerpoint/2010/main" val="283534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D70CE-3F07-4112-99FE-DA3F8BE2B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0"/>
            <a:ext cx="5937755" cy="1188720"/>
          </a:xfrm>
        </p:spPr>
        <p:txBody>
          <a:bodyPr/>
          <a:lstStyle/>
          <a:p>
            <a:r>
              <a:rPr lang="pt-BR" dirty="0"/>
              <a:t>2. Responsabilidade social corporativa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03B7B-61E4-40F3-BBB4-46879741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286878"/>
            <a:ext cx="8039100" cy="4190122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Milton Friedman em “</a:t>
            </a:r>
            <a:r>
              <a:rPr lang="en-US" b="1" i="1" dirty="0"/>
              <a:t>The Social Responsibility of Business is to Increase its Profits</a:t>
            </a:r>
            <a:r>
              <a:rPr lang="en-US" b="1" dirty="0"/>
              <a:t>”, 1970</a:t>
            </a:r>
          </a:p>
          <a:p>
            <a:pPr marL="0" indent="0">
              <a:buNone/>
            </a:pPr>
            <a:r>
              <a:rPr lang="en-US" i="1" dirty="0"/>
              <a:t>Crítica (Thomas Mulligan):</a:t>
            </a:r>
          </a:p>
          <a:p>
            <a:pPr algn="just"/>
            <a:r>
              <a:rPr lang="en-US" dirty="0"/>
              <a:t>Friedman parte do pressuposto equivocado de que executivos socialmente responsáveis devem atuar de forma isolada, necessariamente em oposição </a:t>
            </a:r>
            <a:r>
              <a:rPr lang="pt-BR" dirty="0"/>
              <a:t>aos interesses dos seus empregadores</a:t>
            </a:r>
          </a:p>
          <a:p>
            <a:pPr algn="just"/>
            <a:r>
              <a:rPr lang="pt-BR" dirty="0"/>
              <a:t>Uma atuação socialmente responsável pode fazer parte da missão e da agenda administrativa da companhia, definidas de comum acordo pelos seus </a:t>
            </a:r>
            <a:r>
              <a:rPr lang="pt-BR" i="1" dirty="0"/>
              <a:t>stockholders</a:t>
            </a:r>
            <a:r>
              <a:rPr lang="pt-BR" dirty="0"/>
              <a:t> e </a:t>
            </a:r>
            <a:r>
              <a:rPr lang="pt-BR" i="1" dirty="0"/>
              <a:t>stakeholders. </a:t>
            </a:r>
          </a:p>
          <a:p>
            <a:pPr algn="just"/>
            <a:r>
              <a:rPr lang="pt-BR" dirty="0"/>
              <a:t>Nesse caso, não tem cabimento alegar que a destinação de recursos a fins sociais pelos administradores corresponderia a uma tributação ilegítima aos acionistas da companhia. </a:t>
            </a:r>
          </a:p>
        </p:txBody>
      </p:sp>
    </p:spTree>
    <p:extLst>
      <p:ext uri="{BB962C8B-B14F-4D97-AF65-F5344CB8AC3E}">
        <p14:creationId xmlns:p14="http://schemas.microsoft.com/office/powerpoint/2010/main" val="263145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6DE5364-CAFE-413C-B6A2-2817A72F2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070" t="13203" r="26567" b="5732"/>
          <a:stretch/>
        </p:blipFill>
        <p:spPr>
          <a:xfrm>
            <a:off x="1524000" y="447402"/>
            <a:ext cx="6324600" cy="5963195"/>
          </a:xfrm>
        </p:spPr>
      </p:pic>
    </p:spTree>
    <p:extLst>
      <p:ext uri="{BB962C8B-B14F-4D97-AF65-F5344CB8AC3E}">
        <p14:creationId xmlns:p14="http://schemas.microsoft.com/office/powerpoint/2010/main" val="352591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8E5D1-63D1-43DD-B0A9-5DEA578CE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Função social da empresa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C74615-D20D-4D5A-8B39-C50082B11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14600"/>
            <a:ext cx="7467599" cy="4114799"/>
          </a:xfrm>
        </p:spPr>
        <p:txBody>
          <a:bodyPr/>
          <a:lstStyle/>
          <a:p>
            <a:r>
              <a:rPr lang="pt-BR" dirty="0"/>
              <a:t>Dicotomia “bens de consumo – bens de produção”</a:t>
            </a:r>
          </a:p>
          <a:p>
            <a:pPr algn="just"/>
            <a:r>
              <a:rPr lang="pt-BR" dirty="0"/>
              <a:t>Função social da propriedade: poder-dever do proprietário, sancionável pela ordem jurídica (Comparato)</a:t>
            </a:r>
          </a:p>
          <a:p>
            <a:pPr algn="just"/>
            <a:r>
              <a:rPr lang="pt-BR" dirty="0"/>
              <a:t>Art. 153 da Constituição de Weimar: “A propriedade obriga. Seu uso deve, ao mesmo tempo, servir ao bem-estar social”. </a:t>
            </a:r>
          </a:p>
          <a:p>
            <a:pPr algn="just"/>
            <a:r>
              <a:rPr lang="pt-BR" dirty="0"/>
              <a:t>“Quanto os bens de produção acham-se incorporados a uma exploração empresarial, a discutida função social já não é um poder-dever do proprietário, mas do </a:t>
            </a:r>
            <a:r>
              <a:rPr lang="pt-BR" u="sng" dirty="0"/>
              <a:t>controlador</a:t>
            </a:r>
            <a:r>
              <a:rPr lang="pt-BR" dirty="0"/>
              <a:t>” (Comparato).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01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0A011-2699-4FF8-A90C-F5A35784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57200"/>
            <a:ext cx="5943600" cy="1188720"/>
          </a:xfrm>
        </p:spPr>
        <p:txBody>
          <a:bodyPr>
            <a:normAutofit/>
          </a:bodyPr>
          <a:lstStyle/>
          <a:p>
            <a:r>
              <a:rPr lang="pt-BR" dirty="0"/>
              <a:t>4. Deveres do controlador (Lei das S.a.)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8DB764-2F9A-472E-AE31-34A30206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84412"/>
            <a:ext cx="8229600" cy="47687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700" b="1" dirty="0"/>
              <a:t>Art. 116, Parágrafo único. </a:t>
            </a:r>
            <a:r>
              <a:rPr lang="pt-BR" sz="1700" dirty="0"/>
              <a:t>O acionista controlador deve usar o poder com o fim de fazer a companhia realizar o seu objeto e cumprir sua </a:t>
            </a:r>
            <a:r>
              <a:rPr lang="pt-BR" sz="1700" u="sng" dirty="0"/>
              <a:t>função social</a:t>
            </a:r>
            <a:r>
              <a:rPr lang="pt-BR" sz="1700" dirty="0"/>
              <a:t>, e tem </a:t>
            </a:r>
            <a:r>
              <a:rPr lang="pt-BR" sz="1700" u="sng" dirty="0"/>
              <a:t>deveres e responsabilidades para com os demais acionistas da empresa, os que nela trabalham e para com a comunidade em que atua</a:t>
            </a:r>
            <a:r>
              <a:rPr lang="pt-BR" sz="1700" dirty="0"/>
              <a:t>, cujos direitos e interesses deve lealmente respeitar e atender.</a:t>
            </a:r>
          </a:p>
          <a:p>
            <a:pPr marL="0" indent="0">
              <a:buNone/>
            </a:pPr>
            <a:r>
              <a:rPr lang="pt-BR" sz="1700" b="1" dirty="0"/>
              <a:t>Art. 117.</a:t>
            </a:r>
            <a:r>
              <a:rPr lang="pt-BR" sz="1700" dirty="0"/>
              <a:t> O acionista controlador responde pelos danos causados por atos praticados com abuso de poder.</a:t>
            </a:r>
          </a:p>
          <a:p>
            <a:pPr marL="457200" lvl="2" indent="0" algn="just">
              <a:buNone/>
            </a:pPr>
            <a:r>
              <a:rPr lang="pt-BR" sz="1700" dirty="0"/>
              <a:t>§ 1º São modalidades de exercício abusivo de poder:</a:t>
            </a:r>
          </a:p>
          <a:p>
            <a:pPr marL="457200" lvl="2" indent="0" algn="just">
              <a:buNone/>
            </a:pPr>
            <a:r>
              <a:rPr lang="pt-BR" sz="1700" dirty="0"/>
              <a:t>c) promover alteração estatutária, emissão de valores mobiliários ou adoção de políticas ou decisões que não tenham por fim o interesse da companhia e visem a </a:t>
            </a:r>
            <a:r>
              <a:rPr lang="pt-BR" sz="1700" u="sng" dirty="0"/>
              <a:t>causar prejuízo a acionistas minoritários, aos que trabalham na empresa ou aos investidores em valores mobiliários emitidos pela companhia</a:t>
            </a:r>
            <a:r>
              <a:rPr lang="pt-BR" sz="1700" dirty="0"/>
              <a:t>.</a:t>
            </a:r>
          </a:p>
          <a:p>
            <a:pPr marL="0" indent="0" algn="just">
              <a:buNone/>
            </a:pPr>
            <a:r>
              <a:rPr lang="pt-BR" sz="1700" b="1" dirty="0"/>
              <a:t>Art. 238.</a:t>
            </a:r>
            <a:r>
              <a:rPr lang="pt-BR" sz="1700" dirty="0"/>
              <a:t> A pessoa jurídica que controla a companhia de economia mista tem os deveres e responsabilidades do acionista controlador (artigos 116 e 117), mas poderá orientar as atividades da companhia de modo a atender ao interesse público que justificou a sua criação.</a:t>
            </a:r>
          </a:p>
        </p:txBody>
      </p:sp>
    </p:spTree>
    <p:extLst>
      <p:ext uri="{BB962C8B-B14F-4D97-AF65-F5344CB8AC3E}">
        <p14:creationId xmlns:p14="http://schemas.microsoft.com/office/powerpoint/2010/main" val="3145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59A43-1AFE-494D-860D-D49EE5BA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914400"/>
            <a:ext cx="6242555" cy="1245108"/>
          </a:xfrm>
        </p:spPr>
        <p:txBody>
          <a:bodyPr>
            <a:noAutofit/>
          </a:bodyPr>
          <a:lstStyle/>
          <a:p>
            <a:r>
              <a:rPr lang="pt-BR" dirty="0"/>
              <a:t>5. Deveres fiduciários dos administradores (Lei das S.A.)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FB4153-6503-442C-B096-234550E5C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438400"/>
            <a:ext cx="7162799" cy="3610355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Finalidade das Atribuições e Desvio de Poder</a:t>
            </a:r>
          </a:p>
          <a:p>
            <a:pPr marL="0" indent="0" algn="just">
              <a:buNone/>
            </a:pPr>
            <a:r>
              <a:rPr lang="pt-BR" sz="2000" dirty="0"/>
              <a:t>Art. 154. O administrador deve exercer as atribuições que a lei e o estatuto lhe conferem para lograr os fins e no interesse da companhia, satisfeitas as exigências do bem público e da função social da empresa.</a:t>
            </a:r>
          </a:p>
          <a:p>
            <a:pPr marL="0" indent="0" algn="just">
              <a:buNone/>
            </a:pPr>
            <a:r>
              <a:rPr lang="pt-BR" sz="2000" dirty="0"/>
              <a:t>§ 2° É vedado ao administrador:</a:t>
            </a:r>
          </a:p>
          <a:p>
            <a:pPr marL="0" indent="0" algn="just">
              <a:buNone/>
            </a:pPr>
            <a:r>
              <a:rPr lang="pt-BR" sz="2000" dirty="0"/>
              <a:t>a) praticar ato de liberalidade à custa da companhia;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16970415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653</Words>
  <Application>Microsoft Office PowerPoint</Application>
  <PresentationFormat>Apresentação na tela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Gill Sans MT</vt:lpstr>
      <vt:lpstr>Wingdings</vt:lpstr>
      <vt:lpstr>Pacote</vt:lpstr>
      <vt:lpstr>Fundamentos e princípios do direito empresarial (DCO0221)   tema 10:  Responsabilidade Social Corporativa</vt:lpstr>
      <vt:lpstr>1. Responsabilidade social corporativa</vt:lpstr>
      <vt:lpstr>2. Responsabilidade social corporativa</vt:lpstr>
      <vt:lpstr>Apresentação do PowerPoint</vt:lpstr>
      <vt:lpstr>3. Função social da empresa</vt:lpstr>
      <vt:lpstr>4. Deveres do controlador (Lei das S.a.)</vt:lpstr>
      <vt:lpstr>5. Deveres fiduciários dos administradores (Lei das S.A.)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Sociedades Anônimas   Aula:  Capital Social</dc:title>
  <dc:creator>Yasmin Saba Relvas</dc:creator>
  <cp:lastModifiedBy>Yasmin Saba Relvas</cp:lastModifiedBy>
  <cp:revision>153</cp:revision>
  <dcterms:created xsi:type="dcterms:W3CDTF">2019-03-12T18:26:59Z</dcterms:created>
  <dcterms:modified xsi:type="dcterms:W3CDTF">2019-04-22T21:03:57Z</dcterms:modified>
</cp:coreProperties>
</file>