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446" r:id="rId3"/>
    <p:sldId id="447" r:id="rId4"/>
    <p:sldId id="44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5DB1-8955-413B-9C18-DCAEA9C38276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747AA-EECE-4DA2-8413-0A3A09C854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84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Para danificar DNA 1miliT. Resposta </a:t>
            </a:r>
            <a:r>
              <a:rPr lang="pt-BR" dirty="0" err="1"/>
              <a:t>biologica</a:t>
            </a:r>
            <a:r>
              <a:rPr lang="pt-BR" baseline="0" dirty="0"/>
              <a:t> 1microTesla. Terra: alguns </a:t>
            </a:r>
            <a:r>
              <a:rPr lang="pt-BR" baseline="0" dirty="0" err="1"/>
              <a:t>microT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A3E4-87EF-4965-A565-D8BC4777D9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4683"/>
            <a:ext cx="7772400" cy="1559877"/>
          </a:xfrm>
        </p:spPr>
        <p:txBody>
          <a:bodyPr anchor="b">
            <a:normAutofit/>
          </a:bodyPr>
          <a:lstStyle>
            <a:lvl1pPr algn="ctr">
              <a:defRPr sz="4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5302"/>
            <a:ext cx="6858000" cy="799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7643DA-4BDB-479A-B2A7-B1B4A2D85FF5}"/>
              </a:ext>
            </a:extLst>
          </p:cNvPr>
          <p:cNvSpPr txBox="1">
            <a:spLocks/>
          </p:cNvSpPr>
          <p:nvPr userDrawn="1"/>
        </p:nvSpPr>
        <p:spPr>
          <a:xfrm>
            <a:off x="1143000" y="3309430"/>
            <a:ext cx="6858000" cy="799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Profa. Dra. Patricia Targon Campana</a:t>
            </a:r>
          </a:p>
          <a:p>
            <a:r>
              <a:rPr lang="pt-BR" sz="1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Grupo de Biomateriais e Espectroscopia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F78E08-0153-45F7-9C53-CD8F5732AE5C}"/>
              </a:ext>
            </a:extLst>
          </p:cNvPr>
          <p:cNvSpPr txBox="1"/>
          <p:nvPr userDrawn="1"/>
        </p:nvSpPr>
        <p:spPr>
          <a:xfrm>
            <a:off x="1437130" y="4047567"/>
            <a:ext cx="252222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u="sng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pcampana@usp.br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Sala 339C – Titanic 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ramal: 3091-8883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359F45D-6DC1-456E-B3D0-CC9B046D0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70" y="5093094"/>
            <a:ext cx="1163040" cy="43710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3BBB96-4C6E-497E-A105-57E8AFCF7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50" y="4414395"/>
            <a:ext cx="949679" cy="2476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717554C-D7E7-4AF9-AB6C-A7E3FF2B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89" y="5933539"/>
            <a:ext cx="1163040" cy="2157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31D9018-F32C-4213-BD67-B332732E3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7" y="4851377"/>
            <a:ext cx="731344" cy="73134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7AC1E61-F0CE-4159-B163-5041155FAC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" y="4296892"/>
            <a:ext cx="505433" cy="365125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1B0DF1-EF33-46A2-8A8D-123FF5C37DED}"/>
              </a:ext>
            </a:extLst>
          </p:cNvPr>
          <p:cNvSpPr txBox="1"/>
          <p:nvPr userDrawn="1"/>
        </p:nvSpPr>
        <p:spPr>
          <a:xfrm>
            <a:off x="6201829" y="4098172"/>
            <a:ext cx="3556254" cy="214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sciencenebula.tumblr.com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/Campana.PT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pt-BR" sz="1600" dirty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@</a:t>
            </a:r>
            <a:r>
              <a:rPr lang="pt-BR" sz="1600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profaPCampana</a:t>
            </a:r>
            <a:endParaRPr lang="pt-BR" sz="1600" dirty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5671181-7975-45C1-956B-8D22C5DE47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0" y="5659113"/>
            <a:ext cx="490575" cy="4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F07F7B-C10C-453D-8C94-C34C296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0A65260-E62B-46B8-8004-7F2F46C788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90288" y="1825625"/>
            <a:ext cx="39433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46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FE1387-EC4C-421B-8877-A208D91AD2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87391" y="996948"/>
            <a:ext cx="4626768" cy="487203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pt-BR" dirty="0"/>
              <a:t>Referências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97DD2-078C-41BE-8BFA-07844B38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4pPr>
            <a:lvl5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3968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38E22-FBD2-4CF5-B287-F47632333868}" type="datetime1">
              <a:rPr lang="pt-BR" smtClean="0"/>
              <a:pPr/>
              <a:t>26/09/2018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007E-E4FA-49D8-90A6-D81FE5355AF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6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6FF6-ADD5-4AF7-8D6F-63FB16786B4E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658-F261-41AB-9B12-DAEE99EF7EC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A4B053-78B5-4588-B446-96B617E6FE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6"/>
            <a:ext cx="2391910" cy="7686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67EDE5-B216-4416-BAB7-CCECF2F152F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6524"/>
            <a:ext cx="961000" cy="9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 ExtraLight" panose="020B0303030403020204" pitchFamily="34" charset="0"/>
          <a:ea typeface="Source Sans Pro ExtraLight" panose="020B03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960F-D61C-473A-A4C6-D65531EB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Dicroísmo circular vibracional.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42093-28CB-49F4-A54E-1F166ACF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Caracterização de Biomoléculas - BBM5007</a:t>
            </a:r>
          </a:p>
        </p:txBody>
      </p:sp>
    </p:spTree>
    <p:extLst>
      <p:ext uri="{BB962C8B-B14F-4D97-AF65-F5344CB8AC3E}">
        <p14:creationId xmlns:p14="http://schemas.microsoft.com/office/powerpoint/2010/main" val="29053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28624" y="1171532"/>
            <a:ext cx="5214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Vibrational</a:t>
            </a:r>
            <a:r>
              <a:rPr lang="en-US" sz="2000" dirty="0">
                <a:solidFill>
                  <a:srgbClr val="000000"/>
                </a:solidFill>
              </a:rPr>
              <a:t> circular dichroism</a:t>
            </a:r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/>
          <a:srcRect l="7723" t="9433" r="3926"/>
          <a:stretch>
            <a:fillRect/>
          </a:stretch>
        </p:blipFill>
        <p:spPr bwMode="auto">
          <a:xfrm>
            <a:off x="5929322" y="-24"/>
            <a:ext cx="3214710" cy="274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/>
          <a:srcRect r="4021"/>
          <a:stretch>
            <a:fillRect/>
          </a:stretch>
        </p:blipFill>
        <p:spPr bwMode="auto">
          <a:xfrm>
            <a:off x="142876" y="2214554"/>
            <a:ext cx="6572264" cy="41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0" y="658102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http://www.jascoinc.com/docs/application-notes/VCDAppNote52011.pdf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71811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 err="1">
                <a:solidFill>
                  <a:srgbClr val="000000"/>
                </a:solidFill>
              </a:rPr>
              <a:t>Dicroísmo</a:t>
            </a:r>
            <a:r>
              <a:rPr lang="en-US" sz="2200" dirty="0">
                <a:solidFill>
                  <a:srgbClr val="000000"/>
                </a:solidFill>
              </a:rPr>
              <a:t> Circular </a:t>
            </a:r>
            <a:r>
              <a:rPr lang="en-US" sz="2200" dirty="0" err="1">
                <a:solidFill>
                  <a:srgbClr val="000000"/>
                </a:solidFill>
              </a:rPr>
              <a:t>Vibracional</a:t>
            </a:r>
            <a:r>
              <a:rPr lang="en-US" sz="2200" dirty="0">
                <a:solidFill>
                  <a:srgbClr val="000000"/>
                </a:solidFill>
              </a:rPr>
              <a:t> (VCD, </a:t>
            </a:r>
            <a:r>
              <a:rPr lang="en-US" sz="2200" i="1" dirty="0" err="1">
                <a:solidFill>
                  <a:srgbClr val="000000"/>
                </a:solidFill>
              </a:rPr>
              <a:t>Vibrational</a:t>
            </a:r>
            <a:r>
              <a:rPr lang="en-US" sz="2200" i="1" dirty="0">
                <a:solidFill>
                  <a:srgbClr val="000000"/>
                </a:solidFill>
              </a:rPr>
              <a:t> Circular Dichroism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  <a:endParaRPr lang="en-US" sz="2200" i="1" dirty="0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A2C9-9934-4B49-B655-7B0B11D551C9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1880" y="1189667"/>
            <a:ext cx="450062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/>
              <a:t>Benefício:</a:t>
            </a:r>
          </a:p>
          <a:p>
            <a:pPr lvl="0">
              <a:spcBef>
                <a:spcPct val="20000"/>
              </a:spcBef>
            </a:pPr>
            <a:r>
              <a:rPr lang="pt-BR" sz="1400" dirty="0"/>
              <a:t>grande número de transições relativamente localizadas</a:t>
            </a:r>
          </a:p>
          <a:p>
            <a:pPr lvl="0">
              <a:spcBef>
                <a:spcPct val="20000"/>
              </a:spcBef>
            </a:pPr>
            <a:r>
              <a:rPr lang="pt-BR" sz="1400" dirty="0"/>
              <a:t>Propriedade intrínseca do estado fundamental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20494" y="1311587"/>
            <a:ext cx="478634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/>
              <a:t>Custo:</a:t>
            </a:r>
          </a:p>
          <a:p>
            <a:pPr lvl="0">
              <a:spcBef>
                <a:spcPct val="20000"/>
              </a:spcBef>
            </a:pPr>
            <a:r>
              <a:rPr lang="pt-BR" sz="1400" dirty="0"/>
              <a:t>Intensidade mais baixa (quantidades maiores de amostra)</a:t>
            </a:r>
          </a:p>
          <a:p>
            <a:pPr lvl="0">
              <a:spcBef>
                <a:spcPct val="20000"/>
              </a:spcBef>
            </a:pPr>
            <a:r>
              <a:rPr lang="pt-BR" sz="1400" dirty="0"/>
              <a:t>Maior dependência do solvente </a:t>
            </a:r>
          </a:p>
        </p:txBody>
      </p:sp>
      <p:pic>
        <p:nvPicPr>
          <p:cNvPr id="393221" name="Picture 5" descr="C:\Users\Patricia\AppData\Local\Temp\Rar$DR82.107\IMG-20150109-WA0007.jpg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 l="7812" t="4166" r="9375" b="2084"/>
          <a:stretch>
            <a:fillRect/>
          </a:stretch>
        </p:blipFill>
        <p:spPr bwMode="auto">
          <a:xfrm rot="10800000">
            <a:off x="285720" y="2904179"/>
            <a:ext cx="3600000" cy="3056592"/>
          </a:xfrm>
          <a:prstGeom prst="rect">
            <a:avLst/>
          </a:prstGeom>
          <a:noFill/>
        </p:spPr>
      </p:pic>
      <p:pic>
        <p:nvPicPr>
          <p:cNvPr id="393222" name="Picture 6" descr="C:\Users\Patricia\AppData\Local\Temp\Rar$DR82.107\IMG-20150109-WA0009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 l="16406" b="13541"/>
          <a:stretch>
            <a:fillRect/>
          </a:stretch>
        </p:blipFill>
        <p:spPr bwMode="auto">
          <a:xfrm rot="10800000">
            <a:off x="5857884" y="2189799"/>
            <a:ext cx="2880000" cy="2234018"/>
          </a:xfrm>
          <a:prstGeom prst="rect">
            <a:avLst/>
          </a:prstGeom>
          <a:noFill/>
        </p:spPr>
      </p:pic>
      <p:pic>
        <p:nvPicPr>
          <p:cNvPr id="393223" name="Picture 7" descr="C:\Users\Patricia\AppData\Local\Temp\Rar$DR82.107\IMG-20150109-WA0010.jpg"/>
          <p:cNvPicPr>
            <a:picLocks noChangeAspect="1" noChangeArrowheads="1"/>
          </p:cNvPicPr>
          <p:nvPr/>
        </p:nvPicPr>
        <p:blipFill>
          <a:blip r:embed="rId4">
            <a:biLevel thresh="50000"/>
          </a:blip>
          <a:srcRect l="17187" r="19531" b="4166"/>
          <a:stretch>
            <a:fillRect/>
          </a:stretch>
        </p:blipFill>
        <p:spPr bwMode="auto">
          <a:xfrm rot="5400000">
            <a:off x="6159644" y="4245493"/>
            <a:ext cx="2340000" cy="2657768"/>
          </a:xfrm>
          <a:prstGeom prst="rect">
            <a:avLst/>
          </a:prstGeom>
          <a:noFill/>
        </p:spPr>
      </p:pic>
      <p:pic>
        <p:nvPicPr>
          <p:cNvPr id="376834" name="Picture 2" descr="I:\Seminários e Palestras\Figuras_estruturas\hemog.bmp"/>
          <p:cNvPicPr>
            <a:picLocks noChangeAspect="1" noChangeArrowheads="1"/>
          </p:cNvPicPr>
          <p:nvPr/>
        </p:nvPicPr>
        <p:blipFill>
          <a:blip r:embed="rId5"/>
          <a:srcRect l="26471" t="6417" r="23897"/>
          <a:stretch>
            <a:fillRect/>
          </a:stretch>
        </p:blipFill>
        <p:spPr bwMode="auto">
          <a:xfrm>
            <a:off x="4143372" y="2475551"/>
            <a:ext cx="1440000" cy="1400167"/>
          </a:xfrm>
          <a:prstGeom prst="rect">
            <a:avLst/>
          </a:prstGeom>
          <a:noFill/>
        </p:spPr>
      </p:pic>
      <p:pic>
        <p:nvPicPr>
          <p:cNvPr id="376835" name="Picture 3" descr="I:\Seminários e Palestras\Figuras_estruturas\lisozima.bmp"/>
          <p:cNvPicPr>
            <a:picLocks noChangeAspect="1" noChangeArrowheads="1"/>
          </p:cNvPicPr>
          <p:nvPr/>
        </p:nvPicPr>
        <p:blipFill>
          <a:blip r:embed="rId6"/>
          <a:srcRect l="15196" t="7176" r="16422" b="13688"/>
          <a:stretch>
            <a:fillRect/>
          </a:stretch>
        </p:blipFill>
        <p:spPr bwMode="auto">
          <a:xfrm>
            <a:off x="4143372" y="5690261"/>
            <a:ext cx="1440000" cy="859362"/>
          </a:xfrm>
          <a:prstGeom prst="rect">
            <a:avLst/>
          </a:prstGeom>
          <a:noFill/>
        </p:spPr>
      </p:pic>
      <p:pic>
        <p:nvPicPr>
          <p:cNvPr id="376836" name="Picture 4" descr="I:\Seminários e Palestras\Figuras_estruturas\cona.bmp"/>
          <p:cNvPicPr>
            <a:picLocks noChangeAspect="1" noChangeArrowheads="1"/>
          </p:cNvPicPr>
          <p:nvPr/>
        </p:nvPicPr>
        <p:blipFill>
          <a:blip r:embed="rId7"/>
          <a:srcRect l="8578" r="13112"/>
          <a:stretch>
            <a:fillRect/>
          </a:stretch>
        </p:blipFill>
        <p:spPr bwMode="auto">
          <a:xfrm>
            <a:off x="4143372" y="4190063"/>
            <a:ext cx="1440000" cy="9482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979979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300" dirty="0" err="1">
                <a:solidFill>
                  <a:srgbClr val="000000"/>
                </a:solidFill>
              </a:rPr>
              <a:t>Dicroísmo</a:t>
            </a:r>
            <a:r>
              <a:rPr lang="en-US" sz="2300" dirty="0">
                <a:solidFill>
                  <a:srgbClr val="000000"/>
                </a:solidFill>
              </a:rPr>
              <a:t> Circular </a:t>
            </a:r>
            <a:r>
              <a:rPr lang="en-US" sz="2300" dirty="0" err="1">
                <a:solidFill>
                  <a:srgbClr val="000000"/>
                </a:solidFill>
              </a:rPr>
              <a:t>Magnético</a:t>
            </a:r>
            <a:r>
              <a:rPr lang="en-US" sz="2300" dirty="0">
                <a:solidFill>
                  <a:srgbClr val="000000"/>
                </a:solidFill>
              </a:rPr>
              <a:t> (MCD, </a:t>
            </a:r>
            <a:r>
              <a:rPr lang="en-US" sz="2300" i="1" dirty="0">
                <a:solidFill>
                  <a:srgbClr val="000000"/>
                </a:solidFill>
              </a:rPr>
              <a:t>Magnetic Circular Dichroism</a:t>
            </a:r>
            <a:r>
              <a:rPr lang="en-US" sz="2300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2844" y="1694359"/>
            <a:ext cx="9001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Absorção diferencial  da luz polarizada num  forte campo magnético longitudinal  (orientado paralelamente ao eixo de propagação da luz) externo (fixo ou variável) </a:t>
            </a:r>
          </a:p>
          <a:p>
            <a:endParaRPr lang="pt-BR" sz="1400" dirty="0"/>
          </a:p>
          <a:p>
            <a:r>
              <a:rPr lang="pt-BR" sz="1400" dirty="0"/>
              <a:t>A perturbação do campo  modifica as propriedades eletrônicas do estado excitado (como a degenerescência dos níveis p , transições d-d nos metais e transferência de carga)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6427113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Seward et al. 2005. 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A2C9-9934-4B49-B655-7B0B11D551C9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05795" y="4313140"/>
            <a:ext cx="370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Mapeamento de estrutura de sítio ativo em </a:t>
            </a:r>
            <a:r>
              <a:rPr lang="pt-BR" sz="1400" dirty="0" err="1"/>
              <a:t>metaloproteinas</a:t>
            </a:r>
            <a:endParaRPr lang="pt-BR" sz="1400" dirty="0"/>
          </a:p>
        </p:txBody>
      </p:sp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915" y="3429000"/>
            <a:ext cx="2609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0AEC4405-7262-48DE-B7AE-661222F0866F}" vid="{E0BF38AC-3B6D-43E7-9560-B592B6859E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</Template>
  <TotalTime>2</TotalTime>
  <Words>159</Words>
  <Application>Microsoft Office PowerPoint</Application>
  <PresentationFormat>Apresentação na tela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Source Sans Pro</vt:lpstr>
      <vt:lpstr>Source Sans Pro ExtraLight</vt:lpstr>
      <vt:lpstr>Source Sans Pro Light</vt:lpstr>
      <vt:lpstr>Tema do Office</vt:lpstr>
      <vt:lpstr>Dicroísmo circular vibracional.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Dicroísmo circular vibracional.</dc:title>
  <dc:creator>Usuário do Windows</dc:creator>
  <cp:lastModifiedBy>Usuário do Windows</cp:lastModifiedBy>
  <cp:revision>2</cp:revision>
  <dcterms:created xsi:type="dcterms:W3CDTF">2018-09-26T12:41:53Z</dcterms:created>
  <dcterms:modified xsi:type="dcterms:W3CDTF">2018-09-26T12:44:09Z</dcterms:modified>
</cp:coreProperties>
</file>