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7"/>
  </p:notesMasterIdLst>
  <p:sldIdLst>
    <p:sldId id="257" r:id="rId2"/>
    <p:sldId id="258" r:id="rId3"/>
    <p:sldId id="260" r:id="rId4"/>
    <p:sldId id="259" r:id="rId5"/>
    <p:sldId id="261" r:id="rId6"/>
    <p:sldId id="323" r:id="rId7"/>
    <p:sldId id="331" r:id="rId8"/>
    <p:sldId id="262" r:id="rId9"/>
    <p:sldId id="263" r:id="rId10"/>
    <p:sldId id="314" r:id="rId11"/>
    <p:sldId id="316" r:id="rId12"/>
    <p:sldId id="315" r:id="rId13"/>
    <p:sldId id="306" r:id="rId14"/>
    <p:sldId id="264" r:id="rId15"/>
    <p:sldId id="265" r:id="rId16"/>
    <p:sldId id="327" r:id="rId17"/>
    <p:sldId id="266" r:id="rId18"/>
    <p:sldId id="317" r:id="rId19"/>
    <p:sldId id="324" r:id="rId20"/>
    <p:sldId id="325" r:id="rId21"/>
    <p:sldId id="268" r:id="rId22"/>
    <p:sldId id="269" r:id="rId23"/>
    <p:sldId id="271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12" r:id="rId49"/>
    <p:sldId id="311" r:id="rId50"/>
    <p:sldId id="320" r:id="rId51"/>
    <p:sldId id="319" r:id="rId52"/>
    <p:sldId id="328" r:id="rId53"/>
    <p:sldId id="297" r:id="rId54"/>
    <p:sldId id="302" r:id="rId55"/>
    <p:sldId id="329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837F-3927-41D8-8722-C18AD75A6FA6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44B2-EBB2-4855-8E9D-80F79E279D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8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5F0A-32E6-4429-A7B5-FE598D79E0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75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55F0A-32E6-4429-A7B5-FE598D79E0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877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3BAF6-2C32-4E46-A5BF-C09AC6FED85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091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3BAF6-2C32-4E46-A5BF-C09AC6FED85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57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9650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1CE54E-FB1F-424F-BD70-9FFA98FE8D0A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60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44B2-EBB2-4855-8E9D-80F79E279D8E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95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31800" y="90488"/>
            <a:ext cx="8280400" cy="43402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DB03C8-0106-4AD6-87B1-BB085DB4DFC2}" type="datetimeFigureOut">
              <a:rPr lang="pt-BR" smtClean="0"/>
              <a:pPr/>
              <a:t>07/08/2018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79C535-03A3-4717-9B61-5AB83A5B64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12.187.155.84/wnv/Subdirectories_for_Search/Glo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%C3%81rctico" TargetMode="External"/><Relationship Id="rId5" Type="http://schemas.openxmlformats.org/officeDocument/2006/relationships/hyperlink" Target="https://pt.wikipedia.org/wiki/Laguna" TargetMode="External"/><Relationship Id="rId4" Type="http://schemas.openxmlformats.org/officeDocument/2006/relationships/hyperlink" Target="https://pt.wikipedia.org/wiki/Estu%C3%A1ri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esquisa.in.gov.br/imprensa/jsp/visualiza/index.jsp?data=31/10/2016&amp;jornal=1&amp;pagina=31&amp;totalArquivos=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static.do?p=education_discussion/molecule_of_the_month/pdb76_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Disciplina </a:t>
            </a:r>
            <a:r>
              <a:rPr lang="pt-BR" sz="2800" b="1" dirty="0" err="1" smtClean="0">
                <a:solidFill>
                  <a:schemeClr val="tx1"/>
                </a:solidFill>
                <a:latin typeface="Perpetua" pitchFamily="18" charset="0"/>
              </a:rPr>
              <a:t>IMT</a:t>
            </a:r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 2005</a:t>
            </a:r>
          </a:p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Curso Bacharelado em Saúde Pública</a:t>
            </a:r>
          </a:p>
          <a:p>
            <a:pPr eaLnBrk="1" hangingPunct="1"/>
            <a:r>
              <a:rPr lang="pt-BR" sz="2800" b="1" dirty="0" smtClean="0">
                <a:solidFill>
                  <a:schemeClr val="tx1"/>
                </a:solidFill>
                <a:latin typeface="Perpetua" pitchFamily="18" charset="0"/>
              </a:rPr>
              <a:t>Agosto 2018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815290" cy="1143008"/>
          </a:xfrm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  <a:latin typeface="Perpetua" pitchFamily="18" charset="0"/>
              </a:rPr>
              <a:t>Doenças Infecciosas de transmissão respiratória (Agudas):  </a:t>
            </a:r>
            <a:r>
              <a:rPr lang="pt-BR" sz="2600" b="1" dirty="0" smtClean="0">
                <a:solidFill>
                  <a:srgbClr val="C00000"/>
                </a:solidFill>
                <a:latin typeface="Perpetua" pitchFamily="18" charset="0"/>
              </a:rPr>
              <a:t>Influenza </a:t>
            </a:r>
            <a:r>
              <a:rPr lang="pt-BR" sz="2600" b="1" dirty="0" smtClean="0">
                <a:solidFill>
                  <a:srgbClr val="002060"/>
                </a:solidFill>
                <a:latin typeface="Perpetua" pitchFamily="18" charset="0"/>
              </a:rPr>
              <a:t>, Doenças exantemáticas  (Sarampo e Rubéola)</a:t>
            </a:r>
            <a:endParaRPr lang="pt-BR" sz="2600" dirty="0">
              <a:solidFill>
                <a:srgbClr val="002060"/>
              </a:solidFill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5" y="566338"/>
            <a:ext cx="7630590" cy="572532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563888" y="4509120"/>
            <a:ext cx="360040" cy="360040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6300192" y="4509120"/>
            <a:ext cx="360040" cy="360040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4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653724"/>
            <a:ext cx="8785225" cy="8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ts val="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3900" b="1" dirty="0">
                <a:solidFill>
                  <a:srgbClr val="C00000"/>
                </a:solidFill>
                <a:latin typeface="Perpetua" pitchFamily="18" charset="0"/>
              </a:rPr>
              <a:t>Mecanismos de </a:t>
            </a:r>
            <a:r>
              <a:rPr lang="pt-BR" sz="3900" b="1" dirty="0" smtClean="0">
                <a:solidFill>
                  <a:srgbClr val="C00000"/>
                </a:solidFill>
                <a:latin typeface="Perpetua" pitchFamily="18" charset="0"/>
              </a:rPr>
              <a:t>variabilidade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3900" b="1" dirty="0" smtClean="0">
                <a:solidFill>
                  <a:srgbClr val="C00000"/>
                </a:solidFill>
                <a:latin typeface="Perpetua" pitchFamily="18" charset="0"/>
              </a:rPr>
              <a:t>dos vírus influenza</a:t>
            </a:r>
            <a:endParaRPr lang="pt-BR" sz="3900" b="1" dirty="0">
              <a:solidFill>
                <a:srgbClr val="C00000"/>
              </a:solidFill>
              <a:latin typeface="Perpetua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1700808"/>
            <a:ext cx="8280400" cy="27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Shift</a:t>
            </a:r>
            <a:r>
              <a:rPr lang="pt-BR" sz="2400" b="1" dirty="0">
                <a:latin typeface="Perpetua" pitchFamily="18" charset="0"/>
              </a:rPr>
              <a:t>:</a:t>
            </a:r>
          </a:p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Perpetua" pitchFamily="18" charset="0"/>
              </a:rPr>
              <a:t> Grandes mutações gerando um novo vírus, em geral associadas ao rearranjo viral (“</a:t>
            </a:r>
            <a:r>
              <a:rPr lang="pt-BR" sz="2400" b="1" dirty="0" err="1">
                <a:latin typeface="Perpetua" pitchFamily="18" charset="0"/>
              </a:rPr>
              <a:t>reassortment</a:t>
            </a:r>
            <a:r>
              <a:rPr lang="pt-BR" sz="2400" b="1" dirty="0">
                <a:latin typeface="Perpetua" pitchFamily="18" charset="0"/>
              </a:rPr>
              <a:t>”) ou ao salto entre espécies. </a:t>
            </a:r>
            <a:endParaRPr lang="pt-BR" sz="2400" b="1" dirty="0" smtClean="0">
              <a:latin typeface="Perpetua" pitchFamily="18" charset="0"/>
            </a:endParaRPr>
          </a:p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400" b="1" dirty="0" smtClean="0">
                <a:latin typeface="Perpetua" pitchFamily="18" charset="0"/>
              </a:rPr>
              <a:t> Pode </a:t>
            </a:r>
            <a:r>
              <a:rPr lang="pt-BR" sz="2400" b="1" dirty="0">
                <a:latin typeface="Perpetua" pitchFamily="18" charset="0"/>
              </a:rPr>
              <a:t>causar pandemias. </a:t>
            </a:r>
            <a:r>
              <a:rPr lang="pt-BR" sz="2400" b="1" dirty="0" err="1">
                <a:latin typeface="Perpetua" pitchFamily="18" charset="0"/>
              </a:rPr>
              <a:t>Frequência</a:t>
            </a:r>
            <a:r>
              <a:rPr lang="pt-BR" sz="2400" b="1" dirty="0">
                <a:latin typeface="Perpetua" pitchFamily="18" charset="0"/>
              </a:rPr>
              <a:t> imprevisível.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96075" y="6405563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b="1">
                <a:solidFill>
                  <a:schemeClr val="bg1"/>
                </a:solidFill>
                <a:latin typeface="Times New Roman" pitchFamily="16" charset="0"/>
              </a:rPr>
              <a:t>Fonte: Instituto Evandro Chagas – SVS / MS</a:t>
            </a:r>
          </a:p>
          <a:p>
            <a:r>
              <a:rPr lang="pt-BR" sz="800" b="1">
                <a:solidFill>
                  <a:schemeClr val="bg1"/>
                </a:solidFill>
                <a:latin typeface="Times New Roman" pitchFamily="16" charset="0"/>
              </a:rPr>
              <a:t>            WHO National Influenza Center</a:t>
            </a:r>
          </a:p>
        </p:txBody>
      </p:sp>
    </p:spTree>
    <p:extLst>
      <p:ext uri="{BB962C8B-B14F-4D97-AF65-F5344CB8AC3E}">
        <p14:creationId xmlns:p14="http://schemas.microsoft.com/office/powerpoint/2010/main" val="270917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0" y="537759"/>
            <a:ext cx="7554379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na Marli slid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0318"/>
            <a:ext cx="8786874" cy="5229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33400" y="733425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"/>
              </a:lnSpc>
              <a:spcBef>
                <a:spcPct val="20000"/>
              </a:spcBef>
            </a:pPr>
            <a:endParaRPr lang="pt-BR" b="1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609600" y="990600"/>
            <a:ext cx="7543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BR"/>
              <a:t>	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pt-BR"/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357158" y="353777"/>
            <a:ext cx="856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rgbClr val="C00000"/>
                </a:solidFill>
              </a:rPr>
              <a:t>Pandemias de Influenza – século </a:t>
            </a:r>
            <a:r>
              <a:rPr lang="pt-BR" sz="3600" b="1" dirty="0" smtClean="0">
                <a:solidFill>
                  <a:srgbClr val="C00000"/>
                </a:solidFill>
              </a:rPr>
              <a:t>XX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2588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48" y="1785926"/>
          <a:ext cx="9007475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5944447" imgH="3446500" progId="Word.Document.8">
                  <p:embed/>
                </p:oleObj>
              </mc:Choice>
              <mc:Fallback>
                <p:oleObj name="Document" r:id="rId3" imgW="5944447" imgH="3446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85926"/>
                        <a:ext cx="9007475" cy="539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88365"/>
              </p:ext>
            </p:extLst>
          </p:nvPr>
        </p:nvGraphicFramePr>
        <p:xfrm>
          <a:off x="684213" y="1412875"/>
          <a:ext cx="7316786" cy="335280"/>
        </p:xfrm>
        <a:graphic>
          <a:graphicData uri="http://schemas.openxmlformats.org/drawingml/2006/table">
            <a:tbl>
              <a:tblPr/>
              <a:tblGrid>
                <a:gridCol w="72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NOME -SUBTIPO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FONTE PROVÁVEL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IMPACTO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" name="CaixaDeTexto 14"/>
          <p:cNvSpPr txBox="1">
            <a:spLocks noChangeArrowheads="1"/>
          </p:cNvSpPr>
          <p:nvPr/>
        </p:nvSpPr>
        <p:spPr bwMode="auto">
          <a:xfrm>
            <a:off x="714375" y="5143500"/>
            <a:ext cx="7286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1977 – Gripe Russa – </a:t>
            </a:r>
            <a:r>
              <a:rPr lang="pt-BR" b="1" dirty="0" err="1" smtClean="0"/>
              <a:t>re-emergência</a:t>
            </a:r>
            <a:r>
              <a:rPr lang="pt-BR" b="1" dirty="0" smtClean="0"/>
              <a:t> </a:t>
            </a:r>
            <a:r>
              <a:rPr lang="pt-BR" b="1" dirty="0"/>
              <a:t>do vírus A/H1N1, que passou a circular simultaneamente ao vírus A/H3N2. Quadro clínico benigno. Em geral não é incluída na lista de </a:t>
            </a:r>
            <a:r>
              <a:rPr lang="pt-BR" b="1" dirty="0" smtClean="0"/>
              <a:t>pandemias.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Grp="1" noChangeAspect="1"/>
          </p:cNvGraphicFramePr>
          <p:nvPr>
            <p:ph/>
          </p:nvPr>
        </p:nvGraphicFramePr>
        <p:xfrm>
          <a:off x="1695450" y="1785926"/>
          <a:ext cx="57531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icture" r:id="rId4" imgW="5753160" imgH="3906000" progId="Word.Picture.8">
                  <p:embed/>
                </p:oleObj>
              </mc:Choice>
              <mc:Fallback>
                <p:oleObj name="Picture" r:id="rId4" imgW="5753160" imgH="3906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785926"/>
                        <a:ext cx="5753100" cy="390525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643042" y="323830"/>
            <a:ext cx="5724545" cy="9620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</a:rPr>
              <a:t>Mortalidade por Gripe Município de São Paulo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81065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</a:rPr>
              <a:t> </a:t>
            </a:r>
            <a:r>
              <a:rPr lang="en-US" sz="2000" b="1" dirty="0" smtClean="0">
                <a:solidFill>
                  <a:srgbClr val="3C4245"/>
                </a:solidFill>
              </a:rPr>
              <a:t>A </a:t>
            </a:r>
            <a:r>
              <a:rPr lang="en-US" sz="2000" b="1" dirty="0" err="1" smtClean="0">
                <a:solidFill>
                  <a:srgbClr val="3C4245"/>
                </a:solidFill>
              </a:rPr>
              <a:t>espécie</a:t>
            </a:r>
            <a:r>
              <a:rPr lang="en-US" sz="2000" b="1" dirty="0" smtClean="0">
                <a:solidFill>
                  <a:srgbClr val="3C4245"/>
                </a:solidFill>
              </a:rPr>
              <a:t> </a:t>
            </a:r>
            <a:r>
              <a:rPr lang="en-US" sz="2000" b="1" dirty="0" err="1" smtClean="0">
                <a:solidFill>
                  <a:srgbClr val="3C4245"/>
                </a:solidFill>
              </a:rPr>
              <a:t>humana</a:t>
            </a:r>
            <a:r>
              <a:rPr lang="en-US" sz="2000" b="1" dirty="0" smtClean="0">
                <a:solidFill>
                  <a:srgbClr val="3C4245"/>
                </a:solidFill>
              </a:rPr>
              <a:t> tem </a:t>
            </a:r>
            <a:r>
              <a:rPr lang="en-US" sz="2000" b="1" dirty="0" err="1" smtClean="0">
                <a:solidFill>
                  <a:srgbClr val="3C4245"/>
                </a:solidFill>
              </a:rPr>
              <a:t>sido</a:t>
            </a:r>
            <a:r>
              <a:rPr lang="en-US" sz="2000" b="1" dirty="0" smtClean="0">
                <a:solidFill>
                  <a:srgbClr val="3C4245"/>
                </a:solidFill>
              </a:rPr>
              <a:t> </a:t>
            </a:r>
            <a:r>
              <a:rPr lang="en-US" sz="2000" b="1" dirty="0" err="1" smtClean="0">
                <a:solidFill>
                  <a:srgbClr val="3C4245"/>
                </a:solidFill>
              </a:rPr>
              <a:t>infectada</a:t>
            </a:r>
            <a:r>
              <a:rPr lang="en-US" sz="2000" b="1" dirty="0" smtClean="0">
                <a:solidFill>
                  <a:srgbClr val="3C4245"/>
                </a:solidFill>
              </a:rPr>
              <a:t> </a:t>
            </a:r>
            <a:r>
              <a:rPr lang="en-US" sz="2000" b="1" dirty="0" err="1" smtClean="0">
                <a:solidFill>
                  <a:srgbClr val="3C4245"/>
                </a:solidFill>
              </a:rPr>
              <a:t>por</a:t>
            </a:r>
            <a:r>
              <a:rPr lang="en-US" sz="2000" b="1" dirty="0" smtClean="0">
                <a:solidFill>
                  <a:srgbClr val="3C4245"/>
                </a:solidFill>
              </a:rPr>
              <a:t> virus influenza de </a:t>
            </a:r>
            <a:r>
              <a:rPr lang="en-US" sz="2000" b="1" dirty="0" err="1" smtClean="0">
                <a:solidFill>
                  <a:srgbClr val="3C4245"/>
                </a:solidFill>
              </a:rPr>
              <a:t>aves</a:t>
            </a:r>
            <a:r>
              <a:rPr lang="en-US" sz="2000" b="1" dirty="0" smtClean="0">
                <a:solidFill>
                  <a:srgbClr val="3C4245"/>
                </a:solidFill>
              </a:rPr>
              <a:t>, </a:t>
            </a:r>
            <a:r>
              <a:rPr lang="en-US" sz="2000" b="1" dirty="0" err="1" smtClean="0">
                <a:solidFill>
                  <a:srgbClr val="3C4245"/>
                </a:solidFill>
              </a:rPr>
              <a:t>porcos</a:t>
            </a:r>
            <a:r>
              <a:rPr lang="en-US" sz="2000" b="1" dirty="0" smtClean="0">
                <a:solidFill>
                  <a:srgbClr val="3C4245"/>
                </a:solidFill>
              </a:rPr>
              <a:t> 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C4245"/>
                </a:solidFill>
              </a:rPr>
              <a:t>outros virus </a:t>
            </a:r>
            <a:r>
              <a:rPr lang="en-US" sz="2000" b="1" dirty="0" err="1" smtClean="0">
                <a:solidFill>
                  <a:srgbClr val="3C4245"/>
                </a:solidFill>
              </a:rPr>
              <a:t>zoonóticos</a:t>
            </a:r>
            <a:endParaRPr lang="en-US" sz="2000" b="1" dirty="0" smtClean="0">
              <a:solidFill>
                <a:srgbClr val="3C4245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C4245"/>
                </a:solidFill>
              </a:rPr>
              <a:t>    Influenza </a:t>
            </a:r>
            <a:r>
              <a:rPr lang="en-US" sz="2000" b="1" dirty="0" err="1" smtClean="0">
                <a:solidFill>
                  <a:srgbClr val="3C4245"/>
                </a:solidFill>
              </a:rPr>
              <a:t>aviária</a:t>
            </a:r>
            <a:r>
              <a:rPr lang="en-US" sz="2000" b="1" dirty="0" smtClean="0">
                <a:solidFill>
                  <a:srgbClr val="3C4245"/>
                </a:solidFill>
              </a:rPr>
              <a:t> </a:t>
            </a:r>
            <a:r>
              <a:rPr lang="en-US" sz="2000" b="1" dirty="0" err="1" smtClean="0">
                <a:solidFill>
                  <a:srgbClr val="3C4245"/>
                </a:solidFill>
              </a:rPr>
              <a:t>subtipos</a:t>
            </a:r>
            <a:r>
              <a:rPr lang="en-US" sz="2000" b="1" dirty="0" smtClean="0">
                <a:solidFill>
                  <a:srgbClr val="3C4245"/>
                </a:solidFill>
              </a:rPr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C4245"/>
                </a:solidFill>
              </a:rPr>
              <a:t>     A(H5N1</a:t>
            </a:r>
            <a:r>
              <a:rPr lang="en-US" sz="2000" b="1" dirty="0" smtClean="0">
                <a:solidFill>
                  <a:srgbClr val="3C4245"/>
                </a:solidFill>
              </a:rPr>
              <a:t>) e A(H7N9) 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4245"/>
                </a:solidFill>
              </a:rPr>
              <a:t>I</a:t>
            </a:r>
            <a:r>
              <a:rPr lang="en-US" sz="2000" b="1" dirty="0" smtClean="0">
                <a:solidFill>
                  <a:srgbClr val="3C4245"/>
                </a:solidFill>
              </a:rPr>
              <a:t>nfluenza </a:t>
            </a:r>
            <a:r>
              <a:rPr lang="en-US" sz="2000" b="1" dirty="0" err="1" smtClean="0">
                <a:solidFill>
                  <a:srgbClr val="3C4245"/>
                </a:solidFill>
              </a:rPr>
              <a:t>suína</a:t>
            </a:r>
            <a:r>
              <a:rPr lang="en-US" sz="2000" b="1" dirty="0" smtClean="0">
                <a:solidFill>
                  <a:srgbClr val="3C4245"/>
                </a:solidFill>
              </a:rPr>
              <a:t>, </a:t>
            </a:r>
            <a:r>
              <a:rPr lang="en-US" sz="2000" b="1" dirty="0" err="1" smtClean="0">
                <a:solidFill>
                  <a:srgbClr val="3C4245"/>
                </a:solidFill>
              </a:rPr>
              <a:t>subtipo</a:t>
            </a:r>
            <a:r>
              <a:rPr lang="en-US" sz="2000" b="1" dirty="0" smtClean="0">
                <a:solidFill>
                  <a:srgbClr val="3C4245"/>
                </a:solidFill>
              </a:rPr>
              <a:t>: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C4245"/>
                </a:solidFill>
              </a:rPr>
              <a:t>A(H1N1), A (</a:t>
            </a:r>
            <a:r>
              <a:rPr lang="en-US" sz="2000" b="1" dirty="0" smtClean="0">
                <a:solidFill>
                  <a:srgbClr val="3C4245"/>
                </a:solidFill>
              </a:rPr>
              <a:t>H1N2) </a:t>
            </a:r>
            <a:r>
              <a:rPr lang="en-US" sz="2000" b="1" dirty="0" smtClean="0">
                <a:solidFill>
                  <a:srgbClr val="3C4245"/>
                </a:solidFill>
              </a:rPr>
              <a:t>e A (H3N2)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C4245"/>
                </a:solidFill>
              </a:rPr>
              <a:t> As </a:t>
            </a:r>
            <a:r>
              <a:rPr lang="pt-BR" sz="2000" b="1" dirty="0">
                <a:solidFill>
                  <a:srgbClr val="3C4245"/>
                </a:solidFill>
              </a:rPr>
              <a:t>infecções humanas são principalmente adquiridas através do contato direto com animais infectados ou ambientes contaminados, </a:t>
            </a:r>
            <a:r>
              <a:rPr lang="pt-BR" sz="2000" b="1" dirty="0" smtClean="0">
                <a:solidFill>
                  <a:srgbClr val="3C4245"/>
                </a:solidFill>
              </a:rPr>
              <a:t>e normalmente </a:t>
            </a:r>
            <a:r>
              <a:rPr lang="pt-BR" sz="2000" b="1" dirty="0">
                <a:solidFill>
                  <a:srgbClr val="3C4245"/>
                </a:solidFill>
              </a:rPr>
              <a:t>não </a:t>
            </a:r>
            <a:r>
              <a:rPr lang="pt-BR" sz="2000" b="1" dirty="0" smtClean="0">
                <a:solidFill>
                  <a:srgbClr val="3C4245"/>
                </a:solidFill>
              </a:rPr>
              <a:t>adquirem a capacidade </a:t>
            </a:r>
            <a:r>
              <a:rPr lang="pt-BR" sz="2000" b="1" dirty="0">
                <a:solidFill>
                  <a:srgbClr val="3C4245"/>
                </a:solidFill>
              </a:rPr>
              <a:t>de transmissão sustentada entre </a:t>
            </a:r>
            <a:r>
              <a:rPr lang="pt-BR" sz="2000" b="1" dirty="0" smtClean="0">
                <a:solidFill>
                  <a:srgbClr val="3C4245"/>
                </a:solidFill>
              </a:rPr>
              <a:t>humanos.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C4245"/>
                </a:solidFill>
              </a:rPr>
              <a:t> </a:t>
            </a:r>
            <a:r>
              <a:rPr lang="en-US" sz="2000" b="1" dirty="0" err="1" smtClean="0">
                <a:solidFill>
                  <a:srgbClr val="3C4245"/>
                </a:solidFill>
              </a:rPr>
              <a:t>Portanto</a:t>
            </a:r>
            <a:r>
              <a:rPr lang="en-US" sz="2000" b="1" dirty="0">
                <a:solidFill>
                  <a:srgbClr val="3C4245"/>
                </a:solidFill>
              </a:rPr>
              <a:t>, </a:t>
            </a:r>
            <a:r>
              <a:rPr lang="en-US" sz="2000" b="1" dirty="0" err="1">
                <a:solidFill>
                  <a:srgbClr val="3C4245"/>
                </a:solidFill>
              </a:rPr>
              <a:t>controlar</a:t>
            </a:r>
            <a:r>
              <a:rPr lang="en-US" sz="2000" b="1" dirty="0">
                <a:solidFill>
                  <a:srgbClr val="3C4245"/>
                </a:solidFill>
              </a:rPr>
              <a:t> a </a:t>
            </a:r>
            <a:r>
              <a:rPr lang="en-US" sz="2000" b="1" dirty="0" err="1">
                <a:solidFill>
                  <a:srgbClr val="3C4245"/>
                </a:solidFill>
              </a:rPr>
              <a:t>doença</a:t>
            </a:r>
            <a:r>
              <a:rPr lang="en-US" sz="2000" b="1" dirty="0">
                <a:solidFill>
                  <a:srgbClr val="3C4245"/>
                </a:solidFill>
              </a:rPr>
              <a:t> </a:t>
            </a:r>
            <a:r>
              <a:rPr lang="en-US" sz="2000" b="1" dirty="0" err="1">
                <a:solidFill>
                  <a:srgbClr val="3C4245"/>
                </a:solidFill>
              </a:rPr>
              <a:t>em</a:t>
            </a:r>
            <a:r>
              <a:rPr lang="en-US" sz="2000" b="1" dirty="0">
                <a:solidFill>
                  <a:srgbClr val="3C4245"/>
                </a:solidFill>
              </a:rPr>
              <a:t> </a:t>
            </a:r>
            <a:r>
              <a:rPr lang="en-US" sz="2000" b="1" dirty="0" err="1">
                <a:solidFill>
                  <a:srgbClr val="3C4245"/>
                </a:solidFill>
              </a:rPr>
              <a:t>animais</a:t>
            </a:r>
            <a:r>
              <a:rPr lang="en-US" sz="2000" b="1" dirty="0">
                <a:solidFill>
                  <a:srgbClr val="3C4245"/>
                </a:solidFill>
              </a:rPr>
              <a:t> é </a:t>
            </a:r>
            <a:r>
              <a:rPr lang="en-US" sz="2000" b="1" dirty="0" err="1">
                <a:solidFill>
                  <a:srgbClr val="3C4245"/>
                </a:solidFill>
              </a:rPr>
              <a:t>crítico</a:t>
            </a:r>
            <a:r>
              <a:rPr lang="en-US" sz="2000" b="1" dirty="0">
                <a:solidFill>
                  <a:srgbClr val="3C4245"/>
                </a:solidFill>
              </a:rPr>
              <a:t> para </a:t>
            </a:r>
            <a:r>
              <a:rPr lang="en-US" sz="2000" b="1" dirty="0" err="1">
                <a:solidFill>
                  <a:srgbClr val="3C4245"/>
                </a:solidFill>
              </a:rPr>
              <a:t>diminuir</a:t>
            </a:r>
            <a:r>
              <a:rPr lang="en-US" sz="2000" b="1" dirty="0">
                <a:solidFill>
                  <a:srgbClr val="3C4245"/>
                </a:solidFill>
              </a:rPr>
              <a:t> o </a:t>
            </a:r>
            <a:r>
              <a:rPr lang="en-US" sz="2000" b="1" dirty="0" err="1">
                <a:solidFill>
                  <a:srgbClr val="3C4245"/>
                </a:solidFill>
              </a:rPr>
              <a:t>risco</a:t>
            </a:r>
            <a:r>
              <a:rPr lang="en-US" sz="2000" b="1" dirty="0">
                <a:solidFill>
                  <a:srgbClr val="3C4245"/>
                </a:solidFill>
              </a:rPr>
              <a:t> entre </a:t>
            </a:r>
            <a:r>
              <a:rPr lang="en-US" sz="2000" b="1" dirty="0" err="1">
                <a:solidFill>
                  <a:srgbClr val="3C4245"/>
                </a:solidFill>
              </a:rPr>
              <a:t>humanos</a:t>
            </a:r>
            <a:endParaRPr lang="en-US" sz="2000" b="1" dirty="0">
              <a:solidFill>
                <a:srgbClr val="3C4245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4245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032" y="-171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Influenza aviária e outras </a:t>
            </a:r>
            <a:r>
              <a:rPr lang="pt-BR" b="1" dirty="0" err="1" smtClean="0">
                <a:latin typeface="+mn-lt"/>
              </a:rPr>
              <a:t>zoonóticas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9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71406" y="514159"/>
            <a:ext cx="9052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Ciclo global do vírus de influenza em </a:t>
            </a:r>
            <a:r>
              <a:rPr lang="pt-BR" sz="3600" b="1" dirty="0" smtClean="0">
                <a:solidFill>
                  <a:srgbClr val="002060"/>
                </a:solidFill>
              </a:rPr>
              <a:t>animais</a:t>
            </a:r>
          </a:p>
          <a:p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23556" name="Picture 17" descr="B36Fig22-4"/>
          <p:cNvPicPr>
            <a:picLocks noChangeAspect="1" noChangeArrowheads="1"/>
          </p:cNvPicPr>
          <p:nvPr/>
        </p:nvPicPr>
        <p:blipFill>
          <a:blip r:embed="rId2"/>
          <a:srcRect t="8693" b="7863"/>
          <a:stretch>
            <a:fillRect/>
          </a:stretch>
        </p:blipFill>
        <p:spPr bwMode="auto">
          <a:xfrm>
            <a:off x="609600" y="1156320"/>
            <a:ext cx="8001000" cy="3352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2588840" y="6381328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>
                <a:solidFill>
                  <a:schemeClr val="accent2"/>
                </a:solidFill>
                <a:latin typeface="Times New Roman" pitchFamily="16" charset="0"/>
                <a:hlinkClick r:id="rId3"/>
              </a:rPr>
              <a:t>http://212.187.155.84/wnv/Subdirectories_for_Search/Glos</a:t>
            </a:r>
            <a:r>
              <a:rPr lang="pt-BR" sz="1400" dirty="0">
                <a:solidFill>
                  <a:schemeClr val="accent2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3211" y="4581128"/>
            <a:ext cx="8563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252525"/>
                </a:solidFill>
              </a:rPr>
              <a:t>Aves limícolas geralmente </a:t>
            </a:r>
            <a:r>
              <a:rPr lang="pt-BR" sz="2000" b="1" dirty="0">
                <a:solidFill>
                  <a:srgbClr val="252525"/>
                </a:solidFill>
              </a:rPr>
              <a:t>associadas a zonas úmidas, essencialmente </a:t>
            </a:r>
            <a:r>
              <a:rPr lang="pt-BR" sz="2000" b="1" dirty="0" smtClean="0">
                <a:solidFill>
                  <a:srgbClr val="252525"/>
                </a:solidFill>
              </a:rPr>
              <a:t>zonas costeiras</a:t>
            </a:r>
            <a:r>
              <a:rPr lang="pt-BR" sz="2000" b="1" dirty="0">
                <a:solidFill>
                  <a:srgbClr val="252525"/>
                </a:solidFill>
              </a:rPr>
              <a:t>, como </a:t>
            </a:r>
            <a:r>
              <a:rPr lang="pt-BR" sz="2000" b="1" dirty="0">
                <a:solidFill>
                  <a:srgbClr val="0B0080"/>
                </a:solidFill>
                <a:hlinkClick r:id="rId4" tooltip="Estuário"/>
              </a:rPr>
              <a:t>estuários</a:t>
            </a:r>
            <a:r>
              <a:rPr lang="pt-BR" sz="2000" b="1" dirty="0">
                <a:solidFill>
                  <a:srgbClr val="252525"/>
                </a:solidFill>
              </a:rPr>
              <a:t> e </a:t>
            </a:r>
            <a:r>
              <a:rPr lang="pt-BR" sz="2000" b="1" dirty="0">
                <a:solidFill>
                  <a:srgbClr val="0B0080"/>
                </a:solidFill>
                <a:hlinkClick r:id="rId5" tooltip="Laguna"/>
              </a:rPr>
              <a:t>lagunas</a:t>
            </a:r>
            <a:r>
              <a:rPr lang="pt-BR" sz="2000" b="1" dirty="0">
                <a:solidFill>
                  <a:srgbClr val="252525"/>
                </a:solidFill>
              </a:rPr>
              <a:t>. Muitas destas espécies são conhecidas pelas suas vastas migrações, em alguns casos desde o </a:t>
            </a:r>
            <a:r>
              <a:rPr lang="pt-BR" sz="2000" b="1" dirty="0" smtClean="0">
                <a:solidFill>
                  <a:srgbClr val="0B0080"/>
                </a:solidFill>
                <a:hlinkClick r:id="rId6" tooltip="Árctico"/>
              </a:rPr>
              <a:t>Ártico</a:t>
            </a:r>
            <a:r>
              <a:rPr lang="pt-BR" sz="2000" b="1" dirty="0">
                <a:solidFill>
                  <a:srgbClr val="252525"/>
                </a:solidFill>
              </a:rPr>
              <a:t> até ao sul dos continentes austrais.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3" y="263900"/>
            <a:ext cx="8357221" cy="63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304162"/>
            <a:ext cx="85689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C4245"/>
                </a:solidFill>
              </a:rPr>
              <a:t>Em </a:t>
            </a:r>
            <a:r>
              <a:rPr lang="en-US" sz="2400" b="1" dirty="0" err="1">
                <a:solidFill>
                  <a:srgbClr val="3C4245"/>
                </a:solidFill>
              </a:rPr>
              <a:t>humanos</a:t>
            </a:r>
            <a:r>
              <a:rPr lang="en-US" sz="2400" b="1" dirty="0">
                <a:solidFill>
                  <a:srgbClr val="3C4245"/>
                </a:solidFill>
              </a:rPr>
              <a:t> tem </a:t>
            </a:r>
            <a:r>
              <a:rPr lang="en-US" sz="2400" b="1" dirty="0" err="1">
                <a:solidFill>
                  <a:srgbClr val="3C4245"/>
                </a:solidFill>
              </a:rPr>
              <a:t>circulado</a:t>
            </a:r>
            <a:r>
              <a:rPr lang="en-US" sz="2400" b="1" dirty="0">
                <a:solidFill>
                  <a:srgbClr val="3C4245"/>
                </a:solidFill>
              </a:rPr>
              <a:t> </a:t>
            </a:r>
            <a:r>
              <a:rPr lang="en-US" sz="2400" b="1" dirty="0" err="1">
                <a:solidFill>
                  <a:srgbClr val="3C4245"/>
                </a:solidFill>
              </a:rPr>
              <a:t>os</a:t>
            </a:r>
            <a:r>
              <a:rPr lang="en-US" sz="2400" b="1" dirty="0">
                <a:solidFill>
                  <a:srgbClr val="3C4245"/>
                </a:solidFill>
              </a:rPr>
              <a:t> </a:t>
            </a:r>
            <a:r>
              <a:rPr lang="en-US" sz="2400" b="1" dirty="0" err="1">
                <a:solidFill>
                  <a:srgbClr val="3C4245"/>
                </a:solidFill>
              </a:rPr>
              <a:t>subtipos</a:t>
            </a:r>
            <a:r>
              <a:rPr lang="en-US" sz="2400" b="1" dirty="0">
                <a:solidFill>
                  <a:srgbClr val="3C4245"/>
                </a:solidFill>
              </a:rPr>
              <a:t> </a:t>
            </a:r>
            <a:r>
              <a:rPr lang="en-US" sz="2400" b="1" dirty="0" smtClean="0">
                <a:solidFill>
                  <a:srgbClr val="3C4245"/>
                </a:solidFill>
              </a:rPr>
              <a:t>A(H1N1</a:t>
            </a:r>
            <a:r>
              <a:rPr lang="en-US" sz="2400" b="1" dirty="0">
                <a:solidFill>
                  <a:srgbClr val="3C4245"/>
                </a:solidFill>
              </a:rPr>
              <a:t>) e </a:t>
            </a:r>
            <a:r>
              <a:rPr lang="en-US" sz="2400" b="1" dirty="0" smtClean="0">
                <a:solidFill>
                  <a:srgbClr val="3C4245"/>
                </a:solidFill>
              </a:rPr>
              <a:t>A(H3N2</a:t>
            </a:r>
            <a:r>
              <a:rPr lang="en-US" sz="2400" b="1" dirty="0">
                <a:solidFill>
                  <a:srgbClr val="3C4245"/>
                </a:solidFill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3C4245"/>
                </a:solidFill>
              </a:rPr>
              <a:t>O A(H1N1) tem </a:t>
            </a:r>
            <a:r>
              <a:rPr lang="en-US" sz="2400" b="1" dirty="0" err="1" smtClean="0">
                <a:solidFill>
                  <a:srgbClr val="3C4245"/>
                </a:solidFill>
              </a:rPr>
              <a:t>sido</a:t>
            </a:r>
            <a:r>
              <a:rPr lang="en-US" sz="2400" b="1" dirty="0" smtClean="0">
                <a:solidFill>
                  <a:srgbClr val="3C4245"/>
                </a:solidFill>
              </a:rPr>
              <a:t> </a:t>
            </a:r>
            <a:r>
              <a:rPr lang="en-US" sz="2400" b="1" dirty="0" err="1" smtClean="0">
                <a:solidFill>
                  <a:srgbClr val="3C4245"/>
                </a:solidFill>
              </a:rPr>
              <a:t>chamado</a:t>
            </a:r>
            <a:r>
              <a:rPr lang="en-US" sz="2400" b="1" dirty="0" smtClean="0">
                <a:solidFill>
                  <a:srgbClr val="3C4245"/>
                </a:solidFill>
              </a:rPr>
              <a:t> </a:t>
            </a:r>
            <a:r>
              <a:rPr lang="en-US" sz="2400" b="1" dirty="0" err="1" smtClean="0">
                <a:solidFill>
                  <a:srgbClr val="3C4245"/>
                </a:solidFill>
              </a:rPr>
              <a:t>como</a:t>
            </a:r>
            <a:r>
              <a:rPr lang="en-US" sz="2400" b="1" dirty="0" smtClean="0">
                <a:solidFill>
                  <a:srgbClr val="3C4245"/>
                </a:solidFill>
              </a:rPr>
              <a:t> A(H1N1)pdm09, que </a:t>
            </a:r>
            <a:r>
              <a:rPr lang="en-US" sz="2400" b="1" dirty="0" err="1" smtClean="0">
                <a:solidFill>
                  <a:srgbClr val="3C4245"/>
                </a:solidFill>
              </a:rPr>
              <a:t>causou</a:t>
            </a:r>
            <a:r>
              <a:rPr lang="en-US" sz="2400" b="1" dirty="0" smtClean="0">
                <a:solidFill>
                  <a:srgbClr val="3C4245"/>
                </a:solidFill>
              </a:rPr>
              <a:t> a </a:t>
            </a:r>
            <a:r>
              <a:rPr lang="en-US" sz="2400" b="1" dirty="0" err="1" smtClean="0">
                <a:solidFill>
                  <a:srgbClr val="3C4245"/>
                </a:solidFill>
              </a:rPr>
              <a:t>pandemia</a:t>
            </a:r>
            <a:r>
              <a:rPr lang="en-US" sz="2400" b="1" dirty="0" smtClean="0">
                <a:solidFill>
                  <a:srgbClr val="3C4245"/>
                </a:solidFill>
              </a:rPr>
              <a:t> de 2009 e </a:t>
            </a:r>
            <a:r>
              <a:rPr lang="en-US" sz="2400" b="1" dirty="0" err="1" smtClean="0">
                <a:solidFill>
                  <a:srgbClr val="3C4245"/>
                </a:solidFill>
              </a:rPr>
              <a:t>subsequentemente</a:t>
            </a:r>
            <a:r>
              <a:rPr lang="en-US" sz="2400" b="1" dirty="0" smtClean="0">
                <a:solidFill>
                  <a:srgbClr val="3C4245"/>
                </a:solidFill>
              </a:rPr>
              <a:t> </a:t>
            </a:r>
            <a:r>
              <a:rPr lang="en-US" sz="2400" b="1" dirty="0" err="1" smtClean="0">
                <a:solidFill>
                  <a:srgbClr val="3C4245"/>
                </a:solidFill>
              </a:rPr>
              <a:t>subsituiu</a:t>
            </a:r>
            <a:r>
              <a:rPr lang="en-US" sz="2400" b="1" dirty="0" smtClean="0">
                <a:solidFill>
                  <a:srgbClr val="3C4245"/>
                </a:solidFill>
              </a:rPr>
              <a:t>  a influenza </a:t>
            </a:r>
            <a:r>
              <a:rPr lang="en-US" sz="2400" b="1" dirty="0" err="1" smtClean="0">
                <a:solidFill>
                  <a:srgbClr val="3C4245"/>
                </a:solidFill>
              </a:rPr>
              <a:t>sazonal</a:t>
            </a:r>
            <a:r>
              <a:rPr lang="en-US" sz="2400" b="1" dirty="0" smtClean="0">
                <a:solidFill>
                  <a:srgbClr val="3C4245"/>
                </a:solidFill>
              </a:rPr>
              <a:t> A(H1N1) que </a:t>
            </a:r>
            <a:r>
              <a:rPr lang="en-US" sz="2400" b="1" dirty="0" err="1" smtClean="0">
                <a:solidFill>
                  <a:srgbClr val="3C4245"/>
                </a:solidFill>
              </a:rPr>
              <a:t>circulava</a:t>
            </a:r>
            <a:r>
              <a:rPr lang="en-US" sz="2400" b="1" dirty="0" smtClean="0">
                <a:solidFill>
                  <a:srgbClr val="3C4245"/>
                </a:solidFill>
              </a:rPr>
              <a:t> antes de 2009.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C4245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3C4245"/>
              </a:solidFill>
              <a:latin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825" y="44624"/>
            <a:ext cx="7800975" cy="1122363"/>
          </a:xfrm>
        </p:spPr>
        <p:txBody>
          <a:bodyPr/>
          <a:lstStyle/>
          <a:p>
            <a:r>
              <a:rPr lang="pt-BR" b="1" dirty="0" smtClean="0">
                <a:latin typeface="+mn-lt"/>
              </a:rPr>
              <a:t>Circulação de influenza tipo A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35496" y="371460"/>
            <a:ext cx="8893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Influenza – Definição </a:t>
            </a:r>
            <a:r>
              <a:rPr lang="pt-BR" sz="3600" b="1" dirty="0">
                <a:solidFill>
                  <a:srgbClr val="002060"/>
                </a:solidFill>
              </a:rPr>
              <a:t/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214282" y="909654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"/>
              </a:lnSpc>
              <a:spcBef>
                <a:spcPct val="20000"/>
              </a:spcBef>
            </a:pPr>
            <a:endParaRPr lang="pt-BR" b="1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/>
              <a:t>Doença infecciosa aguda do </a:t>
            </a:r>
            <a:r>
              <a:rPr lang="pt-BR" sz="2400" b="1" dirty="0">
                <a:solidFill>
                  <a:srgbClr val="C00000"/>
                </a:solidFill>
              </a:rPr>
              <a:t>trato respiratório</a:t>
            </a:r>
            <a:r>
              <a:rPr lang="pt-BR" sz="2400" b="1" dirty="0"/>
              <a:t>, </a:t>
            </a:r>
            <a:r>
              <a:rPr lang="pt-BR" sz="2400" b="1" dirty="0" smtClean="0"/>
              <a:t>de etiologia viral, altamente contagiosa.</a:t>
            </a:r>
            <a:endParaRPr lang="pt-BR" sz="2400" b="1" dirty="0"/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 smtClean="0"/>
              <a:t>Distribuição global</a:t>
            </a:r>
            <a:endParaRPr lang="pt-BR" sz="2400" b="1" dirty="0"/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005" y="1916832"/>
            <a:ext cx="2872483" cy="22979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14314" y="2183547"/>
            <a:ext cx="828677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</a:pPr>
            <a:endParaRPr lang="pt-BR" sz="24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rgbClr val="C00000"/>
                </a:solidFill>
              </a:rPr>
              <a:t>Período de incubação:  </a:t>
            </a:r>
            <a:r>
              <a:rPr lang="pt-BR" sz="2400" b="1" dirty="0" smtClean="0"/>
              <a:t>2 dias (1 a 4 dias).</a:t>
            </a:r>
            <a:endParaRPr lang="pt-BR" sz="2400" dirty="0" smtClean="0"/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pt-BR" sz="2400" b="1" dirty="0" smtClean="0">
              <a:solidFill>
                <a:srgbClr val="C0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rgbClr val="C00000"/>
                </a:solidFill>
              </a:rPr>
              <a:t>Transmissibilidade:  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>
                <a:solidFill>
                  <a:srgbClr val="002060"/>
                </a:solidFill>
              </a:rPr>
              <a:t> 1</a:t>
            </a:r>
            <a:r>
              <a:rPr lang="pt-BR" sz="2400" b="1" dirty="0" smtClean="0"/>
              <a:t> dias antes  e até 7 dias após o início dos sintomas.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/>
              <a:t> + longo em crianças &lt; de 12 anos (até 14 dias).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pt-BR" sz="2400" b="1" dirty="0" smtClean="0"/>
              <a:t>  </a:t>
            </a:r>
            <a:r>
              <a:rPr lang="pt-BR" sz="2400" b="1" dirty="0" err="1" smtClean="0"/>
              <a:t>Imunodeprimidos</a:t>
            </a:r>
            <a:r>
              <a:rPr lang="pt-BR" sz="2400" b="1" dirty="0" smtClean="0"/>
              <a:t> – semanas ou meses.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a Marli Influenza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14758" cy="5357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142976" y="5864386"/>
            <a:ext cx="6572296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 smtClean="0"/>
              <a:t>TODOS os tipos circulam entre aves selvagens</a:t>
            </a:r>
          </a:p>
          <a:p>
            <a:r>
              <a:rPr lang="pt-BR" sz="2000" b="1" dirty="0" smtClean="0"/>
              <a:t>Alguns subtipos circulam em humanos: </a:t>
            </a:r>
            <a:r>
              <a:rPr lang="pt-BR" sz="2000" b="1" dirty="0" err="1" smtClean="0"/>
              <a:t>H1N1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H1N2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H3N2</a:t>
            </a: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4860032" y="5373216"/>
            <a:ext cx="3874795" cy="3259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253"/>
            <a:ext cx="7754983" cy="1116491"/>
          </a:xfrm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Gripe A/H1N1, 2009 (“suína”)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15524"/>
            <a:ext cx="8229600" cy="5857892"/>
          </a:xfrm>
          <a:ln w="6350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OMS: Alerta mundial em </a:t>
            </a:r>
            <a:r>
              <a:rPr lang="pt-BR" sz="2400" b="1" dirty="0" smtClean="0">
                <a:solidFill>
                  <a:srgbClr val="C00000"/>
                </a:solidFill>
              </a:rPr>
              <a:t>24/04/2009</a:t>
            </a:r>
            <a:r>
              <a:rPr lang="pt-BR" sz="2400" b="1" dirty="0" smtClean="0"/>
              <a:t>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Dia seguinte (</a:t>
            </a:r>
            <a:r>
              <a:rPr lang="pt-BR" sz="2400" b="1" dirty="0" smtClean="0">
                <a:solidFill>
                  <a:srgbClr val="C00000"/>
                </a:solidFill>
              </a:rPr>
              <a:t>25/04/2009</a:t>
            </a:r>
            <a:r>
              <a:rPr lang="pt-BR" sz="2400" b="1" dirty="0" smtClean="0"/>
              <a:t>) declarada Emergência em Saúde Pública de Interesse Internacional.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Epicentro na Cidade do México.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 smtClean="0"/>
              <a:t>Agente etiológico: vírus </a:t>
            </a:r>
            <a:r>
              <a:rPr lang="pt-BR" sz="2200" b="1" dirty="0" smtClean="0">
                <a:solidFill>
                  <a:srgbClr val="C00000"/>
                </a:solidFill>
              </a:rPr>
              <a:t>A/H1N1 mutante, que teria em seu genoma sequências de vírus influenza humanos, aviários e suínos,</a:t>
            </a:r>
            <a:r>
              <a:rPr lang="pt-BR" sz="2200" b="1" dirty="0" smtClean="0">
                <a:solidFill>
                  <a:srgbClr val="002060"/>
                </a:solidFill>
              </a:rPr>
              <a:t> </a:t>
            </a:r>
            <a:r>
              <a:rPr lang="pt-BR" sz="2200" b="1" dirty="0" smtClean="0"/>
              <a:t>de linhagens de vírus suínos que circulavam nas Américas e na Eurásia. </a:t>
            </a:r>
            <a:endParaRPr lang="pt-BR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286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Gripe A/H1N1, 2009 (“suína”)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357322"/>
            <a:ext cx="8715404" cy="5857892"/>
          </a:xfrm>
          <a:ln w="6350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Maio e Junho/2009 </a:t>
            </a:r>
            <a:r>
              <a:rPr lang="pt-BR" sz="2400" b="1" dirty="0" smtClean="0"/>
              <a:t>– rápida disseminação para vários países em todos os continentes.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Detecção de transmissão autóctone em países da </a:t>
            </a:r>
            <a:r>
              <a:rPr lang="pt-BR" sz="2400" b="1" dirty="0" smtClean="0">
                <a:solidFill>
                  <a:srgbClr val="C00000"/>
                </a:solidFill>
              </a:rPr>
              <a:t>Europa</a:t>
            </a:r>
            <a:r>
              <a:rPr lang="pt-BR" sz="2400" b="1" dirty="0" smtClean="0"/>
              <a:t> (Reino Unido, Espanha), </a:t>
            </a:r>
            <a:r>
              <a:rPr lang="pt-BR" sz="2400" b="1" dirty="0" smtClean="0">
                <a:solidFill>
                  <a:srgbClr val="C00000"/>
                </a:solidFill>
              </a:rPr>
              <a:t>América do Sul </a:t>
            </a:r>
            <a:r>
              <a:rPr lang="pt-BR" sz="2400" b="1" dirty="0" smtClean="0"/>
              <a:t>(Chile, Argentina), </a:t>
            </a:r>
            <a:r>
              <a:rPr lang="pt-BR" sz="2400" b="1" dirty="0" smtClean="0">
                <a:solidFill>
                  <a:srgbClr val="C00000"/>
                </a:solidFill>
              </a:rPr>
              <a:t>Oceania</a:t>
            </a:r>
            <a:r>
              <a:rPr lang="pt-BR" sz="2400" b="1" dirty="0" smtClean="0"/>
              <a:t> (Austrália) e </a:t>
            </a:r>
            <a:r>
              <a:rPr lang="pt-BR" sz="2400" b="1" dirty="0" smtClean="0">
                <a:solidFill>
                  <a:srgbClr val="C00000"/>
                </a:solidFill>
              </a:rPr>
              <a:t>Ásia</a:t>
            </a:r>
            <a:r>
              <a:rPr lang="pt-BR" sz="2400" b="1" dirty="0" smtClean="0"/>
              <a:t> (Japão e China).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/>
              <a:t>31/01/2010 – 15.174 óbitos informados à OMS.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2010 - Registro de casos em 207 países e territórios.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4624"/>
            <a:ext cx="6143668" cy="92867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Gripe A/H1N1, 2009 (“suína”)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242352"/>
            <a:ext cx="8186766" cy="5715040"/>
          </a:xfrm>
          <a:ln w="6350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pt-BR" sz="3200" b="1" dirty="0" smtClean="0"/>
              <a:t>	Brasil: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/>
              <a:t>Primeiros casos no Brasil a partir do início de </a:t>
            </a:r>
            <a:r>
              <a:rPr lang="pt-BR" sz="2400" b="1" dirty="0" smtClean="0">
                <a:solidFill>
                  <a:srgbClr val="C00000"/>
                </a:solidFill>
              </a:rPr>
              <a:t>maio/2009 (1º caso no RJ em 05/05/2009).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/>
              <a:t>Primeiro óbito no final de junho (no RS em </a:t>
            </a:r>
            <a:r>
              <a:rPr lang="pt-BR" sz="2400" b="1" dirty="0" smtClean="0">
                <a:solidFill>
                  <a:srgbClr val="C00000"/>
                </a:solidFill>
              </a:rPr>
              <a:t>28/06/2009</a:t>
            </a:r>
            <a:r>
              <a:rPr lang="pt-BR" sz="24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Incialmente tratada como “importada”. </a:t>
            </a:r>
          </a:p>
          <a:p>
            <a:pPr lvl="1">
              <a:lnSpc>
                <a:spcPct val="150000"/>
              </a:lnSpc>
            </a:pPr>
            <a:r>
              <a:rPr lang="pt-BR" sz="2200" b="1" dirty="0" smtClean="0"/>
              <a:t>Ênfase na “barreira sanitária”.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/>
              <a:t>23/06: Ministério da Saúde recomenda adiamento de viagens ao Chile e Argentina.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</a:rPr>
              <a:t>16/07/2009 </a:t>
            </a:r>
            <a:r>
              <a:rPr lang="pt-BR" sz="2400" b="1" dirty="0"/>
              <a:t>– Ministério da Saúde reconhece a transmissão autóctone no Brasil.</a:t>
            </a:r>
          </a:p>
          <a:p>
            <a:pPr eaLnBrk="1" hangingPunct="1">
              <a:lnSpc>
                <a:spcPct val="150000"/>
              </a:lnSpc>
            </a:pP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45444"/>
            <a:ext cx="8193089" cy="525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4624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Incidência de influenza pandêmica por região geográfica e semana epidemiológica de início, Brasil, SE 16 a 47 de 2009</a:t>
            </a:r>
            <a:endParaRPr lang="pt-BR" sz="24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250825" y="765175"/>
          <a:ext cx="8497888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lanilha" r:id="rId3" imgW="7667625" imgH="4543425" progId="Excel.Sheet.8">
                  <p:embed/>
                </p:oleObj>
              </mc:Choice>
              <mc:Fallback>
                <p:oleObj name="Planilha" r:id="rId3" imgW="7667625" imgH="45434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65175"/>
                        <a:ext cx="8497888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250825" y="1052513"/>
          <a:ext cx="82804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lanilha" r:id="rId3" imgW="7639077" imgH="4391128" progId="Excel.Sheet.8">
                  <p:embed/>
                </p:oleObj>
              </mc:Choice>
              <mc:Fallback>
                <p:oleObj name="Planilha" r:id="rId3" imgW="7639077" imgH="439112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82804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86" y="-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Gripe </a:t>
            </a:r>
            <a:r>
              <a:rPr lang="en-US" sz="3200" b="1" dirty="0" err="1" smtClean="0">
                <a:solidFill>
                  <a:srgbClr val="C00000"/>
                </a:solidFill>
                <a:latin typeface="+mn-lt"/>
              </a:rPr>
              <a:t>pandê</a:t>
            </a:r>
            <a:r>
              <a:rPr lang="en-US" sz="3200" b="1" dirty="0" err="1" smtClean="0">
                <a:solidFill>
                  <a:srgbClr val="C00000"/>
                </a:solidFill>
                <a:latin typeface="+mn-lt"/>
                <a:cs typeface="Arial" pitchFamily="34" charset="0"/>
              </a:rPr>
              <a:t>mica</a:t>
            </a:r>
            <a:endParaRPr lang="en-US" sz="3200" b="1" dirty="0" smtClean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9046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7735697"/>
              </p:ext>
            </p:extLst>
          </p:nvPr>
        </p:nvGraphicFramePr>
        <p:xfrm>
          <a:off x="1403648" y="1340768"/>
          <a:ext cx="6229350" cy="4797552"/>
        </p:xfrm>
        <a:graphic>
          <a:graphicData uri="http://schemas.openxmlformats.org/drawingml/2006/table">
            <a:tbl>
              <a:tblPr/>
              <a:tblGrid>
                <a:gridCol w="366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Gripe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pandêmica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vírus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secreções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relação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início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dos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sintomas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2-3 dias antes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Carga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viral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máxima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secreções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doença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Tempo entre casos sucessivos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2-4 dias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(numero básico de reproducão)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Vacina, droga antiviral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1"/>
          <p:cNvSpPr>
            <a:spLocks noGrp="1"/>
          </p:cNvSpPr>
          <p:nvPr>
            <p:ph type="ctrTitle" idx="4294967295"/>
          </p:nvPr>
        </p:nvSpPr>
        <p:spPr>
          <a:xfrm>
            <a:off x="300062" y="1071563"/>
            <a:ext cx="7772400" cy="1470025"/>
          </a:xfrm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tx1"/>
                </a:solidFill>
                <a:latin typeface="+mn-lt"/>
              </a:rPr>
              <a:t>Influenza A (H1N1)</a:t>
            </a:r>
          </a:p>
        </p:txBody>
      </p:sp>
      <p:sp>
        <p:nvSpPr>
          <p:cNvPr id="116739" name="Subtítulo 2"/>
          <p:cNvSpPr>
            <a:spLocks noGrp="1"/>
          </p:cNvSpPr>
          <p:nvPr>
            <p:ph type="subTitle" idx="4294967295"/>
          </p:nvPr>
        </p:nvSpPr>
        <p:spPr>
          <a:xfrm>
            <a:off x="714348" y="2643188"/>
            <a:ext cx="7358062" cy="1781175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pt-BR" sz="2400" b="1" dirty="0" smtClean="0"/>
              <a:t>Expansão da epidemia no Estado de São Paulo entre as semanas epidemiológicas 23 e 41 de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Imagem 1" descr="23.bmp"/>
          <p:cNvPicPr>
            <a:picLocks noChangeAspect="1"/>
          </p:cNvPicPr>
          <p:nvPr/>
        </p:nvPicPr>
        <p:blipFill>
          <a:blip r:embed="rId2"/>
          <a:srcRect l="11365" t="21738" r="10510" b="13043"/>
          <a:stretch>
            <a:fillRect/>
          </a:stretch>
        </p:blipFill>
        <p:spPr bwMode="auto">
          <a:xfrm>
            <a:off x="285750" y="6072188"/>
            <a:ext cx="392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CaixaDeTexto 3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pic>
        <p:nvPicPr>
          <p:cNvPr id="117764" name="Imagem 4" descr="sem_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17767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17768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14282" y="857232"/>
            <a:ext cx="8643998" cy="41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"/>
              </a:lnSpc>
              <a:spcBef>
                <a:spcPct val="20000"/>
              </a:spcBef>
            </a:pPr>
            <a:endParaRPr lang="pt-BR" b="1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400" b="1" dirty="0" smtClean="0"/>
              <a:t>Início abrupto, com febre ≥ 38 graus, cefaléia, mialgia (dor muscular), tosse, fadiga, dor de garganta, coriza nasal.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/>
              <a:t>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214290"/>
            <a:ext cx="8893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3200" b="1" dirty="0">
                <a:solidFill>
                  <a:srgbClr val="9C0000"/>
                </a:solidFill>
                <a:latin typeface="Calibri" pitchFamily="34" charset="0"/>
              </a:rPr>
              <a:t>		</a:t>
            </a:r>
            <a:r>
              <a:rPr lang="pt-BR" sz="3600" b="1" dirty="0">
                <a:solidFill>
                  <a:srgbClr val="C00000"/>
                </a:solidFill>
              </a:rPr>
              <a:t>Influenza </a:t>
            </a:r>
            <a:r>
              <a:rPr lang="pt-BR" sz="3600" b="1" dirty="0" smtClean="0">
                <a:solidFill>
                  <a:srgbClr val="C00000"/>
                </a:solidFill>
              </a:rPr>
              <a:t>– Aspectos clínicos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373898" cy="424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Imagem 1" descr="24.bmp"/>
          <p:cNvPicPr>
            <a:picLocks noChangeAspect="1"/>
          </p:cNvPicPr>
          <p:nvPr/>
        </p:nvPicPr>
        <p:blipFill>
          <a:blip r:embed="rId2"/>
          <a:srcRect l="11649" t="10869" r="10226" b="13043"/>
          <a:stretch>
            <a:fillRect/>
          </a:stretch>
        </p:blipFill>
        <p:spPr bwMode="auto">
          <a:xfrm>
            <a:off x="285750" y="6072188"/>
            <a:ext cx="3365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Imagem 3" descr="sem_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CaixaDeTexto 5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8" name="Retângulo 7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18791" name="CaixaDeTexto 8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18792" name="CaixaDeTexto 9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agem 1" descr="25.bmp"/>
          <p:cNvPicPr>
            <a:picLocks noChangeAspect="1"/>
          </p:cNvPicPr>
          <p:nvPr/>
        </p:nvPicPr>
        <p:blipFill>
          <a:blip r:embed="rId2"/>
          <a:srcRect l="11647" t="13043" r="10226" b="10869"/>
          <a:stretch>
            <a:fillRect/>
          </a:stretch>
        </p:blipFill>
        <p:spPr bwMode="auto">
          <a:xfrm>
            <a:off x="285750" y="6072188"/>
            <a:ext cx="3365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Imagem 3" descr="sem_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CaixaDeTexto 5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8" name="Retângulo 7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19815" name="CaixaDeTexto 8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19816" name="CaixaDeTexto 9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agem 1" descr="26.bmp"/>
          <p:cNvPicPr>
            <a:picLocks noChangeAspect="1"/>
          </p:cNvPicPr>
          <p:nvPr/>
        </p:nvPicPr>
        <p:blipFill>
          <a:blip r:embed="rId2"/>
          <a:srcRect l="11649" t="17390" r="11647" b="17392"/>
          <a:stretch>
            <a:fillRect/>
          </a:stretch>
        </p:blipFill>
        <p:spPr bwMode="auto">
          <a:xfrm>
            <a:off x="285750" y="6072188"/>
            <a:ext cx="392747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Imagem 3" descr="sem_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CaixaDeTexto 5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8" name="Retângulo 7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0839" name="CaixaDeTexto 8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0840" name="CaixaDeTexto 9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Imagem 1" descr="27.bmp"/>
          <p:cNvPicPr>
            <a:picLocks noChangeAspect="1"/>
          </p:cNvPicPr>
          <p:nvPr/>
        </p:nvPicPr>
        <p:blipFill>
          <a:blip r:embed="rId2"/>
          <a:srcRect l="11365" t="10870" r="10506" b="11630"/>
          <a:stretch>
            <a:fillRect/>
          </a:stretch>
        </p:blipFill>
        <p:spPr bwMode="auto">
          <a:xfrm>
            <a:off x="285750" y="6000750"/>
            <a:ext cx="39274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Imagem 3" descr="sem_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CaixaDeTexto 5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8" name="Retângulo 7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1863" name="CaixaDeTexto 8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1864" name="CaixaDeTexto 9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agem 1" descr="28.bmp"/>
          <p:cNvPicPr>
            <a:picLocks noChangeAspect="1"/>
          </p:cNvPicPr>
          <p:nvPr/>
        </p:nvPicPr>
        <p:blipFill>
          <a:blip r:embed="rId2"/>
          <a:srcRect l="11647" t="17390" r="10226" b="17390"/>
          <a:stretch>
            <a:fillRect/>
          </a:stretch>
        </p:blipFill>
        <p:spPr bwMode="auto">
          <a:xfrm>
            <a:off x="285750" y="6072188"/>
            <a:ext cx="392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Imagem 3" descr="sem_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2887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2888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agem 1" descr="29.bmp"/>
          <p:cNvPicPr>
            <a:picLocks noChangeAspect="1"/>
          </p:cNvPicPr>
          <p:nvPr/>
        </p:nvPicPr>
        <p:blipFill>
          <a:blip r:embed="rId2"/>
          <a:srcRect l="11649" t="17390" r="10226" b="17390"/>
          <a:stretch>
            <a:fillRect/>
          </a:stretch>
        </p:blipFill>
        <p:spPr bwMode="auto">
          <a:xfrm>
            <a:off x="285750" y="6072188"/>
            <a:ext cx="392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Imagem 3" descr="sem_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3911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3912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Imagem 1" descr="30.bmp"/>
          <p:cNvPicPr>
            <a:picLocks noChangeAspect="1"/>
          </p:cNvPicPr>
          <p:nvPr/>
        </p:nvPicPr>
        <p:blipFill>
          <a:blip r:embed="rId2"/>
          <a:srcRect l="11647" t="10869" r="11647" b="13043"/>
          <a:stretch>
            <a:fillRect/>
          </a:stretch>
        </p:blipFill>
        <p:spPr bwMode="auto">
          <a:xfrm>
            <a:off x="285750" y="6000750"/>
            <a:ext cx="39274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Imagem 3" descr="sem_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4935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4936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agem 1" descr="31.bmp"/>
          <p:cNvPicPr>
            <a:picLocks noChangeAspect="1"/>
          </p:cNvPicPr>
          <p:nvPr/>
        </p:nvPicPr>
        <p:blipFill>
          <a:blip r:embed="rId2"/>
          <a:srcRect l="11363" t="10869" r="10510" b="13042"/>
          <a:stretch>
            <a:fillRect/>
          </a:stretch>
        </p:blipFill>
        <p:spPr bwMode="auto">
          <a:xfrm>
            <a:off x="285750" y="6000750"/>
            <a:ext cx="39274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Imagem 3" descr="sem_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5959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5960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Imagem 1" descr="32.bmp"/>
          <p:cNvPicPr>
            <a:picLocks noChangeAspect="1"/>
          </p:cNvPicPr>
          <p:nvPr/>
        </p:nvPicPr>
        <p:blipFill>
          <a:blip r:embed="rId2"/>
          <a:srcRect l="11400" t="17390" r="10222" b="17390"/>
          <a:stretch>
            <a:fillRect/>
          </a:stretch>
        </p:blipFill>
        <p:spPr bwMode="auto">
          <a:xfrm>
            <a:off x="285750" y="6072188"/>
            <a:ext cx="392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Imagem 3" descr="sem_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6983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6984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Imagem 1" descr="33.bmp"/>
          <p:cNvPicPr>
            <a:picLocks noChangeAspect="1"/>
          </p:cNvPicPr>
          <p:nvPr/>
        </p:nvPicPr>
        <p:blipFill>
          <a:blip r:embed="rId2"/>
          <a:srcRect l="11365" t="10869" r="10510" b="13043"/>
          <a:stretch>
            <a:fillRect/>
          </a:stretch>
        </p:blipFill>
        <p:spPr bwMode="auto">
          <a:xfrm>
            <a:off x="285750" y="6000750"/>
            <a:ext cx="3929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Imagem 3" descr="sem_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8007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8008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24" y="214313"/>
            <a:ext cx="7758112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>
                <a:solidFill>
                  <a:srgbClr val="C00000"/>
                </a:solidFill>
                <a:latin typeface="+mn-lt"/>
              </a:rPr>
              <a:t>Influenza – Aspectos epidemiológicos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273" y="1169814"/>
            <a:ext cx="8258175" cy="5643562"/>
          </a:xfrm>
          <a:ln w="6350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  <a:buNone/>
            </a:pPr>
            <a:r>
              <a:rPr lang="pt-BR" sz="2400" b="1" dirty="0" smtClean="0"/>
              <a:t>	</a:t>
            </a:r>
            <a:r>
              <a:rPr lang="pt-BR" sz="3200" b="1" dirty="0" smtClean="0"/>
              <a:t>Modo de transmissão</a:t>
            </a:r>
            <a:r>
              <a:rPr lang="pt-BR" sz="2400" b="1" dirty="0" smtClean="0"/>
              <a:t>: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Char char="Ø"/>
            </a:pPr>
            <a:r>
              <a:rPr lang="pt-BR" sz="2400" b="1" dirty="0" smtClean="0"/>
              <a:t>Predominantemente por intermédio de gotículas de secreção respiratória.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Char char="Ø"/>
            </a:pPr>
            <a:r>
              <a:rPr lang="pt-BR" sz="2400" b="1" dirty="0" smtClean="0"/>
              <a:t>Contato direto (mãos) – vírus pode permanecer viável nas mãos por até 5 minutos’ (em altas concentrações virais).</a:t>
            </a:r>
          </a:p>
          <a:p>
            <a:pPr eaLnBrk="1" hangingPunct="1">
              <a:lnSpc>
                <a:spcPts val="3200"/>
              </a:lnSpc>
              <a:buFont typeface="Wingdings" pitchFamily="2" charset="2"/>
              <a:buChar char="Ø"/>
            </a:pPr>
            <a:r>
              <a:rPr lang="pt-BR" sz="2400" b="1" dirty="0" smtClean="0"/>
              <a:t>Pode depositar-se em superfícies:</a:t>
            </a:r>
          </a:p>
          <a:p>
            <a:pPr lvl="1">
              <a:lnSpc>
                <a:spcPts val="3200"/>
              </a:lnSpc>
              <a:buFont typeface="Wingdings" pitchFamily="2" charset="2"/>
              <a:buChar char="Ø"/>
            </a:pPr>
            <a:r>
              <a:rPr lang="pt-BR" sz="2200" b="1" dirty="0" smtClean="0"/>
              <a:t>Superfícies sólidas, não porosas – possível recuperá-lo até 24 horas depois. 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Ø"/>
            </a:pPr>
            <a:r>
              <a:rPr lang="pt-BR" sz="1800" b="1" dirty="0" smtClean="0"/>
              <a:t>Pode contaminar mãos nesse mesmo </a:t>
            </a:r>
            <a:r>
              <a:rPr lang="pt-BR" sz="1800" b="1" dirty="0" smtClean="0"/>
              <a:t>período a </a:t>
            </a:r>
            <a:r>
              <a:rPr lang="pt-BR" sz="1800" b="1" dirty="0" smtClean="0"/>
              <a:t>partir dessas superfícies</a:t>
            </a:r>
            <a:r>
              <a:rPr lang="pt-BR" sz="1800" b="1" dirty="0" smtClean="0"/>
              <a:t>.</a:t>
            </a:r>
            <a:endParaRPr lang="pt-BR" sz="1800" b="1" dirty="0" smtClean="0"/>
          </a:p>
          <a:p>
            <a:pPr lvl="1">
              <a:lnSpc>
                <a:spcPts val="3200"/>
              </a:lnSpc>
              <a:buFont typeface="Wingdings" pitchFamily="2" charset="2"/>
              <a:buChar char="Ø"/>
            </a:pPr>
            <a:r>
              <a:rPr lang="pt-BR" sz="2200" b="1" dirty="0" smtClean="0"/>
              <a:t>Em papel e roupas – recuperável até 8 – 12 horas depois. </a:t>
            </a:r>
          </a:p>
          <a:p>
            <a:pPr lvl="2">
              <a:lnSpc>
                <a:spcPts val="3200"/>
              </a:lnSpc>
              <a:buFont typeface="Wingdings" pitchFamily="2" charset="2"/>
              <a:buChar char="Ø"/>
            </a:pPr>
            <a:r>
              <a:rPr lang="pt-BR" sz="1800" b="1" dirty="0" smtClean="0">
                <a:solidFill>
                  <a:srgbClr val="002060"/>
                </a:solidFill>
              </a:rPr>
              <a:t>Pode contaminar mãos até 15 minutos depois </a:t>
            </a:r>
            <a:r>
              <a:rPr lang="pt-BR" sz="1800" b="1" dirty="0" smtClean="0">
                <a:solidFill>
                  <a:srgbClr val="002060"/>
                </a:solidFill>
              </a:rPr>
              <a:t>nesse período a partir dessas </a:t>
            </a:r>
            <a:r>
              <a:rPr lang="pt-BR" sz="1800" b="1" dirty="0" smtClean="0">
                <a:solidFill>
                  <a:srgbClr val="002060"/>
                </a:solidFill>
              </a:rPr>
              <a:t>superfícies.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Imagem 1" descr="34.bmp"/>
          <p:cNvPicPr>
            <a:picLocks noChangeAspect="1"/>
          </p:cNvPicPr>
          <p:nvPr/>
        </p:nvPicPr>
        <p:blipFill>
          <a:blip r:embed="rId2"/>
          <a:srcRect l="11363" t="10869" r="10510" b="13043"/>
          <a:stretch>
            <a:fillRect/>
          </a:stretch>
        </p:blipFill>
        <p:spPr bwMode="auto">
          <a:xfrm>
            <a:off x="285750" y="6000750"/>
            <a:ext cx="3929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Imagem 3" descr="sem_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29031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29032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Imagem 1" descr="35.bmp"/>
          <p:cNvPicPr>
            <a:picLocks noChangeAspect="1"/>
          </p:cNvPicPr>
          <p:nvPr/>
        </p:nvPicPr>
        <p:blipFill>
          <a:blip r:embed="rId2"/>
          <a:srcRect l="10226" t="17390" r="10226" b="17390"/>
          <a:stretch>
            <a:fillRect/>
          </a:stretch>
        </p:blipFill>
        <p:spPr bwMode="auto">
          <a:xfrm>
            <a:off x="285750" y="6072188"/>
            <a:ext cx="4000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Imagem 3" descr="sem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0055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0056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agem 1" descr="36.bmp"/>
          <p:cNvPicPr>
            <a:picLocks noChangeAspect="1"/>
          </p:cNvPicPr>
          <p:nvPr/>
        </p:nvPicPr>
        <p:blipFill>
          <a:blip r:embed="rId2"/>
          <a:srcRect l="11365" t="21738" r="10510" b="13043"/>
          <a:stretch>
            <a:fillRect/>
          </a:stretch>
        </p:blipFill>
        <p:spPr bwMode="auto">
          <a:xfrm>
            <a:off x="285750" y="6072188"/>
            <a:ext cx="3929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Imagem 3" descr="sem_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1079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1080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Imagem 1" descr="37.bmp"/>
          <p:cNvPicPr>
            <a:picLocks noChangeAspect="1"/>
          </p:cNvPicPr>
          <p:nvPr/>
        </p:nvPicPr>
        <p:blipFill>
          <a:blip r:embed="rId2"/>
          <a:srcRect l="11647" t="17390" r="11649" b="17392"/>
          <a:stretch>
            <a:fillRect/>
          </a:stretch>
        </p:blipFill>
        <p:spPr bwMode="auto">
          <a:xfrm>
            <a:off x="285750" y="6072188"/>
            <a:ext cx="3857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Imagem 3" descr="sem_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2103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2104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Imagem 1" descr="38.bmp"/>
          <p:cNvPicPr>
            <a:picLocks noChangeAspect="1"/>
          </p:cNvPicPr>
          <p:nvPr/>
        </p:nvPicPr>
        <p:blipFill>
          <a:blip r:embed="rId2"/>
          <a:srcRect l="10228" t="17390" r="11647" b="6520"/>
          <a:stretch>
            <a:fillRect/>
          </a:stretch>
        </p:blipFill>
        <p:spPr bwMode="auto">
          <a:xfrm>
            <a:off x="285750" y="6000750"/>
            <a:ext cx="3929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Imagem 3" descr="sem_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3127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3128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Imagem 1" descr="39.bmp"/>
          <p:cNvPicPr>
            <a:picLocks noChangeAspect="1"/>
          </p:cNvPicPr>
          <p:nvPr/>
        </p:nvPicPr>
        <p:blipFill>
          <a:blip r:embed="rId2"/>
          <a:srcRect l="11365" t="10869" r="10510" b="13043"/>
          <a:stretch>
            <a:fillRect/>
          </a:stretch>
        </p:blipFill>
        <p:spPr bwMode="auto">
          <a:xfrm>
            <a:off x="285750" y="6000750"/>
            <a:ext cx="3929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Imagem 3" descr="sem_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4151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4152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Imagem 1" descr="40.bmp"/>
          <p:cNvPicPr>
            <a:picLocks noChangeAspect="1"/>
          </p:cNvPicPr>
          <p:nvPr/>
        </p:nvPicPr>
        <p:blipFill>
          <a:blip r:embed="rId2"/>
          <a:srcRect l="11647" t="10869" r="11649" b="13043"/>
          <a:stretch>
            <a:fillRect/>
          </a:stretch>
        </p:blipFill>
        <p:spPr bwMode="auto">
          <a:xfrm>
            <a:off x="285750" y="6000750"/>
            <a:ext cx="3857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Imagem 3" descr="sem_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7" name="Retângulo 6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5175" name="CaixaDeTexto 7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5176" name="CaixaDeTexto 8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Imagem 1" descr="41.bmp"/>
          <p:cNvPicPr>
            <a:picLocks noChangeAspect="1"/>
          </p:cNvPicPr>
          <p:nvPr/>
        </p:nvPicPr>
        <p:blipFill>
          <a:blip r:embed="rId2"/>
          <a:srcRect l="11647" t="10869" r="11649" b="13043"/>
          <a:stretch>
            <a:fillRect/>
          </a:stretch>
        </p:blipFill>
        <p:spPr bwMode="auto">
          <a:xfrm>
            <a:off x="285750" y="6000750"/>
            <a:ext cx="39274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Imagem 3" descr="sem_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CaixaDeTexto 4"/>
          <p:cNvSpPr txBox="1">
            <a:spLocks noChangeArrowheads="1"/>
          </p:cNvSpPr>
          <p:nvPr/>
        </p:nvSpPr>
        <p:spPr bwMode="auto">
          <a:xfrm>
            <a:off x="928688" y="5702300"/>
            <a:ext cx="2428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cs typeface="Arial" pitchFamily="34" charset="0"/>
              </a:rPr>
              <a:t>Semana Epidemiológica</a:t>
            </a:r>
            <a:endParaRPr lang="pt-BR" sz="1200">
              <a:cs typeface="Arial" pitchFamily="34" charset="0"/>
            </a:endParaRPr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4500563" y="6072188"/>
            <a:ext cx="4286250" cy="430212"/>
            <a:chOff x="4500562" y="6072206"/>
            <a:chExt cx="4286280" cy="429758"/>
          </a:xfrm>
        </p:grpSpPr>
        <p:sp>
          <p:nvSpPr>
            <p:cNvPr id="6" name="Retângulo 5"/>
            <p:cNvSpPr/>
            <p:nvPr/>
          </p:nvSpPr>
          <p:spPr>
            <a:xfrm>
              <a:off x="4500562" y="6072206"/>
              <a:ext cx="428628" cy="3568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endParaRPr lang="pt-BR"/>
            </a:p>
          </p:txBody>
        </p:sp>
        <p:sp>
          <p:nvSpPr>
            <p:cNvPr id="136199" name="CaixaDeTexto 6"/>
            <p:cNvSpPr txBox="1">
              <a:spLocks noChangeArrowheads="1"/>
            </p:cNvSpPr>
            <p:nvPr/>
          </p:nvSpPr>
          <p:spPr bwMode="auto">
            <a:xfrm>
              <a:off x="5000628" y="6072206"/>
              <a:ext cx="3786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1200">
                  <a:cs typeface="Arial" pitchFamily="34" charset="0"/>
                </a:rPr>
                <a:t>Municípios com notificação de casos confirmados</a:t>
              </a:r>
            </a:p>
          </p:txBody>
        </p:sp>
        <p:sp>
          <p:nvSpPr>
            <p:cNvPr id="136200" name="CaixaDeTexto 7"/>
            <p:cNvSpPr txBox="1">
              <a:spLocks noChangeArrowheads="1"/>
            </p:cNvSpPr>
            <p:nvPr/>
          </p:nvSpPr>
          <p:spPr bwMode="auto">
            <a:xfrm>
              <a:off x="5000628" y="6286520"/>
              <a:ext cx="3500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pt-BR" sz="800">
                  <a:cs typeface="Arial" pitchFamily="34" charset="0"/>
                </a:rPr>
                <a:t>Fonte: Sinan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ngkongmar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5290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533400" y="733425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"/>
              </a:lnSpc>
              <a:spcBef>
                <a:spcPct val="20000"/>
              </a:spcBef>
            </a:pPr>
            <a:endParaRPr lang="pt-BR" sz="2400" b="1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609600" y="990600"/>
            <a:ext cx="7543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pt-BR" sz="2400"/>
              <a:t>		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endParaRPr lang="pt-BR" sz="2400"/>
          </a:p>
        </p:txBody>
      </p:sp>
      <p:sp>
        <p:nvSpPr>
          <p:cNvPr id="39942" name="Line 11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250825" y="152400"/>
            <a:ext cx="8816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Influenza aviária de alta </a:t>
            </a:r>
            <a:r>
              <a:rPr lang="pt-BR" sz="3200" b="1" dirty="0" smtClean="0">
                <a:solidFill>
                  <a:srgbClr val="12028C"/>
                </a:solidFill>
                <a:latin typeface="+mn-lt"/>
              </a:rPr>
              <a:t>patogenicidade</a:t>
            </a:r>
            <a:endParaRPr lang="pt-BR" sz="3200" b="1" dirty="0">
              <a:solidFill>
                <a:srgbClr val="12028C"/>
              </a:solidFill>
              <a:latin typeface="+mn-lt"/>
            </a:endParaRPr>
          </a:p>
        </p:txBody>
      </p: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382588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>
              <a:latin typeface="Times" charset="0"/>
            </a:endParaRPr>
          </a:p>
        </p:txBody>
      </p:sp>
      <p:pic>
        <p:nvPicPr>
          <p:cNvPr id="3994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3744913" cy="243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6" name="CaixaDeTexto 10"/>
          <p:cNvSpPr txBox="1">
            <a:spLocks noChangeArrowheads="1"/>
          </p:cNvSpPr>
          <p:nvPr/>
        </p:nvSpPr>
        <p:spPr bwMode="auto">
          <a:xfrm>
            <a:off x="4320480" y="908720"/>
            <a:ext cx="47473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+mn-lt"/>
              </a:rPr>
              <a:t>Vírus A/H5N1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1996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-</a:t>
            </a:r>
            <a:r>
              <a:rPr lang="pt-BR" sz="2000" b="1" dirty="0" smtClean="0">
                <a:latin typeface="+mn-lt"/>
              </a:rPr>
              <a:t>1º </a:t>
            </a:r>
            <a:r>
              <a:rPr lang="pt-BR" sz="2000" b="1" dirty="0">
                <a:latin typeface="+mn-lt"/>
              </a:rPr>
              <a:t>surto em humanos em Hong </a:t>
            </a:r>
            <a:r>
              <a:rPr lang="pt-BR" sz="2000" b="1" dirty="0" smtClean="0">
                <a:latin typeface="+mn-lt"/>
              </a:rPr>
              <a:t>Kong</a:t>
            </a:r>
            <a:r>
              <a:rPr lang="pt-BR" sz="2000" b="1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+mn-lt"/>
              </a:rPr>
              <a:t>2003 </a:t>
            </a:r>
            <a:r>
              <a:rPr lang="pt-BR" sz="2000" b="1" dirty="0">
                <a:latin typeface="+mn-lt"/>
              </a:rPr>
              <a:t>r</a:t>
            </a:r>
            <a:r>
              <a:rPr lang="pt-BR" sz="2000" b="1" dirty="0" smtClean="0">
                <a:latin typeface="+mn-lt"/>
              </a:rPr>
              <a:t>eapareceu </a:t>
            </a:r>
            <a:r>
              <a:rPr lang="pt-BR" sz="2000" b="1" dirty="0">
                <a:latin typeface="+mn-lt"/>
              </a:rPr>
              <a:t>no Vietnam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2004</a:t>
            </a:r>
            <a:r>
              <a:rPr lang="pt-BR" sz="2000" b="1" dirty="0" smtClean="0">
                <a:latin typeface="+mn-lt"/>
              </a:rPr>
              <a:t> na Tailândia.</a:t>
            </a:r>
            <a:endParaRPr lang="pt-BR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+mn-lt"/>
              </a:rPr>
              <a:t>Alta patogenicidade e </a:t>
            </a:r>
            <a:r>
              <a:rPr lang="pt-BR" sz="2000" b="1" dirty="0" smtClean="0">
                <a:latin typeface="+mn-lt"/>
              </a:rPr>
              <a:t>virulência.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+mn-lt"/>
              </a:rPr>
              <a:t>Baixa </a:t>
            </a:r>
            <a:r>
              <a:rPr lang="pt-BR" sz="2000" b="1" dirty="0">
                <a:latin typeface="+mn-lt"/>
              </a:rPr>
              <a:t>transmissibilidade entre os </a:t>
            </a:r>
            <a:r>
              <a:rPr lang="pt-BR" sz="2000" b="1" dirty="0" smtClean="0">
                <a:latin typeface="+mn-lt"/>
              </a:rPr>
              <a:t>humanos; casos relatados entre familiares</a:t>
            </a:r>
            <a:endParaRPr lang="pt-BR" sz="20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2060"/>
                </a:solidFill>
                <a:latin typeface="+mn-lt"/>
              </a:rPr>
              <a:t>Transmissão se mantém entre aves domésticas e silvestres</a:t>
            </a:r>
            <a:r>
              <a:rPr lang="pt-BR" sz="2000" b="1" dirty="0">
                <a:latin typeface="+mn-lt"/>
              </a:rPr>
              <a:t>,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com casos humanos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eventuais. </a:t>
            </a:r>
          </a:p>
        </p:txBody>
      </p:sp>
    </p:spTree>
    <p:extLst>
      <p:ext uri="{BB962C8B-B14F-4D97-AF65-F5344CB8AC3E}">
        <p14:creationId xmlns:p14="http://schemas.microsoft.com/office/powerpoint/2010/main" val="16118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-396552" y="323945"/>
            <a:ext cx="1015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12028C"/>
                </a:solidFill>
                <a:latin typeface="+mn-lt"/>
              </a:rPr>
              <a:t>Influenza aviária </a:t>
            </a:r>
            <a:r>
              <a:rPr lang="pt-BR" sz="3200" b="1" dirty="0">
                <a:latin typeface="+mn-lt"/>
              </a:rPr>
              <a:t>A/H5N1 </a:t>
            </a:r>
            <a:r>
              <a:rPr lang="pt-BR" sz="3200" b="1" dirty="0" smtClean="0">
                <a:solidFill>
                  <a:srgbClr val="12028C"/>
                </a:solidFill>
                <a:latin typeface="+mn-lt"/>
              </a:rPr>
              <a:t>de </a:t>
            </a:r>
            <a:r>
              <a:rPr lang="pt-BR" sz="3200" b="1" dirty="0">
                <a:solidFill>
                  <a:srgbClr val="12028C"/>
                </a:solidFill>
                <a:latin typeface="+mn-lt"/>
              </a:rPr>
              <a:t>alta </a:t>
            </a:r>
            <a:r>
              <a:rPr lang="pt-BR" sz="3200" b="1" dirty="0" smtClean="0">
                <a:solidFill>
                  <a:srgbClr val="12028C"/>
                </a:solidFill>
                <a:latin typeface="+mn-lt"/>
              </a:rPr>
              <a:t>patogenicidade</a:t>
            </a:r>
            <a:endParaRPr lang="pt-BR" sz="3200" b="1" dirty="0">
              <a:solidFill>
                <a:srgbClr val="12028C"/>
              </a:solidFill>
              <a:latin typeface="+mn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812360" y="3140968"/>
            <a:ext cx="288032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6" y="851349"/>
            <a:ext cx="8269560" cy="567399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7524328" y="3140968"/>
            <a:ext cx="288032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452320" y="3429000"/>
            <a:ext cx="288032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524328" y="2852936"/>
            <a:ext cx="288032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437120" y="3629588"/>
            <a:ext cx="303232" cy="23701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524328" y="4941168"/>
            <a:ext cx="288032" cy="2160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293445" y="5930538"/>
            <a:ext cx="2550006" cy="665074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Letalidade (52,7%)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n-lt"/>
              </a:rPr>
              <a:t>Ocorrência em 16 países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0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59113" y="71414"/>
            <a:ext cx="5473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erpetua" pitchFamily="18" charset="0"/>
              </a:rPr>
              <a:t>Vírus influenza</a:t>
            </a:r>
            <a:r>
              <a:rPr lang="pt-BR" sz="3600" b="1" dirty="0" smtClean="0">
                <a:solidFill>
                  <a:srgbClr val="C00000"/>
                </a:solidFill>
              </a:rPr>
              <a:t> -Vírus RNA </a:t>
            </a:r>
            <a:r>
              <a:rPr lang="pt-BR" sz="3600" b="1" i="1" dirty="0" err="1" smtClean="0">
                <a:solidFill>
                  <a:srgbClr val="C00000"/>
                </a:solidFill>
              </a:rPr>
              <a:t>Orthomyxoviridae</a:t>
            </a:r>
            <a:endParaRPr kumimoji="1"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erpetua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987824" y="1196752"/>
            <a:ext cx="60486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sz="2400" b="1" u="sng" dirty="0" smtClean="0">
                <a:solidFill>
                  <a:srgbClr val="C00000"/>
                </a:solidFill>
              </a:rPr>
              <a:t>Tipo A: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dirty="0" smtClean="0"/>
              <a:t> </a:t>
            </a:r>
            <a:r>
              <a:rPr kumimoji="1" lang="pt-BR" sz="2400" b="1" dirty="0" smtClean="0"/>
              <a:t>Associado a </a:t>
            </a:r>
            <a:r>
              <a:rPr kumimoji="1" lang="pt-BR" sz="2400" b="1" dirty="0" smtClean="0">
                <a:solidFill>
                  <a:srgbClr val="C00000"/>
                </a:solidFill>
              </a:rPr>
              <a:t>epidemias e pandemias.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b="1" dirty="0" smtClean="0">
                <a:solidFill>
                  <a:srgbClr val="002060"/>
                </a:solidFill>
              </a:rPr>
              <a:t> </a:t>
            </a:r>
            <a:r>
              <a:rPr kumimoji="1" lang="pt-BR" sz="2400" b="1" dirty="0" err="1" smtClean="0">
                <a:solidFill>
                  <a:srgbClr val="002060"/>
                </a:solidFill>
              </a:rPr>
              <a:t>Subtipado</a:t>
            </a:r>
            <a:r>
              <a:rPr kumimoji="1" lang="pt-BR" sz="2400" b="1" dirty="0" smtClean="0">
                <a:solidFill>
                  <a:srgbClr val="C00000"/>
                </a:solidFill>
              </a:rPr>
              <a:t> </a:t>
            </a:r>
            <a:r>
              <a:rPr kumimoji="1" lang="pt-BR" sz="2400" b="1" dirty="0" smtClean="0">
                <a:solidFill>
                  <a:srgbClr val="002060"/>
                </a:solidFill>
              </a:rPr>
              <a:t>em função da Hemaglutinina e </a:t>
            </a:r>
            <a:r>
              <a:rPr kumimoji="1" lang="pt-BR" sz="2400" b="1" dirty="0" err="1" smtClean="0">
                <a:solidFill>
                  <a:srgbClr val="002060"/>
                </a:solidFill>
              </a:rPr>
              <a:t>Neuramidase</a:t>
            </a:r>
            <a:r>
              <a:rPr kumimoji="1" lang="pt-BR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 smtClean="0">
                <a:solidFill>
                  <a:srgbClr val="0070C0"/>
                </a:solidFill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</a:rPr>
              <a:t>Reservatório </a:t>
            </a:r>
            <a:r>
              <a:rPr lang="pt-BR" sz="2400" b="1" dirty="0">
                <a:solidFill>
                  <a:srgbClr val="002060"/>
                </a:solidFill>
              </a:rPr>
              <a:t>natural </a:t>
            </a:r>
            <a:r>
              <a:rPr lang="pt-BR" sz="2400" b="1" dirty="0" smtClean="0">
                <a:solidFill>
                  <a:srgbClr val="002060"/>
                </a:solidFill>
              </a:rPr>
              <a:t>- pássaros </a:t>
            </a:r>
            <a:r>
              <a:rPr lang="pt-BR" sz="2400" b="1" dirty="0" smtClean="0">
                <a:solidFill>
                  <a:srgbClr val="002060"/>
                </a:solidFill>
              </a:rPr>
              <a:t>selvagens.</a:t>
            </a:r>
            <a:endParaRPr lang="pt-BR" sz="2400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</a:rPr>
              <a:t>Mas i</a:t>
            </a:r>
            <a:r>
              <a:rPr kumimoji="1" lang="pt-BR" sz="2400" b="1" dirty="0" smtClean="0">
                <a:solidFill>
                  <a:srgbClr val="002060"/>
                </a:solidFill>
              </a:rPr>
              <a:t>nfecta humanos e </a:t>
            </a:r>
            <a:r>
              <a:rPr lang="pt-BR" sz="2400" b="1" dirty="0" smtClean="0">
                <a:solidFill>
                  <a:srgbClr val="002060"/>
                </a:solidFill>
              </a:rPr>
              <a:t>muitas espécies: (pássaros, porcos, cavalos, etc.).</a:t>
            </a:r>
          </a:p>
          <a:p>
            <a:pPr>
              <a:spcBef>
                <a:spcPct val="50000"/>
              </a:spcBef>
            </a:pPr>
            <a:r>
              <a:rPr kumimoji="1" lang="pt-BR" sz="2400" b="1" u="sng" dirty="0" smtClean="0">
                <a:solidFill>
                  <a:srgbClr val="C00000"/>
                </a:solidFill>
              </a:rPr>
              <a:t>Tipo B: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dirty="0" smtClean="0"/>
              <a:t> </a:t>
            </a:r>
            <a:r>
              <a:rPr kumimoji="1" lang="pt-BR" sz="2400" b="1" dirty="0" smtClean="0"/>
              <a:t>Associado a </a:t>
            </a:r>
            <a:r>
              <a:rPr kumimoji="1" lang="pt-BR" sz="2400" b="1" dirty="0" smtClean="0">
                <a:solidFill>
                  <a:srgbClr val="C00000"/>
                </a:solidFill>
              </a:rPr>
              <a:t>surtos</a:t>
            </a:r>
            <a:r>
              <a:rPr kumimoji="1" lang="pt-BR" sz="2400" b="1" dirty="0" smtClean="0"/>
              <a:t> epidêmicos limitados.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/>
              <a:t> Não é </a:t>
            </a:r>
            <a:r>
              <a:rPr lang="pt-BR" sz="2400" b="1" dirty="0" err="1"/>
              <a:t>subtipado</a:t>
            </a:r>
            <a:r>
              <a:rPr lang="pt-BR" sz="2400" b="1" dirty="0"/>
              <a:t>.</a:t>
            </a:r>
            <a:endParaRPr kumimoji="1" lang="pt-BR" sz="24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b="1" dirty="0" smtClean="0"/>
              <a:t> </a:t>
            </a:r>
            <a:r>
              <a:rPr kumimoji="1" lang="pt-BR" sz="2400" b="1" dirty="0" smtClean="0">
                <a:solidFill>
                  <a:srgbClr val="002060"/>
                </a:solidFill>
              </a:rPr>
              <a:t>Infecta primariamente humanos.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950" y="6332538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Fonte: Instituto Evandro Chagas – SVS / 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          WHO National Influenza Center</a:t>
            </a:r>
          </a:p>
        </p:txBody>
      </p:sp>
      <p:pic>
        <p:nvPicPr>
          <p:cNvPr id="16389" name="Picture 5" descr="3d_model_biology_influenza_we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70" y="260350"/>
            <a:ext cx="26876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371"/>
            <a:ext cx="8104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 2011 identificado nos </a:t>
            </a:r>
            <a:r>
              <a:rPr lang="pt-BR" sz="2400" b="1" dirty="0" smtClean="0">
                <a:solidFill>
                  <a:srgbClr val="C00000"/>
                </a:solidFill>
              </a:rPr>
              <a:t>EUA</a:t>
            </a:r>
            <a:r>
              <a:rPr lang="pt-BR" sz="2400" b="1" dirty="0" smtClean="0"/>
              <a:t> um novo vírus </a:t>
            </a:r>
            <a:r>
              <a:rPr lang="pt-BR" sz="2400" b="1" dirty="0" smtClean="0">
                <a:solidFill>
                  <a:srgbClr val="C00000"/>
                </a:solidFill>
              </a:rPr>
              <a:t>A/H3N2v.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No verão de 2012 ocorreram 306 casos humanos, com 16 hospitalizações e um óbito e um número menor de casos em 2013.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A maioria dos casos relatava exposição a suínos em feiras agropecuárias.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/>
              <a:t>A transmissão inter-humana, até agora, também é considerada </a:t>
            </a:r>
            <a:r>
              <a:rPr lang="pt-BR" sz="2400" b="1" dirty="0" smtClean="0"/>
              <a:t>improvável.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428596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Novo </a:t>
            </a:r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subtipo </a:t>
            </a:r>
            <a:r>
              <a:rPr lang="pt-BR" sz="3600" b="1" dirty="0" err="1" smtClean="0">
                <a:solidFill>
                  <a:srgbClr val="C00000"/>
                </a:solidFill>
                <a:latin typeface="+mn-lt"/>
              </a:rPr>
              <a:t>zoonótico</a:t>
            </a:r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pt-BR" sz="36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viral Influenza A (</a:t>
            </a:r>
            <a:r>
              <a:rPr lang="pt-BR" sz="3600" b="1" dirty="0" err="1" smtClean="0">
                <a:solidFill>
                  <a:srgbClr val="C00000"/>
                </a:solidFill>
                <a:latin typeface="+mn-lt"/>
              </a:rPr>
              <a:t>H3N2v</a:t>
            </a:r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260647"/>
            <a:ext cx="1621414" cy="838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</a:t>
            </a:r>
            <a:r>
              <a:rPr lang="pt-BR" sz="2400" b="1" dirty="0" smtClean="0"/>
              <a:t>lertas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6024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2005179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+mn-lt"/>
              </a:rPr>
              <a:t>Em abril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de 2013</a:t>
            </a:r>
            <a:r>
              <a:rPr lang="pt-BR" sz="2400" b="1" dirty="0" smtClean="0">
                <a:latin typeface="+mn-lt"/>
              </a:rPr>
              <a:t>, na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China</a:t>
            </a:r>
            <a:r>
              <a:rPr lang="pt-BR" sz="2400" b="1" dirty="0" smtClean="0">
                <a:latin typeface="+mn-lt"/>
              </a:rPr>
              <a:t>, foram identificados casos de influenza por um novo subtipo viral, denominado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Influenza A (H7N9), </a:t>
            </a:r>
            <a:r>
              <a:rPr lang="pt-BR" sz="2400" b="1" dirty="0" smtClean="0">
                <a:latin typeface="+mn-lt"/>
              </a:rPr>
              <a:t>causando SRAG em pessoas de todas as faixas etárias e vem se mantendo até os dias de hoje.</a:t>
            </a:r>
          </a:p>
          <a:p>
            <a:pPr>
              <a:lnSpc>
                <a:spcPct val="150000"/>
              </a:lnSpc>
            </a:pPr>
            <a:endParaRPr lang="pt-BR" sz="2400" b="1" dirty="0" smtClean="0">
              <a:latin typeface="+mn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+mn-lt"/>
              </a:rPr>
              <a:t>Apesar da elevada taxa de letalidade, ainda não há evidência da fonte de infecção. A transmissão inter-humana, até agora, também é considerada improvável.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45536" y="500042"/>
            <a:ext cx="754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Novo subtipo </a:t>
            </a: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+mn-lt"/>
              </a:rPr>
              <a:t>viral Influenza A (H7N9)</a:t>
            </a:r>
            <a:endParaRPr lang="pt-B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285728"/>
            <a:ext cx="1944216" cy="83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</a:t>
            </a:r>
            <a:r>
              <a:rPr lang="pt-BR" sz="2400" b="1" dirty="0" smtClean="0"/>
              <a:t>lertas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93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017"/>
            <a:ext cx="8568952" cy="641459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1560" y="3861048"/>
            <a:ext cx="2592288" cy="11521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39552" y="2276872"/>
            <a:ext cx="2592288" cy="11521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0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-1429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Influenza – medidas de controle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214398"/>
            <a:ext cx="8143932" cy="5643602"/>
          </a:xfrm>
          <a:ln w="6350">
            <a:noFill/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</a:pPr>
            <a:r>
              <a:rPr lang="pt-BR" sz="2800" b="1" dirty="0" smtClean="0"/>
              <a:t>Medidas “farmacológicas”: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600" b="1" dirty="0" smtClean="0"/>
              <a:t>Vacinas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000" b="1" dirty="0" smtClean="0"/>
              <a:t>Medicamentos antivirais;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v"/>
            </a:pPr>
            <a:r>
              <a:rPr lang="pt-BR" sz="2000" b="1" dirty="0" smtClean="0"/>
              <a:t> Inibidores </a:t>
            </a:r>
            <a:r>
              <a:rPr lang="pt-BR" sz="2000" b="1" dirty="0" err="1" smtClean="0"/>
              <a:t>neuraminidase</a:t>
            </a:r>
            <a:r>
              <a:rPr lang="pt-BR" sz="2000" b="1" dirty="0" smtClean="0"/>
              <a:t>: </a:t>
            </a:r>
            <a:r>
              <a:rPr lang="pt-BR" sz="2000" b="1" dirty="0" err="1" smtClean="0"/>
              <a:t>Oseltamivir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Zanamivir</a:t>
            </a:r>
            <a:r>
              <a:rPr lang="pt-BR" sz="2000" b="1" dirty="0" smtClean="0"/>
              <a:t> (</a:t>
            </a:r>
            <a:r>
              <a:rPr lang="pt-BR" sz="2000" b="1" dirty="0" err="1" smtClean="0"/>
              <a:t>Peramivir</a:t>
            </a:r>
            <a:r>
              <a:rPr lang="pt-BR" sz="2000" b="1" dirty="0" smtClean="0"/>
              <a:t> e </a:t>
            </a:r>
            <a:r>
              <a:rPr lang="pt-BR" sz="2000" b="1" dirty="0" err="1" smtClean="0"/>
              <a:t>Lanimavir</a:t>
            </a:r>
            <a:r>
              <a:rPr lang="pt-BR" sz="2000" b="1" dirty="0" smtClean="0"/>
              <a:t>)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v"/>
            </a:pPr>
            <a:endParaRPr lang="pt-BR" sz="2000" b="1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Char char="v"/>
            </a:pPr>
            <a:r>
              <a:rPr lang="pt-BR" sz="2800" b="1" dirty="0" smtClean="0"/>
              <a:t>Medidas “não farmacológicas”: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200" b="1" dirty="0" smtClean="0"/>
              <a:t>Medidas de controle de infecção (lavagem de mãos, uso de máscaras).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200" b="1" dirty="0" smtClean="0"/>
              <a:t>Isolamento (doentes) e quarentena (comunicantes). “Barreira sanitária”.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200" b="1" dirty="0" smtClean="0"/>
              <a:t>Medidas de distanciamento social.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Ø"/>
            </a:pPr>
            <a:r>
              <a:rPr lang="pt-BR" sz="2200" b="1" dirty="0" smtClean="0"/>
              <a:t>“Etiqueta respiratória”.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-14290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Vacina contra influenza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000108"/>
            <a:ext cx="8329642" cy="5572164"/>
          </a:xfrm>
          <a:ln w="6350">
            <a:noFill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latin typeface="Perpetua" pitchFamily="18" charset="0"/>
              </a:rPr>
              <a:t>OMS apresenta anualmente aos produtores de vacina a composição daquela estação (em </a:t>
            </a: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março</a:t>
            </a:r>
            <a:r>
              <a:rPr lang="pt-BR" sz="2400" b="1" dirty="0" smtClean="0">
                <a:latin typeface="Perpetua" pitchFamily="18" charset="0"/>
              </a:rPr>
              <a:t>, para a vacina do Hemisfério </a:t>
            </a: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Norte</a:t>
            </a:r>
            <a:r>
              <a:rPr lang="pt-BR" sz="2400" b="1" dirty="0" smtClean="0">
                <a:latin typeface="Perpetua" pitchFamily="18" charset="0"/>
              </a:rPr>
              <a:t> e em </a:t>
            </a: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setembro</a:t>
            </a:r>
            <a:r>
              <a:rPr lang="pt-BR" sz="2400" b="1" dirty="0" smtClean="0">
                <a:latin typeface="Perpetua" pitchFamily="18" charset="0"/>
              </a:rPr>
              <a:t>, a do Hemisfério</a:t>
            </a: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 Sul</a:t>
            </a:r>
            <a:r>
              <a:rPr lang="pt-BR" sz="2400" b="1" dirty="0" smtClean="0">
                <a:latin typeface="Perpetua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Perpetua" pitchFamily="18" charset="0"/>
              </a:rPr>
              <a:t>Indicações: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 smtClean="0">
                <a:latin typeface="Perpetua" pitchFamily="18" charset="0"/>
              </a:rPr>
              <a:t>A partir dos 6 meses de idade.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200" b="1" dirty="0" smtClean="0">
                <a:latin typeface="Perpetua" pitchFamily="18" charset="0"/>
              </a:rPr>
              <a:t>A maioria dos países adota a estratégia de vacinação dos grupos de maior risco de complicações da gripe (idosos, portadores de imunodeficiências, transplantados e candidatos à transplante de órgãos, menores de 2 anos).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b="1" dirty="0" smtClean="0">
                <a:solidFill>
                  <a:srgbClr val="C00000"/>
                </a:solidFill>
                <a:latin typeface="Perpetua" pitchFamily="18" charset="0"/>
              </a:rPr>
              <a:t>Brasil: &gt; de 60 anos e gestantes, crianças 6 meses a 2 anos, e em qualquer idade para  profissionais de saúde, população indígena e portadores de comorbidades.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</a:rPr>
              <a:t>Composição da vacina da influenzae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280920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t-BR" sz="2900" b="1" dirty="0" smtClean="0">
                <a:hlinkClick r:id="rId3"/>
              </a:rPr>
              <a:t>Resolução </a:t>
            </a:r>
            <a:r>
              <a:rPr lang="pt-BR" sz="2900" b="1" dirty="0">
                <a:hlinkClick r:id="rId3"/>
              </a:rPr>
              <a:t>RDC </a:t>
            </a:r>
            <a:r>
              <a:rPr lang="pt-BR" sz="2900" b="1" dirty="0" smtClean="0">
                <a:hlinkClick r:id="rId3"/>
              </a:rPr>
              <a:t>119/16</a:t>
            </a:r>
            <a:r>
              <a:rPr lang="pt-BR" sz="2900" b="1" dirty="0" smtClean="0"/>
              <a:t> da ANVISA</a:t>
            </a:r>
            <a:endParaRPr lang="pt-BR" sz="2900" b="1" dirty="0"/>
          </a:p>
          <a:p>
            <a:pPr>
              <a:lnSpc>
                <a:spcPct val="170000"/>
              </a:lnSpc>
            </a:pPr>
            <a:r>
              <a:rPr lang="pt-BR" sz="2900" b="1" dirty="0"/>
              <a:t>Vacinas Influenza trivalentes</a:t>
            </a:r>
          </a:p>
          <a:p>
            <a:pPr lvl="1">
              <a:lnSpc>
                <a:spcPct val="170000"/>
              </a:lnSpc>
            </a:pPr>
            <a:r>
              <a:rPr lang="pt-BR" sz="2700" b="1" dirty="0"/>
              <a:t>Três tipos de cepas de vírus em combinação, dentro das seguintes especificações:</a:t>
            </a:r>
          </a:p>
          <a:p>
            <a:pPr lvl="2">
              <a:lnSpc>
                <a:spcPct val="170000"/>
              </a:lnSpc>
            </a:pPr>
            <a:r>
              <a:rPr lang="pt-BR" sz="2300" b="1" dirty="0" smtClean="0"/>
              <a:t>um </a:t>
            </a:r>
            <a:r>
              <a:rPr lang="pt-BR" sz="2300" b="1" dirty="0"/>
              <a:t>vírus similar ao vírus influenza </a:t>
            </a:r>
            <a:r>
              <a:rPr lang="pt-BR" sz="2300" b="1" dirty="0">
                <a:solidFill>
                  <a:srgbClr val="C00000"/>
                </a:solidFill>
              </a:rPr>
              <a:t>A/Michigan/45/2015</a:t>
            </a:r>
            <a:r>
              <a:rPr lang="pt-BR" sz="2300" b="1" dirty="0"/>
              <a:t> (</a:t>
            </a:r>
            <a:r>
              <a:rPr lang="pt-BR" sz="2300" b="1" dirty="0">
                <a:solidFill>
                  <a:srgbClr val="C00000"/>
                </a:solidFill>
              </a:rPr>
              <a:t>H1N1)pdm09</a:t>
            </a:r>
            <a:r>
              <a:rPr lang="pt-BR" sz="2300" b="1" dirty="0"/>
              <a:t>;</a:t>
            </a:r>
          </a:p>
          <a:p>
            <a:pPr lvl="2">
              <a:lnSpc>
                <a:spcPct val="170000"/>
              </a:lnSpc>
            </a:pPr>
            <a:r>
              <a:rPr lang="pt-BR" sz="2300" b="1" dirty="0" smtClean="0"/>
              <a:t>um </a:t>
            </a:r>
            <a:r>
              <a:rPr lang="pt-BR" sz="2300" b="1" dirty="0"/>
              <a:t>vírus similar ao vírus influenza </a:t>
            </a:r>
            <a:r>
              <a:rPr lang="pt-BR" sz="2300" b="1" dirty="0" smtClean="0">
                <a:solidFill>
                  <a:srgbClr val="C00000"/>
                </a:solidFill>
              </a:rPr>
              <a:t>A/</a:t>
            </a:r>
            <a:r>
              <a:rPr lang="pt-BR" sz="2400" b="1" dirty="0" smtClean="0">
                <a:solidFill>
                  <a:srgbClr val="C00000"/>
                </a:solidFill>
              </a:rPr>
              <a:t>Michigan/45/2015 </a:t>
            </a:r>
            <a:r>
              <a:rPr lang="pt-BR" sz="2400" b="1" dirty="0">
                <a:solidFill>
                  <a:srgbClr val="C00000"/>
                </a:solidFill>
              </a:rPr>
              <a:t>(H1N1) </a:t>
            </a:r>
            <a:r>
              <a:rPr lang="pt-BR" sz="2400" b="1" dirty="0" smtClean="0">
                <a:solidFill>
                  <a:srgbClr val="C00000"/>
                </a:solidFill>
              </a:rPr>
              <a:t>pdm09</a:t>
            </a:r>
            <a:endParaRPr lang="pt-BR" sz="2300" b="1" dirty="0">
              <a:solidFill>
                <a:srgbClr val="C00000"/>
              </a:solidFill>
            </a:endParaRPr>
          </a:p>
          <a:p>
            <a:pPr lvl="2">
              <a:lnSpc>
                <a:spcPct val="170000"/>
              </a:lnSpc>
            </a:pPr>
            <a:r>
              <a:rPr lang="pt-BR" sz="2300" b="1" dirty="0" smtClean="0"/>
              <a:t>um </a:t>
            </a:r>
            <a:r>
              <a:rPr lang="pt-BR" sz="2300" b="1" dirty="0"/>
              <a:t>vírus similar ao vírus influenza </a:t>
            </a:r>
            <a:r>
              <a:rPr lang="pt-BR" sz="2300" b="1" dirty="0" smtClean="0">
                <a:solidFill>
                  <a:srgbClr val="C00000"/>
                </a:solidFill>
              </a:rPr>
              <a:t>B/</a:t>
            </a:r>
            <a:r>
              <a:rPr lang="pt-BR" sz="2300" b="1" dirty="0" err="1" smtClean="0">
                <a:solidFill>
                  <a:srgbClr val="C00000"/>
                </a:solidFill>
              </a:rPr>
              <a:t>P</a:t>
            </a:r>
            <a:r>
              <a:rPr lang="pt-BR" sz="2400" b="1" dirty="0" err="1" smtClean="0">
                <a:solidFill>
                  <a:srgbClr val="C00000"/>
                </a:solidFill>
              </a:rPr>
              <a:t>huket</a:t>
            </a:r>
            <a:r>
              <a:rPr lang="pt-BR" sz="2400" b="1" dirty="0" smtClean="0">
                <a:solidFill>
                  <a:srgbClr val="C00000"/>
                </a:solidFill>
              </a:rPr>
              <a:t>/3073/2013</a:t>
            </a:r>
            <a:endParaRPr lang="pt-BR" sz="2300" b="1" dirty="0">
              <a:solidFill>
                <a:srgbClr val="C00000"/>
              </a:solidFill>
            </a:endParaRPr>
          </a:p>
          <a:p>
            <a:pPr lvl="1">
              <a:lnSpc>
                <a:spcPct val="170000"/>
              </a:lnSpc>
            </a:pPr>
            <a:r>
              <a:rPr lang="pt-BR" sz="2700" b="1" dirty="0"/>
              <a:t>Vacinas Influenza </a:t>
            </a:r>
            <a:r>
              <a:rPr lang="pt-BR" sz="2700" b="1" dirty="0" err="1" smtClean="0"/>
              <a:t>quadrivalentes</a:t>
            </a:r>
            <a:endParaRPr lang="pt-BR" sz="2700" b="1" dirty="0" smtClean="0"/>
          </a:p>
          <a:p>
            <a:pPr>
              <a:lnSpc>
                <a:spcPct val="170000"/>
              </a:lnSpc>
            </a:pPr>
            <a:r>
              <a:rPr lang="pt-BR" sz="2900" b="1" dirty="0" smtClean="0"/>
              <a:t>As vacinas </a:t>
            </a:r>
            <a:r>
              <a:rPr lang="pt-BR" sz="2900" b="1" dirty="0" err="1" smtClean="0"/>
              <a:t>quadrivalentes</a:t>
            </a:r>
            <a:r>
              <a:rPr lang="pt-BR" sz="2900" b="1" dirty="0" smtClean="0"/>
              <a:t> contendo dois tipos de cepas do vírus influenza B deverão conter:</a:t>
            </a:r>
          </a:p>
          <a:p>
            <a:pPr lvl="2">
              <a:lnSpc>
                <a:spcPct val="170000"/>
              </a:lnSpc>
            </a:pPr>
            <a:r>
              <a:rPr lang="pt-BR" sz="2400" b="1" dirty="0"/>
              <a:t>um vírus similar ao vírus influenza </a:t>
            </a:r>
            <a:r>
              <a:rPr lang="pt-BR" sz="2400" b="1" dirty="0" smtClean="0">
                <a:solidFill>
                  <a:srgbClr val="C00000"/>
                </a:solidFill>
              </a:rPr>
              <a:t>B/Brisbane/60/2008</a:t>
            </a:r>
            <a:r>
              <a:rPr lang="pt-BR" sz="2400" b="1" dirty="0"/>
              <a:t>, adicionalmente aos três tipos de cepas </a:t>
            </a:r>
            <a:r>
              <a:rPr lang="pt-BR" sz="2400" b="1" dirty="0" smtClean="0"/>
              <a:t>especificadas na trivalente.</a:t>
            </a:r>
            <a:endParaRPr lang="pt-BR" sz="2300" b="1" dirty="0" smtClean="0">
              <a:solidFill>
                <a:srgbClr val="C0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18580" y="140439"/>
            <a:ext cx="5473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erpetua" pitchFamily="18" charset="0"/>
              </a:rPr>
              <a:t>Vírus influenza</a:t>
            </a:r>
            <a:r>
              <a:rPr lang="pt-BR" sz="3600" b="1" dirty="0" smtClean="0">
                <a:solidFill>
                  <a:srgbClr val="C00000"/>
                </a:solidFill>
              </a:rPr>
              <a:t> -Vírus RNA </a:t>
            </a:r>
            <a:r>
              <a:rPr lang="pt-BR" sz="3600" b="1" i="1" dirty="0" err="1" smtClean="0">
                <a:solidFill>
                  <a:srgbClr val="C00000"/>
                </a:solidFill>
              </a:rPr>
              <a:t>Orthomyxoviridae</a:t>
            </a:r>
            <a:endParaRPr kumimoji="1"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erpetua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12368" y="1803588"/>
            <a:ext cx="63001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sz="2400" b="1" u="sng" dirty="0" smtClean="0">
                <a:solidFill>
                  <a:srgbClr val="C00000"/>
                </a:solidFill>
              </a:rPr>
              <a:t>Tipo C: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b="1" dirty="0" smtClean="0"/>
              <a:t> Não ocasiona epidemias.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pt-BR" sz="2400" b="1" dirty="0" smtClean="0"/>
              <a:t> </a:t>
            </a:r>
            <a:r>
              <a:rPr kumimoji="1" lang="pt-BR" sz="2400" b="1" dirty="0" smtClean="0">
                <a:solidFill>
                  <a:srgbClr val="002060"/>
                </a:solidFill>
              </a:rPr>
              <a:t>Infecta primariamente humanos</a:t>
            </a:r>
            <a:r>
              <a:rPr kumimoji="1" lang="pt-BR" sz="2400" b="1" dirty="0" smtClean="0"/>
              <a:t>, porém raramente.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Tipo</a:t>
            </a:r>
            <a:r>
              <a:rPr lang="en-US" sz="2400" b="1" u="sng" dirty="0" smtClean="0">
                <a:solidFill>
                  <a:srgbClr val="C00000"/>
                </a:solidFill>
              </a:rPr>
              <a:t> C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 smtClean="0"/>
              <a:t>Infecta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primariamente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gado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não</a:t>
            </a:r>
            <a:r>
              <a:rPr lang="en-US" sz="2400" b="1" dirty="0" smtClean="0"/>
              <a:t> é </a:t>
            </a:r>
            <a:r>
              <a:rPr lang="en-US" sz="2400" b="1" dirty="0" err="1" smtClean="0"/>
              <a:t>conhecido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infectando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pessoas</a:t>
            </a:r>
            <a:r>
              <a:rPr lang="en-US" sz="2400" b="1" dirty="0" smtClean="0"/>
              <a:t>.</a:t>
            </a:r>
            <a:endParaRPr kumimoji="1" lang="pt-BR" sz="2400" b="1" dirty="0">
              <a:solidFill>
                <a:schemeClr val="bg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7950" y="6332538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Fonte: Instituto Evandro Chagas – SVS / 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          WHO National Influenza Center</a:t>
            </a:r>
          </a:p>
        </p:txBody>
      </p:sp>
      <p:pic>
        <p:nvPicPr>
          <p:cNvPr id="16389" name="Picture 5" descr="3d_model_biology_influenza_we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70" y="1772816"/>
            <a:ext cx="26876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24075" y="357166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pt-BR" sz="4400" b="1" dirty="0">
                <a:solidFill>
                  <a:srgbClr val="C00000"/>
                </a:solidFill>
                <a:latin typeface="Perpetua" pitchFamily="18" charset="0"/>
              </a:rPr>
              <a:t>Vírus influenza</a:t>
            </a:r>
            <a:r>
              <a:rPr kumimoji="1" lang="pt-BR" sz="3600" b="1" dirty="0">
                <a:solidFill>
                  <a:srgbClr val="C00000"/>
                </a:solidFill>
                <a:latin typeface="Perpetua" pitchFamily="18" charset="0"/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95936" y="1186581"/>
            <a:ext cx="4968875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pt-BR" sz="2400" b="1" dirty="0" err="1">
                <a:latin typeface="Perpetua" pitchFamily="18" charset="0"/>
              </a:rPr>
              <a:t>Hemaglutinina</a:t>
            </a:r>
            <a:r>
              <a:rPr kumimoji="1" lang="pt-BR" sz="2400" b="1" dirty="0">
                <a:latin typeface="Perpetua" pitchFamily="18" charset="0"/>
              </a:rPr>
              <a:t> (H):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b="1" dirty="0"/>
              <a:t>A </a:t>
            </a:r>
            <a:r>
              <a:rPr lang="pt-BR" sz="2200" b="1" dirty="0">
                <a:hlinkClick r:id="rId3"/>
              </a:rPr>
              <a:t>hemaglutinina</a:t>
            </a:r>
            <a:r>
              <a:rPr lang="pt-BR" sz="2200" b="1" dirty="0"/>
              <a:t> (HA) é uma proteína que se situa na camada mais externa do </a:t>
            </a:r>
            <a:r>
              <a:rPr lang="pt-BR" sz="2200" b="1" dirty="0" smtClean="0"/>
              <a:t>vírus.</a:t>
            </a:r>
            <a:r>
              <a:rPr kumimoji="1" lang="pt-BR" sz="2200" b="1" dirty="0" smtClean="0"/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b="1" dirty="0" smtClean="0"/>
              <a:t> Reconhece </a:t>
            </a:r>
            <a:r>
              <a:rPr lang="pt-BR" sz="2200" b="1" dirty="0"/>
              <a:t>e se </a:t>
            </a:r>
            <a:r>
              <a:rPr lang="pt-BR" sz="2200" b="1" dirty="0" smtClean="0"/>
              <a:t>liga </a:t>
            </a:r>
            <a:r>
              <a:rPr lang="pt-BR" sz="2200" b="1" dirty="0"/>
              <a:t>à células e </a:t>
            </a:r>
            <a:r>
              <a:rPr lang="pt-BR" sz="2200" b="1" dirty="0" smtClean="0"/>
              <a:t>aglutina hemácias.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b="1" dirty="0"/>
              <a:t> </a:t>
            </a:r>
            <a:r>
              <a:rPr lang="pt-BR" sz="2200" b="1" dirty="0" smtClean="0"/>
              <a:t>Sua </a:t>
            </a:r>
            <a:r>
              <a:rPr lang="pt-BR" sz="2200" b="1" dirty="0"/>
              <a:t>numeração é dada com base na variação dos aminoácidos e são conhecidos mais de 15 tipos de </a:t>
            </a:r>
            <a:r>
              <a:rPr lang="pt-BR" sz="2200" b="1" dirty="0" smtClean="0"/>
              <a:t>HA.</a:t>
            </a:r>
            <a:endParaRPr kumimoji="1" lang="pt-BR" sz="2200" b="1" dirty="0"/>
          </a:p>
          <a:p>
            <a:pPr>
              <a:spcBef>
                <a:spcPct val="50000"/>
              </a:spcBef>
              <a:buClr>
                <a:schemeClr val="hlink"/>
              </a:buClr>
            </a:pPr>
            <a:endParaRPr kumimoji="1" lang="pt-BR" sz="2400" b="1" dirty="0">
              <a:latin typeface="Perpetua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6332538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Fonte: Instituto Evandro Chagas – SVS / 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          WHO National Influenza Center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076450"/>
            <a:ext cx="36639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000364" y="2714620"/>
            <a:ext cx="857256" cy="2143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71802" y="3357562"/>
            <a:ext cx="857256" cy="2143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182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24075" y="357166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pt-BR" sz="4400" b="1" dirty="0">
                <a:solidFill>
                  <a:srgbClr val="C00000"/>
                </a:solidFill>
                <a:latin typeface="Perpetua" pitchFamily="18" charset="0"/>
              </a:rPr>
              <a:t>Vírus influenza</a:t>
            </a:r>
            <a:r>
              <a:rPr kumimoji="1" lang="pt-BR" sz="3600" b="1" dirty="0">
                <a:solidFill>
                  <a:srgbClr val="C00000"/>
                </a:solidFill>
                <a:latin typeface="Perpetua" pitchFamily="18" charset="0"/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40200" y="1071546"/>
            <a:ext cx="496887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</a:pPr>
            <a:r>
              <a:rPr kumimoji="1" lang="pt-BR" sz="2400" b="1" dirty="0" err="1" smtClean="0">
                <a:latin typeface="Perpetua" pitchFamily="18" charset="0"/>
              </a:rPr>
              <a:t>Neuraminidase</a:t>
            </a:r>
            <a:r>
              <a:rPr kumimoji="1" lang="pt-BR" sz="2400" b="1" dirty="0" smtClean="0">
                <a:latin typeface="Perpetua" pitchFamily="18" charset="0"/>
              </a:rPr>
              <a:t> </a:t>
            </a:r>
            <a:r>
              <a:rPr kumimoji="1" lang="pt-BR" sz="2400" b="1" dirty="0">
                <a:latin typeface="Perpetua" pitchFamily="18" charset="0"/>
              </a:rPr>
              <a:t>(N):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</a:rPr>
              <a:t>Permitir </a:t>
            </a:r>
            <a:r>
              <a:rPr lang="pt-BR" sz="2200" b="1" dirty="0">
                <a:solidFill>
                  <a:srgbClr val="000000"/>
                </a:solidFill>
              </a:rPr>
              <a:t>que o vírus recém sintetizado consiga brotar para invadir a próxima célula. </a:t>
            </a:r>
            <a:endParaRPr lang="pt-BR" sz="2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</a:rPr>
              <a:t>Por </a:t>
            </a:r>
            <a:r>
              <a:rPr lang="pt-BR" sz="2200" b="1" dirty="0">
                <a:solidFill>
                  <a:srgbClr val="000000"/>
                </a:solidFill>
              </a:rPr>
              <a:t>isso, ela também se localiza no envelope do vírus, e é a segunda proteína mais comum, depois da hemaglutinina. </a:t>
            </a:r>
            <a:endParaRPr lang="pt-BR" sz="2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pt-BR" sz="2200" b="1" dirty="0" smtClean="0">
                <a:solidFill>
                  <a:srgbClr val="000000"/>
                </a:solidFill>
              </a:rPr>
              <a:t>Também </a:t>
            </a:r>
            <a:r>
              <a:rPr lang="pt-BR" sz="2200" b="1" dirty="0">
                <a:solidFill>
                  <a:srgbClr val="000000"/>
                </a:solidFill>
              </a:rPr>
              <a:t>é classificada de acordo com sua variedade, e são conhecidas </a:t>
            </a:r>
            <a:r>
              <a:rPr lang="pt-BR" sz="2200" b="1" dirty="0" smtClean="0">
                <a:solidFill>
                  <a:srgbClr val="000000"/>
                </a:solidFill>
              </a:rPr>
              <a:t>9.</a:t>
            </a:r>
            <a:endParaRPr lang="pt-BR" sz="22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6332538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Fonte: Instituto Evandro Chagas – SVS / 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          WHO National Influenza Center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76450"/>
            <a:ext cx="36639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000364" y="2714620"/>
            <a:ext cx="857256" cy="2143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71802" y="3357562"/>
            <a:ext cx="857256" cy="2143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653724"/>
            <a:ext cx="8785225" cy="8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ts val="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3900" b="1" dirty="0">
                <a:solidFill>
                  <a:srgbClr val="C00000"/>
                </a:solidFill>
                <a:latin typeface="Perpetua" pitchFamily="18" charset="0"/>
              </a:rPr>
              <a:t>Mecanismos de </a:t>
            </a:r>
            <a:r>
              <a:rPr lang="pt-BR" sz="3900" b="1" dirty="0" smtClean="0">
                <a:solidFill>
                  <a:srgbClr val="C00000"/>
                </a:solidFill>
                <a:latin typeface="Perpetua" pitchFamily="18" charset="0"/>
              </a:rPr>
              <a:t>variabilidade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3900" b="1" dirty="0" smtClean="0">
                <a:solidFill>
                  <a:srgbClr val="C00000"/>
                </a:solidFill>
                <a:latin typeface="Perpetua" pitchFamily="18" charset="0"/>
              </a:rPr>
              <a:t>dos vírus influenza</a:t>
            </a:r>
            <a:endParaRPr lang="pt-BR" sz="3900" b="1" dirty="0">
              <a:solidFill>
                <a:srgbClr val="C00000"/>
              </a:solidFill>
              <a:latin typeface="Perpetua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1988840"/>
            <a:ext cx="8280400" cy="37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400" b="1" dirty="0" err="1">
                <a:solidFill>
                  <a:srgbClr val="C00000"/>
                </a:solidFill>
                <a:latin typeface="Perpetua" pitchFamily="18" charset="0"/>
              </a:rPr>
              <a:t>Drift</a:t>
            </a:r>
            <a:r>
              <a:rPr lang="pt-BR" sz="2400" b="1" dirty="0">
                <a:solidFill>
                  <a:srgbClr val="C00000"/>
                </a:solidFill>
                <a:latin typeface="Perpetua" pitchFamily="18" charset="0"/>
              </a:rPr>
              <a:t>:</a:t>
            </a:r>
          </a:p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Perpetua" pitchFamily="18" charset="0"/>
              </a:rPr>
              <a:t> Ocorrência de mutações pontuais, causando alterações </a:t>
            </a:r>
            <a:r>
              <a:rPr lang="pt-BR" sz="2400" b="1" dirty="0" smtClean="0">
                <a:latin typeface="Perpetua" pitchFamily="18" charset="0"/>
              </a:rPr>
              <a:t>antigênicas </a:t>
            </a:r>
            <a:r>
              <a:rPr lang="pt-BR" sz="2400" b="1" dirty="0">
                <a:latin typeface="Perpetua" pitchFamily="18" charset="0"/>
              </a:rPr>
              <a:t>menores. </a:t>
            </a:r>
            <a:endParaRPr lang="pt-BR" sz="2400" b="1" dirty="0" smtClean="0">
              <a:latin typeface="Perpetua" pitchFamily="18" charset="0"/>
            </a:endParaRPr>
          </a:p>
          <a:p>
            <a:pPr lvl="1">
              <a:lnSpc>
                <a:spcPts val="3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400" b="1" dirty="0" smtClean="0">
                <a:latin typeface="Perpetua" pitchFamily="18" charset="0"/>
              </a:rPr>
              <a:t> Processo </a:t>
            </a:r>
            <a:r>
              <a:rPr lang="pt-BR" sz="2400" b="1" dirty="0">
                <a:latin typeface="Perpetua" pitchFamily="18" charset="0"/>
              </a:rPr>
              <a:t>contínuo. </a:t>
            </a:r>
            <a:endParaRPr lang="pt-BR" sz="2400" b="1" dirty="0" smtClean="0">
              <a:latin typeface="Perpetua" pitchFamily="18" charset="0"/>
            </a:endParaRPr>
          </a:p>
          <a:p>
            <a:pPr>
              <a:lnSpc>
                <a:spcPts val="3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400" b="1" dirty="0" smtClean="0">
                <a:latin typeface="Perpetua" pitchFamily="18" charset="0"/>
              </a:rPr>
              <a:t>A </a:t>
            </a:r>
            <a:r>
              <a:rPr lang="pt-BR" sz="2400" b="1" dirty="0">
                <a:latin typeface="Perpetua" pitchFamily="18" charset="0"/>
              </a:rPr>
              <a:t>cada 1 a 3 anos gera variantes virais que </a:t>
            </a:r>
            <a:r>
              <a:rPr lang="pt-BR" sz="2400" b="1" dirty="0" smtClean="0">
                <a:latin typeface="Perpetua" pitchFamily="18" charset="0"/>
              </a:rPr>
              <a:t>podem levar </a:t>
            </a:r>
            <a:r>
              <a:rPr lang="pt-BR" sz="2400" b="1" dirty="0">
                <a:latin typeface="Perpetua" pitchFamily="18" charset="0"/>
              </a:rPr>
              <a:t>a surtos e epidemias, </a:t>
            </a:r>
            <a:r>
              <a:rPr lang="pt-BR" sz="2400" b="1" dirty="0" smtClean="0">
                <a:latin typeface="Perpetua" pitchFamily="18" charset="0"/>
              </a:rPr>
              <a:t>ou acontecer em um período sazonal do ano - </a:t>
            </a:r>
            <a:r>
              <a:rPr lang="pt-BR" sz="2400" b="1" dirty="0">
                <a:solidFill>
                  <a:srgbClr val="C00000"/>
                </a:solidFill>
                <a:latin typeface="Perpetua" pitchFamily="18" charset="0"/>
              </a:rPr>
              <a:t>influenza “sazonal</a:t>
            </a:r>
            <a:r>
              <a:rPr lang="pt-BR" sz="2400" b="1" dirty="0" smtClean="0">
                <a:latin typeface="Perpetua" pitchFamily="18" charset="0"/>
              </a:rPr>
              <a:t>”.</a:t>
            </a:r>
            <a:endParaRPr lang="pt-BR" sz="2400" b="1" dirty="0">
              <a:latin typeface="Perpetua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96075" y="6405563"/>
            <a:ext cx="233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b="1">
                <a:solidFill>
                  <a:schemeClr val="bg1"/>
                </a:solidFill>
                <a:latin typeface="Times New Roman" pitchFamily="16" charset="0"/>
              </a:rPr>
              <a:t>Fonte: Instituto Evandro Chagas – SVS / MS</a:t>
            </a:r>
          </a:p>
          <a:p>
            <a:r>
              <a:rPr lang="pt-BR" sz="800" b="1">
                <a:solidFill>
                  <a:schemeClr val="bg1"/>
                </a:solidFill>
                <a:latin typeface="Times New Roman" pitchFamily="16" charset="0"/>
              </a:rPr>
              <a:t>            WHO National Influenza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ersonalizada 14">
      <a:dk1>
        <a:srgbClr val="000066"/>
      </a:dk1>
      <a:lt1>
        <a:sysClr val="window" lastClr="FFFFFF"/>
      </a:lt1>
      <a:dk2>
        <a:srgbClr val="344D6C"/>
      </a:dk2>
      <a:lt2>
        <a:srgbClr val="FAF1D4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1071</TotalTime>
  <Words>1673</Words>
  <Application>Microsoft Office PowerPoint</Application>
  <PresentationFormat>Apresentação na tela (4:3)</PresentationFormat>
  <Paragraphs>250</Paragraphs>
  <Slides>55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55</vt:i4>
      </vt:variant>
    </vt:vector>
  </HeadingPairs>
  <TitlesOfParts>
    <vt:vector size="67" baseType="lpstr">
      <vt:lpstr>Arial</vt:lpstr>
      <vt:lpstr>Calibri</vt:lpstr>
      <vt:lpstr>Franklin Gothic Book</vt:lpstr>
      <vt:lpstr>Perpetua</vt:lpstr>
      <vt:lpstr>Times</vt:lpstr>
      <vt:lpstr>Times New Roman</vt:lpstr>
      <vt:lpstr>Wingdings</vt:lpstr>
      <vt:lpstr>Wingdings 2</vt:lpstr>
      <vt:lpstr>Patrimônio Líquido</vt:lpstr>
      <vt:lpstr>Document</vt:lpstr>
      <vt:lpstr>Picture</vt:lpstr>
      <vt:lpstr>Planilha</vt:lpstr>
      <vt:lpstr>Doenças Infecciosas de transmissão respiratória (Agudas):  Influenza , Doenças exantemáticas  (Sarampo e Rubéola)</vt:lpstr>
      <vt:lpstr>Apresentação do PowerPoint</vt:lpstr>
      <vt:lpstr>Apresentação do PowerPoint</vt:lpstr>
      <vt:lpstr>Influenza – Aspectos epidemiológicos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Influenza aviária e outras zoonóticas</vt:lpstr>
      <vt:lpstr>Apresentação do PowerPoint</vt:lpstr>
      <vt:lpstr>Apresentação do PowerPoint</vt:lpstr>
      <vt:lpstr>Circulação de influenza tipo A</vt:lpstr>
      <vt:lpstr>Apresentação do PowerPoint</vt:lpstr>
      <vt:lpstr>Gripe A/H1N1, 2009 (“suína”)</vt:lpstr>
      <vt:lpstr>Gripe A/H1N1, 2009 (“suína”)</vt:lpstr>
      <vt:lpstr>Gripe A/H1N1, 2009 (“suína”)</vt:lpstr>
      <vt:lpstr>Incidência de influenza pandêmica por região geográfica e semana epidemiológica de início, Brasil, SE 16 a 47 de 2009</vt:lpstr>
      <vt:lpstr>Apresentação do PowerPoint</vt:lpstr>
      <vt:lpstr>Apresentação do PowerPoint</vt:lpstr>
      <vt:lpstr>Gripe pandêmica</vt:lpstr>
      <vt:lpstr>Influenza A (H1N1)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Influenza – medidas de controle</vt:lpstr>
      <vt:lpstr>Vacina contra influenza</vt:lpstr>
      <vt:lpstr>Composição da vacina da influenzae</vt:lpstr>
    </vt:vector>
  </TitlesOfParts>
  <Company>Sistema Operacional 32bits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Doenças Infecciosas de transmissão respiratória (Agudas):  Influenza , Doenças exantemáticas  (Sarampo e Rubéola), Meningites e Doença Meningocócica</dc:title>
  <dc:creator>Copyright Original</dc:creator>
  <cp:lastModifiedBy>Gerusa</cp:lastModifiedBy>
  <cp:revision>81</cp:revision>
  <dcterms:created xsi:type="dcterms:W3CDTF">2013-03-14T20:52:32Z</dcterms:created>
  <dcterms:modified xsi:type="dcterms:W3CDTF">2018-08-07T18:31:53Z</dcterms:modified>
</cp:coreProperties>
</file>