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510" r:id="rId3"/>
    <p:sldId id="580" r:id="rId4"/>
    <p:sldId id="274" r:id="rId5"/>
    <p:sldId id="581" r:id="rId6"/>
    <p:sldId id="273" r:id="rId7"/>
    <p:sldId id="257" r:id="rId8"/>
    <p:sldId id="258" r:id="rId9"/>
    <p:sldId id="259" r:id="rId10"/>
    <p:sldId id="260" r:id="rId11"/>
    <p:sldId id="275" r:id="rId12"/>
    <p:sldId id="261" r:id="rId13"/>
    <p:sldId id="263" r:id="rId14"/>
    <p:sldId id="264" r:id="rId15"/>
    <p:sldId id="265" r:id="rId16"/>
    <p:sldId id="583" r:id="rId17"/>
    <p:sldId id="586" r:id="rId18"/>
    <p:sldId id="267" r:id="rId19"/>
    <p:sldId id="268" r:id="rId20"/>
    <p:sldId id="269" r:id="rId21"/>
    <p:sldId id="270" r:id="rId22"/>
    <p:sldId id="271" r:id="rId23"/>
    <p:sldId id="272" r:id="rId24"/>
    <p:sldId id="584" r:id="rId25"/>
    <p:sldId id="58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16"/>
    <p:restoredTop sz="94674"/>
  </p:normalViewPr>
  <p:slideViewPr>
    <p:cSldViewPr snapToGrid="0" snapToObjects="1">
      <p:cViewPr>
        <p:scale>
          <a:sx n="52" d="100"/>
          <a:sy n="52" d="100"/>
        </p:scale>
        <p:origin x="3712" y="17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39F22-C08B-D842-A16D-374627095925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0AD62-BD84-BB40-8EF2-46B301471D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746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0AD62-BD84-BB40-8EF2-46B301471DC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25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60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99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91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04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90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35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12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91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67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53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A2302-7506-BC44-8EF2-7A8734A00A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82945-BC79-C141-919D-91D537409E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08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rstanding Spectrometry and Spectroscopy | ATA Scientific">
            <a:extLst>
              <a:ext uri="{FF2B5EF4-FFF2-40B4-BE49-F238E27FC236}">
                <a16:creationId xmlns:a16="http://schemas.microsoft.com/office/drawing/2014/main" id="{F074C425-D2A4-BF4D-87F4-DF3688980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258309-F217-BC48-848D-899B3F21E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98467" y="-665334"/>
            <a:ext cx="7772400" cy="238760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Espectroscopia de Estados Eletrônicos</a:t>
            </a:r>
          </a:p>
        </p:txBody>
      </p:sp>
    </p:spTree>
    <p:extLst>
      <p:ext uri="{BB962C8B-B14F-4D97-AF65-F5344CB8AC3E}">
        <p14:creationId xmlns:p14="http://schemas.microsoft.com/office/powerpoint/2010/main" val="1637122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67176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038028"/>
            <a:ext cx="8907694" cy="16542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dirty="0"/>
              <a:t>3) A partir das 5 soluções previamente preparadas de Azul de Metileno (AM), obtenha o espectro de absorção para cada solução. Execute a varredura de 450-750 </a:t>
            </a:r>
            <a:r>
              <a:rPr lang="pt-BR" dirty="0" err="1"/>
              <a:t>nm</a:t>
            </a:r>
            <a:r>
              <a:rPr lang="pt-BR" dirty="0"/>
              <a:t> para produzir um espectro de absorbância.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5F8EB8D-64A8-A54E-8BC3-1E2DD1FE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2" y="4786072"/>
            <a:ext cx="3449148" cy="19492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B114715-0E99-B648-9893-28BE66B97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2" y="2764541"/>
            <a:ext cx="3449149" cy="19492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F2F413E-6CCB-1A4D-8479-D109BD048B4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68778" y="4688617"/>
            <a:ext cx="3563563" cy="214418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47BC60D-F0F1-BB4F-B347-873F978AF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262" y="2764541"/>
            <a:ext cx="3449148" cy="18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82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67176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038028"/>
            <a:ext cx="8907694" cy="16542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dirty="0"/>
              <a:t>3) A partir das 5 soluções previamente preparadas de Azul de Metileno (AM), obtenha o espectro de absorção para cada solução. Execute a varredura de 450-750 </a:t>
            </a:r>
            <a:r>
              <a:rPr lang="pt-BR" dirty="0" err="1"/>
              <a:t>nm</a:t>
            </a:r>
            <a:r>
              <a:rPr lang="pt-BR" dirty="0"/>
              <a:t> para produzir um espectro de absorbância.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B8D0D8-765F-004B-A7EA-17F1C83A7D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15643" y="2764541"/>
            <a:ext cx="5539962" cy="40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2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67176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079123"/>
            <a:ext cx="8907694" cy="2578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pt-BR" dirty="0"/>
              <a:t>4) Faca uma tabela anotando os valores de absorbância para comprimento de onda de 664 </a:t>
            </a:r>
            <a:r>
              <a:rPr lang="pt-BR" dirty="0" err="1"/>
              <a:t>nm</a:t>
            </a:r>
            <a:r>
              <a:rPr lang="pt-BR" dirty="0"/>
              <a:t> para cada amostra. Observe que a coloração nas seis </a:t>
            </a:r>
            <a:r>
              <a:rPr lang="pt-BR" dirty="0" err="1"/>
              <a:t>cubetas</a:t>
            </a:r>
            <a:r>
              <a:rPr lang="pt-BR" dirty="0"/>
              <a:t> são diferentes, ela está associada com a concentração do composto. Registre um espectro típico para o azul de metileno fotografando a tela do espectrofotômetro.</a:t>
            </a:r>
          </a:p>
          <a:p>
            <a:endParaRPr lang="pt-BR" dirty="0"/>
          </a:p>
          <a:p>
            <a:r>
              <a:rPr lang="pt-BR" dirty="0"/>
              <a:t>5) Segundo a Lei de Lambert-</a:t>
            </a:r>
            <a:r>
              <a:rPr lang="pt-BR" dirty="0" err="1"/>
              <a:t>Beer</a:t>
            </a:r>
            <a:r>
              <a:rPr lang="pt-BR" dirty="0"/>
              <a:t> a absorbância relaciona-se com a concentração da amostra e o caminho óptico através do coeficiente de absorção molar. Determine a partir dos espectros obtidos no item anterior o coeficiente de absorção molar do AM e compare com algum valor encontrado na literatura.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D89D66A-5F91-4546-B4AA-B5FBBFB93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657293"/>
              </p:ext>
            </p:extLst>
          </p:nvPr>
        </p:nvGraphicFramePr>
        <p:xfrm>
          <a:off x="1220142" y="4263776"/>
          <a:ext cx="6703715" cy="1832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1977">
                  <a:extLst>
                    <a:ext uri="{9D8B030D-6E8A-4147-A177-3AD203B41FA5}">
                      <a16:colId xmlns:a16="http://schemas.microsoft.com/office/drawing/2014/main" val="2617870592"/>
                    </a:ext>
                  </a:extLst>
                </a:gridCol>
                <a:gridCol w="995372">
                  <a:extLst>
                    <a:ext uri="{9D8B030D-6E8A-4147-A177-3AD203B41FA5}">
                      <a16:colId xmlns:a16="http://schemas.microsoft.com/office/drawing/2014/main" val="1773404648"/>
                    </a:ext>
                  </a:extLst>
                </a:gridCol>
                <a:gridCol w="1355712">
                  <a:extLst>
                    <a:ext uri="{9D8B030D-6E8A-4147-A177-3AD203B41FA5}">
                      <a16:colId xmlns:a16="http://schemas.microsoft.com/office/drawing/2014/main" val="106712009"/>
                    </a:ext>
                  </a:extLst>
                </a:gridCol>
                <a:gridCol w="1037811">
                  <a:extLst>
                    <a:ext uri="{9D8B030D-6E8A-4147-A177-3AD203B41FA5}">
                      <a16:colId xmlns:a16="http://schemas.microsoft.com/office/drawing/2014/main" val="2782583704"/>
                    </a:ext>
                  </a:extLst>
                </a:gridCol>
                <a:gridCol w="2172843">
                  <a:extLst>
                    <a:ext uri="{9D8B030D-6E8A-4147-A177-3AD203B41FA5}">
                      <a16:colId xmlns:a16="http://schemas.microsoft.com/office/drawing/2014/main" val="3093993137"/>
                    </a:ext>
                  </a:extLst>
                </a:gridCol>
              </a:tblGrid>
              <a:tr h="23133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Azul de Metileno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462244"/>
                  </a:ext>
                </a:extLst>
              </a:tr>
              <a:tr h="444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Concentrações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Caminho b (cm)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Concentração (mol/L)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Absorbâncias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Absortividade Molar ε (L/(mol cm))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96529918"/>
                  </a:ext>
                </a:extLst>
              </a:tr>
              <a:tr h="23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1,37E-05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1,078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7,87E+04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8862099"/>
                  </a:ext>
                </a:extLst>
              </a:tr>
              <a:tr h="23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9,43E-06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0,736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7,80E+04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24419720"/>
                  </a:ext>
                </a:extLst>
              </a:tr>
              <a:tr h="23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7,09E-06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0,56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7,90E+04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008370"/>
                  </a:ext>
                </a:extLst>
              </a:tr>
              <a:tr h="23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1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4,35E-06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0,36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8,28E+04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19225820"/>
                  </a:ext>
                </a:extLst>
              </a:tr>
              <a:tr h="23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1,65E-06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0,15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9,09E+04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61917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50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67176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058576"/>
            <a:ext cx="8907694" cy="16542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6) Repita o experimento do item anterior para a </a:t>
            </a:r>
            <a:r>
              <a:rPr lang="pt-BR" dirty="0" err="1"/>
              <a:t>Acridina</a:t>
            </a:r>
            <a:r>
              <a:rPr lang="pt-BR" dirty="0"/>
              <a:t> Laranja (AL),também faca a varredura do espectro de absorção UV-Vis de 400-750 </a:t>
            </a:r>
            <a:r>
              <a:rPr lang="pt-BR" dirty="0" err="1"/>
              <a:t>nm</a:t>
            </a:r>
            <a:r>
              <a:rPr lang="pt-BR" dirty="0"/>
              <a:t> para todas as 5 soluções disponíveis;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3F82E88-417C-724A-87DB-ED2AF1E06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39167" y="2977686"/>
            <a:ext cx="5186680" cy="36766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E8A00B5-9BF1-F449-B920-6347202B5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87" y="3765086"/>
            <a:ext cx="3847454" cy="21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1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67176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058575"/>
            <a:ext cx="8907694" cy="297916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pt-BR" dirty="0"/>
              <a:t>7) Faça uma tabela anotando os valores de absorbância para comprimento de onda de 490 </a:t>
            </a:r>
            <a:r>
              <a:rPr lang="pt-BR" dirty="0" err="1"/>
              <a:t>nm</a:t>
            </a:r>
            <a:r>
              <a:rPr lang="pt-BR" dirty="0"/>
              <a:t> para cada amostra de </a:t>
            </a:r>
            <a:r>
              <a:rPr lang="pt-BR" dirty="0" err="1"/>
              <a:t>acridina</a:t>
            </a:r>
            <a:r>
              <a:rPr lang="pt-BR" dirty="0"/>
              <a:t> laranja. Registre um espectro típico para a </a:t>
            </a:r>
            <a:r>
              <a:rPr lang="pt-BR" dirty="0" err="1"/>
              <a:t>acridina</a:t>
            </a:r>
            <a:r>
              <a:rPr lang="pt-BR" dirty="0"/>
              <a:t> laranja fotografando a tela do espectrofotômetro.</a:t>
            </a:r>
          </a:p>
          <a:p>
            <a:endParaRPr lang="pt-BR" dirty="0"/>
          </a:p>
          <a:p>
            <a:r>
              <a:rPr lang="pt-BR" dirty="0"/>
              <a:t>8) De forma similar determine a partir dos espectros obtidos o coeficiente de absorção molar do AL e compare com algum valor encontrado na literatura.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7524C8D-197C-E242-BF8A-7D3B431A8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735685"/>
              </p:ext>
            </p:extLst>
          </p:nvPr>
        </p:nvGraphicFramePr>
        <p:xfrm>
          <a:off x="1253446" y="4232953"/>
          <a:ext cx="6795664" cy="2090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0619">
                  <a:extLst>
                    <a:ext uri="{9D8B030D-6E8A-4147-A177-3AD203B41FA5}">
                      <a16:colId xmlns:a16="http://schemas.microsoft.com/office/drawing/2014/main" val="477447074"/>
                    </a:ext>
                  </a:extLst>
                </a:gridCol>
                <a:gridCol w="1005921">
                  <a:extLst>
                    <a:ext uri="{9D8B030D-6E8A-4147-A177-3AD203B41FA5}">
                      <a16:colId xmlns:a16="http://schemas.microsoft.com/office/drawing/2014/main" val="2069181644"/>
                    </a:ext>
                  </a:extLst>
                </a:gridCol>
                <a:gridCol w="1371854">
                  <a:extLst>
                    <a:ext uri="{9D8B030D-6E8A-4147-A177-3AD203B41FA5}">
                      <a16:colId xmlns:a16="http://schemas.microsoft.com/office/drawing/2014/main" val="3806050666"/>
                    </a:ext>
                  </a:extLst>
                </a:gridCol>
                <a:gridCol w="1055393">
                  <a:extLst>
                    <a:ext uri="{9D8B030D-6E8A-4147-A177-3AD203B41FA5}">
                      <a16:colId xmlns:a16="http://schemas.microsoft.com/office/drawing/2014/main" val="437850995"/>
                    </a:ext>
                  </a:extLst>
                </a:gridCol>
                <a:gridCol w="2201877">
                  <a:extLst>
                    <a:ext uri="{9D8B030D-6E8A-4147-A177-3AD203B41FA5}">
                      <a16:colId xmlns:a16="http://schemas.microsoft.com/office/drawing/2014/main" val="3592503705"/>
                    </a:ext>
                  </a:extLst>
                </a:gridCol>
              </a:tblGrid>
              <a:tr h="26633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 err="1">
                          <a:effectLst/>
                        </a:rPr>
                        <a:t>Acridina</a:t>
                      </a:r>
                      <a:r>
                        <a:rPr lang="pt-BR" sz="1100" dirty="0">
                          <a:effectLst/>
                        </a:rPr>
                        <a:t> Laranja 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325580"/>
                  </a:ext>
                </a:extLst>
              </a:tr>
              <a:tr h="492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Concentrações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Caminho b (cm)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Concentração (mol/L)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Absorbâncias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Absortividade Molar ε (L/(mol cm))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26123684"/>
                  </a:ext>
                </a:extLst>
              </a:tr>
              <a:tr h="266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4,04E-05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1,544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3,82E+04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19259283"/>
                  </a:ext>
                </a:extLst>
              </a:tr>
              <a:tr h="266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3,24E-05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1,245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3,84E+04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43426966"/>
                  </a:ext>
                </a:extLst>
              </a:tr>
              <a:tr h="266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2,47E-05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0,934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3,78E+04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68803699"/>
                  </a:ext>
                </a:extLst>
              </a:tr>
              <a:tr h="266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2,29E-05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0,88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3,84E+04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93861875"/>
                  </a:ext>
                </a:extLst>
              </a:tr>
              <a:tr h="266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1,54E-06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0,665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4,32E+05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333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416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67176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058575"/>
            <a:ext cx="8907694" cy="55682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pt-BR" dirty="0"/>
              <a:t>9) Mistura de Moléculas</a:t>
            </a:r>
          </a:p>
          <a:p>
            <a:r>
              <a:rPr lang="pt-BR" dirty="0"/>
              <a:t>Determine o espectro de absorbância das duas </a:t>
            </a:r>
            <a:r>
              <a:rPr lang="pt-BR" dirty="0" err="1"/>
              <a:t>solucões</a:t>
            </a:r>
            <a:r>
              <a:rPr lang="pt-BR" dirty="0"/>
              <a:t> de mistura disponíveis;</a:t>
            </a:r>
          </a:p>
          <a:p>
            <a:r>
              <a:rPr lang="pt-BR" dirty="0"/>
              <a:t>Faca uma tabela anotando os valores de absorbância para dois comprimentos de onda: 490 </a:t>
            </a:r>
            <a:r>
              <a:rPr lang="pt-BR" dirty="0" err="1"/>
              <a:t>nm</a:t>
            </a:r>
            <a:r>
              <a:rPr lang="pt-BR" dirty="0"/>
              <a:t> e 664 </a:t>
            </a:r>
            <a:r>
              <a:rPr lang="pt-BR" dirty="0" err="1"/>
              <a:t>nm</a:t>
            </a:r>
            <a:r>
              <a:rPr lang="pt-BR" dirty="0"/>
              <a:t>.</a:t>
            </a:r>
          </a:p>
          <a:p>
            <a:r>
              <a:rPr lang="pt-BR" dirty="0"/>
              <a:t>Estas duas misturas foram produzidas a partir de soluções de AL e AM com concentrações desconhecidas.</a:t>
            </a:r>
          </a:p>
          <a:p>
            <a:r>
              <a:rPr lang="pt-BR" dirty="0"/>
              <a:t>Empregando os resultados obtidos para as soluções de AL e AM e o espectro de absorbância das misturas, determine a concentração de cada solução empregada para produzir estas duas misturadas.</a:t>
            </a:r>
          </a:p>
          <a:p>
            <a:r>
              <a:rPr lang="pt-BR" dirty="0"/>
              <a:t>Obtenha o espectro de absorção de uma amostra de agua tônica, registre o espectro e anote a posição e absorbância de todos as bandas observadas.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456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88263">
            <a:off x="1619007" y="4797597"/>
            <a:ext cx="1932616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35359">
            <a:off x="-681024" y="4520715"/>
            <a:ext cx="2955416" cy="62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187624" y="1844896"/>
            <a:ext cx="6768752" cy="6840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187624" y="5877344"/>
            <a:ext cx="6768752" cy="6480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320849" y="1880190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Times New Roman" pitchFamily="18" charset="0"/>
                <a:cs typeface="Times New Roman" pitchFamily="18" charset="0"/>
              </a:rPr>
              <a:t>Estado Excitado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088190" y="5930188"/>
            <a:ext cx="3390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Times New Roman" pitchFamily="18" charset="0"/>
                <a:cs typeface="Times New Roman" pitchFamily="18" charset="0"/>
              </a:rPr>
              <a:t>Estado Fundamental</a:t>
            </a:r>
          </a:p>
        </p:txBody>
      </p:sp>
      <p:sp>
        <p:nvSpPr>
          <p:cNvPr id="19" name="CaixaDeTexto 18"/>
          <p:cNvSpPr txBox="1"/>
          <p:nvPr/>
        </p:nvSpPr>
        <p:spPr>
          <a:xfrm flipH="1">
            <a:off x="419357" y="2614919"/>
            <a:ext cx="233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Luz de Excitação/</a:t>
            </a:r>
          </a:p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Absorção</a:t>
            </a:r>
          </a:p>
        </p:txBody>
      </p:sp>
      <p:sp>
        <p:nvSpPr>
          <p:cNvPr id="22" name="Elipse 21"/>
          <p:cNvSpPr/>
          <p:nvPr/>
        </p:nvSpPr>
        <p:spPr>
          <a:xfrm>
            <a:off x="1691680" y="5949352"/>
            <a:ext cx="504000" cy="504000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1691680" y="5949280"/>
            <a:ext cx="504056" cy="504056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 flipH="1">
            <a:off x="1870503" y="3331394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Luz de Emissão</a:t>
            </a:r>
          </a:p>
          <a:p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(Fluorescência)</a:t>
            </a:r>
          </a:p>
        </p:txBody>
      </p:sp>
      <p:sp>
        <p:nvSpPr>
          <p:cNvPr id="50" name="Espaço Reservado para Número de Slide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267D-494E-403D-BB5F-164EE5AE41F7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8288276-0C67-5647-BAB4-30AFB419352F}"/>
              </a:ext>
            </a:extLst>
          </p:cNvPr>
          <p:cNvSpPr/>
          <p:nvPr/>
        </p:nvSpPr>
        <p:spPr>
          <a:xfrm>
            <a:off x="283454" y="253272"/>
            <a:ext cx="8577092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4200" dirty="0"/>
              <a:t>Espectroscopia de Absorção e Emissão</a:t>
            </a:r>
          </a:p>
        </p:txBody>
      </p:sp>
    </p:spTree>
    <p:extLst>
      <p:ext uri="{BB962C8B-B14F-4D97-AF65-F5344CB8AC3E}">
        <p14:creationId xmlns:p14="http://schemas.microsoft.com/office/powerpoint/2010/main" val="36332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4" presetClass="path" presetSubtype="0" repeatCount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-0.00382 -0.582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58218 L -0.00382 -0.0060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6" grpId="1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52483B-A536-EC47-92AB-1D0DED95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86" y="1269699"/>
            <a:ext cx="7230814" cy="538795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47F63F5-F341-D448-A74B-3644BC859AA9}"/>
              </a:ext>
            </a:extLst>
          </p:cNvPr>
          <p:cNvSpPr txBox="1">
            <a:spLocks/>
          </p:cNvSpPr>
          <p:nvPr/>
        </p:nvSpPr>
        <p:spPr>
          <a:xfrm>
            <a:off x="172269" y="68142"/>
            <a:ext cx="8907696" cy="825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Espectroscopia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Fluorescência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6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B55F6-5B90-7140-A5BE-A2D6062F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7" y="169917"/>
            <a:ext cx="8792752" cy="7650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Espectroscopia de Fluorescência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33EEC6-D6FB-3740-A17B-F72ED9690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86" y="1106434"/>
            <a:ext cx="8792751" cy="188334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Estudar o fenômeno de transições eletrônicas radioativas através da aplicação de técnicas de fluorescência e excitação em soluções de água tônica, azul de metileno e </a:t>
            </a:r>
            <a:r>
              <a:rPr lang="pt-BR" dirty="0" err="1"/>
              <a:t>acridina</a:t>
            </a:r>
            <a:r>
              <a:rPr lang="pt-BR" dirty="0"/>
              <a:t> laranja;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1167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B55F6-5B90-7140-A5BE-A2D6062F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7" y="169917"/>
            <a:ext cx="8792752" cy="7650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Espectroscopia de Fluorescência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33EEC6-D6FB-3740-A17B-F72ED9690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87" y="1106434"/>
            <a:ext cx="4079128" cy="539710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1) Diagrame a óptica, componentes internos do espectrômetro a ser empregado nesta prática. Inclua neste diagrama a fonte emissora, porta amostra, rede de difração, lentes, filtros e detectores para ambas as técnicas a serem empregadas: espectroscopia de  fluorescência e espectroscopia de excitação.</a:t>
            </a:r>
          </a:p>
        </p:txBody>
      </p:sp>
      <p:pic>
        <p:nvPicPr>
          <p:cNvPr id="5122" name="Picture 2" descr="Fluorescence Spectroscopy">
            <a:extLst>
              <a:ext uri="{FF2B5EF4-FFF2-40B4-BE49-F238E27FC236}">
                <a16:creationId xmlns:a16="http://schemas.microsoft.com/office/drawing/2014/main" id="{EFFCB854-4446-7A45-A5F8-FE01FEFA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568735"/>
            <a:ext cx="4711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0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88263">
            <a:off x="1619007" y="4797597"/>
            <a:ext cx="1932616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35359">
            <a:off x="-681024" y="4520715"/>
            <a:ext cx="2955416" cy="62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187624" y="1844896"/>
            <a:ext cx="6768752" cy="6840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187624" y="5877344"/>
            <a:ext cx="6768752" cy="6480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320849" y="1880190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Times New Roman" pitchFamily="18" charset="0"/>
                <a:cs typeface="Times New Roman" pitchFamily="18" charset="0"/>
              </a:rPr>
              <a:t>Estado Excitado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088190" y="5930188"/>
            <a:ext cx="3390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Times New Roman" pitchFamily="18" charset="0"/>
                <a:cs typeface="Times New Roman" pitchFamily="18" charset="0"/>
              </a:rPr>
              <a:t>Estado Fundamental</a:t>
            </a:r>
          </a:p>
        </p:txBody>
      </p:sp>
      <p:sp>
        <p:nvSpPr>
          <p:cNvPr id="19" name="CaixaDeTexto 18"/>
          <p:cNvSpPr txBox="1"/>
          <p:nvPr/>
        </p:nvSpPr>
        <p:spPr>
          <a:xfrm flipH="1">
            <a:off x="419357" y="2614919"/>
            <a:ext cx="233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Luz de Excitação/</a:t>
            </a:r>
          </a:p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Absorção</a:t>
            </a:r>
          </a:p>
        </p:txBody>
      </p:sp>
      <p:sp>
        <p:nvSpPr>
          <p:cNvPr id="22" name="Elipse 21"/>
          <p:cNvSpPr/>
          <p:nvPr/>
        </p:nvSpPr>
        <p:spPr>
          <a:xfrm>
            <a:off x="1691680" y="5949352"/>
            <a:ext cx="504000" cy="504000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1691680" y="5949280"/>
            <a:ext cx="504056" cy="504056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 flipH="1">
            <a:off x="1870503" y="3331394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Luz de Emissão</a:t>
            </a:r>
          </a:p>
          <a:p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(Fluorescência)</a:t>
            </a:r>
          </a:p>
        </p:txBody>
      </p:sp>
      <p:sp>
        <p:nvSpPr>
          <p:cNvPr id="50" name="Espaço Reservado para Número de Slide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267D-494E-403D-BB5F-164EE5AE41F7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8288276-0C67-5647-BAB4-30AFB419352F}"/>
              </a:ext>
            </a:extLst>
          </p:cNvPr>
          <p:cNvSpPr/>
          <p:nvPr/>
        </p:nvSpPr>
        <p:spPr>
          <a:xfrm>
            <a:off x="283454" y="253272"/>
            <a:ext cx="8577092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4200" dirty="0"/>
              <a:t>Espectroscopia de Absorção e Emissão</a:t>
            </a:r>
          </a:p>
        </p:txBody>
      </p:sp>
    </p:spTree>
    <p:extLst>
      <p:ext uri="{BB962C8B-B14F-4D97-AF65-F5344CB8AC3E}">
        <p14:creationId xmlns:p14="http://schemas.microsoft.com/office/powerpoint/2010/main" val="32715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4" presetClass="path" presetSubtype="0" repeatCount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-0.00382 -0.582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58218 L -0.00382 -0.0060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6" grpId="1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B55F6-5B90-7140-A5BE-A2D6062F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7" y="169917"/>
            <a:ext cx="8792752" cy="7650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Espectroscopia de Fluorescência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33EEC6-D6FB-3740-A17B-F72ED9690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86" y="1106434"/>
            <a:ext cx="8792751" cy="435133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pt-BR" dirty="0"/>
              <a:t>2) Diagrame a óptica, componentes internos do espectrômetro a ser empregado nesta prática. Inclua neste diagrama a fonte emissora, porta amostra, rede de difração, lentes, filtros e detectores para ambas as técnicas a serem empregadas: espectroscopia de  fluorescência e espectroscopia de excitação.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8724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B55F6-5B90-7140-A5BE-A2D6062F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7" y="169917"/>
            <a:ext cx="8792752" cy="7650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Espectroscopia de Fluorescência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33EEC6-D6FB-3740-A17B-F72ED9690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86" y="1106434"/>
            <a:ext cx="8792751" cy="343474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pt-BR" dirty="0"/>
              <a:t>2) Sabendo que o espectro de absorção no ultravioleta e visível da solução contendo agua tônica esta disponível no ambiente virtual descubra qual o composto responsável pela emissão de </a:t>
            </a:r>
            <a:r>
              <a:rPr lang="pt-BR" dirty="0" err="1"/>
              <a:t>fuorescência</a:t>
            </a:r>
            <a:r>
              <a:rPr lang="pt-BR" dirty="0"/>
              <a:t> da solução, também denominado como </a:t>
            </a:r>
            <a:r>
              <a:rPr lang="pt-BR" dirty="0" err="1"/>
              <a:t>fluoróforo</a:t>
            </a:r>
            <a:r>
              <a:rPr lang="pt-BR" dirty="0"/>
              <a:t>.</a:t>
            </a:r>
          </a:p>
          <a:p>
            <a:endParaRPr lang="pt-BR" dirty="0"/>
          </a:p>
          <a:p>
            <a:r>
              <a:rPr lang="pt-BR" dirty="0"/>
              <a:t>Qual e a faixa de comprimentos de onda que seria região mais adequada para excitar esta amostra e produzir um intenso espectro de absorção?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8578FB-0736-D448-B913-D7563809E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74" y="4602490"/>
            <a:ext cx="2809104" cy="22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BAD66C2-2C3D-9740-8F3F-017824048E36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7" y="2106187"/>
            <a:ext cx="4154512" cy="37188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444394-AC67-8346-945F-7764956645FD}"/>
              </a:ext>
            </a:extLst>
          </p:cNvPr>
          <p:cNvSpPr txBox="1"/>
          <p:nvPr/>
        </p:nvSpPr>
        <p:spPr>
          <a:xfrm>
            <a:off x="946401" y="1474891"/>
            <a:ext cx="261488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/>
              <a:t>Fluorescência 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43A38B-FF65-1A4E-B090-76A0CBDDFB5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91" y="2018659"/>
            <a:ext cx="4230013" cy="38939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66E9BAF-8C03-9140-904B-73C916DAB1A6}"/>
              </a:ext>
            </a:extLst>
          </p:cNvPr>
          <p:cNvSpPr txBox="1"/>
          <p:nvPr/>
        </p:nvSpPr>
        <p:spPr>
          <a:xfrm>
            <a:off x="5516688" y="1390985"/>
            <a:ext cx="2771977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/>
              <a:t>Fluorescência AM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8949353-8BD1-C143-BB33-C6281D32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7" y="169917"/>
            <a:ext cx="8792752" cy="7650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Espectroscopia de Fluorescência</a:t>
            </a:r>
          </a:p>
        </p:txBody>
      </p:sp>
    </p:spTree>
    <p:extLst>
      <p:ext uri="{BB962C8B-B14F-4D97-AF65-F5344CB8AC3E}">
        <p14:creationId xmlns:p14="http://schemas.microsoft.com/office/powerpoint/2010/main" val="2209314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E444394-AC67-8346-945F-7764956645FD}"/>
              </a:ext>
            </a:extLst>
          </p:cNvPr>
          <p:cNvSpPr txBox="1"/>
          <p:nvPr/>
        </p:nvSpPr>
        <p:spPr>
          <a:xfrm>
            <a:off x="450531" y="2122948"/>
            <a:ext cx="3773469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/>
              <a:t>Espectro de Excitação AL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8949353-8BD1-C143-BB33-C6281D32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7" y="169917"/>
            <a:ext cx="8792752" cy="7650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Espectroscopia de Fluorescência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96F05B-FAC1-1641-B461-D1A9BAA750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" y="2865799"/>
            <a:ext cx="4591050" cy="2199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D69D203-9F74-B849-BEDE-3394FFB36DCB}"/>
              </a:ext>
            </a:extLst>
          </p:cNvPr>
          <p:cNvSpPr txBox="1"/>
          <p:nvPr/>
        </p:nvSpPr>
        <p:spPr>
          <a:xfrm>
            <a:off x="4920002" y="2122948"/>
            <a:ext cx="393056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/>
              <a:t>Espectro de Excitação AM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3E89D36-07F2-BA42-B5C0-CCAD496CEF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15" y="2865799"/>
            <a:ext cx="4245024" cy="219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10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8692B7-229F-ED49-95DD-97F147770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1006075"/>
            <a:ext cx="9051533" cy="575156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pt-BR" dirty="0"/>
              <a:t>Obtenha um espectro de  fluorescência da solução de água tônica e correlacione o experimento realizado com a o diagrama feito no item anterior. Identifique neste experimento que valor de excitação foi empregado para produzir a  fluorescência e qual faixa espectral foi utilizada para obter o espectro de fluorescência.</a:t>
            </a:r>
          </a:p>
          <a:p>
            <a:pPr algn="just"/>
            <a:endParaRPr lang="pt-BR" dirty="0"/>
          </a:p>
          <a:p>
            <a:r>
              <a:rPr lang="pt-BR" dirty="0"/>
              <a:t>Com a mesma solução obtenha um espectro de excitação. Para este experimento correlacione mais uma vez com o seu diagrama e </a:t>
            </a:r>
            <a:r>
              <a:rPr lang="pt-BR" dirty="0" err="1"/>
              <a:t>identfique</a:t>
            </a:r>
            <a:r>
              <a:rPr lang="pt-BR" dirty="0"/>
              <a:t> a radiação que foi empregada para excitar a amostra e qual radiação foi coletada para montar o espectro de excitação.</a:t>
            </a:r>
          </a:p>
          <a:p>
            <a:endParaRPr lang="pt-BR" dirty="0"/>
          </a:p>
          <a:p>
            <a:r>
              <a:rPr lang="pt-BR" dirty="0"/>
              <a:t>Obtenha o espectro de fluorescência e excitação de uma amostra de AM e AL.</a:t>
            </a:r>
          </a:p>
          <a:p>
            <a:endParaRPr lang="pt-BR" dirty="0"/>
          </a:p>
          <a:p>
            <a:r>
              <a:rPr lang="pt-BR" dirty="0"/>
              <a:t>Compare o espectro de absorção com o espectro de emissão de fluorescência dos compostos estudados. Onde estão localizados os comprimentos de onda de máxima absorção e máxima emissão  fluorescente?</a:t>
            </a:r>
          </a:p>
          <a:p>
            <a:endParaRPr lang="pt-BR" dirty="0"/>
          </a:p>
          <a:p>
            <a:r>
              <a:rPr lang="pt-BR" dirty="0"/>
              <a:t>Qual a semelhança entre o espectro de absorção e o espectro de excitação fluorescente?</a:t>
            </a:r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94CA60C-01A2-E544-A805-A1A28843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7" y="69558"/>
            <a:ext cx="8876872" cy="7650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Espectroscopia de Fluorescência</a:t>
            </a:r>
          </a:p>
        </p:txBody>
      </p:sp>
    </p:spTree>
    <p:extLst>
      <p:ext uri="{BB962C8B-B14F-4D97-AF65-F5344CB8AC3E}">
        <p14:creationId xmlns:p14="http://schemas.microsoft.com/office/powerpoint/2010/main" val="1224778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E444394-AC67-8346-945F-7764956645FD}"/>
              </a:ext>
            </a:extLst>
          </p:cNvPr>
          <p:cNvSpPr txBox="1"/>
          <p:nvPr/>
        </p:nvSpPr>
        <p:spPr>
          <a:xfrm>
            <a:off x="328066" y="1005728"/>
            <a:ext cx="3773469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/>
              <a:t>Espectro de Excitação AL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8949353-8BD1-C143-BB33-C6281D32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7" y="169917"/>
            <a:ext cx="8792752" cy="7650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Espectroscopia de Fluorescência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96F05B-FAC1-1641-B461-D1A9BAA750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728"/>
            <a:ext cx="4591050" cy="2199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D69D203-9F74-B849-BEDE-3394FFB36DCB}"/>
              </a:ext>
            </a:extLst>
          </p:cNvPr>
          <p:cNvSpPr txBox="1"/>
          <p:nvPr/>
        </p:nvSpPr>
        <p:spPr>
          <a:xfrm>
            <a:off x="5038776" y="1005728"/>
            <a:ext cx="393056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/>
              <a:t>Espectro de Excitação AM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3E89D36-07F2-BA42-B5C0-CCAD496CEF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15" y="1610867"/>
            <a:ext cx="4245024" cy="219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23E6DD0-4E2F-DC4D-A3B3-72696DA424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62453" y="3870148"/>
            <a:ext cx="3109547" cy="211946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0592816-F408-C144-8705-2776C202861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859792" y="3810507"/>
            <a:ext cx="3109547" cy="228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9C8CBD-3005-2041-9F6A-6A667BEF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43B0-6BE9-304B-AADC-F2C58A1BF61A}" type="slidenum">
              <a:rPr lang="pt-BR" smtClean="0"/>
              <a:t>3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1341E30-81B6-8C46-A7A1-838E0EBFE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545"/>
            <a:ext cx="9144000" cy="468680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E59AF1D-5732-E44E-B5B0-AD1E74D19817}"/>
              </a:ext>
            </a:extLst>
          </p:cNvPr>
          <p:cNvSpPr/>
          <p:nvPr/>
        </p:nvSpPr>
        <p:spPr>
          <a:xfrm>
            <a:off x="283454" y="253272"/>
            <a:ext cx="8577092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4200" dirty="0"/>
              <a:t>Espectroscopia de Absorção e Emissão</a:t>
            </a:r>
          </a:p>
        </p:txBody>
      </p:sp>
    </p:spTree>
    <p:extLst>
      <p:ext uri="{BB962C8B-B14F-4D97-AF65-F5344CB8AC3E}">
        <p14:creationId xmlns:p14="http://schemas.microsoft.com/office/powerpoint/2010/main" val="187079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52483B-A536-EC47-92AB-1D0DED95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86" y="1269699"/>
            <a:ext cx="7230814" cy="538795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47F63F5-F341-D448-A74B-3644BC859AA9}"/>
              </a:ext>
            </a:extLst>
          </p:cNvPr>
          <p:cNvSpPr txBox="1">
            <a:spLocks/>
          </p:cNvSpPr>
          <p:nvPr/>
        </p:nvSpPr>
        <p:spPr>
          <a:xfrm>
            <a:off x="172269" y="68142"/>
            <a:ext cx="8907696" cy="825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Absorção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Óptica</a:t>
            </a:r>
            <a:r>
              <a:rPr lang="en-US" dirty="0">
                <a:solidFill>
                  <a:schemeClr val="bg1"/>
                </a:solidFill>
              </a:rPr>
              <a:t>: Lei Beer-Lambert</a:t>
            </a:r>
          </a:p>
        </p:txBody>
      </p:sp>
    </p:spTree>
    <p:extLst>
      <p:ext uri="{BB962C8B-B14F-4D97-AF65-F5344CB8AC3E}">
        <p14:creationId xmlns:p14="http://schemas.microsoft.com/office/powerpoint/2010/main" val="410201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9C8CBD-3005-2041-9F6A-6A667BEF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43B0-6BE9-304B-AADC-F2C58A1BF61A}" type="slidenum">
              <a:rPr lang="pt-BR" smtClean="0"/>
              <a:t>5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E59AF1D-5732-E44E-B5B0-AD1E74D19817}"/>
              </a:ext>
            </a:extLst>
          </p:cNvPr>
          <p:cNvSpPr/>
          <p:nvPr/>
        </p:nvSpPr>
        <p:spPr>
          <a:xfrm>
            <a:off x="167077" y="253272"/>
            <a:ext cx="8860546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5400" dirty="0"/>
              <a:t>Espectroscopia de Absorção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472B005-919C-374A-8BEF-BBD07099D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6157"/>
            <a:ext cx="8967118" cy="30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4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D6BFCF5-D887-0445-9F41-6663FFD8F707}"/>
              </a:ext>
            </a:extLst>
          </p:cNvPr>
          <p:cNvSpPr txBox="1">
            <a:spLocks/>
          </p:cNvSpPr>
          <p:nvPr/>
        </p:nvSpPr>
        <p:spPr>
          <a:xfrm>
            <a:off x="172269" y="68142"/>
            <a:ext cx="8907696" cy="825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Absorção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Óptica</a:t>
            </a:r>
            <a:r>
              <a:rPr lang="en-US" dirty="0">
                <a:solidFill>
                  <a:schemeClr val="bg1"/>
                </a:solidFill>
              </a:rPr>
              <a:t>: Lei Beer-Lambert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5CB105-0123-7A40-AF54-DCBDAE40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85" y="1274144"/>
            <a:ext cx="5011740" cy="55157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C77C47-6659-0B49-9D43-37B397177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863" y="6169237"/>
            <a:ext cx="3429000" cy="26581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9129DB-99C9-264E-9D29-84E0A63FE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315" y="6473452"/>
            <a:ext cx="4311650" cy="23902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2410D5A-25B4-E74F-AC6A-B8EECEE6EA24}"/>
              </a:ext>
            </a:extLst>
          </p:cNvPr>
          <p:cNvSpPr/>
          <p:nvPr/>
        </p:nvSpPr>
        <p:spPr>
          <a:xfrm>
            <a:off x="4416816" y="5075978"/>
            <a:ext cx="30963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2983172-929C-C04C-BF2C-52250ECBBC12}"/>
              </a:ext>
            </a:extLst>
          </p:cNvPr>
          <p:cNvSpPr/>
          <p:nvPr/>
        </p:nvSpPr>
        <p:spPr>
          <a:xfrm>
            <a:off x="5785328" y="971522"/>
            <a:ext cx="3240000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AFDBCAF-463C-4446-B351-CD15B72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5456" y="1475578"/>
            <a:ext cx="3419872" cy="4135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BBB3F6C-3E87-BF42-A802-4B86EB057BDC}"/>
              </a:ext>
            </a:extLst>
          </p:cNvPr>
          <p:cNvSpPr/>
          <p:nvPr/>
        </p:nvSpPr>
        <p:spPr>
          <a:xfrm>
            <a:off x="5821480" y="5075978"/>
            <a:ext cx="30963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8052114-842A-DC4B-8C3E-E90D4EF474D1}"/>
              </a:ext>
            </a:extLst>
          </p:cNvPr>
          <p:cNvSpPr txBox="1"/>
          <p:nvPr/>
        </p:nvSpPr>
        <p:spPr>
          <a:xfrm rot="16200000">
            <a:off x="4854018" y="2947097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Absorbância</a:t>
            </a:r>
            <a:r>
              <a:rPr lang="en-US" b="1" dirty="0"/>
              <a:t> (</a:t>
            </a:r>
            <a:r>
              <a:rPr lang="en-US" b="1" dirty="0" err="1"/>
              <a:t>u.a.</a:t>
            </a:r>
            <a:r>
              <a:rPr lang="en-US" b="1" dirty="0"/>
              <a:t>)</a:t>
            </a:r>
            <a:endParaRPr lang="pt-BR" b="1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35DE160-5F66-9543-BE44-A40AF996C760}"/>
              </a:ext>
            </a:extLst>
          </p:cNvPr>
          <p:cNvSpPr/>
          <p:nvPr/>
        </p:nvSpPr>
        <p:spPr>
          <a:xfrm>
            <a:off x="6433040" y="1475578"/>
            <a:ext cx="151216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420251E-55C6-8843-BBC7-FEDE9E40D77A}"/>
              </a:ext>
            </a:extLst>
          </p:cNvPr>
          <p:cNvSpPr/>
          <p:nvPr/>
        </p:nvSpPr>
        <p:spPr>
          <a:xfrm>
            <a:off x="6109296" y="1619594"/>
            <a:ext cx="2628000" cy="3099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F930818-D015-2545-97E0-4510EFD6F891}"/>
              </a:ext>
            </a:extLst>
          </p:cNvPr>
          <p:cNvSpPr txBox="1"/>
          <p:nvPr/>
        </p:nvSpPr>
        <p:spPr>
          <a:xfrm>
            <a:off x="5695392" y="5165161"/>
            <a:ext cx="32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       </a:t>
            </a:r>
            <a:r>
              <a:rPr lang="en-US" b="1" dirty="0" err="1"/>
              <a:t>Comprimento</a:t>
            </a:r>
            <a:r>
              <a:rPr lang="en-US" b="1" dirty="0"/>
              <a:t> de </a:t>
            </a:r>
            <a:r>
              <a:rPr lang="en-US" b="1" dirty="0" err="1"/>
              <a:t>Onda</a:t>
            </a:r>
            <a:r>
              <a:rPr lang="en-US" b="1" dirty="0"/>
              <a:t>(nm)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364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139094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253331"/>
            <a:ext cx="8907694" cy="31748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dirty="0"/>
              <a:t>Correlacionar as variáveis envolvidas no processo de absorção, como o coeficiente de absorção molar (absortividade molar), a concentração e o caminho óptico; </a:t>
            </a:r>
          </a:p>
          <a:p>
            <a:endParaRPr lang="pt-BR" dirty="0"/>
          </a:p>
          <a:p>
            <a:r>
              <a:rPr lang="pt-BR" dirty="0"/>
              <a:t>Obter o espectro de absorção e determinar o coeficiente de absorção molar dos compostos: Azul de Metileno (AM) e da </a:t>
            </a:r>
            <a:r>
              <a:rPr lang="pt-BR" dirty="0" err="1"/>
              <a:t>Acridina</a:t>
            </a:r>
            <a:r>
              <a:rPr lang="pt-BR" dirty="0"/>
              <a:t> laranja (AL);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F9E50F-6CFA-B046-9F0B-6D69DEF82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2" y="4592813"/>
            <a:ext cx="8850315" cy="212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9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139094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253331"/>
            <a:ext cx="8907694" cy="546557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1) Antes de iniciar o experimento diagrame os componentes internos do espectrômetro de absorção identificando os seguintes componentes no seu diagrama: fonte, espelhos, </a:t>
            </a:r>
            <a:r>
              <a:rPr lang="pt-BR" dirty="0" err="1"/>
              <a:t>lentes,filtros</a:t>
            </a:r>
            <a:r>
              <a:rPr lang="pt-BR" dirty="0"/>
              <a:t>, </a:t>
            </a:r>
            <a:r>
              <a:rPr lang="pt-BR" dirty="0" err="1"/>
              <a:t>porta-amostra</a:t>
            </a:r>
            <a:r>
              <a:rPr lang="pt-BR" dirty="0"/>
              <a:t>, detectores, redes de difração, etc.</a:t>
            </a:r>
          </a:p>
          <a:p>
            <a:pPr lvl="1"/>
            <a:r>
              <a:rPr lang="pt-BR" dirty="0"/>
              <a:t>O Azul de Metileno possui peso molecular de 319,85 g/mol</a:t>
            </a:r>
            <a:r>
              <a:rPr lang="pt-BR" baseline="30000" dirty="0"/>
              <a:t>-1 </a:t>
            </a:r>
            <a:r>
              <a:rPr lang="pt-BR" dirty="0"/>
              <a:t>e a </a:t>
            </a:r>
            <a:r>
              <a:rPr lang="pt-BR" dirty="0" err="1"/>
              <a:t>Acridina</a:t>
            </a:r>
            <a:r>
              <a:rPr lang="pt-BR" dirty="0"/>
              <a:t> Laranja um peso molecular de 265,35 g/mol</a:t>
            </a:r>
            <a:r>
              <a:rPr lang="pt-BR" baseline="30000" dirty="0"/>
              <a:t>-1.</a:t>
            </a:r>
          </a:p>
          <a:p>
            <a:pPr lvl="1"/>
            <a:endParaRPr lang="pt-BR" baseline="30000" dirty="0"/>
          </a:p>
          <a:p>
            <a:pPr marL="0" indent="0">
              <a:buNone/>
            </a:pPr>
            <a:r>
              <a:rPr lang="pt-BR" dirty="0"/>
              <a:t>2) Obtenha a equação que correlaciona a variável a ser calculada (coeficiente de absorção molar) com as variáveis experimentais (absorbância, caminho óptico e concentração);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3)  Propague as incertezas experimentais e determine a incerteza associada ao coeficiente de absorção molar;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48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FE3A9-C71C-104C-AC93-5A42E3D6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" y="139094"/>
            <a:ext cx="8907694" cy="8985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533CF-5816-B543-AA4D-BBA0DC3B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3" y="1253331"/>
            <a:ext cx="8907694" cy="25686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2) Obtenha a equação que correlaciona a variável a ser calculada (coeficiente de absorção molar) com as variáveis experimentais (absorbância, caminho óptico e concentração). Propague as incertezas experimentais e determine a incerteza associada ao coeficiente de absorção molar;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EEF1FF7-2184-F04A-A003-524D9BE4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01" y="3688422"/>
            <a:ext cx="4226104" cy="31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6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1211</Words>
  <Application>Microsoft Macintosh PowerPoint</Application>
  <PresentationFormat>Apresentação na tela (4:3)</PresentationFormat>
  <Paragraphs>156</Paragraphs>
  <Slides>25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Tema do Office</vt:lpstr>
      <vt:lpstr>Espectroscopia de Estados Eletrônicos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Objetivos</vt:lpstr>
      <vt:lpstr>Metodologia</vt:lpstr>
      <vt:lpstr>Metodologia</vt:lpstr>
      <vt:lpstr>Metodologia</vt:lpstr>
      <vt:lpstr>Metodologia</vt:lpstr>
      <vt:lpstr>Metodologia</vt:lpstr>
      <vt:lpstr>Metodologia</vt:lpstr>
      <vt:lpstr>Metodologia</vt:lpstr>
      <vt:lpstr>Metodologia</vt:lpstr>
      <vt:lpstr>Apresentação do PowerPoint</vt:lpstr>
      <vt:lpstr>Apresentação do PowerPoint</vt:lpstr>
      <vt:lpstr>Espectroscopia de Fluorescência</vt:lpstr>
      <vt:lpstr>Espectroscopia de Fluorescência</vt:lpstr>
      <vt:lpstr>Espectroscopia de Fluorescência</vt:lpstr>
      <vt:lpstr>Espectroscopia de Fluorescência</vt:lpstr>
      <vt:lpstr>Espectroscopia de Fluorescência</vt:lpstr>
      <vt:lpstr>Espectroscopia de Fluorescência</vt:lpstr>
      <vt:lpstr>Espectroscopia de Fluorescência</vt:lpstr>
      <vt:lpstr>Espectroscopia de Fluorescência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Eder Guidelli</dc:creator>
  <cp:lastModifiedBy>Eder Guidelli</cp:lastModifiedBy>
  <cp:revision>23</cp:revision>
  <dcterms:created xsi:type="dcterms:W3CDTF">2020-11-03T13:29:14Z</dcterms:created>
  <dcterms:modified xsi:type="dcterms:W3CDTF">2020-11-06T23:42:15Z</dcterms:modified>
</cp:coreProperties>
</file>