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2" r:id="rId8"/>
    <p:sldId id="266" r:id="rId9"/>
    <p:sldId id="267" r:id="rId10"/>
    <p:sldId id="268" r:id="rId11"/>
    <p:sldId id="269" r:id="rId12"/>
    <p:sldId id="270" r:id="rId13"/>
    <p:sldId id="263" r:id="rId14"/>
    <p:sldId id="261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34"/>
    <p:restoredTop sz="96301"/>
  </p:normalViewPr>
  <p:slideViewPr>
    <p:cSldViewPr snapToGrid="0">
      <p:cViewPr varScale="1">
        <p:scale>
          <a:sx n="70" d="100"/>
          <a:sy n="70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042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85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78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53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094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23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0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59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1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75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70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224BD51-9D45-4946-9D91-C16886DBB91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4205FAD-7914-294F-B495-9898D89A6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134B3-BB80-A7A9-36EF-58E3897EBF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pt-BR" sz="3200" dirty="0">
                <a:effectLst/>
                <a:latin typeface="Arial" panose="020B0604020202020204" pitchFamily="34" charset="0"/>
              </a:rPr>
            </a:br>
            <a:br>
              <a:rPr lang="pt-BR" sz="3200" dirty="0">
                <a:effectLst/>
                <a:latin typeface="Arial" panose="020B0604020202020204" pitchFamily="34" charset="0"/>
              </a:rPr>
            </a:br>
            <a:r>
              <a:rPr lang="pt-BR" sz="3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sz="3200" b="1" dirty="0">
                <a:solidFill>
                  <a:srgbClr val="211D1E"/>
                </a:solidFill>
                <a:effectLst/>
                <a:latin typeface="Arial" panose="020B0604020202020204" pitchFamily="34" charset="0"/>
              </a:rPr>
              <a:t>Noções Básicas de Teoria Geral do Estado</a:t>
            </a:r>
            <a:br>
              <a:rPr lang="pt-BR" sz="3200" b="1" dirty="0">
                <a:solidFill>
                  <a:srgbClr val="211D1E"/>
                </a:solidFill>
                <a:effectLst/>
                <a:latin typeface="Arial" panose="020B0604020202020204" pitchFamily="34" charset="0"/>
              </a:rPr>
            </a:br>
            <a:br>
              <a:rPr lang="pt-BR" sz="3200" dirty="0">
                <a:solidFill>
                  <a:srgbClr val="211D1E"/>
                </a:solidFill>
                <a:effectLst/>
                <a:latin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4B4289-3822-393F-9FF0-11B864876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03_04_2024</a:t>
            </a:r>
          </a:p>
        </p:txBody>
      </p:sp>
    </p:spTree>
    <p:extLst>
      <p:ext uri="{BB962C8B-B14F-4D97-AF65-F5344CB8AC3E}">
        <p14:creationId xmlns:p14="http://schemas.microsoft.com/office/powerpoint/2010/main" val="409693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DBB562-B249-8836-59BC-2FF2EE72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123444"/>
            <a:ext cx="7729728" cy="571500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pt-BR" dirty="0"/>
              <a:t>EXEMPLOS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C86F66-04B5-528E-D8DC-045435C3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248156"/>
            <a:ext cx="9065570" cy="43616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pt-BR" sz="2000" b="0" i="0" u="none" strike="noStrike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000" b="1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Outros exemplos:</a:t>
            </a:r>
            <a:endParaRPr lang="pt-BR" sz="2000" b="0" i="0" u="none" strike="noStrike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Nação sem Estado:</a:t>
            </a:r>
            <a:r>
              <a:rPr lang="pt-BR" sz="2000" b="0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Catalunha, Palestina, Bascos.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Estado sem Nação:</a:t>
            </a:r>
            <a:r>
              <a:rPr lang="pt-BR" sz="2000" b="0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Bélgica, Suíça, Canadá.</a:t>
            </a:r>
          </a:p>
          <a:p>
            <a:pPr>
              <a:lnSpc>
                <a:spcPct val="90000"/>
              </a:lnSpc>
            </a:pPr>
            <a:r>
              <a:rPr lang="pt-BR" sz="2000" b="1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Observação:</a:t>
            </a:r>
            <a:endParaRPr lang="pt-BR" sz="2000" b="0" i="0" u="none" strike="noStrike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b="0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relação entre Estado e Nação pode ser complexa e variar de caso para caso</a:t>
            </a:r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2000" b="0" i="0" u="none" strike="noStrike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Os </a:t>
            </a:r>
            <a:r>
              <a:rPr lang="pt-BR" sz="2000" b="0" i="0" dirty="0">
                <a:solidFill>
                  <a:srgbClr val="404040"/>
                </a:solidFill>
                <a:effectLst/>
                <a:highlight>
                  <a:srgbClr val="D3E3FD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Palestinos</a:t>
            </a:r>
            <a:r>
              <a:rPr lang="pt-BR" sz="20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 ocupam uma área do Oriente Médio.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Essa </a:t>
            </a:r>
            <a:r>
              <a:rPr lang="pt-BR" sz="2000" b="0" i="0" dirty="0">
                <a:solidFill>
                  <a:srgbClr val="404040"/>
                </a:solidFill>
                <a:effectLst/>
                <a:highlight>
                  <a:srgbClr val="D3E3FD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nação</a:t>
            </a:r>
            <a:r>
              <a:rPr lang="pt-BR" sz="2000" b="0" i="0" dirty="0">
                <a:solidFill>
                  <a:srgbClr val="40404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formada por mais de 7 milhões de pessoas, reivindica a criação do Estado Palestino, além da reincorporação de terras ocupadas por Israel.</a:t>
            </a:r>
            <a:endParaRPr lang="pt-BR" sz="2000" b="0" i="0" u="none" strike="noStrike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b="0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pt-BR" sz="5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2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8EAC7B2-7321-2E10-E6DE-94DDD33EC4B3}"/>
              </a:ext>
            </a:extLst>
          </p:cNvPr>
          <p:cNvSpPr txBox="1"/>
          <p:nvPr/>
        </p:nvSpPr>
        <p:spPr>
          <a:xfrm>
            <a:off x="1249680" y="1248156"/>
            <a:ext cx="969264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u="none" strike="noStrike" dirty="0">
                <a:solidFill>
                  <a:srgbClr val="1F1F1F"/>
                </a:solidFill>
                <a:effectLst/>
                <a:latin typeface="Google Sans"/>
              </a:rPr>
              <a:t>A Bélgica, a Suíça e o Canadá são considerados estados sem nação por diversos motivos:</a:t>
            </a:r>
          </a:p>
          <a:p>
            <a:pPr algn="l"/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1. Ausência de um único povo:</a:t>
            </a:r>
            <a:endParaRPr lang="pt-BR" b="0" i="0" u="none" strike="noStrike" dirty="0">
              <a:solidFill>
                <a:srgbClr val="1F1F1F"/>
              </a:solidFill>
              <a:effectLst/>
              <a:latin typeface="Google 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Bélgica:</a:t>
            </a:r>
            <a:r>
              <a:rPr lang="pt-BR" b="0" i="0" u="none" strike="noStrike" dirty="0">
                <a:solidFill>
                  <a:srgbClr val="1F1F1F"/>
                </a:solidFill>
                <a:effectLst/>
                <a:latin typeface="Google Sans"/>
              </a:rPr>
              <a:t> Possui três comunidades linguísticas principais: flamenga, </a:t>
            </a:r>
            <a:r>
              <a:rPr lang="pt-BR" b="0" i="0" u="none" strike="noStrike" dirty="0" err="1">
                <a:solidFill>
                  <a:srgbClr val="1F1F1F"/>
                </a:solidFill>
                <a:effectLst/>
                <a:latin typeface="Google Sans"/>
              </a:rPr>
              <a:t>valona</a:t>
            </a:r>
            <a:r>
              <a:rPr lang="pt-BR" b="0" i="0" u="none" strike="noStrike" dirty="0">
                <a:solidFill>
                  <a:srgbClr val="1F1F1F"/>
                </a:solidFill>
                <a:effectLst/>
                <a:latin typeface="Google Sans"/>
              </a:rPr>
              <a:t> e germanófona, cada uma com sua própria língua e cultura.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Suíça:</a:t>
            </a:r>
            <a:r>
              <a:rPr lang="pt-BR" b="0" i="0" u="none" strike="noStrike" dirty="0">
                <a:solidFill>
                  <a:srgbClr val="1F1F1F"/>
                </a:solidFill>
                <a:effectLst/>
                <a:latin typeface="Google Sans"/>
              </a:rPr>
              <a:t> Quatro línguas oficiais: alemão, francês, italiano e </a:t>
            </a:r>
            <a:r>
              <a:rPr lang="pt-BR" b="0" i="0" u="none" strike="noStrike" dirty="0" err="1">
                <a:solidFill>
                  <a:srgbClr val="1F1F1F"/>
                </a:solidFill>
                <a:effectLst/>
                <a:latin typeface="Google Sans"/>
              </a:rPr>
              <a:t>romanche</a:t>
            </a:r>
            <a:r>
              <a:rPr lang="pt-BR" b="0" i="0" u="none" strike="noStrike" dirty="0">
                <a:solidFill>
                  <a:srgbClr val="1F1F1F"/>
                </a:solidFill>
                <a:effectLst/>
                <a:latin typeface="Google Sans"/>
              </a:rPr>
              <a:t>, com diversas culturas e identidades regionais.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Canadá:</a:t>
            </a:r>
            <a:r>
              <a:rPr lang="pt-BR" b="0" i="0" u="none" strike="noStrike" dirty="0">
                <a:solidFill>
                  <a:srgbClr val="1F1F1F"/>
                </a:solidFill>
                <a:effectLst/>
                <a:latin typeface="Google Sans"/>
              </a:rPr>
              <a:t> Possui duas línguas oficiais: inglês e francês, além de uma grande diversidade cultural e étnica.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pt-BR" b="0" i="0" u="none" strike="noStrike" dirty="0">
              <a:solidFill>
                <a:srgbClr val="1F1F1F"/>
              </a:solidFill>
              <a:effectLst/>
              <a:latin typeface="Google Sans"/>
            </a:endParaRPr>
          </a:p>
          <a:p>
            <a:pPr algn="l"/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2. Nacionalismo fraco:</a:t>
            </a:r>
            <a:endParaRPr lang="pt-BR" b="0" i="0" u="none" strike="noStrike" dirty="0">
              <a:solidFill>
                <a:srgbClr val="1F1F1F"/>
              </a:solidFill>
              <a:effectLst/>
              <a:latin typeface="Google 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Bélgica:</a:t>
            </a:r>
            <a:r>
              <a:rPr lang="pt-BR" b="0" i="0" u="none" strike="noStrike" dirty="0">
                <a:solidFill>
                  <a:srgbClr val="1F1F1F"/>
                </a:solidFill>
                <a:effectLst/>
                <a:latin typeface="Google Sans"/>
              </a:rPr>
              <a:t> O sentimento nacional é relativamente fraco, com movimentos separatistas existindo na Flandres e na Valônia.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Suíça:</a:t>
            </a:r>
            <a:r>
              <a:rPr lang="pt-BR" b="0" i="0" u="none" strike="noStrike" dirty="0">
                <a:solidFill>
                  <a:srgbClr val="1F1F1F"/>
                </a:solidFill>
                <a:effectLst/>
                <a:latin typeface="Google Sans"/>
              </a:rPr>
              <a:t> Forte identidade regional e cantonal, com um sentimento nacional menos intenso.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Canadá:</a:t>
            </a:r>
            <a:r>
              <a:rPr lang="pt-BR" b="0" i="0" u="none" strike="noStrike" dirty="0">
                <a:solidFill>
                  <a:srgbClr val="1F1F1F"/>
                </a:solidFill>
                <a:effectLst/>
                <a:latin typeface="Google Sans"/>
              </a:rPr>
              <a:t> Nacionalismo canadense é menos proeminente do que o regionalismo, com diferenças culturais entre as províncias.</a:t>
            </a:r>
          </a:p>
        </p:txBody>
      </p:sp>
    </p:spTree>
    <p:extLst>
      <p:ext uri="{BB962C8B-B14F-4D97-AF65-F5344CB8AC3E}">
        <p14:creationId xmlns:p14="http://schemas.microsoft.com/office/powerpoint/2010/main" val="995531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28EAC7B2-7321-2E10-E6DE-94DDD33EC4B3}"/>
              </a:ext>
            </a:extLst>
          </p:cNvPr>
          <p:cNvSpPr txBox="1"/>
          <p:nvPr/>
        </p:nvSpPr>
        <p:spPr>
          <a:xfrm>
            <a:off x="443345" y="0"/>
            <a:ext cx="11748655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 História e formação:</a:t>
            </a:r>
            <a:endParaRPr lang="pt-BR" sz="2000" b="0" i="0" u="none" strike="noStrike" dirty="0">
              <a:solidFill>
                <a:srgbClr val="1F1F1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Bélgica:</a:t>
            </a:r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Criada em 1830 a partir da unificação de regiões com diferentes histórias e culturas.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Suíça:</a:t>
            </a:r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Confederação fundada em 1291, com forte tradição de autonomia cantonal.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Canadá:</a:t>
            </a:r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Formado a partir da união de colônias britânicas e francesas, com diferentes histórias e culturas.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pt-BR" sz="2000" b="0" i="0" u="none" strike="noStrike" dirty="0">
              <a:solidFill>
                <a:srgbClr val="1F1F1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 Estruturas políticas descentralizadas:</a:t>
            </a:r>
            <a:endParaRPr lang="pt-BR" sz="2000" b="0" i="0" u="none" strike="noStrike" dirty="0">
              <a:solidFill>
                <a:srgbClr val="1F1F1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Bélgica:</a:t>
            </a:r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Estado federal com três comunidades e três regiões autônomas.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Suíça:</a:t>
            </a:r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Confederação de 26 cantões com alto grau de autonomia.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Canadá:</a:t>
            </a:r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Federação com dez províncias e três territórios, com autonomia significativa.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pt-BR" sz="2000" b="0" i="0" u="none" strike="noStrike" dirty="0">
              <a:solidFill>
                <a:srgbClr val="1F1F1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Importância da multiculturalidade:</a:t>
            </a:r>
            <a:endParaRPr lang="pt-BR" sz="2000" b="0" i="0" u="none" strike="noStrike" dirty="0">
              <a:solidFill>
                <a:srgbClr val="1F1F1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Bélgica:</a:t>
            </a:r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Reconhece e valoriza a diversidade cultural e linguística.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Suíça:</a:t>
            </a:r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 neutralidade e a multiculturalidade são pilares da identidade nacional.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Canadá:</a:t>
            </a:r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O multiculturalismo é uma política oficial do governo.</a:t>
            </a:r>
          </a:p>
          <a:p>
            <a:pPr algn="l"/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É importante ressaltar que a caracterização de "estado sem nação" é complexa e controversa. Alguns argumentam que a presença de um Estado forte e de uma identidade nacional coesa é suficiente para negar essa classificação.</a:t>
            </a:r>
          </a:p>
          <a:p>
            <a:pPr algn="l"/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Outros defendem que a diversidade cultural e a descentralização política são características que definem esses países como "estados sem nação".</a:t>
            </a:r>
          </a:p>
          <a:p>
            <a:pPr algn="l"/>
            <a:r>
              <a:rPr lang="pt-BR" sz="2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Independentemente da terminologia, a Bélgica, a Suíça e o Canadá são exemplos de países que se formaram a partir de diferentes grupos étnicos, linguísticos e culturais, e que desenvolveram modelos políticos descentralizados para acomodar essa diversidade.</a:t>
            </a:r>
          </a:p>
        </p:txBody>
      </p:sp>
    </p:spTree>
    <p:extLst>
      <p:ext uri="{BB962C8B-B14F-4D97-AF65-F5344CB8AC3E}">
        <p14:creationId xmlns:p14="http://schemas.microsoft.com/office/powerpoint/2010/main" val="2940922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CB161-A1A3-EA9E-90CB-D5D1CEDE9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99" y="362390"/>
            <a:ext cx="4476806" cy="1188720"/>
          </a:xfrm>
        </p:spPr>
        <p:txBody>
          <a:bodyPr>
            <a:normAutofit/>
          </a:bodyPr>
          <a:lstStyle/>
          <a:p>
            <a:r>
              <a:rPr lang="pt-BR" dirty="0"/>
              <a:t>Os 3 Poderes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DD6DA-F523-2139-54F3-7819C7FCF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02" y="1551110"/>
            <a:ext cx="4836400" cy="469821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Cada um desses Poderes do Estado exerce uma função estatal específica, porém, não há uma separação absoluta de funções. </a:t>
            </a:r>
          </a:p>
          <a:p>
            <a:pPr algn="just"/>
            <a:endParaRPr lang="pt-BR" sz="2400" dirty="0">
              <a:solidFill>
                <a:srgbClr val="211D1E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4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Assim, os Poderes irão desempenhar funções típicas (principais) e funções atípicas (não principais). Observe no quadro a seguir, a divisão dos Poderes da República nos diferentes níveis de governo no Brasil. </a:t>
            </a:r>
          </a:p>
          <a:p>
            <a:endParaRPr lang="pt-B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533F40-045E-4E3D-9243-864CD4E58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402EC6-D845-41B3-BEBE-CB34D9BF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7AD5D37-17CC-A2A3-267D-4218D3259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1548" y="1340198"/>
            <a:ext cx="7216677" cy="345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8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6ABDFC-5C61-A0E3-6FAB-7F9D3E3F7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59436"/>
            <a:ext cx="7729728" cy="813816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t-BR" dirty="0"/>
              <a:t>população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554160-939F-C39E-6C3B-7A125D3DB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341882"/>
            <a:ext cx="9692640" cy="4361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>
              <a:solidFill>
                <a:srgbClr val="211D1E"/>
              </a:solidFill>
              <a:latin typeface="Calibri" panose="020F0502020204030204" pitchFamily="34" charset="0"/>
            </a:endParaRPr>
          </a:p>
          <a:p>
            <a:r>
              <a:rPr lang="pt-BR" sz="28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A população é um conceito que envolve aspectos meramente estatísticos do número total de indivíduos que se sujeitam ao poder do Estado,</a:t>
            </a:r>
          </a:p>
          <a:p>
            <a:r>
              <a:rPr lang="pt-BR" sz="28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 incluindo, por exemplo, os estrangeiros, apátridas e os visitantes temporários. </a:t>
            </a:r>
          </a:p>
          <a:p>
            <a:r>
              <a:rPr lang="pt-BR" sz="2800" dirty="0">
                <a:solidFill>
                  <a:srgbClr val="211D1E"/>
                </a:solidFill>
                <a:latin typeface="Calibri" panose="020F0502020204030204" pitchFamily="34" charset="0"/>
              </a:rPr>
              <a:t>Útil para explorar questões demográficas para um país ou entre países.</a:t>
            </a:r>
            <a:endParaRPr lang="pt-BR" sz="2800" dirty="0">
              <a:solidFill>
                <a:srgbClr val="211D1E"/>
              </a:solidFill>
              <a:effectLst/>
              <a:latin typeface="Calibri" panose="020F0502020204030204" pitchFamily="34" charset="0"/>
            </a:endParaRPr>
          </a:p>
          <a:p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1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D7C5BE-418C-4A44-91BF-28E411F75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120" y="1559052"/>
            <a:ext cx="10271760" cy="4347972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7798299-1721-6EA4-BD25-87463643FD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927" y="251460"/>
            <a:ext cx="8236908" cy="293065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6945C9E-1F25-E663-5402-32FFB0192A2C}"/>
              </a:ext>
            </a:extLst>
          </p:cNvPr>
          <p:cNvSpPr txBox="1"/>
          <p:nvPr/>
        </p:nvSpPr>
        <p:spPr>
          <a:xfrm>
            <a:off x="1129284" y="3390406"/>
            <a:ext cx="950619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É importante ressaltar que é por meio da União que a República Federativa do Brasil se apresenta nas suas relações internacionais, ou seja, é a União que representa o Estado Federal perante os outros Estados soberanos. </a:t>
            </a:r>
          </a:p>
          <a:p>
            <a:pPr algn="just"/>
            <a:r>
              <a:rPr lang="pt-BR" sz="20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Um detalhe interessante é que a União somente representa o Estado Federal nos atos de Direito Internacional (Art. 21, inciso </a:t>
            </a:r>
            <a:r>
              <a:rPr lang="pt-BR" sz="2000" dirty="0" err="1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pt-BR" sz="20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, CF/88), pois quem efetivamente pratica os atos de Direito Internacional é a República Federativa do Brasil, juridicamente representada pelo Presidente da República. A União é somente uma das entidades que forma esse todo, denominado de Estado Federal. </a:t>
            </a:r>
          </a:p>
        </p:txBody>
      </p:sp>
    </p:spTree>
    <p:extLst>
      <p:ext uri="{BB962C8B-B14F-4D97-AF65-F5344CB8AC3E}">
        <p14:creationId xmlns:p14="http://schemas.microsoft.com/office/powerpoint/2010/main" val="101270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E0B2AB-A442-F7BB-9D27-79B956BCC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729" y="5499895"/>
            <a:ext cx="9638443" cy="48463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DISPONÍVEL NO EDISCIPLINA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841D57-2203-5377-82B4-07B3701B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6" y="804672"/>
            <a:ext cx="10579607" cy="4297679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kern="1200" cap="all" spc="200" baseline="0" dirty="0" err="1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Bibliografia</a:t>
            </a:r>
            <a:br>
              <a:rPr lang="en-US" sz="3200" kern="1200" cap="all" spc="200" baseline="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kern="1200" cap="all" spc="200" baseline="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ENAP MÓDULO 1</a:t>
            </a:r>
            <a:r>
              <a:rPr lang="pt-BR" sz="3200" b="1" dirty="0">
                <a:solidFill>
                  <a:srgbClr val="211D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t-BR" sz="3200" dirty="0">
                <a:solidFill>
                  <a:srgbClr val="211D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000" b="1" dirty="0">
                <a:solidFill>
                  <a:srgbClr val="211D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Noções Básicas de Teoria Geral do Estado</a:t>
            </a:r>
            <a:br>
              <a:rPr lang="pt-BR" sz="2000" b="1" dirty="0">
                <a:solidFill>
                  <a:srgbClr val="211D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000" b="1" dirty="0">
                <a:solidFill>
                  <a:srgbClr val="211D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2017</a:t>
            </a:r>
            <a:br>
              <a:rPr lang="pt-BR" sz="2000" dirty="0">
                <a:solidFill>
                  <a:srgbClr val="211D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2000" dirty="0">
                <a:solidFill>
                  <a:srgbClr val="211D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5000" kern="1200" cap="all" spc="200" baseline="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858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D2197A5-91C0-5ED9-230F-89753E8B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123444"/>
            <a:ext cx="7729728" cy="93726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DEFINIÇÕES RELEVANTES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5D6EB9-AD4F-79AE-F438-CA56FD80C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448" y="1271445"/>
            <a:ext cx="9266739" cy="3730236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DIFERENÇAS ENTRE OS CONCEITOS DE ESTADO E NAÇÃO E PAÍS</a:t>
            </a:r>
          </a:p>
          <a:p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0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A POPULAÇÃO</a:t>
            </a:r>
          </a:p>
          <a:p>
            <a:endParaRPr lang="pt-BR" sz="2000" dirty="0">
              <a:solidFill>
                <a:srgbClr val="211D1E"/>
              </a:solidFill>
              <a:effectLst/>
              <a:latin typeface="Calibri" panose="020F0502020204030204" pitchFamily="34" charset="0"/>
            </a:endParaRPr>
          </a:p>
          <a:p>
            <a:r>
              <a:rPr lang="pt-BR" sz="20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BREVE ENTENDIMENTO DOS PODERES DO ESTADO E DA ADMINISTRAÇÃO PÚBLICA EM SEUS DIFERENTES NÍVEIS (FEDERAL, ESTADUAL E MUNICIPAL). </a:t>
            </a:r>
          </a:p>
          <a:p>
            <a:endParaRPr lang="pt-BR" sz="2000" dirty="0">
              <a:solidFill>
                <a:srgbClr val="211D1E"/>
              </a:solidFill>
              <a:effectLst/>
              <a:latin typeface="Calibri" panose="020F0502020204030204" pitchFamily="34" charset="0"/>
            </a:endParaRPr>
          </a:p>
          <a:p>
            <a:endParaRPr lang="pt-BR" sz="20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5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B6DC2B-1592-5DD0-1958-D01E89DC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135773"/>
            <a:ext cx="7729728" cy="924931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ESTADO E NAÇÃO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79032B-99CF-6064-321B-05D8E4742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6606" y="1384686"/>
            <a:ext cx="9455714" cy="4225158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Estado é </a:t>
            </a:r>
          </a:p>
          <a:p>
            <a:r>
              <a:rPr lang="pt-BR" sz="24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uma </a:t>
            </a:r>
            <a:r>
              <a:rPr lang="pt-BR" sz="2400" i="1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instituição </a:t>
            </a:r>
            <a:r>
              <a:rPr lang="pt-BR" sz="2400" b="1" i="1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organizada política, social e juridicamente, </a:t>
            </a:r>
          </a:p>
          <a:p>
            <a:r>
              <a:rPr lang="pt-BR" sz="24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ocupando um território definido, </a:t>
            </a:r>
          </a:p>
          <a:p>
            <a:r>
              <a:rPr lang="pt-BR" sz="24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em que, por vezes, a lei máxima é uma Constituição escrita, a qual é</a:t>
            </a:r>
          </a:p>
          <a:p>
            <a:r>
              <a:rPr lang="pt-BR" sz="24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dirigida por um governo que possui soberania reconhecida tanto interna quanto externamente ao país.</a:t>
            </a:r>
          </a:p>
          <a:p>
            <a:endParaRPr lang="pt-BR" sz="24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5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B6DC2B-1592-5DD0-1958-D01E89DC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123444"/>
            <a:ext cx="7729728" cy="93726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ESTADO E NAÇÃO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79032B-99CF-6064-321B-05D8E4742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384685"/>
            <a:ext cx="9692639" cy="4225159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404040"/>
                </a:solidFill>
                <a:effectLst/>
                <a:latin typeface="Calibri" panose="020F0502020204030204" pitchFamily="34" charset="0"/>
              </a:rPr>
              <a:t>Nação:</a:t>
            </a:r>
          </a:p>
          <a:p>
            <a:pPr algn="just"/>
            <a:r>
              <a:rPr lang="pt-BR" sz="28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envolve a existência de vínculos comuns entre os habitantes de determinado local, e </a:t>
            </a:r>
          </a:p>
          <a:p>
            <a:pPr algn="just"/>
            <a:r>
              <a:rPr lang="pt-BR" sz="28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o conceito de povo se refere ao conjunto de pessoas dotadas de capacidade jurídica para </a:t>
            </a:r>
            <a:r>
              <a:rPr lang="pt-BR" sz="2800" i="1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exercer os direitos políticos assegurados pela organização estatal, </a:t>
            </a:r>
          </a:p>
          <a:p>
            <a:pPr algn="just"/>
            <a:r>
              <a:rPr lang="pt-BR" sz="2800" i="1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ou seja, trata-se de associação humana.</a:t>
            </a:r>
          </a:p>
          <a:p>
            <a:pPr marL="0" indent="0">
              <a:buNone/>
            </a:pPr>
            <a:endParaRPr lang="pt-BR" sz="28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5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1DBAA9-A61D-9DE3-7233-5CB5AF225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41838"/>
            <a:ext cx="7729728" cy="762457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t-BR" dirty="0"/>
              <a:t>PAÍS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F822C-B110-8627-F0AC-16F987BFF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517904"/>
            <a:ext cx="8961120" cy="3648079"/>
          </a:xfrm>
        </p:spPr>
        <p:txBody>
          <a:bodyPr>
            <a:normAutofit/>
          </a:bodyPr>
          <a:lstStyle/>
          <a:p>
            <a:pPr algn="l"/>
            <a:r>
              <a:rPr lang="pt-BR" sz="28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País:</a:t>
            </a:r>
            <a:endParaRPr lang="pt-BR" sz="2800" b="0" i="0" u="none" strike="noStrike" dirty="0">
              <a:solidFill>
                <a:srgbClr val="1F1F1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8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Território delimitado com governo soberano, população e reconhecimento internacional.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pt-BR" sz="2800" b="0" i="0" u="none" strike="noStrike" dirty="0">
              <a:solidFill>
                <a:srgbClr val="1F1F1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8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Exemplos:</a:t>
            </a:r>
            <a:r>
              <a:rPr lang="pt-BR" sz="28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Brasil, China, Estados Unidos.</a:t>
            </a:r>
          </a:p>
          <a:p>
            <a:br>
              <a:rPr lang="pt-BR" dirty="0"/>
            </a:br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41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D02512-6A43-BC2D-D1AA-287B6977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70901"/>
            <a:ext cx="7729728" cy="802351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404040"/>
                </a:solidFill>
              </a:rPr>
              <a:t>Diferença entre Estado e Nação </a:t>
            </a:r>
            <a:br>
              <a:rPr lang="pt-BR" dirty="0">
                <a:solidFill>
                  <a:srgbClr val="40404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622DB1-2D2D-9847-B72B-D8F27DDB7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0398" y="1358369"/>
            <a:ext cx="9375648" cy="4141262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 e Nação são palavras sinônimas? A resposta é não! Estado é a entidade político-social juridicamente organizada para executar os objetivos da soberania nacional. Já o conceito de Nação envolve a existência de vínculos comuns entre os habitantes de determinado local.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pt-BR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Embora possuam inegável sentido político, esses vínculos se caracterizam principalmente mediante relações qualificadas por fatores subjetivos que decorrem das mais diferentes origens, por exemplo: raça, geografia, religião, cultura, etc. (BERNARDES e FERREIRA, 2012). </a:t>
            </a:r>
          </a:p>
        </p:txBody>
      </p:sp>
    </p:spTree>
    <p:extLst>
      <p:ext uri="{BB962C8B-B14F-4D97-AF65-F5344CB8AC3E}">
        <p14:creationId xmlns:p14="http://schemas.microsoft.com/office/powerpoint/2010/main" val="3630618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695B460-BE11-C8FB-8F04-49F653321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187452"/>
            <a:ext cx="7729728" cy="873252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Exemplos de diferenças</a:t>
            </a:r>
            <a:br>
              <a:rPr lang="pt-BR" dirty="0"/>
            </a:br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 entre Estado e Nação:</a:t>
            </a:r>
            <a:b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339FAE-42C1-FB58-B9CE-2F7F607B7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813" y="1248156"/>
            <a:ext cx="9763959" cy="473659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pt-BR" b="1" i="0" u="none" strike="noStrike" dirty="0">
                <a:solidFill>
                  <a:srgbClr val="1F1F1F"/>
                </a:solidFill>
                <a:effectLst/>
                <a:latin typeface="Google Sans"/>
              </a:rPr>
              <a:t>1</a:t>
            </a:r>
            <a:r>
              <a:rPr lang="pt-BR" sz="5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Povo Curdo:</a:t>
            </a:r>
            <a:endParaRPr lang="pt-BR" sz="5000" b="0" i="0" u="none" strike="noStrike" dirty="0">
              <a:solidFill>
                <a:srgbClr val="1F1F1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5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Nação:</a:t>
            </a:r>
            <a:r>
              <a:rPr lang="pt-BR" sz="5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Povo com identidade cultural, histórica e linguística própria, mas sem um Estado próprio.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5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Estado:</a:t>
            </a:r>
            <a:r>
              <a:rPr lang="pt-BR" sz="5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Dividido entre diversos Estados (Turquia, Irã, Iraque e Síria).</a:t>
            </a:r>
          </a:p>
          <a:p>
            <a:pPr algn="l"/>
            <a:r>
              <a:rPr lang="pt-BR" sz="5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União Europeia:</a:t>
            </a:r>
            <a:endParaRPr lang="pt-BR" sz="5000" b="0" i="0" u="none" strike="noStrike" dirty="0">
              <a:solidFill>
                <a:srgbClr val="1F1F1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5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Estado:</a:t>
            </a:r>
            <a:r>
              <a:rPr lang="pt-BR" sz="5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Conjunto de Estados soberanos que se uniram em uma organização supranacional.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5000" b="1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Nação:</a:t>
            </a:r>
            <a:r>
              <a:rPr lang="pt-BR" sz="5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Formada por diversas nações com diferentes culturas, línguas e histórias.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5000" b="0" i="0" u="none" strike="noStrike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pt-B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3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695B460-BE11-C8FB-8F04-49F653321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54" y="49011"/>
            <a:ext cx="7729728" cy="824241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br>
              <a:rPr lang="pt-BR" sz="1500"/>
            </a:br>
            <a:r>
              <a:rPr lang="pt-BR" sz="1500"/>
              <a:t>Exemplos de diferenças</a:t>
            </a:r>
            <a:br>
              <a:rPr lang="pt-BR" sz="1500"/>
            </a:br>
            <a:r>
              <a:rPr lang="pt-BR" sz="1500" b="1" i="0" u="none" strike="noStrike">
                <a:effectLst/>
                <a:latin typeface="Google Sans"/>
              </a:rPr>
              <a:t> entre Estado e Nação:</a:t>
            </a:r>
            <a:br>
              <a:rPr lang="pt-BR" sz="1500" b="1" i="0" u="none" strike="noStrike">
                <a:effectLst/>
                <a:latin typeface="Google Sans"/>
              </a:rPr>
            </a:br>
            <a:endParaRPr lang="pt-BR" sz="150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339FAE-42C1-FB58-B9CE-2F7F607B7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228" y="950976"/>
            <a:ext cx="9692640" cy="436168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pt-BR" sz="2400" b="1" i="0" u="none" strike="noStrike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pt-BR" sz="2400" b="1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400" b="1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Em resumo:</a:t>
            </a:r>
            <a:endParaRPr lang="pt-BR" sz="2400" b="0" i="0" u="none" strike="noStrike" dirty="0">
              <a:solidFill>
                <a:srgbClr val="4040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400" b="1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Estado:</a:t>
            </a:r>
            <a:r>
              <a:rPr lang="pt-BR" sz="2400" b="0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Entidade política com território definido, governo e população.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400" b="1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Nação:</a:t>
            </a:r>
            <a:r>
              <a:rPr lang="pt-BR" sz="2400" b="0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Povo com identidade cultural, histórica e linguística própria.</a:t>
            </a:r>
          </a:p>
          <a:p>
            <a:pPr>
              <a:lnSpc>
                <a:spcPct val="90000"/>
              </a:lnSpc>
            </a:pPr>
            <a:endParaRPr lang="pt-BR" sz="24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1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1741</TotalTime>
  <Words>1107</Words>
  <Application>Microsoft Macintosh PowerPoint</Application>
  <PresentationFormat>Widescreen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Google Sans</vt:lpstr>
      <vt:lpstr>Pacote</vt:lpstr>
      <vt:lpstr>   Noções Básicas de Teoria Geral do Estado  </vt:lpstr>
      <vt:lpstr>Bibliografia  ENAP MÓDULO 1  Noções Básicas de Teoria Geral do Estado 2017   </vt:lpstr>
      <vt:lpstr>DEFINIÇÕES RELEVANTES</vt:lpstr>
      <vt:lpstr>ESTADO E NAÇÃO</vt:lpstr>
      <vt:lpstr>ESTADO E NAÇÃO</vt:lpstr>
      <vt:lpstr>PAÍS</vt:lpstr>
      <vt:lpstr>Diferença entre Estado e Nação  </vt:lpstr>
      <vt:lpstr> Exemplos de diferenças  entre Estado e Nação: </vt:lpstr>
      <vt:lpstr> Exemplos de diferenças  entre Estado e Nação: </vt:lpstr>
      <vt:lpstr>EXEMPLOS</vt:lpstr>
      <vt:lpstr>Apresentação do PowerPoint</vt:lpstr>
      <vt:lpstr>Apresentação do PowerPoint</vt:lpstr>
      <vt:lpstr>Os 3 Poderes</vt:lpstr>
      <vt:lpstr>população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 Noções Básicas de Teoria Geral do Estado  </dc:title>
  <dc:creator>Heloisa Burnquist</dc:creator>
  <cp:lastModifiedBy>Heloisa Burnquist</cp:lastModifiedBy>
  <cp:revision>13</cp:revision>
  <dcterms:created xsi:type="dcterms:W3CDTF">2024-04-01T15:09:57Z</dcterms:created>
  <dcterms:modified xsi:type="dcterms:W3CDTF">2024-04-02T20:11:15Z</dcterms:modified>
</cp:coreProperties>
</file>