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429" r:id="rId3"/>
    <p:sldId id="476" r:id="rId4"/>
    <p:sldId id="477" r:id="rId5"/>
    <p:sldId id="304" r:id="rId6"/>
    <p:sldId id="303" r:id="rId7"/>
    <p:sldId id="331" r:id="rId8"/>
    <p:sldId id="302" r:id="rId9"/>
    <p:sldId id="478" r:id="rId10"/>
    <p:sldId id="480" r:id="rId11"/>
    <p:sldId id="481" r:id="rId12"/>
    <p:sldId id="295" r:id="rId13"/>
    <p:sldId id="300" r:id="rId14"/>
    <p:sldId id="482" r:id="rId15"/>
    <p:sldId id="510" r:id="rId16"/>
    <p:sldId id="483" r:id="rId17"/>
    <p:sldId id="485" r:id="rId18"/>
    <p:sldId id="261" r:id="rId19"/>
    <p:sldId id="486" r:id="rId20"/>
    <p:sldId id="487" r:id="rId21"/>
    <p:sldId id="319" r:id="rId22"/>
    <p:sldId id="258" r:id="rId23"/>
    <p:sldId id="260" r:id="rId24"/>
    <p:sldId id="266" r:id="rId25"/>
    <p:sldId id="273" r:id="rId26"/>
    <p:sldId id="270" r:id="rId27"/>
    <p:sldId id="271" r:id="rId28"/>
    <p:sldId id="272" r:id="rId29"/>
    <p:sldId id="267" r:id="rId30"/>
    <p:sldId id="390" r:id="rId31"/>
    <p:sldId id="392" r:id="rId32"/>
    <p:sldId id="491" r:id="rId33"/>
    <p:sldId id="408" r:id="rId34"/>
    <p:sldId id="490" r:id="rId35"/>
    <p:sldId id="341" r:id="rId36"/>
    <p:sldId id="362" r:id="rId37"/>
    <p:sldId id="346" r:id="rId38"/>
    <p:sldId id="418" r:id="rId39"/>
    <p:sldId id="423" r:id="rId40"/>
    <p:sldId id="419" r:id="rId41"/>
    <p:sldId id="420" r:id="rId42"/>
    <p:sldId id="345" r:id="rId43"/>
    <p:sldId id="432" r:id="rId44"/>
    <p:sldId id="433" r:id="rId45"/>
    <p:sldId id="424" r:id="rId46"/>
    <p:sldId id="349" r:id="rId47"/>
    <p:sldId id="350" r:id="rId48"/>
    <p:sldId id="344" r:id="rId49"/>
    <p:sldId id="425" r:id="rId50"/>
    <p:sldId id="361" r:id="rId51"/>
    <p:sldId id="492" r:id="rId52"/>
    <p:sldId id="404" r:id="rId53"/>
    <p:sldId id="363" r:id="rId54"/>
    <p:sldId id="355" r:id="rId55"/>
    <p:sldId id="351" r:id="rId56"/>
    <p:sldId id="352" r:id="rId57"/>
    <p:sldId id="353" r:id="rId58"/>
    <p:sldId id="354" r:id="rId59"/>
    <p:sldId id="428" r:id="rId60"/>
    <p:sldId id="357" r:id="rId61"/>
    <p:sldId id="411" r:id="rId62"/>
    <p:sldId id="412" r:id="rId63"/>
    <p:sldId id="365" r:id="rId64"/>
    <p:sldId id="328" r:id="rId65"/>
    <p:sldId id="330" r:id="rId66"/>
    <p:sldId id="493" r:id="rId67"/>
    <p:sldId id="323" r:id="rId68"/>
    <p:sldId id="494" r:id="rId69"/>
    <p:sldId id="332" r:id="rId70"/>
    <p:sldId id="333" r:id="rId71"/>
    <p:sldId id="334" r:id="rId72"/>
    <p:sldId id="335" r:id="rId73"/>
    <p:sldId id="336" r:id="rId74"/>
    <p:sldId id="337" r:id="rId75"/>
    <p:sldId id="407" r:id="rId76"/>
    <p:sldId id="406" r:id="rId77"/>
    <p:sldId id="495" r:id="rId78"/>
    <p:sldId id="338" r:id="rId79"/>
    <p:sldId id="496" r:id="rId80"/>
    <p:sldId id="497" r:id="rId81"/>
    <p:sldId id="498" r:id="rId82"/>
    <p:sldId id="499" r:id="rId83"/>
    <p:sldId id="473" r:id="rId84"/>
    <p:sldId id="500" r:id="rId85"/>
    <p:sldId id="501" r:id="rId86"/>
    <p:sldId id="502" r:id="rId87"/>
    <p:sldId id="503" r:id="rId88"/>
    <p:sldId id="422" r:id="rId89"/>
    <p:sldId id="440" r:id="rId90"/>
    <p:sldId id="441" r:id="rId91"/>
    <p:sldId id="442" r:id="rId92"/>
    <p:sldId id="504" r:id="rId93"/>
    <p:sldId id="259" r:id="rId94"/>
    <p:sldId id="444" r:id="rId95"/>
    <p:sldId id="505" r:id="rId96"/>
    <p:sldId id="446" r:id="rId97"/>
    <p:sldId id="506" r:id="rId98"/>
    <p:sldId id="509" r:id="rId99"/>
    <p:sldId id="508" r:id="rId100"/>
    <p:sldId id="458" r:id="rId101"/>
    <p:sldId id="456" r:id="rId102"/>
    <p:sldId id="468" r:id="rId103"/>
    <p:sldId id="459" r:id="rId104"/>
    <p:sldId id="463" r:id="rId105"/>
    <p:sldId id="454" r:id="rId106"/>
    <p:sldId id="462" r:id="rId107"/>
    <p:sldId id="460" r:id="rId108"/>
    <p:sldId id="461" r:id="rId109"/>
    <p:sldId id="465" r:id="rId110"/>
    <p:sldId id="470" r:id="rId111"/>
    <p:sldId id="471" r:id="rId112"/>
    <p:sldId id="455" r:id="rId113"/>
    <p:sldId id="467" r:id="rId114"/>
    <p:sldId id="472" r:id="rId115"/>
    <p:sldId id="469" r:id="rId116"/>
    <p:sldId id="385" r:id="rId117"/>
    <p:sldId id="448" r:id="rId118"/>
    <p:sldId id="301" r:id="rId119"/>
    <p:sldId id="305" r:id="rId120"/>
    <p:sldId id="324" r:id="rId121"/>
    <p:sldId id="269" r:id="rId122"/>
    <p:sldId id="327" r:id="rId123"/>
    <p:sldId id="325" r:id="rId124"/>
    <p:sldId id="326" r:id="rId125"/>
    <p:sldId id="307" r:id="rId126"/>
    <p:sldId id="308" r:id="rId127"/>
    <p:sldId id="317" r:id="rId1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EA6DE5-1D53-47D8-B263-D4760A56A730}" v="69" dt="2022-04-20T01:39:45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80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microsoft.com/office/2015/10/relationships/revisionInfo" Target="revisionInfo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viewProps" Target="view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tableStyles" Target="tableStyle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C9A2DB-3145-4C91-B720-8CD879F9B00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A364444-7DAF-4826-AA17-E8CCCEE21547}">
      <dgm:prSet/>
      <dgm:spPr/>
      <dgm:t>
        <a:bodyPr/>
        <a:lstStyle/>
        <a:p>
          <a:r>
            <a:rPr lang="pt-BR" dirty="0"/>
            <a:t>É o grupo mais afetado pela enfermidades de um de seus membros;</a:t>
          </a:r>
          <a:endParaRPr lang="en-US" dirty="0"/>
        </a:p>
      </dgm:t>
    </dgm:pt>
    <dgm:pt modelId="{E53C17D7-DA9D-44DD-8BD6-4D7E4AC1218E}" type="parTrans" cxnId="{92E91D95-8AFC-4982-ACB0-5316E2B877D4}">
      <dgm:prSet/>
      <dgm:spPr/>
      <dgm:t>
        <a:bodyPr/>
        <a:lstStyle/>
        <a:p>
          <a:endParaRPr lang="en-US"/>
        </a:p>
      </dgm:t>
    </dgm:pt>
    <dgm:pt modelId="{48B73C82-ADE9-4CBC-9B96-77FCDC17455D}" type="sibTrans" cxnId="{92E91D95-8AFC-4982-ACB0-5316E2B877D4}">
      <dgm:prSet/>
      <dgm:spPr/>
      <dgm:t>
        <a:bodyPr/>
        <a:lstStyle/>
        <a:p>
          <a:endParaRPr lang="en-US"/>
        </a:p>
      </dgm:t>
    </dgm:pt>
    <dgm:pt modelId="{C0C6B3A6-19F1-48D8-98E3-C8DA033227DE}">
      <dgm:prSet/>
      <dgm:spPr/>
      <dgm:t>
        <a:bodyPr/>
        <a:lstStyle/>
        <a:p>
          <a:r>
            <a:rPr lang="pt-BR"/>
            <a:t>Aliado no processo de tratamento e uma fonte de cuidado;</a:t>
          </a:r>
          <a:endParaRPr lang="en-US"/>
        </a:p>
      </dgm:t>
    </dgm:pt>
    <dgm:pt modelId="{639453B0-1E14-48F6-A08F-4CF8AD3D6DDB}" type="parTrans" cxnId="{BE0FBE6D-768E-4A75-A673-AF89ED5CED80}">
      <dgm:prSet/>
      <dgm:spPr/>
      <dgm:t>
        <a:bodyPr/>
        <a:lstStyle/>
        <a:p>
          <a:endParaRPr lang="en-US"/>
        </a:p>
      </dgm:t>
    </dgm:pt>
    <dgm:pt modelId="{07A92A98-C99E-4522-B6C9-0391BFCF1CDE}" type="sibTrans" cxnId="{BE0FBE6D-768E-4A75-A673-AF89ED5CED80}">
      <dgm:prSet/>
      <dgm:spPr/>
      <dgm:t>
        <a:bodyPr/>
        <a:lstStyle/>
        <a:p>
          <a:endParaRPr lang="en-US"/>
        </a:p>
      </dgm:t>
    </dgm:pt>
    <dgm:pt modelId="{4E698E3D-B54C-4D3B-8A34-9ABAE7062933}">
      <dgm:prSet/>
      <dgm:spPr/>
      <dgm:t>
        <a:bodyPr/>
        <a:lstStyle/>
        <a:p>
          <a:r>
            <a:rPr lang="pt-BR" dirty="0"/>
            <a:t>É um neutralizador/causador de estresse;</a:t>
          </a:r>
          <a:endParaRPr lang="en-US" dirty="0"/>
        </a:p>
      </dgm:t>
    </dgm:pt>
    <dgm:pt modelId="{BE006B4B-8170-4D25-A205-2B3FF163544F}" type="parTrans" cxnId="{4D13EFD8-2322-4275-98FD-3FB5F0435831}">
      <dgm:prSet/>
      <dgm:spPr/>
      <dgm:t>
        <a:bodyPr/>
        <a:lstStyle/>
        <a:p>
          <a:endParaRPr lang="en-US"/>
        </a:p>
      </dgm:t>
    </dgm:pt>
    <dgm:pt modelId="{4D92F3D7-7714-41BD-9045-45ED30D9C745}" type="sibTrans" cxnId="{4D13EFD8-2322-4275-98FD-3FB5F0435831}">
      <dgm:prSet/>
      <dgm:spPr/>
      <dgm:t>
        <a:bodyPr/>
        <a:lstStyle/>
        <a:p>
          <a:endParaRPr lang="en-US"/>
        </a:p>
      </dgm:t>
    </dgm:pt>
    <dgm:pt modelId="{1F5BEB87-7564-4EA3-A245-2F9F06C231BD}">
      <dgm:prSet/>
      <dgm:spPr/>
      <dgm:t>
        <a:bodyPr/>
        <a:lstStyle/>
        <a:p>
          <a:r>
            <a:rPr lang="pt-BR"/>
            <a:t>Também podem produzir, precipitar ou contribuir  com os sintomas dos indivíduos. </a:t>
          </a:r>
          <a:endParaRPr lang="en-US"/>
        </a:p>
      </dgm:t>
    </dgm:pt>
    <dgm:pt modelId="{25D69271-7886-4A7A-BD5F-B07C0661A2EA}" type="parTrans" cxnId="{9A82454A-56AA-4DBF-A05A-FAC25401B1A6}">
      <dgm:prSet/>
      <dgm:spPr/>
      <dgm:t>
        <a:bodyPr/>
        <a:lstStyle/>
        <a:p>
          <a:endParaRPr lang="en-US"/>
        </a:p>
      </dgm:t>
    </dgm:pt>
    <dgm:pt modelId="{B927134C-7F65-44C2-A186-1E3213FE6BEB}" type="sibTrans" cxnId="{9A82454A-56AA-4DBF-A05A-FAC25401B1A6}">
      <dgm:prSet/>
      <dgm:spPr/>
      <dgm:t>
        <a:bodyPr/>
        <a:lstStyle/>
        <a:p>
          <a:endParaRPr lang="en-US"/>
        </a:p>
      </dgm:t>
    </dgm:pt>
    <dgm:pt modelId="{50571888-7C44-4935-995C-D6BC1E2C435D}" type="pres">
      <dgm:prSet presAssocID="{66C9A2DB-3145-4C91-B720-8CD879F9B00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C1BC744A-7320-4B53-AB62-597ABFC67116}" type="pres">
      <dgm:prSet presAssocID="{CA364444-7DAF-4826-AA17-E8CCCEE21547}" presName="thickLine" presStyleLbl="alignNode1" presStyleIdx="0" presStyleCnt="4"/>
      <dgm:spPr/>
    </dgm:pt>
    <dgm:pt modelId="{E05507C6-B85B-4EA9-AAEB-5CC57CC0E053}" type="pres">
      <dgm:prSet presAssocID="{CA364444-7DAF-4826-AA17-E8CCCEE21547}" presName="horz1" presStyleCnt="0"/>
      <dgm:spPr/>
    </dgm:pt>
    <dgm:pt modelId="{638686BC-5FEF-46C0-B777-CC2415674F60}" type="pres">
      <dgm:prSet presAssocID="{CA364444-7DAF-4826-AA17-E8CCCEE21547}" presName="tx1" presStyleLbl="revTx" presStyleIdx="0" presStyleCnt="4"/>
      <dgm:spPr/>
      <dgm:t>
        <a:bodyPr/>
        <a:lstStyle/>
        <a:p>
          <a:endParaRPr lang="pt-BR"/>
        </a:p>
      </dgm:t>
    </dgm:pt>
    <dgm:pt modelId="{1B1184C0-994C-4106-B19E-E6B2F88261FD}" type="pres">
      <dgm:prSet presAssocID="{CA364444-7DAF-4826-AA17-E8CCCEE21547}" presName="vert1" presStyleCnt="0"/>
      <dgm:spPr/>
    </dgm:pt>
    <dgm:pt modelId="{A4EEBEE5-7576-429D-8EE2-796A63C0AD78}" type="pres">
      <dgm:prSet presAssocID="{C0C6B3A6-19F1-48D8-98E3-C8DA033227DE}" presName="thickLine" presStyleLbl="alignNode1" presStyleIdx="1" presStyleCnt="4"/>
      <dgm:spPr/>
    </dgm:pt>
    <dgm:pt modelId="{16940970-F6D2-45BD-982A-D7AA9DCC3C73}" type="pres">
      <dgm:prSet presAssocID="{C0C6B3A6-19F1-48D8-98E3-C8DA033227DE}" presName="horz1" presStyleCnt="0"/>
      <dgm:spPr/>
    </dgm:pt>
    <dgm:pt modelId="{8D20F41C-2F95-4F5D-869E-1D0784FE736D}" type="pres">
      <dgm:prSet presAssocID="{C0C6B3A6-19F1-48D8-98E3-C8DA033227DE}" presName="tx1" presStyleLbl="revTx" presStyleIdx="1" presStyleCnt="4"/>
      <dgm:spPr/>
      <dgm:t>
        <a:bodyPr/>
        <a:lstStyle/>
        <a:p>
          <a:endParaRPr lang="pt-BR"/>
        </a:p>
      </dgm:t>
    </dgm:pt>
    <dgm:pt modelId="{75603FF5-470B-4907-A14F-F559ACED56CB}" type="pres">
      <dgm:prSet presAssocID="{C0C6B3A6-19F1-48D8-98E3-C8DA033227DE}" presName="vert1" presStyleCnt="0"/>
      <dgm:spPr/>
    </dgm:pt>
    <dgm:pt modelId="{ED1EE610-F4BB-4E02-949B-C004B5FC8F88}" type="pres">
      <dgm:prSet presAssocID="{4E698E3D-B54C-4D3B-8A34-9ABAE7062933}" presName="thickLine" presStyleLbl="alignNode1" presStyleIdx="2" presStyleCnt="4"/>
      <dgm:spPr/>
    </dgm:pt>
    <dgm:pt modelId="{1E0ED21A-9456-4B57-A4CF-CF897B449445}" type="pres">
      <dgm:prSet presAssocID="{4E698E3D-B54C-4D3B-8A34-9ABAE7062933}" presName="horz1" presStyleCnt="0"/>
      <dgm:spPr/>
    </dgm:pt>
    <dgm:pt modelId="{CE4B4236-F1E4-4621-B787-8F2E0C772237}" type="pres">
      <dgm:prSet presAssocID="{4E698E3D-B54C-4D3B-8A34-9ABAE7062933}" presName="tx1" presStyleLbl="revTx" presStyleIdx="2" presStyleCnt="4"/>
      <dgm:spPr/>
      <dgm:t>
        <a:bodyPr/>
        <a:lstStyle/>
        <a:p>
          <a:endParaRPr lang="pt-BR"/>
        </a:p>
      </dgm:t>
    </dgm:pt>
    <dgm:pt modelId="{83721057-7DE6-441C-88A3-1DC4B3C00ABC}" type="pres">
      <dgm:prSet presAssocID="{4E698E3D-B54C-4D3B-8A34-9ABAE7062933}" presName="vert1" presStyleCnt="0"/>
      <dgm:spPr/>
    </dgm:pt>
    <dgm:pt modelId="{71458EF9-01BD-46F0-9396-B45A83028147}" type="pres">
      <dgm:prSet presAssocID="{1F5BEB87-7564-4EA3-A245-2F9F06C231BD}" presName="thickLine" presStyleLbl="alignNode1" presStyleIdx="3" presStyleCnt="4"/>
      <dgm:spPr/>
    </dgm:pt>
    <dgm:pt modelId="{1E47E01C-6F31-467C-AB31-B9909F5FB282}" type="pres">
      <dgm:prSet presAssocID="{1F5BEB87-7564-4EA3-A245-2F9F06C231BD}" presName="horz1" presStyleCnt="0"/>
      <dgm:spPr/>
    </dgm:pt>
    <dgm:pt modelId="{C5B494F6-D05B-45EC-9C93-9FC68F248F34}" type="pres">
      <dgm:prSet presAssocID="{1F5BEB87-7564-4EA3-A245-2F9F06C231BD}" presName="tx1" presStyleLbl="revTx" presStyleIdx="3" presStyleCnt="4"/>
      <dgm:spPr/>
      <dgm:t>
        <a:bodyPr/>
        <a:lstStyle/>
        <a:p>
          <a:endParaRPr lang="pt-BR"/>
        </a:p>
      </dgm:t>
    </dgm:pt>
    <dgm:pt modelId="{F494A284-DDC6-4478-9DBE-9F0CE0B4055B}" type="pres">
      <dgm:prSet presAssocID="{1F5BEB87-7564-4EA3-A245-2F9F06C231BD}" presName="vert1" presStyleCnt="0"/>
      <dgm:spPr/>
    </dgm:pt>
  </dgm:ptLst>
  <dgm:cxnLst>
    <dgm:cxn modelId="{4D13EFD8-2322-4275-98FD-3FB5F0435831}" srcId="{66C9A2DB-3145-4C91-B720-8CD879F9B00C}" destId="{4E698E3D-B54C-4D3B-8A34-9ABAE7062933}" srcOrd="2" destOrd="0" parTransId="{BE006B4B-8170-4D25-A205-2B3FF163544F}" sibTransId="{4D92F3D7-7714-41BD-9045-45ED30D9C745}"/>
    <dgm:cxn modelId="{92E91D95-8AFC-4982-ACB0-5316E2B877D4}" srcId="{66C9A2DB-3145-4C91-B720-8CD879F9B00C}" destId="{CA364444-7DAF-4826-AA17-E8CCCEE21547}" srcOrd="0" destOrd="0" parTransId="{E53C17D7-DA9D-44DD-8BD6-4D7E4AC1218E}" sibTransId="{48B73C82-ADE9-4CBC-9B96-77FCDC17455D}"/>
    <dgm:cxn modelId="{7A039558-C3C7-402C-9609-2098B4379A15}" type="presOf" srcId="{C0C6B3A6-19F1-48D8-98E3-C8DA033227DE}" destId="{8D20F41C-2F95-4F5D-869E-1D0784FE736D}" srcOrd="0" destOrd="0" presId="urn:microsoft.com/office/officeart/2008/layout/LinedList"/>
    <dgm:cxn modelId="{35D67026-58CB-4B46-9DA8-82518E2097D0}" type="presOf" srcId="{66C9A2DB-3145-4C91-B720-8CD879F9B00C}" destId="{50571888-7C44-4935-995C-D6BC1E2C435D}" srcOrd="0" destOrd="0" presId="urn:microsoft.com/office/officeart/2008/layout/LinedList"/>
    <dgm:cxn modelId="{BE0FBE6D-768E-4A75-A673-AF89ED5CED80}" srcId="{66C9A2DB-3145-4C91-B720-8CD879F9B00C}" destId="{C0C6B3A6-19F1-48D8-98E3-C8DA033227DE}" srcOrd="1" destOrd="0" parTransId="{639453B0-1E14-48F6-A08F-4CF8AD3D6DDB}" sibTransId="{07A92A98-C99E-4522-B6C9-0391BFCF1CDE}"/>
    <dgm:cxn modelId="{7B295BB1-D204-4359-837B-1EEFF0DFBEB6}" type="presOf" srcId="{4E698E3D-B54C-4D3B-8A34-9ABAE7062933}" destId="{CE4B4236-F1E4-4621-B787-8F2E0C772237}" srcOrd="0" destOrd="0" presId="urn:microsoft.com/office/officeart/2008/layout/LinedList"/>
    <dgm:cxn modelId="{C88118B3-52AA-42F2-9A62-29ADD9A9D429}" type="presOf" srcId="{1F5BEB87-7564-4EA3-A245-2F9F06C231BD}" destId="{C5B494F6-D05B-45EC-9C93-9FC68F248F34}" srcOrd="0" destOrd="0" presId="urn:microsoft.com/office/officeart/2008/layout/LinedList"/>
    <dgm:cxn modelId="{E6E6C363-00A8-4BE8-959A-783AFB44BBF0}" type="presOf" srcId="{CA364444-7DAF-4826-AA17-E8CCCEE21547}" destId="{638686BC-5FEF-46C0-B777-CC2415674F60}" srcOrd="0" destOrd="0" presId="urn:microsoft.com/office/officeart/2008/layout/LinedList"/>
    <dgm:cxn modelId="{9A82454A-56AA-4DBF-A05A-FAC25401B1A6}" srcId="{66C9A2DB-3145-4C91-B720-8CD879F9B00C}" destId="{1F5BEB87-7564-4EA3-A245-2F9F06C231BD}" srcOrd="3" destOrd="0" parTransId="{25D69271-7886-4A7A-BD5F-B07C0661A2EA}" sibTransId="{B927134C-7F65-44C2-A186-1E3213FE6BEB}"/>
    <dgm:cxn modelId="{E065E0D0-686F-4C6E-9817-CF8BCDCB473D}" type="presParOf" srcId="{50571888-7C44-4935-995C-D6BC1E2C435D}" destId="{C1BC744A-7320-4B53-AB62-597ABFC67116}" srcOrd="0" destOrd="0" presId="urn:microsoft.com/office/officeart/2008/layout/LinedList"/>
    <dgm:cxn modelId="{444D8344-4399-42F6-BEBA-7EC3D68902BD}" type="presParOf" srcId="{50571888-7C44-4935-995C-D6BC1E2C435D}" destId="{E05507C6-B85B-4EA9-AAEB-5CC57CC0E053}" srcOrd="1" destOrd="0" presId="urn:microsoft.com/office/officeart/2008/layout/LinedList"/>
    <dgm:cxn modelId="{BD22C90F-C782-42D0-989C-D0EBB938AD8F}" type="presParOf" srcId="{E05507C6-B85B-4EA9-AAEB-5CC57CC0E053}" destId="{638686BC-5FEF-46C0-B777-CC2415674F60}" srcOrd="0" destOrd="0" presId="urn:microsoft.com/office/officeart/2008/layout/LinedList"/>
    <dgm:cxn modelId="{627CB9B7-C64B-4B3B-87E8-8A4A6698CA07}" type="presParOf" srcId="{E05507C6-B85B-4EA9-AAEB-5CC57CC0E053}" destId="{1B1184C0-994C-4106-B19E-E6B2F88261FD}" srcOrd="1" destOrd="0" presId="urn:microsoft.com/office/officeart/2008/layout/LinedList"/>
    <dgm:cxn modelId="{AB71D458-9F6B-4A31-9D6B-8B6C03A7E18A}" type="presParOf" srcId="{50571888-7C44-4935-995C-D6BC1E2C435D}" destId="{A4EEBEE5-7576-429D-8EE2-796A63C0AD78}" srcOrd="2" destOrd="0" presId="urn:microsoft.com/office/officeart/2008/layout/LinedList"/>
    <dgm:cxn modelId="{235C2CDD-3123-440A-86FD-F32E6DA597E8}" type="presParOf" srcId="{50571888-7C44-4935-995C-D6BC1E2C435D}" destId="{16940970-F6D2-45BD-982A-D7AA9DCC3C73}" srcOrd="3" destOrd="0" presId="urn:microsoft.com/office/officeart/2008/layout/LinedList"/>
    <dgm:cxn modelId="{C497479F-8611-4785-A757-0607EFB1EFDD}" type="presParOf" srcId="{16940970-F6D2-45BD-982A-D7AA9DCC3C73}" destId="{8D20F41C-2F95-4F5D-869E-1D0784FE736D}" srcOrd="0" destOrd="0" presId="urn:microsoft.com/office/officeart/2008/layout/LinedList"/>
    <dgm:cxn modelId="{72C5C54F-C886-47E8-9D91-EA595BDBB488}" type="presParOf" srcId="{16940970-F6D2-45BD-982A-D7AA9DCC3C73}" destId="{75603FF5-470B-4907-A14F-F559ACED56CB}" srcOrd="1" destOrd="0" presId="urn:microsoft.com/office/officeart/2008/layout/LinedList"/>
    <dgm:cxn modelId="{A36901FD-0353-4828-B8B2-2927DF977A9C}" type="presParOf" srcId="{50571888-7C44-4935-995C-D6BC1E2C435D}" destId="{ED1EE610-F4BB-4E02-949B-C004B5FC8F88}" srcOrd="4" destOrd="0" presId="urn:microsoft.com/office/officeart/2008/layout/LinedList"/>
    <dgm:cxn modelId="{719D0A2C-133A-45D6-B975-C9D3F9B42CF8}" type="presParOf" srcId="{50571888-7C44-4935-995C-D6BC1E2C435D}" destId="{1E0ED21A-9456-4B57-A4CF-CF897B449445}" srcOrd="5" destOrd="0" presId="urn:microsoft.com/office/officeart/2008/layout/LinedList"/>
    <dgm:cxn modelId="{DB10C722-ACAC-4984-85D5-CC190D97FDDB}" type="presParOf" srcId="{1E0ED21A-9456-4B57-A4CF-CF897B449445}" destId="{CE4B4236-F1E4-4621-B787-8F2E0C772237}" srcOrd="0" destOrd="0" presId="urn:microsoft.com/office/officeart/2008/layout/LinedList"/>
    <dgm:cxn modelId="{F310CC7B-1ACE-4FEA-A4C6-69290BE15E36}" type="presParOf" srcId="{1E0ED21A-9456-4B57-A4CF-CF897B449445}" destId="{83721057-7DE6-441C-88A3-1DC4B3C00ABC}" srcOrd="1" destOrd="0" presId="urn:microsoft.com/office/officeart/2008/layout/LinedList"/>
    <dgm:cxn modelId="{E7968C6D-ED94-4E3B-8A41-7EA6571B6009}" type="presParOf" srcId="{50571888-7C44-4935-995C-D6BC1E2C435D}" destId="{71458EF9-01BD-46F0-9396-B45A83028147}" srcOrd="6" destOrd="0" presId="urn:microsoft.com/office/officeart/2008/layout/LinedList"/>
    <dgm:cxn modelId="{25C603B6-E2F5-4850-AA67-7FB7E4B2E35F}" type="presParOf" srcId="{50571888-7C44-4935-995C-D6BC1E2C435D}" destId="{1E47E01C-6F31-467C-AB31-B9909F5FB282}" srcOrd="7" destOrd="0" presId="urn:microsoft.com/office/officeart/2008/layout/LinedList"/>
    <dgm:cxn modelId="{F74E8861-BBE2-4CCE-B681-4C9A53353ED1}" type="presParOf" srcId="{1E47E01C-6F31-467C-AB31-B9909F5FB282}" destId="{C5B494F6-D05B-45EC-9C93-9FC68F248F34}" srcOrd="0" destOrd="0" presId="urn:microsoft.com/office/officeart/2008/layout/LinedList"/>
    <dgm:cxn modelId="{EDD76F3E-2668-429E-A5CD-71EF96E7A9F3}" type="presParOf" srcId="{1E47E01C-6F31-467C-AB31-B9909F5FB282}" destId="{F494A284-DDC6-4478-9DBE-9F0CE0B405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E84911-6301-4271-AE51-F12BC667B19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C89E0AB-7FFE-486A-940A-02669F6599C4}">
      <dgm:prSet/>
      <dgm:spPr/>
      <dgm:t>
        <a:bodyPr/>
        <a:lstStyle/>
        <a:p>
          <a:r>
            <a:rPr lang="pt-BR"/>
            <a:t>Natureza da Relação</a:t>
          </a:r>
          <a:endParaRPr lang="en-US"/>
        </a:p>
      </dgm:t>
    </dgm:pt>
    <dgm:pt modelId="{9BDE6433-2569-43D2-AC11-F92AF0F0BEC8}" type="parTrans" cxnId="{8AFD0EC7-6F52-48DC-B59E-30980A905DD3}">
      <dgm:prSet/>
      <dgm:spPr/>
      <dgm:t>
        <a:bodyPr/>
        <a:lstStyle/>
        <a:p>
          <a:endParaRPr lang="en-US"/>
        </a:p>
      </dgm:t>
    </dgm:pt>
    <dgm:pt modelId="{976D3AE5-9FA7-4259-BAB5-7DC9FF599F61}" type="sibTrans" cxnId="{8AFD0EC7-6F52-48DC-B59E-30980A905DD3}">
      <dgm:prSet/>
      <dgm:spPr/>
      <dgm:t>
        <a:bodyPr/>
        <a:lstStyle/>
        <a:p>
          <a:endParaRPr lang="en-US"/>
        </a:p>
      </dgm:t>
    </dgm:pt>
    <dgm:pt modelId="{B94E5F88-6BBA-4C26-AF99-DCE34F4AC644}">
      <dgm:prSet/>
      <dgm:spPr/>
      <dgm:t>
        <a:bodyPr/>
        <a:lstStyle/>
        <a:p>
          <a:r>
            <a:rPr lang="pt-BR"/>
            <a:t>Divisão do poder entre o casal</a:t>
          </a:r>
          <a:endParaRPr lang="en-US"/>
        </a:p>
      </dgm:t>
    </dgm:pt>
    <dgm:pt modelId="{472CA587-628B-440A-AEDC-DDA20D221ACB}" type="parTrans" cxnId="{E6AA8882-9F05-45B6-A942-2704073A69DA}">
      <dgm:prSet/>
      <dgm:spPr/>
      <dgm:t>
        <a:bodyPr/>
        <a:lstStyle/>
        <a:p>
          <a:endParaRPr lang="en-US"/>
        </a:p>
      </dgm:t>
    </dgm:pt>
    <dgm:pt modelId="{81E37324-8748-4EC1-B294-ABC3F17BCEE1}" type="sibTrans" cxnId="{E6AA8882-9F05-45B6-A942-2704073A69DA}">
      <dgm:prSet/>
      <dgm:spPr/>
      <dgm:t>
        <a:bodyPr/>
        <a:lstStyle/>
        <a:p>
          <a:endParaRPr lang="en-US"/>
        </a:p>
      </dgm:t>
    </dgm:pt>
    <dgm:pt modelId="{091E07E4-7CDE-4483-8662-64CB8A29FEAA}">
      <dgm:prSet/>
      <dgm:spPr/>
      <dgm:t>
        <a:bodyPr/>
        <a:lstStyle/>
        <a:p>
          <a:r>
            <a:rPr lang="pt-BR"/>
            <a:t>Padrão de Comunicação Familiar</a:t>
          </a:r>
          <a:endParaRPr lang="en-US"/>
        </a:p>
      </dgm:t>
    </dgm:pt>
    <dgm:pt modelId="{B4FE55E7-250A-45A0-B3E8-B6A82CB798A8}" type="parTrans" cxnId="{670A7277-AF64-415B-B59B-6B7FF0162F38}">
      <dgm:prSet/>
      <dgm:spPr/>
      <dgm:t>
        <a:bodyPr/>
        <a:lstStyle/>
        <a:p>
          <a:endParaRPr lang="en-US"/>
        </a:p>
      </dgm:t>
    </dgm:pt>
    <dgm:pt modelId="{3D8CE1D0-8873-4FD3-8050-5B9E018563BB}" type="sibTrans" cxnId="{670A7277-AF64-415B-B59B-6B7FF0162F38}">
      <dgm:prSet/>
      <dgm:spPr/>
      <dgm:t>
        <a:bodyPr/>
        <a:lstStyle/>
        <a:p>
          <a:endParaRPr lang="en-US"/>
        </a:p>
      </dgm:t>
    </dgm:pt>
    <dgm:pt modelId="{A9024F97-E2F9-4082-B925-E50EF695A1BE}">
      <dgm:prSet/>
      <dgm:spPr/>
      <dgm:t>
        <a:bodyPr/>
        <a:lstStyle/>
        <a:p>
          <a:r>
            <a:rPr lang="pt-BR"/>
            <a:t>Expressão e Manejo dos Sentimentos</a:t>
          </a:r>
          <a:endParaRPr lang="en-US"/>
        </a:p>
      </dgm:t>
    </dgm:pt>
    <dgm:pt modelId="{1EB3ACED-BAD8-4488-AE43-BF28EFE118A3}" type="parTrans" cxnId="{15895C49-D8E7-4068-8858-3E5946123652}">
      <dgm:prSet/>
      <dgm:spPr/>
      <dgm:t>
        <a:bodyPr/>
        <a:lstStyle/>
        <a:p>
          <a:endParaRPr lang="en-US"/>
        </a:p>
      </dgm:t>
    </dgm:pt>
    <dgm:pt modelId="{7F868A82-9D09-4156-9F54-8625DB87401D}" type="sibTrans" cxnId="{15895C49-D8E7-4068-8858-3E5946123652}">
      <dgm:prSet/>
      <dgm:spPr/>
      <dgm:t>
        <a:bodyPr/>
        <a:lstStyle/>
        <a:p>
          <a:endParaRPr lang="en-US"/>
        </a:p>
      </dgm:t>
    </dgm:pt>
    <dgm:pt modelId="{88F7D37C-D8BE-4B11-AFD5-EC064668050A}">
      <dgm:prSet/>
      <dgm:spPr/>
      <dgm:t>
        <a:bodyPr/>
        <a:lstStyle/>
        <a:p>
          <a:r>
            <a:rPr lang="pt-BR"/>
            <a:t>Flexibilidade</a:t>
          </a:r>
          <a:endParaRPr lang="en-US"/>
        </a:p>
      </dgm:t>
    </dgm:pt>
    <dgm:pt modelId="{82D8FE93-EC09-48F3-9C12-CE3F16DBE1F7}" type="parTrans" cxnId="{71D80923-2E77-4442-BC52-E2688C7822A3}">
      <dgm:prSet/>
      <dgm:spPr/>
      <dgm:t>
        <a:bodyPr/>
        <a:lstStyle/>
        <a:p>
          <a:endParaRPr lang="en-US"/>
        </a:p>
      </dgm:t>
    </dgm:pt>
    <dgm:pt modelId="{98AD3261-3F4F-41B1-BD73-609D76E1F321}" type="sibTrans" cxnId="{71D80923-2E77-4442-BC52-E2688C7822A3}">
      <dgm:prSet/>
      <dgm:spPr/>
      <dgm:t>
        <a:bodyPr/>
        <a:lstStyle/>
        <a:p>
          <a:endParaRPr lang="en-US"/>
        </a:p>
      </dgm:t>
    </dgm:pt>
    <dgm:pt modelId="{C06AA4E4-7892-41B3-974F-8474F20D4F75}">
      <dgm:prSet/>
      <dgm:spPr/>
      <dgm:t>
        <a:bodyPr/>
        <a:lstStyle/>
        <a:p>
          <a:r>
            <a:rPr lang="pt-BR"/>
            <a:t>Autonomia e Intimidade</a:t>
          </a:r>
          <a:endParaRPr lang="en-US"/>
        </a:p>
      </dgm:t>
    </dgm:pt>
    <dgm:pt modelId="{6F5685E9-DB5E-493F-8A5E-9276A6D7A9B2}" type="parTrans" cxnId="{6CED0CD6-0D77-411B-9B0D-F6DFEBBBD871}">
      <dgm:prSet/>
      <dgm:spPr/>
      <dgm:t>
        <a:bodyPr/>
        <a:lstStyle/>
        <a:p>
          <a:endParaRPr lang="en-US"/>
        </a:p>
      </dgm:t>
    </dgm:pt>
    <dgm:pt modelId="{30EA5CD2-D68D-480C-8BEB-5F3D3C933375}" type="sibTrans" cxnId="{6CED0CD6-0D77-411B-9B0D-F6DFEBBBD871}">
      <dgm:prSet/>
      <dgm:spPr/>
      <dgm:t>
        <a:bodyPr/>
        <a:lstStyle/>
        <a:p>
          <a:endParaRPr lang="en-US"/>
        </a:p>
      </dgm:t>
    </dgm:pt>
    <dgm:pt modelId="{1A431766-B58B-4700-9711-FB7A9D510182}" type="pres">
      <dgm:prSet presAssocID="{51E84911-6301-4271-AE51-F12BC667B19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EC17167C-8BF1-41CA-9B8B-186A68A1EC00}" type="pres">
      <dgm:prSet presAssocID="{EC89E0AB-7FFE-486A-940A-02669F6599C4}" presName="thickLine" presStyleLbl="alignNode1" presStyleIdx="0" presStyleCnt="6"/>
      <dgm:spPr/>
    </dgm:pt>
    <dgm:pt modelId="{41BAA64B-7D26-4A92-938D-356042E8EA07}" type="pres">
      <dgm:prSet presAssocID="{EC89E0AB-7FFE-486A-940A-02669F6599C4}" presName="horz1" presStyleCnt="0"/>
      <dgm:spPr/>
    </dgm:pt>
    <dgm:pt modelId="{FAC3F4A9-85DB-490A-97CB-2FC33B1E6C84}" type="pres">
      <dgm:prSet presAssocID="{EC89E0AB-7FFE-486A-940A-02669F6599C4}" presName="tx1" presStyleLbl="revTx" presStyleIdx="0" presStyleCnt="6"/>
      <dgm:spPr/>
      <dgm:t>
        <a:bodyPr/>
        <a:lstStyle/>
        <a:p>
          <a:endParaRPr lang="pt-BR"/>
        </a:p>
      </dgm:t>
    </dgm:pt>
    <dgm:pt modelId="{73889F0A-CCB9-4E4E-8CE9-671625CD419E}" type="pres">
      <dgm:prSet presAssocID="{EC89E0AB-7FFE-486A-940A-02669F6599C4}" presName="vert1" presStyleCnt="0"/>
      <dgm:spPr/>
    </dgm:pt>
    <dgm:pt modelId="{350C1A3E-B9DE-4FB7-B620-94A6F82E448D}" type="pres">
      <dgm:prSet presAssocID="{B94E5F88-6BBA-4C26-AF99-DCE34F4AC644}" presName="thickLine" presStyleLbl="alignNode1" presStyleIdx="1" presStyleCnt="6"/>
      <dgm:spPr/>
    </dgm:pt>
    <dgm:pt modelId="{1E68D0BE-E767-477B-B1A3-9D48E070DCF8}" type="pres">
      <dgm:prSet presAssocID="{B94E5F88-6BBA-4C26-AF99-DCE34F4AC644}" presName="horz1" presStyleCnt="0"/>
      <dgm:spPr/>
    </dgm:pt>
    <dgm:pt modelId="{81F7F626-7225-459D-AB43-02FBC768AB94}" type="pres">
      <dgm:prSet presAssocID="{B94E5F88-6BBA-4C26-AF99-DCE34F4AC644}" presName="tx1" presStyleLbl="revTx" presStyleIdx="1" presStyleCnt="6"/>
      <dgm:spPr/>
      <dgm:t>
        <a:bodyPr/>
        <a:lstStyle/>
        <a:p>
          <a:endParaRPr lang="pt-BR"/>
        </a:p>
      </dgm:t>
    </dgm:pt>
    <dgm:pt modelId="{EA078350-5801-49C8-AB71-6594FC5DC32E}" type="pres">
      <dgm:prSet presAssocID="{B94E5F88-6BBA-4C26-AF99-DCE34F4AC644}" presName="vert1" presStyleCnt="0"/>
      <dgm:spPr/>
    </dgm:pt>
    <dgm:pt modelId="{3F4A71F6-C3F5-4B0B-BC12-7732FB163413}" type="pres">
      <dgm:prSet presAssocID="{091E07E4-7CDE-4483-8662-64CB8A29FEAA}" presName="thickLine" presStyleLbl="alignNode1" presStyleIdx="2" presStyleCnt="6"/>
      <dgm:spPr/>
    </dgm:pt>
    <dgm:pt modelId="{695EF376-1CBA-416D-A5D8-F263C7FBF3CF}" type="pres">
      <dgm:prSet presAssocID="{091E07E4-7CDE-4483-8662-64CB8A29FEAA}" presName="horz1" presStyleCnt="0"/>
      <dgm:spPr/>
    </dgm:pt>
    <dgm:pt modelId="{D1C52F52-0548-487F-950F-25170F69FD2E}" type="pres">
      <dgm:prSet presAssocID="{091E07E4-7CDE-4483-8662-64CB8A29FEAA}" presName="tx1" presStyleLbl="revTx" presStyleIdx="2" presStyleCnt="6"/>
      <dgm:spPr/>
      <dgm:t>
        <a:bodyPr/>
        <a:lstStyle/>
        <a:p>
          <a:endParaRPr lang="pt-BR"/>
        </a:p>
      </dgm:t>
    </dgm:pt>
    <dgm:pt modelId="{ACC1FB93-4EDC-4B57-B23D-B22AB1396434}" type="pres">
      <dgm:prSet presAssocID="{091E07E4-7CDE-4483-8662-64CB8A29FEAA}" presName="vert1" presStyleCnt="0"/>
      <dgm:spPr/>
    </dgm:pt>
    <dgm:pt modelId="{FE564BF8-5DF9-429A-87FE-2C6EC48FC536}" type="pres">
      <dgm:prSet presAssocID="{A9024F97-E2F9-4082-B925-E50EF695A1BE}" presName="thickLine" presStyleLbl="alignNode1" presStyleIdx="3" presStyleCnt="6"/>
      <dgm:spPr/>
    </dgm:pt>
    <dgm:pt modelId="{26F69703-9949-41F8-87FE-58F2AE68A8B9}" type="pres">
      <dgm:prSet presAssocID="{A9024F97-E2F9-4082-B925-E50EF695A1BE}" presName="horz1" presStyleCnt="0"/>
      <dgm:spPr/>
    </dgm:pt>
    <dgm:pt modelId="{E9F5182C-7228-452A-A803-0338A1CE208E}" type="pres">
      <dgm:prSet presAssocID="{A9024F97-E2F9-4082-B925-E50EF695A1BE}" presName="tx1" presStyleLbl="revTx" presStyleIdx="3" presStyleCnt="6"/>
      <dgm:spPr/>
      <dgm:t>
        <a:bodyPr/>
        <a:lstStyle/>
        <a:p>
          <a:endParaRPr lang="pt-BR"/>
        </a:p>
      </dgm:t>
    </dgm:pt>
    <dgm:pt modelId="{1BE6C92F-76D2-4E9A-84A1-42BAB8404DC9}" type="pres">
      <dgm:prSet presAssocID="{A9024F97-E2F9-4082-B925-E50EF695A1BE}" presName="vert1" presStyleCnt="0"/>
      <dgm:spPr/>
    </dgm:pt>
    <dgm:pt modelId="{59CCA8E9-96EC-41DF-9FF0-065B75EB6A12}" type="pres">
      <dgm:prSet presAssocID="{88F7D37C-D8BE-4B11-AFD5-EC064668050A}" presName="thickLine" presStyleLbl="alignNode1" presStyleIdx="4" presStyleCnt="6"/>
      <dgm:spPr/>
    </dgm:pt>
    <dgm:pt modelId="{2F8F6E8B-6EB1-46A4-AEE8-395CE5D01518}" type="pres">
      <dgm:prSet presAssocID="{88F7D37C-D8BE-4B11-AFD5-EC064668050A}" presName="horz1" presStyleCnt="0"/>
      <dgm:spPr/>
    </dgm:pt>
    <dgm:pt modelId="{6EEA0625-3FBE-4105-B641-ED524D1D51D2}" type="pres">
      <dgm:prSet presAssocID="{88F7D37C-D8BE-4B11-AFD5-EC064668050A}" presName="tx1" presStyleLbl="revTx" presStyleIdx="4" presStyleCnt="6"/>
      <dgm:spPr/>
      <dgm:t>
        <a:bodyPr/>
        <a:lstStyle/>
        <a:p>
          <a:endParaRPr lang="pt-BR"/>
        </a:p>
      </dgm:t>
    </dgm:pt>
    <dgm:pt modelId="{CDC5D310-19E0-4A4B-8E40-BF8738D58018}" type="pres">
      <dgm:prSet presAssocID="{88F7D37C-D8BE-4B11-AFD5-EC064668050A}" presName="vert1" presStyleCnt="0"/>
      <dgm:spPr/>
    </dgm:pt>
    <dgm:pt modelId="{D6037A74-D0BD-4DE4-AAAB-E754301FD8C5}" type="pres">
      <dgm:prSet presAssocID="{C06AA4E4-7892-41B3-974F-8474F20D4F75}" presName="thickLine" presStyleLbl="alignNode1" presStyleIdx="5" presStyleCnt="6"/>
      <dgm:spPr/>
    </dgm:pt>
    <dgm:pt modelId="{A07D78B3-A6D2-4F62-9EBC-ACE246A8D179}" type="pres">
      <dgm:prSet presAssocID="{C06AA4E4-7892-41B3-974F-8474F20D4F75}" presName="horz1" presStyleCnt="0"/>
      <dgm:spPr/>
    </dgm:pt>
    <dgm:pt modelId="{A8B01ACA-879D-4313-AFB9-07716D71148F}" type="pres">
      <dgm:prSet presAssocID="{C06AA4E4-7892-41B3-974F-8474F20D4F75}" presName="tx1" presStyleLbl="revTx" presStyleIdx="5" presStyleCnt="6"/>
      <dgm:spPr/>
      <dgm:t>
        <a:bodyPr/>
        <a:lstStyle/>
        <a:p>
          <a:endParaRPr lang="pt-BR"/>
        </a:p>
      </dgm:t>
    </dgm:pt>
    <dgm:pt modelId="{C5A2DAC0-FF92-40BC-B831-CB031AE73CBF}" type="pres">
      <dgm:prSet presAssocID="{C06AA4E4-7892-41B3-974F-8474F20D4F75}" presName="vert1" presStyleCnt="0"/>
      <dgm:spPr/>
    </dgm:pt>
  </dgm:ptLst>
  <dgm:cxnLst>
    <dgm:cxn modelId="{150A37F0-D26A-46DF-9298-1FBBCCD94DE0}" type="presOf" srcId="{C06AA4E4-7892-41B3-974F-8474F20D4F75}" destId="{A8B01ACA-879D-4313-AFB9-07716D71148F}" srcOrd="0" destOrd="0" presId="urn:microsoft.com/office/officeart/2008/layout/LinedList"/>
    <dgm:cxn modelId="{ED6761B0-311B-4CBB-8B13-6067892597BD}" type="presOf" srcId="{B94E5F88-6BBA-4C26-AF99-DCE34F4AC644}" destId="{81F7F626-7225-459D-AB43-02FBC768AB94}" srcOrd="0" destOrd="0" presId="urn:microsoft.com/office/officeart/2008/layout/LinedList"/>
    <dgm:cxn modelId="{670A7277-AF64-415B-B59B-6B7FF0162F38}" srcId="{51E84911-6301-4271-AE51-F12BC667B191}" destId="{091E07E4-7CDE-4483-8662-64CB8A29FEAA}" srcOrd="2" destOrd="0" parTransId="{B4FE55E7-250A-45A0-B3E8-B6A82CB798A8}" sibTransId="{3D8CE1D0-8873-4FD3-8050-5B9E018563BB}"/>
    <dgm:cxn modelId="{15895C49-D8E7-4068-8858-3E5946123652}" srcId="{51E84911-6301-4271-AE51-F12BC667B191}" destId="{A9024F97-E2F9-4082-B925-E50EF695A1BE}" srcOrd="3" destOrd="0" parTransId="{1EB3ACED-BAD8-4488-AE43-BF28EFE118A3}" sibTransId="{7F868A82-9D09-4156-9F54-8625DB87401D}"/>
    <dgm:cxn modelId="{C9A81558-98E2-446A-92A2-847B7787DF18}" type="presOf" srcId="{51E84911-6301-4271-AE51-F12BC667B191}" destId="{1A431766-B58B-4700-9711-FB7A9D510182}" srcOrd="0" destOrd="0" presId="urn:microsoft.com/office/officeart/2008/layout/LinedList"/>
    <dgm:cxn modelId="{6CED0CD6-0D77-411B-9B0D-F6DFEBBBD871}" srcId="{51E84911-6301-4271-AE51-F12BC667B191}" destId="{C06AA4E4-7892-41B3-974F-8474F20D4F75}" srcOrd="5" destOrd="0" parTransId="{6F5685E9-DB5E-493F-8A5E-9276A6D7A9B2}" sibTransId="{30EA5CD2-D68D-480C-8BEB-5F3D3C933375}"/>
    <dgm:cxn modelId="{71D80923-2E77-4442-BC52-E2688C7822A3}" srcId="{51E84911-6301-4271-AE51-F12BC667B191}" destId="{88F7D37C-D8BE-4B11-AFD5-EC064668050A}" srcOrd="4" destOrd="0" parTransId="{82D8FE93-EC09-48F3-9C12-CE3F16DBE1F7}" sibTransId="{98AD3261-3F4F-41B1-BD73-609D76E1F321}"/>
    <dgm:cxn modelId="{9E26AC3B-791E-44DE-B83D-6513EC16F7DB}" type="presOf" srcId="{091E07E4-7CDE-4483-8662-64CB8A29FEAA}" destId="{D1C52F52-0548-487F-950F-25170F69FD2E}" srcOrd="0" destOrd="0" presId="urn:microsoft.com/office/officeart/2008/layout/LinedList"/>
    <dgm:cxn modelId="{73C78B00-AEA2-4FAB-837D-E07F340C82C7}" type="presOf" srcId="{EC89E0AB-7FFE-486A-940A-02669F6599C4}" destId="{FAC3F4A9-85DB-490A-97CB-2FC33B1E6C84}" srcOrd="0" destOrd="0" presId="urn:microsoft.com/office/officeart/2008/layout/LinedList"/>
    <dgm:cxn modelId="{0EA59552-4729-4063-9A2E-DD7942B6ECBB}" type="presOf" srcId="{A9024F97-E2F9-4082-B925-E50EF695A1BE}" destId="{E9F5182C-7228-452A-A803-0338A1CE208E}" srcOrd="0" destOrd="0" presId="urn:microsoft.com/office/officeart/2008/layout/LinedList"/>
    <dgm:cxn modelId="{E6AA8882-9F05-45B6-A942-2704073A69DA}" srcId="{51E84911-6301-4271-AE51-F12BC667B191}" destId="{B94E5F88-6BBA-4C26-AF99-DCE34F4AC644}" srcOrd="1" destOrd="0" parTransId="{472CA587-628B-440A-AEDC-DDA20D221ACB}" sibTransId="{81E37324-8748-4EC1-B294-ABC3F17BCEE1}"/>
    <dgm:cxn modelId="{8AFD0EC7-6F52-48DC-B59E-30980A905DD3}" srcId="{51E84911-6301-4271-AE51-F12BC667B191}" destId="{EC89E0AB-7FFE-486A-940A-02669F6599C4}" srcOrd="0" destOrd="0" parTransId="{9BDE6433-2569-43D2-AC11-F92AF0F0BEC8}" sibTransId="{976D3AE5-9FA7-4259-BAB5-7DC9FF599F61}"/>
    <dgm:cxn modelId="{7F24384D-C0CB-4501-9B0F-158911DB4617}" type="presOf" srcId="{88F7D37C-D8BE-4B11-AFD5-EC064668050A}" destId="{6EEA0625-3FBE-4105-B641-ED524D1D51D2}" srcOrd="0" destOrd="0" presId="urn:microsoft.com/office/officeart/2008/layout/LinedList"/>
    <dgm:cxn modelId="{3E0215EE-9361-4BD2-B3DD-7E80CBF9ED0F}" type="presParOf" srcId="{1A431766-B58B-4700-9711-FB7A9D510182}" destId="{EC17167C-8BF1-41CA-9B8B-186A68A1EC00}" srcOrd="0" destOrd="0" presId="urn:microsoft.com/office/officeart/2008/layout/LinedList"/>
    <dgm:cxn modelId="{D4CF3285-4F30-4632-BEDF-C5FEBEC200CE}" type="presParOf" srcId="{1A431766-B58B-4700-9711-FB7A9D510182}" destId="{41BAA64B-7D26-4A92-938D-356042E8EA07}" srcOrd="1" destOrd="0" presId="urn:microsoft.com/office/officeart/2008/layout/LinedList"/>
    <dgm:cxn modelId="{FD30CF6A-3B09-450A-8A79-61FA3B88C0CF}" type="presParOf" srcId="{41BAA64B-7D26-4A92-938D-356042E8EA07}" destId="{FAC3F4A9-85DB-490A-97CB-2FC33B1E6C84}" srcOrd="0" destOrd="0" presId="urn:microsoft.com/office/officeart/2008/layout/LinedList"/>
    <dgm:cxn modelId="{BDAB7D5F-F447-4EC9-88B6-75DF5EE89D84}" type="presParOf" srcId="{41BAA64B-7D26-4A92-938D-356042E8EA07}" destId="{73889F0A-CCB9-4E4E-8CE9-671625CD419E}" srcOrd="1" destOrd="0" presId="urn:microsoft.com/office/officeart/2008/layout/LinedList"/>
    <dgm:cxn modelId="{EDB1C556-5E67-42E1-A9A6-511D6CFBA134}" type="presParOf" srcId="{1A431766-B58B-4700-9711-FB7A9D510182}" destId="{350C1A3E-B9DE-4FB7-B620-94A6F82E448D}" srcOrd="2" destOrd="0" presId="urn:microsoft.com/office/officeart/2008/layout/LinedList"/>
    <dgm:cxn modelId="{AC73E7FC-50A8-4186-9509-DF413DFF0BB7}" type="presParOf" srcId="{1A431766-B58B-4700-9711-FB7A9D510182}" destId="{1E68D0BE-E767-477B-B1A3-9D48E070DCF8}" srcOrd="3" destOrd="0" presId="urn:microsoft.com/office/officeart/2008/layout/LinedList"/>
    <dgm:cxn modelId="{4710FAA0-BD98-48F9-A539-0E596330C634}" type="presParOf" srcId="{1E68D0BE-E767-477B-B1A3-9D48E070DCF8}" destId="{81F7F626-7225-459D-AB43-02FBC768AB94}" srcOrd="0" destOrd="0" presId="urn:microsoft.com/office/officeart/2008/layout/LinedList"/>
    <dgm:cxn modelId="{865DDBB6-7985-4862-ADA6-8A6D40E3626F}" type="presParOf" srcId="{1E68D0BE-E767-477B-B1A3-9D48E070DCF8}" destId="{EA078350-5801-49C8-AB71-6594FC5DC32E}" srcOrd="1" destOrd="0" presId="urn:microsoft.com/office/officeart/2008/layout/LinedList"/>
    <dgm:cxn modelId="{28E98C5D-9BF1-425A-BDCE-48AF39921501}" type="presParOf" srcId="{1A431766-B58B-4700-9711-FB7A9D510182}" destId="{3F4A71F6-C3F5-4B0B-BC12-7732FB163413}" srcOrd="4" destOrd="0" presId="urn:microsoft.com/office/officeart/2008/layout/LinedList"/>
    <dgm:cxn modelId="{BC0DF71E-EE13-493C-B865-D88A45487FA4}" type="presParOf" srcId="{1A431766-B58B-4700-9711-FB7A9D510182}" destId="{695EF376-1CBA-416D-A5D8-F263C7FBF3CF}" srcOrd="5" destOrd="0" presId="urn:microsoft.com/office/officeart/2008/layout/LinedList"/>
    <dgm:cxn modelId="{DB119C80-C6D3-4860-AE95-195847CE8CF9}" type="presParOf" srcId="{695EF376-1CBA-416D-A5D8-F263C7FBF3CF}" destId="{D1C52F52-0548-487F-950F-25170F69FD2E}" srcOrd="0" destOrd="0" presId="urn:microsoft.com/office/officeart/2008/layout/LinedList"/>
    <dgm:cxn modelId="{8AD13830-9B40-4B08-8AD6-189DEA3C0EB4}" type="presParOf" srcId="{695EF376-1CBA-416D-A5D8-F263C7FBF3CF}" destId="{ACC1FB93-4EDC-4B57-B23D-B22AB1396434}" srcOrd="1" destOrd="0" presId="urn:microsoft.com/office/officeart/2008/layout/LinedList"/>
    <dgm:cxn modelId="{F6BE705B-703C-4903-ABE4-4DEDDA7B8037}" type="presParOf" srcId="{1A431766-B58B-4700-9711-FB7A9D510182}" destId="{FE564BF8-5DF9-429A-87FE-2C6EC48FC536}" srcOrd="6" destOrd="0" presId="urn:microsoft.com/office/officeart/2008/layout/LinedList"/>
    <dgm:cxn modelId="{55E053FB-2D6B-4B9D-9464-E0E22473AF7D}" type="presParOf" srcId="{1A431766-B58B-4700-9711-FB7A9D510182}" destId="{26F69703-9949-41F8-87FE-58F2AE68A8B9}" srcOrd="7" destOrd="0" presId="urn:microsoft.com/office/officeart/2008/layout/LinedList"/>
    <dgm:cxn modelId="{C7272EA3-0313-440E-B6AB-D839E9EF1B16}" type="presParOf" srcId="{26F69703-9949-41F8-87FE-58F2AE68A8B9}" destId="{E9F5182C-7228-452A-A803-0338A1CE208E}" srcOrd="0" destOrd="0" presId="urn:microsoft.com/office/officeart/2008/layout/LinedList"/>
    <dgm:cxn modelId="{694E5D16-1F01-4EB7-A18A-6F821576636F}" type="presParOf" srcId="{26F69703-9949-41F8-87FE-58F2AE68A8B9}" destId="{1BE6C92F-76D2-4E9A-84A1-42BAB8404DC9}" srcOrd="1" destOrd="0" presId="urn:microsoft.com/office/officeart/2008/layout/LinedList"/>
    <dgm:cxn modelId="{A6499057-40D5-42A1-A933-2D97300EC304}" type="presParOf" srcId="{1A431766-B58B-4700-9711-FB7A9D510182}" destId="{59CCA8E9-96EC-41DF-9FF0-065B75EB6A12}" srcOrd="8" destOrd="0" presId="urn:microsoft.com/office/officeart/2008/layout/LinedList"/>
    <dgm:cxn modelId="{02916790-73C4-4810-A1CC-AEF3B2C61DC5}" type="presParOf" srcId="{1A431766-B58B-4700-9711-FB7A9D510182}" destId="{2F8F6E8B-6EB1-46A4-AEE8-395CE5D01518}" srcOrd="9" destOrd="0" presId="urn:microsoft.com/office/officeart/2008/layout/LinedList"/>
    <dgm:cxn modelId="{4D30D2A2-085F-4CC3-BA40-AAEA4540826F}" type="presParOf" srcId="{2F8F6E8B-6EB1-46A4-AEE8-395CE5D01518}" destId="{6EEA0625-3FBE-4105-B641-ED524D1D51D2}" srcOrd="0" destOrd="0" presId="urn:microsoft.com/office/officeart/2008/layout/LinedList"/>
    <dgm:cxn modelId="{8EE71F5C-5C91-421D-8874-C8BCF1CB8F27}" type="presParOf" srcId="{2F8F6E8B-6EB1-46A4-AEE8-395CE5D01518}" destId="{CDC5D310-19E0-4A4B-8E40-BF8738D58018}" srcOrd="1" destOrd="0" presId="urn:microsoft.com/office/officeart/2008/layout/LinedList"/>
    <dgm:cxn modelId="{7463D50F-40A5-4C4A-8459-86E0386E80C4}" type="presParOf" srcId="{1A431766-B58B-4700-9711-FB7A9D510182}" destId="{D6037A74-D0BD-4DE4-AAAB-E754301FD8C5}" srcOrd="10" destOrd="0" presId="urn:microsoft.com/office/officeart/2008/layout/LinedList"/>
    <dgm:cxn modelId="{43D52914-C044-4ECC-BA8C-C9DD9CB67E9E}" type="presParOf" srcId="{1A431766-B58B-4700-9711-FB7A9D510182}" destId="{A07D78B3-A6D2-4F62-9EBC-ACE246A8D179}" srcOrd="11" destOrd="0" presId="urn:microsoft.com/office/officeart/2008/layout/LinedList"/>
    <dgm:cxn modelId="{5F5D454E-68DD-4009-90DC-312126A3A6CC}" type="presParOf" srcId="{A07D78B3-A6D2-4F62-9EBC-ACE246A8D179}" destId="{A8B01ACA-879D-4313-AFB9-07716D71148F}" srcOrd="0" destOrd="0" presId="urn:microsoft.com/office/officeart/2008/layout/LinedList"/>
    <dgm:cxn modelId="{4422DDE1-8458-4309-864F-8D5910BC75E3}" type="presParOf" srcId="{A07D78B3-A6D2-4F62-9EBC-ACE246A8D179}" destId="{C5A2DAC0-FF92-40BC-B831-CB031AE73C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27061F-7EF4-455D-A393-486B55BDA92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45E35DA-27A5-4250-8A91-9FD3BDCC8670}">
      <dgm:prSet/>
      <dgm:spPr/>
      <dgm:t>
        <a:bodyPr/>
        <a:lstStyle/>
        <a:p>
          <a:r>
            <a:rPr lang="pt-BR"/>
            <a:t>Natureza da Relação do Casal</a:t>
          </a:r>
          <a:endParaRPr lang="en-US"/>
        </a:p>
      </dgm:t>
    </dgm:pt>
    <dgm:pt modelId="{9490E85A-F234-451C-97DA-A3D2D1B7DEDA}" type="parTrans" cxnId="{D81776A2-3DF2-4CBA-B187-81FFE23908B8}">
      <dgm:prSet/>
      <dgm:spPr/>
      <dgm:t>
        <a:bodyPr/>
        <a:lstStyle/>
        <a:p>
          <a:endParaRPr lang="en-US"/>
        </a:p>
      </dgm:t>
    </dgm:pt>
    <dgm:pt modelId="{DBE9312B-2B7F-4823-ADD9-FEB15D83FF2C}" type="sibTrans" cxnId="{D81776A2-3DF2-4CBA-B187-81FFE23908B8}">
      <dgm:prSet/>
      <dgm:spPr/>
      <dgm:t>
        <a:bodyPr/>
        <a:lstStyle/>
        <a:p>
          <a:endParaRPr lang="en-US"/>
        </a:p>
      </dgm:t>
    </dgm:pt>
    <dgm:pt modelId="{F5378827-6929-4BA0-B4B3-74E512FA5936}">
      <dgm:prSet/>
      <dgm:spPr/>
      <dgm:t>
        <a:bodyPr/>
        <a:lstStyle/>
        <a:p>
          <a:r>
            <a:rPr lang="pt-BR"/>
            <a:t>Vital – trocas, empatia e carinho</a:t>
          </a:r>
          <a:endParaRPr lang="en-US"/>
        </a:p>
      </dgm:t>
    </dgm:pt>
    <dgm:pt modelId="{A4970E87-9BC1-4F7B-BAA9-9912464CE3E2}" type="parTrans" cxnId="{36C8EFA1-A5EE-44F0-81B7-402E20BAB756}">
      <dgm:prSet/>
      <dgm:spPr/>
      <dgm:t>
        <a:bodyPr/>
        <a:lstStyle/>
        <a:p>
          <a:endParaRPr lang="en-US"/>
        </a:p>
      </dgm:t>
    </dgm:pt>
    <dgm:pt modelId="{42CD3F3E-EB02-4543-B77D-2AD23552B7D3}" type="sibTrans" cxnId="{36C8EFA1-A5EE-44F0-81B7-402E20BAB756}">
      <dgm:prSet/>
      <dgm:spPr/>
      <dgm:t>
        <a:bodyPr/>
        <a:lstStyle/>
        <a:p>
          <a:endParaRPr lang="en-US"/>
        </a:p>
      </dgm:t>
    </dgm:pt>
    <dgm:pt modelId="{2C77F309-01E2-4481-BE02-D133149C07A2}">
      <dgm:prSet/>
      <dgm:spPr/>
      <dgm:t>
        <a:bodyPr/>
        <a:lstStyle/>
        <a:p>
          <a:r>
            <a:rPr lang="pt-BR"/>
            <a:t>Desvitalizada – desgaste, não há interesse ou intimidade</a:t>
          </a:r>
          <a:endParaRPr lang="en-US"/>
        </a:p>
      </dgm:t>
    </dgm:pt>
    <dgm:pt modelId="{2DDAB479-CC6F-454A-88F6-617C70A7786D}" type="parTrans" cxnId="{EBA7069E-D13A-479A-96F1-71369EFBA131}">
      <dgm:prSet/>
      <dgm:spPr/>
      <dgm:t>
        <a:bodyPr/>
        <a:lstStyle/>
        <a:p>
          <a:endParaRPr lang="en-US"/>
        </a:p>
      </dgm:t>
    </dgm:pt>
    <dgm:pt modelId="{0537DFD6-8FC9-4260-8855-6B24BD9378BA}" type="sibTrans" cxnId="{EBA7069E-D13A-479A-96F1-71369EFBA131}">
      <dgm:prSet/>
      <dgm:spPr/>
      <dgm:t>
        <a:bodyPr/>
        <a:lstStyle/>
        <a:p>
          <a:endParaRPr lang="en-US"/>
        </a:p>
      </dgm:t>
    </dgm:pt>
    <dgm:pt modelId="{1AE9F1EA-BE49-48D9-97CA-322917B9974F}">
      <dgm:prSet/>
      <dgm:spPr/>
      <dgm:t>
        <a:bodyPr/>
        <a:lstStyle/>
        <a:p>
          <a:r>
            <a:rPr lang="pt-BR"/>
            <a:t>Conflituosa – enfrentamento e agressão constante</a:t>
          </a:r>
          <a:endParaRPr lang="en-US"/>
        </a:p>
      </dgm:t>
    </dgm:pt>
    <dgm:pt modelId="{024B67E5-C7C5-498D-B1E6-8E579E7172FB}" type="parTrans" cxnId="{1A8DC5B8-5DC6-4D20-BF23-DDE821ADA7E5}">
      <dgm:prSet/>
      <dgm:spPr/>
      <dgm:t>
        <a:bodyPr/>
        <a:lstStyle/>
        <a:p>
          <a:endParaRPr lang="en-US"/>
        </a:p>
      </dgm:t>
    </dgm:pt>
    <dgm:pt modelId="{7C8F6BD7-B6EB-4713-B3DD-EC7BFD9A1FE9}" type="sibTrans" cxnId="{1A8DC5B8-5DC6-4D20-BF23-DDE821ADA7E5}">
      <dgm:prSet/>
      <dgm:spPr/>
      <dgm:t>
        <a:bodyPr/>
        <a:lstStyle/>
        <a:p>
          <a:endParaRPr lang="en-US"/>
        </a:p>
      </dgm:t>
    </dgm:pt>
    <dgm:pt modelId="{83F96D25-3F98-4D1F-8FD8-B5C420CC5CFF}">
      <dgm:prSet/>
      <dgm:spPr/>
      <dgm:t>
        <a:bodyPr/>
        <a:lstStyle/>
        <a:p>
          <a:r>
            <a:rPr lang="pt-BR"/>
            <a:t>Divisão do Poder:</a:t>
          </a:r>
          <a:endParaRPr lang="en-US"/>
        </a:p>
      </dgm:t>
    </dgm:pt>
    <dgm:pt modelId="{2BF0228F-C08A-4EAA-BD68-4AA957877D13}" type="parTrans" cxnId="{736012F7-52BF-49F7-8217-9940D6BB204C}">
      <dgm:prSet/>
      <dgm:spPr/>
      <dgm:t>
        <a:bodyPr/>
        <a:lstStyle/>
        <a:p>
          <a:endParaRPr lang="en-US"/>
        </a:p>
      </dgm:t>
    </dgm:pt>
    <dgm:pt modelId="{D4F3A0E8-C922-4071-8C76-6F8921FF2698}" type="sibTrans" cxnId="{736012F7-52BF-49F7-8217-9940D6BB204C}">
      <dgm:prSet/>
      <dgm:spPr/>
      <dgm:t>
        <a:bodyPr/>
        <a:lstStyle/>
        <a:p>
          <a:endParaRPr lang="en-US"/>
        </a:p>
      </dgm:t>
    </dgm:pt>
    <dgm:pt modelId="{F4A29766-141D-452C-B6BA-717CEFAB3A91}">
      <dgm:prSet/>
      <dgm:spPr/>
      <dgm:t>
        <a:bodyPr/>
        <a:lstStyle/>
        <a:p>
          <a:r>
            <a:rPr lang="pt-BR"/>
            <a:t>Há divisão, consenso e negociação</a:t>
          </a:r>
          <a:endParaRPr lang="en-US"/>
        </a:p>
      </dgm:t>
    </dgm:pt>
    <dgm:pt modelId="{455BE578-BA43-4DCB-97ED-7CCD64CD9B3A}" type="parTrans" cxnId="{0A939906-89F0-4027-B33F-76E8BBE5B3B5}">
      <dgm:prSet/>
      <dgm:spPr/>
      <dgm:t>
        <a:bodyPr/>
        <a:lstStyle/>
        <a:p>
          <a:endParaRPr lang="en-US"/>
        </a:p>
      </dgm:t>
    </dgm:pt>
    <dgm:pt modelId="{37F44F5C-43C3-46D9-BF18-3D2BB6F60936}" type="sibTrans" cxnId="{0A939906-89F0-4027-B33F-76E8BBE5B3B5}">
      <dgm:prSet/>
      <dgm:spPr/>
      <dgm:t>
        <a:bodyPr/>
        <a:lstStyle/>
        <a:p>
          <a:endParaRPr lang="en-US"/>
        </a:p>
      </dgm:t>
    </dgm:pt>
    <dgm:pt modelId="{B0EE34B7-92E6-4D7F-87C7-AAF3A6D4C991}">
      <dgm:prSet/>
      <dgm:spPr/>
      <dgm:t>
        <a:bodyPr/>
        <a:lstStyle/>
        <a:p>
          <a:r>
            <a:rPr lang="pt-BR"/>
            <a:t>Dominação-submissão</a:t>
          </a:r>
          <a:endParaRPr lang="en-US"/>
        </a:p>
      </dgm:t>
    </dgm:pt>
    <dgm:pt modelId="{12595B67-C63B-4507-9737-297B20D13DE0}" type="parTrans" cxnId="{7DC13FE6-99BB-48D3-903C-ED87E51AF73A}">
      <dgm:prSet/>
      <dgm:spPr/>
      <dgm:t>
        <a:bodyPr/>
        <a:lstStyle/>
        <a:p>
          <a:endParaRPr lang="en-US"/>
        </a:p>
      </dgm:t>
    </dgm:pt>
    <dgm:pt modelId="{351F8ECA-8066-4E96-A4F9-2C7805635B01}" type="sibTrans" cxnId="{7DC13FE6-99BB-48D3-903C-ED87E51AF73A}">
      <dgm:prSet/>
      <dgm:spPr/>
      <dgm:t>
        <a:bodyPr/>
        <a:lstStyle/>
        <a:p>
          <a:endParaRPr lang="en-US"/>
        </a:p>
      </dgm:t>
    </dgm:pt>
    <dgm:pt modelId="{C4D8AE52-1CBA-4496-8635-BD833257E6A4}" type="pres">
      <dgm:prSet presAssocID="{2A27061F-7EF4-455D-A393-486B55BDA9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5B070A7-E30D-438D-B9F0-E7F534B22554}" type="pres">
      <dgm:prSet presAssocID="{645E35DA-27A5-4250-8A91-9FD3BDCC867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876AE2-EED5-4787-AC36-92C719177B76}" type="pres">
      <dgm:prSet presAssocID="{645E35DA-27A5-4250-8A91-9FD3BDCC867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1F673C5-375A-4F36-93DA-ED1BB2485380}" type="pres">
      <dgm:prSet presAssocID="{83F96D25-3F98-4D1F-8FD8-B5C420CC5CF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A7488C-390C-4469-B258-0DD85BD15528}" type="pres">
      <dgm:prSet presAssocID="{83F96D25-3F98-4D1F-8FD8-B5C420CC5CF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3CEC598-5AA3-4416-96A6-B6DD5A63746D}" type="presOf" srcId="{1AE9F1EA-BE49-48D9-97CA-322917B9974F}" destId="{54876AE2-EED5-4787-AC36-92C719177B76}" srcOrd="0" destOrd="2" presId="urn:microsoft.com/office/officeart/2005/8/layout/vList2"/>
    <dgm:cxn modelId="{7DC13FE6-99BB-48D3-903C-ED87E51AF73A}" srcId="{83F96D25-3F98-4D1F-8FD8-B5C420CC5CFF}" destId="{B0EE34B7-92E6-4D7F-87C7-AAF3A6D4C991}" srcOrd="1" destOrd="0" parTransId="{12595B67-C63B-4507-9737-297B20D13DE0}" sibTransId="{351F8ECA-8066-4E96-A4F9-2C7805635B01}"/>
    <dgm:cxn modelId="{26E845A6-709C-401F-BBB5-9CB357629859}" type="presOf" srcId="{2C77F309-01E2-4481-BE02-D133149C07A2}" destId="{54876AE2-EED5-4787-AC36-92C719177B76}" srcOrd="0" destOrd="1" presId="urn:microsoft.com/office/officeart/2005/8/layout/vList2"/>
    <dgm:cxn modelId="{36C8EFA1-A5EE-44F0-81B7-402E20BAB756}" srcId="{645E35DA-27A5-4250-8A91-9FD3BDCC8670}" destId="{F5378827-6929-4BA0-B4B3-74E512FA5936}" srcOrd="0" destOrd="0" parTransId="{A4970E87-9BC1-4F7B-BAA9-9912464CE3E2}" sibTransId="{42CD3F3E-EB02-4543-B77D-2AD23552B7D3}"/>
    <dgm:cxn modelId="{B6B02339-89EF-47F7-BCA7-34904063F1E9}" type="presOf" srcId="{645E35DA-27A5-4250-8A91-9FD3BDCC8670}" destId="{A5B070A7-E30D-438D-B9F0-E7F534B22554}" srcOrd="0" destOrd="0" presId="urn:microsoft.com/office/officeart/2005/8/layout/vList2"/>
    <dgm:cxn modelId="{EBA7069E-D13A-479A-96F1-71369EFBA131}" srcId="{645E35DA-27A5-4250-8A91-9FD3BDCC8670}" destId="{2C77F309-01E2-4481-BE02-D133149C07A2}" srcOrd="1" destOrd="0" parTransId="{2DDAB479-CC6F-454A-88F6-617C70A7786D}" sibTransId="{0537DFD6-8FC9-4260-8855-6B24BD9378BA}"/>
    <dgm:cxn modelId="{D81776A2-3DF2-4CBA-B187-81FFE23908B8}" srcId="{2A27061F-7EF4-455D-A393-486B55BDA92D}" destId="{645E35DA-27A5-4250-8A91-9FD3BDCC8670}" srcOrd="0" destOrd="0" parTransId="{9490E85A-F234-451C-97DA-A3D2D1B7DEDA}" sibTransId="{DBE9312B-2B7F-4823-ADD9-FEB15D83FF2C}"/>
    <dgm:cxn modelId="{1A8DC5B8-5DC6-4D20-BF23-DDE821ADA7E5}" srcId="{645E35DA-27A5-4250-8A91-9FD3BDCC8670}" destId="{1AE9F1EA-BE49-48D9-97CA-322917B9974F}" srcOrd="2" destOrd="0" parTransId="{024B67E5-C7C5-498D-B1E6-8E579E7172FB}" sibTransId="{7C8F6BD7-B6EB-4713-B3DD-EC7BFD9A1FE9}"/>
    <dgm:cxn modelId="{736012F7-52BF-49F7-8217-9940D6BB204C}" srcId="{2A27061F-7EF4-455D-A393-486B55BDA92D}" destId="{83F96D25-3F98-4D1F-8FD8-B5C420CC5CFF}" srcOrd="1" destOrd="0" parTransId="{2BF0228F-C08A-4EAA-BD68-4AA957877D13}" sibTransId="{D4F3A0E8-C922-4071-8C76-6F8921FF2698}"/>
    <dgm:cxn modelId="{867C5F62-1C58-4137-9623-34BE54DA8218}" type="presOf" srcId="{B0EE34B7-92E6-4D7F-87C7-AAF3A6D4C991}" destId="{81A7488C-390C-4469-B258-0DD85BD15528}" srcOrd="0" destOrd="1" presId="urn:microsoft.com/office/officeart/2005/8/layout/vList2"/>
    <dgm:cxn modelId="{ADA7F79D-344C-4AED-8C0F-278D37B0845E}" type="presOf" srcId="{2A27061F-7EF4-455D-A393-486B55BDA92D}" destId="{C4D8AE52-1CBA-4496-8635-BD833257E6A4}" srcOrd="0" destOrd="0" presId="urn:microsoft.com/office/officeart/2005/8/layout/vList2"/>
    <dgm:cxn modelId="{ADB0FAE2-AEBE-48C4-A039-1AEEB3983F8B}" type="presOf" srcId="{F4A29766-141D-452C-B6BA-717CEFAB3A91}" destId="{81A7488C-390C-4469-B258-0DD85BD15528}" srcOrd="0" destOrd="0" presId="urn:microsoft.com/office/officeart/2005/8/layout/vList2"/>
    <dgm:cxn modelId="{0A939906-89F0-4027-B33F-76E8BBE5B3B5}" srcId="{83F96D25-3F98-4D1F-8FD8-B5C420CC5CFF}" destId="{F4A29766-141D-452C-B6BA-717CEFAB3A91}" srcOrd="0" destOrd="0" parTransId="{455BE578-BA43-4DCB-97ED-7CCD64CD9B3A}" sibTransId="{37F44F5C-43C3-46D9-BF18-3D2BB6F60936}"/>
    <dgm:cxn modelId="{08B3BB91-A22A-48CA-A534-E7FD3138059C}" type="presOf" srcId="{83F96D25-3F98-4D1F-8FD8-B5C420CC5CFF}" destId="{B1F673C5-375A-4F36-93DA-ED1BB2485380}" srcOrd="0" destOrd="0" presId="urn:microsoft.com/office/officeart/2005/8/layout/vList2"/>
    <dgm:cxn modelId="{AD407DA9-7EB2-468A-8ACC-C316F96D2A37}" type="presOf" srcId="{F5378827-6929-4BA0-B4B3-74E512FA5936}" destId="{54876AE2-EED5-4787-AC36-92C719177B76}" srcOrd="0" destOrd="0" presId="urn:microsoft.com/office/officeart/2005/8/layout/vList2"/>
    <dgm:cxn modelId="{82F07116-3992-4053-A735-F400CD4F9B9A}" type="presParOf" srcId="{C4D8AE52-1CBA-4496-8635-BD833257E6A4}" destId="{A5B070A7-E30D-438D-B9F0-E7F534B22554}" srcOrd="0" destOrd="0" presId="urn:microsoft.com/office/officeart/2005/8/layout/vList2"/>
    <dgm:cxn modelId="{01788186-C71B-4790-AF13-9D5F7E4A9016}" type="presParOf" srcId="{C4D8AE52-1CBA-4496-8635-BD833257E6A4}" destId="{54876AE2-EED5-4787-AC36-92C719177B76}" srcOrd="1" destOrd="0" presId="urn:microsoft.com/office/officeart/2005/8/layout/vList2"/>
    <dgm:cxn modelId="{E6B19E1A-C3F0-4651-818D-3006E7EAA2D0}" type="presParOf" srcId="{C4D8AE52-1CBA-4496-8635-BD833257E6A4}" destId="{B1F673C5-375A-4F36-93DA-ED1BB2485380}" srcOrd="2" destOrd="0" presId="urn:microsoft.com/office/officeart/2005/8/layout/vList2"/>
    <dgm:cxn modelId="{DA6398F3-9780-4A56-81AB-0A50E7F31FA3}" type="presParOf" srcId="{C4D8AE52-1CBA-4496-8635-BD833257E6A4}" destId="{81A7488C-390C-4469-B258-0DD85BD1552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1FA931-2B22-4484-8870-22F23C39478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817903B-1F7B-43EC-8E83-091338A24CEA}">
      <dgm:prSet/>
      <dgm:spPr/>
      <dgm:t>
        <a:bodyPr/>
        <a:lstStyle/>
        <a:p>
          <a:r>
            <a:rPr lang="pt-BR"/>
            <a:t>Representação esquemática da família, mostrando ao menos 3 gerações</a:t>
          </a:r>
          <a:endParaRPr lang="en-US"/>
        </a:p>
      </dgm:t>
    </dgm:pt>
    <dgm:pt modelId="{B4B8B8E8-A650-460E-8FC0-B1A866E9F522}" type="parTrans" cxnId="{058AA798-C813-4FDB-ADE7-EEC440BC8EE8}">
      <dgm:prSet/>
      <dgm:spPr/>
      <dgm:t>
        <a:bodyPr/>
        <a:lstStyle/>
        <a:p>
          <a:endParaRPr lang="en-US"/>
        </a:p>
      </dgm:t>
    </dgm:pt>
    <dgm:pt modelId="{9A374EBA-E3C0-4FCB-A31E-DF19C9C6D926}" type="sibTrans" cxnId="{058AA798-C813-4FDB-ADE7-EEC440BC8EE8}">
      <dgm:prSet/>
      <dgm:spPr/>
      <dgm:t>
        <a:bodyPr/>
        <a:lstStyle/>
        <a:p>
          <a:endParaRPr lang="en-US"/>
        </a:p>
      </dgm:t>
    </dgm:pt>
    <dgm:pt modelId="{9B3F7DA3-F46B-4269-925C-30DF1D37E5CF}">
      <dgm:prSet/>
      <dgm:spPr/>
      <dgm:t>
        <a:bodyPr/>
        <a:lstStyle/>
        <a:p>
          <a:r>
            <a:rPr lang="pt-BR" dirty="0"/>
            <a:t>Informação sobre os integrantes e a estrutura familiar</a:t>
          </a:r>
          <a:endParaRPr lang="en-US" dirty="0"/>
        </a:p>
      </dgm:t>
    </dgm:pt>
    <dgm:pt modelId="{CD228970-1704-4352-B812-3F819C405C3A}" type="parTrans" cxnId="{AA397F57-E50B-4CFB-9D6E-DAA228735440}">
      <dgm:prSet/>
      <dgm:spPr/>
      <dgm:t>
        <a:bodyPr/>
        <a:lstStyle/>
        <a:p>
          <a:endParaRPr lang="en-US"/>
        </a:p>
      </dgm:t>
    </dgm:pt>
    <dgm:pt modelId="{762479E8-BBA7-4A96-AF8B-9E8C3B1C22CF}" type="sibTrans" cxnId="{AA397F57-E50B-4CFB-9D6E-DAA228735440}">
      <dgm:prSet/>
      <dgm:spPr/>
      <dgm:t>
        <a:bodyPr/>
        <a:lstStyle/>
        <a:p>
          <a:endParaRPr lang="en-US"/>
        </a:p>
      </dgm:t>
    </dgm:pt>
    <dgm:pt modelId="{902B6AE6-CE8B-4F9E-B753-D7889347E925}">
      <dgm:prSet/>
      <dgm:spPr/>
      <dgm:t>
        <a:bodyPr/>
        <a:lstStyle/>
        <a:p>
          <a:r>
            <a:rPr lang="pt-BR"/>
            <a:t>Mostra suas relações e o funcionamento </a:t>
          </a:r>
          <a:endParaRPr lang="en-US"/>
        </a:p>
      </dgm:t>
    </dgm:pt>
    <dgm:pt modelId="{254FDE36-473F-4F5E-AA82-63330C5BC0FE}" type="parTrans" cxnId="{438EE96C-0B80-4750-955E-273EADC8050F}">
      <dgm:prSet/>
      <dgm:spPr/>
      <dgm:t>
        <a:bodyPr/>
        <a:lstStyle/>
        <a:p>
          <a:endParaRPr lang="en-US"/>
        </a:p>
      </dgm:t>
    </dgm:pt>
    <dgm:pt modelId="{9A7C8E14-106A-4C3E-9225-B27355568CD4}" type="sibTrans" cxnId="{438EE96C-0B80-4750-955E-273EADC8050F}">
      <dgm:prSet/>
      <dgm:spPr/>
      <dgm:t>
        <a:bodyPr/>
        <a:lstStyle/>
        <a:p>
          <a:endParaRPr lang="en-US"/>
        </a:p>
      </dgm:t>
    </dgm:pt>
    <dgm:pt modelId="{EA151DE2-7F16-4BBA-9392-82CBC0BDC24C}">
      <dgm:prSet/>
      <dgm:spPr/>
      <dgm:t>
        <a:bodyPr/>
        <a:lstStyle/>
        <a:p>
          <a:r>
            <a:rPr lang="pt-BR"/>
            <a:t>Traz os eventos de saúde mais importantes e sua relação com os familiares </a:t>
          </a:r>
          <a:endParaRPr lang="en-US"/>
        </a:p>
      </dgm:t>
    </dgm:pt>
    <dgm:pt modelId="{0512974F-AD26-4416-9622-B38F68C1159A}" type="parTrans" cxnId="{5C29CD27-3481-4127-9E82-58E979D6F50B}">
      <dgm:prSet/>
      <dgm:spPr/>
      <dgm:t>
        <a:bodyPr/>
        <a:lstStyle/>
        <a:p>
          <a:endParaRPr lang="en-US"/>
        </a:p>
      </dgm:t>
    </dgm:pt>
    <dgm:pt modelId="{44492C7A-2827-486B-A954-0656000D1BEC}" type="sibTrans" cxnId="{5C29CD27-3481-4127-9E82-58E979D6F50B}">
      <dgm:prSet/>
      <dgm:spPr/>
      <dgm:t>
        <a:bodyPr/>
        <a:lstStyle/>
        <a:p>
          <a:endParaRPr lang="en-US"/>
        </a:p>
      </dgm:t>
    </dgm:pt>
    <dgm:pt modelId="{FE4E6702-4EC7-4DC4-80EE-F3496517FB53}" type="pres">
      <dgm:prSet presAssocID="{BE1FA931-2B22-4484-8870-22F23C39478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1B588701-C6EA-4D31-8D08-9B15BAAA60A1}" type="pres">
      <dgm:prSet presAssocID="{D817903B-1F7B-43EC-8E83-091338A24CEA}" presName="thickLine" presStyleLbl="alignNode1" presStyleIdx="0" presStyleCnt="4"/>
      <dgm:spPr/>
    </dgm:pt>
    <dgm:pt modelId="{DFBDE786-74C0-441E-AF5E-7F99764081B4}" type="pres">
      <dgm:prSet presAssocID="{D817903B-1F7B-43EC-8E83-091338A24CEA}" presName="horz1" presStyleCnt="0"/>
      <dgm:spPr/>
    </dgm:pt>
    <dgm:pt modelId="{EA7759A5-0561-447A-A274-6F3A2A1346F1}" type="pres">
      <dgm:prSet presAssocID="{D817903B-1F7B-43EC-8E83-091338A24CEA}" presName="tx1" presStyleLbl="revTx" presStyleIdx="0" presStyleCnt="4"/>
      <dgm:spPr/>
      <dgm:t>
        <a:bodyPr/>
        <a:lstStyle/>
        <a:p>
          <a:endParaRPr lang="pt-BR"/>
        </a:p>
      </dgm:t>
    </dgm:pt>
    <dgm:pt modelId="{7EA7ABF7-08D0-477E-B003-DBB2FB0FFFD5}" type="pres">
      <dgm:prSet presAssocID="{D817903B-1F7B-43EC-8E83-091338A24CEA}" presName="vert1" presStyleCnt="0"/>
      <dgm:spPr/>
    </dgm:pt>
    <dgm:pt modelId="{65FA6DF9-C966-4D2C-A4B9-E9A6330998DD}" type="pres">
      <dgm:prSet presAssocID="{9B3F7DA3-F46B-4269-925C-30DF1D37E5CF}" presName="thickLine" presStyleLbl="alignNode1" presStyleIdx="1" presStyleCnt="4"/>
      <dgm:spPr/>
    </dgm:pt>
    <dgm:pt modelId="{B00FAD2D-6484-426F-9C63-8FA24E22A78C}" type="pres">
      <dgm:prSet presAssocID="{9B3F7DA3-F46B-4269-925C-30DF1D37E5CF}" presName="horz1" presStyleCnt="0"/>
      <dgm:spPr/>
    </dgm:pt>
    <dgm:pt modelId="{8A0EDC9A-881C-4B80-931D-5653A3CB6E0F}" type="pres">
      <dgm:prSet presAssocID="{9B3F7DA3-F46B-4269-925C-30DF1D37E5CF}" presName="tx1" presStyleLbl="revTx" presStyleIdx="1" presStyleCnt="4"/>
      <dgm:spPr/>
      <dgm:t>
        <a:bodyPr/>
        <a:lstStyle/>
        <a:p>
          <a:endParaRPr lang="pt-BR"/>
        </a:p>
      </dgm:t>
    </dgm:pt>
    <dgm:pt modelId="{18BDCB46-CAC7-42EB-A6D9-5726FABF6F67}" type="pres">
      <dgm:prSet presAssocID="{9B3F7DA3-F46B-4269-925C-30DF1D37E5CF}" presName="vert1" presStyleCnt="0"/>
      <dgm:spPr/>
    </dgm:pt>
    <dgm:pt modelId="{931958A2-5920-4E2A-BB90-5DC9E6040264}" type="pres">
      <dgm:prSet presAssocID="{902B6AE6-CE8B-4F9E-B753-D7889347E925}" presName="thickLine" presStyleLbl="alignNode1" presStyleIdx="2" presStyleCnt="4"/>
      <dgm:spPr/>
    </dgm:pt>
    <dgm:pt modelId="{F463A56B-7BC3-4B1C-84CE-E0B717238D6D}" type="pres">
      <dgm:prSet presAssocID="{902B6AE6-CE8B-4F9E-B753-D7889347E925}" presName="horz1" presStyleCnt="0"/>
      <dgm:spPr/>
    </dgm:pt>
    <dgm:pt modelId="{F27AD405-AEFC-4D21-8698-A037BF62CD6D}" type="pres">
      <dgm:prSet presAssocID="{902B6AE6-CE8B-4F9E-B753-D7889347E925}" presName="tx1" presStyleLbl="revTx" presStyleIdx="2" presStyleCnt="4"/>
      <dgm:spPr/>
      <dgm:t>
        <a:bodyPr/>
        <a:lstStyle/>
        <a:p>
          <a:endParaRPr lang="pt-BR"/>
        </a:p>
      </dgm:t>
    </dgm:pt>
    <dgm:pt modelId="{86EAAF33-82BB-463C-92F3-ED9C7B6BC9D6}" type="pres">
      <dgm:prSet presAssocID="{902B6AE6-CE8B-4F9E-B753-D7889347E925}" presName="vert1" presStyleCnt="0"/>
      <dgm:spPr/>
    </dgm:pt>
    <dgm:pt modelId="{4F51402C-37AC-4BB1-B241-A7A812AD0D3D}" type="pres">
      <dgm:prSet presAssocID="{EA151DE2-7F16-4BBA-9392-82CBC0BDC24C}" presName="thickLine" presStyleLbl="alignNode1" presStyleIdx="3" presStyleCnt="4"/>
      <dgm:spPr/>
    </dgm:pt>
    <dgm:pt modelId="{EC19880A-54A0-4C06-86BD-A84BD8250162}" type="pres">
      <dgm:prSet presAssocID="{EA151DE2-7F16-4BBA-9392-82CBC0BDC24C}" presName="horz1" presStyleCnt="0"/>
      <dgm:spPr/>
    </dgm:pt>
    <dgm:pt modelId="{7C561163-8472-4484-A372-03653EB58D16}" type="pres">
      <dgm:prSet presAssocID="{EA151DE2-7F16-4BBA-9392-82CBC0BDC24C}" presName="tx1" presStyleLbl="revTx" presStyleIdx="3" presStyleCnt="4"/>
      <dgm:spPr/>
      <dgm:t>
        <a:bodyPr/>
        <a:lstStyle/>
        <a:p>
          <a:endParaRPr lang="pt-BR"/>
        </a:p>
      </dgm:t>
    </dgm:pt>
    <dgm:pt modelId="{0CD17374-3F01-44EA-8EAD-44861B180B3B}" type="pres">
      <dgm:prSet presAssocID="{EA151DE2-7F16-4BBA-9392-82CBC0BDC24C}" presName="vert1" presStyleCnt="0"/>
      <dgm:spPr/>
    </dgm:pt>
  </dgm:ptLst>
  <dgm:cxnLst>
    <dgm:cxn modelId="{5C29CD27-3481-4127-9E82-58E979D6F50B}" srcId="{BE1FA931-2B22-4484-8870-22F23C39478B}" destId="{EA151DE2-7F16-4BBA-9392-82CBC0BDC24C}" srcOrd="3" destOrd="0" parTransId="{0512974F-AD26-4416-9622-B38F68C1159A}" sibTransId="{44492C7A-2827-486B-A954-0656000D1BEC}"/>
    <dgm:cxn modelId="{2AA164F8-F635-41C3-B4FE-5CBBD4D29ABC}" type="presOf" srcId="{D817903B-1F7B-43EC-8E83-091338A24CEA}" destId="{EA7759A5-0561-447A-A274-6F3A2A1346F1}" srcOrd="0" destOrd="0" presId="urn:microsoft.com/office/officeart/2008/layout/LinedList"/>
    <dgm:cxn modelId="{438EE96C-0B80-4750-955E-273EADC8050F}" srcId="{BE1FA931-2B22-4484-8870-22F23C39478B}" destId="{902B6AE6-CE8B-4F9E-B753-D7889347E925}" srcOrd="2" destOrd="0" parTransId="{254FDE36-473F-4F5E-AA82-63330C5BC0FE}" sibTransId="{9A7C8E14-106A-4C3E-9225-B27355568CD4}"/>
    <dgm:cxn modelId="{F87E90C5-69E3-4834-863E-93E715AC2334}" type="presOf" srcId="{EA151DE2-7F16-4BBA-9392-82CBC0BDC24C}" destId="{7C561163-8472-4484-A372-03653EB58D16}" srcOrd="0" destOrd="0" presId="urn:microsoft.com/office/officeart/2008/layout/LinedList"/>
    <dgm:cxn modelId="{058AA798-C813-4FDB-ADE7-EEC440BC8EE8}" srcId="{BE1FA931-2B22-4484-8870-22F23C39478B}" destId="{D817903B-1F7B-43EC-8E83-091338A24CEA}" srcOrd="0" destOrd="0" parTransId="{B4B8B8E8-A650-460E-8FC0-B1A866E9F522}" sibTransId="{9A374EBA-E3C0-4FCB-A31E-DF19C9C6D926}"/>
    <dgm:cxn modelId="{B1E69180-A58F-410E-8D0C-8832B770814A}" type="presOf" srcId="{BE1FA931-2B22-4484-8870-22F23C39478B}" destId="{FE4E6702-4EC7-4DC4-80EE-F3496517FB53}" srcOrd="0" destOrd="0" presId="urn:microsoft.com/office/officeart/2008/layout/LinedList"/>
    <dgm:cxn modelId="{27D15718-112E-469B-8AF1-F039E417389F}" type="presOf" srcId="{902B6AE6-CE8B-4F9E-B753-D7889347E925}" destId="{F27AD405-AEFC-4D21-8698-A037BF62CD6D}" srcOrd="0" destOrd="0" presId="urn:microsoft.com/office/officeart/2008/layout/LinedList"/>
    <dgm:cxn modelId="{AA397F57-E50B-4CFB-9D6E-DAA228735440}" srcId="{BE1FA931-2B22-4484-8870-22F23C39478B}" destId="{9B3F7DA3-F46B-4269-925C-30DF1D37E5CF}" srcOrd="1" destOrd="0" parTransId="{CD228970-1704-4352-B812-3F819C405C3A}" sibTransId="{762479E8-BBA7-4A96-AF8B-9E8C3B1C22CF}"/>
    <dgm:cxn modelId="{03213E36-21C7-43E5-B104-BE406F13DF2F}" type="presOf" srcId="{9B3F7DA3-F46B-4269-925C-30DF1D37E5CF}" destId="{8A0EDC9A-881C-4B80-931D-5653A3CB6E0F}" srcOrd="0" destOrd="0" presId="urn:microsoft.com/office/officeart/2008/layout/LinedList"/>
    <dgm:cxn modelId="{AB5307BD-441A-4E69-8636-5AB38FF91905}" type="presParOf" srcId="{FE4E6702-4EC7-4DC4-80EE-F3496517FB53}" destId="{1B588701-C6EA-4D31-8D08-9B15BAAA60A1}" srcOrd="0" destOrd="0" presId="urn:microsoft.com/office/officeart/2008/layout/LinedList"/>
    <dgm:cxn modelId="{CFC5C511-FEB4-4924-BC61-D326555AF468}" type="presParOf" srcId="{FE4E6702-4EC7-4DC4-80EE-F3496517FB53}" destId="{DFBDE786-74C0-441E-AF5E-7F99764081B4}" srcOrd="1" destOrd="0" presId="urn:microsoft.com/office/officeart/2008/layout/LinedList"/>
    <dgm:cxn modelId="{A4D7CDAA-EFF5-46DC-8D43-5DD891E5661E}" type="presParOf" srcId="{DFBDE786-74C0-441E-AF5E-7F99764081B4}" destId="{EA7759A5-0561-447A-A274-6F3A2A1346F1}" srcOrd="0" destOrd="0" presId="urn:microsoft.com/office/officeart/2008/layout/LinedList"/>
    <dgm:cxn modelId="{74D3D31B-C9AB-4AB1-BF19-141914493E9D}" type="presParOf" srcId="{DFBDE786-74C0-441E-AF5E-7F99764081B4}" destId="{7EA7ABF7-08D0-477E-B003-DBB2FB0FFFD5}" srcOrd="1" destOrd="0" presId="urn:microsoft.com/office/officeart/2008/layout/LinedList"/>
    <dgm:cxn modelId="{F20EA8EA-8BDE-4F2E-948F-9871E60BB004}" type="presParOf" srcId="{FE4E6702-4EC7-4DC4-80EE-F3496517FB53}" destId="{65FA6DF9-C966-4D2C-A4B9-E9A6330998DD}" srcOrd="2" destOrd="0" presId="urn:microsoft.com/office/officeart/2008/layout/LinedList"/>
    <dgm:cxn modelId="{F96DA53B-C514-4704-BE97-F066AB9C2BBE}" type="presParOf" srcId="{FE4E6702-4EC7-4DC4-80EE-F3496517FB53}" destId="{B00FAD2D-6484-426F-9C63-8FA24E22A78C}" srcOrd="3" destOrd="0" presId="urn:microsoft.com/office/officeart/2008/layout/LinedList"/>
    <dgm:cxn modelId="{0DDCF0C1-A792-46F1-8538-3A971858EA0C}" type="presParOf" srcId="{B00FAD2D-6484-426F-9C63-8FA24E22A78C}" destId="{8A0EDC9A-881C-4B80-931D-5653A3CB6E0F}" srcOrd="0" destOrd="0" presId="urn:microsoft.com/office/officeart/2008/layout/LinedList"/>
    <dgm:cxn modelId="{ECB7D47F-4C16-4032-BA4B-2759D9AEAE10}" type="presParOf" srcId="{B00FAD2D-6484-426F-9C63-8FA24E22A78C}" destId="{18BDCB46-CAC7-42EB-A6D9-5726FABF6F67}" srcOrd="1" destOrd="0" presId="urn:microsoft.com/office/officeart/2008/layout/LinedList"/>
    <dgm:cxn modelId="{7C80318A-22C3-4855-ACA4-94CEAB908707}" type="presParOf" srcId="{FE4E6702-4EC7-4DC4-80EE-F3496517FB53}" destId="{931958A2-5920-4E2A-BB90-5DC9E6040264}" srcOrd="4" destOrd="0" presId="urn:microsoft.com/office/officeart/2008/layout/LinedList"/>
    <dgm:cxn modelId="{50B4850B-E731-42DE-99B3-DF4336C7FBD4}" type="presParOf" srcId="{FE4E6702-4EC7-4DC4-80EE-F3496517FB53}" destId="{F463A56B-7BC3-4B1C-84CE-E0B717238D6D}" srcOrd="5" destOrd="0" presId="urn:microsoft.com/office/officeart/2008/layout/LinedList"/>
    <dgm:cxn modelId="{5A38BF7B-B061-4DD3-8216-DF52BDD185DD}" type="presParOf" srcId="{F463A56B-7BC3-4B1C-84CE-E0B717238D6D}" destId="{F27AD405-AEFC-4D21-8698-A037BF62CD6D}" srcOrd="0" destOrd="0" presId="urn:microsoft.com/office/officeart/2008/layout/LinedList"/>
    <dgm:cxn modelId="{2E791418-3E53-4699-8F98-E9CE03CDB066}" type="presParOf" srcId="{F463A56B-7BC3-4B1C-84CE-E0B717238D6D}" destId="{86EAAF33-82BB-463C-92F3-ED9C7B6BC9D6}" srcOrd="1" destOrd="0" presId="urn:microsoft.com/office/officeart/2008/layout/LinedList"/>
    <dgm:cxn modelId="{AD28837F-B7EC-4F74-8AB7-3512D57BAF41}" type="presParOf" srcId="{FE4E6702-4EC7-4DC4-80EE-F3496517FB53}" destId="{4F51402C-37AC-4BB1-B241-A7A812AD0D3D}" srcOrd="6" destOrd="0" presId="urn:microsoft.com/office/officeart/2008/layout/LinedList"/>
    <dgm:cxn modelId="{A90E647C-F413-4BC0-B784-DEAAEF4739C9}" type="presParOf" srcId="{FE4E6702-4EC7-4DC4-80EE-F3496517FB53}" destId="{EC19880A-54A0-4C06-86BD-A84BD8250162}" srcOrd="7" destOrd="0" presId="urn:microsoft.com/office/officeart/2008/layout/LinedList"/>
    <dgm:cxn modelId="{4E95153B-9E48-482A-9D10-7539361660D4}" type="presParOf" srcId="{EC19880A-54A0-4C06-86BD-A84BD8250162}" destId="{7C561163-8472-4484-A372-03653EB58D16}" srcOrd="0" destOrd="0" presId="urn:microsoft.com/office/officeart/2008/layout/LinedList"/>
    <dgm:cxn modelId="{8559F96E-87DA-4BD4-9277-7C649AA0647D}" type="presParOf" srcId="{EC19880A-54A0-4C06-86BD-A84BD8250162}" destId="{0CD17374-3F01-44EA-8EAD-44861B180B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3D89BF-A017-4100-BFE7-32A377C3D4AC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55EF228-D7EF-4FF2-97F9-5A051EF2C509}">
      <dgm:prSet/>
      <dgm:spPr/>
      <dgm:t>
        <a:bodyPr/>
        <a:lstStyle/>
        <a:p>
          <a:r>
            <a:rPr lang="pt-BR" dirty="0"/>
            <a:t>Homens ficam à esquerda e as mulheres à direita</a:t>
          </a:r>
          <a:endParaRPr lang="en-US" dirty="0"/>
        </a:p>
      </dgm:t>
    </dgm:pt>
    <dgm:pt modelId="{F68C6885-2785-4C24-89DB-7C93C74D80A3}" type="parTrans" cxnId="{6A746097-5551-4976-8B96-F0FE723C3410}">
      <dgm:prSet/>
      <dgm:spPr/>
      <dgm:t>
        <a:bodyPr/>
        <a:lstStyle/>
        <a:p>
          <a:endParaRPr lang="en-US"/>
        </a:p>
      </dgm:t>
    </dgm:pt>
    <dgm:pt modelId="{2CAB38FC-F8F5-41BD-903E-DF4B3673E767}" type="sibTrans" cxnId="{6A746097-5551-4976-8B96-F0FE723C3410}">
      <dgm:prSet/>
      <dgm:spPr/>
      <dgm:t>
        <a:bodyPr/>
        <a:lstStyle/>
        <a:p>
          <a:endParaRPr lang="en-US"/>
        </a:p>
      </dgm:t>
    </dgm:pt>
    <dgm:pt modelId="{F583756C-5144-4DEA-9D9E-473D28ADF159}">
      <dgm:prSet/>
      <dgm:spPr/>
      <dgm:t>
        <a:bodyPr/>
        <a:lstStyle/>
        <a:p>
          <a:r>
            <a:rPr lang="pt-BR"/>
            <a:t>As pessoas que moram na mesma casa são circuladas por um tracejado</a:t>
          </a:r>
          <a:endParaRPr lang="en-US"/>
        </a:p>
      </dgm:t>
    </dgm:pt>
    <dgm:pt modelId="{8FF1E665-A1C3-45BF-AB50-37DD938BCC25}" type="parTrans" cxnId="{EDDA2F4E-312D-404D-8748-27B41454D091}">
      <dgm:prSet/>
      <dgm:spPr/>
      <dgm:t>
        <a:bodyPr/>
        <a:lstStyle/>
        <a:p>
          <a:endParaRPr lang="en-US"/>
        </a:p>
      </dgm:t>
    </dgm:pt>
    <dgm:pt modelId="{70EB29E9-8180-4576-A4E6-6063FE7CA8CE}" type="sibTrans" cxnId="{EDDA2F4E-312D-404D-8748-27B41454D091}">
      <dgm:prSet/>
      <dgm:spPr/>
      <dgm:t>
        <a:bodyPr/>
        <a:lstStyle/>
        <a:p>
          <a:endParaRPr lang="en-US"/>
        </a:p>
      </dgm:t>
    </dgm:pt>
    <dgm:pt modelId="{6F5B22CE-744E-4E37-A021-AD69E427ED2B}">
      <dgm:prSet/>
      <dgm:spPr/>
      <dgm:t>
        <a:bodyPr/>
        <a:lstStyle/>
        <a:p>
          <a:r>
            <a:rPr lang="pt-BR"/>
            <a:t>Deve-se ter a data dos óbitos, idade, data dos matrimônios e separações</a:t>
          </a:r>
          <a:endParaRPr lang="en-US"/>
        </a:p>
      </dgm:t>
    </dgm:pt>
    <dgm:pt modelId="{5EAF1072-436E-4893-8105-64D09BBA7502}" type="parTrans" cxnId="{FAB0C955-EF98-4184-BB5B-F35EDA109A0A}">
      <dgm:prSet/>
      <dgm:spPr/>
      <dgm:t>
        <a:bodyPr/>
        <a:lstStyle/>
        <a:p>
          <a:endParaRPr lang="en-US"/>
        </a:p>
      </dgm:t>
    </dgm:pt>
    <dgm:pt modelId="{6E203961-3633-4667-85B1-0B00DA2B3E48}" type="sibTrans" cxnId="{FAB0C955-EF98-4184-BB5B-F35EDA109A0A}">
      <dgm:prSet/>
      <dgm:spPr/>
      <dgm:t>
        <a:bodyPr/>
        <a:lstStyle/>
        <a:p>
          <a:endParaRPr lang="en-US"/>
        </a:p>
      </dgm:t>
    </dgm:pt>
    <dgm:pt modelId="{05B5AAA8-7AD3-4530-94C9-4897D9B0C094}">
      <dgm:prSet/>
      <dgm:spPr/>
      <dgm:t>
        <a:bodyPr/>
        <a:lstStyle/>
        <a:p>
          <a:r>
            <a:rPr lang="pt-BR" dirty="0"/>
            <a:t>Deve-se ter a data da realização e o nome de quem fez</a:t>
          </a:r>
          <a:endParaRPr lang="en-US" dirty="0"/>
        </a:p>
      </dgm:t>
    </dgm:pt>
    <dgm:pt modelId="{48F6FFE6-325E-4A46-B53E-584897FFFDA8}" type="parTrans" cxnId="{37C31201-6A16-46F7-A6E5-AC6E578D6A28}">
      <dgm:prSet/>
      <dgm:spPr/>
      <dgm:t>
        <a:bodyPr/>
        <a:lstStyle/>
        <a:p>
          <a:endParaRPr lang="en-US"/>
        </a:p>
      </dgm:t>
    </dgm:pt>
    <dgm:pt modelId="{F85C2E9F-B513-49F7-B6C9-A840069C0D04}" type="sibTrans" cxnId="{37C31201-6A16-46F7-A6E5-AC6E578D6A28}">
      <dgm:prSet/>
      <dgm:spPr/>
      <dgm:t>
        <a:bodyPr/>
        <a:lstStyle/>
        <a:p>
          <a:endParaRPr lang="en-US"/>
        </a:p>
      </dgm:t>
    </dgm:pt>
    <dgm:pt modelId="{03505168-3CFD-47A9-B447-2E6AD50EBCCC}" type="pres">
      <dgm:prSet presAssocID="{AB3D89BF-A017-4100-BFE7-32A377C3D4A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12FDCC40-A04C-4AAC-8C70-19FAA0F5AD9E}" type="pres">
      <dgm:prSet presAssocID="{455EF228-D7EF-4FF2-97F9-5A051EF2C509}" presName="thickLine" presStyleLbl="alignNode1" presStyleIdx="0" presStyleCnt="4"/>
      <dgm:spPr/>
    </dgm:pt>
    <dgm:pt modelId="{0494A285-0F2F-44D1-8684-C38C20478A59}" type="pres">
      <dgm:prSet presAssocID="{455EF228-D7EF-4FF2-97F9-5A051EF2C509}" presName="horz1" presStyleCnt="0"/>
      <dgm:spPr/>
    </dgm:pt>
    <dgm:pt modelId="{7E4E0718-1ABE-487B-BAC7-B074C587486F}" type="pres">
      <dgm:prSet presAssocID="{455EF228-D7EF-4FF2-97F9-5A051EF2C509}" presName="tx1" presStyleLbl="revTx" presStyleIdx="0" presStyleCnt="4"/>
      <dgm:spPr/>
      <dgm:t>
        <a:bodyPr/>
        <a:lstStyle/>
        <a:p>
          <a:endParaRPr lang="pt-BR"/>
        </a:p>
      </dgm:t>
    </dgm:pt>
    <dgm:pt modelId="{E60FE94C-FB75-4C09-AFC6-E6E6447B14E5}" type="pres">
      <dgm:prSet presAssocID="{455EF228-D7EF-4FF2-97F9-5A051EF2C509}" presName="vert1" presStyleCnt="0"/>
      <dgm:spPr/>
    </dgm:pt>
    <dgm:pt modelId="{A0CA8039-5C1A-44C7-B18C-83BE691BFC66}" type="pres">
      <dgm:prSet presAssocID="{F583756C-5144-4DEA-9D9E-473D28ADF159}" presName="thickLine" presStyleLbl="alignNode1" presStyleIdx="1" presStyleCnt="4"/>
      <dgm:spPr/>
    </dgm:pt>
    <dgm:pt modelId="{83DB12AD-8F9C-44C8-A2A7-100B872EDDF1}" type="pres">
      <dgm:prSet presAssocID="{F583756C-5144-4DEA-9D9E-473D28ADF159}" presName="horz1" presStyleCnt="0"/>
      <dgm:spPr/>
    </dgm:pt>
    <dgm:pt modelId="{4EE52AAA-E2A3-4AB0-8E04-EDF97651D9EF}" type="pres">
      <dgm:prSet presAssocID="{F583756C-5144-4DEA-9D9E-473D28ADF159}" presName="tx1" presStyleLbl="revTx" presStyleIdx="1" presStyleCnt="4"/>
      <dgm:spPr/>
      <dgm:t>
        <a:bodyPr/>
        <a:lstStyle/>
        <a:p>
          <a:endParaRPr lang="pt-BR"/>
        </a:p>
      </dgm:t>
    </dgm:pt>
    <dgm:pt modelId="{55BC6034-49A8-42B6-83CE-073EBDC9EB2E}" type="pres">
      <dgm:prSet presAssocID="{F583756C-5144-4DEA-9D9E-473D28ADF159}" presName="vert1" presStyleCnt="0"/>
      <dgm:spPr/>
    </dgm:pt>
    <dgm:pt modelId="{5A1031FE-36BB-4C34-8757-FBE29B11E8E5}" type="pres">
      <dgm:prSet presAssocID="{6F5B22CE-744E-4E37-A021-AD69E427ED2B}" presName="thickLine" presStyleLbl="alignNode1" presStyleIdx="2" presStyleCnt="4"/>
      <dgm:spPr/>
    </dgm:pt>
    <dgm:pt modelId="{C8894D5F-7E7D-4A4D-BF8A-6849595778EB}" type="pres">
      <dgm:prSet presAssocID="{6F5B22CE-744E-4E37-A021-AD69E427ED2B}" presName="horz1" presStyleCnt="0"/>
      <dgm:spPr/>
    </dgm:pt>
    <dgm:pt modelId="{D4600B84-44DF-4F85-AAB5-1D11B48AA8DC}" type="pres">
      <dgm:prSet presAssocID="{6F5B22CE-744E-4E37-A021-AD69E427ED2B}" presName="tx1" presStyleLbl="revTx" presStyleIdx="2" presStyleCnt="4"/>
      <dgm:spPr/>
      <dgm:t>
        <a:bodyPr/>
        <a:lstStyle/>
        <a:p>
          <a:endParaRPr lang="pt-BR"/>
        </a:p>
      </dgm:t>
    </dgm:pt>
    <dgm:pt modelId="{101D936A-7C37-4152-9B65-0C9FFCB46E21}" type="pres">
      <dgm:prSet presAssocID="{6F5B22CE-744E-4E37-A021-AD69E427ED2B}" presName="vert1" presStyleCnt="0"/>
      <dgm:spPr/>
    </dgm:pt>
    <dgm:pt modelId="{2D800F6A-762F-4348-BD0B-07E9EC8BAE80}" type="pres">
      <dgm:prSet presAssocID="{05B5AAA8-7AD3-4530-94C9-4897D9B0C094}" presName="thickLine" presStyleLbl="alignNode1" presStyleIdx="3" presStyleCnt="4"/>
      <dgm:spPr/>
    </dgm:pt>
    <dgm:pt modelId="{2BECB5BB-9F5F-4B14-BE25-EBEDD8299BE2}" type="pres">
      <dgm:prSet presAssocID="{05B5AAA8-7AD3-4530-94C9-4897D9B0C094}" presName="horz1" presStyleCnt="0"/>
      <dgm:spPr/>
    </dgm:pt>
    <dgm:pt modelId="{42FAA2C2-4819-4971-8D31-A94EF145240B}" type="pres">
      <dgm:prSet presAssocID="{05B5AAA8-7AD3-4530-94C9-4897D9B0C094}" presName="tx1" presStyleLbl="revTx" presStyleIdx="3" presStyleCnt="4"/>
      <dgm:spPr/>
      <dgm:t>
        <a:bodyPr/>
        <a:lstStyle/>
        <a:p>
          <a:endParaRPr lang="pt-BR"/>
        </a:p>
      </dgm:t>
    </dgm:pt>
    <dgm:pt modelId="{2559E6A2-F60C-4DB2-A95E-4D1E2044D771}" type="pres">
      <dgm:prSet presAssocID="{05B5AAA8-7AD3-4530-94C9-4897D9B0C094}" presName="vert1" presStyleCnt="0"/>
      <dgm:spPr/>
    </dgm:pt>
  </dgm:ptLst>
  <dgm:cxnLst>
    <dgm:cxn modelId="{651A8419-196E-44BB-BF57-44E5E62F4D05}" type="presOf" srcId="{6F5B22CE-744E-4E37-A021-AD69E427ED2B}" destId="{D4600B84-44DF-4F85-AAB5-1D11B48AA8DC}" srcOrd="0" destOrd="0" presId="urn:microsoft.com/office/officeart/2008/layout/LinedList"/>
    <dgm:cxn modelId="{37C31201-6A16-46F7-A6E5-AC6E578D6A28}" srcId="{AB3D89BF-A017-4100-BFE7-32A377C3D4AC}" destId="{05B5AAA8-7AD3-4530-94C9-4897D9B0C094}" srcOrd="3" destOrd="0" parTransId="{48F6FFE6-325E-4A46-B53E-584897FFFDA8}" sibTransId="{F85C2E9F-B513-49F7-B6C9-A840069C0D04}"/>
    <dgm:cxn modelId="{6A746097-5551-4976-8B96-F0FE723C3410}" srcId="{AB3D89BF-A017-4100-BFE7-32A377C3D4AC}" destId="{455EF228-D7EF-4FF2-97F9-5A051EF2C509}" srcOrd="0" destOrd="0" parTransId="{F68C6885-2785-4C24-89DB-7C93C74D80A3}" sibTransId="{2CAB38FC-F8F5-41BD-903E-DF4B3673E767}"/>
    <dgm:cxn modelId="{2A0E854E-F2A9-48E1-BADD-9EB95A2F9E2E}" type="presOf" srcId="{05B5AAA8-7AD3-4530-94C9-4897D9B0C094}" destId="{42FAA2C2-4819-4971-8D31-A94EF145240B}" srcOrd="0" destOrd="0" presId="urn:microsoft.com/office/officeart/2008/layout/LinedList"/>
    <dgm:cxn modelId="{FAB0C955-EF98-4184-BB5B-F35EDA109A0A}" srcId="{AB3D89BF-A017-4100-BFE7-32A377C3D4AC}" destId="{6F5B22CE-744E-4E37-A021-AD69E427ED2B}" srcOrd="2" destOrd="0" parTransId="{5EAF1072-436E-4893-8105-64D09BBA7502}" sibTransId="{6E203961-3633-4667-85B1-0B00DA2B3E48}"/>
    <dgm:cxn modelId="{3B47C386-6DD2-4CF8-AFC6-3EFB4B3E73BD}" type="presOf" srcId="{AB3D89BF-A017-4100-BFE7-32A377C3D4AC}" destId="{03505168-3CFD-47A9-B447-2E6AD50EBCCC}" srcOrd="0" destOrd="0" presId="urn:microsoft.com/office/officeart/2008/layout/LinedList"/>
    <dgm:cxn modelId="{EDDA2F4E-312D-404D-8748-27B41454D091}" srcId="{AB3D89BF-A017-4100-BFE7-32A377C3D4AC}" destId="{F583756C-5144-4DEA-9D9E-473D28ADF159}" srcOrd="1" destOrd="0" parTransId="{8FF1E665-A1C3-45BF-AB50-37DD938BCC25}" sibTransId="{70EB29E9-8180-4576-A4E6-6063FE7CA8CE}"/>
    <dgm:cxn modelId="{1D98C6B9-6E3B-4199-96C8-CF8D43C0B1B4}" type="presOf" srcId="{F583756C-5144-4DEA-9D9E-473D28ADF159}" destId="{4EE52AAA-E2A3-4AB0-8E04-EDF97651D9EF}" srcOrd="0" destOrd="0" presId="urn:microsoft.com/office/officeart/2008/layout/LinedList"/>
    <dgm:cxn modelId="{E0AAFBBF-BB02-4E01-9AE4-1E998EC4B616}" type="presOf" srcId="{455EF228-D7EF-4FF2-97F9-5A051EF2C509}" destId="{7E4E0718-1ABE-487B-BAC7-B074C587486F}" srcOrd="0" destOrd="0" presId="urn:microsoft.com/office/officeart/2008/layout/LinedList"/>
    <dgm:cxn modelId="{F5F50EB5-F00F-439B-B2F5-06B88CCF3A6B}" type="presParOf" srcId="{03505168-3CFD-47A9-B447-2E6AD50EBCCC}" destId="{12FDCC40-A04C-4AAC-8C70-19FAA0F5AD9E}" srcOrd="0" destOrd="0" presId="urn:microsoft.com/office/officeart/2008/layout/LinedList"/>
    <dgm:cxn modelId="{C50DC8A5-02EF-4A4D-8F2C-FF2BA2CAFC93}" type="presParOf" srcId="{03505168-3CFD-47A9-B447-2E6AD50EBCCC}" destId="{0494A285-0F2F-44D1-8684-C38C20478A59}" srcOrd="1" destOrd="0" presId="urn:microsoft.com/office/officeart/2008/layout/LinedList"/>
    <dgm:cxn modelId="{5B13399A-4345-48AA-8029-02EA22886114}" type="presParOf" srcId="{0494A285-0F2F-44D1-8684-C38C20478A59}" destId="{7E4E0718-1ABE-487B-BAC7-B074C587486F}" srcOrd="0" destOrd="0" presId="urn:microsoft.com/office/officeart/2008/layout/LinedList"/>
    <dgm:cxn modelId="{794BDC57-A981-4735-B7F1-03C15576DC24}" type="presParOf" srcId="{0494A285-0F2F-44D1-8684-C38C20478A59}" destId="{E60FE94C-FB75-4C09-AFC6-E6E6447B14E5}" srcOrd="1" destOrd="0" presId="urn:microsoft.com/office/officeart/2008/layout/LinedList"/>
    <dgm:cxn modelId="{29AE907F-D7C5-4CE9-8011-73641D572B23}" type="presParOf" srcId="{03505168-3CFD-47A9-B447-2E6AD50EBCCC}" destId="{A0CA8039-5C1A-44C7-B18C-83BE691BFC66}" srcOrd="2" destOrd="0" presId="urn:microsoft.com/office/officeart/2008/layout/LinedList"/>
    <dgm:cxn modelId="{7D01EA2C-AC23-44BA-82FC-B953E2C717FE}" type="presParOf" srcId="{03505168-3CFD-47A9-B447-2E6AD50EBCCC}" destId="{83DB12AD-8F9C-44C8-A2A7-100B872EDDF1}" srcOrd="3" destOrd="0" presId="urn:microsoft.com/office/officeart/2008/layout/LinedList"/>
    <dgm:cxn modelId="{38E3E735-45FE-4E80-8E2B-C4350F9217C6}" type="presParOf" srcId="{83DB12AD-8F9C-44C8-A2A7-100B872EDDF1}" destId="{4EE52AAA-E2A3-4AB0-8E04-EDF97651D9EF}" srcOrd="0" destOrd="0" presId="urn:microsoft.com/office/officeart/2008/layout/LinedList"/>
    <dgm:cxn modelId="{F4B80FCD-6C6B-4E20-B64B-653065BB360F}" type="presParOf" srcId="{83DB12AD-8F9C-44C8-A2A7-100B872EDDF1}" destId="{55BC6034-49A8-42B6-83CE-073EBDC9EB2E}" srcOrd="1" destOrd="0" presId="urn:microsoft.com/office/officeart/2008/layout/LinedList"/>
    <dgm:cxn modelId="{9F007D84-725D-47B7-A171-35C7900FEBB0}" type="presParOf" srcId="{03505168-3CFD-47A9-B447-2E6AD50EBCCC}" destId="{5A1031FE-36BB-4C34-8757-FBE29B11E8E5}" srcOrd="4" destOrd="0" presId="urn:microsoft.com/office/officeart/2008/layout/LinedList"/>
    <dgm:cxn modelId="{40A61E31-5F31-48C9-811A-547CC3DD5A30}" type="presParOf" srcId="{03505168-3CFD-47A9-B447-2E6AD50EBCCC}" destId="{C8894D5F-7E7D-4A4D-BF8A-6849595778EB}" srcOrd="5" destOrd="0" presId="urn:microsoft.com/office/officeart/2008/layout/LinedList"/>
    <dgm:cxn modelId="{7F67BD9C-6455-4E64-8F9E-E6732942A7D7}" type="presParOf" srcId="{C8894D5F-7E7D-4A4D-BF8A-6849595778EB}" destId="{D4600B84-44DF-4F85-AAB5-1D11B48AA8DC}" srcOrd="0" destOrd="0" presId="urn:microsoft.com/office/officeart/2008/layout/LinedList"/>
    <dgm:cxn modelId="{B12FC789-4FB3-4187-9D01-FA0D0A9B2115}" type="presParOf" srcId="{C8894D5F-7E7D-4A4D-BF8A-6849595778EB}" destId="{101D936A-7C37-4152-9B65-0C9FFCB46E21}" srcOrd="1" destOrd="0" presId="urn:microsoft.com/office/officeart/2008/layout/LinedList"/>
    <dgm:cxn modelId="{492C20A0-3D16-41F3-8E96-28226243E72E}" type="presParOf" srcId="{03505168-3CFD-47A9-B447-2E6AD50EBCCC}" destId="{2D800F6A-762F-4348-BD0B-07E9EC8BAE80}" srcOrd="6" destOrd="0" presId="urn:microsoft.com/office/officeart/2008/layout/LinedList"/>
    <dgm:cxn modelId="{F9B4E1FD-A64E-4CEB-B279-C7FEA9C5CCB4}" type="presParOf" srcId="{03505168-3CFD-47A9-B447-2E6AD50EBCCC}" destId="{2BECB5BB-9F5F-4B14-BE25-EBEDD8299BE2}" srcOrd="7" destOrd="0" presId="urn:microsoft.com/office/officeart/2008/layout/LinedList"/>
    <dgm:cxn modelId="{53731ADA-D798-47E9-9826-E3FC4116E1BB}" type="presParOf" srcId="{2BECB5BB-9F5F-4B14-BE25-EBEDD8299BE2}" destId="{42FAA2C2-4819-4971-8D31-A94EF145240B}" srcOrd="0" destOrd="0" presId="urn:microsoft.com/office/officeart/2008/layout/LinedList"/>
    <dgm:cxn modelId="{7DA7DCB6-66B9-409D-9397-29A2E48DF2CA}" type="presParOf" srcId="{2BECB5BB-9F5F-4B14-BE25-EBEDD8299BE2}" destId="{2559E6A2-F60C-4DB2-A95E-4D1E2044D77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C3AAF2-BC1C-47D1-A65D-F919B0E22DB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F05D475-2FD7-4534-BF50-30DD4C620017}">
      <dgm:prSet/>
      <dgm:spPr/>
      <dgm:t>
        <a:bodyPr/>
        <a:lstStyle/>
        <a:p>
          <a:r>
            <a:rPr lang="pt-BR"/>
            <a:t>Pessoa: história de vida, vida pessoal, ciclo de vida (comportamentos são diferentes em relação a doença e sua experiência dependendo do ciclo de vida)</a:t>
          </a:r>
          <a:endParaRPr lang="en-US"/>
        </a:p>
      </dgm:t>
    </dgm:pt>
    <dgm:pt modelId="{1FE0D953-4B97-47A2-ABF2-2794B7EC2A1C}" type="parTrans" cxnId="{15F48A45-24E0-409C-A452-B18C9B76CE28}">
      <dgm:prSet/>
      <dgm:spPr/>
      <dgm:t>
        <a:bodyPr/>
        <a:lstStyle/>
        <a:p>
          <a:endParaRPr lang="en-US"/>
        </a:p>
      </dgm:t>
    </dgm:pt>
    <dgm:pt modelId="{95DC4DD6-9731-46A6-B8CB-BB9D8FE4B8E3}" type="sibTrans" cxnId="{15F48A45-24E0-409C-A452-B18C9B76CE28}">
      <dgm:prSet/>
      <dgm:spPr/>
      <dgm:t>
        <a:bodyPr/>
        <a:lstStyle/>
        <a:p>
          <a:endParaRPr lang="en-US"/>
        </a:p>
      </dgm:t>
    </dgm:pt>
    <dgm:pt modelId="{65C00071-567B-4F64-AC95-6AD84135B2D3}">
      <dgm:prSet/>
      <dgm:spPr/>
      <dgm:t>
        <a:bodyPr/>
        <a:lstStyle/>
        <a:p>
          <a:r>
            <a:rPr lang="pt-BR"/>
            <a:t>Contexto próximo: contexto atual em que vive, a família, o trabalho, apoio que podem influenciar na atitude e no cuidado da doença.</a:t>
          </a:r>
          <a:endParaRPr lang="en-US"/>
        </a:p>
      </dgm:t>
    </dgm:pt>
    <dgm:pt modelId="{302D6602-63FC-45C1-8F54-281262547C71}" type="parTrans" cxnId="{6018DC54-781E-42E9-84AF-CD8A388C103A}">
      <dgm:prSet/>
      <dgm:spPr/>
      <dgm:t>
        <a:bodyPr/>
        <a:lstStyle/>
        <a:p>
          <a:endParaRPr lang="en-US"/>
        </a:p>
      </dgm:t>
    </dgm:pt>
    <dgm:pt modelId="{281DEEC5-7B66-4769-BEEA-18A78F390BEC}" type="sibTrans" cxnId="{6018DC54-781E-42E9-84AF-CD8A388C103A}">
      <dgm:prSet/>
      <dgm:spPr/>
      <dgm:t>
        <a:bodyPr/>
        <a:lstStyle/>
        <a:p>
          <a:endParaRPr lang="en-US"/>
        </a:p>
      </dgm:t>
    </dgm:pt>
    <dgm:pt modelId="{EDEFE3A2-E620-4BC2-97FC-6E01F0415A11}">
      <dgm:prSet/>
      <dgm:spPr/>
      <dgm:t>
        <a:bodyPr/>
        <a:lstStyle/>
        <a:p>
          <a:r>
            <a:rPr lang="pt-BR"/>
            <a:t>Contexto amplo: cultura, comunidade, ambiente</a:t>
          </a:r>
          <a:endParaRPr lang="en-US"/>
        </a:p>
      </dgm:t>
    </dgm:pt>
    <dgm:pt modelId="{A81D69D9-1962-4EC7-9F43-E4AD0FE1DB24}" type="parTrans" cxnId="{83F7111A-BEEF-4399-91D3-7DA6C2D0BD68}">
      <dgm:prSet/>
      <dgm:spPr/>
      <dgm:t>
        <a:bodyPr/>
        <a:lstStyle/>
        <a:p>
          <a:endParaRPr lang="en-US"/>
        </a:p>
      </dgm:t>
    </dgm:pt>
    <dgm:pt modelId="{6229044F-D4B6-44DF-BE84-3559AE03955F}" type="sibTrans" cxnId="{83F7111A-BEEF-4399-91D3-7DA6C2D0BD68}">
      <dgm:prSet/>
      <dgm:spPr/>
      <dgm:t>
        <a:bodyPr/>
        <a:lstStyle/>
        <a:p>
          <a:endParaRPr lang="en-US"/>
        </a:p>
      </dgm:t>
    </dgm:pt>
    <dgm:pt modelId="{084B7322-D490-4457-B1FD-FE6674B83238}" type="pres">
      <dgm:prSet presAssocID="{CDC3AAF2-BC1C-47D1-A65D-F919B0E22DB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8AE05C8F-752C-45FC-AA50-3ABF721CF71C}" type="pres">
      <dgm:prSet presAssocID="{7F05D475-2FD7-4534-BF50-30DD4C620017}" presName="thickLine" presStyleLbl="alignNode1" presStyleIdx="0" presStyleCnt="3"/>
      <dgm:spPr/>
    </dgm:pt>
    <dgm:pt modelId="{7ED1CCDA-2FB9-40DB-89E5-BCC21A0615F1}" type="pres">
      <dgm:prSet presAssocID="{7F05D475-2FD7-4534-BF50-30DD4C620017}" presName="horz1" presStyleCnt="0"/>
      <dgm:spPr/>
    </dgm:pt>
    <dgm:pt modelId="{BEF1CB29-4B2F-4E1F-8388-1ADD7CFB0C37}" type="pres">
      <dgm:prSet presAssocID="{7F05D475-2FD7-4534-BF50-30DD4C620017}" presName="tx1" presStyleLbl="revTx" presStyleIdx="0" presStyleCnt="3"/>
      <dgm:spPr/>
      <dgm:t>
        <a:bodyPr/>
        <a:lstStyle/>
        <a:p>
          <a:endParaRPr lang="pt-BR"/>
        </a:p>
      </dgm:t>
    </dgm:pt>
    <dgm:pt modelId="{4226C03B-35E9-4735-A305-66164F319D66}" type="pres">
      <dgm:prSet presAssocID="{7F05D475-2FD7-4534-BF50-30DD4C620017}" presName="vert1" presStyleCnt="0"/>
      <dgm:spPr/>
    </dgm:pt>
    <dgm:pt modelId="{D2052AE7-E924-49EC-953D-C0D11F50479D}" type="pres">
      <dgm:prSet presAssocID="{65C00071-567B-4F64-AC95-6AD84135B2D3}" presName="thickLine" presStyleLbl="alignNode1" presStyleIdx="1" presStyleCnt="3"/>
      <dgm:spPr/>
    </dgm:pt>
    <dgm:pt modelId="{B58BE1A4-0E00-4684-9E7F-2FB22D6356EB}" type="pres">
      <dgm:prSet presAssocID="{65C00071-567B-4F64-AC95-6AD84135B2D3}" presName="horz1" presStyleCnt="0"/>
      <dgm:spPr/>
    </dgm:pt>
    <dgm:pt modelId="{4DBAAAB6-068A-47E7-A689-1777AE57E6A0}" type="pres">
      <dgm:prSet presAssocID="{65C00071-567B-4F64-AC95-6AD84135B2D3}" presName="tx1" presStyleLbl="revTx" presStyleIdx="1" presStyleCnt="3"/>
      <dgm:spPr/>
      <dgm:t>
        <a:bodyPr/>
        <a:lstStyle/>
        <a:p>
          <a:endParaRPr lang="pt-BR"/>
        </a:p>
      </dgm:t>
    </dgm:pt>
    <dgm:pt modelId="{C8A4105F-117D-4984-AF27-AA5BAA531DE9}" type="pres">
      <dgm:prSet presAssocID="{65C00071-567B-4F64-AC95-6AD84135B2D3}" presName="vert1" presStyleCnt="0"/>
      <dgm:spPr/>
    </dgm:pt>
    <dgm:pt modelId="{7021695F-27AB-484B-AAAE-C98BF8CA8D8C}" type="pres">
      <dgm:prSet presAssocID="{EDEFE3A2-E620-4BC2-97FC-6E01F0415A11}" presName="thickLine" presStyleLbl="alignNode1" presStyleIdx="2" presStyleCnt="3"/>
      <dgm:spPr/>
    </dgm:pt>
    <dgm:pt modelId="{542EE7E7-49D1-4E92-BB03-8C970E0BDB72}" type="pres">
      <dgm:prSet presAssocID="{EDEFE3A2-E620-4BC2-97FC-6E01F0415A11}" presName="horz1" presStyleCnt="0"/>
      <dgm:spPr/>
    </dgm:pt>
    <dgm:pt modelId="{E9A8CA7A-7F21-4CF2-A39F-7C6481C84843}" type="pres">
      <dgm:prSet presAssocID="{EDEFE3A2-E620-4BC2-97FC-6E01F0415A11}" presName="tx1" presStyleLbl="revTx" presStyleIdx="2" presStyleCnt="3"/>
      <dgm:spPr/>
      <dgm:t>
        <a:bodyPr/>
        <a:lstStyle/>
        <a:p>
          <a:endParaRPr lang="pt-BR"/>
        </a:p>
      </dgm:t>
    </dgm:pt>
    <dgm:pt modelId="{311ABDE1-4E14-4471-944B-F0737F023C7D}" type="pres">
      <dgm:prSet presAssocID="{EDEFE3A2-E620-4BC2-97FC-6E01F0415A11}" presName="vert1" presStyleCnt="0"/>
      <dgm:spPr/>
    </dgm:pt>
  </dgm:ptLst>
  <dgm:cxnLst>
    <dgm:cxn modelId="{BC12351C-A720-49C5-9839-745AE247F227}" type="presOf" srcId="{CDC3AAF2-BC1C-47D1-A65D-F919B0E22DBA}" destId="{084B7322-D490-4457-B1FD-FE6674B83238}" srcOrd="0" destOrd="0" presId="urn:microsoft.com/office/officeart/2008/layout/LinedList"/>
    <dgm:cxn modelId="{83F7111A-BEEF-4399-91D3-7DA6C2D0BD68}" srcId="{CDC3AAF2-BC1C-47D1-A65D-F919B0E22DBA}" destId="{EDEFE3A2-E620-4BC2-97FC-6E01F0415A11}" srcOrd="2" destOrd="0" parTransId="{A81D69D9-1962-4EC7-9F43-E4AD0FE1DB24}" sibTransId="{6229044F-D4B6-44DF-BE84-3559AE03955F}"/>
    <dgm:cxn modelId="{6018DC54-781E-42E9-84AF-CD8A388C103A}" srcId="{CDC3AAF2-BC1C-47D1-A65D-F919B0E22DBA}" destId="{65C00071-567B-4F64-AC95-6AD84135B2D3}" srcOrd="1" destOrd="0" parTransId="{302D6602-63FC-45C1-8F54-281262547C71}" sibTransId="{281DEEC5-7B66-4769-BEEA-18A78F390BEC}"/>
    <dgm:cxn modelId="{116161F3-C92A-435E-BEAE-64B5A733804F}" type="presOf" srcId="{7F05D475-2FD7-4534-BF50-30DD4C620017}" destId="{BEF1CB29-4B2F-4E1F-8388-1ADD7CFB0C37}" srcOrd="0" destOrd="0" presId="urn:microsoft.com/office/officeart/2008/layout/LinedList"/>
    <dgm:cxn modelId="{97A4DF9C-A7A4-49FD-918A-64F80B940455}" type="presOf" srcId="{EDEFE3A2-E620-4BC2-97FC-6E01F0415A11}" destId="{E9A8CA7A-7F21-4CF2-A39F-7C6481C84843}" srcOrd="0" destOrd="0" presId="urn:microsoft.com/office/officeart/2008/layout/LinedList"/>
    <dgm:cxn modelId="{D5EBDEA3-1ED0-44C3-B27B-4DCD54863C08}" type="presOf" srcId="{65C00071-567B-4F64-AC95-6AD84135B2D3}" destId="{4DBAAAB6-068A-47E7-A689-1777AE57E6A0}" srcOrd="0" destOrd="0" presId="urn:microsoft.com/office/officeart/2008/layout/LinedList"/>
    <dgm:cxn modelId="{15F48A45-24E0-409C-A452-B18C9B76CE28}" srcId="{CDC3AAF2-BC1C-47D1-A65D-F919B0E22DBA}" destId="{7F05D475-2FD7-4534-BF50-30DD4C620017}" srcOrd="0" destOrd="0" parTransId="{1FE0D953-4B97-47A2-ABF2-2794B7EC2A1C}" sibTransId="{95DC4DD6-9731-46A6-B8CB-BB9D8FE4B8E3}"/>
    <dgm:cxn modelId="{4BAAB7A5-F8CA-4F69-BE34-DD842A3B8ACA}" type="presParOf" srcId="{084B7322-D490-4457-B1FD-FE6674B83238}" destId="{8AE05C8F-752C-45FC-AA50-3ABF721CF71C}" srcOrd="0" destOrd="0" presId="urn:microsoft.com/office/officeart/2008/layout/LinedList"/>
    <dgm:cxn modelId="{A73A95CD-C7C1-42E0-BF51-7D2AF7551650}" type="presParOf" srcId="{084B7322-D490-4457-B1FD-FE6674B83238}" destId="{7ED1CCDA-2FB9-40DB-89E5-BCC21A0615F1}" srcOrd="1" destOrd="0" presId="urn:microsoft.com/office/officeart/2008/layout/LinedList"/>
    <dgm:cxn modelId="{D39F5940-598A-46FB-B85E-91B5F9308781}" type="presParOf" srcId="{7ED1CCDA-2FB9-40DB-89E5-BCC21A0615F1}" destId="{BEF1CB29-4B2F-4E1F-8388-1ADD7CFB0C37}" srcOrd="0" destOrd="0" presId="urn:microsoft.com/office/officeart/2008/layout/LinedList"/>
    <dgm:cxn modelId="{FF0738B5-98F2-4056-94C6-335C1E0CE256}" type="presParOf" srcId="{7ED1CCDA-2FB9-40DB-89E5-BCC21A0615F1}" destId="{4226C03B-35E9-4735-A305-66164F319D66}" srcOrd="1" destOrd="0" presId="urn:microsoft.com/office/officeart/2008/layout/LinedList"/>
    <dgm:cxn modelId="{9269588B-1A61-4958-8A12-2B711C8B0841}" type="presParOf" srcId="{084B7322-D490-4457-B1FD-FE6674B83238}" destId="{D2052AE7-E924-49EC-953D-C0D11F50479D}" srcOrd="2" destOrd="0" presId="urn:microsoft.com/office/officeart/2008/layout/LinedList"/>
    <dgm:cxn modelId="{E3B37C59-65C4-4571-AB2A-2DC697AF318E}" type="presParOf" srcId="{084B7322-D490-4457-B1FD-FE6674B83238}" destId="{B58BE1A4-0E00-4684-9E7F-2FB22D6356EB}" srcOrd="3" destOrd="0" presId="urn:microsoft.com/office/officeart/2008/layout/LinedList"/>
    <dgm:cxn modelId="{301798D3-1689-4453-9E2D-D7F9F90C0D86}" type="presParOf" srcId="{B58BE1A4-0E00-4684-9E7F-2FB22D6356EB}" destId="{4DBAAAB6-068A-47E7-A689-1777AE57E6A0}" srcOrd="0" destOrd="0" presId="urn:microsoft.com/office/officeart/2008/layout/LinedList"/>
    <dgm:cxn modelId="{F64F5A53-311A-4D20-9E9E-E084F601CC9B}" type="presParOf" srcId="{B58BE1A4-0E00-4684-9E7F-2FB22D6356EB}" destId="{C8A4105F-117D-4984-AF27-AA5BAA531DE9}" srcOrd="1" destOrd="0" presId="urn:microsoft.com/office/officeart/2008/layout/LinedList"/>
    <dgm:cxn modelId="{38D75607-4D0A-47CB-BB03-7435498BAEFF}" type="presParOf" srcId="{084B7322-D490-4457-B1FD-FE6674B83238}" destId="{7021695F-27AB-484B-AAAE-C98BF8CA8D8C}" srcOrd="4" destOrd="0" presId="urn:microsoft.com/office/officeart/2008/layout/LinedList"/>
    <dgm:cxn modelId="{03A39BF8-45A4-4B17-A988-45E4E80C0959}" type="presParOf" srcId="{084B7322-D490-4457-B1FD-FE6674B83238}" destId="{542EE7E7-49D1-4E92-BB03-8C970E0BDB72}" srcOrd="5" destOrd="0" presId="urn:microsoft.com/office/officeart/2008/layout/LinedList"/>
    <dgm:cxn modelId="{3644D47B-0068-434F-ADE3-E9C9E405B854}" type="presParOf" srcId="{542EE7E7-49D1-4E92-BB03-8C970E0BDB72}" destId="{E9A8CA7A-7F21-4CF2-A39F-7C6481C84843}" srcOrd="0" destOrd="0" presId="urn:microsoft.com/office/officeart/2008/layout/LinedList"/>
    <dgm:cxn modelId="{F38A6CDC-CCB2-47E2-A9C5-EF92F5D72F43}" type="presParOf" srcId="{542EE7E7-49D1-4E92-BB03-8C970E0BDB72}" destId="{311ABDE1-4E14-4471-944B-F0737F023C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C744A-7320-4B53-AB62-597ABFC67116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686BC-5FEF-46C0-B777-CC2415674F60}">
      <dsp:nvSpPr>
        <dsp:cNvPr id="0" name=""/>
        <dsp:cNvSpPr/>
      </dsp:nvSpPr>
      <dsp:spPr>
        <a:xfrm>
          <a:off x="0" y="0"/>
          <a:ext cx="8229600" cy="113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dirty="0"/>
            <a:t>É o grupo mais afetado pela enfermidades de um de seus membros;</a:t>
          </a:r>
          <a:endParaRPr lang="en-US" sz="3100" kern="1200" dirty="0"/>
        </a:p>
      </dsp:txBody>
      <dsp:txXfrm>
        <a:off x="0" y="0"/>
        <a:ext cx="8229600" cy="1132681"/>
      </dsp:txXfrm>
    </dsp:sp>
    <dsp:sp modelId="{A4EEBEE5-7576-429D-8EE2-796A63C0AD78}">
      <dsp:nvSpPr>
        <dsp:cNvPr id="0" name=""/>
        <dsp:cNvSpPr/>
      </dsp:nvSpPr>
      <dsp:spPr>
        <a:xfrm>
          <a:off x="0" y="1132681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0F41C-2F95-4F5D-869E-1D0784FE736D}">
      <dsp:nvSpPr>
        <dsp:cNvPr id="0" name=""/>
        <dsp:cNvSpPr/>
      </dsp:nvSpPr>
      <dsp:spPr>
        <a:xfrm>
          <a:off x="0" y="1132681"/>
          <a:ext cx="8229600" cy="113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/>
            <a:t>Aliado no processo de tratamento e uma fonte de cuidado;</a:t>
          </a:r>
          <a:endParaRPr lang="en-US" sz="3100" kern="1200"/>
        </a:p>
      </dsp:txBody>
      <dsp:txXfrm>
        <a:off x="0" y="1132681"/>
        <a:ext cx="8229600" cy="1132681"/>
      </dsp:txXfrm>
    </dsp:sp>
    <dsp:sp modelId="{ED1EE610-F4BB-4E02-949B-C004B5FC8F88}">
      <dsp:nvSpPr>
        <dsp:cNvPr id="0" name=""/>
        <dsp:cNvSpPr/>
      </dsp:nvSpPr>
      <dsp:spPr>
        <a:xfrm>
          <a:off x="0" y="2265362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B4236-F1E4-4621-B787-8F2E0C772237}">
      <dsp:nvSpPr>
        <dsp:cNvPr id="0" name=""/>
        <dsp:cNvSpPr/>
      </dsp:nvSpPr>
      <dsp:spPr>
        <a:xfrm>
          <a:off x="0" y="2265362"/>
          <a:ext cx="8229600" cy="113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dirty="0"/>
            <a:t>É um neutralizador/causador de estresse;</a:t>
          </a:r>
          <a:endParaRPr lang="en-US" sz="3100" kern="1200" dirty="0"/>
        </a:p>
      </dsp:txBody>
      <dsp:txXfrm>
        <a:off x="0" y="2265362"/>
        <a:ext cx="8229600" cy="1132681"/>
      </dsp:txXfrm>
    </dsp:sp>
    <dsp:sp modelId="{71458EF9-01BD-46F0-9396-B45A83028147}">
      <dsp:nvSpPr>
        <dsp:cNvPr id="0" name=""/>
        <dsp:cNvSpPr/>
      </dsp:nvSpPr>
      <dsp:spPr>
        <a:xfrm>
          <a:off x="0" y="3398043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494F6-D05B-45EC-9C93-9FC68F248F34}">
      <dsp:nvSpPr>
        <dsp:cNvPr id="0" name=""/>
        <dsp:cNvSpPr/>
      </dsp:nvSpPr>
      <dsp:spPr>
        <a:xfrm>
          <a:off x="0" y="3398043"/>
          <a:ext cx="8229600" cy="113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/>
            <a:t>Também podem produzir, precipitar ou contribuir  com os sintomas dos indivíduos. </a:t>
          </a:r>
          <a:endParaRPr lang="en-US" sz="3100" kern="1200"/>
        </a:p>
      </dsp:txBody>
      <dsp:txXfrm>
        <a:off x="0" y="3398043"/>
        <a:ext cx="8229600" cy="11326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7167C-8BF1-41CA-9B8B-186A68A1EC00}">
      <dsp:nvSpPr>
        <dsp:cNvPr id="0" name=""/>
        <dsp:cNvSpPr/>
      </dsp:nvSpPr>
      <dsp:spPr>
        <a:xfrm>
          <a:off x="0" y="2703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3F4A9-85DB-490A-97CB-2FC33B1E6C84}">
      <dsp:nvSpPr>
        <dsp:cNvPr id="0" name=""/>
        <dsp:cNvSpPr/>
      </dsp:nvSpPr>
      <dsp:spPr>
        <a:xfrm>
          <a:off x="0" y="2703"/>
          <a:ext cx="5175384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/>
            <a:t>Natureza da Relação</a:t>
          </a:r>
          <a:endParaRPr lang="en-US" sz="2500" kern="1200"/>
        </a:p>
      </dsp:txBody>
      <dsp:txXfrm>
        <a:off x="0" y="2703"/>
        <a:ext cx="5175384" cy="921789"/>
      </dsp:txXfrm>
    </dsp:sp>
    <dsp:sp modelId="{350C1A3E-B9DE-4FB7-B620-94A6F82E448D}">
      <dsp:nvSpPr>
        <dsp:cNvPr id="0" name=""/>
        <dsp:cNvSpPr/>
      </dsp:nvSpPr>
      <dsp:spPr>
        <a:xfrm>
          <a:off x="0" y="924492"/>
          <a:ext cx="5175384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7F626-7225-459D-AB43-02FBC768AB94}">
      <dsp:nvSpPr>
        <dsp:cNvPr id="0" name=""/>
        <dsp:cNvSpPr/>
      </dsp:nvSpPr>
      <dsp:spPr>
        <a:xfrm>
          <a:off x="0" y="924492"/>
          <a:ext cx="5175384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/>
            <a:t>Divisão do poder entre o casal</a:t>
          </a:r>
          <a:endParaRPr lang="en-US" sz="2500" kern="1200"/>
        </a:p>
      </dsp:txBody>
      <dsp:txXfrm>
        <a:off x="0" y="924492"/>
        <a:ext cx="5175384" cy="921789"/>
      </dsp:txXfrm>
    </dsp:sp>
    <dsp:sp modelId="{3F4A71F6-C3F5-4B0B-BC12-7732FB163413}">
      <dsp:nvSpPr>
        <dsp:cNvPr id="0" name=""/>
        <dsp:cNvSpPr/>
      </dsp:nvSpPr>
      <dsp:spPr>
        <a:xfrm>
          <a:off x="0" y="1846281"/>
          <a:ext cx="5175384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52F52-0548-487F-950F-25170F69FD2E}">
      <dsp:nvSpPr>
        <dsp:cNvPr id="0" name=""/>
        <dsp:cNvSpPr/>
      </dsp:nvSpPr>
      <dsp:spPr>
        <a:xfrm>
          <a:off x="0" y="1846281"/>
          <a:ext cx="5175384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/>
            <a:t>Padrão de Comunicação Familiar</a:t>
          </a:r>
          <a:endParaRPr lang="en-US" sz="2500" kern="1200"/>
        </a:p>
      </dsp:txBody>
      <dsp:txXfrm>
        <a:off x="0" y="1846281"/>
        <a:ext cx="5175384" cy="921789"/>
      </dsp:txXfrm>
    </dsp:sp>
    <dsp:sp modelId="{FE564BF8-5DF9-429A-87FE-2C6EC48FC536}">
      <dsp:nvSpPr>
        <dsp:cNvPr id="0" name=""/>
        <dsp:cNvSpPr/>
      </dsp:nvSpPr>
      <dsp:spPr>
        <a:xfrm>
          <a:off x="0" y="2768070"/>
          <a:ext cx="5175384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5182C-7228-452A-A803-0338A1CE208E}">
      <dsp:nvSpPr>
        <dsp:cNvPr id="0" name=""/>
        <dsp:cNvSpPr/>
      </dsp:nvSpPr>
      <dsp:spPr>
        <a:xfrm>
          <a:off x="0" y="2768070"/>
          <a:ext cx="5175384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/>
            <a:t>Expressão e Manejo dos Sentimentos</a:t>
          </a:r>
          <a:endParaRPr lang="en-US" sz="2500" kern="1200"/>
        </a:p>
      </dsp:txBody>
      <dsp:txXfrm>
        <a:off x="0" y="2768070"/>
        <a:ext cx="5175384" cy="921789"/>
      </dsp:txXfrm>
    </dsp:sp>
    <dsp:sp modelId="{59CCA8E9-96EC-41DF-9FF0-065B75EB6A12}">
      <dsp:nvSpPr>
        <dsp:cNvPr id="0" name=""/>
        <dsp:cNvSpPr/>
      </dsp:nvSpPr>
      <dsp:spPr>
        <a:xfrm>
          <a:off x="0" y="3689859"/>
          <a:ext cx="5175384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A0625-3FBE-4105-B641-ED524D1D51D2}">
      <dsp:nvSpPr>
        <dsp:cNvPr id="0" name=""/>
        <dsp:cNvSpPr/>
      </dsp:nvSpPr>
      <dsp:spPr>
        <a:xfrm>
          <a:off x="0" y="3689859"/>
          <a:ext cx="5175384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/>
            <a:t>Flexibilidade</a:t>
          </a:r>
          <a:endParaRPr lang="en-US" sz="2500" kern="1200"/>
        </a:p>
      </dsp:txBody>
      <dsp:txXfrm>
        <a:off x="0" y="3689859"/>
        <a:ext cx="5175384" cy="921789"/>
      </dsp:txXfrm>
    </dsp:sp>
    <dsp:sp modelId="{D6037A74-D0BD-4DE4-AAAB-E754301FD8C5}">
      <dsp:nvSpPr>
        <dsp:cNvPr id="0" name=""/>
        <dsp:cNvSpPr/>
      </dsp:nvSpPr>
      <dsp:spPr>
        <a:xfrm>
          <a:off x="0" y="4611648"/>
          <a:ext cx="517538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01ACA-879D-4313-AFB9-07716D71148F}">
      <dsp:nvSpPr>
        <dsp:cNvPr id="0" name=""/>
        <dsp:cNvSpPr/>
      </dsp:nvSpPr>
      <dsp:spPr>
        <a:xfrm>
          <a:off x="0" y="4611648"/>
          <a:ext cx="5175384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/>
            <a:t>Autonomia e Intimidade</a:t>
          </a:r>
          <a:endParaRPr lang="en-US" sz="2500" kern="1200"/>
        </a:p>
      </dsp:txBody>
      <dsp:txXfrm>
        <a:off x="0" y="4611648"/>
        <a:ext cx="5175384" cy="9217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070A7-E30D-438D-B9F0-E7F534B22554}">
      <dsp:nvSpPr>
        <dsp:cNvPr id="0" name=""/>
        <dsp:cNvSpPr/>
      </dsp:nvSpPr>
      <dsp:spPr>
        <a:xfrm>
          <a:off x="0" y="77735"/>
          <a:ext cx="788670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kern="1200"/>
            <a:t>Natureza da Relação do Casal</a:t>
          </a:r>
          <a:endParaRPr lang="en-US" sz="3300" kern="1200"/>
        </a:p>
      </dsp:txBody>
      <dsp:txXfrm>
        <a:off x="38638" y="116373"/>
        <a:ext cx="7809424" cy="714229"/>
      </dsp:txXfrm>
    </dsp:sp>
    <dsp:sp modelId="{54876AE2-EED5-4787-AC36-92C719177B76}">
      <dsp:nvSpPr>
        <dsp:cNvPr id="0" name=""/>
        <dsp:cNvSpPr/>
      </dsp:nvSpPr>
      <dsp:spPr>
        <a:xfrm>
          <a:off x="0" y="869240"/>
          <a:ext cx="7886700" cy="170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600" kern="1200"/>
            <a:t>Vital – trocas, empatia e carinho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600" kern="1200"/>
            <a:t>Desvitalizada – desgaste, não há interesse ou intimidade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600" kern="1200"/>
            <a:t>Conflituosa – enfrentamento e agressão constante</a:t>
          </a:r>
          <a:endParaRPr lang="en-US" sz="2600" kern="1200"/>
        </a:p>
      </dsp:txBody>
      <dsp:txXfrm>
        <a:off x="0" y="869240"/>
        <a:ext cx="7886700" cy="1707750"/>
      </dsp:txXfrm>
    </dsp:sp>
    <dsp:sp modelId="{B1F673C5-375A-4F36-93DA-ED1BB2485380}">
      <dsp:nvSpPr>
        <dsp:cNvPr id="0" name=""/>
        <dsp:cNvSpPr/>
      </dsp:nvSpPr>
      <dsp:spPr>
        <a:xfrm>
          <a:off x="0" y="2576990"/>
          <a:ext cx="788670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kern="1200"/>
            <a:t>Divisão do Poder:</a:t>
          </a:r>
          <a:endParaRPr lang="en-US" sz="3300" kern="1200"/>
        </a:p>
      </dsp:txBody>
      <dsp:txXfrm>
        <a:off x="38638" y="2615628"/>
        <a:ext cx="7809424" cy="714229"/>
      </dsp:txXfrm>
    </dsp:sp>
    <dsp:sp modelId="{81A7488C-390C-4469-B258-0DD85BD15528}">
      <dsp:nvSpPr>
        <dsp:cNvPr id="0" name=""/>
        <dsp:cNvSpPr/>
      </dsp:nvSpPr>
      <dsp:spPr>
        <a:xfrm>
          <a:off x="0" y="3368495"/>
          <a:ext cx="7886700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600" kern="1200"/>
            <a:t>Há divisão, consenso e negociação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600" kern="1200"/>
            <a:t>Dominação-submissão</a:t>
          </a:r>
          <a:endParaRPr lang="en-US" sz="2600" kern="1200"/>
        </a:p>
      </dsp:txBody>
      <dsp:txXfrm>
        <a:off x="0" y="3368495"/>
        <a:ext cx="7886700" cy="9051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88701-C6EA-4D31-8D08-9B15BAAA60A1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759A5-0561-447A-A274-6F3A2A1346F1}">
      <dsp:nvSpPr>
        <dsp:cNvPr id="0" name=""/>
        <dsp:cNvSpPr/>
      </dsp:nvSpPr>
      <dsp:spPr>
        <a:xfrm>
          <a:off x="0" y="0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/>
            <a:t>Representação esquemática da família, mostrando ao menos 3 gerações</a:t>
          </a:r>
          <a:endParaRPr lang="en-US" sz="3000" kern="1200"/>
        </a:p>
      </dsp:txBody>
      <dsp:txXfrm>
        <a:off x="0" y="0"/>
        <a:ext cx="7886700" cy="1087834"/>
      </dsp:txXfrm>
    </dsp:sp>
    <dsp:sp modelId="{65FA6DF9-C966-4D2C-A4B9-E9A6330998DD}">
      <dsp:nvSpPr>
        <dsp:cNvPr id="0" name=""/>
        <dsp:cNvSpPr/>
      </dsp:nvSpPr>
      <dsp:spPr>
        <a:xfrm>
          <a:off x="0" y="1087834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EDC9A-881C-4B80-931D-5653A3CB6E0F}">
      <dsp:nvSpPr>
        <dsp:cNvPr id="0" name=""/>
        <dsp:cNvSpPr/>
      </dsp:nvSpPr>
      <dsp:spPr>
        <a:xfrm>
          <a:off x="0" y="1087834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Informação sobre os integrantes e a estrutura familiar</a:t>
          </a:r>
          <a:endParaRPr lang="en-US" sz="3000" kern="1200" dirty="0"/>
        </a:p>
      </dsp:txBody>
      <dsp:txXfrm>
        <a:off x="0" y="1087834"/>
        <a:ext cx="7886700" cy="1087834"/>
      </dsp:txXfrm>
    </dsp:sp>
    <dsp:sp modelId="{931958A2-5920-4E2A-BB90-5DC9E6040264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AD405-AEFC-4D21-8698-A037BF62CD6D}">
      <dsp:nvSpPr>
        <dsp:cNvPr id="0" name=""/>
        <dsp:cNvSpPr/>
      </dsp:nvSpPr>
      <dsp:spPr>
        <a:xfrm>
          <a:off x="0" y="2175669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/>
            <a:t>Mostra suas relações e o funcionamento </a:t>
          </a:r>
          <a:endParaRPr lang="en-US" sz="3000" kern="1200"/>
        </a:p>
      </dsp:txBody>
      <dsp:txXfrm>
        <a:off x="0" y="2175669"/>
        <a:ext cx="7886700" cy="1087834"/>
      </dsp:txXfrm>
    </dsp:sp>
    <dsp:sp modelId="{4F51402C-37AC-4BB1-B241-A7A812AD0D3D}">
      <dsp:nvSpPr>
        <dsp:cNvPr id="0" name=""/>
        <dsp:cNvSpPr/>
      </dsp:nvSpPr>
      <dsp:spPr>
        <a:xfrm>
          <a:off x="0" y="3263503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61163-8472-4484-A372-03653EB58D16}">
      <dsp:nvSpPr>
        <dsp:cNvPr id="0" name=""/>
        <dsp:cNvSpPr/>
      </dsp:nvSpPr>
      <dsp:spPr>
        <a:xfrm>
          <a:off x="0" y="3263503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/>
            <a:t>Traz os eventos de saúde mais importantes e sua relação com os familiares </a:t>
          </a:r>
          <a:endParaRPr lang="en-US" sz="3000" kern="1200"/>
        </a:p>
      </dsp:txBody>
      <dsp:txXfrm>
        <a:off x="0" y="3263503"/>
        <a:ext cx="7886700" cy="10878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FDCC40-A04C-4AAC-8C70-19FAA0F5AD9E}">
      <dsp:nvSpPr>
        <dsp:cNvPr id="0" name=""/>
        <dsp:cNvSpPr/>
      </dsp:nvSpPr>
      <dsp:spPr>
        <a:xfrm>
          <a:off x="0" y="0"/>
          <a:ext cx="558927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E0718-1ABE-487B-BAC7-B074C587486F}">
      <dsp:nvSpPr>
        <dsp:cNvPr id="0" name=""/>
        <dsp:cNvSpPr/>
      </dsp:nvSpPr>
      <dsp:spPr>
        <a:xfrm>
          <a:off x="0" y="0"/>
          <a:ext cx="5589270" cy="1364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/>
            <a:t>Homens ficam à esquerda e as mulheres à direita</a:t>
          </a:r>
          <a:endParaRPr lang="en-US" sz="2800" kern="1200" dirty="0"/>
        </a:p>
      </dsp:txBody>
      <dsp:txXfrm>
        <a:off x="0" y="0"/>
        <a:ext cx="5589270" cy="1364926"/>
      </dsp:txXfrm>
    </dsp:sp>
    <dsp:sp modelId="{A0CA8039-5C1A-44C7-B18C-83BE691BFC66}">
      <dsp:nvSpPr>
        <dsp:cNvPr id="0" name=""/>
        <dsp:cNvSpPr/>
      </dsp:nvSpPr>
      <dsp:spPr>
        <a:xfrm>
          <a:off x="0" y="1364926"/>
          <a:ext cx="558927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52AAA-E2A3-4AB0-8E04-EDF97651D9EF}">
      <dsp:nvSpPr>
        <dsp:cNvPr id="0" name=""/>
        <dsp:cNvSpPr/>
      </dsp:nvSpPr>
      <dsp:spPr>
        <a:xfrm>
          <a:off x="0" y="1364926"/>
          <a:ext cx="5589270" cy="1364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/>
            <a:t>As pessoas que moram na mesma casa são circuladas por um tracejado</a:t>
          </a:r>
          <a:endParaRPr lang="en-US" sz="2800" kern="1200"/>
        </a:p>
      </dsp:txBody>
      <dsp:txXfrm>
        <a:off x="0" y="1364926"/>
        <a:ext cx="5589270" cy="1364926"/>
      </dsp:txXfrm>
    </dsp:sp>
    <dsp:sp modelId="{5A1031FE-36BB-4C34-8757-FBE29B11E8E5}">
      <dsp:nvSpPr>
        <dsp:cNvPr id="0" name=""/>
        <dsp:cNvSpPr/>
      </dsp:nvSpPr>
      <dsp:spPr>
        <a:xfrm>
          <a:off x="0" y="2729853"/>
          <a:ext cx="558927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00B84-44DF-4F85-AAB5-1D11B48AA8DC}">
      <dsp:nvSpPr>
        <dsp:cNvPr id="0" name=""/>
        <dsp:cNvSpPr/>
      </dsp:nvSpPr>
      <dsp:spPr>
        <a:xfrm>
          <a:off x="0" y="2729853"/>
          <a:ext cx="5589270" cy="1364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/>
            <a:t>Deve-se ter a data dos óbitos, idade, data dos matrimônios e separações</a:t>
          </a:r>
          <a:endParaRPr lang="en-US" sz="2800" kern="1200"/>
        </a:p>
      </dsp:txBody>
      <dsp:txXfrm>
        <a:off x="0" y="2729853"/>
        <a:ext cx="5589270" cy="1364926"/>
      </dsp:txXfrm>
    </dsp:sp>
    <dsp:sp modelId="{2D800F6A-762F-4348-BD0B-07E9EC8BAE80}">
      <dsp:nvSpPr>
        <dsp:cNvPr id="0" name=""/>
        <dsp:cNvSpPr/>
      </dsp:nvSpPr>
      <dsp:spPr>
        <a:xfrm>
          <a:off x="0" y="4094779"/>
          <a:ext cx="558927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AA2C2-4819-4971-8D31-A94EF145240B}">
      <dsp:nvSpPr>
        <dsp:cNvPr id="0" name=""/>
        <dsp:cNvSpPr/>
      </dsp:nvSpPr>
      <dsp:spPr>
        <a:xfrm>
          <a:off x="0" y="4094779"/>
          <a:ext cx="5589270" cy="1364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/>
            <a:t>Deve-se ter a data da realização e o nome de quem fez</a:t>
          </a:r>
          <a:endParaRPr lang="en-US" sz="2800" kern="1200" dirty="0"/>
        </a:p>
      </dsp:txBody>
      <dsp:txXfrm>
        <a:off x="0" y="4094779"/>
        <a:ext cx="5589270" cy="13649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05C8F-752C-45FC-AA50-3ABF721CF71C}">
      <dsp:nvSpPr>
        <dsp:cNvPr id="0" name=""/>
        <dsp:cNvSpPr/>
      </dsp:nvSpPr>
      <dsp:spPr>
        <a:xfrm>
          <a:off x="0" y="2703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1CB29-4B2F-4E1F-8388-1ADD7CFB0C37}">
      <dsp:nvSpPr>
        <dsp:cNvPr id="0" name=""/>
        <dsp:cNvSpPr/>
      </dsp:nvSpPr>
      <dsp:spPr>
        <a:xfrm>
          <a:off x="0" y="2703"/>
          <a:ext cx="5175384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/>
            <a:t>Pessoa: história de vida, vida pessoal, ciclo de vida (comportamentos são diferentes em relação a doença e sua experiência dependendo do ciclo de vida)</a:t>
          </a:r>
          <a:endParaRPr lang="en-US" sz="2300" kern="1200"/>
        </a:p>
      </dsp:txBody>
      <dsp:txXfrm>
        <a:off x="0" y="2703"/>
        <a:ext cx="5175384" cy="1843578"/>
      </dsp:txXfrm>
    </dsp:sp>
    <dsp:sp modelId="{D2052AE7-E924-49EC-953D-C0D11F50479D}">
      <dsp:nvSpPr>
        <dsp:cNvPr id="0" name=""/>
        <dsp:cNvSpPr/>
      </dsp:nvSpPr>
      <dsp:spPr>
        <a:xfrm>
          <a:off x="0" y="1846281"/>
          <a:ext cx="5175384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AAAB6-068A-47E7-A689-1777AE57E6A0}">
      <dsp:nvSpPr>
        <dsp:cNvPr id="0" name=""/>
        <dsp:cNvSpPr/>
      </dsp:nvSpPr>
      <dsp:spPr>
        <a:xfrm>
          <a:off x="0" y="1846281"/>
          <a:ext cx="5175384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/>
            <a:t>Contexto próximo: contexto atual em que vive, a família, o trabalho, apoio que podem influenciar na atitude e no cuidado da doença.</a:t>
          </a:r>
          <a:endParaRPr lang="en-US" sz="2300" kern="1200"/>
        </a:p>
      </dsp:txBody>
      <dsp:txXfrm>
        <a:off x="0" y="1846281"/>
        <a:ext cx="5175384" cy="1843578"/>
      </dsp:txXfrm>
    </dsp:sp>
    <dsp:sp modelId="{7021695F-27AB-484B-AAAE-C98BF8CA8D8C}">
      <dsp:nvSpPr>
        <dsp:cNvPr id="0" name=""/>
        <dsp:cNvSpPr/>
      </dsp:nvSpPr>
      <dsp:spPr>
        <a:xfrm>
          <a:off x="0" y="3689859"/>
          <a:ext cx="517538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8CA7A-7F21-4CF2-A39F-7C6481C84843}">
      <dsp:nvSpPr>
        <dsp:cNvPr id="0" name=""/>
        <dsp:cNvSpPr/>
      </dsp:nvSpPr>
      <dsp:spPr>
        <a:xfrm>
          <a:off x="0" y="3689859"/>
          <a:ext cx="5175384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/>
            <a:t>Contexto amplo: cultura, comunidade, ambiente</a:t>
          </a:r>
          <a:endParaRPr lang="en-US" sz="2300" kern="1200"/>
        </a:p>
      </dsp:txBody>
      <dsp:txXfrm>
        <a:off x="0" y="3689859"/>
        <a:ext cx="5175384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2:15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47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01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955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0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647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67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196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325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5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2067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141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8679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106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638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07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34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51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831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26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26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22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37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43CFD-6E74-4B38-8DA0-E216D1FABE68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411C8-DF63-4D1C-A265-24B6947893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64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E703A-76EC-432F-A5DE-39C81D83BB19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08CF8-3E05-4B3E-8837-2D4D7ACBA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06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20.png"/><Relationship Id="rId2" Type="http://schemas.openxmlformats.org/officeDocument/2006/relationships/hyperlink" Target="http://www.trindade-pa.com.br/padre/data/upimages/familia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bemsimples.uol.com.br/download/attachments/6881850/auto-ajuda-como-continuar-equilibrado-depois-separacao-460x345-br.jpg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babble.com/CS/blogs/strollerderby/divorce2.jpg&amp;imgrefurl=http://constelacaosistemica.wordpress.com/page/2/&amp;usg=__cCuqXoP09s6ftxTaVOqUSbUvY94=&amp;h=371&amp;w=300&amp;sz=43&amp;hl=pt-BR&amp;start=2&amp;um=1&amp;tbnid=TiNZzDucJ0EKMM:&amp;tbnh=122&amp;tbnw=99&amp;prev=/images?q%3Dfilhos%2Bde%2Bpais%2Bseparados%26um%3D1%26hl%3Dpt-BR%26rlz%3D1T4GGLR_pt-BRBR310BR311%26sa%3DN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revistaepoca.globo.com/Revista/Epoca/foto/0,,14730276,00.jpg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5.jpeg"/><Relationship Id="rId7" Type="http://schemas.openxmlformats.org/officeDocument/2006/relationships/diagramColors" Target="../diagrams/colors3.xml"/><Relationship Id="rId2" Type="http://schemas.openxmlformats.org/officeDocument/2006/relationships/hyperlink" Target="http://images.google.com.br/imgres?imgurl=http://www.al.ms.gov.br/Portals/0/ImagemNoticias/med/Mar%C3%ADliaCapelliniAssessoriadeIMprensaCelinaJallad150220081047.jpg&amp;imgrefurl=http://www.al.ms.gov.br/Default.aspx?tabid%3D185%26ItemId%3D23055&amp;usg=__THOnPnK-vdTxHisnvb5Z6ue4FiE=&amp;h=300&amp;w=400&amp;sz=16&amp;hl=pt-BR&amp;start=9&amp;um=1&amp;tbnid=BCeWciDDVxDkhM:&amp;tbnh=93&amp;tbnw=124&amp;prev=/images?q%3Dviolencia%2Bna%2Bfamilia%26um%3D1%26hl%3Dpt-BR%26rlz%3D1T4GGLR_pt-BRBR310BR311%26sa%3DX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images.google.com.br/imgres?imgurl=http://bp2.blogger.com/_rDBDZwvICJM/Ri-V78XGBpI/AAAAAAAAAFE/QV2resJDn7I/s400/tagarela1.jpg&amp;imgrefurl=http://ginetavaidosa.blogspot.com/&amp;usg=__9-bqg-tQkcRlp8KK2xBz9pSqCME=&amp;h=266&amp;w=400&amp;sz=13&amp;hl=pt-BR&amp;start=5&amp;tbnid=bek7l4-qIVf5gM:&amp;tbnh=82&amp;tbnw=124&amp;prev=/images?q%3Dtagarelice%26hl%3Dpt-BR%26rlz%3D1T4GGLR_pt-BRBR310BR311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images.google.com.br/imgres?imgurl=http://img523.imageshack.us/img523/4558/nicas64ah5.gif&amp;imgrefurl=http://nikitas.blogs.sapo.pt/arquivo/1076819.html&amp;usg=__sN1xYyQQwQ4skx1Wf7TNr3FW76A=&amp;h=450&amp;w=377&amp;sz=122&amp;hl=pt-BR&amp;start=2&amp;tbnid=Zkokjp4yDbnQTM:&amp;tbnh=127&amp;tbnw=106&amp;prev=/images?q%3Dcarinho%26hl%3Dpt-BR%26rlz%3D1T4GGLR_pt-BRBR310BR311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miniweb.com.br/Cantinho/Infantil/38/imagens/desenhos_2/setembro/independencia2.gif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basilicadocarmocampinas.org.br/imagens/casamento1.JPG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images.google.com.br/imgres?imgurl=http://guarnieri.files.wordpress.com/2008/05/filho.jpg&amp;imgrefurl=http://guarnieri.wordpress.com/2008/05/11/primeiro-filho-cronica-de-guarnieri/&amp;usg=___c-8eA3xv-oLbGtpElgwEVq_4_8=&amp;h=356&amp;w=270&amp;sz=14&amp;hl=pt-BR&amp;start=7&amp;tbnid=im6iFBMVxuz8gM:&amp;tbnh=121&amp;tbnw=92&amp;prev=/images?q%3Dprimeiro%2Bfilho%26hl%3Dpt-BR%26rlz%3D1T4GGLR_pt-BRBR310BR311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images.google.com.br/imgres?imgurl=http://fotos.sapo.pt/BimLIOHQenoWibHnva7S/s320x240&amp;imgrefurl=http://apsicologa.blogs.sapo.pt/39290.html&amp;usg=__D7RyC7iLkA8l7kiXv0p54jrWZwQ=&amp;h=240&amp;w=287&amp;sz=21&amp;hl=pt-BR&amp;start=1&amp;tbnid=TcmyjEPbC6q2NM:&amp;tbnh=96&amp;tbnw=115&amp;prev=/images?q%3Dmedo%2Bdo%2Bprimeiro%2Bfilho%26hl%3Dpt-BR%26rlz%3D1T4GGLR_pt-BRBR310BR31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images.google.com.br/imgres?imgurl=http://robertosantosvaz.blog.uol.com.br/images/ciumes.jpg&amp;imgrefurl=http://robertosantosvaz.blog.uol.com.br/&amp;usg=__WZJilb4Dq3XC4z1BAqxpDi3zBuw=&amp;h=293&amp;w=380&amp;sz=32&amp;hl=pt-BR&amp;start=4&amp;tbnid=qK1tAuY4yxvpjM:&amp;tbnh=95&amp;tbnw=123&amp;prev=/images?q%3Dciume%2Binfantil%26hl%3Dpt-BR%26rlz%3D1T4GGLR_pt-BRBR310BR311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images.google.com.br/imgres?imgurl=http://www.overmundo.com.br/_banco/img/1188343364_ninho2.jpg&amp;imgrefurl=http://tomarumoguri.wordpress.com/&amp;usg=__93dkuCLjPhmG_YibgJnQG52FxbU=&amp;h=206&amp;w=305&amp;sz=16&amp;hl=pt-BR&amp;start=13&amp;tbnid=ZCqcEG-seUnv3M:&amp;tbnh=78&amp;tbnw=116&amp;prev=/images?q%3Dninho%2Bvazio%26hl%3Dpt-BR%26rlz%3D1T4GGLR_pt-BRBR310BR311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images.google.com.br/imgres?imgurl=http://www.overmundo.com.br/_banco/img/1188343364_ninho2.jpg&amp;imgrefurl=http://tomarumoguri.wordpress.com/&amp;usg=__93dkuCLjPhmG_YibgJnQG52FxbU=&amp;h=206&amp;w=305&amp;sz=16&amp;hl=pt-BR&amp;start=13&amp;tbnid=ZCqcEG-seUnv3M:&amp;tbnh=78&amp;tbnw=116&amp;prev=/images?q%3Dninho%2Bvazio%26hl%3Dpt-BR%26rlz%3D1T4GGLR_pt-BRBR310BR311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7" name="Picture 8196" descr="Figura linear de familiares de mãos dadas">
            <a:extLst>
              <a:ext uri="{FF2B5EF4-FFF2-40B4-BE49-F238E27FC236}">
                <a16:creationId xmlns:a16="http://schemas.microsoft.com/office/drawing/2014/main" id="{7681F32D-93A3-418D-AC2A-7E2DA6C60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9" t="9091" r="2301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7F7A9F6-BD62-4C68-AFC3-04A056BD77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pt-BR" sz="4200" b="1" dirty="0" err="1"/>
              <a:t>Abordagem</a:t>
            </a:r>
            <a:r>
              <a:rPr lang="en-US" altLang="pt-BR" sz="4200" b="1" dirty="0"/>
              <a:t>  familiar e </a:t>
            </a:r>
            <a:r>
              <a:rPr lang="en-US" altLang="pt-BR" sz="4200" b="1" dirty="0" err="1"/>
              <a:t>Comunitária</a:t>
            </a:r>
            <a:endParaRPr lang="en-US" altLang="pt-BR" sz="4200" b="1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B6595AB-1FA5-4AF8-9B49-FFC2E8B5D72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8485" y="4872922"/>
            <a:ext cx="3931504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59436" lvl="1" algn="l" fontAlgn="auto">
              <a:defRPr/>
            </a:pPr>
            <a:r>
              <a:rPr lang="en-US" altLang="pt-BR" b="1" dirty="0" err="1"/>
              <a:t>Atenção</a:t>
            </a:r>
            <a:r>
              <a:rPr lang="en-US" altLang="pt-BR" b="1" dirty="0"/>
              <a:t> à </a:t>
            </a:r>
            <a:r>
              <a:rPr lang="en-US" altLang="pt-BR" b="1" dirty="0" err="1"/>
              <a:t>Saúde</a:t>
            </a:r>
            <a:r>
              <a:rPr lang="en-US" altLang="pt-BR" b="1" dirty="0"/>
              <a:t> da </a:t>
            </a:r>
            <a:r>
              <a:rPr lang="en-US" altLang="pt-BR" b="1" dirty="0" err="1"/>
              <a:t>Comunidade</a:t>
            </a:r>
            <a:r>
              <a:rPr lang="en-US" altLang="pt-BR" b="1" dirty="0"/>
              <a:t> II</a:t>
            </a:r>
          </a:p>
          <a:p>
            <a:pPr algn="l" fontAlgn="auto">
              <a:defRPr/>
            </a:pPr>
            <a:endParaRPr lang="en-US" altLang="pt-BR" sz="2000" b="1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6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8824632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CDD870C-09C9-5AD8-3A43-A6E1F6F6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5" y="609597"/>
            <a:ext cx="7044316" cy="1330841"/>
          </a:xfrm>
        </p:spPr>
        <p:txBody>
          <a:bodyPr>
            <a:normAutofit/>
          </a:bodyPr>
          <a:lstStyle/>
          <a:p>
            <a:r>
              <a:rPr lang="pt-BR"/>
              <a:t>Equipe da ESF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66CA966-5253-5BDD-0BC5-431746060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775" y="2198362"/>
            <a:ext cx="3719225" cy="3917773"/>
          </a:xfrm>
        </p:spPr>
        <p:txBody>
          <a:bodyPr>
            <a:normAutofit/>
          </a:bodyPr>
          <a:lstStyle/>
          <a:p>
            <a:r>
              <a:rPr lang="pt-BR" sz="1700" dirty="0"/>
              <a:t>Quem faz visita domiciliar na equipe?</a:t>
            </a:r>
          </a:p>
          <a:p>
            <a:r>
              <a:rPr lang="pt-BR" sz="1700" dirty="0"/>
              <a:t>Com que frequência se faz? </a:t>
            </a:r>
          </a:p>
          <a:p>
            <a:r>
              <a:rPr lang="pt-BR" sz="1700" dirty="0"/>
              <a:t>Para quem se faz?</a:t>
            </a:r>
          </a:p>
          <a:p>
            <a:r>
              <a:rPr lang="pt-BR" sz="1700" dirty="0"/>
              <a:t>Quem determina a realização da  VD?</a:t>
            </a:r>
          </a:p>
        </p:txBody>
      </p:sp>
      <p:pic>
        <p:nvPicPr>
          <p:cNvPr id="8" name="Picture 7" descr="Lupa em tela de fundo clara">
            <a:extLst>
              <a:ext uri="{FF2B5EF4-FFF2-40B4-BE49-F238E27FC236}">
                <a16:creationId xmlns:a16="http://schemas.microsoft.com/office/drawing/2014/main" id="{CC093473-CD3E-2D4F-A1B4-3629893E7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8" r="8350"/>
          <a:stretch/>
        </p:blipFill>
        <p:spPr>
          <a:xfrm>
            <a:off x="5230946" y="2184914"/>
            <a:ext cx="3208537" cy="375591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036218" y="6209414"/>
            <a:ext cx="5107781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8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B1B06C-0AD7-4201-A479-CC2B599DA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31" y="914400"/>
            <a:ext cx="7201187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1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B1B06C-0AD7-4201-A479-CC2B599DA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31" y="914400"/>
            <a:ext cx="7201187" cy="4968819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004059E-05FB-4720-90C5-EE1922B6B079}"/>
              </a:ext>
            </a:extLst>
          </p:cNvPr>
          <p:cNvSpPr/>
          <p:nvPr/>
        </p:nvSpPr>
        <p:spPr>
          <a:xfrm>
            <a:off x="942831" y="1392072"/>
            <a:ext cx="6986518" cy="1937982"/>
          </a:xfrm>
          <a:custGeom>
            <a:avLst/>
            <a:gdLst>
              <a:gd name="connsiteX0" fmla="*/ 0 w 6986518"/>
              <a:gd name="connsiteY0" fmla="*/ 323003 h 1937982"/>
              <a:gd name="connsiteX1" fmla="*/ 323003 w 6986518"/>
              <a:gd name="connsiteY1" fmla="*/ 0 h 1937982"/>
              <a:gd name="connsiteX2" fmla="*/ 1026223 w 6986518"/>
              <a:gd name="connsiteY2" fmla="*/ 0 h 1937982"/>
              <a:gd name="connsiteX3" fmla="*/ 1602634 w 6986518"/>
              <a:gd name="connsiteY3" fmla="*/ 0 h 1937982"/>
              <a:gd name="connsiteX4" fmla="*/ 1988828 w 6986518"/>
              <a:gd name="connsiteY4" fmla="*/ 0 h 1937982"/>
              <a:gd name="connsiteX5" fmla="*/ 2375023 w 6986518"/>
              <a:gd name="connsiteY5" fmla="*/ 0 h 1937982"/>
              <a:gd name="connsiteX6" fmla="*/ 2761218 w 6986518"/>
              <a:gd name="connsiteY6" fmla="*/ 0 h 1937982"/>
              <a:gd name="connsiteX7" fmla="*/ 3274223 w 6986518"/>
              <a:gd name="connsiteY7" fmla="*/ 0 h 1937982"/>
              <a:gd name="connsiteX8" fmla="*/ 3660418 w 6986518"/>
              <a:gd name="connsiteY8" fmla="*/ 0 h 1937982"/>
              <a:gd name="connsiteX9" fmla="*/ 4300233 w 6986518"/>
              <a:gd name="connsiteY9" fmla="*/ 0 h 1937982"/>
              <a:gd name="connsiteX10" fmla="*/ 4813238 w 6986518"/>
              <a:gd name="connsiteY10" fmla="*/ 0 h 1937982"/>
              <a:gd name="connsiteX11" fmla="*/ 5326243 w 6986518"/>
              <a:gd name="connsiteY11" fmla="*/ 0 h 1937982"/>
              <a:gd name="connsiteX12" fmla="*/ 5902654 w 6986518"/>
              <a:gd name="connsiteY12" fmla="*/ 0 h 1937982"/>
              <a:gd name="connsiteX13" fmla="*/ 6663515 w 6986518"/>
              <a:gd name="connsiteY13" fmla="*/ 0 h 1937982"/>
              <a:gd name="connsiteX14" fmla="*/ 6986518 w 6986518"/>
              <a:gd name="connsiteY14" fmla="*/ 323003 h 1937982"/>
              <a:gd name="connsiteX15" fmla="*/ 6986518 w 6986518"/>
              <a:gd name="connsiteY15" fmla="*/ 714902 h 1937982"/>
              <a:gd name="connsiteX16" fmla="*/ 6986518 w 6986518"/>
              <a:gd name="connsiteY16" fmla="*/ 1132641 h 1937982"/>
              <a:gd name="connsiteX17" fmla="*/ 6986518 w 6986518"/>
              <a:gd name="connsiteY17" fmla="*/ 1614979 h 1937982"/>
              <a:gd name="connsiteX18" fmla="*/ 6663515 w 6986518"/>
              <a:gd name="connsiteY18" fmla="*/ 1937982 h 1937982"/>
              <a:gd name="connsiteX19" fmla="*/ 6023700 w 6986518"/>
              <a:gd name="connsiteY19" fmla="*/ 1937982 h 1937982"/>
              <a:gd name="connsiteX20" fmla="*/ 5637505 w 6986518"/>
              <a:gd name="connsiteY20" fmla="*/ 1937982 h 1937982"/>
              <a:gd name="connsiteX21" fmla="*/ 5251310 w 6986518"/>
              <a:gd name="connsiteY21" fmla="*/ 1937982 h 1937982"/>
              <a:gd name="connsiteX22" fmla="*/ 4801710 w 6986518"/>
              <a:gd name="connsiteY22" fmla="*/ 1937982 h 1937982"/>
              <a:gd name="connsiteX23" fmla="*/ 4352110 w 6986518"/>
              <a:gd name="connsiteY23" fmla="*/ 1937982 h 1937982"/>
              <a:gd name="connsiteX24" fmla="*/ 3965915 w 6986518"/>
              <a:gd name="connsiteY24" fmla="*/ 1937982 h 1937982"/>
              <a:gd name="connsiteX25" fmla="*/ 3516315 w 6986518"/>
              <a:gd name="connsiteY25" fmla="*/ 1937982 h 1937982"/>
              <a:gd name="connsiteX26" fmla="*/ 3066715 w 6986518"/>
              <a:gd name="connsiteY26" fmla="*/ 1937982 h 1937982"/>
              <a:gd name="connsiteX27" fmla="*/ 2553710 w 6986518"/>
              <a:gd name="connsiteY27" fmla="*/ 1937982 h 1937982"/>
              <a:gd name="connsiteX28" fmla="*/ 2040705 w 6986518"/>
              <a:gd name="connsiteY28" fmla="*/ 1937982 h 1937982"/>
              <a:gd name="connsiteX29" fmla="*/ 1591105 w 6986518"/>
              <a:gd name="connsiteY29" fmla="*/ 1937982 h 1937982"/>
              <a:gd name="connsiteX30" fmla="*/ 887885 w 6986518"/>
              <a:gd name="connsiteY30" fmla="*/ 1937982 h 1937982"/>
              <a:gd name="connsiteX31" fmla="*/ 323003 w 6986518"/>
              <a:gd name="connsiteY31" fmla="*/ 1937982 h 1937982"/>
              <a:gd name="connsiteX32" fmla="*/ 0 w 6986518"/>
              <a:gd name="connsiteY32" fmla="*/ 1614979 h 1937982"/>
              <a:gd name="connsiteX33" fmla="*/ 0 w 6986518"/>
              <a:gd name="connsiteY33" fmla="*/ 1184320 h 1937982"/>
              <a:gd name="connsiteX34" fmla="*/ 0 w 6986518"/>
              <a:gd name="connsiteY34" fmla="*/ 740742 h 1937982"/>
              <a:gd name="connsiteX35" fmla="*/ 0 w 6986518"/>
              <a:gd name="connsiteY35" fmla="*/ 323003 h 193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986518" h="1937982" extrusionOk="0">
                <a:moveTo>
                  <a:pt x="0" y="323003"/>
                </a:moveTo>
                <a:cubicBezTo>
                  <a:pt x="-2030" y="136966"/>
                  <a:pt x="136302" y="-12137"/>
                  <a:pt x="323003" y="0"/>
                </a:cubicBezTo>
                <a:cubicBezTo>
                  <a:pt x="636285" y="-79513"/>
                  <a:pt x="740470" y="20844"/>
                  <a:pt x="1026223" y="0"/>
                </a:cubicBezTo>
                <a:cubicBezTo>
                  <a:pt x="1311976" y="-20844"/>
                  <a:pt x="1409117" y="8308"/>
                  <a:pt x="1602634" y="0"/>
                </a:cubicBezTo>
                <a:cubicBezTo>
                  <a:pt x="1796151" y="-8308"/>
                  <a:pt x="1800515" y="46274"/>
                  <a:pt x="1988828" y="0"/>
                </a:cubicBezTo>
                <a:cubicBezTo>
                  <a:pt x="2177141" y="-46274"/>
                  <a:pt x="2245028" y="19583"/>
                  <a:pt x="2375023" y="0"/>
                </a:cubicBezTo>
                <a:cubicBezTo>
                  <a:pt x="2505019" y="-19583"/>
                  <a:pt x="2679708" y="17154"/>
                  <a:pt x="2761218" y="0"/>
                </a:cubicBezTo>
                <a:cubicBezTo>
                  <a:pt x="2842729" y="-17154"/>
                  <a:pt x="3158262" y="24206"/>
                  <a:pt x="3274223" y="0"/>
                </a:cubicBezTo>
                <a:cubicBezTo>
                  <a:pt x="3390185" y="-24206"/>
                  <a:pt x="3556043" y="39409"/>
                  <a:pt x="3660418" y="0"/>
                </a:cubicBezTo>
                <a:cubicBezTo>
                  <a:pt x="3764794" y="-39409"/>
                  <a:pt x="4053219" y="10193"/>
                  <a:pt x="4300233" y="0"/>
                </a:cubicBezTo>
                <a:cubicBezTo>
                  <a:pt x="4547247" y="-10193"/>
                  <a:pt x="4687801" y="35729"/>
                  <a:pt x="4813238" y="0"/>
                </a:cubicBezTo>
                <a:cubicBezTo>
                  <a:pt x="4938675" y="-35729"/>
                  <a:pt x="5131566" y="40489"/>
                  <a:pt x="5326243" y="0"/>
                </a:cubicBezTo>
                <a:cubicBezTo>
                  <a:pt x="5520921" y="-40489"/>
                  <a:pt x="5630638" y="31040"/>
                  <a:pt x="5902654" y="0"/>
                </a:cubicBezTo>
                <a:cubicBezTo>
                  <a:pt x="6174670" y="-31040"/>
                  <a:pt x="6417018" y="73691"/>
                  <a:pt x="6663515" y="0"/>
                </a:cubicBezTo>
                <a:cubicBezTo>
                  <a:pt x="6817946" y="29773"/>
                  <a:pt x="6985502" y="172003"/>
                  <a:pt x="6986518" y="323003"/>
                </a:cubicBezTo>
                <a:cubicBezTo>
                  <a:pt x="7011402" y="499679"/>
                  <a:pt x="6962697" y="523025"/>
                  <a:pt x="6986518" y="714902"/>
                </a:cubicBezTo>
                <a:cubicBezTo>
                  <a:pt x="7010339" y="906779"/>
                  <a:pt x="6951138" y="949641"/>
                  <a:pt x="6986518" y="1132641"/>
                </a:cubicBezTo>
                <a:cubicBezTo>
                  <a:pt x="7021898" y="1315641"/>
                  <a:pt x="6973126" y="1498502"/>
                  <a:pt x="6986518" y="1614979"/>
                </a:cubicBezTo>
                <a:cubicBezTo>
                  <a:pt x="7028669" y="1769377"/>
                  <a:pt x="6833655" y="1975266"/>
                  <a:pt x="6663515" y="1937982"/>
                </a:cubicBezTo>
                <a:cubicBezTo>
                  <a:pt x="6489566" y="1993619"/>
                  <a:pt x="6165489" y="1924960"/>
                  <a:pt x="6023700" y="1937982"/>
                </a:cubicBezTo>
                <a:cubicBezTo>
                  <a:pt x="5881912" y="1951004"/>
                  <a:pt x="5799136" y="1909129"/>
                  <a:pt x="5637505" y="1937982"/>
                </a:cubicBezTo>
                <a:cubicBezTo>
                  <a:pt x="5475874" y="1966835"/>
                  <a:pt x="5369024" y="1921434"/>
                  <a:pt x="5251310" y="1937982"/>
                </a:cubicBezTo>
                <a:cubicBezTo>
                  <a:pt x="5133596" y="1954530"/>
                  <a:pt x="4988001" y="1907337"/>
                  <a:pt x="4801710" y="1937982"/>
                </a:cubicBezTo>
                <a:cubicBezTo>
                  <a:pt x="4615419" y="1968627"/>
                  <a:pt x="4500988" y="1892904"/>
                  <a:pt x="4352110" y="1937982"/>
                </a:cubicBezTo>
                <a:cubicBezTo>
                  <a:pt x="4203232" y="1983060"/>
                  <a:pt x="4058608" y="1910247"/>
                  <a:pt x="3965915" y="1937982"/>
                </a:cubicBezTo>
                <a:cubicBezTo>
                  <a:pt x="3873223" y="1965717"/>
                  <a:pt x="3697898" y="1899029"/>
                  <a:pt x="3516315" y="1937982"/>
                </a:cubicBezTo>
                <a:cubicBezTo>
                  <a:pt x="3334732" y="1976935"/>
                  <a:pt x="3219612" y="1887142"/>
                  <a:pt x="3066715" y="1937982"/>
                </a:cubicBezTo>
                <a:cubicBezTo>
                  <a:pt x="2913818" y="1988822"/>
                  <a:pt x="2723103" y="1917726"/>
                  <a:pt x="2553710" y="1937982"/>
                </a:cubicBezTo>
                <a:cubicBezTo>
                  <a:pt x="2384318" y="1958238"/>
                  <a:pt x="2275016" y="1928245"/>
                  <a:pt x="2040705" y="1937982"/>
                </a:cubicBezTo>
                <a:cubicBezTo>
                  <a:pt x="1806394" y="1947719"/>
                  <a:pt x="1767585" y="1917589"/>
                  <a:pt x="1591105" y="1937982"/>
                </a:cubicBezTo>
                <a:cubicBezTo>
                  <a:pt x="1414625" y="1958375"/>
                  <a:pt x="1040537" y="1880602"/>
                  <a:pt x="887885" y="1937982"/>
                </a:cubicBezTo>
                <a:cubicBezTo>
                  <a:pt x="735233" y="1995362"/>
                  <a:pt x="544217" y="1878523"/>
                  <a:pt x="323003" y="1937982"/>
                </a:cubicBezTo>
                <a:cubicBezTo>
                  <a:pt x="142491" y="1987715"/>
                  <a:pt x="-40830" y="1777341"/>
                  <a:pt x="0" y="1614979"/>
                </a:cubicBezTo>
                <a:cubicBezTo>
                  <a:pt x="-46291" y="1412570"/>
                  <a:pt x="18486" y="1359520"/>
                  <a:pt x="0" y="1184320"/>
                </a:cubicBezTo>
                <a:cubicBezTo>
                  <a:pt x="-18486" y="1009120"/>
                  <a:pt x="15803" y="932723"/>
                  <a:pt x="0" y="740742"/>
                </a:cubicBezTo>
                <a:cubicBezTo>
                  <a:pt x="-15803" y="548761"/>
                  <a:pt x="26678" y="477136"/>
                  <a:pt x="0" y="323003"/>
                </a:cubicBezTo>
                <a:close/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959594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32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A2F3FF1-A62A-47DD-B41E-AAAA28227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3" y="608691"/>
            <a:ext cx="8611737" cy="583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EFB274-B945-4630-AED1-E7278B94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640080"/>
            <a:ext cx="5170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700" dirty="0"/>
              <a:t>MCCP – 1º </a:t>
            </a:r>
            <a:r>
              <a:rPr lang="en-US" sz="5700" dirty="0" err="1"/>
              <a:t>Componente</a:t>
            </a:r>
            <a:endParaRPr lang="en-US" sz="5700" dirty="0"/>
          </a:p>
        </p:txBody>
      </p:sp>
      <p:pic>
        <p:nvPicPr>
          <p:cNvPr id="5" name="Picture 4" descr="Tubos de ensaio com um tubo de ensaio em laranja com gotas">
            <a:extLst>
              <a:ext uri="{FF2B5EF4-FFF2-40B4-BE49-F238E27FC236}">
                <a16:creationId xmlns:a16="http://schemas.microsoft.com/office/drawing/2014/main" id="{4B70505E-BB3F-E87E-00FB-622B26FD2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7" r="26336" b="1"/>
          <a:stretch/>
        </p:blipFill>
        <p:spPr>
          <a:xfrm>
            <a:off x="20" y="10"/>
            <a:ext cx="3037334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4409267"/>
            <a:ext cx="3182112" cy="18288"/>
          </a:xfrm>
          <a:custGeom>
            <a:avLst/>
            <a:gdLst>
              <a:gd name="connsiteX0" fmla="*/ 0 w 3182112"/>
              <a:gd name="connsiteY0" fmla="*/ 0 h 18288"/>
              <a:gd name="connsiteX1" fmla="*/ 636422 w 3182112"/>
              <a:gd name="connsiteY1" fmla="*/ 0 h 18288"/>
              <a:gd name="connsiteX2" fmla="*/ 1241024 w 3182112"/>
              <a:gd name="connsiteY2" fmla="*/ 0 h 18288"/>
              <a:gd name="connsiteX3" fmla="*/ 1845625 w 3182112"/>
              <a:gd name="connsiteY3" fmla="*/ 0 h 18288"/>
              <a:gd name="connsiteX4" fmla="*/ 2545690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45690 w 3182112"/>
              <a:gd name="connsiteY7" fmla="*/ 18288 h 18288"/>
              <a:gd name="connsiteX8" fmla="*/ 2004731 w 3182112"/>
              <a:gd name="connsiteY8" fmla="*/ 18288 h 18288"/>
              <a:gd name="connsiteX9" fmla="*/ 1400129 w 3182112"/>
              <a:gd name="connsiteY9" fmla="*/ 18288 h 18288"/>
              <a:gd name="connsiteX10" fmla="*/ 795528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  <a:gd name="connsiteX0" fmla="*/ 0 w 3182112"/>
              <a:gd name="connsiteY0" fmla="*/ 0 h 18288"/>
              <a:gd name="connsiteX1" fmla="*/ 572780 w 3182112"/>
              <a:gd name="connsiteY1" fmla="*/ 0 h 18288"/>
              <a:gd name="connsiteX2" fmla="*/ 1272845 w 3182112"/>
              <a:gd name="connsiteY2" fmla="*/ 0 h 18288"/>
              <a:gd name="connsiteX3" fmla="*/ 1813804 w 3182112"/>
              <a:gd name="connsiteY3" fmla="*/ 0 h 18288"/>
              <a:gd name="connsiteX4" fmla="*/ 2354763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77511 w 3182112"/>
              <a:gd name="connsiteY7" fmla="*/ 18288 h 18288"/>
              <a:gd name="connsiteX8" fmla="*/ 1972909 w 3182112"/>
              <a:gd name="connsiteY8" fmla="*/ 18288 h 18288"/>
              <a:gd name="connsiteX9" fmla="*/ 1368308 w 3182112"/>
              <a:gd name="connsiteY9" fmla="*/ 18288 h 18288"/>
              <a:gd name="connsiteX10" fmla="*/ 668244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112" h="18288" fill="none" extrusionOk="0">
                <a:moveTo>
                  <a:pt x="0" y="0"/>
                </a:moveTo>
                <a:cubicBezTo>
                  <a:pt x="167097" y="-35215"/>
                  <a:pt x="386995" y="-47353"/>
                  <a:pt x="636422" y="0"/>
                </a:cubicBezTo>
                <a:cubicBezTo>
                  <a:pt x="915721" y="14911"/>
                  <a:pt x="978814" y="-9181"/>
                  <a:pt x="1241024" y="0"/>
                </a:cubicBezTo>
                <a:cubicBezTo>
                  <a:pt x="1523940" y="31894"/>
                  <a:pt x="1606328" y="-11705"/>
                  <a:pt x="1845625" y="0"/>
                </a:cubicBezTo>
                <a:cubicBezTo>
                  <a:pt x="2102898" y="-3011"/>
                  <a:pt x="2397984" y="13955"/>
                  <a:pt x="2545690" y="0"/>
                </a:cubicBezTo>
                <a:cubicBezTo>
                  <a:pt x="2705364" y="3313"/>
                  <a:pt x="2935432" y="4386"/>
                  <a:pt x="3182112" y="0"/>
                </a:cubicBezTo>
                <a:cubicBezTo>
                  <a:pt x="3181470" y="7828"/>
                  <a:pt x="3181789" y="10025"/>
                  <a:pt x="3182112" y="18288"/>
                </a:cubicBezTo>
                <a:cubicBezTo>
                  <a:pt x="2885361" y="29807"/>
                  <a:pt x="2846304" y="22960"/>
                  <a:pt x="2545690" y="18288"/>
                </a:cubicBezTo>
                <a:cubicBezTo>
                  <a:pt x="2296262" y="32454"/>
                  <a:pt x="2267101" y="-2532"/>
                  <a:pt x="2004731" y="18288"/>
                </a:cubicBezTo>
                <a:cubicBezTo>
                  <a:pt x="1806517" y="20412"/>
                  <a:pt x="1671861" y="-28431"/>
                  <a:pt x="1400129" y="18288"/>
                </a:cubicBezTo>
                <a:cubicBezTo>
                  <a:pt x="1147502" y="47781"/>
                  <a:pt x="1063563" y="20586"/>
                  <a:pt x="795528" y="18288"/>
                </a:cubicBezTo>
                <a:cubicBezTo>
                  <a:pt x="531348" y="19059"/>
                  <a:pt x="307978" y="738"/>
                  <a:pt x="0" y="18288"/>
                </a:cubicBezTo>
                <a:cubicBezTo>
                  <a:pt x="222" y="11591"/>
                  <a:pt x="-26" y="3279"/>
                  <a:pt x="0" y="0"/>
                </a:cubicBezTo>
                <a:close/>
              </a:path>
              <a:path w="3182112" h="18288" stroke="0" extrusionOk="0">
                <a:moveTo>
                  <a:pt x="0" y="0"/>
                </a:moveTo>
                <a:cubicBezTo>
                  <a:pt x="224974" y="-3076"/>
                  <a:pt x="336129" y="12250"/>
                  <a:pt x="572780" y="0"/>
                </a:cubicBezTo>
                <a:cubicBezTo>
                  <a:pt x="802270" y="-6413"/>
                  <a:pt x="1081077" y="-35613"/>
                  <a:pt x="1272845" y="0"/>
                </a:cubicBezTo>
                <a:cubicBezTo>
                  <a:pt x="1483194" y="13818"/>
                  <a:pt x="1709890" y="10279"/>
                  <a:pt x="1813804" y="0"/>
                </a:cubicBezTo>
                <a:cubicBezTo>
                  <a:pt x="1932692" y="-21191"/>
                  <a:pt x="2099661" y="51120"/>
                  <a:pt x="2354763" y="0"/>
                </a:cubicBezTo>
                <a:cubicBezTo>
                  <a:pt x="2613656" y="-59585"/>
                  <a:pt x="2864372" y="-2700"/>
                  <a:pt x="3182112" y="0"/>
                </a:cubicBezTo>
                <a:cubicBezTo>
                  <a:pt x="3182760" y="4436"/>
                  <a:pt x="3182087" y="11325"/>
                  <a:pt x="3182112" y="18288"/>
                </a:cubicBezTo>
                <a:cubicBezTo>
                  <a:pt x="2942487" y="15072"/>
                  <a:pt x="2716398" y="15122"/>
                  <a:pt x="2577511" y="18288"/>
                </a:cubicBezTo>
                <a:cubicBezTo>
                  <a:pt x="2427349" y="9546"/>
                  <a:pt x="2116759" y="23913"/>
                  <a:pt x="1972909" y="18288"/>
                </a:cubicBezTo>
                <a:cubicBezTo>
                  <a:pt x="1839235" y="-6881"/>
                  <a:pt x="1610337" y="-8822"/>
                  <a:pt x="1368308" y="18288"/>
                </a:cubicBezTo>
                <a:cubicBezTo>
                  <a:pt x="1126976" y="-6301"/>
                  <a:pt x="974871" y="-298"/>
                  <a:pt x="668244" y="18288"/>
                </a:cubicBezTo>
                <a:cubicBezTo>
                  <a:pt x="348457" y="18152"/>
                  <a:pt x="256623" y="10126"/>
                  <a:pt x="0" y="18288"/>
                </a:cubicBezTo>
                <a:cubicBezTo>
                  <a:pt x="-163" y="14471"/>
                  <a:pt x="-775" y="4083"/>
                  <a:pt x="0" y="0"/>
                </a:cubicBezTo>
                <a:close/>
              </a:path>
              <a:path w="3182112" h="18288" fill="none" stroke="0" extrusionOk="0">
                <a:moveTo>
                  <a:pt x="0" y="0"/>
                </a:moveTo>
                <a:cubicBezTo>
                  <a:pt x="172613" y="-24909"/>
                  <a:pt x="357564" y="-7371"/>
                  <a:pt x="636422" y="0"/>
                </a:cubicBezTo>
                <a:cubicBezTo>
                  <a:pt x="914248" y="21219"/>
                  <a:pt x="954289" y="-16703"/>
                  <a:pt x="1241024" y="0"/>
                </a:cubicBezTo>
                <a:cubicBezTo>
                  <a:pt x="1510135" y="4876"/>
                  <a:pt x="1604042" y="8738"/>
                  <a:pt x="1845625" y="0"/>
                </a:cubicBezTo>
                <a:cubicBezTo>
                  <a:pt x="2080119" y="20374"/>
                  <a:pt x="2361338" y="20926"/>
                  <a:pt x="2545690" y="0"/>
                </a:cubicBezTo>
                <a:cubicBezTo>
                  <a:pt x="2688348" y="-15245"/>
                  <a:pt x="2879596" y="10087"/>
                  <a:pt x="3182112" y="0"/>
                </a:cubicBezTo>
                <a:cubicBezTo>
                  <a:pt x="3182086" y="7514"/>
                  <a:pt x="3181581" y="9795"/>
                  <a:pt x="3182112" y="18288"/>
                </a:cubicBezTo>
                <a:cubicBezTo>
                  <a:pt x="2874389" y="40084"/>
                  <a:pt x="2836312" y="17807"/>
                  <a:pt x="2545690" y="18288"/>
                </a:cubicBezTo>
                <a:cubicBezTo>
                  <a:pt x="2277674" y="-8094"/>
                  <a:pt x="2165305" y="22724"/>
                  <a:pt x="2004731" y="18288"/>
                </a:cubicBezTo>
                <a:cubicBezTo>
                  <a:pt x="1902847" y="2684"/>
                  <a:pt x="1683658" y="-5219"/>
                  <a:pt x="1400129" y="18288"/>
                </a:cubicBezTo>
                <a:cubicBezTo>
                  <a:pt x="1159937" y="27236"/>
                  <a:pt x="1072890" y="15738"/>
                  <a:pt x="795528" y="18288"/>
                </a:cubicBezTo>
                <a:cubicBezTo>
                  <a:pt x="525743" y="26738"/>
                  <a:pt x="338536" y="-12609"/>
                  <a:pt x="0" y="18288"/>
                </a:cubicBezTo>
                <a:cubicBezTo>
                  <a:pt x="-288" y="12007"/>
                  <a:pt x="-714" y="419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3182112"/>
                      <a:gd name="connsiteY0" fmla="*/ 0 h 18288"/>
                      <a:gd name="connsiteX1" fmla="*/ 636422 w 3182112"/>
                      <a:gd name="connsiteY1" fmla="*/ 0 h 18288"/>
                      <a:gd name="connsiteX2" fmla="*/ 1241024 w 3182112"/>
                      <a:gd name="connsiteY2" fmla="*/ 0 h 18288"/>
                      <a:gd name="connsiteX3" fmla="*/ 1845625 w 3182112"/>
                      <a:gd name="connsiteY3" fmla="*/ 0 h 18288"/>
                      <a:gd name="connsiteX4" fmla="*/ 2545690 w 3182112"/>
                      <a:gd name="connsiteY4" fmla="*/ 0 h 18288"/>
                      <a:gd name="connsiteX5" fmla="*/ 3182112 w 3182112"/>
                      <a:gd name="connsiteY5" fmla="*/ 0 h 18288"/>
                      <a:gd name="connsiteX6" fmla="*/ 3182112 w 3182112"/>
                      <a:gd name="connsiteY6" fmla="*/ 18288 h 18288"/>
                      <a:gd name="connsiteX7" fmla="*/ 2545690 w 3182112"/>
                      <a:gd name="connsiteY7" fmla="*/ 18288 h 18288"/>
                      <a:gd name="connsiteX8" fmla="*/ 2004731 w 3182112"/>
                      <a:gd name="connsiteY8" fmla="*/ 18288 h 18288"/>
                      <a:gd name="connsiteX9" fmla="*/ 1400129 w 3182112"/>
                      <a:gd name="connsiteY9" fmla="*/ 18288 h 18288"/>
                      <a:gd name="connsiteX10" fmla="*/ 795528 w 3182112"/>
                      <a:gd name="connsiteY10" fmla="*/ 18288 h 18288"/>
                      <a:gd name="connsiteX11" fmla="*/ 0 w 3182112"/>
                      <a:gd name="connsiteY11" fmla="*/ 18288 h 18288"/>
                      <a:gd name="connsiteX12" fmla="*/ 0 w 318211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112" h="18288" fill="none" extrusionOk="0">
                        <a:moveTo>
                          <a:pt x="0" y="0"/>
                        </a:moveTo>
                        <a:cubicBezTo>
                          <a:pt x="149227" y="9811"/>
                          <a:pt x="361579" y="-25608"/>
                          <a:pt x="636422" y="0"/>
                        </a:cubicBezTo>
                        <a:cubicBezTo>
                          <a:pt x="911265" y="25608"/>
                          <a:pt x="969922" y="-15588"/>
                          <a:pt x="1241024" y="0"/>
                        </a:cubicBezTo>
                        <a:cubicBezTo>
                          <a:pt x="1512126" y="15588"/>
                          <a:pt x="1611937" y="-6343"/>
                          <a:pt x="1845625" y="0"/>
                        </a:cubicBezTo>
                        <a:cubicBezTo>
                          <a:pt x="2079313" y="6343"/>
                          <a:pt x="2390997" y="18445"/>
                          <a:pt x="2545690" y="0"/>
                        </a:cubicBezTo>
                        <a:cubicBezTo>
                          <a:pt x="2700383" y="-18445"/>
                          <a:pt x="2898553" y="-25854"/>
                          <a:pt x="3182112" y="0"/>
                        </a:cubicBezTo>
                        <a:cubicBezTo>
                          <a:pt x="3181678" y="7551"/>
                          <a:pt x="3181645" y="9822"/>
                          <a:pt x="3182112" y="18288"/>
                        </a:cubicBezTo>
                        <a:cubicBezTo>
                          <a:pt x="2882016" y="32512"/>
                          <a:pt x="2839678" y="15853"/>
                          <a:pt x="2545690" y="18288"/>
                        </a:cubicBezTo>
                        <a:cubicBezTo>
                          <a:pt x="2251702" y="20723"/>
                          <a:pt x="2152589" y="14997"/>
                          <a:pt x="2004731" y="18288"/>
                        </a:cubicBezTo>
                        <a:cubicBezTo>
                          <a:pt x="1856873" y="21579"/>
                          <a:pt x="1653555" y="5080"/>
                          <a:pt x="1400129" y="18288"/>
                        </a:cubicBezTo>
                        <a:cubicBezTo>
                          <a:pt x="1146703" y="31496"/>
                          <a:pt x="1067656" y="18189"/>
                          <a:pt x="795528" y="18288"/>
                        </a:cubicBezTo>
                        <a:cubicBezTo>
                          <a:pt x="523400" y="18387"/>
                          <a:pt x="318441" y="1018"/>
                          <a:pt x="0" y="18288"/>
                        </a:cubicBezTo>
                        <a:cubicBezTo>
                          <a:pt x="60" y="11696"/>
                          <a:pt x="66" y="3758"/>
                          <a:pt x="0" y="0"/>
                        </a:cubicBezTo>
                        <a:close/>
                      </a:path>
                      <a:path w="3182112" h="18288" stroke="0" extrusionOk="0">
                        <a:moveTo>
                          <a:pt x="0" y="0"/>
                        </a:moveTo>
                        <a:cubicBezTo>
                          <a:pt x="215562" y="1260"/>
                          <a:pt x="336090" y="6473"/>
                          <a:pt x="572780" y="0"/>
                        </a:cubicBezTo>
                        <a:cubicBezTo>
                          <a:pt x="809470" y="-6473"/>
                          <a:pt x="1080729" y="-23038"/>
                          <a:pt x="1272845" y="0"/>
                        </a:cubicBezTo>
                        <a:cubicBezTo>
                          <a:pt x="1464961" y="23038"/>
                          <a:pt x="1699922" y="1589"/>
                          <a:pt x="1813804" y="0"/>
                        </a:cubicBezTo>
                        <a:cubicBezTo>
                          <a:pt x="1927686" y="-1589"/>
                          <a:pt x="2116547" y="7184"/>
                          <a:pt x="2354763" y="0"/>
                        </a:cubicBezTo>
                        <a:cubicBezTo>
                          <a:pt x="2592979" y="-7184"/>
                          <a:pt x="2863919" y="3952"/>
                          <a:pt x="3182112" y="0"/>
                        </a:cubicBezTo>
                        <a:cubicBezTo>
                          <a:pt x="3182030" y="4406"/>
                          <a:pt x="3182023" y="9982"/>
                          <a:pt x="3182112" y="18288"/>
                        </a:cubicBezTo>
                        <a:cubicBezTo>
                          <a:pt x="2938288" y="16038"/>
                          <a:pt x="2724925" y="29080"/>
                          <a:pt x="2577511" y="18288"/>
                        </a:cubicBezTo>
                        <a:cubicBezTo>
                          <a:pt x="2430097" y="7496"/>
                          <a:pt x="2119926" y="47706"/>
                          <a:pt x="1972909" y="18288"/>
                        </a:cubicBezTo>
                        <a:cubicBezTo>
                          <a:pt x="1825892" y="-11130"/>
                          <a:pt x="1597470" y="43818"/>
                          <a:pt x="1368308" y="18288"/>
                        </a:cubicBezTo>
                        <a:cubicBezTo>
                          <a:pt x="1139146" y="-7242"/>
                          <a:pt x="981628" y="18679"/>
                          <a:pt x="668244" y="18288"/>
                        </a:cubicBezTo>
                        <a:cubicBezTo>
                          <a:pt x="354860" y="17897"/>
                          <a:pt x="259749" y="211"/>
                          <a:pt x="0" y="18288"/>
                        </a:cubicBezTo>
                        <a:cubicBezTo>
                          <a:pt x="189" y="14288"/>
                          <a:pt x="-703" y="37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18F42D-2C3F-455A-94D9-F16E72B9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pt-BR" sz="3600" dirty="0"/>
              <a:t>MCCP </a:t>
            </a:r>
            <a:br>
              <a:rPr lang="pt-BR" sz="3600" dirty="0"/>
            </a:br>
            <a:r>
              <a:rPr lang="pt-BR" sz="3600" dirty="0"/>
              <a:t>1º componente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830629 w 4480560"/>
              <a:gd name="connsiteY3" fmla="*/ 0 h 13716"/>
              <a:gd name="connsiteX4" fmla="*/ 2425903 w 4480560"/>
              <a:gd name="connsiteY4" fmla="*/ 0 h 13716"/>
              <a:gd name="connsiteX5" fmla="*/ 3021178 w 4480560"/>
              <a:gd name="connsiteY5" fmla="*/ 0 h 13716"/>
              <a:gd name="connsiteX6" fmla="*/ 3750869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930091 w 4480560"/>
              <a:gd name="connsiteY9" fmla="*/ 13716 h 13716"/>
              <a:gd name="connsiteX10" fmla="*/ 3290011 w 4480560"/>
              <a:gd name="connsiteY10" fmla="*/ 13716 h 13716"/>
              <a:gd name="connsiteX11" fmla="*/ 2649931 w 4480560"/>
              <a:gd name="connsiteY11" fmla="*/ 13716 h 13716"/>
              <a:gd name="connsiteX12" fmla="*/ 2054657 w 4480560"/>
              <a:gd name="connsiteY12" fmla="*/ 13716 h 13716"/>
              <a:gd name="connsiteX13" fmla="*/ 1324966 w 4480560"/>
              <a:gd name="connsiteY13" fmla="*/ 13716 h 13716"/>
              <a:gd name="connsiteX14" fmla="*/ 595274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574" y="14606"/>
                  <a:pt x="338605" y="-40"/>
                  <a:pt x="595274" y="0"/>
                </a:cubicBezTo>
                <a:cubicBezTo>
                  <a:pt x="856171" y="-2198"/>
                  <a:pt x="863435" y="-13333"/>
                  <a:pt x="1100938" y="0"/>
                </a:cubicBezTo>
                <a:cubicBezTo>
                  <a:pt x="1340270" y="17713"/>
                  <a:pt x="1418448" y="-18893"/>
                  <a:pt x="1651406" y="0"/>
                </a:cubicBezTo>
                <a:cubicBezTo>
                  <a:pt x="1875387" y="1627"/>
                  <a:pt x="2153037" y="22688"/>
                  <a:pt x="2336292" y="0"/>
                </a:cubicBezTo>
                <a:cubicBezTo>
                  <a:pt x="2522206" y="-4211"/>
                  <a:pt x="2718333" y="34959"/>
                  <a:pt x="2931566" y="0"/>
                </a:cubicBezTo>
                <a:cubicBezTo>
                  <a:pt x="3137043" y="-17106"/>
                  <a:pt x="3304331" y="1415"/>
                  <a:pt x="3482035" y="0"/>
                </a:cubicBezTo>
                <a:cubicBezTo>
                  <a:pt x="3649837" y="-24078"/>
                  <a:pt x="4010577" y="-51921"/>
                  <a:pt x="4480560" y="0"/>
                </a:cubicBezTo>
                <a:cubicBezTo>
                  <a:pt x="4480642" y="3611"/>
                  <a:pt x="4480510" y="9346"/>
                  <a:pt x="4480560" y="13716"/>
                </a:cubicBezTo>
                <a:cubicBezTo>
                  <a:pt x="4305601" y="36948"/>
                  <a:pt x="4025154" y="21890"/>
                  <a:pt x="3840480" y="13716"/>
                </a:cubicBezTo>
                <a:cubicBezTo>
                  <a:pt x="3668919" y="-16903"/>
                  <a:pt x="3556555" y="-17246"/>
                  <a:pt x="3290011" y="13716"/>
                </a:cubicBezTo>
                <a:cubicBezTo>
                  <a:pt x="2991827" y="13600"/>
                  <a:pt x="2862038" y="-27094"/>
                  <a:pt x="2560320" y="13716"/>
                </a:cubicBezTo>
                <a:cubicBezTo>
                  <a:pt x="2273396" y="32804"/>
                  <a:pt x="2159701" y="35426"/>
                  <a:pt x="1965046" y="13716"/>
                </a:cubicBezTo>
                <a:cubicBezTo>
                  <a:pt x="1785994" y="24616"/>
                  <a:pt x="1686680" y="47748"/>
                  <a:pt x="1459382" y="13716"/>
                </a:cubicBezTo>
                <a:cubicBezTo>
                  <a:pt x="1260610" y="398"/>
                  <a:pt x="913962" y="26960"/>
                  <a:pt x="774497" y="13716"/>
                </a:cubicBezTo>
                <a:cubicBezTo>
                  <a:pt x="689426" y="-2719"/>
                  <a:pt x="378264" y="1751"/>
                  <a:pt x="0" y="13716"/>
                </a:cubicBezTo>
                <a:cubicBezTo>
                  <a:pt x="-173" y="8371"/>
                  <a:pt x="-387" y="6213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90844" y="5546"/>
                  <a:pt x="318443" y="10543"/>
                  <a:pt x="595274" y="0"/>
                </a:cubicBezTo>
                <a:cubicBezTo>
                  <a:pt x="862223" y="-10630"/>
                  <a:pt x="1008164" y="-6970"/>
                  <a:pt x="1100938" y="0"/>
                </a:cubicBezTo>
                <a:cubicBezTo>
                  <a:pt x="1231751" y="-9052"/>
                  <a:pt x="1563421" y="-55931"/>
                  <a:pt x="1830629" y="0"/>
                </a:cubicBezTo>
                <a:cubicBezTo>
                  <a:pt x="2081843" y="38764"/>
                  <a:pt x="2181743" y="16966"/>
                  <a:pt x="2425903" y="0"/>
                </a:cubicBezTo>
                <a:cubicBezTo>
                  <a:pt x="2657412" y="-20059"/>
                  <a:pt x="2795431" y="8423"/>
                  <a:pt x="3021178" y="0"/>
                </a:cubicBezTo>
                <a:cubicBezTo>
                  <a:pt x="3275119" y="-4749"/>
                  <a:pt x="3480943" y="2522"/>
                  <a:pt x="3750869" y="0"/>
                </a:cubicBezTo>
                <a:cubicBezTo>
                  <a:pt x="4005211" y="16055"/>
                  <a:pt x="4302144" y="-2969"/>
                  <a:pt x="4480560" y="0"/>
                </a:cubicBezTo>
                <a:cubicBezTo>
                  <a:pt x="4480397" y="3458"/>
                  <a:pt x="4481383" y="8632"/>
                  <a:pt x="4480560" y="13716"/>
                </a:cubicBezTo>
                <a:cubicBezTo>
                  <a:pt x="4261480" y="-10003"/>
                  <a:pt x="4206199" y="28529"/>
                  <a:pt x="3930091" y="13716"/>
                </a:cubicBezTo>
                <a:cubicBezTo>
                  <a:pt x="3666932" y="-15474"/>
                  <a:pt x="3493645" y="14804"/>
                  <a:pt x="3290011" y="13716"/>
                </a:cubicBezTo>
                <a:cubicBezTo>
                  <a:pt x="3137078" y="-41032"/>
                  <a:pt x="2894690" y="-17948"/>
                  <a:pt x="2649931" y="13716"/>
                </a:cubicBezTo>
                <a:cubicBezTo>
                  <a:pt x="2413020" y="21294"/>
                  <a:pt x="2225991" y="-10559"/>
                  <a:pt x="2054657" y="13716"/>
                </a:cubicBezTo>
                <a:cubicBezTo>
                  <a:pt x="1886877" y="37541"/>
                  <a:pt x="1548763" y="45390"/>
                  <a:pt x="1324966" y="13716"/>
                </a:cubicBezTo>
                <a:cubicBezTo>
                  <a:pt x="1040995" y="1897"/>
                  <a:pt x="786929" y="-17655"/>
                  <a:pt x="595274" y="13716"/>
                </a:cubicBezTo>
                <a:cubicBezTo>
                  <a:pt x="371401" y="32831"/>
                  <a:pt x="168483" y="23167"/>
                  <a:pt x="0" y="13716"/>
                </a:cubicBezTo>
                <a:cubicBezTo>
                  <a:pt x="-740" y="8467"/>
                  <a:pt x="-279" y="4434"/>
                  <a:pt x="0" y="0"/>
                </a:cubicBezTo>
                <a:close/>
              </a:path>
              <a:path w="4480560" h="13716" fill="none" stroke="0" extrusionOk="0">
                <a:moveTo>
                  <a:pt x="0" y="0"/>
                </a:moveTo>
                <a:cubicBezTo>
                  <a:pt x="254633" y="596"/>
                  <a:pt x="318854" y="8353"/>
                  <a:pt x="595274" y="0"/>
                </a:cubicBezTo>
                <a:cubicBezTo>
                  <a:pt x="857042" y="-2503"/>
                  <a:pt x="863005" y="-13327"/>
                  <a:pt x="1100938" y="0"/>
                </a:cubicBezTo>
                <a:cubicBezTo>
                  <a:pt x="1322315" y="28736"/>
                  <a:pt x="1429801" y="-15572"/>
                  <a:pt x="1651406" y="0"/>
                </a:cubicBezTo>
                <a:cubicBezTo>
                  <a:pt x="1861310" y="20479"/>
                  <a:pt x="2199002" y="36173"/>
                  <a:pt x="2336292" y="0"/>
                </a:cubicBezTo>
                <a:cubicBezTo>
                  <a:pt x="2504451" y="-23230"/>
                  <a:pt x="2735943" y="-3451"/>
                  <a:pt x="2931566" y="0"/>
                </a:cubicBezTo>
                <a:cubicBezTo>
                  <a:pt x="3109081" y="-33272"/>
                  <a:pt x="3310374" y="39503"/>
                  <a:pt x="3482035" y="0"/>
                </a:cubicBezTo>
                <a:cubicBezTo>
                  <a:pt x="3630968" y="-117346"/>
                  <a:pt x="3975789" y="30358"/>
                  <a:pt x="4480560" y="0"/>
                </a:cubicBezTo>
                <a:cubicBezTo>
                  <a:pt x="4480546" y="3532"/>
                  <a:pt x="4481771" y="9530"/>
                  <a:pt x="4480560" y="13716"/>
                </a:cubicBezTo>
                <a:cubicBezTo>
                  <a:pt x="4299745" y="8025"/>
                  <a:pt x="4055484" y="54224"/>
                  <a:pt x="3840480" y="13716"/>
                </a:cubicBezTo>
                <a:cubicBezTo>
                  <a:pt x="3665362" y="14404"/>
                  <a:pt x="3548412" y="6532"/>
                  <a:pt x="3290011" y="13716"/>
                </a:cubicBezTo>
                <a:cubicBezTo>
                  <a:pt x="3037450" y="36923"/>
                  <a:pt x="2862123" y="43167"/>
                  <a:pt x="2560320" y="13716"/>
                </a:cubicBezTo>
                <a:cubicBezTo>
                  <a:pt x="2308793" y="7156"/>
                  <a:pt x="2153402" y="-25971"/>
                  <a:pt x="1965046" y="13716"/>
                </a:cubicBezTo>
                <a:cubicBezTo>
                  <a:pt x="1778601" y="25944"/>
                  <a:pt x="1672011" y="23840"/>
                  <a:pt x="1459382" y="13716"/>
                </a:cubicBezTo>
                <a:cubicBezTo>
                  <a:pt x="1212351" y="-9856"/>
                  <a:pt x="906131" y="12859"/>
                  <a:pt x="774497" y="13716"/>
                </a:cubicBezTo>
                <a:cubicBezTo>
                  <a:pt x="636671" y="-47283"/>
                  <a:pt x="331670" y="1705"/>
                  <a:pt x="0" y="13716"/>
                </a:cubicBezTo>
                <a:cubicBezTo>
                  <a:pt x="-561" y="8546"/>
                  <a:pt x="-377" y="61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480560"/>
                      <a:gd name="connsiteY0" fmla="*/ 0 h 13716"/>
                      <a:gd name="connsiteX1" fmla="*/ 595274 w 4480560"/>
                      <a:gd name="connsiteY1" fmla="*/ 0 h 13716"/>
                      <a:gd name="connsiteX2" fmla="*/ 1100938 w 4480560"/>
                      <a:gd name="connsiteY2" fmla="*/ 0 h 13716"/>
                      <a:gd name="connsiteX3" fmla="*/ 1651406 w 4480560"/>
                      <a:gd name="connsiteY3" fmla="*/ 0 h 13716"/>
                      <a:gd name="connsiteX4" fmla="*/ 2336292 w 4480560"/>
                      <a:gd name="connsiteY4" fmla="*/ 0 h 13716"/>
                      <a:gd name="connsiteX5" fmla="*/ 2931566 w 4480560"/>
                      <a:gd name="connsiteY5" fmla="*/ 0 h 13716"/>
                      <a:gd name="connsiteX6" fmla="*/ 3482035 w 4480560"/>
                      <a:gd name="connsiteY6" fmla="*/ 0 h 13716"/>
                      <a:gd name="connsiteX7" fmla="*/ 4480560 w 4480560"/>
                      <a:gd name="connsiteY7" fmla="*/ 0 h 13716"/>
                      <a:gd name="connsiteX8" fmla="*/ 4480560 w 4480560"/>
                      <a:gd name="connsiteY8" fmla="*/ 13716 h 13716"/>
                      <a:gd name="connsiteX9" fmla="*/ 3840480 w 4480560"/>
                      <a:gd name="connsiteY9" fmla="*/ 13716 h 13716"/>
                      <a:gd name="connsiteX10" fmla="*/ 3290011 w 4480560"/>
                      <a:gd name="connsiteY10" fmla="*/ 13716 h 13716"/>
                      <a:gd name="connsiteX11" fmla="*/ 2560320 w 4480560"/>
                      <a:gd name="connsiteY11" fmla="*/ 13716 h 13716"/>
                      <a:gd name="connsiteX12" fmla="*/ 1965046 w 4480560"/>
                      <a:gd name="connsiteY12" fmla="*/ 13716 h 13716"/>
                      <a:gd name="connsiteX13" fmla="*/ 1459382 w 4480560"/>
                      <a:gd name="connsiteY13" fmla="*/ 13716 h 13716"/>
                      <a:gd name="connsiteX14" fmla="*/ 774497 w 4480560"/>
                      <a:gd name="connsiteY14" fmla="*/ 13716 h 13716"/>
                      <a:gd name="connsiteX15" fmla="*/ 0 w 4480560"/>
                      <a:gd name="connsiteY15" fmla="*/ 13716 h 13716"/>
                      <a:gd name="connsiteX16" fmla="*/ 0 w 4480560"/>
                      <a:gd name="connsiteY1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480560" h="13716" fill="none" extrusionOk="0">
                        <a:moveTo>
                          <a:pt x="0" y="0"/>
                        </a:moveTo>
                        <a:cubicBezTo>
                          <a:pt x="267821" y="8731"/>
                          <a:pt x="334105" y="2629"/>
                          <a:pt x="595274" y="0"/>
                        </a:cubicBezTo>
                        <a:cubicBezTo>
                          <a:pt x="856443" y="-2629"/>
                          <a:pt x="863808" y="-13353"/>
                          <a:pt x="1100938" y="0"/>
                        </a:cubicBezTo>
                        <a:cubicBezTo>
                          <a:pt x="1338068" y="13353"/>
                          <a:pt x="1431663" y="-25862"/>
                          <a:pt x="1651406" y="0"/>
                        </a:cubicBezTo>
                        <a:cubicBezTo>
                          <a:pt x="1871149" y="25862"/>
                          <a:pt x="2173163" y="23827"/>
                          <a:pt x="2336292" y="0"/>
                        </a:cubicBezTo>
                        <a:cubicBezTo>
                          <a:pt x="2499421" y="-23827"/>
                          <a:pt x="2720589" y="28148"/>
                          <a:pt x="2931566" y="0"/>
                        </a:cubicBezTo>
                        <a:cubicBezTo>
                          <a:pt x="3142543" y="-28148"/>
                          <a:pt x="3323630" y="27022"/>
                          <a:pt x="3482035" y="0"/>
                        </a:cubicBezTo>
                        <a:cubicBezTo>
                          <a:pt x="3640440" y="-27022"/>
                          <a:pt x="4012110" y="-20118"/>
                          <a:pt x="4480560" y="0"/>
                        </a:cubicBezTo>
                        <a:cubicBezTo>
                          <a:pt x="4480273" y="3379"/>
                          <a:pt x="4480768" y="9289"/>
                          <a:pt x="4480560" y="13716"/>
                        </a:cubicBezTo>
                        <a:cubicBezTo>
                          <a:pt x="4314132" y="10352"/>
                          <a:pt x="4028383" y="32060"/>
                          <a:pt x="3840480" y="13716"/>
                        </a:cubicBezTo>
                        <a:cubicBezTo>
                          <a:pt x="3652577" y="-4628"/>
                          <a:pt x="3547615" y="-1724"/>
                          <a:pt x="3290011" y="13716"/>
                        </a:cubicBezTo>
                        <a:cubicBezTo>
                          <a:pt x="3032407" y="29156"/>
                          <a:pt x="2830268" y="4147"/>
                          <a:pt x="2560320" y="13716"/>
                        </a:cubicBezTo>
                        <a:cubicBezTo>
                          <a:pt x="2290372" y="23285"/>
                          <a:pt x="2147422" y="2156"/>
                          <a:pt x="1965046" y="13716"/>
                        </a:cubicBezTo>
                        <a:cubicBezTo>
                          <a:pt x="1782670" y="25276"/>
                          <a:pt x="1689791" y="36108"/>
                          <a:pt x="1459382" y="13716"/>
                        </a:cubicBezTo>
                        <a:cubicBezTo>
                          <a:pt x="1228973" y="-8676"/>
                          <a:pt x="915486" y="31929"/>
                          <a:pt x="774497" y="13716"/>
                        </a:cubicBezTo>
                        <a:cubicBezTo>
                          <a:pt x="633508" y="-4497"/>
                          <a:pt x="361442" y="-15679"/>
                          <a:pt x="0" y="13716"/>
                        </a:cubicBezTo>
                        <a:cubicBezTo>
                          <a:pt x="-362" y="8190"/>
                          <a:pt x="-434" y="6098"/>
                          <a:pt x="0" y="0"/>
                        </a:cubicBezTo>
                        <a:close/>
                      </a:path>
                      <a:path w="4480560" h="13716" stroke="0" extrusionOk="0">
                        <a:moveTo>
                          <a:pt x="0" y="0"/>
                        </a:moveTo>
                        <a:cubicBezTo>
                          <a:pt x="285465" y="225"/>
                          <a:pt x="322691" y="16223"/>
                          <a:pt x="595274" y="0"/>
                        </a:cubicBezTo>
                        <a:cubicBezTo>
                          <a:pt x="867857" y="-16223"/>
                          <a:pt x="989129" y="-11242"/>
                          <a:pt x="1100938" y="0"/>
                        </a:cubicBezTo>
                        <a:cubicBezTo>
                          <a:pt x="1212747" y="11242"/>
                          <a:pt x="1574350" y="-36410"/>
                          <a:pt x="1830629" y="0"/>
                        </a:cubicBezTo>
                        <a:cubicBezTo>
                          <a:pt x="2086908" y="36410"/>
                          <a:pt x="2180922" y="4645"/>
                          <a:pt x="2425903" y="0"/>
                        </a:cubicBezTo>
                        <a:cubicBezTo>
                          <a:pt x="2670884" y="-4645"/>
                          <a:pt x="2782024" y="22929"/>
                          <a:pt x="3021178" y="0"/>
                        </a:cubicBezTo>
                        <a:cubicBezTo>
                          <a:pt x="3260332" y="-22929"/>
                          <a:pt x="3456982" y="-1586"/>
                          <a:pt x="3750869" y="0"/>
                        </a:cubicBezTo>
                        <a:cubicBezTo>
                          <a:pt x="4044756" y="1586"/>
                          <a:pt x="4302726" y="17043"/>
                          <a:pt x="4480560" y="0"/>
                        </a:cubicBezTo>
                        <a:cubicBezTo>
                          <a:pt x="4480360" y="3832"/>
                          <a:pt x="4481152" y="9314"/>
                          <a:pt x="4480560" y="13716"/>
                        </a:cubicBezTo>
                        <a:cubicBezTo>
                          <a:pt x="4279652" y="-11422"/>
                          <a:pt x="4200762" y="36994"/>
                          <a:pt x="3930091" y="13716"/>
                        </a:cubicBezTo>
                        <a:cubicBezTo>
                          <a:pt x="3659420" y="-9562"/>
                          <a:pt x="3456052" y="17722"/>
                          <a:pt x="3290011" y="13716"/>
                        </a:cubicBezTo>
                        <a:cubicBezTo>
                          <a:pt x="3123970" y="9710"/>
                          <a:pt x="2882392" y="28246"/>
                          <a:pt x="2649931" y="13716"/>
                        </a:cubicBezTo>
                        <a:cubicBezTo>
                          <a:pt x="2417470" y="-814"/>
                          <a:pt x="2238426" y="2765"/>
                          <a:pt x="2054657" y="13716"/>
                        </a:cubicBezTo>
                        <a:cubicBezTo>
                          <a:pt x="1870888" y="24667"/>
                          <a:pt x="1566368" y="40468"/>
                          <a:pt x="1324966" y="13716"/>
                        </a:cubicBezTo>
                        <a:cubicBezTo>
                          <a:pt x="1083564" y="-13036"/>
                          <a:pt x="787410" y="6374"/>
                          <a:pt x="595274" y="13716"/>
                        </a:cubicBezTo>
                        <a:cubicBezTo>
                          <a:pt x="403138" y="21058"/>
                          <a:pt x="169622" y="5927"/>
                          <a:pt x="0" y="13716"/>
                        </a:cubicBezTo>
                        <a:cubicBezTo>
                          <a:pt x="-475" y="8699"/>
                          <a:pt x="-565" y="44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3B9780-9234-45EE-A02D-144318E3D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/>
          </a:bodyPr>
          <a:lstStyle/>
          <a:p>
            <a:r>
              <a:rPr lang="pt-BR" sz="1900" dirty="0"/>
              <a:t>Explorando a saúde, a doença e a experiência da doença</a:t>
            </a:r>
          </a:p>
          <a:p>
            <a:endParaRPr lang="pt-BR" sz="1900" dirty="0"/>
          </a:p>
          <a:p>
            <a:pPr lvl="1"/>
            <a:r>
              <a:rPr lang="pt-BR" sz="1900" dirty="0"/>
              <a:t>Percepções e experiências da saúde, pessoais e únicas (significados e aspirações)</a:t>
            </a:r>
          </a:p>
          <a:p>
            <a:pPr lvl="1"/>
            <a:endParaRPr lang="pt-BR" sz="1900" dirty="0"/>
          </a:p>
          <a:p>
            <a:pPr lvl="1"/>
            <a:r>
              <a:rPr lang="pt-BR" sz="1900" dirty="0"/>
              <a:t>Histórico, exame físico, exames complementares</a:t>
            </a:r>
          </a:p>
          <a:p>
            <a:pPr lvl="1"/>
            <a:endParaRPr lang="pt-BR" sz="1900" dirty="0"/>
          </a:p>
          <a:p>
            <a:pPr lvl="1"/>
            <a:r>
              <a:rPr lang="pt-BR" sz="1900" dirty="0"/>
              <a:t>Dimensões da experiência da doença (SIFE)</a:t>
            </a:r>
          </a:p>
          <a:p>
            <a:pPr lvl="1"/>
            <a:endParaRPr lang="pt-BR" sz="1900" dirty="0"/>
          </a:p>
          <a:p>
            <a:pPr marL="0" indent="0">
              <a:buNone/>
            </a:pPr>
            <a:endParaRPr lang="pt-BR" sz="1900" dirty="0"/>
          </a:p>
        </p:txBody>
      </p:sp>
    </p:spTree>
    <p:extLst>
      <p:ext uri="{BB962C8B-B14F-4D97-AF65-F5344CB8AC3E}">
        <p14:creationId xmlns:p14="http://schemas.microsoft.com/office/powerpoint/2010/main" val="19263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E02DE30-0D7D-41F2-B2C4-6DC11AE9C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3" y="220916"/>
            <a:ext cx="8635119" cy="581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5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D02BA9-C3F2-46FE-9A80-72822864CF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202" y="640080"/>
            <a:ext cx="3614166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Experiência da pessoa</a:t>
            </a:r>
          </a:p>
        </p:txBody>
      </p:sp>
      <p:sp>
        <p:nvSpPr>
          <p:cNvPr id="3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F1D72B-816B-4289-8E53-C00D8DBF185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3202" y="2660904"/>
            <a:ext cx="3614166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É única;</a:t>
            </a:r>
          </a:p>
          <a:p>
            <a:r>
              <a:rPr lang="en-US" sz="1800"/>
              <a:t>A pessoa pode não ter sofrimento e não ter doença</a:t>
            </a:r>
          </a:p>
          <a:p>
            <a:r>
              <a:rPr lang="en-US" sz="1800"/>
              <a:t>A pessoa pode ter uma dç e ter um sofrimento</a:t>
            </a:r>
          </a:p>
          <a:p>
            <a:r>
              <a:rPr lang="en-US" sz="1800"/>
              <a:t>A pessoa pode ter uma dç e não ter um sofrimento (HAS, hipotireoidismo controlado)</a:t>
            </a:r>
          </a:p>
          <a:p>
            <a:r>
              <a:rPr lang="en-US" sz="1800"/>
              <a:t>A pessoa pode ter um sofrimento e não ter uma dç diagnosticada (perda de um ente querido)</a:t>
            </a:r>
          </a:p>
        </p:txBody>
      </p:sp>
      <p:pic>
        <p:nvPicPr>
          <p:cNvPr id="19" name="Graphic 18" descr="Person with Cane">
            <a:extLst>
              <a:ext uri="{FF2B5EF4-FFF2-40B4-BE49-F238E27FC236}">
                <a16:creationId xmlns:a16="http://schemas.microsoft.com/office/drawing/2014/main" id="{81160BB6-AD69-3CCE-2345-E6611AD66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4286" y="1381887"/>
            <a:ext cx="4094226" cy="40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0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D4C157-2087-4F5D-9E9E-360BDA41C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3" y="682389"/>
            <a:ext cx="8958739" cy="54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0F8F8-22CA-4CBA-824C-E7008231E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329184"/>
            <a:ext cx="5170932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Dimensão da experiência da doença: SIFE</a:t>
            </a:r>
          </a:p>
        </p:txBody>
      </p:sp>
      <p:pic>
        <p:nvPicPr>
          <p:cNvPr id="5" name="Content Placeholder 4" descr="Cápsulas e pílulas dentro de uma tigela de vidro">
            <a:extLst>
              <a:ext uri="{FF2B5EF4-FFF2-40B4-BE49-F238E27FC236}">
                <a16:creationId xmlns:a16="http://schemas.microsoft.com/office/drawing/2014/main" id="{0F0E6A77-4EE4-E19D-446C-B6A242914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5" r="60145"/>
          <a:stretch/>
        </p:blipFill>
        <p:spPr>
          <a:xfrm>
            <a:off x="20" y="1"/>
            <a:ext cx="3039386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  <a:gd name="connsiteX0" fmla="*/ 0 w 3182691"/>
              <a:gd name="connsiteY0" fmla="*/ 0 h 18288"/>
              <a:gd name="connsiteX1" fmla="*/ 572884 w 3182691"/>
              <a:gd name="connsiteY1" fmla="*/ 0 h 18288"/>
              <a:gd name="connsiteX2" fmla="*/ 1113942 w 3182691"/>
              <a:gd name="connsiteY2" fmla="*/ 0 h 18288"/>
              <a:gd name="connsiteX3" fmla="*/ 1686826 w 3182691"/>
              <a:gd name="connsiteY3" fmla="*/ 0 h 18288"/>
              <a:gd name="connsiteX4" fmla="*/ 2323364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546153 w 3182691"/>
              <a:gd name="connsiteY7" fmla="*/ 18288 h 18288"/>
              <a:gd name="connsiteX8" fmla="*/ 1845961 w 3182691"/>
              <a:gd name="connsiteY8" fmla="*/ 18288 h 18288"/>
              <a:gd name="connsiteX9" fmla="*/ 1304903 w 3182691"/>
              <a:gd name="connsiteY9" fmla="*/ 18288 h 18288"/>
              <a:gd name="connsiteX10" fmla="*/ 604711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57" y="4844"/>
                  <a:pt x="3182281" y="11009"/>
                  <a:pt x="3182691" y="18288"/>
                </a:cubicBezTo>
                <a:cubicBezTo>
                  <a:pt x="2941063" y="3169"/>
                  <a:pt x="2872422" y="16194"/>
                  <a:pt x="2609807" y="18288"/>
                </a:cubicBezTo>
                <a:cubicBezTo>
                  <a:pt x="2341801" y="10032"/>
                  <a:pt x="2328606" y="28832"/>
                  <a:pt x="2068749" y="18288"/>
                </a:cubicBezTo>
                <a:cubicBezTo>
                  <a:pt x="1813820" y="1121"/>
                  <a:pt x="1714804" y="37605"/>
                  <a:pt x="1432211" y="18288"/>
                </a:cubicBezTo>
                <a:cubicBezTo>
                  <a:pt x="1164810" y="-27006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2166" y="5049"/>
                  <a:pt x="3182884" y="12044"/>
                  <a:pt x="3182691" y="18288"/>
                </a:cubicBezTo>
                <a:cubicBezTo>
                  <a:pt x="3012562" y="-37820"/>
                  <a:pt x="2765408" y="35618"/>
                  <a:pt x="2546153" y="18288"/>
                </a:cubicBezTo>
                <a:cubicBezTo>
                  <a:pt x="2331952" y="13878"/>
                  <a:pt x="2142129" y="19805"/>
                  <a:pt x="1845961" y="18288"/>
                </a:cubicBezTo>
                <a:cubicBezTo>
                  <a:pt x="1537526" y="31994"/>
                  <a:pt x="1468653" y="-6175"/>
                  <a:pt x="1304903" y="18288"/>
                </a:cubicBezTo>
                <a:cubicBezTo>
                  <a:pt x="1191987" y="26138"/>
                  <a:pt x="927061" y="14626"/>
                  <a:pt x="604711" y="18288"/>
                </a:cubicBezTo>
                <a:cubicBezTo>
                  <a:pt x="273947" y="45577"/>
                  <a:pt x="111622" y="-2455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3005" y="4158"/>
                  <a:pt x="3181712" y="12539"/>
                  <a:pt x="3182691" y="18288"/>
                </a:cubicBezTo>
                <a:cubicBezTo>
                  <a:pt x="2948637" y="17089"/>
                  <a:pt x="2873728" y="22327"/>
                  <a:pt x="2609807" y="18288"/>
                </a:cubicBezTo>
                <a:cubicBezTo>
                  <a:pt x="2342839" y="11870"/>
                  <a:pt x="2331621" y="30535"/>
                  <a:pt x="2068749" y="18288"/>
                </a:cubicBezTo>
                <a:cubicBezTo>
                  <a:pt x="1813814" y="-7352"/>
                  <a:pt x="1700576" y="36739"/>
                  <a:pt x="1432211" y="18288"/>
                </a:cubicBezTo>
                <a:cubicBezTo>
                  <a:pt x="1148444" y="-27053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custGeom>
                    <a:avLst/>
                    <a:gdLst>
                      <a:gd name="connsiteX0" fmla="*/ 0 w 3182691"/>
                      <a:gd name="connsiteY0" fmla="*/ 0 h 18288"/>
                      <a:gd name="connsiteX1" fmla="*/ 636538 w 3182691"/>
                      <a:gd name="connsiteY1" fmla="*/ 0 h 18288"/>
                      <a:gd name="connsiteX2" fmla="*/ 1273076 w 3182691"/>
                      <a:gd name="connsiteY2" fmla="*/ 0 h 18288"/>
                      <a:gd name="connsiteX3" fmla="*/ 1909615 w 3182691"/>
                      <a:gd name="connsiteY3" fmla="*/ 0 h 18288"/>
                      <a:gd name="connsiteX4" fmla="*/ 2482499 w 3182691"/>
                      <a:gd name="connsiteY4" fmla="*/ 0 h 18288"/>
                      <a:gd name="connsiteX5" fmla="*/ 3182691 w 3182691"/>
                      <a:gd name="connsiteY5" fmla="*/ 0 h 18288"/>
                      <a:gd name="connsiteX6" fmla="*/ 3182691 w 3182691"/>
                      <a:gd name="connsiteY6" fmla="*/ 18288 h 18288"/>
                      <a:gd name="connsiteX7" fmla="*/ 2609807 w 3182691"/>
                      <a:gd name="connsiteY7" fmla="*/ 18288 h 18288"/>
                      <a:gd name="connsiteX8" fmla="*/ 2068749 w 3182691"/>
                      <a:gd name="connsiteY8" fmla="*/ 18288 h 18288"/>
                      <a:gd name="connsiteX9" fmla="*/ 1432211 w 3182691"/>
                      <a:gd name="connsiteY9" fmla="*/ 18288 h 18288"/>
                      <a:gd name="connsiteX10" fmla="*/ 859327 w 3182691"/>
                      <a:gd name="connsiteY10" fmla="*/ 18288 h 18288"/>
                      <a:gd name="connsiteX11" fmla="*/ 0 w 3182691"/>
                      <a:gd name="connsiteY11" fmla="*/ 18288 h 18288"/>
                      <a:gd name="connsiteX12" fmla="*/ 0 w 3182691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3133" y="4516"/>
                          <a:pt x="3181864" y="12266"/>
                          <a:pt x="3182691" y="18288"/>
                        </a:cubicBezTo>
                        <a:cubicBezTo>
                          <a:pt x="2947041" y="16687"/>
                          <a:pt x="2875741" y="22937"/>
                          <a:pt x="2609807" y="18288"/>
                        </a:cubicBezTo>
                        <a:cubicBezTo>
                          <a:pt x="2343873" y="13639"/>
                          <a:pt x="2331203" y="31729"/>
                          <a:pt x="2068749" y="18288"/>
                        </a:cubicBezTo>
                        <a:cubicBezTo>
                          <a:pt x="1806295" y="4847"/>
                          <a:pt x="1713773" y="47088"/>
                          <a:pt x="1432211" y="18288"/>
                        </a:cubicBezTo>
                        <a:cubicBezTo>
                          <a:pt x="1150649" y="-10512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1" h="18288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3268" y="4624"/>
                          <a:pt x="3183510" y="11191"/>
                          <a:pt x="3182691" y="18288"/>
                        </a:cubicBezTo>
                        <a:cubicBezTo>
                          <a:pt x="3026064" y="-10849"/>
                          <a:pt x="2775005" y="23067"/>
                          <a:pt x="2546153" y="18288"/>
                        </a:cubicBezTo>
                        <a:cubicBezTo>
                          <a:pt x="2317301" y="13509"/>
                          <a:pt x="2164351" y="-9884"/>
                          <a:pt x="1845961" y="18288"/>
                        </a:cubicBezTo>
                        <a:cubicBezTo>
                          <a:pt x="1527571" y="46460"/>
                          <a:pt x="1455006" y="5824"/>
                          <a:pt x="1304903" y="18288"/>
                        </a:cubicBezTo>
                        <a:cubicBezTo>
                          <a:pt x="1154800" y="30752"/>
                          <a:pt x="942107" y="-12056"/>
                          <a:pt x="604711" y="18288"/>
                        </a:cubicBezTo>
                        <a:cubicBezTo>
                          <a:pt x="267315" y="48632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61086B2-2DB2-80D7-6491-3DE14906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2706624"/>
            <a:ext cx="5325732" cy="3483864"/>
          </a:xfrm>
        </p:spPr>
        <p:txBody>
          <a:bodyPr>
            <a:normAutofit/>
          </a:bodyPr>
          <a:lstStyle/>
          <a:p>
            <a:r>
              <a:rPr lang="en-US" sz="1900" b="1" dirty="0" err="1"/>
              <a:t>Sentimentos</a:t>
            </a:r>
            <a:r>
              <a:rPr lang="en-US" sz="1900" b="1" dirty="0"/>
              <a:t>:</a:t>
            </a:r>
          </a:p>
          <a:p>
            <a:pPr lvl="1"/>
            <a:r>
              <a:rPr lang="en-US" sz="1900" dirty="0"/>
              <a:t>Como se sente </a:t>
            </a:r>
            <a:r>
              <a:rPr lang="en-US" sz="1900" dirty="0" err="1"/>
              <a:t>em</a:t>
            </a:r>
            <a:r>
              <a:rPr lang="en-US" sz="1900" dirty="0"/>
              <a:t> </a:t>
            </a:r>
            <a:r>
              <a:rPr lang="en-US" sz="1900" dirty="0" err="1"/>
              <a:t>relação</a:t>
            </a:r>
            <a:r>
              <a:rPr lang="en-US" sz="1900" dirty="0"/>
              <a:t> a </a:t>
            </a:r>
            <a:r>
              <a:rPr lang="en-US" sz="1900" dirty="0" err="1"/>
              <a:t>esse</a:t>
            </a:r>
            <a:r>
              <a:rPr lang="en-US" sz="1900" dirty="0"/>
              <a:t> </a:t>
            </a:r>
            <a:r>
              <a:rPr lang="en-US" sz="1900" dirty="0" err="1"/>
              <a:t>problema</a:t>
            </a:r>
            <a:r>
              <a:rPr lang="en-US" sz="1900" dirty="0"/>
              <a:t>?</a:t>
            </a:r>
          </a:p>
          <a:p>
            <a:r>
              <a:rPr lang="en-US" sz="1900" b="1" dirty="0" err="1"/>
              <a:t>Ideia</a:t>
            </a:r>
            <a:r>
              <a:rPr lang="en-US" sz="1900" b="1" dirty="0"/>
              <a:t>:</a:t>
            </a:r>
          </a:p>
          <a:p>
            <a:pPr lvl="1"/>
            <a:r>
              <a:rPr lang="en-US" sz="1900" dirty="0"/>
              <a:t>O que </a:t>
            </a:r>
            <a:r>
              <a:rPr lang="en-US" sz="1900" dirty="0" err="1"/>
              <a:t>vc</a:t>
            </a:r>
            <a:r>
              <a:rPr lang="en-US" sz="1900" dirty="0"/>
              <a:t> </a:t>
            </a:r>
            <a:r>
              <a:rPr lang="en-US" sz="1900" dirty="0" err="1"/>
              <a:t>acha</a:t>
            </a:r>
            <a:r>
              <a:rPr lang="en-US" sz="1900" dirty="0"/>
              <a:t> que </a:t>
            </a:r>
            <a:r>
              <a:rPr lang="en-US" sz="1900" dirty="0" err="1"/>
              <a:t>está</a:t>
            </a:r>
            <a:r>
              <a:rPr lang="en-US" sz="1900" dirty="0"/>
              <a:t> </a:t>
            </a:r>
            <a:r>
              <a:rPr lang="en-US" sz="1900" dirty="0" err="1"/>
              <a:t>causando</a:t>
            </a:r>
            <a:r>
              <a:rPr lang="en-US" sz="1900" dirty="0"/>
              <a:t>?</a:t>
            </a:r>
          </a:p>
          <a:p>
            <a:r>
              <a:rPr lang="en-US" sz="1900" b="1" dirty="0" err="1"/>
              <a:t>Funcionamento</a:t>
            </a:r>
            <a:r>
              <a:rPr lang="en-US" sz="1900" b="1" dirty="0"/>
              <a:t>:</a:t>
            </a:r>
          </a:p>
          <a:p>
            <a:pPr lvl="1"/>
            <a:r>
              <a:rPr lang="en-US" sz="1900" dirty="0" err="1"/>
              <a:t>Interferência</a:t>
            </a:r>
            <a:r>
              <a:rPr lang="en-US" sz="1900" dirty="0"/>
              <a:t> no </a:t>
            </a:r>
            <a:r>
              <a:rPr lang="en-US" sz="1900" dirty="0" err="1"/>
              <a:t>dia</a:t>
            </a:r>
            <a:r>
              <a:rPr lang="en-US" sz="1900" dirty="0"/>
              <a:t> a </a:t>
            </a:r>
            <a:r>
              <a:rPr lang="en-US" sz="1900" dirty="0" err="1"/>
              <a:t>dia</a:t>
            </a:r>
            <a:endParaRPr lang="en-US" sz="1900" dirty="0"/>
          </a:p>
          <a:p>
            <a:r>
              <a:rPr lang="en-US" sz="1900" b="1" dirty="0" err="1"/>
              <a:t>Expectativa</a:t>
            </a:r>
            <a:r>
              <a:rPr lang="en-US" sz="1900" b="1" dirty="0"/>
              <a:t>:</a:t>
            </a:r>
          </a:p>
          <a:p>
            <a:pPr lvl="1"/>
            <a:r>
              <a:rPr lang="en-US" sz="1900" dirty="0"/>
              <a:t>O que </a:t>
            </a:r>
            <a:r>
              <a:rPr lang="en-US" sz="1900" dirty="0" err="1"/>
              <a:t>eu</a:t>
            </a:r>
            <a:r>
              <a:rPr lang="en-US" sz="1900" dirty="0"/>
              <a:t> </a:t>
            </a:r>
            <a:r>
              <a:rPr lang="en-US" sz="1900" dirty="0" err="1"/>
              <a:t>poderia</a:t>
            </a:r>
            <a:r>
              <a:rPr lang="en-US" sz="1900" dirty="0"/>
              <a:t> </a:t>
            </a:r>
            <a:r>
              <a:rPr lang="en-US" sz="1900" dirty="0" err="1"/>
              <a:t>fazer</a:t>
            </a:r>
            <a:r>
              <a:rPr lang="en-US" sz="19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79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E02DE30-0D7D-41F2-B2C4-6DC11AE9C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3" y="220916"/>
            <a:ext cx="8635119" cy="581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816F7A-4620-40B7-9920-2BF953DD4A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1295" y="5279511"/>
            <a:ext cx="7261411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Visita Domiciliar</a:t>
            </a: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9DCEB8F7-A36C-47A1-8395-9D9077645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59" y="579473"/>
            <a:ext cx="4693880" cy="42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EFB274-B945-4630-AED1-E7278B94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640080"/>
            <a:ext cx="5170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700" dirty="0"/>
              <a:t>MCCP – 2º </a:t>
            </a:r>
            <a:r>
              <a:rPr lang="en-US" sz="5700" dirty="0" err="1"/>
              <a:t>Componente</a:t>
            </a:r>
            <a:endParaRPr lang="en-US" sz="5700" dirty="0"/>
          </a:p>
        </p:txBody>
      </p:sp>
      <p:pic>
        <p:nvPicPr>
          <p:cNvPr id="5" name="Picture 4" descr="Tubos de ensaio com um tubo de ensaio em laranja com gotas">
            <a:extLst>
              <a:ext uri="{FF2B5EF4-FFF2-40B4-BE49-F238E27FC236}">
                <a16:creationId xmlns:a16="http://schemas.microsoft.com/office/drawing/2014/main" id="{4B70505E-BB3F-E87E-00FB-622B26FD2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7" r="26336" b="1"/>
          <a:stretch/>
        </p:blipFill>
        <p:spPr>
          <a:xfrm>
            <a:off x="20" y="10"/>
            <a:ext cx="3037334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4409267"/>
            <a:ext cx="3182112" cy="18288"/>
          </a:xfrm>
          <a:custGeom>
            <a:avLst/>
            <a:gdLst>
              <a:gd name="connsiteX0" fmla="*/ 0 w 3182112"/>
              <a:gd name="connsiteY0" fmla="*/ 0 h 18288"/>
              <a:gd name="connsiteX1" fmla="*/ 636422 w 3182112"/>
              <a:gd name="connsiteY1" fmla="*/ 0 h 18288"/>
              <a:gd name="connsiteX2" fmla="*/ 1241024 w 3182112"/>
              <a:gd name="connsiteY2" fmla="*/ 0 h 18288"/>
              <a:gd name="connsiteX3" fmla="*/ 1845625 w 3182112"/>
              <a:gd name="connsiteY3" fmla="*/ 0 h 18288"/>
              <a:gd name="connsiteX4" fmla="*/ 2545690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45690 w 3182112"/>
              <a:gd name="connsiteY7" fmla="*/ 18288 h 18288"/>
              <a:gd name="connsiteX8" fmla="*/ 2004731 w 3182112"/>
              <a:gd name="connsiteY8" fmla="*/ 18288 h 18288"/>
              <a:gd name="connsiteX9" fmla="*/ 1400129 w 3182112"/>
              <a:gd name="connsiteY9" fmla="*/ 18288 h 18288"/>
              <a:gd name="connsiteX10" fmla="*/ 795528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  <a:gd name="connsiteX0" fmla="*/ 0 w 3182112"/>
              <a:gd name="connsiteY0" fmla="*/ 0 h 18288"/>
              <a:gd name="connsiteX1" fmla="*/ 572780 w 3182112"/>
              <a:gd name="connsiteY1" fmla="*/ 0 h 18288"/>
              <a:gd name="connsiteX2" fmla="*/ 1272845 w 3182112"/>
              <a:gd name="connsiteY2" fmla="*/ 0 h 18288"/>
              <a:gd name="connsiteX3" fmla="*/ 1813804 w 3182112"/>
              <a:gd name="connsiteY3" fmla="*/ 0 h 18288"/>
              <a:gd name="connsiteX4" fmla="*/ 2354763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77511 w 3182112"/>
              <a:gd name="connsiteY7" fmla="*/ 18288 h 18288"/>
              <a:gd name="connsiteX8" fmla="*/ 1972909 w 3182112"/>
              <a:gd name="connsiteY8" fmla="*/ 18288 h 18288"/>
              <a:gd name="connsiteX9" fmla="*/ 1368308 w 3182112"/>
              <a:gd name="connsiteY9" fmla="*/ 18288 h 18288"/>
              <a:gd name="connsiteX10" fmla="*/ 668244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112" h="18288" fill="none" extrusionOk="0">
                <a:moveTo>
                  <a:pt x="0" y="0"/>
                </a:moveTo>
                <a:cubicBezTo>
                  <a:pt x="167097" y="-35215"/>
                  <a:pt x="386995" y="-47353"/>
                  <a:pt x="636422" y="0"/>
                </a:cubicBezTo>
                <a:cubicBezTo>
                  <a:pt x="915721" y="14911"/>
                  <a:pt x="978814" y="-9181"/>
                  <a:pt x="1241024" y="0"/>
                </a:cubicBezTo>
                <a:cubicBezTo>
                  <a:pt x="1523940" y="31894"/>
                  <a:pt x="1606328" y="-11705"/>
                  <a:pt x="1845625" y="0"/>
                </a:cubicBezTo>
                <a:cubicBezTo>
                  <a:pt x="2102898" y="-3011"/>
                  <a:pt x="2397984" y="13955"/>
                  <a:pt x="2545690" y="0"/>
                </a:cubicBezTo>
                <a:cubicBezTo>
                  <a:pt x="2705364" y="3313"/>
                  <a:pt x="2935432" y="4386"/>
                  <a:pt x="3182112" y="0"/>
                </a:cubicBezTo>
                <a:cubicBezTo>
                  <a:pt x="3181470" y="7828"/>
                  <a:pt x="3181789" y="10025"/>
                  <a:pt x="3182112" y="18288"/>
                </a:cubicBezTo>
                <a:cubicBezTo>
                  <a:pt x="2885361" y="29807"/>
                  <a:pt x="2846304" y="22960"/>
                  <a:pt x="2545690" y="18288"/>
                </a:cubicBezTo>
                <a:cubicBezTo>
                  <a:pt x="2296262" y="32454"/>
                  <a:pt x="2267101" y="-2532"/>
                  <a:pt x="2004731" y="18288"/>
                </a:cubicBezTo>
                <a:cubicBezTo>
                  <a:pt x="1806517" y="20412"/>
                  <a:pt x="1671861" y="-28431"/>
                  <a:pt x="1400129" y="18288"/>
                </a:cubicBezTo>
                <a:cubicBezTo>
                  <a:pt x="1147502" y="47781"/>
                  <a:pt x="1063563" y="20586"/>
                  <a:pt x="795528" y="18288"/>
                </a:cubicBezTo>
                <a:cubicBezTo>
                  <a:pt x="531348" y="19059"/>
                  <a:pt x="307978" y="738"/>
                  <a:pt x="0" y="18288"/>
                </a:cubicBezTo>
                <a:cubicBezTo>
                  <a:pt x="222" y="11591"/>
                  <a:pt x="-26" y="3279"/>
                  <a:pt x="0" y="0"/>
                </a:cubicBezTo>
                <a:close/>
              </a:path>
              <a:path w="3182112" h="18288" stroke="0" extrusionOk="0">
                <a:moveTo>
                  <a:pt x="0" y="0"/>
                </a:moveTo>
                <a:cubicBezTo>
                  <a:pt x="224974" y="-3076"/>
                  <a:pt x="336129" y="12250"/>
                  <a:pt x="572780" y="0"/>
                </a:cubicBezTo>
                <a:cubicBezTo>
                  <a:pt x="802270" y="-6413"/>
                  <a:pt x="1081077" y="-35613"/>
                  <a:pt x="1272845" y="0"/>
                </a:cubicBezTo>
                <a:cubicBezTo>
                  <a:pt x="1483194" y="13818"/>
                  <a:pt x="1709890" y="10279"/>
                  <a:pt x="1813804" y="0"/>
                </a:cubicBezTo>
                <a:cubicBezTo>
                  <a:pt x="1932692" y="-21191"/>
                  <a:pt x="2099661" y="51120"/>
                  <a:pt x="2354763" y="0"/>
                </a:cubicBezTo>
                <a:cubicBezTo>
                  <a:pt x="2613656" y="-59585"/>
                  <a:pt x="2864372" y="-2700"/>
                  <a:pt x="3182112" y="0"/>
                </a:cubicBezTo>
                <a:cubicBezTo>
                  <a:pt x="3182760" y="4436"/>
                  <a:pt x="3182087" y="11325"/>
                  <a:pt x="3182112" y="18288"/>
                </a:cubicBezTo>
                <a:cubicBezTo>
                  <a:pt x="2942487" y="15072"/>
                  <a:pt x="2716398" y="15122"/>
                  <a:pt x="2577511" y="18288"/>
                </a:cubicBezTo>
                <a:cubicBezTo>
                  <a:pt x="2427349" y="9546"/>
                  <a:pt x="2116759" y="23913"/>
                  <a:pt x="1972909" y="18288"/>
                </a:cubicBezTo>
                <a:cubicBezTo>
                  <a:pt x="1839235" y="-6881"/>
                  <a:pt x="1610337" y="-8822"/>
                  <a:pt x="1368308" y="18288"/>
                </a:cubicBezTo>
                <a:cubicBezTo>
                  <a:pt x="1126976" y="-6301"/>
                  <a:pt x="974871" y="-298"/>
                  <a:pt x="668244" y="18288"/>
                </a:cubicBezTo>
                <a:cubicBezTo>
                  <a:pt x="348457" y="18152"/>
                  <a:pt x="256623" y="10126"/>
                  <a:pt x="0" y="18288"/>
                </a:cubicBezTo>
                <a:cubicBezTo>
                  <a:pt x="-163" y="14471"/>
                  <a:pt x="-775" y="4083"/>
                  <a:pt x="0" y="0"/>
                </a:cubicBezTo>
                <a:close/>
              </a:path>
              <a:path w="3182112" h="18288" fill="none" stroke="0" extrusionOk="0">
                <a:moveTo>
                  <a:pt x="0" y="0"/>
                </a:moveTo>
                <a:cubicBezTo>
                  <a:pt x="172613" y="-24909"/>
                  <a:pt x="357564" y="-7371"/>
                  <a:pt x="636422" y="0"/>
                </a:cubicBezTo>
                <a:cubicBezTo>
                  <a:pt x="914248" y="21219"/>
                  <a:pt x="954289" y="-16703"/>
                  <a:pt x="1241024" y="0"/>
                </a:cubicBezTo>
                <a:cubicBezTo>
                  <a:pt x="1510135" y="4876"/>
                  <a:pt x="1604042" y="8738"/>
                  <a:pt x="1845625" y="0"/>
                </a:cubicBezTo>
                <a:cubicBezTo>
                  <a:pt x="2080119" y="20374"/>
                  <a:pt x="2361338" y="20926"/>
                  <a:pt x="2545690" y="0"/>
                </a:cubicBezTo>
                <a:cubicBezTo>
                  <a:pt x="2688348" y="-15245"/>
                  <a:pt x="2879596" y="10087"/>
                  <a:pt x="3182112" y="0"/>
                </a:cubicBezTo>
                <a:cubicBezTo>
                  <a:pt x="3182086" y="7514"/>
                  <a:pt x="3181581" y="9795"/>
                  <a:pt x="3182112" y="18288"/>
                </a:cubicBezTo>
                <a:cubicBezTo>
                  <a:pt x="2874389" y="40084"/>
                  <a:pt x="2836312" y="17807"/>
                  <a:pt x="2545690" y="18288"/>
                </a:cubicBezTo>
                <a:cubicBezTo>
                  <a:pt x="2277674" y="-8094"/>
                  <a:pt x="2165305" y="22724"/>
                  <a:pt x="2004731" y="18288"/>
                </a:cubicBezTo>
                <a:cubicBezTo>
                  <a:pt x="1902847" y="2684"/>
                  <a:pt x="1683658" y="-5219"/>
                  <a:pt x="1400129" y="18288"/>
                </a:cubicBezTo>
                <a:cubicBezTo>
                  <a:pt x="1159937" y="27236"/>
                  <a:pt x="1072890" y="15738"/>
                  <a:pt x="795528" y="18288"/>
                </a:cubicBezTo>
                <a:cubicBezTo>
                  <a:pt x="525743" y="26738"/>
                  <a:pt x="338536" y="-12609"/>
                  <a:pt x="0" y="18288"/>
                </a:cubicBezTo>
                <a:cubicBezTo>
                  <a:pt x="-288" y="12007"/>
                  <a:pt x="-714" y="419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3182112"/>
                      <a:gd name="connsiteY0" fmla="*/ 0 h 18288"/>
                      <a:gd name="connsiteX1" fmla="*/ 636422 w 3182112"/>
                      <a:gd name="connsiteY1" fmla="*/ 0 h 18288"/>
                      <a:gd name="connsiteX2" fmla="*/ 1241024 w 3182112"/>
                      <a:gd name="connsiteY2" fmla="*/ 0 h 18288"/>
                      <a:gd name="connsiteX3" fmla="*/ 1845625 w 3182112"/>
                      <a:gd name="connsiteY3" fmla="*/ 0 h 18288"/>
                      <a:gd name="connsiteX4" fmla="*/ 2545690 w 3182112"/>
                      <a:gd name="connsiteY4" fmla="*/ 0 h 18288"/>
                      <a:gd name="connsiteX5" fmla="*/ 3182112 w 3182112"/>
                      <a:gd name="connsiteY5" fmla="*/ 0 h 18288"/>
                      <a:gd name="connsiteX6" fmla="*/ 3182112 w 3182112"/>
                      <a:gd name="connsiteY6" fmla="*/ 18288 h 18288"/>
                      <a:gd name="connsiteX7" fmla="*/ 2545690 w 3182112"/>
                      <a:gd name="connsiteY7" fmla="*/ 18288 h 18288"/>
                      <a:gd name="connsiteX8" fmla="*/ 2004731 w 3182112"/>
                      <a:gd name="connsiteY8" fmla="*/ 18288 h 18288"/>
                      <a:gd name="connsiteX9" fmla="*/ 1400129 w 3182112"/>
                      <a:gd name="connsiteY9" fmla="*/ 18288 h 18288"/>
                      <a:gd name="connsiteX10" fmla="*/ 795528 w 3182112"/>
                      <a:gd name="connsiteY10" fmla="*/ 18288 h 18288"/>
                      <a:gd name="connsiteX11" fmla="*/ 0 w 3182112"/>
                      <a:gd name="connsiteY11" fmla="*/ 18288 h 18288"/>
                      <a:gd name="connsiteX12" fmla="*/ 0 w 318211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112" h="18288" fill="none" extrusionOk="0">
                        <a:moveTo>
                          <a:pt x="0" y="0"/>
                        </a:moveTo>
                        <a:cubicBezTo>
                          <a:pt x="149227" y="9811"/>
                          <a:pt x="361579" y="-25608"/>
                          <a:pt x="636422" y="0"/>
                        </a:cubicBezTo>
                        <a:cubicBezTo>
                          <a:pt x="911265" y="25608"/>
                          <a:pt x="969922" y="-15588"/>
                          <a:pt x="1241024" y="0"/>
                        </a:cubicBezTo>
                        <a:cubicBezTo>
                          <a:pt x="1512126" y="15588"/>
                          <a:pt x="1611937" y="-6343"/>
                          <a:pt x="1845625" y="0"/>
                        </a:cubicBezTo>
                        <a:cubicBezTo>
                          <a:pt x="2079313" y="6343"/>
                          <a:pt x="2390997" y="18445"/>
                          <a:pt x="2545690" y="0"/>
                        </a:cubicBezTo>
                        <a:cubicBezTo>
                          <a:pt x="2700383" y="-18445"/>
                          <a:pt x="2898553" y="-25854"/>
                          <a:pt x="3182112" y="0"/>
                        </a:cubicBezTo>
                        <a:cubicBezTo>
                          <a:pt x="3181678" y="7551"/>
                          <a:pt x="3181645" y="9822"/>
                          <a:pt x="3182112" y="18288"/>
                        </a:cubicBezTo>
                        <a:cubicBezTo>
                          <a:pt x="2882016" y="32512"/>
                          <a:pt x="2839678" y="15853"/>
                          <a:pt x="2545690" y="18288"/>
                        </a:cubicBezTo>
                        <a:cubicBezTo>
                          <a:pt x="2251702" y="20723"/>
                          <a:pt x="2152589" y="14997"/>
                          <a:pt x="2004731" y="18288"/>
                        </a:cubicBezTo>
                        <a:cubicBezTo>
                          <a:pt x="1856873" y="21579"/>
                          <a:pt x="1653555" y="5080"/>
                          <a:pt x="1400129" y="18288"/>
                        </a:cubicBezTo>
                        <a:cubicBezTo>
                          <a:pt x="1146703" y="31496"/>
                          <a:pt x="1067656" y="18189"/>
                          <a:pt x="795528" y="18288"/>
                        </a:cubicBezTo>
                        <a:cubicBezTo>
                          <a:pt x="523400" y="18387"/>
                          <a:pt x="318441" y="1018"/>
                          <a:pt x="0" y="18288"/>
                        </a:cubicBezTo>
                        <a:cubicBezTo>
                          <a:pt x="60" y="11696"/>
                          <a:pt x="66" y="3758"/>
                          <a:pt x="0" y="0"/>
                        </a:cubicBezTo>
                        <a:close/>
                      </a:path>
                      <a:path w="3182112" h="18288" stroke="0" extrusionOk="0">
                        <a:moveTo>
                          <a:pt x="0" y="0"/>
                        </a:moveTo>
                        <a:cubicBezTo>
                          <a:pt x="215562" y="1260"/>
                          <a:pt x="336090" y="6473"/>
                          <a:pt x="572780" y="0"/>
                        </a:cubicBezTo>
                        <a:cubicBezTo>
                          <a:pt x="809470" y="-6473"/>
                          <a:pt x="1080729" y="-23038"/>
                          <a:pt x="1272845" y="0"/>
                        </a:cubicBezTo>
                        <a:cubicBezTo>
                          <a:pt x="1464961" y="23038"/>
                          <a:pt x="1699922" y="1589"/>
                          <a:pt x="1813804" y="0"/>
                        </a:cubicBezTo>
                        <a:cubicBezTo>
                          <a:pt x="1927686" y="-1589"/>
                          <a:pt x="2116547" y="7184"/>
                          <a:pt x="2354763" y="0"/>
                        </a:cubicBezTo>
                        <a:cubicBezTo>
                          <a:pt x="2592979" y="-7184"/>
                          <a:pt x="2863919" y="3952"/>
                          <a:pt x="3182112" y="0"/>
                        </a:cubicBezTo>
                        <a:cubicBezTo>
                          <a:pt x="3182030" y="4406"/>
                          <a:pt x="3182023" y="9982"/>
                          <a:pt x="3182112" y="18288"/>
                        </a:cubicBezTo>
                        <a:cubicBezTo>
                          <a:pt x="2938288" y="16038"/>
                          <a:pt x="2724925" y="29080"/>
                          <a:pt x="2577511" y="18288"/>
                        </a:cubicBezTo>
                        <a:cubicBezTo>
                          <a:pt x="2430097" y="7496"/>
                          <a:pt x="2119926" y="47706"/>
                          <a:pt x="1972909" y="18288"/>
                        </a:cubicBezTo>
                        <a:cubicBezTo>
                          <a:pt x="1825892" y="-11130"/>
                          <a:pt x="1597470" y="43818"/>
                          <a:pt x="1368308" y="18288"/>
                        </a:cubicBezTo>
                        <a:cubicBezTo>
                          <a:pt x="1139146" y="-7242"/>
                          <a:pt x="981628" y="18679"/>
                          <a:pt x="668244" y="18288"/>
                        </a:cubicBezTo>
                        <a:cubicBezTo>
                          <a:pt x="354860" y="17897"/>
                          <a:pt x="259749" y="211"/>
                          <a:pt x="0" y="18288"/>
                        </a:cubicBezTo>
                        <a:cubicBezTo>
                          <a:pt x="189" y="14288"/>
                          <a:pt x="-703" y="37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6AF1D8-4CEA-4B22-9EEB-9555603B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pt-BR" sz="3300" dirty="0"/>
              <a:t>MCCP – 2º COMPONENTE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830629 w 4480560"/>
              <a:gd name="connsiteY3" fmla="*/ 0 h 13716"/>
              <a:gd name="connsiteX4" fmla="*/ 2425903 w 4480560"/>
              <a:gd name="connsiteY4" fmla="*/ 0 h 13716"/>
              <a:gd name="connsiteX5" fmla="*/ 3021178 w 4480560"/>
              <a:gd name="connsiteY5" fmla="*/ 0 h 13716"/>
              <a:gd name="connsiteX6" fmla="*/ 3750869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930091 w 4480560"/>
              <a:gd name="connsiteY9" fmla="*/ 13716 h 13716"/>
              <a:gd name="connsiteX10" fmla="*/ 3290011 w 4480560"/>
              <a:gd name="connsiteY10" fmla="*/ 13716 h 13716"/>
              <a:gd name="connsiteX11" fmla="*/ 2649931 w 4480560"/>
              <a:gd name="connsiteY11" fmla="*/ 13716 h 13716"/>
              <a:gd name="connsiteX12" fmla="*/ 2054657 w 4480560"/>
              <a:gd name="connsiteY12" fmla="*/ 13716 h 13716"/>
              <a:gd name="connsiteX13" fmla="*/ 1324966 w 4480560"/>
              <a:gd name="connsiteY13" fmla="*/ 13716 h 13716"/>
              <a:gd name="connsiteX14" fmla="*/ 595274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574" y="14606"/>
                  <a:pt x="338605" y="-40"/>
                  <a:pt x="595274" y="0"/>
                </a:cubicBezTo>
                <a:cubicBezTo>
                  <a:pt x="856171" y="-2198"/>
                  <a:pt x="863435" y="-13333"/>
                  <a:pt x="1100938" y="0"/>
                </a:cubicBezTo>
                <a:cubicBezTo>
                  <a:pt x="1340270" y="17713"/>
                  <a:pt x="1418448" y="-18893"/>
                  <a:pt x="1651406" y="0"/>
                </a:cubicBezTo>
                <a:cubicBezTo>
                  <a:pt x="1875387" y="1627"/>
                  <a:pt x="2153037" y="22688"/>
                  <a:pt x="2336292" y="0"/>
                </a:cubicBezTo>
                <a:cubicBezTo>
                  <a:pt x="2522206" y="-4211"/>
                  <a:pt x="2718333" y="34959"/>
                  <a:pt x="2931566" y="0"/>
                </a:cubicBezTo>
                <a:cubicBezTo>
                  <a:pt x="3137043" y="-17106"/>
                  <a:pt x="3304331" y="1415"/>
                  <a:pt x="3482035" y="0"/>
                </a:cubicBezTo>
                <a:cubicBezTo>
                  <a:pt x="3649837" y="-24078"/>
                  <a:pt x="4010577" y="-51921"/>
                  <a:pt x="4480560" y="0"/>
                </a:cubicBezTo>
                <a:cubicBezTo>
                  <a:pt x="4480642" y="3611"/>
                  <a:pt x="4480510" y="9346"/>
                  <a:pt x="4480560" y="13716"/>
                </a:cubicBezTo>
                <a:cubicBezTo>
                  <a:pt x="4305601" y="36948"/>
                  <a:pt x="4025154" y="21890"/>
                  <a:pt x="3840480" y="13716"/>
                </a:cubicBezTo>
                <a:cubicBezTo>
                  <a:pt x="3668919" y="-16903"/>
                  <a:pt x="3556555" y="-17246"/>
                  <a:pt x="3290011" y="13716"/>
                </a:cubicBezTo>
                <a:cubicBezTo>
                  <a:pt x="2991827" y="13600"/>
                  <a:pt x="2862038" y="-27094"/>
                  <a:pt x="2560320" y="13716"/>
                </a:cubicBezTo>
                <a:cubicBezTo>
                  <a:pt x="2273396" y="32804"/>
                  <a:pt x="2159701" y="35426"/>
                  <a:pt x="1965046" y="13716"/>
                </a:cubicBezTo>
                <a:cubicBezTo>
                  <a:pt x="1785994" y="24616"/>
                  <a:pt x="1686680" y="47748"/>
                  <a:pt x="1459382" y="13716"/>
                </a:cubicBezTo>
                <a:cubicBezTo>
                  <a:pt x="1260610" y="398"/>
                  <a:pt x="913962" y="26960"/>
                  <a:pt x="774497" y="13716"/>
                </a:cubicBezTo>
                <a:cubicBezTo>
                  <a:pt x="689426" y="-2719"/>
                  <a:pt x="378264" y="1751"/>
                  <a:pt x="0" y="13716"/>
                </a:cubicBezTo>
                <a:cubicBezTo>
                  <a:pt x="-173" y="8371"/>
                  <a:pt x="-387" y="6213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90844" y="5546"/>
                  <a:pt x="318443" y="10543"/>
                  <a:pt x="595274" y="0"/>
                </a:cubicBezTo>
                <a:cubicBezTo>
                  <a:pt x="862223" y="-10630"/>
                  <a:pt x="1008164" y="-6970"/>
                  <a:pt x="1100938" y="0"/>
                </a:cubicBezTo>
                <a:cubicBezTo>
                  <a:pt x="1231751" y="-9052"/>
                  <a:pt x="1563421" y="-55931"/>
                  <a:pt x="1830629" y="0"/>
                </a:cubicBezTo>
                <a:cubicBezTo>
                  <a:pt x="2081843" y="38764"/>
                  <a:pt x="2181743" y="16966"/>
                  <a:pt x="2425903" y="0"/>
                </a:cubicBezTo>
                <a:cubicBezTo>
                  <a:pt x="2657412" y="-20059"/>
                  <a:pt x="2795431" y="8423"/>
                  <a:pt x="3021178" y="0"/>
                </a:cubicBezTo>
                <a:cubicBezTo>
                  <a:pt x="3275119" y="-4749"/>
                  <a:pt x="3480943" y="2522"/>
                  <a:pt x="3750869" y="0"/>
                </a:cubicBezTo>
                <a:cubicBezTo>
                  <a:pt x="4005211" y="16055"/>
                  <a:pt x="4302144" y="-2969"/>
                  <a:pt x="4480560" y="0"/>
                </a:cubicBezTo>
                <a:cubicBezTo>
                  <a:pt x="4480397" y="3458"/>
                  <a:pt x="4481383" y="8632"/>
                  <a:pt x="4480560" y="13716"/>
                </a:cubicBezTo>
                <a:cubicBezTo>
                  <a:pt x="4261480" y="-10003"/>
                  <a:pt x="4206199" y="28529"/>
                  <a:pt x="3930091" y="13716"/>
                </a:cubicBezTo>
                <a:cubicBezTo>
                  <a:pt x="3666932" y="-15474"/>
                  <a:pt x="3493645" y="14804"/>
                  <a:pt x="3290011" y="13716"/>
                </a:cubicBezTo>
                <a:cubicBezTo>
                  <a:pt x="3137078" y="-41032"/>
                  <a:pt x="2894690" y="-17948"/>
                  <a:pt x="2649931" y="13716"/>
                </a:cubicBezTo>
                <a:cubicBezTo>
                  <a:pt x="2413020" y="21294"/>
                  <a:pt x="2225991" y="-10559"/>
                  <a:pt x="2054657" y="13716"/>
                </a:cubicBezTo>
                <a:cubicBezTo>
                  <a:pt x="1886877" y="37541"/>
                  <a:pt x="1548763" y="45390"/>
                  <a:pt x="1324966" y="13716"/>
                </a:cubicBezTo>
                <a:cubicBezTo>
                  <a:pt x="1040995" y="1897"/>
                  <a:pt x="786929" y="-17655"/>
                  <a:pt x="595274" y="13716"/>
                </a:cubicBezTo>
                <a:cubicBezTo>
                  <a:pt x="371401" y="32831"/>
                  <a:pt x="168483" y="23167"/>
                  <a:pt x="0" y="13716"/>
                </a:cubicBezTo>
                <a:cubicBezTo>
                  <a:pt x="-740" y="8467"/>
                  <a:pt x="-279" y="4434"/>
                  <a:pt x="0" y="0"/>
                </a:cubicBezTo>
                <a:close/>
              </a:path>
              <a:path w="4480560" h="13716" fill="none" stroke="0" extrusionOk="0">
                <a:moveTo>
                  <a:pt x="0" y="0"/>
                </a:moveTo>
                <a:cubicBezTo>
                  <a:pt x="254633" y="596"/>
                  <a:pt x="318854" y="8353"/>
                  <a:pt x="595274" y="0"/>
                </a:cubicBezTo>
                <a:cubicBezTo>
                  <a:pt x="857042" y="-2503"/>
                  <a:pt x="863005" y="-13327"/>
                  <a:pt x="1100938" y="0"/>
                </a:cubicBezTo>
                <a:cubicBezTo>
                  <a:pt x="1322315" y="28736"/>
                  <a:pt x="1429801" y="-15572"/>
                  <a:pt x="1651406" y="0"/>
                </a:cubicBezTo>
                <a:cubicBezTo>
                  <a:pt x="1861310" y="20479"/>
                  <a:pt x="2199002" y="36173"/>
                  <a:pt x="2336292" y="0"/>
                </a:cubicBezTo>
                <a:cubicBezTo>
                  <a:pt x="2504451" y="-23230"/>
                  <a:pt x="2735943" y="-3451"/>
                  <a:pt x="2931566" y="0"/>
                </a:cubicBezTo>
                <a:cubicBezTo>
                  <a:pt x="3109081" y="-33272"/>
                  <a:pt x="3310374" y="39503"/>
                  <a:pt x="3482035" y="0"/>
                </a:cubicBezTo>
                <a:cubicBezTo>
                  <a:pt x="3630968" y="-117346"/>
                  <a:pt x="3975789" y="30358"/>
                  <a:pt x="4480560" y="0"/>
                </a:cubicBezTo>
                <a:cubicBezTo>
                  <a:pt x="4480546" y="3532"/>
                  <a:pt x="4481771" y="9530"/>
                  <a:pt x="4480560" y="13716"/>
                </a:cubicBezTo>
                <a:cubicBezTo>
                  <a:pt x="4299745" y="8025"/>
                  <a:pt x="4055484" y="54224"/>
                  <a:pt x="3840480" y="13716"/>
                </a:cubicBezTo>
                <a:cubicBezTo>
                  <a:pt x="3665362" y="14404"/>
                  <a:pt x="3548412" y="6532"/>
                  <a:pt x="3290011" y="13716"/>
                </a:cubicBezTo>
                <a:cubicBezTo>
                  <a:pt x="3037450" y="36923"/>
                  <a:pt x="2862123" y="43167"/>
                  <a:pt x="2560320" y="13716"/>
                </a:cubicBezTo>
                <a:cubicBezTo>
                  <a:pt x="2308793" y="7156"/>
                  <a:pt x="2153402" y="-25971"/>
                  <a:pt x="1965046" y="13716"/>
                </a:cubicBezTo>
                <a:cubicBezTo>
                  <a:pt x="1778601" y="25944"/>
                  <a:pt x="1672011" y="23840"/>
                  <a:pt x="1459382" y="13716"/>
                </a:cubicBezTo>
                <a:cubicBezTo>
                  <a:pt x="1212351" y="-9856"/>
                  <a:pt x="906131" y="12859"/>
                  <a:pt x="774497" y="13716"/>
                </a:cubicBezTo>
                <a:cubicBezTo>
                  <a:pt x="636671" y="-47283"/>
                  <a:pt x="331670" y="1705"/>
                  <a:pt x="0" y="13716"/>
                </a:cubicBezTo>
                <a:cubicBezTo>
                  <a:pt x="-561" y="8546"/>
                  <a:pt x="-377" y="61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480560"/>
                      <a:gd name="connsiteY0" fmla="*/ 0 h 13716"/>
                      <a:gd name="connsiteX1" fmla="*/ 595274 w 4480560"/>
                      <a:gd name="connsiteY1" fmla="*/ 0 h 13716"/>
                      <a:gd name="connsiteX2" fmla="*/ 1100938 w 4480560"/>
                      <a:gd name="connsiteY2" fmla="*/ 0 h 13716"/>
                      <a:gd name="connsiteX3" fmla="*/ 1651406 w 4480560"/>
                      <a:gd name="connsiteY3" fmla="*/ 0 h 13716"/>
                      <a:gd name="connsiteX4" fmla="*/ 2336292 w 4480560"/>
                      <a:gd name="connsiteY4" fmla="*/ 0 h 13716"/>
                      <a:gd name="connsiteX5" fmla="*/ 2931566 w 4480560"/>
                      <a:gd name="connsiteY5" fmla="*/ 0 h 13716"/>
                      <a:gd name="connsiteX6" fmla="*/ 3482035 w 4480560"/>
                      <a:gd name="connsiteY6" fmla="*/ 0 h 13716"/>
                      <a:gd name="connsiteX7" fmla="*/ 4480560 w 4480560"/>
                      <a:gd name="connsiteY7" fmla="*/ 0 h 13716"/>
                      <a:gd name="connsiteX8" fmla="*/ 4480560 w 4480560"/>
                      <a:gd name="connsiteY8" fmla="*/ 13716 h 13716"/>
                      <a:gd name="connsiteX9" fmla="*/ 3840480 w 4480560"/>
                      <a:gd name="connsiteY9" fmla="*/ 13716 h 13716"/>
                      <a:gd name="connsiteX10" fmla="*/ 3290011 w 4480560"/>
                      <a:gd name="connsiteY10" fmla="*/ 13716 h 13716"/>
                      <a:gd name="connsiteX11" fmla="*/ 2560320 w 4480560"/>
                      <a:gd name="connsiteY11" fmla="*/ 13716 h 13716"/>
                      <a:gd name="connsiteX12" fmla="*/ 1965046 w 4480560"/>
                      <a:gd name="connsiteY12" fmla="*/ 13716 h 13716"/>
                      <a:gd name="connsiteX13" fmla="*/ 1459382 w 4480560"/>
                      <a:gd name="connsiteY13" fmla="*/ 13716 h 13716"/>
                      <a:gd name="connsiteX14" fmla="*/ 774497 w 4480560"/>
                      <a:gd name="connsiteY14" fmla="*/ 13716 h 13716"/>
                      <a:gd name="connsiteX15" fmla="*/ 0 w 4480560"/>
                      <a:gd name="connsiteY15" fmla="*/ 13716 h 13716"/>
                      <a:gd name="connsiteX16" fmla="*/ 0 w 4480560"/>
                      <a:gd name="connsiteY1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480560" h="13716" fill="none" extrusionOk="0">
                        <a:moveTo>
                          <a:pt x="0" y="0"/>
                        </a:moveTo>
                        <a:cubicBezTo>
                          <a:pt x="267821" y="8731"/>
                          <a:pt x="334105" y="2629"/>
                          <a:pt x="595274" y="0"/>
                        </a:cubicBezTo>
                        <a:cubicBezTo>
                          <a:pt x="856443" y="-2629"/>
                          <a:pt x="863808" y="-13353"/>
                          <a:pt x="1100938" y="0"/>
                        </a:cubicBezTo>
                        <a:cubicBezTo>
                          <a:pt x="1338068" y="13353"/>
                          <a:pt x="1431663" y="-25862"/>
                          <a:pt x="1651406" y="0"/>
                        </a:cubicBezTo>
                        <a:cubicBezTo>
                          <a:pt x="1871149" y="25862"/>
                          <a:pt x="2173163" y="23827"/>
                          <a:pt x="2336292" y="0"/>
                        </a:cubicBezTo>
                        <a:cubicBezTo>
                          <a:pt x="2499421" y="-23827"/>
                          <a:pt x="2720589" y="28148"/>
                          <a:pt x="2931566" y="0"/>
                        </a:cubicBezTo>
                        <a:cubicBezTo>
                          <a:pt x="3142543" y="-28148"/>
                          <a:pt x="3323630" y="27022"/>
                          <a:pt x="3482035" y="0"/>
                        </a:cubicBezTo>
                        <a:cubicBezTo>
                          <a:pt x="3640440" y="-27022"/>
                          <a:pt x="4012110" y="-20118"/>
                          <a:pt x="4480560" y="0"/>
                        </a:cubicBezTo>
                        <a:cubicBezTo>
                          <a:pt x="4480273" y="3379"/>
                          <a:pt x="4480768" y="9289"/>
                          <a:pt x="4480560" y="13716"/>
                        </a:cubicBezTo>
                        <a:cubicBezTo>
                          <a:pt x="4314132" y="10352"/>
                          <a:pt x="4028383" y="32060"/>
                          <a:pt x="3840480" y="13716"/>
                        </a:cubicBezTo>
                        <a:cubicBezTo>
                          <a:pt x="3652577" y="-4628"/>
                          <a:pt x="3547615" y="-1724"/>
                          <a:pt x="3290011" y="13716"/>
                        </a:cubicBezTo>
                        <a:cubicBezTo>
                          <a:pt x="3032407" y="29156"/>
                          <a:pt x="2830268" y="4147"/>
                          <a:pt x="2560320" y="13716"/>
                        </a:cubicBezTo>
                        <a:cubicBezTo>
                          <a:pt x="2290372" y="23285"/>
                          <a:pt x="2147422" y="2156"/>
                          <a:pt x="1965046" y="13716"/>
                        </a:cubicBezTo>
                        <a:cubicBezTo>
                          <a:pt x="1782670" y="25276"/>
                          <a:pt x="1689791" y="36108"/>
                          <a:pt x="1459382" y="13716"/>
                        </a:cubicBezTo>
                        <a:cubicBezTo>
                          <a:pt x="1228973" y="-8676"/>
                          <a:pt x="915486" y="31929"/>
                          <a:pt x="774497" y="13716"/>
                        </a:cubicBezTo>
                        <a:cubicBezTo>
                          <a:pt x="633508" y="-4497"/>
                          <a:pt x="361442" y="-15679"/>
                          <a:pt x="0" y="13716"/>
                        </a:cubicBezTo>
                        <a:cubicBezTo>
                          <a:pt x="-362" y="8190"/>
                          <a:pt x="-434" y="6098"/>
                          <a:pt x="0" y="0"/>
                        </a:cubicBezTo>
                        <a:close/>
                      </a:path>
                      <a:path w="4480560" h="13716" stroke="0" extrusionOk="0">
                        <a:moveTo>
                          <a:pt x="0" y="0"/>
                        </a:moveTo>
                        <a:cubicBezTo>
                          <a:pt x="285465" y="225"/>
                          <a:pt x="322691" y="16223"/>
                          <a:pt x="595274" y="0"/>
                        </a:cubicBezTo>
                        <a:cubicBezTo>
                          <a:pt x="867857" y="-16223"/>
                          <a:pt x="989129" y="-11242"/>
                          <a:pt x="1100938" y="0"/>
                        </a:cubicBezTo>
                        <a:cubicBezTo>
                          <a:pt x="1212747" y="11242"/>
                          <a:pt x="1574350" y="-36410"/>
                          <a:pt x="1830629" y="0"/>
                        </a:cubicBezTo>
                        <a:cubicBezTo>
                          <a:pt x="2086908" y="36410"/>
                          <a:pt x="2180922" y="4645"/>
                          <a:pt x="2425903" y="0"/>
                        </a:cubicBezTo>
                        <a:cubicBezTo>
                          <a:pt x="2670884" y="-4645"/>
                          <a:pt x="2782024" y="22929"/>
                          <a:pt x="3021178" y="0"/>
                        </a:cubicBezTo>
                        <a:cubicBezTo>
                          <a:pt x="3260332" y="-22929"/>
                          <a:pt x="3456982" y="-1586"/>
                          <a:pt x="3750869" y="0"/>
                        </a:cubicBezTo>
                        <a:cubicBezTo>
                          <a:pt x="4044756" y="1586"/>
                          <a:pt x="4302726" y="17043"/>
                          <a:pt x="4480560" y="0"/>
                        </a:cubicBezTo>
                        <a:cubicBezTo>
                          <a:pt x="4480360" y="3832"/>
                          <a:pt x="4481152" y="9314"/>
                          <a:pt x="4480560" y="13716"/>
                        </a:cubicBezTo>
                        <a:cubicBezTo>
                          <a:pt x="4279652" y="-11422"/>
                          <a:pt x="4200762" y="36994"/>
                          <a:pt x="3930091" y="13716"/>
                        </a:cubicBezTo>
                        <a:cubicBezTo>
                          <a:pt x="3659420" y="-9562"/>
                          <a:pt x="3456052" y="17722"/>
                          <a:pt x="3290011" y="13716"/>
                        </a:cubicBezTo>
                        <a:cubicBezTo>
                          <a:pt x="3123970" y="9710"/>
                          <a:pt x="2882392" y="28246"/>
                          <a:pt x="2649931" y="13716"/>
                        </a:cubicBezTo>
                        <a:cubicBezTo>
                          <a:pt x="2417470" y="-814"/>
                          <a:pt x="2238426" y="2765"/>
                          <a:pt x="2054657" y="13716"/>
                        </a:cubicBezTo>
                        <a:cubicBezTo>
                          <a:pt x="1870888" y="24667"/>
                          <a:pt x="1566368" y="40468"/>
                          <a:pt x="1324966" y="13716"/>
                        </a:cubicBezTo>
                        <a:cubicBezTo>
                          <a:pt x="1083564" y="-13036"/>
                          <a:pt x="787410" y="6374"/>
                          <a:pt x="595274" y="13716"/>
                        </a:cubicBezTo>
                        <a:cubicBezTo>
                          <a:pt x="403138" y="21058"/>
                          <a:pt x="169622" y="5927"/>
                          <a:pt x="0" y="13716"/>
                        </a:cubicBezTo>
                        <a:cubicBezTo>
                          <a:pt x="-475" y="8699"/>
                          <a:pt x="-565" y="44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BF3D18-69F5-44A6-B809-E0DD3C7DB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/>
          </a:bodyPr>
          <a:lstStyle/>
          <a:p>
            <a:r>
              <a:rPr lang="pt-BR" sz="1900"/>
              <a:t>Entendendo a pessoa como um todo</a:t>
            </a:r>
          </a:p>
          <a:p>
            <a:pPr lvl="1"/>
            <a:r>
              <a:rPr lang="pt-BR" sz="1900"/>
              <a:t>A pessoa (história de vida, questões pessoais e de desenvolvimento)</a:t>
            </a:r>
          </a:p>
          <a:p>
            <a:pPr lvl="1"/>
            <a:r>
              <a:rPr lang="pt-BR" sz="1900"/>
              <a:t>O contexto próximo (família, trabalho, apoio social)</a:t>
            </a:r>
          </a:p>
          <a:p>
            <a:pPr lvl="1"/>
            <a:r>
              <a:rPr lang="pt-BR" sz="1900"/>
              <a:t>O contexto amplo (cultura, comunidade, ecossistema)</a:t>
            </a:r>
          </a:p>
        </p:txBody>
      </p:sp>
    </p:spTree>
    <p:extLst>
      <p:ext uri="{BB962C8B-B14F-4D97-AF65-F5344CB8AC3E}">
        <p14:creationId xmlns:p14="http://schemas.microsoft.com/office/powerpoint/2010/main" val="27061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A2F3FF1-A62A-47DD-B41E-AAAA28227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3" y="608691"/>
            <a:ext cx="8611737" cy="5834804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069B010-7897-4322-833F-6241148B273A}"/>
              </a:ext>
            </a:extLst>
          </p:cNvPr>
          <p:cNvSpPr/>
          <p:nvPr/>
        </p:nvSpPr>
        <p:spPr>
          <a:xfrm>
            <a:off x="5895833" y="382137"/>
            <a:ext cx="3029803" cy="3589362"/>
          </a:xfrm>
          <a:custGeom>
            <a:avLst/>
            <a:gdLst>
              <a:gd name="connsiteX0" fmla="*/ 0 w 3029803"/>
              <a:gd name="connsiteY0" fmla="*/ 504977 h 3589362"/>
              <a:gd name="connsiteX1" fmla="*/ 504977 w 3029803"/>
              <a:gd name="connsiteY1" fmla="*/ 0 h 3589362"/>
              <a:gd name="connsiteX2" fmla="*/ 1030138 w 3029803"/>
              <a:gd name="connsiteY2" fmla="*/ 0 h 3589362"/>
              <a:gd name="connsiteX3" fmla="*/ 1535100 w 3029803"/>
              <a:gd name="connsiteY3" fmla="*/ 0 h 3589362"/>
              <a:gd name="connsiteX4" fmla="*/ 2080459 w 3029803"/>
              <a:gd name="connsiteY4" fmla="*/ 0 h 3589362"/>
              <a:gd name="connsiteX5" fmla="*/ 2524826 w 3029803"/>
              <a:gd name="connsiteY5" fmla="*/ 0 h 3589362"/>
              <a:gd name="connsiteX6" fmla="*/ 3029803 w 3029803"/>
              <a:gd name="connsiteY6" fmla="*/ 504977 h 3589362"/>
              <a:gd name="connsiteX7" fmla="*/ 3029803 w 3029803"/>
              <a:gd name="connsiteY7" fmla="*/ 995065 h 3589362"/>
              <a:gd name="connsiteX8" fmla="*/ 3029803 w 3029803"/>
              <a:gd name="connsiteY8" fmla="*/ 1562534 h 3589362"/>
              <a:gd name="connsiteX9" fmla="*/ 3029803 w 3029803"/>
              <a:gd name="connsiteY9" fmla="*/ 2130004 h 3589362"/>
              <a:gd name="connsiteX10" fmla="*/ 3029803 w 3029803"/>
              <a:gd name="connsiteY10" fmla="*/ 2568503 h 3589362"/>
              <a:gd name="connsiteX11" fmla="*/ 3029803 w 3029803"/>
              <a:gd name="connsiteY11" fmla="*/ 3084385 h 3589362"/>
              <a:gd name="connsiteX12" fmla="*/ 2524826 w 3029803"/>
              <a:gd name="connsiteY12" fmla="*/ 3589362 h 3589362"/>
              <a:gd name="connsiteX13" fmla="*/ 2040062 w 3029803"/>
              <a:gd name="connsiteY13" fmla="*/ 3589362 h 3589362"/>
              <a:gd name="connsiteX14" fmla="*/ 1494703 w 3029803"/>
              <a:gd name="connsiteY14" fmla="*/ 3589362 h 3589362"/>
              <a:gd name="connsiteX15" fmla="*/ 1009939 w 3029803"/>
              <a:gd name="connsiteY15" fmla="*/ 3589362 h 3589362"/>
              <a:gd name="connsiteX16" fmla="*/ 504977 w 3029803"/>
              <a:gd name="connsiteY16" fmla="*/ 3589362 h 3589362"/>
              <a:gd name="connsiteX17" fmla="*/ 0 w 3029803"/>
              <a:gd name="connsiteY17" fmla="*/ 3084385 h 3589362"/>
              <a:gd name="connsiteX18" fmla="*/ 0 w 3029803"/>
              <a:gd name="connsiteY18" fmla="*/ 2594297 h 3589362"/>
              <a:gd name="connsiteX19" fmla="*/ 0 w 3029803"/>
              <a:gd name="connsiteY19" fmla="*/ 2155798 h 3589362"/>
              <a:gd name="connsiteX20" fmla="*/ 0 w 3029803"/>
              <a:gd name="connsiteY20" fmla="*/ 1639917 h 3589362"/>
              <a:gd name="connsiteX21" fmla="*/ 0 w 3029803"/>
              <a:gd name="connsiteY21" fmla="*/ 1149829 h 3589362"/>
              <a:gd name="connsiteX22" fmla="*/ 0 w 3029803"/>
              <a:gd name="connsiteY22" fmla="*/ 504977 h 3589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29803" h="3589362" extrusionOk="0">
                <a:moveTo>
                  <a:pt x="0" y="504977"/>
                </a:moveTo>
                <a:cubicBezTo>
                  <a:pt x="2709" y="265865"/>
                  <a:pt x="208664" y="-62892"/>
                  <a:pt x="504977" y="0"/>
                </a:cubicBezTo>
                <a:cubicBezTo>
                  <a:pt x="620653" y="-46553"/>
                  <a:pt x="909668" y="45719"/>
                  <a:pt x="1030138" y="0"/>
                </a:cubicBezTo>
                <a:cubicBezTo>
                  <a:pt x="1150608" y="-45719"/>
                  <a:pt x="1308393" y="37495"/>
                  <a:pt x="1535100" y="0"/>
                </a:cubicBezTo>
                <a:cubicBezTo>
                  <a:pt x="1761807" y="-37495"/>
                  <a:pt x="1967280" y="5334"/>
                  <a:pt x="2080459" y="0"/>
                </a:cubicBezTo>
                <a:cubicBezTo>
                  <a:pt x="2193638" y="-5334"/>
                  <a:pt x="2358689" y="21364"/>
                  <a:pt x="2524826" y="0"/>
                </a:cubicBezTo>
                <a:cubicBezTo>
                  <a:pt x="2805990" y="-7348"/>
                  <a:pt x="3054608" y="232537"/>
                  <a:pt x="3029803" y="504977"/>
                </a:cubicBezTo>
                <a:cubicBezTo>
                  <a:pt x="3030573" y="661108"/>
                  <a:pt x="2977197" y="870328"/>
                  <a:pt x="3029803" y="995065"/>
                </a:cubicBezTo>
                <a:cubicBezTo>
                  <a:pt x="3082409" y="1119802"/>
                  <a:pt x="3022023" y="1281219"/>
                  <a:pt x="3029803" y="1562534"/>
                </a:cubicBezTo>
                <a:cubicBezTo>
                  <a:pt x="3037583" y="1843849"/>
                  <a:pt x="3006960" y="1851166"/>
                  <a:pt x="3029803" y="2130004"/>
                </a:cubicBezTo>
                <a:cubicBezTo>
                  <a:pt x="3052646" y="2408842"/>
                  <a:pt x="2995371" y="2370828"/>
                  <a:pt x="3029803" y="2568503"/>
                </a:cubicBezTo>
                <a:cubicBezTo>
                  <a:pt x="3064235" y="2766178"/>
                  <a:pt x="2975101" y="2932737"/>
                  <a:pt x="3029803" y="3084385"/>
                </a:cubicBezTo>
                <a:cubicBezTo>
                  <a:pt x="3023792" y="3423007"/>
                  <a:pt x="2836008" y="3626834"/>
                  <a:pt x="2524826" y="3589362"/>
                </a:cubicBezTo>
                <a:cubicBezTo>
                  <a:pt x="2297972" y="3610143"/>
                  <a:pt x="2191260" y="3532370"/>
                  <a:pt x="2040062" y="3589362"/>
                </a:cubicBezTo>
                <a:cubicBezTo>
                  <a:pt x="1888864" y="3646354"/>
                  <a:pt x="1677730" y="3533924"/>
                  <a:pt x="1494703" y="3589362"/>
                </a:cubicBezTo>
                <a:cubicBezTo>
                  <a:pt x="1311676" y="3644800"/>
                  <a:pt x="1200466" y="3538068"/>
                  <a:pt x="1009939" y="3589362"/>
                </a:cubicBezTo>
                <a:cubicBezTo>
                  <a:pt x="819412" y="3640656"/>
                  <a:pt x="720153" y="3541143"/>
                  <a:pt x="504977" y="3589362"/>
                </a:cubicBezTo>
                <a:cubicBezTo>
                  <a:pt x="231142" y="3639583"/>
                  <a:pt x="-15688" y="3343317"/>
                  <a:pt x="0" y="3084385"/>
                </a:cubicBezTo>
                <a:cubicBezTo>
                  <a:pt x="-44394" y="2942086"/>
                  <a:pt x="47604" y="2822080"/>
                  <a:pt x="0" y="2594297"/>
                </a:cubicBezTo>
                <a:cubicBezTo>
                  <a:pt x="-47604" y="2366514"/>
                  <a:pt x="5390" y="2252358"/>
                  <a:pt x="0" y="2155798"/>
                </a:cubicBezTo>
                <a:cubicBezTo>
                  <a:pt x="-5390" y="2059238"/>
                  <a:pt x="35110" y="1808478"/>
                  <a:pt x="0" y="1639917"/>
                </a:cubicBezTo>
                <a:cubicBezTo>
                  <a:pt x="-35110" y="1471356"/>
                  <a:pt x="3301" y="1297405"/>
                  <a:pt x="0" y="1149829"/>
                </a:cubicBezTo>
                <a:cubicBezTo>
                  <a:pt x="-3301" y="1002253"/>
                  <a:pt x="32128" y="794255"/>
                  <a:pt x="0" y="504977"/>
                </a:cubicBezTo>
                <a:close/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0802255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6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62716B-2AAC-4046-9DFE-344354A5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pt-BR" sz="3600"/>
              <a:t>Entendendo a pessoa como um todo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2166476A-857F-4FA2-E3C3-889D0D1AE0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487781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76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A2F3FF1-A62A-47DD-B41E-AAAA28227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3" y="608691"/>
            <a:ext cx="8611737" cy="583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563DF7A-3DD4-4424-8D24-AF1A14DC9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>
                <a:cs typeface="Courier New" panose="02070309020205020404" pitchFamily="49" charset="0"/>
              </a:rPr>
              <a:t>Referências Bibliográficas</a:t>
            </a:r>
            <a:r>
              <a:rPr lang="pt-BR" altLang="pt-BR" sz="2000">
                <a:cs typeface="Times New Roman" panose="02020603050405020304" pitchFamily="18" charset="0"/>
              </a:rPr>
              <a:t> </a:t>
            </a:r>
            <a:br>
              <a:rPr lang="pt-BR" altLang="pt-BR" sz="2000">
                <a:cs typeface="Times New Roman" panose="02020603050405020304" pitchFamily="18" charset="0"/>
              </a:rPr>
            </a:br>
            <a:endParaRPr lang="pt-BR" altLang="pt-BR" sz="2000">
              <a:cs typeface="Times New Roman" panose="02020603050405020304" pitchFamily="18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BF46D9A-A2BF-451F-895C-267483C56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916113"/>
            <a:ext cx="7772400" cy="451643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s-ES_tradnl" alt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altLang="pt-BR" sz="1800" dirty="0">
                <a:cs typeface="Times New Roman" panose="02020603050405020304" pitchFamily="18" charset="0"/>
              </a:rPr>
              <a:t>Duncan BB et al. Medicina ambulatorial: condutas de atenção primária baseadas em evidências, 3º ed., Porto Alegre,2013.</a:t>
            </a:r>
          </a:p>
          <a:p>
            <a:pPr eaLnBrk="1" hangingPunct="1">
              <a:lnSpc>
                <a:spcPct val="90000"/>
              </a:lnSpc>
            </a:pPr>
            <a:endParaRPr lang="en-US" altLang="pt-BR" sz="1800" dirty="0">
              <a:cs typeface="Courier New" panose="02070309020205020404" pitchFamily="49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z="1800" dirty="0" err="1">
                <a:cs typeface="Courier New" panose="02070309020205020404" pitchFamily="49" charset="0"/>
              </a:rPr>
              <a:t>McWHINNEY</a:t>
            </a:r>
            <a:r>
              <a:rPr lang="pt-BR" altLang="pt-BR" sz="1800" dirty="0">
                <a:cs typeface="Courier New" panose="02070309020205020404" pitchFamily="49" charset="0"/>
              </a:rPr>
              <a:t>, I.R. Manual de Medicina de Família e Comunidade. 3ª edição, Porto Alegre, 2010</a:t>
            </a:r>
          </a:p>
          <a:p>
            <a:pPr eaLnBrk="1" hangingPunct="1">
              <a:lnSpc>
                <a:spcPct val="90000"/>
              </a:lnSpc>
            </a:pPr>
            <a:endParaRPr lang="pt-BR" altLang="pt-BR" sz="1800" dirty="0">
              <a:cs typeface="Courier New" panose="02070309020205020404" pitchFamily="49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z="1800" dirty="0" err="1">
                <a:cs typeface="Times New Roman" panose="02020603050405020304" pitchFamily="18" charset="0"/>
              </a:rPr>
              <a:t>Gusso</a:t>
            </a:r>
            <a:r>
              <a:rPr lang="pt-BR" altLang="pt-BR" sz="1800" dirty="0">
                <a:cs typeface="Times New Roman" panose="02020603050405020304" pitchFamily="18" charset="0"/>
              </a:rPr>
              <a:t> G, Lopes JMC. Tratado de Medicina de Família e Comunidade. 2 v., Artmed, 2018.</a:t>
            </a:r>
          </a:p>
          <a:p>
            <a:pPr eaLnBrk="1" hangingPunct="1">
              <a:lnSpc>
                <a:spcPct val="90000"/>
              </a:lnSpc>
            </a:pPr>
            <a:endParaRPr lang="pt-BR" altLang="pt-BR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z="1800" dirty="0" err="1">
                <a:cs typeface="Times New Roman" panose="02020603050405020304" pitchFamily="18" charset="0"/>
              </a:rPr>
              <a:t>McWhinney</a:t>
            </a:r>
            <a:r>
              <a:rPr lang="pt-BR" altLang="pt-BR" sz="1800" dirty="0">
                <a:cs typeface="Times New Roman" panose="02020603050405020304" pitchFamily="18" charset="0"/>
              </a:rPr>
              <a:t>, Ian R. Manual de medicina de família e comunidade, 4º ed., Porto Alegre: Artmed, 2010.</a:t>
            </a:r>
          </a:p>
          <a:p>
            <a:pPr eaLnBrk="1" hangingPunct="1">
              <a:lnSpc>
                <a:spcPct val="90000"/>
              </a:lnSpc>
            </a:pPr>
            <a:endParaRPr lang="pt-BR" altLang="pt-BR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z="1800" dirty="0">
                <a:cs typeface="Times New Roman" panose="02020603050405020304" pitchFamily="18" charset="0"/>
              </a:rPr>
              <a:t>Dias, R.B.; Guimarães, F.G. Abordagem Familiar. 33p., 2007.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1800" dirty="0" err="1">
                <a:cs typeface="Times New Roman" panose="02020603050405020304" pitchFamily="18" charset="0"/>
              </a:rPr>
              <a:t>Froma</a:t>
            </a:r>
            <a:r>
              <a:rPr lang="pt-BR" altLang="pt-BR" sz="1800" dirty="0">
                <a:cs typeface="Times New Roman" panose="02020603050405020304" pitchFamily="18" charset="0"/>
              </a:rPr>
              <a:t> Walsh. Processos Normativos da Família. Diversidade e Complexidade, 4ª ed. 2016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1800" dirty="0" err="1">
                <a:cs typeface="Times New Roman" panose="02020603050405020304" pitchFamily="18" charset="0"/>
              </a:rPr>
              <a:t>Barter</a:t>
            </a:r>
            <a:r>
              <a:rPr lang="pt-BR" altLang="pt-BR" sz="1800" dirty="0">
                <a:cs typeface="Times New Roman" panose="02020603050405020304" pitchFamily="18" charset="0"/>
              </a:rPr>
              <a:t> B. </a:t>
            </a:r>
            <a:r>
              <a:rPr lang="pt-BR" altLang="pt-BR" sz="1800" dirty="0" err="1">
                <a:cs typeface="Times New Roman" panose="02020603050405020304" pitchFamily="18" charset="0"/>
              </a:rPr>
              <a:t>MCGoldrick</a:t>
            </a:r>
            <a:r>
              <a:rPr lang="pt-BR" altLang="pt-BR" sz="1800" dirty="0">
                <a:cs typeface="Times New Roman" panose="02020603050405020304" pitchFamily="18" charset="0"/>
              </a:rPr>
              <a:t>, M. As mudanças no Ciclo de Vida Familiar. 2ª ed. 2015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18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otas autoadesivas com pontos de interrogação">
            <a:extLst>
              <a:ext uri="{FF2B5EF4-FFF2-40B4-BE49-F238E27FC236}">
                <a16:creationId xmlns:a16="http://schemas.microsoft.com/office/drawing/2014/main" id="{7CCF1ECF-6404-4B7B-AC4C-E3767EC43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9" t="9091" r="7293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9C2B72-55FA-4E9A-A33F-D6EAB2C1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3091928"/>
            <a:ext cx="680892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700"/>
              <a:t>Dúvidas, questões?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98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>
            <a:extLst>
              <a:ext uri="{FF2B5EF4-FFF2-40B4-BE49-F238E27FC236}">
                <a16:creationId xmlns:a16="http://schemas.microsoft.com/office/drawing/2014/main" id="{522860C8-0527-4297-ABB3-6428D944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068049"/>
          </a:xfrm>
        </p:spPr>
        <p:txBody>
          <a:bodyPr/>
          <a:lstStyle/>
          <a:p>
            <a:pPr>
              <a:defRPr/>
            </a:pPr>
            <a:r>
              <a:rPr lang="pt-BR" dirty="0">
                <a:solidFill>
                  <a:schemeClr val="tx2">
                    <a:satMod val="200000"/>
                  </a:schemeClr>
                </a:solidFill>
              </a:rPr>
              <a:t>Etapas da Visita Domiciliar</a:t>
            </a:r>
          </a:p>
        </p:txBody>
      </p:sp>
      <p:sp>
        <p:nvSpPr>
          <p:cNvPr id="20483" name="Espaço Reservado para Conteúdo 2">
            <a:extLst>
              <a:ext uri="{FF2B5EF4-FFF2-40B4-BE49-F238E27FC236}">
                <a16:creationId xmlns:a16="http://schemas.microsoft.com/office/drawing/2014/main" id="{DFA00FF8-BBB5-4032-BE49-044966A0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53849"/>
            <a:ext cx="7200900" cy="35814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endParaRPr lang="pt-BR" altLang="pt-BR" sz="2800" dirty="0"/>
          </a:p>
          <a:p>
            <a:pPr eaLnBrk="1" hangingPunct="1"/>
            <a:r>
              <a:rPr lang="pt-BR" altLang="pt-BR" sz="2800" dirty="0"/>
              <a:t>Planejamento</a:t>
            </a:r>
          </a:p>
          <a:p>
            <a:pPr eaLnBrk="1" hangingPunct="1"/>
            <a:endParaRPr lang="pt-BR" altLang="pt-BR" sz="2800" dirty="0"/>
          </a:p>
          <a:p>
            <a:pPr lvl="1"/>
            <a:r>
              <a:rPr lang="pt-BR" altLang="pt-BR" sz="2800" dirty="0"/>
              <a:t>Deve ser realizado em equipe</a:t>
            </a:r>
          </a:p>
          <a:p>
            <a:pPr lvl="1"/>
            <a:endParaRPr lang="pt-BR" altLang="pt-BR" sz="2800" dirty="0"/>
          </a:p>
          <a:p>
            <a:pPr lvl="1"/>
            <a:r>
              <a:rPr lang="pt-BR" altLang="pt-BR" sz="2800" dirty="0"/>
              <a:t>Identificar as famílias e os objetivos da VD</a:t>
            </a:r>
          </a:p>
          <a:p>
            <a:pPr marL="201168" lvl="1" indent="0">
              <a:buNone/>
            </a:pPr>
            <a:endParaRPr lang="pt-BR" altLang="pt-BR" sz="2800" dirty="0"/>
          </a:p>
          <a:p>
            <a:pPr lvl="1"/>
            <a:r>
              <a:rPr lang="pt-BR" altLang="pt-BR" sz="2800" dirty="0"/>
              <a:t>Equipe decide quem deverá realizar a VD</a:t>
            </a:r>
          </a:p>
          <a:p>
            <a:pPr lvl="1"/>
            <a:endParaRPr lang="pt-BR" altLang="pt-BR" sz="2800" dirty="0"/>
          </a:p>
          <a:p>
            <a:pPr lvl="1"/>
            <a:r>
              <a:rPr lang="pt-BR" altLang="pt-BR" sz="2800" dirty="0"/>
              <a:t>Conhecer os roteiros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25" y="2385102"/>
            <a:ext cx="430568" cy="2087796"/>
            <a:chOff x="209668" y="2857422"/>
            <a:chExt cx="463662" cy="208779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631767"/>
            <a:ext cx="8333796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731A896-2C61-4218-ADC0-B00AD651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13" y="1239927"/>
            <a:ext cx="3006440" cy="46805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Planejamento da VD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029B2D81-2D3B-4BA9-A00B-A7D588A72D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18942" y="1239927"/>
            <a:ext cx="3728868" cy="46805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/>
              <a:t> Conhecer aspectos da família a ser visitada</a:t>
            </a:r>
          </a:p>
          <a:p>
            <a:pPr lvl="1"/>
            <a:r>
              <a:rPr lang="en-US" sz="1400"/>
              <a:t>Conversar com a equipe de saúde; </a:t>
            </a:r>
          </a:p>
          <a:p>
            <a:pPr lvl="1"/>
            <a:r>
              <a:rPr lang="en-US" sz="1400"/>
              <a:t>Leitura do prontuário e do Roteiro;</a:t>
            </a:r>
          </a:p>
          <a:p>
            <a:r>
              <a:rPr lang="en-US" sz="1400"/>
              <a:t> Preparar o material adequado para a VD</a:t>
            </a:r>
          </a:p>
          <a:p>
            <a:pPr lvl="1"/>
            <a:r>
              <a:rPr lang="en-US" sz="1400"/>
              <a:t>Material para fazer Curativo;</a:t>
            </a:r>
          </a:p>
          <a:p>
            <a:pPr lvl="1"/>
            <a:r>
              <a:rPr lang="en-US" sz="1400"/>
              <a:t>Equipamento para realizar consulta domiciliar (esteto, receituário, otoscópio, etc);</a:t>
            </a:r>
          </a:p>
          <a:p>
            <a:pPr lvl="1"/>
            <a:r>
              <a:rPr lang="en-US" sz="1400"/>
              <a:t>Cadastramento familiar (ficha de cadastro, cartilhas informativas da unidade, etc);</a:t>
            </a:r>
          </a:p>
          <a:p>
            <a:pPr lvl="1"/>
            <a:r>
              <a:rPr lang="en-US" sz="1400"/>
              <a:t>Organizar a maleta para VD;</a:t>
            </a:r>
          </a:p>
          <a:p>
            <a:r>
              <a:rPr lang="en-US" sz="1400"/>
              <a:t> Endereço completo da família </a:t>
            </a:r>
          </a:p>
          <a:p>
            <a:pPr lvl="1"/>
            <a:r>
              <a:rPr lang="en-US" sz="1400"/>
              <a:t>Mapa da área a ser visitada; </a:t>
            </a:r>
          </a:p>
          <a:p>
            <a:pPr lvl="1"/>
            <a:r>
              <a:rPr lang="en-US" sz="1400"/>
              <a:t>Localização do Núcleo;</a:t>
            </a:r>
          </a:p>
          <a:p>
            <a:r>
              <a:rPr lang="en-US" sz="1400"/>
              <a:t> Calcular o tempo </a:t>
            </a:r>
          </a:p>
          <a:p>
            <a:pPr lvl="1"/>
            <a:r>
              <a:rPr lang="en-US" sz="1400"/>
              <a:t>Deslocamento na área</a:t>
            </a:r>
          </a:p>
          <a:p>
            <a:pPr lvl="1"/>
            <a:r>
              <a:rPr lang="en-US" sz="1400"/>
              <a:t>Realização da VD;</a:t>
            </a: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917995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128F3BD-7564-4310-B528-888E64F875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731A896-2C61-4218-ADC0-B00AD651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7" y="609600"/>
            <a:ext cx="6411289" cy="12824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Planejamento da VD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029B2D81-2D3B-4BA9-A00B-A7D588A72D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2776" y="2147358"/>
            <a:ext cx="6411289" cy="40763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 Vestimentas adequadas</a:t>
            </a:r>
          </a:p>
          <a:p>
            <a:pPr lvl="1"/>
            <a:r>
              <a:rPr lang="en-US" sz="1700"/>
              <a:t>Roupas e calçados (fechados) confortáveis;</a:t>
            </a:r>
          </a:p>
          <a:p>
            <a:pPr lvl="1"/>
            <a:r>
              <a:rPr lang="en-US" sz="1700"/>
              <a:t>Evitar uso de sandálias, bermudas, saias, shorts;</a:t>
            </a:r>
          </a:p>
          <a:p>
            <a:r>
              <a:rPr lang="en-US" sz="1700"/>
              <a:t> Uso de jaleco e crachá para identificação dos profissionais;</a:t>
            </a:r>
          </a:p>
          <a:p>
            <a:r>
              <a:rPr lang="en-US" sz="1700"/>
              <a:t> Uso de protetor solar e repelente;</a:t>
            </a:r>
          </a:p>
          <a:p>
            <a:r>
              <a:rPr lang="en-US" sz="1700"/>
              <a:t> Estar preparado para imprevistos</a:t>
            </a:r>
          </a:p>
          <a:p>
            <a:pPr lvl="1"/>
            <a:r>
              <a:rPr lang="en-US" sz="1700"/>
              <a:t>Endereço não estar correto ou não existir;</a:t>
            </a:r>
          </a:p>
          <a:p>
            <a:pPr lvl="1"/>
            <a:r>
              <a:rPr lang="en-US" sz="1700"/>
              <a:t>A pessoa não poder atender naquele momento/casa estar vazia;</a:t>
            </a:r>
          </a:p>
          <a:p>
            <a:pPr lvl="1"/>
            <a:r>
              <a:rPr lang="en-US" sz="1700"/>
              <a:t>Família ter mudado da área;</a:t>
            </a:r>
          </a:p>
          <a:p>
            <a:pPr lvl="1"/>
            <a:r>
              <a:rPr lang="en-US" sz="1700"/>
              <a:t>Número maior de atendimentos que o previsto;</a:t>
            </a:r>
          </a:p>
          <a:p>
            <a:pPr lvl="1"/>
            <a:r>
              <a:rPr lang="en-US" sz="1700"/>
              <a:t>Muitas demandas – sensação impotência.</a:t>
            </a:r>
          </a:p>
          <a:p>
            <a:pPr lvl="1"/>
            <a:endParaRPr lang="en-US" sz="17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2AA3C4E-019E-440F-87AB-67EFA9BE6C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116842" y="-2"/>
            <a:ext cx="1026164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251033 w 1364418"/>
              <a:gd name="connsiteY10" fmla="*/ 6492130 h 6858000"/>
              <a:gd name="connsiteX11" fmla="*/ 266720 w 1364418"/>
              <a:gd name="connsiteY11" fmla="*/ 6431610 h 6858000"/>
              <a:gd name="connsiteX12" fmla="*/ 310425 w 1364418"/>
              <a:gd name="connsiteY12" fmla="*/ 6379786 h 6858000"/>
              <a:gd name="connsiteX13" fmla="*/ 293648 w 1364418"/>
              <a:gd name="connsiteY13" fmla="*/ 6334727 h 6858000"/>
              <a:gd name="connsiteX14" fmla="*/ 271063 w 1364418"/>
              <a:gd name="connsiteY14" fmla="*/ 6313295 h 6858000"/>
              <a:gd name="connsiteX15" fmla="*/ 278227 w 1364418"/>
              <a:gd name="connsiteY15" fmla="*/ 6280046 h 6858000"/>
              <a:gd name="connsiteX16" fmla="*/ 281226 w 1364418"/>
              <a:gd name="connsiteY16" fmla="*/ 6272987 h 6858000"/>
              <a:gd name="connsiteX17" fmla="*/ 288000 w 1364418"/>
              <a:gd name="connsiteY17" fmla="*/ 6252834 h 6858000"/>
              <a:gd name="connsiteX18" fmla="*/ 265992 w 1364418"/>
              <a:gd name="connsiteY18" fmla="*/ 6202459 h 6858000"/>
              <a:gd name="connsiteX19" fmla="*/ 264790 w 1364418"/>
              <a:gd name="connsiteY19" fmla="*/ 6153037 h 6858000"/>
              <a:gd name="connsiteX20" fmla="*/ 280205 w 1364418"/>
              <a:gd name="connsiteY20" fmla="*/ 6078132 h 6858000"/>
              <a:gd name="connsiteX21" fmla="*/ 267592 w 1364418"/>
              <a:gd name="connsiteY21" fmla="*/ 6028119 h 6858000"/>
              <a:gd name="connsiteX22" fmla="*/ 252821 w 1364418"/>
              <a:gd name="connsiteY22" fmla="*/ 5926735 h 6858000"/>
              <a:gd name="connsiteX23" fmla="*/ 302333 w 1364418"/>
              <a:gd name="connsiteY23" fmla="*/ 5712857 h 6858000"/>
              <a:gd name="connsiteX24" fmla="*/ 332131 w 1364418"/>
              <a:gd name="connsiteY24" fmla="*/ 5660491 h 6858000"/>
              <a:gd name="connsiteX25" fmla="*/ 341254 w 1364418"/>
              <a:gd name="connsiteY25" fmla="*/ 5563435 h 6858000"/>
              <a:gd name="connsiteX26" fmla="*/ 368130 w 1364418"/>
              <a:gd name="connsiteY26" fmla="*/ 5437125 h 6858000"/>
              <a:gd name="connsiteX27" fmla="*/ 381698 w 1364418"/>
              <a:gd name="connsiteY27" fmla="*/ 5396260 h 6858000"/>
              <a:gd name="connsiteX28" fmla="*/ 397679 w 1364418"/>
              <a:gd name="connsiteY28" fmla="*/ 5330009 h 6858000"/>
              <a:gd name="connsiteX29" fmla="*/ 431172 w 1364418"/>
              <a:gd name="connsiteY29" fmla="*/ 5273739 h 6858000"/>
              <a:gd name="connsiteX30" fmla="*/ 440771 w 1364418"/>
              <a:gd name="connsiteY30" fmla="*/ 5241779 h 6858000"/>
              <a:gd name="connsiteX31" fmla="*/ 451997 w 1364418"/>
              <a:gd name="connsiteY31" fmla="*/ 5225268 h 6858000"/>
              <a:gd name="connsiteX32" fmla="*/ 453017 w 1364418"/>
              <a:gd name="connsiteY32" fmla="*/ 5217684 h 6858000"/>
              <a:gd name="connsiteX33" fmla="*/ 460358 w 1364418"/>
              <a:gd name="connsiteY33" fmla="*/ 5193377 h 6858000"/>
              <a:gd name="connsiteX34" fmla="*/ 463661 w 1364418"/>
              <a:gd name="connsiteY34" fmla="*/ 5179288 h 6858000"/>
              <a:gd name="connsiteX35" fmla="*/ 464645 w 1364418"/>
              <a:gd name="connsiteY35" fmla="*/ 5173621 h 6858000"/>
              <a:gd name="connsiteX36" fmla="*/ 460279 w 1364418"/>
              <a:gd name="connsiteY36" fmla="*/ 5159961 h 6858000"/>
              <a:gd name="connsiteX37" fmla="*/ 466956 w 1364418"/>
              <a:gd name="connsiteY37" fmla="*/ 5144295 h 6858000"/>
              <a:gd name="connsiteX38" fmla="*/ 463889 w 1364418"/>
              <a:gd name="connsiteY38" fmla="*/ 5125185 h 6858000"/>
              <a:gd name="connsiteX39" fmla="*/ 470719 w 1364418"/>
              <a:gd name="connsiteY39" fmla="*/ 5121884 h 6858000"/>
              <a:gd name="connsiteX40" fmla="*/ 477755 w 1364418"/>
              <a:gd name="connsiteY40" fmla="*/ 5067850 h 6858000"/>
              <a:gd name="connsiteX41" fmla="*/ 480486 w 1364418"/>
              <a:gd name="connsiteY41" fmla="*/ 5060861 h 6858000"/>
              <a:gd name="connsiteX42" fmla="*/ 477190 w 1364418"/>
              <a:gd name="connsiteY42" fmla="*/ 5034192 h 6858000"/>
              <a:gd name="connsiteX43" fmla="*/ 478744 w 1364418"/>
              <a:gd name="connsiteY43" fmla="*/ 4993030 h 6858000"/>
              <a:gd name="connsiteX44" fmla="*/ 485653 w 1364418"/>
              <a:gd name="connsiteY44" fmla="*/ 4946844 h 6858000"/>
              <a:gd name="connsiteX45" fmla="*/ 481509 w 1364418"/>
              <a:gd name="connsiteY45" fmla="*/ 4932692 h 6858000"/>
              <a:gd name="connsiteX46" fmla="*/ 496912 w 1364418"/>
              <a:gd name="connsiteY46" fmla="*/ 4858827 h 6858000"/>
              <a:gd name="connsiteX47" fmla="*/ 502815 w 1364418"/>
              <a:gd name="connsiteY47" fmla="*/ 4821170 h 6858000"/>
              <a:gd name="connsiteX48" fmla="*/ 507548 w 1364418"/>
              <a:gd name="connsiteY48" fmla="*/ 4780965 h 6858000"/>
              <a:gd name="connsiteX49" fmla="*/ 508841 w 1364418"/>
              <a:gd name="connsiteY49" fmla="*/ 4750867 h 6858000"/>
              <a:gd name="connsiteX50" fmla="*/ 506648 w 1364418"/>
              <a:gd name="connsiteY50" fmla="*/ 4690749 h 6858000"/>
              <a:gd name="connsiteX51" fmla="*/ 502128 w 1364418"/>
              <a:gd name="connsiteY51" fmla="*/ 4584173 h 6858000"/>
              <a:gd name="connsiteX52" fmla="*/ 497211 w 1364418"/>
              <a:gd name="connsiteY52" fmla="*/ 4444346 h 6858000"/>
              <a:gd name="connsiteX53" fmla="*/ 493776 w 1364418"/>
              <a:gd name="connsiteY53" fmla="*/ 4375228 h 6858000"/>
              <a:gd name="connsiteX54" fmla="*/ 474429 w 1364418"/>
              <a:gd name="connsiteY54" fmla="*/ 4214165 h 6858000"/>
              <a:gd name="connsiteX55" fmla="*/ 478502 w 1364418"/>
              <a:gd name="connsiteY55" fmla="*/ 4090296 h 6858000"/>
              <a:gd name="connsiteX56" fmla="*/ 463758 w 1364418"/>
              <a:gd name="connsiteY56" fmla="*/ 4033999 h 6858000"/>
              <a:gd name="connsiteX57" fmla="*/ 464907 w 1364418"/>
              <a:gd name="connsiteY57" fmla="*/ 4031933 h 6858000"/>
              <a:gd name="connsiteX58" fmla="*/ 463483 w 1364418"/>
              <a:gd name="connsiteY58" fmla="*/ 4013953 h 6858000"/>
              <a:gd name="connsiteX59" fmla="*/ 449778 w 1364418"/>
              <a:gd name="connsiteY59" fmla="*/ 3974753 h 6858000"/>
              <a:gd name="connsiteX60" fmla="*/ 451376 w 1364418"/>
              <a:gd name="connsiteY60" fmla="*/ 3969950 h 6858000"/>
              <a:gd name="connsiteX61" fmla="*/ 444798 w 1364418"/>
              <a:gd name="connsiteY61" fmla="*/ 3933779 h 6858000"/>
              <a:gd name="connsiteX62" fmla="*/ 446129 w 1364418"/>
              <a:gd name="connsiteY62" fmla="*/ 3933093 h 6858000"/>
              <a:gd name="connsiteX63" fmla="*/ 450483 w 1364418"/>
              <a:gd name="connsiteY63" fmla="*/ 3922082 h 6858000"/>
              <a:gd name="connsiteX64" fmla="*/ 455561 w 1364418"/>
              <a:gd name="connsiteY64" fmla="*/ 3901461 h 6858000"/>
              <a:gd name="connsiteX65" fmla="*/ 478155 w 1364418"/>
              <a:gd name="connsiteY65" fmla="*/ 3813873 h 6858000"/>
              <a:gd name="connsiteX66" fmla="*/ 477580 w 1364418"/>
              <a:gd name="connsiteY66" fmla="*/ 3806161 h 6858000"/>
              <a:gd name="connsiteX67" fmla="*/ 477887 w 1364418"/>
              <a:gd name="connsiteY67" fmla="*/ 3805957 h 6858000"/>
              <a:gd name="connsiteX68" fmla="*/ 477914 w 1364418"/>
              <a:gd name="connsiteY68" fmla="*/ 3797724 h 6858000"/>
              <a:gd name="connsiteX69" fmla="*/ 476529 w 1364418"/>
              <a:gd name="connsiteY69" fmla="*/ 3792098 h 6858000"/>
              <a:gd name="connsiteX70" fmla="*/ 475413 w 1364418"/>
              <a:gd name="connsiteY70" fmla="*/ 3777135 h 6858000"/>
              <a:gd name="connsiteX71" fmla="*/ 477146 w 1364418"/>
              <a:gd name="connsiteY71" fmla="*/ 3771656 h 6858000"/>
              <a:gd name="connsiteX72" fmla="*/ 480889 w 1364418"/>
              <a:gd name="connsiteY72" fmla="*/ 3769007 h 6858000"/>
              <a:gd name="connsiteX73" fmla="*/ 480355 w 1364418"/>
              <a:gd name="connsiteY73" fmla="*/ 3767709 h 6858000"/>
              <a:gd name="connsiteX74" fmla="*/ 489051 w 1364418"/>
              <a:gd name="connsiteY74" fmla="*/ 3738082 h 6858000"/>
              <a:gd name="connsiteX75" fmla="*/ 496397 w 1364418"/>
              <a:gd name="connsiteY75" fmla="*/ 3673397 h 6858000"/>
              <a:gd name="connsiteX76" fmla="*/ 495693 w 1364418"/>
              <a:gd name="connsiteY76" fmla="*/ 3637109 h 6858000"/>
              <a:gd name="connsiteX77" fmla="*/ 499136 w 1364418"/>
              <a:gd name="connsiteY77" fmla="*/ 3536883 h 6858000"/>
              <a:gd name="connsiteX78" fmla="*/ 506674 w 1364418"/>
              <a:gd name="connsiteY78" fmla="*/ 3435652 h 6858000"/>
              <a:gd name="connsiteX79" fmla="*/ 508345 w 1364418"/>
              <a:gd name="connsiteY79" fmla="*/ 3307769 h 6858000"/>
              <a:gd name="connsiteX80" fmla="*/ 525908 w 1364418"/>
              <a:gd name="connsiteY80" fmla="*/ 3250522 h 6858000"/>
              <a:gd name="connsiteX81" fmla="*/ 526333 w 1364418"/>
              <a:gd name="connsiteY81" fmla="*/ 3229163 h 6858000"/>
              <a:gd name="connsiteX82" fmla="*/ 528156 w 1364418"/>
              <a:gd name="connsiteY82" fmla="*/ 3217217 h 6858000"/>
              <a:gd name="connsiteX83" fmla="*/ 514991 w 1364418"/>
              <a:gd name="connsiteY83" fmla="*/ 3183755 h 6858000"/>
              <a:gd name="connsiteX84" fmla="*/ 515492 w 1364418"/>
              <a:gd name="connsiteY84" fmla="*/ 3178642 h 6858000"/>
              <a:gd name="connsiteX85" fmla="*/ 503092 w 1364418"/>
              <a:gd name="connsiteY85" fmla="*/ 3158586 h 6858000"/>
              <a:gd name="connsiteX86" fmla="*/ 488277 w 1364418"/>
              <a:gd name="connsiteY86" fmla="*/ 3129034 h 6858000"/>
              <a:gd name="connsiteX87" fmla="*/ 488942 w 1364418"/>
              <a:gd name="connsiteY87" fmla="*/ 3126682 h 6858000"/>
              <a:gd name="connsiteX88" fmla="*/ 479810 w 1364418"/>
              <a:gd name="connsiteY88" fmla="*/ 3114519 h 6858000"/>
              <a:gd name="connsiteX89" fmla="*/ 466419 w 1364418"/>
              <a:gd name="connsiteY89" fmla="*/ 3106272 h 6858000"/>
              <a:gd name="connsiteX90" fmla="*/ 439149 w 1364418"/>
              <a:gd name="connsiteY90" fmla="*/ 2958185 h 6858000"/>
              <a:gd name="connsiteX91" fmla="*/ 381763 w 1364418"/>
              <a:gd name="connsiteY91" fmla="*/ 2762989 h 6858000"/>
              <a:gd name="connsiteX92" fmla="*/ 330681 w 1364418"/>
              <a:gd name="connsiteY92" fmla="*/ 2554718 h 6858000"/>
              <a:gd name="connsiteX93" fmla="*/ 310775 w 1364418"/>
              <a:gd name="connsiteY93" fmla="*/ 2485734 h 6858000"/>
              <a:gd name="connsiteX94" fmla="*/ 301498 w 1364418"/>
              <a:gd name="connsiteY94" fmla="*/ 2447068 h 6858000"/>
              <a:gd name="connsiteX95" fmla="*/ 288459 w 1364418"/>
              <a:gd name="connsiteY95" fmla="*/ 2425819 h 6858000"/>
              <a:gd name="connsiteX96" fmla="*/ 294458 w 1364418"/>
              <a:gd name="connsiteY96" fmla="*/ 2402874 h 6858000"/>
              <a:gd name="connsiteX97" fmla="*/ 297070 w 1364418"/>
              <a:gd name="connsiteY97" fmla="*/ 2381443 h 6858000"/>
              <a:gd name="connsiteX98" fmla="*/ 273399 w 1364418"/>
              <a:gd name="connsiteY98" fmla="*/ 2261920 h 6858000"/>
              <a:gd name="connsiteX99" fmla="*/ 263286 w 1364418"/>
              <a:gd name="connsiteY99" fmla="*/ 2195378 h 6858000"/>
              <a:gd name="connsiteX100" fmla="*/ 247503 w 1364418"/>
              <a:gd name="connsiteY100" fmla="*/ 2155135 h 6858000"/>
              <a:gd name="connsiteX101" fmla="*/ 244961 w 1364418"/>
              <a:gd name="connsiteY101" fmla="*/ 2118008 h 6858000"/>
              <a:gd name="connsiteX102" fmla="*/ 245954 w 1364418"/>
              <a:gd name="connsiteY102" fmla="*/ 2050531 h 6858000"/>
              <a:gd name="connsiteX103" fmla="*/ 237760 w 1364418"/>
              <a:gd name="connsiteY103" fmla="*/ 1963269 h 6858000"/>
              <a:gd name="connsiteX104" fmla="*/ 218938 w 1364418"/>
              <a:gd name="connsiteY104" fmla="*/ 1906352 h 6858000"/>
              <a:gd name="connsiteX105" fmla="*/ 195495 w 1364418"/>
              <a:gd name="connsiteY105" fmla="*/ 1861531 h 6858000"/>
              <a:gd name="connsiteX106" fmla="*/ 149294 w 1364418"/>
              <a:gd name="connsiteY106" fmla="*/ 1732919 h 6858000"/>
              <a:gd name="connsiteX107" fmla="*/ 121605 w 1364418"/>
              <a:gd name="connsiteY107" fmla="*/ 1663540 h 6858000"/>
              <a:gd name="connsiteX108" fmla="*/ 120731 w 1364418"/>
              <a:gd name="connsiteY108" fmla="*/ 1615777 h 6858000"/>
              <a:gd name="connsiteX109" fmla="*/ 101526 w 1364418"/>
              <a:gd name="connsiteY109" fmla="*/ 1563678 h 6858000"/>
              <a:gd name="connsiteX110" fmla="*/ 114606 w 1364418"/>
              <a:gd name="connsiteY110" fmla="*/ 1519474 h 6858000"/>
              <a:gd name="connsiteX111" fmla="*/ 107348 w 1364418"/>
              <a:gd name="connsiteY111" fmla="*/ 1477995 h 6858000"/>
              <a:gd name="connsiteX112" fmla="*/ 93433 w 1364418"/>
              <a:gd name="connsiteY112" fmla="*/ 1373769 h 6858000"/>
              <a:gd name="connsiteX113" fmla="*/ 101740 w 1364418"/>
              <a:gd name="connsiteY113" fmla="*/ 1307086 h 6858000"/>
              <a:gd name="connsiteX114" fmla="*/ 102928 w 1364418"/>
              <a:gd name="connsiteY114" fmla="*/ 1189033 h 6858000"/>
              <a:gd name="connsiteX115" fmla="*/ 107613 w 1364418"/>
              <a:gd name="connsiteY115" fmla="*/ 1168288 h 6858000"/>
              <a:gd name="connsiteX116" fmla="*/ 99895 w 1364418"/>
              <a:gd name="connsiteY116" fmla="*/ 1142577 h 6858000"/>
              <a:gd name="connsiteX117" fmla="*/ 89201 w 1364418"/>
              <a:gd name="connsiteY117" fmla="*/ 1088484 h 6858000"/>
              <a:gd name="connsiteX118" fmla="*/ 77937 w 1364418"/>
              <a:gd name="connsiteY118" fmla="*/ 1016103 h 6858000"/>
              <a:gd name="connsiteX119" fmla="*/ 79393 w 1364418"/>
              <a:gd name="connsiteY119" fmla="*/ 954054 h 6858000"/>
              <a:gd name="connsiteX120" fmla="*/ 90309 w 1364418"/>
              <a:gd name="connsiteY120" fmla="*/ 921368 h 6858000"/>
              <a:gd name="connsiteX121" fmla="*/ 74258 w 1364418"/>
              <a:gd name="connsiteY121" fmla="*/ 896999 h 6858000"/>
              <a:gd name="connsiteX122" fmla="*/ 43666 w 1364418"/>
              <a:gd name="connsiteY122" fmla="*/ 821517 h 6858000"/>
              <a:gd name="connsiteX123" fmla="*/ 22616 w 1364418"/>
              <a:gd name="connsiteY123" fmla="*/ 751353 h 6858000"/>
              <a:gd name="connsiteX124" fmla="*/ 22174 w 1364418"/>
              <a:gd name="connsiteY124" fmla="*/ 721230 h 6858000"/>
              <a:gd name="connsiteX125" fmla="*/ 7845 w 1364418"/>
              <a:gd name="connsiteY125" fmla="*/ 681659 h 6858000"/>
              <a:gd name="connsiteX126" fmla="*/ 31306 w 1364418"/>
              <a:gd name="connsiteY126" fmla="*/ 619315 h 6858000"/>
              <a:gd name="connsiteX127" fmla="*/ 15184 w 1364418"/>
              <a:gd name="connsiteY127" fmla="*/ 585934 h 6858000"/>
              <a:gd name="connsiteX128" fmla="*/ 22258 w 1364418"/>
              <a:gd name="connsiteY128" fmla="*/ 538948 h 6858000"/>
              <a:gd name="connsiteX129" fmla="*/ 26166 w 1364418"/>
              <a:gd name="connsiteY129" fmla="*/ 525163 h 6858000"/>
              <a:gd name="connsiteX130" fmla="*/ 52290 w 1364418"/>
              <a:gd name="connsiteY130" fmla="*/ 446567 h 6858000"/>
              <a:gd name="connsiteX131" fmla="*/ 51538 w 1364418"/>
              <a:gd name="connsiteY131" fmla="*/ 393828 h 6858000"/>
              <a:gd name="connsiteX132" fmla="*/ 51368 w 1364418"/>
              <a:gd name="connsiteY132" fmla="*/ 353137 h 6858000"/>
              <a:gd name="connsiteX133" fmla="*/ 55970 w 1364418"/>
              <a:gd name="connsiteY133" fmla="*/ 321428 h 6858000"/>
              <a:gd name="connsiteX134" fmla="*/ 57061 w 1364418"/>
              <a:gd name="connsiteY134" fmla="*/ 275771 h 6858000"/>
              <a:gd name="connsiteX135" fmla="*/ 74088 w 1364418"/>
              <a:gd name="connsiteY135" fmla="*/ 212860 h 6858000"/>
              <a:gd name="connsiteX136" fmla="*/ 65798 w 1364418"/>
              <a:gd name="connsiteY136" fmla="*/ 144983 h 6858000"/>
              <a:gd name="connsiteX137" fmla="*/ 78082 w 1364418"/>
              <a:gd name="connsiteY137" fmla="*/ 55288 h 6858000"/>
              <a:gd name="connsiteX138" fmla="*/ 37636 w 1364418"/>
              <a:gd name="connsiteY138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251033 w 1364418"/>
              <a:gd name="connsiteY9" fmla="*/ 6492130 h 6858000"/>
              <a:gd name="connsiteX10" fmla="*/ 266720 w 1364418"/>
              <a:gd name="connsiteY10" fmla="*/ 6431610 h 6858000"/>
              <a:gd name="connsiteX11" fmla="*/ 310425 w 1364418"/>
              <a:gd name="connsiteY11" fmla="*/ 6379786 h 6858000"/>
              <a:gd name="connsiteX12" fmla="*/ 293648 w 1364418"/>
              <a:gd name="connsiteY12" fmla="*/ 6334727 h 6858000"/>
              <a:gd name="connsiteX13" fmla="*/ 271063 w 1364418"/>
              <a:gd name="connsiteY13" fmla="*/ 6313295 h 6858000"/>
              <a:gd name="connsiteX14" fmla="*/ 278227 w 1364418"/>
              <a:gd name="connsiteY14" fmla="*/ 6280046 h 6858000"/>
              <a:gd name="connsiteX15" fmla="*/ 281226 w 1364418"/>
              <a:gd name="connsiteY15" fmla="*/ 6272987 h 6858000"/>
              <a:gd name="connsiteX16" fmla="*/ 288000 w 1364418"/>
              <a:gd name="connsiteY16" fmla="*/ 6252834 h 6858000"/>
              <a:gd name="connsiteX17" fmla="*/ 265992 w 1364418"/>
              <a:gd name="connsiteY17" fmla="*/ 6202459 h 6858000"/>
              <a:gd name="connsiteX18" fmla="*/ 264790 w 1364418"/>
              <a:gd name="connsiteY18" fmla="*/ 6153037 h 6858000"/>
              <a:gd name="connsiteX19" fmla="*/ 280205 w 1364418"/>
              <a:gd name="connsiteY19" fmla="*/ 6078132 h 6858000"/>
              <a:gd name="connsiteX20" fmla="*/ 267592 w 1364418"/>
              <a:gd name="connsiteY20" fmla="*/ 6028119 h 6858000"/>
              <a:gd name="connsiteX21" fmla="*/ 252821 w 1364418"/>
              <a:gd name="connsiteY21" fmla="*/ 5926735 h 6858000"/>
              <a:gd name="connsiteX22" fmla="*/ 302333 w 1364418"/>
              <a:gd name="connsiteY22" fmla="*/ 5712857 h 6858000"/>
              <a:gd name="connsiteX23" fmla="*/ 332131 w 1364418"/>
              <a:gd name="connsiteY23" fmla="*/ 5660491 h 6858000"/>
              <a:gd name="connsiteX24" fmla="*/ 341254 w 1364418"/>
              <a:gd name="connsiteY24" fmla="*/ 5563435 h 6858000"/>
              <a:gd name="connsiteX25" fmla="*/ 368130 w 1364418"/>
              <a:gd name="connsiteY25" fmla="*/ 5437125 h 6858000"/>
              <a:gd name="connsiteX26" fmla="*/ 381698 w 1364418"/>
              <a:gd name="connsiteY26" fmla="*/ 5396260 h 6858000"/>
              <a:gd name="connsiteX27" fmla="*/ 397679 w 1364418"/>
              <a:gd name="connsiteY27" fmla="*/ 5330009 h 6858000"/>
              <a:gd name="connsiteX28" fmla="*/ 431172 w 1364418"/>
              <a:gd name="connsiteY28" fmla="*/ 5273739 h 6858000"/>
              <a:gd name="connsiteX29" fmla="*/ 440771 w 1364418"/>
              <a:gd name="connsiteY29" fmla="*/ 5241779 h 6858000"/>
              <a:gd name="connsiteX30" fmla="*/ 451997 w 1364418"/>
              <a:gd name="connsiteY30" fmla="*/ 5225268 h 6858000"/>
              <a:gd name="connsiteX31" fmla="*/ 453017 w 1364418"/>
              <a:gd name="connsiteY31" fmla="*/ 5217684 h 6858000"/>
              <a:gd name="connsiteX32" fmla="*/ 460358 w 1364418"/>
              <a:gd name="connsiteY32" fmla="*/ 5193377 h 6858000"/>
              <a:gd name="connsiteX33" fmla="*/ 463661 w 1364418"/>
              <a:gd name="connsiteY33" fmla="*/ 5179288 h 6858000"/>
              <a:gd name="connsiteX34" fmla="*/ 464645 w 1364418"/>
              <a:gd name="connsiteY34" fmla="*/ 5173621 h 6858000"/>
              <a:gd name="connsiteX35" fmla="*/ 460279 w 1364418"/>
              <a:gd name="connsiteY35" fmla="*/ 5159961 h 6858000"/>
              <a:gd name="connsiteX36" fmla="*/ 466956 w 1364418"/>
              <a:gd name="connsiteY36" fmla="*/ 5144295 h 6858000"/>
              <a:gd name="connsiteX37" fmla="*/ 463889 w 1364418"/>
              <a:gd name="connsiteY37" fmla="*/ 5125185 h 6858000"/>
              <a:gd name="connsiteX38" fmla="*/ 470719 w 1364418"/>
              <a:gd name="connsiteY38" fmla="*/ 5121884 h 6858000"/>
              <a:gd name="connsiteX39" fmla="*/ 477755 w 1364418"/>
              <a:gd name="connsiteY39" fmla="*/ 5067850 h 6858000"/>
              <a:gd name="connsiteX40" fmla="*/ 480486 w 1364418"/>
              <a:gd name="connsiteY40" fmla="*/ 5060861 h 6858000"/>
              <a:gd name="connsiteX41" fmla="*/ 477190 w 1364418"/>
              <a:gd name="connsiteY41" fmla="*/ 5034192 h 6858000"/>
              <a:gd name="connsiteX42" fmla="*/ 478744 w 1364418"/>
              <a:gd name="connsiteY42" fmla="*/ 4993030 h 6858000"/>
              <a:gd name="connsiteX43" fmla="*/ 485653 w 1364418"/>
              <a:gd name="connsiteY43" fmla="*/ 4946844 h 6858000"/>
              <a:gd name="connsiteX44" fmla="*/ 481509 w 1364418"/>
              <a:gd name="connsiteY44" fmla="*/ 4932692 h 6858000"/>
              <a:gd name="connsiteX45" fmla="*/ 496912 w 1364418"/>
              <a:gd name="connsiteY45" fmla="*/ 4858827 h 6858000"/>
              <a:gd name="connsiteX46" fmla="*/ 502815 w 1364418"/>
              <a:gd name="connsiteY46" fmla="*/ 4821170 h 6858000"/>
              <a:gd name="connsiteX47" fmla="*/ 507548 w 1364418"/>
              <a:gd name="connsiteY47" fmla="*/ 4780965 h 6858000"/>
              <a:gd name="connsiteX48" fmla="*/ 508841 w 1364418"/>
              <a:gd name="connsiteY48" fmla="*/ 4750867 h 6858000"/>
              <a:gd name="connsiteX49" fmla="*/ 506648 w 1364418"/>
              <a:gd name="connsiteY49" fmla="*/ 4690749 h 6858000"/>
              <a:gd name="connsiteX50" fmla="*/ 502128 w 1364418"/>
              <a:gd name="connsiteY50" fmla="*/ 4584173 h 6858000"/>
              <a:gd name="connsiteX51" fmla="*/ 497211 w 1364418"/>
              <a:gd name="connsiteY51" fmla="*/ 4444346 h 6858000"/>
              <a:gd name="connsiteX52" fmla="*/ 493776 w 1364418"/>
              <a:gd name="connsiteY52" fmla="*/ 4375228 h 6858000"/>
              <a:gd name="connsiteX53" fmla="*/ 474429 w 1364418"/>
              <a:gd name="connsiteY53" fmla="*/ 4214165 h 6858000"/>
              <a:gd name="connsiteX54" fmla="*/ 478502 w 1364418"/>
              <a:gd name="connsiteY54" fmla="*/ 4090296 h 6858000"/>
              <a:gd name="connsiteX55" fmla="*/ 463758 w 1364418"/>
              <a:gd name="connsiteY55" fmla="*/ 4033999 h 6858000"/>
              <a:gd name="connsiteX56" fmla="*/ 464907 w 1364418"/>
              <a:gd name="connsiteY56" fmla="*/ 4031933 h 6858000"/>
              <a:gd name="connsiteX57" fmla="*/ 463483 w 1364418"/>
              <a:gd name="connsiteY57" fmla="*/ 4013953 h 6858000"/>
              <a:gd name="connsiteX58" fmla="*/ 449778 w 1364418"/>
              <a:gd name="connsiteY58" fmla="*/ 3974753 h 6858000"/>
              <a:gd name="connsiteX59" fmla="*/ 451376 w 1364418"/>
              <a:gd name="connsiteY59" fmla="*/ 3969950 h 6858000"/>
              <a:gd name="connsiteX60" fmla="*/ 444798 w 1364418"/>
              <a:gd name="connsiteY60" fmla="*/ 3933779 h 6858000"/>
              <a:gd name="connsiteX61" fmla="*/ 446129 w 1364418"/>
              <a:gd name="connsiteY61" fmla="*/ 3933093 h 6858000"/>
              <a:gd name="connsiteX62" fmla="*/ 450483 w 1364418"/>
              <a:gd name="connsiteY62" fmla="*/ 3922082 h 6858000"/>
              <a:gd name="connsiteX63" fmla="*/ 455561 w 1364418"/>
              <a:gd name="connsiteY63" fmla="*/ 3901461 h 6858000"/>
              <a:gd name="connsiteX64" fmla="*/ 478155 w 1364418"/>
              <a:gd name="connsiteY64" fmla="*/ 3813873 h 6858000"/>
              <a:gd name="connsiteX65" fmla="*/ 477580 w 1364418"/>
              <a:gd name="connsiteY65" fmla="*/ 3806161 h 6858000"/>
              <a:gd name="connsiteX66" fmla="*/ 477887 w 1364418"/>
              <a:gd name="connsiteY66" fmla="*/ 3805957 h 6858000"/>
              <a:gd name="connsiteX67" fmla="*/ 477914 w 1364418"/>
              <a:gd name="connsiteY67" fmla="*/ 3797724 h 6858000"/>
              <a:gd name="connsiteX68" fmla="*/ 476529 w 1364418"/>
              <a:gd name="connsiteY68" fmla="*/ 3792098 h 6858000"/>
              <a:gd name="connsiteX69" fmla="*/ 475413 w 1364418"/>
              <a:gd name="connsiteY69" fmla="*/ 3777135 h 6858000"/>
              <a:gd name="connsiteX70" fmla="*/ 477146 w 1364418"/>
              <a:gd name="connsiteY70" fmla="*/ 3771656 h 6858000"/>
              <a:gd name="connsiteX71" fmla="*/ 480889 w 1364418"/>
              <a:gd name="connsiteY71" fmla="*/ 3769007 h 6858000"/>
              <a:gd name="connsiteX72" fmla="*/ 480355 w 1364418"/>
              <a:gd name="connsiteY72" fmla="*/ 3767709 h 6858000"/>
              <a:gd name="connsiteX73" fmla="*/ 489051 w 1364418"/>
              <a:gd name="connsiteY73" fmla="*/ 3738082 h 6858000"/>
              <a:gd name="connsiteX74" fmla="*/ 496397 w 1364418"/>
              <a:gd name="connsiteY74" fmla="*/ 3673397 h 6858000"/>
              <a:gd name="connsiteX75" fmla="*/ 495693 w 1364418"/>
              <a:gd name="connsiteY75" fmla="*/ 3637109 h 6858000"/>
              <a:gd name="connsiteX76" fmla="*/ 499136 w 1364418"/>
              <a:gd name="connsiteY76" fmla="*/ 3536883 h 6858000"/>
              <a:gd name="connsiteX77" fmla="*/ 506674 w 1364418"/>
              <a:gd name="connsiteY77" fmla="*/ 3435652 h 6858000"/>
              <a:gd name="connsiteX78" fmla="*/ 508345 w 1364418"/>
              <a:gd name="connsiteY78" fmla="*/ 3307769 h 6858000"/>
              <a:gd name="connsiteX79" fmla="*/ 525908 w 1364418"/>
              <a:gd name="connsiteY79" fmla="*/ 3250522 h 6858000"/>
              <a:gd name="connsiteX80" fmla="*/ 526333 w 1364418"/>
              <a:gd name="connsiteY80" fmla="*/ 3229163 h 6858000"/>
              <a:gd name="connsiteX81" fmla="*/ 528156 w 1364418"/>
              <a:gd name="connsiteY81" fmla="*/ 3217217 h 6858000"/>
              <a:gd name="connsiteX82" fmla="*/ 514991 w 1364418"/>
              <a:gd name="connsiteY82" fmla="*/ 3183755 h 6858000"/>
              <a:gd name="connsiteX83" fmla="*/ 515492 w 1364418"/>
              <a:gd name="connsiteY83" fmla="*/ 3178642 h 6858000"/>
              <a:gd name="connsiteX84" fmla="*/ 503092 w 1364418"/>
              <a:gd name="connsiteY84" fmla="*/ 3158586 h 6858000"/>
              <a:gd name="connsiteX85" fmla="*/ 488277 w 1364418"/>
              <a:gd name="connsiteY85" fmla="*/ 3129034 h 6858000"/>
              <a:gd name="connsiteX86" fmla="*/ 488942 w 1364418"/>
              <a:gd name="connsiteY86" fmla="*/ 3126682 h 6858000"/>
              <a:gd name="connsiteX87" fmla="*/ 479810 w 1364418"/>
              <a:gd name="connsiteY87" fmla="*/ 3114519 h 6858000"/>
              <a:gd name="connsiteX88" fmla="*/ 466419 w 1364418"/>
              <a:gd name="connsiteY88" fmla="*/ 3106272 h 6858000"/>
              <a:gd name="connsiteX89" fmla="*/ 439149 w 1364418"/>
              <a:gd name="connsiteY89" fmla="*/ 2958185 h 6858000"/>
              <a:gd name="connsiteX90" fmla="*/ 381763 w 1364418"/>
              <a:gd name="connsiteY90" fmla="*/ 2762989 h 6858000"/>
              <a:gd name="connsiteX91" fmla="*/ 330681 w 1364418"/>
              <a:gd name="connsiteY91" fmla="*/ 2554718 h 6858000"/>
              <a:gd name="connsiteX92" fmla="*/ 310775 w 1364418"/>
              <a:gd name="connsiteY92" fmla="*/ 2485734 h 6858000"/>
              <a:gd name="connsiteX93" fmla="*/ 301498 w 1364418"/>
              <a:gd name="connsiteY93" fmla="*/ 2447068 h 6858000"/>
              <a:gd name="connsiteX94" fmla="*/ 288459 w 1364418"/>
              <a:gd name="connsiteY94" fmla="*/ 2425819 h 6858000"/>
              <a:gd name="connsiteX95" fmla="*/ 294458 w 1364418"/>
              <a:gd name="connsiteY95" fmla="*/ 2402874 h 6858000"/>
              <a:gd name="connsiteX96" fmla="*/ 297070 w 1364418"/>
              <a:gd name="connsiteY96" fmla="*/ 2381443 h 6858000"/>
              <a:gd name="connsiteX97" fmla="*/ 273399 w 1364418"/>
              <a:gd name="connsiteY97" fmla="*/ 2261920 h 6858000"/>
              <a:gd name="connsiteX98" fmla="*/ 263286 w 1364418"/>
              <a:gd name="connsiteY98" fmla="*/ 2195378 h 6858000"/>
              <a:gd name="connsiteX99" fmla="*/ 247503 w 1364418"/>
              <a:gd name="connsiteY99" fmla="*/ 2155135 h 6858000"/>
              <a:gd name="connsiteX100" fmla="*/ 244961 w 1364418"/>
              <a:gd name="connsiteY100" fmla="*/ 2118008 h 6858000"/>
              <a:gd name="connsiteX101" fmla="*/ 245954 w 1364418"/>
              <a:gd name="connsiteY101" fmla="*/ 2050531 h 6858000"/>
              <a:gd name="connsiteX102" fmla="*/ 237760 w 1364418"/>
              <a:gd name="connsiteY102" fmla="*/ 1963269 h 6858000"/>
              <a:gd name="connsiteX103" fmla="*/ 218938 w 1364418"/>
              <a:gd name="connsiteY103" fmla="*/ 1906352 h 6858000"/>
              <a:gd name="connsiteX104" fmla="*/ 195495 w 1364418"/>
              <a:gd name="connsiteY104" fmla="*/ 1861531 h 6858000"/>
              <a:gd name="connsiteX105" fmla="*/ 149294 w 1364418"/>
              <a:gd name="connsiteY105" fmla="*/ 1732919 h 6858000"/>
              <a:gd name="connsiteX106" fmla="*/ 121605 w 1364418"/>
              <a:gd name="connsiteY106" fmla="*/ 1663540 h 6858000"/>
              <a:gd name="connsiteX107" fmla="*/ 120731 w 1364418"/>
              <a:gd name="connsiteY107" fmla="*/ 1615777 h 6858000"/>
              <a:gd name="connsiteX108" fmla="*/ 101526 w 1364418"/>
              <a:gd name="connsiteY108" fmla="*/ 1563678 h 6858000"/>
              <a:gd name="connsiteX109" fmla="*/ 114606 w 1364418"/>
              <a:gd name="connsiteY109" fmla="*/ 1519474 h 6858000"/>
              <a:gd name="connsiteX110" fmla="*/ 107348 w 1364418"/>
              <a:gd name="connsiteY110" fmla="*/ 1477995 h 6858000"/>
              <a:gd name="connsiteX111" fmla="*/ 93433 w 1364418"/>
              <a:gd name="connsiteY111" fmla="*/ 1373769 h 6858000"/>
              <a:gd name="connsiteX112" fmla="*/ 101740 w 1364418"/>
              <a:gd name="connsiteY112" fmla="*/ 1307086 h 6858000"/>
              <a:gd name="connsiteX113" fmla="*/ 102928 w 1364418"/>
              <a:gd name="connsiteY113" fmla="*/ 1189033 h 6858000"/>
              <a:gd name="connsiteX114" fmla="*/ 107613 w 1364418"/>
              <a:gd name="connsiteY114" fmla="*/ 1168288 h 6858000"/>
              <a:gd name="connsiteX115" fmla="*/ 99895 w 1364418"/>
              <a:gd name="connsiteY115" fmla="*/ 1142577 h 6858000"/>
              <a:gd name="connsiteX116" fmla="*/ 89201 w 1364418"/>
              <a:gd name="connsiteY116" fmla="*/ 1088484 h 6858000"/>
              <a:gd name="connsiteX117" fmla="*/ 77937 w 1364418"/>
              <a:gd name="connsiteY117" fmla="*/ 1016103 h 6858000"/>
              <a:gd name="connsiteX118" fmla="*/ 79393 w 1364418"/>
              <a:gd name="connsiteY118" fmla="*/ 954054 h 6858000"/>
              <a:gd name="connsiteX119" fmla="*/ 90309 w 1364418"/>
              <a:gd name="connsiteY119" fmla="*/ 921368 h 6858000"/>
              <a:gd name="connsiteX120" fmla="*/ 74258 w 1364418"/>
              <a:gd name="connsiteY120" fmla="*/ 896999 h 6858000"/>
              <a:gd name="connsiteX121" fmla="*/ 43666 w 1364418"/>
              <a:gd name="connsiteY121" fmla="*/ 821517 h 6858000"/>
              <a:gd name="connsiteX122" fmla="*/ 22616 w 1364418"/>
              <a:gd name="connsiteY122" fmla="*/ 751353 h 6858000"/>
              <a:gd name="connsiteX123" fmla="*/ 22174 w 1364418"/>
              <a:gd name="connsiteY123" fmla="*/ 721230 h 6858000"/>
              <a:gd name="connsiteX124" fmla="*/ 7845 w 1364418"/>
              <a:gd name="connsiteY124" fmla="*/ 681659 h 6858000"/>
              <a:gd name="connsiteX125" fmla="*/ 31306 w 1364418"/>
              <a:gd name="connsiteY125" fmla="*/ 619315 h 6858000"/>
              <a:gd name="connsiteX126" fmla="*/ 15184 w 1364418"/>
              <a:gd name="connsiteY126" fmla="*/ 585934 h 6858000"/>
              <a:gd name="connsiteX127" fmla="*/ 22258 w 1364418"/>
              <a:gd name="connsiteY127" fmla="*/ 538948 h 6858000"/>
              <a:gd name="connsiteX128" fmla="*/ 26166 w 1364418"/>
              <a:gd name="connsiteY128" fmla="*/ 525163 h 6858000"/>
              <a:gd name="connsiteX129" fmla="*/ 52290 w 1364418"/>
              <a:gd name="connsiteY129" fmla="*/ 446567 h 6858000"/>
              <a:gd name="connsiteX130" fmla="*/ 51538 w 1364418"/>
              <a:gd name="connsiteY130" fmla="*/ 393828 h 6858000"/>
              <a:gd name="connsiteX131" fmla="*/ 51368 w 1364418"/>
              <a:gd name="connsiteY131" fmla="*/ 353137 h 6858000"/>
              <a:gd name="connsiteX132" fmla="*/ 55970 w 1364418"/>
              <a:gd name="connsiteY132" fmla="*/ 321428 h 6858000"/>
              <a:gd name="connsiteX133" fmla="*/ 57061 w 1364418"/>
              <a:gd name="connsiteY133" fmla="*/ 275771 h 6858000"/>
              <a:gd name="connsiteX134" fmla="*/ 74088 w 1364418"/>
              <a:gd name="connsiteY134" fmla="*/ 212860 h 6858000"/>
              <a:gd name="connsiteX135" fmla="*/ 65798 w 1364418"/>
              <a:gd name="connsiteY135" fmla="*/ 144983 h 6858000"/>
              <a:gd name="connsiteX136" fmla="*/ 78082 w 1364418"/>
              <a:gd name="connsiteY136" fmla="*/ 55288 h 6858000"/>
              <a:gd name="connsiteX137" fmla="*/ 37636 w 1364418"/>
              <a:gd name="connsiteY137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66720 w 1364418"/>
              <a:gd name="connsiteY8" fmla="*/ 6431610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8000 w 1364418"/>
              <a:gd name="connsiteY13" fmla="*/ 6252834 h 6858000"/>
              <a:gd name="connsiteX14" fmla="*/ 265992 w 1364418"/>
              <a:gd name="connsiteY14" fmla="*/ 6202459 h 6858000"/>
              <a:gd name="connsiteX15" fmla="*/ 264790 w 1364418"/>
              <a:gd name="connsiteY15" fmla="*/ 6153037 h 6858000"/>
              <a:gd name="connsiteX16" fmla="*/ 280205 w 1364418"/>
              <a:gd name="connsiteY16" fmla="*/ 6078132 h 6858000"/>
              <a:gd name="connsiteX17" fmla="*/ 267592 w 1364418"/>
              <a:gd name="connsiteY17" fmla="*/ 6028119 h 6858000"/>
              <a:gd name="connsiteX18" fmla="*/ 252821 w 1364418"/>
              <a:gd name="connsiteY18" fmla="*/ 5926735 h 6858000"/>
              <a:gd name="connsiteX19" fmla="*/ 302333 w 1364418"/>
              <a:gd name="connsiteY19" fmla="*/ 5712857 h 6858000"/>
              <a:gd name="connsiteX20" fmla="*/ 332131 w 1364418"/>
              <a:gd name="connsiteY20" fmla="*/ 5660491 h 6858000"/>
              <a:gd name="connsiteX21" fmla="*/ 341254 w 1364418"/>
              <a:gd name="connsiteY21" fmla="*/ 5563435 h 6858000"/>
              <a:gd name="connsiteX22" fmla="*/ 368130 w 1364418"/>
              <a:gd name="connsiteY22" fmla="*/ 5437125 h 6858000"/>
              <a:gd name="connsiteX23" fmla="*/ 381698 w 1364418"/>
              <a:gd name="connsiteY23" fmla="*/ 5396260 h 6858000"/>
              <a:gd name="connsiteX24" fmla="*/ 397679 w 1364418"/>
              <a:gd name="connsiteY24" fmla="*/ 5330009 h 6858000"/>
              <a:gd name="connsiteX25" fmla="*/ 431172 w 1364418"/>
              <a:gd name="connsiteY25" fmla="*/ 5273739 h 6858000"/>
              <a:gd name="connsiteX26" fmla="*/ 440771 w 1364418"/>
              <a:gd name="connsiteY26" fmla="*/ 5241779 h 6858000"/>
              <a:gd name="connsiteX27" fmla="*/ 451997 w 1364418"/>
              <a:gd name="connsiteY27" fmla="*/ 5225268 h 6858000"/>
              <a:gd name="connsiteX28" fmla="*/ 453017 w 1364418"/>
              <a:gd name="connsiteY28" fmla="*/ 5217684 h 6858000"/>
              <a:gd name="connsiteX29" fmla="*/ 460358 w 1364418"/>
              <a:gd name="connsiteY29" fmla="*/ 5193377 h 6858000"/>
              <a:gd name="connsiteX30" fmla="*/ 463661 w 1364418"/>
              <a:gd name="connsiteY30" fmla="*/ 5179288 h 6858000"/>
              <a:gd name="connsiteX31" fmla="*/ 464645 w 1364418"/>
              <a:gd name="connsiteY31" fmla="*/ 5173621 h 6858000"/>
              <a:gd name="connsiteX32" fmla="*/ 460279 w 1364418"/>
              <a:gd name="connsiteY32" fmla="*/ 5159961 h 6858000"/>
              <a:gd name="connsiteX33" fmla="*/ 466956 w 1364418"/>
              <a:gd name="connsiteY33" fmla="*/ 5144295 h 6858000"/>
              <a:gd name="connsiteX34" fmla="*/ 463889 w 1364418"/>
              <a:gd name="connsiteY34" fmla="*/ 5125185 h 6858000"/>
              <a:gd name="connsiteX35" fmla="*/ 470719 w 1364418"/>
              <a:gd name="connsiteY35" fmla="*/ 5121884 h 6858000"/>
              <a:gd name="connsiteX36" fmla="*/ 477755 w 1364418"/>
              <a:gd name="connsiteY36" fmla="*/ 5067850 h 6858000"/>
              <a:gd name="connsiteX37" fmla="*/ 480486 w 1364418"/>
              <a:gd name="connsiteY37" fmla="*/ 5060861 h 6858000"/>
              <a:gd name="connsiteX38" fmla="*/ 477190 w 1364418"/>
              <a:gd name="connsiteY38" fmla="*/ 5034192 h 6858000"/>
              <a:gd name="connsiteX39" fmla="*/ 478744 w 1364418"/>
              <a:gd name="connsiteY39" fmla="*/ 4993030 h 6858000"/>
              <a:gd name="connsiteX40" fmla="*/ 485653 w 1364418"/>
              <a:gd name="connsiteY40" fmla="*/ 4946844 h 6858000"/>
              <a:gd name="connsiteX41" fmla="*/ 481509 w 1364418"/>
              <a:gd name="connsiteY41" fmla="*/ 4932692 h 6858000"/>
              <a:gd name="connsiteX42" fmla="*/ 496912 w 1364418"/>
              <a:gd name="connsiteY42" fmla="*/ 4858827 h 6858000"/>
              <a:gd name="connsiteX43" fmla="*/ 502815 w 1364418"/>
              <a:gd name="connsiteY43" fmla="*/ 4821170 h 6858000"/>
              <a:gd name="connsiteX44" fmla="*/ 507548 w 1364418"/>
              <a:gd name="connsiteY44" fmla="*/ 4780965 h 6858000"/>
              <a:gd name="connsiteX45" fmla="*/ 508841 w 1364418"/>
              <a:gd name="connsiteY45" fmla="*/ 4750867 h 6858000"/>
              <a:gd name="connsiteX46" fmla="*/ 506648 w 1364418"/>
              <a:gd name="connsiteY46" fmla="*/ 4690749 h 6858000"/>
              <a:gd name="connsiteX47" fmla="*/ 502128 w 1364418"/>
              <a:gd name="connsiteY47" fmla="*/ 4584173 h 6858000"/>
              <a:gd name="connsiteX48" fmla="*/ 497211 w 1364418"/>
              <a:gd name="connsiteY48" fmla="*/ 4444346 h 6858000"/>
              <a:gd name="connsiteX49" fmla="*/ 493776 w 1364418"/>
              <a:gd name="connsiteY49" fmla="*/ 4375228 h 6858000"/>
              <a:gd name="connsiteX50" fmla="*/ 474429 w 1364418"/>
              <a:gd name="connsiteY50" fmla="*/ 4214165 h 6858000"/>
              <a:gd name="connsiteX51" fmla="*/ 478502 w 1364418"/>
              <a:gd name="connsiteY51" fmla="*/ 4090296 h 6858000"/>
              <a:gd name="connsiteX52" fmla="*/ 463758 w 1364418"/>
              <a:gd name="connsiteY52" fmla="*/ 4033999 h 6858000"/>
              <a:gd name="connsiteX53" fmla="*/ 464907 w 1364418"/>
              <a:gd name="connsiteY53" fmla="*/ 4031933 h 6858000"/>
              <a:gd name="connsiteX54" fmla="*/ 463483 w 1364418"/>
              <a:gd name="connsiteY54" fmla="*/ 4013953 h 6858000"/>
              <a:gd name="connsiteX55" fmla="*/ 449778 w 1364418"/>
              <a:gd name="connsiteY55" fmla="*/ 3974753 h 6858000"/>
              <a:gd name="connsiteX56" fmla="*/ 451376 w 1364418"/>
              <a:gd name="connsiteY56" fmla="*/ 3969950 h 6858000"/>
              <a:gd name="connsiteX57" fmla="*/ 444798 w 1364418"/>
              <a:gd name="connsiteY57" fmla="*/ 3933779 h 6858000"/>
              <a:gd name="connsiteX58" fmla="*/ 446129 w 1364418"/>
              <a:gd name="connsiteY58" fmla="*/ 3933093 h 6858000"/>
              <a:gd name="connsiteX59" fmla="*/ 450483 w 1364418"/>
              <a:gd name="connsiteY59" fmla="*/ 3922082 h 6858000"/>
              <a:gd name="connsiteX60" fmla="*/ 455561 w 1364418"/>
              <a:gd name="connsiteY60" fmla="*/ 3901461 h 6858000"/>
              <a:gd name="connsiteX61" fmla="*/ 478155 w 1364418"/>
              <a:gd name="connsiteY61" fmla="*/ 3813873 h 6858000"/>
              <a:gd name="connsiteX62" fmla="*/ 477580 w 1364418"/>
              <a:gd name="connsiteY62" fmla="*/ 3806161 h 6858000"/>
              <a:gd name="connsiteX63" fmla="*/ 477887 w 1364418"/>
              <a:gd name="connsiteY63" fmla="*/ 3805957 h 6858000"/>
              <a:gd name="connsiteX64" fmla="*/ 477914 w 1364418"/>
              <a:gd name="connsiteY64" fmla="*/ 3797724 h 6858000"/>
              <a:gd name="connsiteX65" fmla="*/ 476529 w 1364418"/>
              <a:gd name="connsiteY65" fmla="*/ 3792098 h 6858000"/>
              <a:gd name="connsiteX66" fmla="*/ 475413 w 1364418"/>
              <a:gd name="connsiteY66" fmla="*/ 3777135 h 6858000"/>
              <a:gd name="connsiteX67" fmla="*/ 477146 w 1364418"/>
              <a:gd name="connsiteY67" fmla="*/ 3771656 h 6858000"/>
              <a:gd name="connsiteX68" fmla="*/ 480889 w 1364418"/>
              <a:gd name="connsiteY68" fmla="*/ 3769007 h 6858000"/>
              <a:gd name="connsiteX69" fmla="*/ 480355 w 1364418"/>
              <a:gd name="connsiteY69" fmla="*/ 3767709 h 6858000"/>
              <a:gd name="connsiteX70" fmla="*/ 489051 w 1364418"/>
              <a:gd name="connsiteY70" fmla="*/ 3738082 h 6858000"/>
              <a:gd name="connsiteX71" fmla="*/ 496397 w 1364418"/>
              <a:gd name="connsiteY71" fmla="*/ 3673397 h 6858000"/>
              <a:gd name="connsiteX72" fmla="*/ 495693 w 1364418"/>
              <a:gd name="connsiteY72" fmla="*/ 3637109 h 6858000"/>
              <a:gd name="connsiteX73" fmla="*/ 499136 w 1364418"/>
              <a:gd name="connsiteY73" fmla="*/ 3536883 h 6858000"/>
              <a:gd name="connsiteX74" fmla="*/ 506674 w 1364418"/>
              <a:gd name="connsiteY74" fmla="*/ 3435652 h 6858000"/>
              <a:gd name="connsiteX75" fmla="*/ 508345 w 1364418"/>
              <a:gd name="connsiteY75" fmla="*/ 3307769 h 6858000"/>
              <a:gd name="connsiteX76" fmla="*/ 525908 w 1364418"/>
              <a:gd name="connsiteY76" fmla="*/ 3250522 h 6858000"/>
              <a:gd name="connsiteX77" fmla="*/ 526333 w 1364418"/>
              <a:gd name="connsiteY77" fmla="*/ 3229163 h 6858000"/>
              <a:gd name="connsiteX78" fmla="*/ 528156 w 1364418"/>
              <a:gd name="connsiteY78" fmla="*/ 3217217 h 6858000"/>
              <a:gd name="connsiteX79" fmla="*/ 514991 w 1364418"/>
              <a:gd name="connsiteY79" fmla="*/ 3183755 h 6858000"/>
              <a:gd name="connsiteX80" fmla="*/ 515492 w 1364418"/>
              <a:gd name="connsiteY80" fmla="*/ 3178642 h 6858000"/>
              <a:gd name="connsiteX81" fmla="*/ 503092 w 1364418"/>
              <a:gd name="connsiteY81" fmla="*/ 3158586 h 6858000"/>
              <a:gd name="connsiteX82" fmla="*/ 488277 w 1364418"/>
              <a:gd name="connsiteY82" fmla="*/ 3129034 h 6858000"/>
              <a:gd name="connsiteX83" fmla="*/ 488942 w 1364418"/>
              <a:gd name="connsiteY83" fmla="*/ 3126682 h 6858000"/>
              <a:gd name="connsiteX84" fmla="*/ 479810 w 1364418"/>
              <a:gd name="connsiteY84" fmla="*/ 3114519 h 6858000"/>
              <a:gd name="connsiteX85" fmla="*/ 466419 w 1364418"/>
              <a:gd name="connsiteY85" fmla="*/ 3106272 h 6858000"/>
              <a:gd name="connsiteX86" fmla="*/ 439149 w 1364418"/>
              <a:gd name="connsiteY86" fmla="*/ 2958185 h 6858000"/>
              <a:gd name="connsiteX87" fmla="*/ 381763 w 1364418"/>
              <a:gd name="connsiteY87" fmla="*/ 2762989 h 6858000"/>
              <a:gd name="connsiteX88" fmla="*/ 330681 w 1364418"/>
              <a:gd name="connsiteY88" fmla="*/ 2554718 h 6858000"/>
              <a:gd name="connsiteX89" fmla="*/ 310775 w 1364418"/>
              <a:gd name="connsiteY89" fmla="*/ 2485734 h 6858000"/>
              <a:gd name="connsiteX90" fmla="*/ 301498 w 1364418"/>
              <a:gd name="connsiteY90" fmla="*/ 2447068 h 6858000"/>
              <a:gd name="connsiteX91" fmla="*/ 288459 w 1364418"/>
              <a:gd name="connsiteY91" fmla="*/ 2425819 h 6858000"/>
              <a:gd name="connsiteX92" fmla="*/ 294458 w 1364418"/>
              <a:gd name="connsiteY92" fmla="*/ 2402874 h 6858000"/>
              <a:gd name="connsiteX93" fmla="*/ 297070 w 1364418"/>
              <a:gd name="connsiteY93" fmla="*/ 2381443 h 6858000"/>
              <a:gd name="connsiteX94" fmla="*/ 273399 w 1364418"/>
              <a:gd name="connsiteY94" fmla="*/ 2261920 h 6858000"/>
              <a:gd name="connsiteX95" fmla="*/ 263286 w 1364418"/>
              <a:gd name="connsiteY95" fmla="*/ 2195378 h 6858000"/>
              <a:gd name="connsiteX96" fmla="*/ 247503 w 1364418"/>
              <a:gd name="connsiteY96" fmla="*/ 2155135 h 6858000"/>
              <a:gd name="connsiteX97" fmla="*/ 244961 w 1364418"/>
              <a:gd name="connsiteY97" fmla="*/ 2118008 h 6858000"/>
              <a:gd name="connsiteX98" fmla="*/ 245954 w 1364418"/>
              <a:gd name="connsiteY98" fmla="*/ 2050531 h 6858000"/>
              <a:gd name="connsiteX99" fmla="*/ 237760 w 1364418"/>
              <a:gd name="connsiteY99" fmla="*/ 1963269 h 6858000"/>
              <a:gd name="connsiteX100" fmla="*/ 218938 w 1364418"/>
              <a:gd name="connsiteY100" fmla="*/ 1906352 h 6858000"/>
              <a:gd name="connsiteX101" fmla="*/ 195495 w 1364418"/>
              <a:gd name="connsiteY101" fmla="*/ 1861531 h 6858000"/>
              <a:gd name="connsiteX102" fmla="*/ 149294 w 1364418"/>
              <a:gd name="connsiteY102" fmla="*/ 1732919 h 6858000"/>
              <a:gd name="connsiteX103" fmla="*/ 121605 w 1364418"/>
              <a:gd name="connsiteY103" fmla="*/ 1663540 h 6858000"/>
              <a:gd name="connsiteX104" fmla="*/ 120731 w 1364418"/>
              <a:gd name="connsiteY104" fmla="*/ 1615777 h 6858000"/>
              <a:gd name="connsiteX105" fmla="*/ 101526 w 1364418"/>
              <a:gd name="connsiteY105" fmla="*/ 1563678 h 6858000"/>
              <a:gd name="connsiteX106" fmla="*/ 114606 w 1364418"/>
              <a:gd name="connsiteY106" fmla="*/ 1519474 h 6858000"/>
              <a:gd name="connsiteX107" fmla="*/ 107348 w 1364418"/>
              <a:gd name="connsiteY107" fmla="*/ 1477995 h 6858000"/>
              <a:gd name="connsiteX108" fmla="*/ 93433 w 1364418"/>
              <a:gd name="connsiteY108" fmla="*/ 1373769 h 6858000"/>
              <a:gd name="connsiteX109" fmla="*/ 101740 w 1364418"/>
              <a:gd name="connsiteY109" fmla="*/ 1307086 h 6858000"/>
              <a:gd name="connsiteX110" fmla="*/ 102928 w 1364418"/>
              <a:gd name="connsiteY110" fmla="*/ 1189033 h 6858000"/>
              <a:gd name="connsiteX111" fmla="*/ 107613 w 1364418"/>
              <a:gd name="connsiteY111" fmla="*/ 1168288 h 6858000"/>
              <a:gd name="connsiteX112" fmla="*/ 99895 w 1364418"/>
              <a:gd name="connsiteY112" fmla="*/ 1142577 h 6858000"/>
              <a:gd name="connsiteX113" fmla="*/ 89201 w 1364418"/>
              <a:gd name="connsiteY113" fmla="*/ 1088484 h 6858000"/>
              <a:gd name="connsiteX114" fmla="*/ 77937 w 1364418"/>
              <a:gd name="connsiteY114" fmla="*/ 1016103 h 6858000"/>
              <a:gd name="connsiteX115" fmla="*/ 79393 w 1364418"/>
              <a:gd name="connsiteY115" fmla="*/ 954054 h 6858000"/>
              <a:gd name="connsiteX116" fmla="*/ 90309 w 1364418"/>
              <a:gd name="connsiteY116" fmla="*/ 921368 h 6858000"/>
              <a:gd name="connsiteX117" fmla="*/ 74258 w 1364418"/>
              <a:gd name="connsiteY117" fmla="*/ 896999 h 6858000"/>
              <a:gd name="connsiteX118" fmla="*/ 43666 w 1364418"/>
              <a:gd name="connsiteY118" fmla="*/ 821517 h 6858000"/>
              <a:gd name="connsiteX119" fmla="*/ 22616 w 1364418"/>
              <a:gd name="connsiteY119" fmla="*/ 751353 h 6858000"/>
              <a:gd name="connsiteX120" fmla="*/ 22174 w 1364418"/>
              <a:gd name="connsiteY120" fmla="*/ 721230 h 6858000"/>
              <a:gd name="connsiteX121" fmla="*/ 7845 w 1364418"/>
              <a:gd name="connsiteY121" fmla="*/ 681659 h 6858000"/>
              <a:gd name="connsiteX122" fmla="*/ 31306 w 1364418"/>
              <a:gd name="connsiteY122" fmla="*/ 619315 h 6858000"/>
              <a:gd name="connsiteX123" fmla="*/ 15184 w 1364418"/>
              <a:gd name="connsiteY123" fmla="*/ 585934 h 6858000"/>
              <a:gd name="connsiteX124" fmla="*/ 22258 w 1364418"/>
              <a:gd name="connsiteY124" fmla="*/ 538948 h 6858000"/>
              <a:gd name="connsiteX125" fmla="*/ 26166 w 1364418"/>
              <a:gd name="connsiteY125" fmla="*/ 525163 h 6858000"/>
              <a:gd name="connsiteX126" fmla="*/ 52290 w 1364418"/>
              <a:gd name="connsiteY126" fmla="*/ 446567 h 6858000"/>
              <a:gd name="connsiteX127" fmla="*/ 51538 w 1364418"/>
              <a:gd name="connsiteY127" fmla="*/ 393828 h 6858000"/>
              <a:gd name="connsiteX128" fmla="*/ 51368 w 1364418"/>
              <a:gd name="connsiteY128" fmla="*/ 353137 h 6858000"/>
              <a:gd name="connsiteX129" fmla="*/ 55970 w 1364418"/>
              <a:gd name="connsiteY129" fmla="*/ 321428 h 6858000"/>
              <a:gd name="connsiteX130" fmla="*/ 57061 w 1364418"/>
              <a:gd name="connsiteY130" fmla="*/ 275771 h 6858000"/>
              <a:gd name="connsiteX131" fmla="*/ 74088 w 1364418"/>
              <a:gd name="connsiteY131" fmla="*/ 212860 h 6858000"/>
              <a:gd name="connsiteX132" fmla="*/ 65798 w 1364418"/>
              <a:gd name="connsiteY132" fmla="*/ 144983 h 6858000"/>
              <a:gd name="connsiteX133" fmla="*/ 78082 w 1364418"/>
              <a:gd name="connsiteY133" fmla="*/ 55288 h 6858000"/>
              <a:gd name="connsiteX134" fmla="*/ 37636 w 1364418"/>
              <a:gd name="connsiteY134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317792 w 1364418"/>
              <a:gd name="connsiteY10" fmla="*/ 6324679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89521"/>
              <a:gd name="connsiteX1" fmla="*/ 1364418 w 1364418"/>
              <a:gd name="connsiteY1" fmla="*/ 0 h 6889521"/>
              <a:gd name="connsiteX2" fmla="*/ 1364418 w 1364418"/>
              <a:gd name="connsiteY2" fmla="*/ 6858000 h 6889521"/>
              <a:gd name="connsiteX3" fmla="*/ 101112 w 1364418"/>
              <a:gd name="connsiteY3" fmla="*/ 6857735 h 6889521"/>
              <a:gd name="connsiteX4" fmla="*/ 222208 w 1364418"/>
              <a:gd name="connsiteY4" fmla="*/ 6882355 h 6889521"/>
              <a:gd name="connsiteX5" fmla="*/ 209564 w 1364418"/>
              <a:gd name="connsiteY5" fmla="*/ 6777899 h 6889521"/>
              <a:gd name="connsiteX6" fmla="*/ 240339 w 1364418"/>
              <a:gd name="connsiteY6" fmla="*/ 6711686 h 6889521"/>
              <a:gd name="connsiteX7" fmla="*/ 286686 w 1364418"/>
              <a:gd name="connsiteY7" fmla="*/ 6664994 h 6889521"/>
              <a:gd name="connsiteX8" fmla="*/ 339152 w 1364418"/>
              <a:gd name="connsiteY8" fmla="*/ 6471804 h 6889521"/>
              <a:gd name="connsiteX9" fmla="*/ 334570 w 1364418"/>
              <a:gd name="connsiteY9" fmla="*/ 6389835 h 6889521"/>
              <a:gd name="connsiteX10" fmla="*/ 317792 w 1364418"/>
              <a:gd name="connsiteY10" fmla="*/ 6324679 h 6889521"/>
              <a:gd name="connsiteX11" fmla="*/ 278227 w 1364418"/>
              <a:gd name="connsiteY11" fmla="*/ 6280046 h 6889521"/>
              <a:gd name="connsiteX12" fmla="*/ 288000 w 1364418"/>
              <a:gd name="connsiteY12" fmla="*/ 6252834 h 6889521"/>
              <a:gd name="connsiteX13" fmla="*/ 265992 w 1364418"/>
              <a:gd name="connsiteY13" fmla="*/ 6202459 h 6889521"/>
              <a:gd name="connsiteX14" fmla="*/ 264790 w 1364418"/>
              <a:gd name="connsiteY14" fmla="*/ 6153037 h 6889521"/>
              <a:gd name="connsiteX15" fmla="*/ 280205 w 1364418"/>
              <a:gd name="connsiteY15" fmla="*/ 6078132 h 6889521"/>
              <a:gd name="connsiteX16" fmla="*/ 267592 w 1364418"/>
              <a:gd name="connsiteY16" fmla="*/ 6028119 h 6889521"/>
              <a:gd name="connsiteX17" fmla="*/ 252821 w 1364418"/>
              <a:gd name="connsiteY17" fmla="*/ 5926735 h 6889521"/>
              <a:gd name="connsiteX18" fmla="*/ 302333 w 1364418"/>
              <a:gd name="connsiteY18" fmla="*/ 5712857 h 6889521"/>
              <a:gd name="connsiteX19" fmla="*/ 332131 w 1364418"/>
              <a:gd name="connsiteY19" fmla="*/ 5660491 h 6889521"/>
              <a:gd name="connsiteX20" fmla="*/ 341254 w 1364418"/>
              <a:gd name="connsiteY20" fmla="*/ 5563435 h 6889521"/>
              <a:gd name="connsiteX21" fmla="*/ 368130 w 1364418"/>
              <a:gd name="connsiteY21" fmla="*/ 5437125 h 6889521"/>
              <a:gd name="connsiteX22" fmla="*/ 381698 w 1364418"/>
              <a:gd name="connsiteY22" fmla="*/ 5396260 h 6889521"/>
              <a:gd name="connsiteX23" fmla="*/ 397679 w 1364418"/>
              <a:gd name="connsiteY23" fmla="*/ 5330009 h 6889521"/>
              <a:gd name="connsiteX24" fmla="*/ 431172 w 1364418"/>
              <a:gd name="connsiteY24" fmla="*/ 5273739 h 6889521"/>
              <a:gd name="connsiteX25" fmla="*/ 440771 w 1364418"/>
              <a:gd name="connsiteY25" fmla="*/ 5241779 h 6889521"/>
              <a:gd name="connsiteX26" fmla="*/ 451997 w 1364418"/>
              <a:gd name="connsiteY26" fmla="*/ 5225268 h 6889521"/>
              <a:gd name="connsiteX27" fmla="*/ 453017 w 1364418"/>
              <a:gd name="connsiteY27" fmla="*/ 5217684 h 6889521"/>
              <a:gd name="connsiteX28" fmla="*/ 460358 w 1364418"/>
              <a:gd name="connsiteY28" fmla="*/ 5193377 h 6889521"/>
              <a:gd name="connsiteX29" fmla="*/ 463661 w 1364418"/>
              <a:gd name="connsiteY29" fmla="*/ 5179288 h 6889521"/>
              <a:gd name="connsiteX30" fmla="*/ 464645 w 1364418"/>
              <a:gd name="connsiteY30" fmla="*/ 5173621 h 6889521"/>
              <a:gd name="connsiteX31" fmla="*/ 460279 w 1364418"/>
              <a:gd name="connsiteY31" fmla="*/ 5159961 h 6889521"/>
              <a:gd name="connsiteX32" fmla="*/ 466956 w 1364418"/>
              <a:gd name="connsiteY32" fmla="*/ 5144295 h 6889521"/>
              <a:gd name="connsiteX33" fmla="*/ 463889 w 1364418"/>
              <a:gd name="connsiteY33" fmla="*/ 5125185 h 6889521"/>
              <a:gd name="connsiteX34" fmla="*/ 470719 w 1364418"/>
              <a:gd name="connsiteY34" fmla="*/ 5121884 h 6889521"/>
              <a:gd name="connsiteX35" fmla="*/ 477755 w 1364418"/>
              <a:gd name="connsiteY35" fmla="*/ 5067850 h 6889521"/>
              <a:gd name="connsiteX36" fmla="*/ 480486 w 1364418"/>
              <a:gd name="connsiteY36" fmla="*/ 5060861 h 6889521"/>
              <a:gd name="connsiteX37" fmla="*/ 477190 w 1364418"/>
              <a:gd name="connsiteY37" fmla="*/ 5034192 h 6889521"/>
              <a:gd name="connsiteX38" fmla="*/ 478744 w 1364418"/>
              <a:gd name="connsiteY38" fmla="*/ 4993030 h 6889521"/>
              <a:gd name="connsiteX39" fmla="*/ 485653 w 1364418"/>
              <a:gd name="connsiteY39" fmla="*/ 4946844 h 6889521"/>
              <a:gd name="connsiteX40" fmla="*/ 481509 w 1364418"/>
              <a:gd name="connsiteY40" fmla="*/ 4932692 h 6889521"/>
              <a:gd name="connsiteX41" fmla="*/ 496912 w 1364418"/>
              <a:gd name="connsiteY41" fmla="*/ 4858827 h 6889521"/>
              <a:gd name="connsiteX42" fmla="*/ 502815 w 1364418"/>
              <a:gd name="connsiteY42" fmla="*/ 4821170 h 6889521"/>
              <a:gd name="connsiteX43" fmla="*/ 507548 w 1364418"/>
              <a:gd name="connsiteY43" fmla="*/ 4780965 h 6889521"/>
              <a:gd name="connsiteX44" fmla="*/ 508841 w 1364418"/>
              <a:gd name="connsiteY44" fmla="*/ 4750867 h 6889521"/>
              <a:gd name="connsiteX45" fmla="*/ 506648 w 1364418"/>
              <a:gd name="connsiteY45" fmla="*/ 4690749 h 6889521"/>
              <a:gd name="connsiteX46" fmla="*/ 502128 w 1364418"/>
              <a:gd name="connsiteY46" fmla="*/ 4584173 h 6889521"/>
              <a:gd name="connsiteX47" fmla="*/ 497211 w 1364418"/>
              <a:gd name="connsiteY47" fmla="*/ 4444346 h 6889521"/>
              <a:gd name="connsiteX48" fmla="*/ 493776 w 1364418"/>
              <a:gd name="connsiteY48" fmla="*/ 4375228 h 6889521"/>
              <a:gd name="connsiteX49" fmla="*/ 474429 w 1364418"/>
              <a:gd name="connsiteY49" fmla="*/ 4214165 h 6889521"/>
              <a:gd name="connsiteX50" fmla="*/ 478502 w 1364418"/>
              <a:gd name="connsiteY50" fmla="*/ 4090296 h 6889521"/>
              <a:gd name="connsiteX51" fmla="*/ 463758 w 1364418"/>
              <a:gd name="connsiteY51" fmla="*/ 4033999 h 6889521"/>
              <a:gd name="connsiteX52" fmla="*/ 464907 w 1364418"/>
              <a:gd name="connsiteY52" fmla="*/ 4031933 h 6889521"/>
              <a:gd name="connsiteX53" fmla="*/ 463483 w 1364418"/>
              <a:gd name="connsiteY53" fmla="*/ 4013953 h 6889521"/>
              <a:gd name="connsiteX54" fmla="*/ 449778 w 1364418"/>
              <a:gd name="connsiteY54" fmla="*/ 3974753 h 6889521"/>
              <a:gd name="connsiteX55" fmla="*/ 451376 w 1364418"/>
              <a:gd name="connsiteY55" fmla="*/ 3969950 h 6889521"/>
              <a:gd name="connsiteX56" fmla="*/ 444798 w 1364418"/>
              <a:gd name="connsiteY56" fmla="*/ 3933779 h 6889521"/>
              <a:gd name="connsiteX57" fmla="*/ 446129 w 1364418"/>
              <a:gd name="connsiteY57" fmla="*/ 3933093 h 6889521"/>
              <a:gd name="connsiteX58" fmla="*/ 450483 w 1364418"/>
              <a:gd name="connsiteY58" fmla="*/ 3922082 h 6889521"/>
              <a:gd name="connsiteX59" fmla="*/ 455561 w 1364418"/>
              <a:gd name="connsiteY59" fmla="*/ 3901461 h 6889521"/>
              <a:gd name="connsiteX60" fmla="*/ 478155 w 1364418"/>
              <a:gd name="connsiteY60" fmla="*/ 3813873 h 6889521"/>
              <a:gd name="connsiteX61" fmla="*/ 477580 w 1364418"/>
              <a:gd name="connsiteY61" fmla="*/ 3806161 h 6889521"/>
              <a:gd name="connsiteX62" fmla="*/ 477887 w 1364418"/>
              <a:gd name="connsiteY62" fmla="*/ 3805957 h 6889521"/>
              <a:gd name="connsiteX63" fmla="*/ 477914 w 1364418"/>
              <a:gd name="connsiteY63" fmla="*/ 3797724 h 6889521"/>
              <a:gd name="connsiteX64" fmla="*/ 476529 w 1364418"/>
              <a:gd name="connsiteY64" fmla="*/ 3792098 h 6889521"/>
              <a:gd name="connsiteX65" fmla="*/ 475413 w 1364418"/>
              <a:gd name="connsiteY65" fmla="*/ 3777135 h 6889521"/>
              <a:gd name="connsiteX66" fmla="*/ 477146 w 1364418"/>
              <a:gd name="connsiteY66" fmla="*/ 3771656 h 6889521"/>
              <a:gd name="connsiteX67" fmla="*/ 480889 w 1364418"/>
              <a:gd name="connsiteY67" fmla="*/ 3769007 h 6889521"/>
              <a:gd name="connsiteX68" fmla="*/ 480355 w 1364418"/>
              <a:gd name="connsiteY68" fmla="*/ 3767709 h 6889521"/>
              <a:gd name="connsiteX69" fmla="*/ 489051 w 1364418"/>
              <a:gd name="connsiteY69" fmla="*/ 3738082 h 6889521"/>
              <a:gd name="connsiteX70" fmla="*/ 496397 w 1364418"/>
              <a:gd name="connsiteY70" fmla="*/ 3673397 h 6889521"/>
              <a:gd name="connsiteX71" fmla="*/ 495693 w 1364418"/>
              <a:gd name="connsiteY71" fmla="*/ 3637109 h 6889521"/>
              <a:gd name="connsiteX72" fmla="*/ 499136 w 1364418"/>
              <a:gd name="connsiteY72" fmla="*/ 3536883 h 6889521"/>
              <a:gd name="connsiteX73" fmla="*/ 506674 w 1364418"/>
              <a:gd name="connsiteY73" fmla="*/ 3435652 h 6889521"/>
              <a:gd name="connsiteX74" fmla="*/ 508345 w 1364418"/>
              <a:gd name="connsiteY74" fmla="*/ 3307769 h 6889521"/>
              <a:gd name="connsiteX75" fmla="*/ 525908 w 1364418"/>
              <a:gd name="connsiteY75" fmla="*/ 3250522 h 6889521"/>
              <a:gd name="connsiteX76" fmla="*/ 526333 w 1364418"/>
              <a:gd name="connsiteY76" fmla="*/ 3229163 h 6889521"/>
              <a:gd name="connsiteX77" fmla="*/ 528156 w 1364418"/>
              <a:gd name="connsiteY77" fmla="*/ 3217217 h 6889521"/>
              <a:gd name="connsiteX78" fmla="*/ 514991 w 1364418"/>
              <a:gd name="connsiteY78" fmla="*/ 3183755 h 6889521"/>
              <a:gd name="connsiteX79" fmla="*/ 515492 w 1364418"/>
              <a:gd name="connsiteY79" fmla="*/ 3178642 h 6889521"/>
              <a:gd name="connsiteX80" fmla="*/ 503092 w 1364418"/>
              <a:gd name="connsiteY80" fmla="*/ 3158586 h 6889521"/>
              <a:gd name="connsiteX81" fmla="*/ 488277 w 1364418"/>
              <a:gd name="connsiteY81" fmla="*/ 3129034 h 6889521"/>
              <a:gd name="connsiteX82" fmla="*/ 488942 w 1364418"/>
              <a:gd name="connsiteY82" fmla="*/ 3126682 h 6889521"/>
              <a:gd name="connsiteX83" fmla="*/ 479810 w 1364418"/>
              <a:gd name="connsiteY83" fmla="*/ 3114519 h 6889521"/>
              <a:gd name="connsiteX84" fmla="*/ 466419 w 1364418"/>
              <a:gd name="connsiteY84" fmla="*/ 3106272 h 6889521"/>
              <a:gd name="connsiteX85" fmla="*/ 439149 w 1364418"/>
              <a:gd name="connsiteY85" fmla="*/ 2958185 h 6889521"/>
              <a:gd name="connsiteX86" fmla="*/ 381763 w 1364418"/>
              <a:gd name="connsiteY86" fmla="*/ 2762989 h 6889521"/>
              <a:gd name="connsiteX87" fmla="*/ 330681 w 1364418"/>
              <a:gd name="connsiteY87" fmla="*/ 2554718 h 6889521"/>
              <a:gd name="connsiteX88" fmla="*/ 310775 w 1364418"/>
              <a:gd name="connsiteY88" fmla="*/ 2485734 h 6889521"/>
              <a:gd name="connsiteX89" fmla="*/ 301498 w 1364418"/>
              <a:gd name="connsiteY89" fmla="*/ 2447068 h 6889521"/>
              <a:gd name="connsiteX90" fmla="*/ 288459 w 1364418"/>
              <a:gd name="connsiteY90" fmla="*/ 2425819 h 6889521"/>
              <a:gd name="connsiteX91" fmla="*/ 294458 w 1364418"/>
              <a:gd name="connsiteY91" fmla="*/ 2402874 h 6889521"/>
              <a:gd name="connsiteX92" fmla="*/ 297070 w 1364418"/>
              <a:gd name="connsiteY92" fmla="*/ 2381443 h 6889521"/>
              <a:gd name="connsiteX93" fmla="*/ 273399 w 1364418"/>
              <a:gd name="connsiteY93" fmla="*/ 2261920 h 6889521"/>
              <a:gd name="connsiteX94" fmla="*/ 263286 w 1364418"/>
              <a:gd name="connsiteY94" fmla="*/ 2195378 h 6889521"/>
              <a:gd name="connsiteX95" fmla="*/ 247503 w 1364418"/>
              <a:gd name="connsiteY95" fmla="*/ 2155135 h 6889521"/>
              <a:gd name="connsiteX96" fmla="*/ 244961 w 1364418"/>
              <a:gd name="connsiteY96" fmla="*/ 2118008 h 6889521"/>
              <a:gd name="connsiteX97" fmla="*/ 245954 w 1364418"/>
              <a:gd name="connsiteY97" fmla="*/ 2050531 h 6889521"/>
              <a:gd name="connsiteX98" fmla="*/ 237760 w 1364418"/>
              <a:gd name="connsiteY98" fmla="*/ 1963269 h 6889521"/>
              <a:gd name="connsiteX99" fmla="*/ 218938 w 1364418"/>
              <a:gd name="connsiteY99" fmla="*/ 1906352 h 6889521"/>
              <a:gd name="connsiteX100" fmla="*/ 195495 w 1364418"/>
              <a:gd name="connsiteY100" fmla="*/ 1861531 h 6889521"/>
              <a:gd name="connsiteX101" fmla="*/ 149294 w 1364418"/>
              <a:gd name="connsiteY101" fmla="*/ 1732919 h 6889521"/>
              <a:gd name="connsiteX102" fmla="*/ 121605 w 1364418"/>
              <a:gd name="connsiteY102" fmla="*/ 1663540 h 6889521"/>
              <a:gd name="connsiteX103" fmla="*/ 120731 w 1364418"/>
              <a:gd name="connsiteY103" fmla="*/ 1615777 h 6889521"/>
              <a:gd name="connsiteX104" fmla="*/ 101526 w 1364418"/>
              <a:gd name="connsiteY104" fmla="*/ 1563678 h 6889521"/>
              <a:gd name="connsiteX105" fmla="*/ 114606 w 1364418"/>
              <a:gd name="connsiteY105" fmla="*/ 1519474 h 6889521"/>
              <a:gd name="connsiteX106" fmla="*/ 107348 w 1364418"/>
              <a:gd name="connsiteY106" fmla="*/ 1477995 h 6889521"/>
              <a:gd name="connsiteX107" fmla="*/ 93433 w 1364418"/>
              <a:gd name="connsiteY107" fmla="*/ 1373769 h 6889521"/>
              <a:gd name="connsiteX108" fmla="*/ 101740 w 1364418"/>
              <a:gd name="connsiteY108" fmla="*/ 1307086 h 6889521"/>
              <a:gd name="connsiteX109" fmla="*/ 102928 w 1364418"/>
              <a:gd name="connsiteY109" fmla="*/ 1189033 h 6889521"/>
              <a:gd name="connsiteX110" fmla="*/ 107613 w 1364418"/>
              <a:gd name="connsiteY110" fmla="*/ 1168288 h 6889521"/>
              <a:gd name="connsiteX111" fmla="*/ 99895 w 1364418"/>
              <a:gd name="connsiteY111" fmla="*/ 1142577 h 6889521"/>
              <a:gd name="connsiteX112" fmla="*/ 89201 w 1364418"/>
              <a:gd name="connsiteY112" fmla="*/ 1088484 h 6889521"/>
              <a:gd name="connsiteX113" fmla="*/ 77937 w 1364418"/>
              <a:gd name="connsiteY113" fmla="*/ 1016103 h 6889521"/>
              <a:gd name="connsiteX114" fmla="*/ 79393 w 1364418"/>
              <a:gd name="connsiteY114" fmla="*/ 954054 h 6889521"/>
              <a:gd name="connsiteX115" fmla="*/ 90309 w 1364418"/>
              <a:gd name="connsiteY115" fmla="*/ 921368 h 6889521"/>
              <a:gd name="connsiteX116" fmla="*/ 74258 w 1364418"/>
              <a:gd name="connsiteY116" fmla="*/ 896999 h 6889521"/>
              <a:gd name="connsiteX117" fmla="*/ 43666 w 1364418"/>
              <a:gd name="connsiteY117" fmla="*/ 821517 h 6889521"/>
              <a:gd name="connsiteX118" fmla="*/ 22616 w 1364418"/>
              <a:gd name="connsiteY118" fmla="*/ 751353 h 6889521"/>
              <a:gd name="connsiteX119" fmla="*/ 22174 w 1364418"/>
              <a:gd name="connsiteY119" fmla="*/ 721230 h 6889521"/>
              <a:gd name="connsiteX120" fmla="*/ 7845 w 1364418"/>
              <a:gd name="connsiteY120" fmla="*/ 681659 h 6889521"/>
              <a:gd name="connsiteX121" fmla="*/ 31306 w 1364418"/>
              <a:gd name="connsiteY121" fmla="*/ 619315 h 6889521"/>
              <a:gd name="connsiteX122" fmla="*/ 15184 w 1364418"/>
              <a:gd name="connsiteY122" fmla="*/ 585934 h 6889521"/>
              <a:gd name="connsiteX123" fmla="*/ 22258 w 1364418"/>
              <a:gd name="connsiteY123" fmla="*/ 538948 h 6889521"/>
              <a:gd name="connsiteX124" fmla="*/ 26166 w 1364418"/>
              <a:gd name="connsiteY124" fmla="*/ 525163 h 6889521"/>
              <a:gd name="connsiteX125" fmla="*/ 52290 w 1364418"/>
              <a:gd name="connsiteY125" fmla="*/ 446567 h 6889521"/>
              <a:gd name="connsiteX126" fmla="*/ 51538 w 1364418"/>
              <a:gd name="connsiteY126" fmla="*/ 393828 h 6889521"/>
              <a:gd name="connsiteX127" fmla="*/ 51368 w 1364418"/>
              <a:gd name="connsiteY127" fmla="*/ 353137 h 6889521"/>
              <a:gd name="connsiteX128" fmla="*/ 55970 w 1364418"/>
              <a:gd name="connsiteY128" fmla="*/ 321428 h 6889521"/>
              <a:gd name="connsiteX129" fmla="*/ 57061 w 1364418"/>
              <a:gd name="connsiteY129" fmla="*/ 275771 h 6889521"/>
              <a:gd name="connsiteX130" fmla="*/ 74088 w 1364418"/>
              <a:gd name="connsiteY130" fmla="*/ 212860 h 6889521"/>
              <a:gd name="connsiteX131" fmla="*/ 65798 w 1364418"/>
              <a:gd name="connsiteY131" fmla="*/ 144983 h 6889521"/>
              <a:gd name="connsiteX132" fmla="*/ 78082 w 1364418"/>
              <a:gd name="connsiteY132" fmla="*/ 55288 h 6889521"/>
              <a:gd name="connsiteX133" fmla="*/ 37636 w 1364418"/>
              <a:gd name="connsiteY133" fmla="*/ 0 h 6889521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81996 w 1364418"/>
              <a:gd name="connsiteY4" fmla="*/ 6792972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364418" h="6858000">
                <a:moveTo>
                  <a:pt x="37636" y="0"/>
                </a:moveTo>
                <a:lnTo>
                  <a:pt x="1364418" y="0"/>
                </a:lnTo>
                <a:lnTo>
                  <a:pt x="1364418" y="6858000"/>
                </a:lnTo>
                <a:lnTo>
                  <a:pt x="245974" y="6857735"/>
                </a:lnTo>
                <a:cubicBezTo>
                  <a:pt x="246649" y="6829312"/>
                  <a:pt x="258792" y="6817314"/>
                  <a:pt x="281996" y="6792972"/>
                </a:cubicBezTo>
                <a:cubicBezTo>
                  <a:pt x="288036" y="6763449"/>
                  <a:pt x="261498" y="6738121"/>
                  <a:pt x="264484" y="6716710"/>
                </a:cubicBezTo>
                <a:cubicBezTo>
                  <a:pt x="264597" y="6714739"/>
                  <a:pt x="280538" y="6641844"/>
                  <a:pt x="280651" y="6639873"/>
                </a:cubicBezTo>
                <a:cubicBezTo>
                  <a:pt x="296114" y="6596543"/>
                  <a:pt x="335196" y="6519339"/>
                  <a:pt x="339152" y="6471804"/>
                </a:cubicBezTo>
                <a:lnTo>
                  <a:pt x="334570" y="6389835"/>
                </a:lnTo>
                <a:cubicBezTo>
                  <a:pt x="334613" y="6357588"/>
                  <a:pt x="338883" y="6333072"/>
                  <a:pt x="317792" y="6324679"/>
                </a:cubicBezTo>
                <a:cubicBezTo>
                  <a:pt x="308402" y="6306381"/>
                  <a:pt x="279168" y="6293695"/>
                  <a:pt x="278227" y="6280046"/>
                </a:cubicBezTo>
                <a:cubicBezTo>
                  <a:pt x="281050" y="6269969"/>
                  <a:pt x="290039" y="6265765"/>
                  <a:pt x="288000" y="6252834"/>
                </a:cubicBezTo>
                <a:lnTo>
                  <a:pt x="265992" y="6202459"/>
                </a:lnTo>
                <a:cubicBezTo>
                  <a:pt x="264772" y="6196814"/>
                  <a:pt x="268092" y="6158095"/>
                  <a:pt x="264790" y="6153037"/>
                </a:cubicBezTo>
                <a:cubicBezTo>
                  <a:pt x="302335" y="6114354"/>
                  <a:pt x="260378" y="6128837"/>
                  <a:pt x="280205" y="6078132"/>
                </a:cubicBezTo>
                <a:cubicBezTo>
                  <a:pt x="283657" y="6049622"/>
                  <a:pt x="275724" y="6059673"/>
                  <a:pt x="267592" y="6028119"/>
                </a:cubicBezTo>
                <a:cubicBezTo>
                  <a:pt x="277113" y="5988572"/>
                  <a:pt x="234727" y="5976018"/>
                  <a:pt x="252821" y="5926735"/>
                </a:cubicBezTo>
                <a:cubicBezTo>
                  <a:pt x="290324" y="5823532"/>
                  <a:pt x="288016" y="5757776"/>
                  <a:pt x="302333" y="5712857"/>
                </a:cubicBezTo>
                <a:cubicBezTo>
                  <a:pt x="310258" y="5688518"/>
                  <a:pt x="328236" y="5675288"/>
                  <a:pt x="332131" y="5660491"/>
                </a:cubicBezTo>
                <a:cubicBezTo>
                  <a:pt x="345782" y="5622696"/>
                  <a:pt x="344964" y="5595787"/>
                  <a:pt x="341254" y="5563435"/>
                </a:cubicBezTo>
                <a:cubicBezTo>
                  <a:pt x="335745" y="5537661"/>
                  <a:pt x="359171" y="5479228"/>
                  <a:pt x="368130" y="5437125"/>
                </a:cubicBezTo>
                <a:cubicBezTo>
                  <a:pt x="379868" y="5399640"/>
                  <a:pt x="373836" y="5420657"/>
                  <a:pt x="381698" y="5396260"/>
                </a:cubicBezTo>
                <a:cubicBezTo>
                  <a:pt x="395995" y="5391935"/>
                  <a:pt x="389433" y="5350429"/>
                  <a:pt x="397679" y="5330009"/>
                </a:cubicBezTo>
                <a:cubicBezTo>
                  <a:pt x="405925" y="5309589"/>
                  <a:pt x="420210" y="5291626"/>
                  <a:pt x="431172" y="5273739"/>
                </a:cubicBezTo>
                <a:cubicBezTo>
                  <a:pt x="426568" y="5263245"/>
                  <a:pt x="432286" y="5253790"/>
                  <a:pt x="440771" y="5241779"/>
                </a:cubicBezTo>
                <a:lnTo>
                  <a:pt x="451997" y="5225268"/>
                </a:lnTo>
                <a:lnTo>
                  <a:pt x="453017" y="5217684"/>
                </a:lnTo>
                <a:cubicBezTo>
                  <a:pt x="455252" y="5208685"/>
                  <a:pt x="458044" y="5200600"/>
                  <a:pt x="460358" y="5193377"/>
                </a:cubicBezTo>
                <a:lnTo>
                  <a:pt x="463661" y="5179288"/>
                </a:lnTo>
                <a:lnTo>
                  <a:pt x="464645" y="5173621"/>
                </a:lnTo>
                <a:lnTo>
                  <a:pt x="460279" y="5159961"/>
                </a:lnTo>
                <a:lnTo>
                  <a:pt x="466956" y="5144295"/>
                </a:lnTo>
                <a:lnTo>
                  <a:pt x="463889" y="5125185"/>
                </a:lnTo>
                <a:cubicBezTo>
                  <a:pt x="466252" y="5124475"/>
                  <a:pt x="468554" y="5123363"/>
                  <a:pt x="470719" y="5121884"/>
                </a:cubicBezTo>
                <a:lnTo>
                  <a:pt x="477755" y="5067850"/>
                </a:lnTo>
                <a:lnTo>
                  <a:pt x="480486" y="5060861"/>
                </a:lnTo>
                <a:lnTo>
                  <a:pt x="477190" y="5034192"/>
                </a:lnTo>
                <a:cubicBezTo>
                  <a:pt x="476699" y="5019824"/>
                  <a:pt x="477403" y="5006180"/>
                  <a:pt x="478744" y="4993030"/>
                </a:cubicBezTo>
                <a:lnTo>
                  <a:pt x="485653" y="4946844"/>
                </a:lnTo>
                <a:lnTo>
                  <a:pt x="481509" y="4932692"/>
                </a:lnTo>
                <a:cubicBezTo>
                  <a:pt x="481214" y="4911802"/>
                  <a:pt x="495319" y="4880686"/>
                  <a:pt x="496912" y="4858827"/>
                </a:cubicBezTo>
                <a:lnTo>
                  <a:pt x="502815" y="4821170"/>
                </a:lnTo>
                <a:lnTo>
                  <a:pt x="507548" y="4780965"/>
                </a:lnTo>
                <a:lnTo>
                  <a:pt x="508841" y="4750867"/>
                </a:lnTo>
                <a:lnTo>
                  <a:pt x="506648" y="4690749"/>
                </a:lnTo>
                <a:cubicBezTo>
                  <a:pt x="512729" y="4654213"/>
                  <a:pt x="491337" y="4623546"/>
                  <a:pt x="502128" y="4584173"/>
                </a:cubicBezTo>
                <a:cubicBezTo>
                  <a:pt x="488693" y="4519562"/>
                  <a:pt x="492047" y="4501522"/>
                  <a:pt x="497211" y="4444346"/>
                </a:cubicBezTo>
                <a:cubicBezTo>
                  <a:pt x="511033" y="4454946"/>
                  <a:pt x="497584" y="4394050"/>
                  <a:pt x="493776" y="4375228"/>
                </a:cubicBezTo>
                <a:cubicBezTo>
                  <a:pt x="491426" y="4334791"/>
                  <a:pt x="480594" y="4270639"/>
                  <a:pt x="474429" y="4214165"/>
                </a:cubicBezTo>
                <a:cubicBezTo>
                  <a:pt x="465297" y="4170832"/>
                  <a:pt x="480280" y="4120324"/>
                  <a:pt x="478502" y="4090296"/>
                </a:cubicBezTo>
                <a:lnTo>
                  <a:pt x="463758" y="4033999"/>
                </a:lnTo>
                <a:lnTo>
                  <a:pt x="464907" y="4031933"/>
                </a:lnTo>
                <a:cubicBezTo>
                  <a:pt x="467040" y="4022997"/>
                  <a:pt x="465967" y="4017669"/>
                  <a:pt x="463483" y="4013953"/>
                </a:cubicBezTo>
                <a:lnTo>
                  <a:pt x="449778" y="3974753"/>
                </a:lnTo>
                <a:lnTo>
                  <a:pt x="451376" y="3969950"/>
                </a:lnTo>
                <a:lnTo>
                  <a:pt x="444798" y="3933779"/>
                </a:lnTo>
                <a:lnTo>
                  <a:pt x="446129" y="3933093"/>
                </a:lnTo>
                <a:cubicBezTo>
                  <a:pt x="448961" y="3930731"/>
                  <a:pt x="450769" y="3927433"/>
                  <a:pt x="450483" y="3922082"/>
                </a:cubicBezTo>
                <a:cubicBezTo>
                  <a:pt x="471740" y="3927556"/>
                  <a:pt x="458283" y="3917724"/>
                  <a:pt x="455561" y="3901461"/>
                </a:cubicBezTo>
                <a:cubicBezTo>
                  <a:pt x="460173" y="3883426"/>
                  <a:pt x="474485" y="3829756"/>
                  <a:pt x="478155" y="3813873"/>
                </a:cubicBezTo>
                <a:cubicBezTo>
                  <a:pt x="477963" y="3811302"/>
                  <a:pt x="477772" y="3808732"/>
                  <a:pt x="477580" y="3806161"/>
                </a:cubicBezTo>
                <a:lnTo>
                  <a:pt x="477887" y="3805957"/>
                </a:lnTo>
                <a:cubicBezTo>
                  <a:pt x="478443" y="3804175"/>
                  <a:pt x="478509" y="3801600"/>
                  <a:pt x="477914" y="3797724"/>
                </a:cubicBezTo>
                <a:lnTo>
                  <a:pt x="476529" y="3792098"/>
                </a:lnTo>
                <a:lnTo>
                  <a:pt x="475413" y="3777135"/>
                </a:lnTo>
                <a:lnTo>
                  <a:pt x="477146" y="3771656"/>
                </a:lnTo>
                <a:lnTo>
                  <a:pt x="480889" y="3769007"/>
                </a:lnTo>
                <a:lnTo>
                  <a:pt x="480355" y="3767709"/>
                </a:lnTo>
                <a:cubicBezTo>
                  <a:pt x="472854" y="3758603"/>
                  <a:pt x="462858" y="3757457"/>
                  <a:pt x="489051" y="3738082"/>
                </a:cubicBezTo>
                <a:cubicBezTo>
                  <a:pt x="476420" y="3716230"/>
                  <a:pt x="492614" y="3707883"/>
                  <a:pt x="496397" y="3673397"/>
                </a:cubicBezTo>
                <a:cubicBezTo>
                  <a:pt x="485059" y="3661788"/>
                  <a:pt x="488117" y="3649813"/>
                  <a:pt x="495693" y="3637109"/>
                </a:cubicBezTo>
                <a:cubicBezTo>
                  <a:pt x="488827" y="3605834"/>
                  <a:pt x="498565" y="3573837"/>
                  <a:pt x="499136" y="3536883"/>
                </a:cubicBezTo>
                <a:cubicBezTo>
                  <a:pt x="483096" y="3500539"/>
                  <a:pt x="506170" y="3475121"/>
                  <a:pt x="506674" y="3435652"/>
                </a:cubicBezTo>
                <a:cubicBezTo>
                  <a:pt x="508209" y="3397466"/>
                  <a:pt x="505139" y="3338624"/>
                  <a:pt x="508345" y="3307769"/>
                </a:cubicBezTo>
                <a:cubicBezTo>
                  <a:pt x="522826" y="3292381"/>
                  <a:pt x="493343" y="3256540"/>
                  <a:pt x="525908" y="3250522"/>
                </a:cubicBezTo>
                <a:cubicBezTo>
                  <a:pt x="519705" y="3235893"/>
                  <a:pt x="504475" y="3230937"/>
                  <a:pt x="526333" y="3229163"/>
                </a:cubicBezTo>
                <a:cubicBezTo>
                  <a:pt x="524884" y="3224149"/>
                  <a:pt x="525919" y="3220404"/>
                  <a:pt x="528156" y="3217217"/>
                </a:cubicBezTo>
                <a:lnTo>
                  <a:pt x="514991" y="3183755"/>
                </a:lnTo>
                <a:lnTo>
                  <a:pt x="515492" y="3178642"/>
                </a:lnTo>
                <a:lnTo>
                  <a:pt x="503092" y="3158586"/>
                </a:lnTo>
                <a:lnTo>
                  <a:pt x="488277" y="3129034"/>
                </a:lnTo>
                <a:lnTo>
                  <a:pt x="488942" y="3126682"/>
                </a:lnTo>
                <a:lnTo>
                  <a:pt x="479810" y="3114519"/>
                </a:lnTo>
                <a:cubicBezTo>
                  <a:pt x="476044" y="3110886"/>
                  <a:pt x="471657" y="3108020"/>
                  <a:pt x="466419" y="3106272"/>
                </a:cubicBezTo>
                <a:cubicBezTo>
                  <a:pt x="479357" y="3049949"/>
                  <a:pt x="446991" y="3011906"/>
                  <a:pt x="439149" y="2958185"/>
                </a:cubicBezTo>
                <a:cubicBezTo>
                  <a:pt x="423473" y="2895670"/>
                  <a:pt x="402616" y="2832884"/>
                  <a:pt x="381763" y="2762989"/>
                </a:cubicBezTo>
                <a:cubicBezTo>
                  <a:pt x="340504" y="2718141"/>
                  <a:pt x="357875" y="2611979"/>
                  <a:pt x="330681" y="2554718"/>
                </a:cubicBezTo>
                <a:cubicBezTo>
                  <a:pt x="354561" y="2510384"/>
                  <a:pt x="312857" y="2522616"/>
                  <a:pt x="310775" y="2485734"/>
                </a:cubicBezTo>
                <a:cubicBezTo>
                  <a:pt x="283880" y="2505125"/>
                  <a:pt x="334754" y="2437857"/>
                  <a:pt x="301498" y="2447068"/>
                </a:cubicBezTo>
                <a:cubicBezTo>
                  <a:pt x="302171" y="2440064"/>
                  <a:pt x="286502" y="2432988"/>
                  <a:pt x="288459" y="2425819"/>
                </a:cubicBezTo>
                <a:lnTo>
                  <a:pt x="294458" y="2402874"/>
                </a:lnTo>
                <a:lnTo>
                  <a:pt x="297070" y="2381443"/>
                </a:lnTo>
                <a:cubicBezTo>
                  <a:pt x="291389" y="2355877"/>
                  <a:pt x="281925" y="2295004"/>
                  <a:pt x="273399" y="2261920"/>
                </a:cubicBezTo>
                <a:cubicBezTo>
                  <a:pt x="264489" y="2250852"/>
                  <a:pt x="256407" y="2208397"/>
                  <a:pt x="263286" y="2195378"/>
                </a:cubicBezTo>
                <a:cubicBezTo>
                  <a:pt x="262597" y="2185499"/>
                  <a:pt x="238753" y="2164596"/>
                  <a:pt x="247503" y="2155135"/>
                </a:cubicBezTo>
                <a:cubicBezTo>
                  <a:pt x="257474" y="2141929"/>
                  <a:pt x="229406" y="2121310"/>
                  <a:pt x="244961" y="2118008"/>
                </a:cubicBezTo>
                <a:cubicBezTo>
                  <a:pt x="225493" y="2103116"/>
                  <a:pt x="245373" y="2072196"/>
                  <a:pt x="245954" y="2050531"/>
                </a:cubicBezTo>
                <a:cubicBezTo>
                  <a:pt x="228015" y="2040209"/>
                  <a:pt x="246924" y="2004931"/>
                  <a:pt x="237760" y="1963269"/>
                </a:cubicBezTo>
                <a:cubicBezTo>
                  <a:pt x="217314" y="1952304"/>
                  <a:pt x="249162" y="1930958"/>
                  <a:pt x="218938" y="1906352"/>
                </a:cubicBezTo>
                <a:cubicBezTo>
                  <a:pt x="211894" y="1889396"/>
                  <a:pt x="204207" y="1891128"/>
                  <a:pt x="195495" y="1861531"/>
                </a:cubicBezTo>
                <a:cubicBezTo>
                  <a:pt x="152756" y="1820122"/>
                  <a:pt x="167197" y="1775736"/>
                  <a:pt x="149294" y="1732919"/>
                </a:cubicBezTo>
                <a:cubicBezTo>
                  <a:pt x="132272" y="1683226"/>
                  <a:pt x="131129" y="1708347"/>
                  <a:pt x="121605" y="1663540"/>
                </a:cubicBezTo>
                <a:cubicBezTo>
                  <a:pt x="131383" y="1652207"/>
                  <a:pt x="129824" y="1627305"/>
                  <a:pt x="120731" y="1615777"/>
                </a:cubicBezTo>
                <a:cubicBezTo>
                  <a:pt x="113324" y="1591298"/>
                  <a:pt x="125561" y="1582061"/>
                  <a:pt x="101526" y="1563678"/>
                </a:cubicBezTo>
                <a:cubicBezTo>
                  <a:pt x="118336" y="1562186"/>
                  <a:pt x="95368" y="1514217"/>
                  <a:pt x="114606" y="1519474"/>
                </a:cubicBezTo>
                <a:cubicBezTo>
                  <a:pt x="124662" y="1497831"/>
                  <a:pt x="99126" y="1498809"/>
                  <a:pt x="107348" y="1477995"/>
                </a:cubicBezTo>
                <a:cubicBezTo>
                  <a:pt x="102372" y="1450946"/>
                  <a:pt x="98082" y="1395585"/>
                  <a:pt x="93433" y="1373769"/>
                </a:cubicBezTo>
                <a:lnTo>
                  <a:pt x="101740" y="1307086"/>
                </a:lnTo>
                <a:cubicBezTo>
                  <a:pt x="61518" y="1238798"/>
                  <a:pt x="128597" y="1302829"/>
                  <a:pt x="102928" y="1189033"/>
                </a:cubicBezTo>
                <a:cubicBezTo>
                  <a:pt x="96991" y="1183619"/>
                  <a:pt x="100433" y="1168361"/>
                  <a:pt x="107613" y="1168288"/>
                </a:cubicBezTo>
                <a:cubicBezTo>
                  <a:pt x="104521" y="1161401"/>
                  <a:pt x="88898" y="1146763"/>
                  <a:pt x="99895" y="1142577"/>
                </a:cubicBezTo>
                <a:cubicBezTo>
                  <a:pt x="98248" y="1123927"/>
                  <a:pt x="94639" y="1105753"/>
                  <a:pt x="89201" y="1088484"/>
                </a:cubicBezTo>
                <a:lnTo>
                  <a:pt x="77937" y="1016103"/>
                </a:lnTo>
                <a:cubicBezTo>
                  <a:pt x="78422" y="988163"/>
                  <a:pt x="78908" y="981994"/>
                  <a:pt x="79393" y="954054"/>
                </a:cubicBezTo>
                <a:cubicBezTo>
                  <a:pt x="74607" y="950500"/>
                  <a:pt x="84928" y="922140"/>
                  <a:pt x="90309" y="921368"/>
                </a:cubicBezTo>
                <a:cubicBezTo>
                  <a:pt x="87566" y="916400"/>
                  <a:pt x="66268" y="901306"/>
                  <a:pt x="74258" y="896999"/>
                </a:cubicBezTo>
                <a:cubicBezTo>
                  <a:pt x="69492" y="868759"/>
                  <a:pt x="58957" y="842759"/>
                  <a:pt x="43666" y="821517"/>
                </a:cubicBezTo>
                <a:cubicBezTo>
                  <a:pt x="35059" y="797243"/>
                  <a:pt x="27646" y="764612"/>
                  <a:pt x="22616" y="751353"/>
                </a:cubicBezTo>
                <a:cubicBezTo>
                  <a:pt x="22469" y="741312"/>
                  <a:pt x="22321" y="731271"/>
                  <a:pt x="22174" y="721230"/>
                </a:cubicBezTo>
                <a:lnTo>
                  <a:pt x="7845" y="681659"/>
                </a:lnTo>
                <a:cubicBezTo>
                  <a:pt x="-21513" y="678654"/>
                  <a:pt x="41748" y="630810"/>
                  <a:pt x="31306" y="619315"/>
                </a:cubicBezTo>
                <a:cubicBezTo>
                  <a:pt x="37997" y="611016"/>
                  <a:pt x="17724" y="592108"/>
                  <a:pt x="15184" y="585934"/>
                </a:cubicBezTo>
                <a:cubicBezTo>
                  <a:pt x="14724" y="571597"/>
                  <a:pt x="22718" y="553285"/>
                  <a:pt x="22258" y="538948"/>
                </a:cubicBezTo>
                <a:cubicBezTo>
                  <a:pt x="22152" y="531703"/>
                  <a:pt x="26272" y="532408"/>
                  <a:pt x="26166" y="525163"/>
                </a:cubicBezTo>
                <a:cubicBezTo>
                  <a:pt x="28507" y="511668"/>
                  <a:pt x="56166" y="464433"/>
                  <a:pt x="52290" y="446567"/>
                </a:cubicBezTo>
                <a:cubicBezTo>
                  <a:pt x="47300" y="425186"/>
                  <a:pt x="52062" y="408582"/>
                  <a:pt x="51538" y="393828"/>
                </a:cubicBezTo>
                <a:cubicBezTo>
                  <a:pt x="51481" y="380264"/>
                  <a:pt x="51425" y="366701"/>
                  <a:pt x="51368" y="353137"/>
                </a:cubicBezTo>
                <a:cubicBezTo>
                  <a:pt x="50053" y="345863"/>
                  <a:pt x="61696" y="333814"/>
                  <a:pt x="55970" y="321428"/>
                </a:cubicBezTo>
                <a:cubicBezTo>
                  <a:pt x="56334" y="306209"/>
                  <a:pt x="56697" y="290990"/>
                  <a:pt x="57061" y="275771"/>
                </a:cubicBezTo>
                <a:cubicBezTo>
                  <a:pt x="46146" y="254441"/>
                  <a:pt x="87623" y="243671"/>
                  <a:pt x="74088" y="212860"/>
                </a:cubicBezTo>
                <a:cubicBezTo>
                  <a:pt x="92367" y="188146"/>
                  <a:pt x="68261" y="179672"/>
                  <a:pt x="65798" y="144983"/>
                </a:cubicBezTo>
                <a:cubicBezTo>
                  <a:pt x="52661" y="119338"/>
                  <a:pt x="79134" y="90517"/>
                  <a:pt x="78082" y="55288"/>
                </a:cubicBezTo>
                <a:lnTo>
                  <a:pt x="37636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90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3" name="Rectangle 24582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5" name="Right Triangle 2458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87" name="Rectangle 2458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1CBD9A3-1A9A-449B-935F-3E8BB7559B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3930" y="1050595"/>
            <a:ext cx="6056111" cy="1618489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/>
              <a:t>Etapas da Visita Domiciliar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39BF381-D8E7-4617-B253-E93C9998EB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63930" y="2969469"/>
            <a:ext cx="6056111" cy="2800395"/>
          </a:xfrm>
        </p:spPr>
        <p:txBody>
          <a:bodyPr anchor="t">
            <a:normAutofit/>
          </a:bodyPr>
          <a:lstStyle/>
          <a:p>
            <a:pPr lvl="1" eaLnBrk="1" hangingPunct="1"/>
            <a:r>
              <a:rPr lang="pt-BR" altLang="pt-BR" sz="2100"/>
              <a:t>Planejamento</a:t>
            </a:r>
          </a:p>
          <a:p>
            <a:pPr lvl="1" eaLnBrk="1" hangingPunct="1"/>
            <a:endParaRPr lang="pt-BR" altLang="pt-BR" sz="2100"/>
          </a:p>
          <a:p>
            <a:pPr lvl="1" eaLnBrk="1" hangingPunct="1"/>
            <a:r>
              <a:rPr lang="pt-BR" altLang="pt-BR" sz="2100"/>
              <a:t>Execução</a:t>
            </a:r>
          </a:p>
          <a:p>
            <a:pPr lvl="1" eaLnBrk="1" hangingPunct="1"/>
            <a:endParaRPr lang="pt-BR" altLang="pt-BR" sz="2100"/>
          </a:p>
          <a:p>
            <a:pPr lvl="1" eaLnBrk="1" hangingPunct="1"/>
            <a:r>
              <a:rPr lang="pt-BR" altLang="pt-BR" sz="2100"/>
              <a:t>Registro dos dados</a:t>
            </a:r>
          </a:p>
          <a:p>
            <a:pPr lvl="1" eaLnBrk="1" hangingPunct="1"/>
            <a:endParaRPr lang="pt-BR" altLang="pt-BR" sz="2100"/>
          </a:p>
          <a:p>
            <a:pPr lvl="1" eaLnBrk="1" hangingPunct="1"/>
            <a:r>
              <a:rPr lang="pt-BR" altLang="pt-BR" sz="2100"/>
              <a:t>Avaliação do Processo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id="{6128F3BD-7564-4310-B528-888E64F875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C8F8B6B4-B6A4-47B1-8A13-48D21E98D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2777" y="609600"/>
            <a:ext cx="6411289" cy="1282459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/>
              <a:t>Realização da VD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D6B6CDA-06B8-4F38-ADAF-1F611BF12C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2776" y="2147358"/>
            <a:ext cx="6411289" cy="4076394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1700"/>
              <a:t>Postura do Profissional de saúde/estudante </a:t>
            </a:r>
          </a:p>
          <a:p>
            <a:pPr lvl="1" eaLnBrk="1" hangingPunct="1"/>
            <a:r>
              <a:rPr lang="pt-BR" altLang="pt-BR" sz="1700"/>
              <a:t>Identificação do profissional;</a:t>
            </a:r>
          </a:p>
          <a:p>
            <a:pPr lvl="1" eaLnBrk="1" hangingPunct="1"/>
            <a:r>
              <a:rPr lang="pt-BR" altLang="pt-BR" sz="1700"/>
              <a:t>Cordialidade (evitar extremos de formalidade e de intimidade);</a:t>
            </a:r>
          </a:p>
          <a:p>
            <a:pPr lvl="1"/>
            <a:r>
              <a:rPr lang="pt-BR" sz="1700"/>
              <a:t>Manter o celular desligado no momento da VD;</a:t>
            </a:r>
          </a:p>
          <a:p>
            <a:pPr lvl="1"/>
            <a:r>
              <a:rPr lang="pt-BR" sz="1700"/>
              <a:t>Manter uma postura atenta, estar disponível para ouvir, sem julgamentos;</a:t>
            </a:r>
            <a:endParaRPr lang="pt-BR" altLang="pt-BR" sz="1700"/>
          </a:p>
          <a:p>
            <a:pPr lvl="1"/>
            <a:r>
              <a:rPr lang="pt-BR" altLang="pt-BR" sz="1700"/>
              <a:t>Explicar os objetivos da VD;</a:t>
            </a:r>
          </a:p>
          <a:p>
            <a:pPr lvl="1"/>
            <a:r>
              <a:rPr lang="pt-BR" sz="1700"/>
              <a:t>Atendimento do paciente índice/família;</a:t>
            </a:r>
          </a:p>
          <a:p>
            <a:pPr lvl="1"/>
            <a:r>
              <a:rPr lang="pt-BR" sz="1700"/>
              <a:t>Conversar com o cuidador;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1700"/>
              <a:t>Estar preparado para atender outros membros da família;</a:t>
            </a:r>
          </a:p>
          <a:p>
            <a:pPr lvl="1" eaLnBrk="1" hangingPunct="1"/>
            <a:endParaRPr lang="pt-BR" altLang="pt-BR" sz="1700"/>
          </a:p>
          <a:p>
            <a:pPr lvl="1" eaLnBrk="1" hangingPunct="1"/>
            <a:r>
              <a:rPr lang="pt-BR" altLang="pt-BR" sz="1700"/>
              <a:t>Utilização dos Roteiros para auxiliar na realização da VD</a:t>
            </a:r>
          </a:p>
          <a:p>
            <a:pPr lvl="2"/>
            <a:r>
              <a:rPr lang="pt-BR" altLang="pt-BR" sz="1700"/>
              <a:t>Lembrando que não é um inquérito ou uma pesquisa... Documento norteador.</a:t>
            </a:r>
          </a:p>
          <a:p>
            <a:pPr lvl="1" eaLnBrk="1" hangingPunct="1"/>
            <a:endParaRPr lang="pt-BR" altLang="pt-BR" sz="1700"/>
          </a:p>
          <a:p>
            <a:pPr lvl="1" eaLnBrk="1" hangingPunct="1"/>
            <a:endParaRPr lang="pt-BR" altLang="pt-BR" sz="1700"/>
          </a:p>
          <a:p>
            <a:pPr lvl="1" eaLnBrk="1" hangingPunct="1"/>
            <a:endParaRPr lang="pt-BR" altLang="pt-BR" sz="1700"/>
          </a:p>
          <a:p>
            <a:pPr lvl="1" eaLnBrk="1" hangingPunct="1"/>
            <a:endParaRPr lang="pt-BR" altLang="pt-BR" sz="1700"/>
          </a:p>
        </p:txBody>
      </p:sp>
      <p:sp>
        <p:nvSpPr>
          <p:cNvPr id="27657" name="Freeform: Shape 27656">
            <a:extLst>
              <a:ext uri="{FF2B5EF4-FFF2-40B4-BE49-F238E27FC236}">
                <a16:creationId xmlns:a16="http://schemas.microsoft.com/office/drawing/2014/main" id="{82AA3C4E-019E-440F-87AB-67EFA9BE6C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116842" y="-2"/>
            <a:ext cx="1026164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251033 w 1364418"/>
              <a:gd name="connsiteY10" fmla="*/ 6492130 h 6858000"/>
              <a:gd name="connsiteX11" fmla="*/ 266720 w 1364418"/>
              <a:gd name="connsiteY11" fmla="*/ 6431610 h 6858000"/>
              <a:gd name="connsiteX12" fmla="*/ 310425 w 1364418"/>
              <a:gd name="connsiteY12" fmla="*/ 6379786 h 6858000"/>
              <a:gd name="connsiteX13" fmla="*/ 293648 w 1364418"/>
              <a:gd name="connsiteY13" fmla="*/ 6334727 h 6858000"/>
              <a:gd name="connsiteX14" fmla="*/ 271063 w 1364418"/>
              <a:gd name="connsiteY14" fmla="*/ 6313295 h 6858000"/>
              <a:gd name="connsiteX15" fmla="*/ 278227 w 1364418"/>
              <a:gd name="connsiteY15" fmla="*/ 6280046 h 6858000"/>
              <a:gd name="connsiteX16" fmla="*/ 281226 w 1364418"/>
              <a:gd name="connsiteY16" fmla="*/ 6272987 h 6858000"/>
              <a:gd name="connsiteX17" fmla="*/ 288000 w 1364418"/>
              <a:gd name="connsiteY17" fmla="*/ 6252834 h 6858000"/>
              <a:gd name="connsiteX18" fmla="*/ 265992 w 1364418"/>
              <a:gd name="connsiteY18" fmla="*/ 6202459 h 6858000"/>
              <a:gd name="connsiteX19" fmla="*/ 264790 w 1364418"/>
              <a:gd name="connsiteY19" fmla="*/ 6153037 h 6858000"/>
              <a:gd name="connsiteX20" fmla="*/ 280205 w 1364418"/>
              <a:gd name="connsiteY20" fmla="*/ 6078132 h 6858000"/>
              <a:gd name="connsiteX21" fmla="*/ 267592 w 1364418"/>
              <a:gd name="connsiteY21" fmla="*/ 6028119 h 6858000"/>
              <a:gd name="connsiteX22" fmla="*/ 252821 w 1364418"/>
              <a:gd name="connsiteY22" fmla="*/ 5926735 h 6858000"/>
              <a:gd name="connsiteX23" fmla="*/ 302333 w 1364418"/>
              <a:gd name="connsiteY23" fmla="*/ 5712857 h 6858000"/>
              <a:gd name="connsiteX24" fmla="*/ 332131 w 1364418"/>
              <a:gd name="connsiteY24" fmla="*/ 5660491 h 6858000"/>
              <a:gd name="connsiteX25" fmla="*/ 341254 w 1364418"/>
              <a:gd name="connsiteY25" fmla="*/ 5563435 h 6858000"/>
              <a:gd name="connsiteX26" fmla="*/ 368130 w 1364418"/>
              <a:gd name="connsiteY26" fmla="*/ 5437125 h 6858000"/>
              <a:gd name="connsiteX27" fmla="*/ 381698 w 1364418"/>
              <a:gd name="connsiteY27" fmla="*/ 5396260 h 6858000"/>
              <a:gd name="connsiteX28" fmla="*/ 397679 w 1364418"/>
              <a:gd name="connsiteY28" fmla="*/ 5330009 h 6858000"/>
              <a:gd name="connsiteX29" fmla="*/ 431172 w 1364418"/>
              <a:gd name="connsiteY29" fmla="*/ 5273739 h 6858000"/>
              <a:gd name="connsiteX30" fmla="*/ 440771 w 1364418"/>
              <a:gd name="connsiteY30" fmla="*/ 5241779 h 6858000"/>
              <a:gd name="connsiteX31" fmla="*/ 451997 w 1364418"/>
              <a:gd name="connsiteY31" fmla="*/ 5225268 h 6858000"/>
              <a:gd name="connsiteX32" fmla="*/ 453017 w 1364418"/>
              <a:gd name="connsiteY32" fmla="*/ 5217684 h 6858000"/>
              <a:gd name="connsiteX33" fmla="*/ 460358 w 1364418"/>
              <a:gd name="connsiteY33" fmla="*/ 5193377 h 6858000"/>
              <a:gd name="connsiteX34" fmla="*/ 463661 w 1364418"/>
              <a:gd name="connsiteY34" fmla="*/ 5179288 h 6858000"/>
              <a:gd name="connsiteX35" fmla="*/ 464645 w 1364418"/>
              <a:gd name="connsiteY35" fmla="*/ 5173621 h 6858000"/>
              <a:gd name="connsiteX36" fmla="*/ 460279 w 1364418"/>
              <a:gd name="connsiteY36" fmla="*/ 5159961 h 6858000"/>
              <a:gd name="connsiteX37" fmla="*/ 466956 w 1364418"/>
              <a:gd name="connsiteY37" fmla="*/ 5144295 h 6858000"/>
              <a:gd name="connsiteX38" fmla="*/ 463889 w 1364418"/>
              <a:gd name="connsiteY38" fmla="*/ 5125185 h 6858000"/>
              <a:gd name="connsiteX39" fmla="*/ 470719 w 1364418"/>
              <a:gd name="connsiteY39" fmla="*/ 5121884 h 6858000"/>
              <a:gd name="connsiteX40" fmla="*/ 477755 w 1364418"/>
              <a:gd name="connsiteY40" fmla="*/ 5067850 h 6858000"/>
              <a:gd name="connsiteX41" fmla="*/ 480486 w 1364418"/>
              <a:gd name="connsiteY41" fmla="*/ 5060861 h 6858000"/>
              <a:gd name="connsiteX42" fmla="*/ 477190 w 1364418"/>
              <a:gd name="connsiteY42" fmla="*/ 5034192 h 6858000"/>
              <a:gd name="connsiteX43" fmla="*/ 478744 w 1364418"/>
              <a:gd name="connsiteY43" fmla="*/ 4993030 h 6858000"/>
              <a:gd name="connsiteX44" fmla="*/ 485653 w 1364418"/>
              <a:gd name="connsiteY44" fmla="*/ 4946844 h 6858000"/>
              <a:gd name="connsiteX45" fmla="*/ 481509 w 1364418"/>
              <a:gd name="connsiteY45" fmla="*/ 4932692 h 6858000"/>
              <a:gd name="connsiteX46" fmla="*/ 496912 w 1364418"/>
              <a:gd name="connsiteY46" fmla="*/ 4858827 h 6858000"/>
              <a:gd name="connsiteX47" fmla="*/ 502815 w 1364418"/>
              <a:gd name="connsiteY47" fmla="*/ 4821170 h 6858000"/>
              <a:gd name="connsiteX48" fmla="*/ 507548 w 1364418"/>
              <a:gd name="connsiteY48" fmla="*/ 4780965 h 6858000"/>
              <a:gd name="connsiteX49" fmla="*/ 508841 w 1364418"/>
              <a:gd name="connsiteY49" fmla="*/ 4750867 h 6858000"/>
              <a:gd name="connsiteX50" fmla="*/ 506648 w 1364418"/>
              <a:gd name="connsiteY50" fmla="*/ 4690749 h 6858000"/>
              <a:gd name="connsiteX51" fmla="*/ 502128 w 1364418"/>
              <a:gd name="connsiteY51" fmla="*/ 4584173 h 6858000"/>
              <a:gd name="connsiteX52" fmla="*/ 497211 w 1364418"/>
              <a:gd name="connsiteY52" fmla="*/ 4444346 h 6858000"/>
              <a:gd name="connsiteX53" fmla="*/ 493776 w 1364418"/>
              <a:gd name="connsiteY53" fmla="*/ 4375228 h 6858000"/>
              <a:gd name="connsiteX54" fmla="*/ 474429 w 1364418"/>
              <a:gd name="connsiteY54" fmla="*/ 4214165 h 6858000"/>
              <a:gd name="connsiteX55" fmla="*/ 478502 w 1364418"/>
              <a:gd name="connsiteY55" fmla="*/ 4090296 h 6858000"/>
              <a:gd name="connsiteX56" fmla="*/ 463758 w 1364418"/>
              <a:gd name="connsiteY56" fmla="*/ 4033999 h 6858000"/>
              <a:gd name="connsiteX57" fmla="*/ 464907 w 1364418"/>
              <a:gd name="connsiteY57" fmla="*/ 4031933 h 6858000"/>
              <a:gd name="connsiteX58" fmla="*/ 463483 w 1364418"/>
              <a:gd name="connsiteY58" fmla="*/ 4013953 h 6858000"/>
              <a:gd name="connsiteX59" fmla="*/ 449778 w 1364418"/>
              <a:gd name="connsiteY59" fmla="*/ 3974753 h 6858000"/>
              <a:gd name="connsiteX60" fmla="*/ 451376 w 1364418"/>
              <a:gd name="connsiteY60" fmla="*/ 3969950 h 6858000"/>
              <a:gd name="connsiteX61" fmla="*/ 444798 w 1364418"/>
              <a:gd name="connsiteY61" fmla="*/ 3933779 h 6858000"/>
              <a:gd name="connsiteX62" fmla="*/ 446129 w 1364418"/>
              <a:gd name="connsiteY62" fmla="*/ 3933093 h 6858000"/>
              <a:gd name="connsiteX63" fmla="*/ 450483 w 1364418"/>
              <a:gd name="connsiteY63" fmla="*/ 3922082 h 6858000"/>
              <a:gd name="connsiteX64" fmla="*/ 455561 w 1364418"/>
              <a:gd name="connsiteY64" fmla="*/ 3901461 h 6858000"/>
              <a:gd name="connsiteX65" fmla="*/ 478155 w 1364418"/>
              <a:gd name="connsiteY65" fmla="*/ 3813873 h 6858000"/>
              <a:gd name="connsiteX66" fmla="*/ 477580 w 1364418"/>
              <a:gd name="connsiteY66" fmla="*/ 3806161 h 6858000"/>
              <a:gd name="connsiteX67" fmla="*/ 477887 w 1364418"/>
              <a:gd name="connsiteY67" fmla="*/ 3805957 h 6858000"/>
              <a:gd name="connsiteX68" fmla="*/ 477914 w 1364418"/>
              <a:gd name="connsiteY68" fmla="*/ 3797724 h 6858000"/>
              <a:gd name="connsiteX69" fmla="*/ 476529 w 1364418"/>
              <a:gd name="connsiteY69" fmla="*/ 3792098 h 6858000"/>
              <a:gd name="connsiteX70" fmla="*/ 475413 w 1364418"/>
              <a:gd name="connsiteY70" fmla="*/ 3777135 h 6858000"/>
              <a:gd name="connsiteX71" fmla="*/ 477146 w 1364418"/>
              <a:gd name="connsiteY71" fmla="*/ 3771656 h 6858000"/>
              <a:gd name="connsiteX72" fmla="*/ 480889 w 1364418"/>
              <a:gd name="connsiteY72" fmla="*/ 3769007 h 6858000"/>
              <a:gd name="connsiteX73" fmla="*/ 480355 w 1364418"/>
              <a:gd name="connsiteY73" fmla="*/ 3767709 h 6858000"/>
              <a:gd name="connsiteX74" fmla="*/ 489051 w 1364418"/>
              <a:gd name="connsiteY74" fmla="*/ 3738082 h 6858000"/>
              <a:gd name="connsiteX75" fmla="*/ 496397 w 1364418"/>
              <a:gd name="connsiteY75" fmla="*/ 3673397 h 6858000"/>
              <a:gd name="connsiteX76" fmla="*/ 495693 w 1364418"/>
              <a:gd name="connsiteY76" fmla="*/ 3637109 h 6858000"/>
              <a:gd name="connsiteX77" fmla="*/ 499136 w 1364418"/>
              <a:gd name="connsiteY77" fmla="*/ 3536883 h 6858000"/>
              <a:gd name="connsiteX78" fmla="*/ 506674 w 1364418"/>
              <a:gd name="connsiteY78" fmla="*/ 3435652 h 6858000"/>
              <a:gd name="connsiteX79" fmla="*/ 508345 w 1364418"/>
              <a:gd name="connsiteY79" fmla="*/ 3307769 h 6858000"/>
              <a:gd name="connsiteX80" fmla="*/ 525908 w 1364418"/>
              <a:gd name="connsiteY80" fmla="*/ 3250522 h 6858000"/>
              <a:gd name="connsiteX81" fmla="*/ 526333 w 1364418"/>
              <a:gd name="connsiteY81" fmla="*/ 3229163 h 6858000"/>
              <a:gd name="connsiteX82" fmla="*/ 528156 w 1364418"/>
              <a:gd name="connsiteY82" fmla="*/ 3217217 h 6858000"/>
              <a:gd name="connsiteX83" fmla="*/ 514991 w 1364418"/>
              <a:gd name="connsiteY83" fmla="*/ 3183755 h 6858000"/>
              <a:gd name="connsiteX84" fmla="*/ 515492 w 1364418"/>
              <a:gd name="connsiteY84" fmla="*/ 3178642 h 6858000"/>
              <a:gd name="connsiteX85" fmla="*/ 503092 w 1364418"/>
              <a:gd name="connsiteY85" fmla="*/ 3158586 h 6858000"/>
              <a:gd name="connsiteX86" fmla="*/ 488277 w 1364418"/>
              <a:gd name="connsiteY86" fmla="*/ 3129034 h 6858000"/>
              <a:gd name="connsiteX87" fmla="*/ 488942 w 1364418"/>
              <a:gd name="connsiteY87" fmla="*/ 3126682 h 6858000"/>
              <a:gd name="connsiteX88" fmla="*/ 479810 w 1364418"/>
              <a:gd name="connsiteY88" fmla="*/ 3114519 h 6858000"/>
              <a:gd name="connsiteX89" fmla="*/ 466419 w 1364418"/>
              <a:gd name="connsiteY89" fmla="*/ 3106272 h 6858000"/>
              <a:gd name="connsiteX90" fmla="*/ 439149 w 1364418"/>
              <a:gd name="connsiteY90" fmla="*/ 2958185 h 6858000"/>
              <a:gd name="connsiteX91" fmla="*/ 381763 w 1364418"/>
              <a:gd name="connsiteY91" fmla="*/ 2762989 h 6858000"/>
              <a:gd name="connsiteX92" fmla="*/ 330681 w 1364418"/>
              <a:gd name="connsiteY92" fmla="*/ 2554718 h 6858000"/>
              <a:gd name="connsiteX93" fmla="*/ 310775 w 1364418"/>
              <a:gd name="connsiteY93" fmla="*/ 2485734 h 6858000"/>
              <a:gd name="connsiteX94" fmla="*/ 301498 w 1364418"/>
              <a:gd name="connsiteY94" fmla="*/ 2447068 h 6858000"/>
              <a:gd name="connsiteX95" fmla="*/ 288459 w 1364418"/>
              <a:gd name="connsiteY95" fmla="*/ 2425819 h 6858000"/>
              <a:gd name="connsiteX96" fmla="*/ 294458 w 1364418"/>
              <a:gd name="connsiteY96" fmla="*/ 2402874 h 6858000"/>
              <a:gd name="connsiteX97" fmla="*/ 297070 w 1364418"/>
              <a:gd name="connsiteY97" fmla="*/ 2381443 h 6858000"/>
              <a:gd name="connsiteX98" fmla="*/ 273399 w 1364418"/>
              <a:gd name="connsiteY98" fmla="*/ 2261920 h 6858000"/>
              <a:gd name="connsiteX99" fmla="*/ 263286 w 1364418"/>
              <a:gd name="connsiteY99" fmla="*/ 2195378 h 6858000"/>
              <a:gd name="connsiteX100" fmla="*/ 247503 w 1364418"/>
              <a:gd name="connsiteY100" fmla="*/ 2155135 h 6858000"/>
              <a:gd name="connsiteX101" fmla="*/ 244961 w 1364418"/>
              <a:gd name="connsiteY101" fmla="*/ 2118008 h 6858000"/>
              <a:gd name="connsiteX102" fmla="*/ 245954 w 1364418"/>
              <a:gd name="connsiteY102" fmla="*/ 2050531 h 6858000"/>
              <a:gd name="connsiteX103" fmla="*/ 237760 w 1364418"/>
              <a:gd name="connsiteY103" fmla="*/ 1963269 h 6858000"/>
              <a:gd name="connsiteX104" fmla="*/ 218938 w 1364418"/>
              <a:gd name="connsiteY104" fmla="*/ 1906352 h 6858000"/>
              <a:gd name="connsiteX105" fmla="*/ 195495 w 1364418"/>
              <a:gd name="connsiteY105" fmla="*/ 1861531 h 6858000"/>
              <a:gd name="connsiteX106" fmla="*/ 149294 w 1364418"/>
              <a:gd name="connsiteY106" fmla="*/ 1732919 h 6858000"/>
              <a:gd name="connsiteX107" fmla="*/ 121605 w 1364418"/>
              <a:gd name="connsiteY107" fmla="*/ 1663540 h 6858000"/>
              <a:gd name="connsiteX108" fmla="*/ 120731 w 1364418"/>
              <a:gd name="connsiteY108" fmla="*/ 1615777 h 6858000"/>
              <a:gd name="connsiteX109" fmla="*/ 101526 w 1364418"/>
              <a:gd name="connsiteY109" fmla="*/ 1563678 h 6858000"/>
              <a:gd name="connsiteX110" fmla="*/ 114606 w 1364418"/>
              <a:gd name="connsiteY110" fmla="*/ 1519474 h 6858000"/>
              <a:gd name="connsiteX111" fmla="*/ 107348 w 1364418"/>
              <a:gd name="connsiteY111" fmla="*/ 1477995 h 6858000"/>
              <a:gd name="connsiteX112" fmla="*/ 93433 w 1364418"/>
              <a:gd name="connsiteY112" fmla="*/ 1373769 h 6858000"/>
              <a:gd name="connsiteX113" fmla="*/ 101740 w 1364418"/>
              <a:gd name="connsiteY113" fmla="*/ 1307086 h 6858000"/>
              <a:gd name="connsiteX114" fmla="*/ 102928 w 1364418"/>
              <a:gd name="connsiteY114" fmla="*/ 1189033 h 6858000"/>
              <a:gd name="connsiteX115" fmla="*/ 107613 w 1364418"/>
              <a:gd name="connsiteY115" fmla="*/ 1168288 h 6858000"/>
              <a:gd name="connsiteX116" fmla="*/ 99895 w 1364418"/>
              <a:gd name="connsiteY116" fmla="*/ 1142577 h 6858000"/>
              <a:gd name="connsiteX117" fmla="*/ 89201 w 1364418"/>
              <a:gd name="connsiteY117" fmla="*/ 1088484 h 6858000"/>
              <a:gd name="connsiteX118" fmla="*/ 77937 w 1364418"/>
              <a:gd name="connsiteY118" fmla="*/ 1016103 h 6858000"/>
              <a:gd name="connsiteX119" fmla="*/ 79393 w 1364418"/>
              <a:gd name="connsiteY119" fmla="*/ 954054 h 6858000"/>
              <a:gd name="connsiteX120" fmla="*/ 90309 w 1364418"/>
              <a:gd name="connsiteY120" fmla="*/ 921368 h 6858000"/>
              <a:gd name="connsiteX121" fmla="*/ 74258 w 1364418"/>
              <a:gd name="connsiteY121" fmla="*/ 896999 h 6858000"/>
              <a:gd name="connsiteX122" fmla="*/ 43666 w 1364418"/>
              <a:gd name="connsiteY122" fmla="*/ 821517 h 6858000"/>
              <a:gd name="connsiteX123" fmla="*/ 22616 w 1364418"/>
              <a:gd name="connsiteY123" fmla="*/ 751353 h 6858000"/>
              <a:gd name="connsiteX124" fmla="*/ 22174 w 1364418"/>
              <a:gd name="connsiteY124" fmla="*/ 721230 h 6858000"/>
              <a:gd name="connsiteX125" fmla="*/ 7845 w 1364418"/>
              <a:gd name="connsiteY125" fmla="*/ 681659 h 6858000"/>
              <a:gd name="connsiteX126" fmla="*/ 31306 w 1364418"/>
              <a:gd name="connsiteY126" fmla="*/ 619315 h 6858000"/>
              <a:gd name="connsiteX127" fmla="*/ 15184 w 1364418"/>
              <a:gd name="connsiteY127" fmla="*/ 585934 h 6858000"/>
              <a:gd name="connsiteX128" fmla="*/ 22258 w 1364418"/>
              <a:gd name="connsiteY128" fmla="*/ 538948 h 6858000"/>
              <a:gd name="connsiteX129" fmla="*/ 26166 w 1364418"/>
              <a:gd name="connsiteY129" fmla="*/ 525163 h 6858000"/>
              <a:gd name="connsiteX130" fmla="*/ 52290 w 1364418"/>
              <a:gd name="connsiteY130" fmla="*/ 446567 h 6858000"/>
              <a:gd name="connsiteX131" fmla="*/ 51538 w 1364418"/>
              <a:gd name="connsiteY131" fmla="*/ 393828 h 6858000"/>
              <a:gd name="connsiteX132" fmla="*/ 51368 w 1364418"/>
              <a:gd name="connsiteY132" fmla="*/ 353137 h 6858000"/>
              <a:gd name="connsiteX133" fmla="*/ 55970 w 1364418"/>
              <a:gd name="connsiteY133" fmla="*/ 321428 h 6858000"/>
              <a:gd name="connsiteX134" fmla="*/ 57061 w 1364418"/>
              <a:gd name="connsiteY134" fmla="*/ 275771 h 6858000"/>
              <a:gd name="connsiteX135" fmla="*/ 74088 w 1364418"/>
              <a:gd name="connsiteY135" fmla="*/ 212860 h 6858000"/>
              <a:gd name="connsiteX136" fmla="*/ 65798 w 1364418"/>
              <a:gd name="connsiteY136" fmla="*/ 144983 h 6858000"/>
              <a:gd name="connsiteX137" fmla="*/ 78082 w 1364418"/>
              <a:gd name="connsiteY137" fmla="*/ 55288 h 6858000"/>
              <a:gd name="connsiteX138" fmla="*/ 37636 w 1364418"/>
              <a:gd name="connsiteY138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251033 w 1364418"/>
              <a:gd name="connsiteY9" fmla="*/ 6492130 h 6858000"/>
              <a:gd name="connsiteX10" fmla="*/ 266720 w 1364418"/>
              <a:gd name="connsiteY10" fmla="*/ 6431610 h 6858000"/>
              <a:gd name="connsiteX11" fmla="*/ 310425 w 1364418"/>
              <a:gd name="connsiteY11" fmla="*/ 6379786 h 6858000"/>
              <a:gd name="connsiteX12" fmla="*/ 293648 w 1364418"/>
              <a:gd name="connsiteY12" fmla="*/ 6334727 h 6858000"/>
              <a:gd name="connsiteX13" fmla="*/ 271063 w 1364418"/>
              <a:gd name="connsiteY13" fmla="*/ 6313295 h 6858000"/>
              <a:gd name="connsiteX14" fmla="*/ 278227 w 1364418"/>
              <a:gd name="connsiteY14" fmla="*/ 6280046 h 6858000"/>
              <a:gd name="connsiteX15" fmla="*/ 281226 w 1364418"/>
              <a:gd name="connsiteY15" fmla="*/ 6272987 h 6858000"/>
              <a:gd name="connsiteX16" fmla="*/ 288000 w 1364418"/>
              <a:gd name="connsiteY16" fmla="*/ 6252834 h 6858000"/>
              <a:gd name="connsiteX17" fmla="*/ 265992 w 1364418"/>
              <a:gd name="connsiteY17" fmla="*/ 6202459 h 6858000"/>
              <a:gd name="connsiteX18" fmla="*/ 264790 w 1364418"/>
              <a:gd name="connsiteY18" fmla="*/ 6153037 h 6858000"/>
              <a:gd name="connsiteX19" fmla="*/ 280205 w 1364418"/>
              <a:gd name="connsiteY19" fmla="*/ 6078132 h 6858000"/>
              <a:gd name="connsiteX20" fmla="*/ 267592 w 1364418"/>
              <a:gd name="connsiteY20" fmla="*/ 6028119 h 6858000"/>
              <a:gd name="connsiteX21" fmla="*/ 252821 w 1364418"/>
              <a:gd name="connsiteY21" fmla="*/ 5926735 h 6858000"/>
              <a:gd name="connsiteX22" fmla="*/ 302333 w 1364418"/>
              <a:gd name="connsiteY22" fmla="*/ 5712857 h 6858000"/>
              <a:gd name="connsiteX23" fmla="*/ 332131 w 1364418"/>
              <a:gd name="connsiteY23" fmla="*/ 5660491 h 6858000"/>
              <a:gd name="connsiteX24" fmla="*/ 341254 w 1364418"/>
              <a:gd name="connsiteY24" fmla="*/ 5563435 h 6858000"/>
              <a:gd name="connsiteX25" fmla="*/ 368130 w 1364418"/>
              <a:gd name="connsiteY25" fmla="*/ 5437125 h 6858000"/>
              <a:gd name="connsiteX26" fmla="*/ 381698 w 1364418"/>
              <a:gd name="connsiteY26" fmla="*/ 5396260 h 6858000"/>
              <a:gd name="connsiteX27" fmla="*/ 397679 w 1364418"/>
              <a:gd name="connsiteY27" fmla="*/ 5330009 h 6858000"/>
              <a:gd name="connsiteX28" fmla="*/ 431172 w 1364418"/>
              <a:gd name="connsiteY28" fmla="*/ 5273739 h 6858000"/>
              <a:gd name="connsiteX29" fmla="*/ 440771 w 1364418"/>
              <a:gd name="connsiteY29" fmla="*/ 5241779 h 6858000"/>
              <a:gd name="connsiteX30" fmla="*/ 451997 w 1364418"/>
              <a:gd name="connsiteY30" fmla="*/ 5225268 h 6858000"/>
              <a:gd name="connsiteX31" fmla="*/ 453017 w 1364418"/>
              <a:gd name="connsiteY31" fmla="*/ 5217684 h 6858000"/>
              <a:gd name="connsiteX32" fmla="*/ 460358 w 1364418"/>
              <a:gd name="connsiteY32" fmla="*/ 5193377 h 6858000"/>
              <a:gd name="connsiteX33" fmla="*/ 463661 w 1364418"/>
              <a:gd name="connsiteY33" fmla="*/ 5179288 h 6858000"/>
              <a:gd name="connsiteX34" fmla="*/ 464645 w 1364418"/>
              <a:gd name="connsiteY34" fmla="*/ 5173621 h 6858000"/>
              <a:gd name="connsiteX35" fmla="*/ 460279 w 1364418"/>
              <a:gd name="connsiteY35" fmla="*/ 5159961 h 6858000"/>
              <a:gd name="connsiteX36" fmla="*/ 466956 w 1364418"/>
              <a:gd name="connsiteY36" fmla="*/ 5144295 h 6858000"/>
              <a:gd name="connsiteX37" fmla="*/ 463889 w 1364418"/>
              <a:gd name="connsiteY37" fmla="*/ 5125185 h 6858000"/>
              <a:gd name="connsiteX38" fmla="*/ 470719 w 1364418"/>
              <a:gd name="connsiteY38" fmla="*/ 5121884 h 6858000"/>
              <a:gd name="connsiteX39" fmla="*/ 477755 w 1364418"/>
              <a:gd name="connsiteY39" fmla="*/ 5067850 h 6858000"/>
              <a:gd name="connsiteX40" fmla="*/ 480486 w 1364418"/>
              <a:gd name="connsiteY40" fmla="*/ 5060861 h 6858000"/>
              <a:gd name="connsiteX41" fmla="*/ 477190 w 1364418"/>
              <a:gd name="connsiteY41" fmla="*/ 5034192 h 6858000"/>
              <a:gd name="connsiteX42" fmla="*/ 478744 w 1364418"/>
              <a:gd name="connsiteY42" fmla="*/ 4993030 h 6858000"/>
              <a:gd name="connsiteX43" fmla="*/ 485653 w 1364418"/>
              <a:gd name="connsiteY43" fmla="*/ 4946844 h 6858000"/>
              <a:gd name="connsiteX44" fmla="*/ 481509 w 1364418"/>
              <a:gd name="connsiteY44" fmla="*/ 4932692 h 6858000"/>
              <a:gd name="connsiteX45" fmla="*/ 496912 w 1364418"/>
              <a:gd name="connsiteY45" fmla="*/ 4858827 h 6858000"/>
              <a:gd name="connsiteX46" fmla="*/ 502815 w 1364418"/>
              <a:gd name="connsiteY46" fmla="*/ 4821170 h 6858000"/>
              <a:gd name="connsiteX47" fmla="*/ 507548 w 1364418"/>
              <a:gd name="connsiteY47" fmla="*/ 4780965 h 6858000"/>
              <a:gd name="connsiteX48" fmla="*/ 508841 w 1364418"/>
              <a:gd name="connsiteY48" fmla="*/ 4750867 h 6858000"/>
              <a:gd name="connsiteX49" fmla="*/ 506648 w 1364418"/>
              <a:gd name="connsiteY49" fmla="*/ 4690749 h 6858000"/>
              <a:gd name="connsiteX50" fmla="*/ 502128 w 1364418"/>
              <a:gd name="connsiteY50" fmla="*/ 4584173 h 6858000"/>
              <a:gd name="connsiteX51" fmla="*/ 497211 w 1364418"/>
              <a:gd name="connsiteY51" fmla="*/ 4444346 h 6858000"/>
              <a:gd name="connsiteX52" fmla="*/ 493776 w 1364418"/>
              <a:gd name="connsiteY52" fmla="*/ 4375228 h 6858000"/>
              <a:gd name="connsiteX53" fmla="*/ 474429 w 1364418"/>
              <a:gd name="connsiteY53" fmla="*/ 4214165 h 6858000"/>
              <a:gd name="connsiteX54" fmla="*/ 478502 w 1364418"/>
              <a:gd name="connsiteY54" fmla="*/ 4090296 h 6858000"/>
              <a:gd name="connsiteX55" fmla="*/ 463758 w 1364418"/>
              <a:gd name="connsiteY55" fmla="*/ 4033999 h 6858000"/>
              <a:gd name="connsiteX56" fmla="*/ 464907 w 1364418"/>
              <a:gd name="connsiteY56" fmla="*/ 4031933 h 6858000"/>
              <a:gd name="connsiteX57" fmla="*/ 463483 w 1364418"/>
              <a:gd name="connsiteY57" fmla="*/ 4013953 h 6858000"/>
              <a:gd name="connsiteX58" fmla="*/ 449778 w 1364418"/>
              <a:gd name="connsiteY58" fmla="*/ 3974753 h 6858000"/>
              <a:gd name="connsiteX59" fmla="*/ 451376 w 1364418"/>
              <a:gd name="connsiteY59" fmla="*/ 3969950 h 6858000"/>
              <a:gd name="connsiteX60" fmla="*/ 444798 w 1364418"/>
              <a:gd name="connsiteY60" fmla="*/ 3933779 h 6858000"/>
              <a:gd name="connsiteX61" fmla="*/ 446129 w 1364418"/>
              <a:gd name="connsiteY61" fmla="*/ 3933093 h 6858000"/>
              <a:gd name="connsiteX62" fmla="*/ 450483 w 1364418"/>
              <a:gd name="connsiteY62" fmla="*/ 3922082 h 6858000"/>
              <a:gd name="connsiteX63" fmla="*/ 455561 w 1364418"/>
              <a:gd name="connsiteY63" fmla="*/ 3901461 h 6858000"/>
              <a:gd name="connsiteX64" fmla="*/ 478155 w 1364418"/>
              <a:gd name="connsiteY64" fmla="*/ 3813873 h 6858000"/>
              <a:gd name="connsiteX65" fmla="*/ 477580 w 1364418"/>
              <a:gd name="connsiteY65" fmla="*/ 3806161 h 6858000"/>
              <a:gd name="connsiteX66" fmla="*/ 477887 w 1364418"/>
              <a:gd name="connsiteY66" fmla="*/ 3805957 h 6858000"/>
              <a:gd name="connsiteX67" fmla="*/ 477914 w 1364418"/>
              <a:gd name="connsiteY67" fmla="*/ 3797724 h 6858000"/>
              <a:gd name="connsiteX68" fmla="*/ 476529 w 1364418"/>
              <a:gd name="connsiteY68" fmla="*/ 3792098 h 6858000"/>
              <a:gd name="connsiteX69" fmla="*/ 475413 w 1364418"/>
              <a:gd name="connsiteY69" fmla="*/ 3777135 h 6858000"/>
              <a:gd name="connsiteX70" fmla="*/ 477146 w 1364418"/>
              <a:gd name="connsiteY70" fmla="*/ 3771656 h 6858000"/>
              <a:gd name="connsiteX71" fmla="*/ 480889 w 1364418"/>
              <a:gd name="connsiteY71" fmla="*/ 3769007 h 6858000"/>
              <a:gd name="connsiteX72" fmla="*/ 480355 w 1364418"/>
              <a:gd name="connsiteY72" fmla="*/ 3767709 h 6858000"/>
              <a:gd name="connsiteX73" fmla="*/ 489051 w 1364418"/>
              <a:gd name="connsiteY73" fmla="*/ 3738082 h 6858000"/>
              <a:gd name="connsiteX74" fmla="*/ 496397 w 1364418"/>
              <a:gd name="connsiteY74" fmla="*/ 3673397 h 6858000"/>
              <a:gd name="connsiteX75" fmla="*/ 495693 w 1364418"/>
              <a:gd name="connsiteY75" fmla="*/ 3637109 h 6858000"/>
              <a:gd name="connsiteX76" fmla="*/ 499136 w 1364418"/>
              <a:gd name="connsiteY76" fmla="*/ 3536883 h 6858000"/>
              <a:gd name="connsiteX77" fmla="*/ 506674 w 1364418"/>
              <a:gd name="connsiteY77" fmla="*/ 3435652 h 6858000"/>
              <a:gd name="connsiteX78" fmla="*/ 508345 w 1364418"/>
              <a:gd name="connsiteY78" fmla="*/ 3307769 h 6858000"/>
              <a:gd name="connsiteX79" fmla="*/ 525908 w 1364418"/>
              <a:gd name="connsiteY79" fmla="*/ 3250522 h 6858000"/>
              <a:gd name="connsiteX80" fmla="*/ 526333 w 1364418"/>
              <a:gd name="connsiteY80" fmla="*/ 3229163 h 6858000"/>
              <a:gd name="connsiteX81" fmla="*/ 528156 w 1364418"/>
              <a:gd name="connsiteY81" fmla="*/ 3217217 h 6858000"/>
              <a:gd name="connsiteX82" fmla="*/ 514991 w 1364418"/>
              <a:gd name="connsiteY82" fmla="*/ 3183755 h 6858000"/>
              <a:gd name="connsiteX83" fmla="*/ 515492 w 1364418"/>
              <a:gd name="connsiteY83" fmla="*/ 3178642 h 6858000"/>
              <a:gd name="connsiteX84" fmla="*/ 503092 w 1364418"/>
              <a:gd name="connsiteY84" fmla="*/ 3158586 h 6858000"/>
              <a:gd name="connsiteX85" fmla="*/ 488277 w 1364418"/>
              <a:gd name="connsiteY85" fmla="*/ 3129034 h 6858000"/>
              <a:gd name="connsiteX86" fmla="*/ 488942 w 1364418"/>
              <a:gd name="connsiteY86" fmla="*/ 3126682 h 6858000"/>
              <a:gd name="connsiteX87" fmla="*/ 479810 w 1364418"/>
              <a:gd name="connsiteY87" fmla="*/ 3114519 h 6858000"/>
              <a:gd name="connsiteX88" fmla="*/ 466419 w 1364418"/>
              <a:gd name="connsiteY88" fmla="*/ 3106272 h 6858000"/>
              <a:gd name="connsiteX89" fmla="*/ 439149 w 1364418"/>
              <a:gd name="connsiteY89" fmla="*/ 2958185 h 6858000"/>
              <a:gd name="connsiteX90" fmla="*/ 381763 w 1364418"/>
              <a:gd name="connsiteY90" fmla="*/ 2762989 h 6858000"/>
              <a:gd name="connsiteX91" fmla="*/ 330681 w 1364418"/>
              <a:gd name="connsiteY91" fmla="*/ 2554718 h 6858000"/>
              <a:gd name="connsiteX92" fmla="*/ 310775 w 1364418"/>
              <a:gd name="connsiteY92" fmla="*/ 2485734 h 6858000"/>
              <a:gd name="connsiteX93" fmla="*/ 301498 w 1364418"/>
              <a:gd name="connsiteY93" fmla="*/ 2447068 h 6858000"/>
              <a:gd name="connsiteX94" fmla="*/ 288459 w 1364418"/>
              <a:gd name="connsiteY94" fmla="*/ 2425819 h 6858000"/>
              <a:gd name="connsiteX95" fmla="*/ 294458 w 1364418"/>
              <a:gd name="connsiteY95" fmla="*/ 2402874 h 6858000"/>
              <a:gd name="connsiteX96" fmla="*/ 297070 w 1364418"/>
              <a:gd name="connsiteY96" fmla="*/ 2381443 h 6858000"/>
              <a:gd name="connsiteX97" fmla="*/ 273399 w 1364418"/>
              <a:gd name="connsiteY97" fmla="*/ 2261920 h 6858000"/>
              <a:gd name="connsiteX98" fmla="*/ 263286 w 1364418"/>
              <a:gd name="connsiteY98" fmla="*/ 2195378 h 6858000"/>
              <a:gd name="connsiteX99" fmla="*/ 247503 w 1364418"/>
              <a:gd name="connsiteY99" fmla="*/ 2155135 h 6858000"/>
              <a:gd name="connsiteX100" fmla="*/ 244961 w 1364418"/>
              <a:gd name="connsiteY100" fmla="*/ 2118008 h 6858000"/>
              <a:gd name="connsiteX101" fmla="*/ 245954 w 1364418"/>
              <a:gd name="connsiteY101" fmla="*/ 2050531 h 6858000"/>
              <a:gd name="connsiteX102" fmla="*/ 237760 w 1364418"/>
              <a:gd name="connsiteY102" fmla="*/ 1963269 h 6858000"/>
              <a:gd name="connsiteX103" fmla="*/ 218938 w 1364418"/>
              <a:gd name="connsiteY103" fmla="*/ 1906352 h 6858000"/>
              <a:gd name="connsiteX104" fmla="*/ 195495 w 1364418"/>
              <a:gd name="connsiteY104" fmla="*/ 1861531 h 6858000"/>
              <a:gd name="connsiteX105" fmla="*/ 149294 w 1364418"/>
              <a:gd name="connsiteY105" fmla="*/ 1732919 h 6858000"/>
              <a:gd name="connsiteX106" fmla="*/ 121605 w 1364418"/>
              <a:gd name="connsiteY106" fmla="*/ 1663540 h 6858000"/>
              <a:gd name="connsiteX107" fmla="*/ 120731 w 1364418"/>
              <a:gd name="connsiteY107" fmla="*/ 1615777 h 6858000"/>
              <a:gd name="connsiteX108" fmla="*/ 101526 w 1364418"/>
              <a:gd name="connsiteY108" fmla="*/ 1563678 h 6858000"/>
              <a:gd name="connsiteX109" fmla="*/ 114606 w 1364418"/>
              <a:gd name="connsiteY109" fmla="*/ 1519474 h 6858000"/>
              <a:gd name="connsiteX110" fmla="*/ 107348 w 1364418"/>
              <a:gd name="connsiteY110" fmla="*/ 1477995 h 6858000"/>
              <a:gd name="connsiteX111" fmla="*/ 93433 w 1364418"/>
              <a:gd name="connsiteY111" fmla="*/ 1373769 h 6858000"/>
              <a:gd name="connsiteX112" fmla="*/ 101740 w 1364418"/>
              <a:gd name="connsiteY112" fmla="*/ 1307086 h 6858000"/>
              <a:gd name="connsiteX113" fmla="*/ 102928 w 1364418"/>
              <a:gd name="connsiteY113" fmla="*/ 1189033 h 6858000"/>
              <a:gd name="connsiteX114" fmla="*/ 107613 w 1364418"/>
              <a:gd name="connsiteY114" fmla="*/ 1168288 h 6858000"/>
              <a:gd name="connsiteX115" fmla="*/ 99895 w 1364418"/>
              <a:gd name="connsiteY115" fmla="*/ 1142577 h 6858000"/>
              <a:gd name="connsiteX116" fmla="*/ 89201 w 1364418"/>
              <a:gd name="connsiteY116" fmla="*/ 1088484 h 6858000"/>
              <a:gd name="connsiteX117" fmla="*/ 77937 w 1364418"/>
              <a:gd name="connsiteY117" fmla="*/ 1016103 h 6858000"/>
              <a:gd name="connsiteX118" fmla="*/ 79393 w 1364418"/>
              <a:gd name="connsiteY118" fmla="*/ 954054 h 6858000"/>
              <a:gd name="connsiteX119" fmla="*/ 90309 w 1364418"/>
              <a:gd name="connsiteY119" fmla="*/ 921368 h 6858000"/>
              <a:gd name="connsiteX120" fmla="*/ 74258 w 1364418"/>
              <a:gd name="connsiteY120" fmla="*/ 896999 h 6858000"/>
              <a:gd name="connsiteX121" fmla="*/ 43666 w 1364418"/>
              <a:gd name="connsiteY121" fmla="*/ 821517 h 6858000"/>
              <a:gd name="connsiteX122" fmla="*/ 22616 w 1364418"/>
              <a:gd name="connsiteY122" fmla="*/ 751353 h 6858000"/>
              <a:gd name="connsiteX123" fmla="*/ 22174 w 1364418"/>
              <a:gd name="connsiteY123" fmla="*/ 721230 h 6858000"/>
              <a:gd name="connsiteX124" fmla="*/ 7845 w 1364418"/>
              <a:gd name="connsiteY124" fmla="*/ 681659 h 6858000"/>
              <a:gd name="connsiteX125" fmla="*/ 31306 w 1364418"/>
              <a:gd name="connsiteY125" fmla="*/ 619315 h 6858000"/>
              <a:gd name="connsiteX126" fmla="*/ 15184 w 1364418"/>
              <a:gd name="connsiteY126" fmla="*/ 585934 h 6858000"/>
              <a:gd name="connsiteX127" fmla="*/ 22258 w 1364418"/>
              <a:gd name="connsiteY127" fmla="*/ 538948 h 6858000"/>
              <a:gd name="connsiteX128" fmla="*/ 26166 w 1364418"/>
              <a:gd name="connsiteY128" fmla="*/ 525163 h 6858000"/>
              <a:gd name="connsiteX129" fmla="*/ 52290 w 1364418"/>
              <a:gd name="connsiteY129" fmla="*/ 446567 h 6858000"/>
              <a:gd name="connsiteX130" fmla="*/ 51538 w 1364418"/>
              <a:gd name="connsiteY130" fmla="*/ 393828 h 6858000"/>
              <a:gd name="connsiteX131" fmla="*/ 51368 w 1364418"/>
              <a:gd name="connsiteY131" fmla="*/ 353137 h 6858000"/>
              <a:gd name="connsiteX132" fmla="*/ 55970 w 1364418"/>
              <a:gd name="connsiteY132" fmla="*/ 321428 h 6858000"/>
              <a:gd name="connsiteX133" fmla="*/ 57061 w 1364418"/>
              <a:gd name="connsiteY133" fmla="*/ 275771 h 6858000"/>
              <a:gd name="connsiteX134" fmla="*/ 74088 w 1364418"/>
              <a:gd name="connsiteY134" fmla="*/ 212860 h 6858000"/>
              <a:gd name="connsiteX135" fmla="*/ 65798 w 1364418"/>
              <a:gd name="connsiteY135" fmla="*/ 144983 h 6858000"/>
              <a:gd name="connsiteX136" fmla="*/ 78082 w 1364418"/>
              <a:gd name="connsiteY136" fmla="*/ 55288 h 6858000"/>
              <a:gd name="connsiteX137" fmla="*/ 37636 w 1364418"/>
              <a:gd name="connsiteY137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66720 w 1364418"/>
              <a:gd name="connsiteY8" fmla="*/ 6431610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8000 w 1364418"/>
              <a:gd name="connsiteY13" fmla="*/ 6252834 h 6858000"/>
              <a:gd name="connsiteX14" fmla="*/ 265992 w 1364418"/>
              <a:gd name="connsiteY14" fmla="*/ 6202459 h 6858000"/>
              <a:gd name="connsiteX15" fmla="*/ 264790 w 1364418"/>
              <a:gd name="connsiteY15" fmla="*/ 6153037 h 6858000"/>
              <a:gd name="connsiteX16" fmla="*/ 280205 w 1364418"/>
              <a:gd name="connsiteY16" fmla="*/ 6078132 h 6858000"/>
              <a:gd name="connsiteX17" fmla="*/ 267592 w 1364418"/>
              <a:gd name="connsiteY17" fmla="*/ 6028119 h 6858000"/>
              <a:gd name="connsiteX18" fmla="*/ 252821 w 1364418"/>
              <a:gd name="connsiteY18" fmla="*/ 5926735 h 6858000"/>
              <a:gd name="connsiteX19" fmla="*/ 302333 w 1364418"/>
              <a:gd name="connsiteY19" fmla="*/ 5712857 h 6858000"/>
              <a:gd name="connsiteX20" fmla="*/ 332131 w 1364418"/>
              <a:gd name="connsiteY20" fmla="*/ 5660491 h 6858000"/>
              <a:gd name="connsiteX21" fmla="*/ 341254 w 1364418"/>
              <a:gd name="connsiteY21" fmla="*/ 5563435 h 6858000"/>
              <a:gd name="connsiteX22" fmla="*/ 368130 w 1364418"/>
              <a:gd name="connsiteY22" fmla="*/ 5437125 h 6858000"/>
              <a:gd name="connsiteX23" fmla="*/ 381698 w 1364418"/>
              <a:gd name="connsiteY23" fmla="*/ 5396260 h 6858000"/>
              <a:gd name="connsiteX24" fmla="*/ 397679 w 1364418"/>
              <a:gd name="connsiteY24" fmla="*/ 5330009 h 6858000"/>
              <a:gd name="connsiteX25" fmla="*/ 431172 w 1364418"/>
              <a:gd name="connsiteY25" fmla="*/ 5273739 h 6858000"/>
              <a:gd name="connsiteX26" fmla="*/ 440771 w 1364418"/>
              <a:gd name="connsiteY26" fmla="*/ 5241779 h 6858000"/>
              <a:gd name="connsiteX27" fmla="*/ 451997 w 1364418"/>
              <a:gd name="connsiteY27" fmla="*/ 5225268 h 6858000"/>
              <a:gd name="connsiteX28" fmla="*/ 453017 w 1364418"/>
              <a:gd name="connsiteY28" fmla="*/ 5217684 h 6858000"/>
              <a:gd name="connsiteX29" fmla="*/ 460358 w 1364418"/>
              <a:gd name="connsiteY29" fmla="*/ 5193377 h 6858000"/>
              <a:gd name="connsiteX30" fmla="*/ 463661 w 1364418"/>
              <a:gd name="connsiteY30" fmla="*/ 5179288 h 6858000"/>
              <a:gd name="connsiteX31" fmla="*/ 464645 w 1364418"/>
              <a:gd name="connsiteY31" fmla="*/ 5173621 h 6858000"/>
              <a:gd name="connsiteX32" fmla="*/ 460279 w 1364418"/>
              <a:gd name="connsiteY32" fmla="*/ 5159961 h 6858000"/>
              <a:gd name="connsiteX33" fmla="*/ 466956 w 1364418"/>
              <a:gd name="connsiteY33" fmla="*/ 5144295 h 6858000"/>
              <a:gd name="connsiteX34" fmla="*/ 463889 w 1364418"/>
              <a:gd name="connsiteY34" fmla="*/ 5125185 h 6858000"/>
              <a:gd name="connsiteX35" fmla="*/ 470719 w 1364418"/>
              <a:gd name="connsiteY35" fmla="*/ 5121884 h 6858000"/>
              <a:gd name="connsiteX36" fmla="*/ 477755 w 1364418"/>
              <a:gd name="connsiteY36" fmla="*/ 5067850 h 6858000"/>
              <a:gd name="connsiteX37" fmla="*/ 480486 w 1364418"/>
              <a:gd name="connsiteY37" fmla="*/ 5060861 h 6858000"/>
              <a:gd name="connsiteX38" fmla="*/ 477190 w 1364418"/>
              <a:gd name="connsiteY38" fmla="*/ 5034192 h 6858000"/>
              <a:gd name="connsiteX39" fmla="*/ 478744 w 1364418"/>
              <a:gd name="connsiteY39" fmla="*/ 4993030 h 6858000"/>
              <a:gd name="connsiteX40" fmla="*/ 485653 w 1364418"/>
              <a:gd name="connsiteY40" fmla="*/ 4946844 h 6858000"/>
              <a:gd name="connsiteX41" fmla="*/ 481509 w 1364418"/>
              <a:gd name="connsiteY41" fmla="*/ 4932692 h 6858000"/>
              <a:gd name="connsiteX42" fmla="*/ 496912 w 1364418"/>
              <a:gd name="connsiteY42" fmla="*/ 4858827 h 6858000"/>
              <a:gd name="connsiteX43" fmla="*/ 502815 w 1364418"/>
              <a:gd name="connsiteY43" fmla="*/ 4821170 h 6858000"/>
              <a:gd name="connsiteX44" fmla="*/ 507548 w 1364418"/>
              <a:gd name="connsiteY44" fmla="*/ 4780965 h 6858000"/>
              <a:gd name="connsiteX45" fmla="*/ 508841 w 1364418"/>
              <a:gd name="connsiteY45" fmla="*/ 4750867 h 6858000"/>
              <a:gd name="connsiteX46" fmla="*/ 506648 w 1364418"/>
              <a:gd name="connsiteY46" fmla="*/ 4690749 h 6858000"/>
              <a:gd name="connsiteX47" fmla="*/ 502128 w 1364418"/>
              <a:gd name="connsiteY47" fmla="*/ 4584173 h 6858000"/>
              <a:gd name="connsiteX48" fmla="*/ 497211 w 1364418"/>
              <a:gd name="connsiteY48" fmla="*/ 4444346 h 6858000"/>
              <a:gd name="connsiteX49" fmla="*/ 493776 w 1364418"/>
              <a:gd name="connsiteY49" fmla="*/ 4375228 h 6858000"/>
              <a:gd name="connsiteX50" fmla="*/ 474429 w 1364418"/>
              <a:gd name="connsiteY50" fmla="*/ 4214165 h 6858000"/>
              <a:gd name="connsiteX51" fmla="*/ 478502 w 1364418"/>
              <a:gd name="connsiteY51" fmla="*/ 4090296 h 6858000"/>
              <a:gd name="connsiteX52" fmla="*/ 463758 w 1364418"/>
              <a:gd name="connsiteY52" fmla="*/ 4033999 h 6858000"/>
              <a:gd name="connsiteX53" fmla="*/ 464907 w 1364418"/>
              <a:gd name="connsiteY53" fmla="*/ 4031933 h 6858000"/>
              <a:gd name="connsiteX54" fmla="*/ 463483 w 1364418"/>
              <a:gd name="connsiteY54" fmla="*/ 4013953 h 6858000"/>
              <a:gd name="connsiteX55" fmla="*/ 449778 w 1364418"/>
              <a:gd name="connsiteY55" fmla="*/ 3974753 h 6858000"/>
              <a:gd name="connsiteX56" fmla="*/ 451376 w 1364418"/>
              <a:gd name="connsiteY56" fmla="*/ 3969950 h 6858000"/>
              <a:gd name="connsiteX57" fmla="*/ 444798 w 1364418"/>
              <a:gd name="connsiteY57" fmla="*/ 3933779 h 6858000"/>
              <a:gd name="connsiteX58" fmla="*/ 446129 w 1364418"/>
              <a:gd name="connsiteY58" fmla="*/ 3933093 h 6858000"/>
              <a:gd name="connsiteX59" fmla="*/ 450483 w 1364418"/>
              <a:gd name="connsiteY59" fmla="*/ 3922082 h 6858000"/>
              <a:gd name="connsiteX60" fmla="*/ 455561 w 1364418"/>
              <a:gd name="connsiteY60" fmla="*/ 3901461 h 6858000"/>
              <a:gd name="connsiteX61" fmla="*/ 478155 w 1364418"/>
              <a:gd name="connsiteY61" fmla="*/ 3813873 h 6858000"/>
              <a:gd name="connsiteX62" fmla="*/ 477580 w 1364418"/>
              <a:gd name="connsiteY62" fmla="*/ 3806161 h 6858000"/>
              <a:gd name="connsiteX63" fmla="*/ 477887 w 1364418"/>
              <a:gd name="connsiteY63" fmla="*/ 3805957 h 6858000"/>
              <a:gd name="connsiteX64" fmla="*/ 477914 w 1364418"/>
              <a:gd name="connsiteY64" fmla="*/ 3797724 h 6858000"/>
              <a:gd name="connsiteX65" fmla="*/ 476529 w 1364418"/>
              <a:gd name="connsiteY65" fmla="*/ 3792098 h 6858000"/>
              <a:gd name="connsiteX66" fmla="*/ 475413 w 1364418"/>
              <a:gd name="connsiteY66" fmla="*/ 3777135 h 6858000"/>
              <a:gd name="connsiteX67" fmla="*/ 477146 w 1364418"/>
              <a:gd name="connsiteY67" fmla="*/ 3771656 h 6858000"/>
              <a:gd name="connsiteX68" fmla="*/ 480889 w 1364418"/>
              <a:gd name="connsiteY68" fmla="*/ 3769007 h 6858000"/>
              <a:gd name="connsiteX69" fmla="*/ 480355 w 1364418"/>
              <a:gd name="connsiteY69" fmla="*/ 3767709 h 6858000"/>
              <a:gd name="connsiteX70" fmla="*/ 489051 w 1364418"/>
              <a:gd name="connsiteY70" fmla="*/ 3738082 h 6858000"/>
              <a:gd name="connsiteX71" fmla="*/ 496397 w 1364418"/>
              <a:gd name="connsiteY71" fmla="*/ 3673397 h 6858000"/>
              <a:gd name="connsiteX72" fmla="*/ 495693 w 1364418"/>
              <a:gd name="connsiteY72" fmla="*/ 3637109 h 6858000"/>
              <a:gd name="connsiteX73" fmla="*/ 499136 w 1364418"/>
              <a:gd name="connsiteY73" fmla="*/ 3536883 h 6858000"/>
              <a:gd name="connsiteX74" fmla="*/ 506674 w 1364418"/>
              <a:gd name="connsiteY74" fmla="*/ 3435652 h 6858000"/>
              <a:gd name="connsiteX75" fmla="*/ 508345 w 1364418"/>
              <a:gd name="connsiteY75" fmla="*/ 3307769 h 6858000"/>
              <a:gd name="connsiteX76" fmla="*/ 525908 w 1364418"/>
              <a:gd name="connsiteY76" fmla="*/ 3250522 h 6858000"/>
              <a:gd name="connsiteX77" fmla="*/ 526333 w 1364418"/>
              <a:gd name="connsiteY77" fmla="*/ 3229163 h 6858000"/>
              <a:gd name="connsiteX78" fmla="*/ 528156 w 1364418"/>
              <a:gd name="connsiteY78" fmla="*/ 3217217 h 6858000"/>
              <a:gd name="connsiteX79" fmla="*/ 514991 w 1364418"/>
              <a:gd name="connsiteY79" fmla="*/ 3183755 h 6858000"/>
              <a:gd name="connsiteX80" fmla="*/ 515492 w 1364418"/>
              <a:gd name="connsiteY80" fmla="*/ 3178642 h 6858000"/>
              <a:gd name="connsiteX81" fmla="*/ 503092 w 1364418"/>
              <a:gd name="connsiteY81" fmla="*/ 3158586 h 6858000"/>
              <a:gd name="connsiteX82" fmla="*/ 488277 w 1364418"/>
              <a:gd name="connsiteY82" fmla="*/ 3129034 h 6858000"/>
              <a:gd name="connsiteX83" fmla="*/ 488942 w 1364418"/>
              <a:gd name="connsiteY83" fmla="*/ 3126682 h 6858000"/>
              <a:gd name="connsiteX84" fmla="*/ 479810 w 1364418"/>
              <a:gd name="connsiteY84" fmla="*/ 3114519 h 6858000"/>
              <a:gd name="connsiteX85" fmla="*/ 466419 w 1364418"/>
              <a:gd name="connsiteY85" fmla="*/ 3106272 h 6858000"/>
              <a:gd name="connsiteX86" fmla="*/ 439149 w 1364418"/>
              <a:gd name="connsiteY86" fmla="*/ 2958185 h 6858000"/>
              <a:gd name="connsiteX87" fmla="*/ 381763 w 1364418"/>
              <a:gd name="connsiteY87" fmla="*/ 2762989 h 6858000"/>
              <a:gd name="connsiteX88" fmla="*/ 330681 w 1364418"/>
              <a:gd name="connsiteY88" fmla="*/ 2554718 h 6858000"/>
              <a:gd name="connsiteX89" fmla="*/ 310775 w 1364418"/>
              <a:gd name="connsiteY89" fmla="*/ 2485734 h 6858000"/>
              <a:gd name="connsiteX90" fmla="*/ 301498 w 1364418"/>
              <a:gd name="connsiteY90" fmla="*/ 2447068 h 6858000"/>
              <a:gd name="connsiteX91" fmla="*/ 288459 w 1364418"/>
              <a:gd name="connsiteY91" fmla="*/ 2425819 h 6858000"/>
              <a:gd name="connsiteX92" fmla="*/ 294458 w 1364418"/>
              <a:gd name="connsiteY92" fmla="*/ 2402874 h 6858000"/>
              <a:gd name="connsiteX93" fmla="*/ 297070 w 1364418"/>
              <a:gd name="connsiteY93" fmla="*/ 2381443 h 6858000"/>
              <a:gd name="connsiteX94" fmla="*/ 273399 w 1364418"/>
              <a:gd name="connsiteY94" fmla="*/ 2261920 h 6858000"/>
              <a:gd name="connsiteX95" fmla="*/ 263286 w 1364418"/>
              <a:gd name="connsiteY95" fmla="*/ 2195378 h 6858000"/>
              <a:gd name="connsiteX96" fmla="*/ 247503 w 1364418"/>
              <a:gd name="connsiteY96" fmla="*/ 2155135 h 6858000"/>
              <a:gd name="connsiteX97" fmla="*/ 244961 w 1364418"/>
              <a:gd name="connsiteY97" fmla="*/ 2118008 h 6858000"/>
              <a:gd name="connsiteX98" fmla="*/ 245954 w 1364418"/>
              <a:gd name="connsiteY98" fmla="*/ 2050531 h 6858000"/>
              <a:gd name="connsiteX99" fmla="*/ 237760 w 1364418"/>
              <a:gd name="connsiteY99" fmla="*/ 1963269 h 6858000"/>
              <a:gd name="connsiteX100" fmla="*/ 218938 w 1364418"/>
              <a:gd name="connsiteY100" fmla="*/ 1906352 h 6858000"/>
              <a:gd name="connsiteX101" fmla="*/ 195495 w 1364418"/>
              <a:gd name="connsiteY101" fmla="*/ 1861531 h 6858000"/>
              <a:gd name="connsiteX102" fmla="*/ 149294 w 1364418"/>
              <a:gd name="connsiteY102" fmla="*/ 1732919 h 6858000"/>
              <a:gd name="connsiteX103" fmla="*/ 121605 w 1364418"/>
              <a:gd name="connsiteY103" fmla="*/ 1663540 h 6858000"/>
              <a:gd name="connsiteX104" fmla="*/ 120731 w 1364418"/>
              <a:gd name="connsiteY104" fmla="*/ 1615777 h 6858000"/>
              <a:gd name="connsiteX105" fmla="*/ 101526 w 1364418"/>
              <a:gd name="connsiteY105" fmla="*/ 1563678 h 6858000"/>
              <a:gd name="connsiteX106" fmla="*/ 114606 w 1364418"/>
              <a:gd name="connsiteY106" fmla="*/ 1519474 h 6858000"/>
              <a:gd name="connsiteX107" fmla="*/ 107348 w 1364418"/>
              <a:gd name="connsiteY107" fmla="*/ 1477995 h 6858000"/>
              <a:gd name="connsiteX108" fmla="*/ 93433 w 1364418"/>
              <a:gd name="connsiteY108" fmla="*/ 1373769 h 6858000"/>
              <a:gd name="connsiteX109" fmla="*/ 101740 w 1364418"/>
              <a:gd name="connsiteY109" fmla="*/ 1307086 h 6858000"/>
              <a:gd name="connsiteX110" fmla="*/ 102928 w 1364418"/>
              <a:gd name="connsiteY110" fmla="*/ 1189033 h 6858000"/>
              <a:gd name="connsiteX111" fmla="*/ 107613 w 1364418"/>
              <a:gd name="connsiteY111" fmla="*/ 1168288 h 6858000"/>
              <a:gd name="connsiteX112" fmla="*/ 99895 w 1364418"/>
              <a:gd name="connsiteY112" fmla="*/ 1142577 h 6858000"/>
              <a:gd name="connsiteX113" fmla="*/ 89201 w 1364418"/>
              <a:gd name="connsiteY113" fmla="*/ 1088484 h 6858000"/>
              <a:gd name="connsiteX114" fmla="*/ 77937 w 1364418"/>
              <a:gd name="connsiteY114" fmla="*/ 1016103 h 6858000"/>
              <a:gd name="connsiteX115" fmla="*/ 79393 w 1364418"/>
              <a:gd name="connsiteY115" fmla="*/ 954054 h 6858000"/>
              <a:gd name="connsiteX116" fmla="*/ 90309 w 1364418"/>
              <a:gd name="connsiteY116" fmla="*/ 921368 h 6858000"/>
              <a:gd name="connsiteX117" fmla="*/ 74258 w 1364418"/>
              <a:gd name="connsiteY117" fmla="*/ 896999 h 6858000"/>
              <a:gd name="connsiteX118" fmla="*/ 43666 w 1364418"/>
              <a:gd name="connsiteY118" fmla="*/ 821517 h 6858000"/>
              <a:gd name="connsiteX119" fmla="*/ 22616 w 1364418"/>
              <a:gd name="connsiteY119" fmla="*/ 751353 h 6858000"/>
              <a:gd name="connsiteX120" fmla="*/ 22174 w 1364418"/>
              <a:gd name="connsiteY120" fmla="*/ 721230 h 6858000"/>
              <a:gd name="connsiteX121" fmla="*/ 7845 w 1364418"/>
              <a:gd name="connsiteY121" fmla="*/ 681659 h 6858000"/>
              <a:gd name="connsiteX122" fmla="*/ 31306 w 1364418"/>
              <a:gd name="connsiteY122" fmla="*/ 619315 h 6858000"/>
              <a:gd name="connsiteX123" fmla="*/ 15184 w 1364418"/>
              <a:gd name="connsiteY123" fmla="*/ 585934 h 6858000"/>
              <a:gd name="connsiteX124" fmla="*/ 22258 w 1364418"/>
              <a:gd name="connsiteY124" fmla="*/ 538948 h 6858000"/>
              <a:gd name="connsiteX125" fmla="*/ 26166 w 1364418"/>
              <a:gd name="connsiteY125" fmla="*/ 525163 h 6858000"/>
              <a:gd name="connsiteX126" fmla="*/ 52290 w 1364418"/>
              <a:gd name="connsiteY126" fmla="*/ 446567 h 6858000"/>
              <a:gd name="connsiteX127" fmla="*/ 51538 w 1364418"/>
              <a:gd name="connsiteY127" fmla="*/ 393828 h 6858000"/>
              <a:gd name="connsiteX128" fmla="*/ 51368 w 1364418"/>
              <a:gd name="connsiteY128" fmla="*/ 353137 h 6858000"/>
              <a:gd name="connsiteX129" fmla="*/ 55970 w 1364418"/>
              <a:gd name="connsiteY129" fmla="*/ 321428 h 6858000"/>
              <a:gd name="connsiteX130" fmla="*/ 57061 w 1364418"/>
              <a:gd name="connsiteY130" fmla="*/ 275771 h 6858000"/>
              <a:gd name="connsiteX131" fmla="*/ 74088 w 1364418"/>
              <a:gd name="connsiteY131" fmla="*/ 212860 h 6858000"/>
              <a:gd name="connsiteX132" fmla="*/ 65798 w 1364418"/>
              <a:gd name="connsiteY132" fmla="*/ 144983 h 6858000"/>
              <a:gd name="connsiteX133" fmla="*/ 78082 w 1364418"/>
              <a:gd name="connsiteY133" fmla="*/ 55288 h 6858000"/>
              <a:gd name="connsiteX134" fmla="*/ 37636 w 1364418"/>
              <a:gd name="connsiteY134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317792 w 1364418"/>
              <a:gd name="connsiteY10" fmla="*/ 6324679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89521"/>
              <a:gd name="connsiteX1" fmla="*/ 1364418 w 1364418"/>
              <a:gd name="connsiteY1" fmla="*/ 0 h 6889521"/>
              <a:gd name="connsiteX2" fmla="*/ 1364418 w 1364418"/>
              <a:gd name="connsiteY2" fmla="*/ 6858000 h 6889521"/>
              <a:gd name="connsiteX3" fmla="*/ 101112 w 1364418"/>
              <a:gd name="connsiteY3" fmla="*/ 6857735 h 6889521"/>
              <a:gd name="connsiteX4" fmla="*/ 222208 w 1364418"/>
              <a:gd name="connsiteY4" fmla="*/ 6882355 h 6889521"/>
              <a:gd name="connsiteX5" fmla="*/ 209564 w 1364418"/>
              <a:gd name="connsiteY5" fmla="*/ 6777899 h 6889521"/>
              <a:gd name="connsiteX6" fmla="*/ 240339 w 1364418"/>
              <a:gd name="connsiteY6" fmla="*/ 6711686 h 6889521"/>
              <a:gd name="connsiteX7" fmla="*/ 286686 w 1364418"/>
              <a:gd name="connsiteY7" fmla="*/ 6664994 h 6889521"/>
              <a:gd name="connsiteX8" fmla="*/ 339152 w 1364418"/>
              <a:gd name="connsiteY8" fmla="*/ 6471804 h 6889521"/>
              <a:gd name="connsiteX9" fmla="*/ 334570 w 1364418"/>
              <a:gd name="connsiteY9" fmla="*/ 6389835 h 6889521"/>
              <a:gd name="connsiteX10" fmla="*/ 317792 w 1364418"/>
              <a:gd name="connsiteY10" fmla="*/ 6324679 h 6889521"/>
              <a:gd name="connsiteX11" fmla="*/ 278227 w 1364418"/>
              <a:gd name="connsiteY11" fmla="*/ 6280046 h 6889521"/>
              <a:gd name="connsiteX12" fmla="*/ 288000 w 1364418"/>
              <a:gd name="connsiteY12" fmla="*/ 6252834 h 6889521"/>
              <a:gd name="connsiteX13" fmla="*/ 265992 w 1364418"/>
              <a:gd name="connsiteY13" fmla="*/ 6202459 h 6889521"/>
              <a:gd name="connsiteX14" fmla="*/ 264790 w 1364418"/>
              <a:gd name="connsiteY14" fmla="*/ 6153037 h 6889521"/>
              <a:gd name="connsiteX15" fmla="*/ 280205 w 1364418"/>
              <a:gd name="connsiteY15" fmla="*/ 6078132 h 6889521"/>
              <a:gd name="connsiteX16" fmla="*/ 267592 w 1364418"/>
              <a:gd name="connsiteY16" fmla="*/ 6028119 h 6889521"/>
              <a:gd name="connsiteX17" fmla="*/ 252821 w 1364418"/>
              <a:gd name="connsiteY17" fmla="*/ 5926735 h 6889521"/>
              <a:gd name="connsiteX18" fmla="*/ 302333 w 1364418"/>
              <a:gd name="connsiteY18" fmla="*/ 5712857 h 6889521"/>
              <a:gd name="connsiteX19" fmla="*/ 332131 w 1364418"/>
              <a:gd name="connsiteY19" fmla="*/ 5660491 h 6889521"/>
              <a:gd name="connsiteX20" fmla="*/ 341254 w 1364418"/>
              <a:gd name="connsiteY20" fmla="*/ 5563435 h 6889521"/>
              <a:gd name="connsiteX21" fmla="*/ 368130 w 1364418"/>
              <a:gd name="connsiteY21" fmla="*/ 5437125 h 6889521"/>
              <a:gd name="connsiteX22" fmla="*/ 381698 w 1364418"/>
              <a:gd name="connsiteY22" fmla="*/ 5396260 h 6889521"/>
              <a:gd name="connsiteX23" fmla="*/ 397679 w 1364418"/>
              <a:gd name="connsiteY23" fmla="*/ 5330009 h 6889521"/>
              <a:gd name="connsiteX24" fmla="*/ 431172 w 1364418"/>
              <a:gd name="connsiteY24" fmla="*/ 5273739 h 6889521"/>
              <a:gd name="connsiteX25" fmla="*/ 440771 w 1364418"/>
              <a:gd name="connsiteY25" fmla="*/ 5241779 h 6889521"/>
              <a:gd name="connsiteX26" fmla="*/ 451997 w 1364418"/>
              <a:gd name="connsiteY26" fmla="*/ 5225268 h 6889521"/>
              <a:gd name="connsiteX27" fmla="*/ 453017 w 1364418"/>
              <a:gd name="connsiteY27" fmla="*/ 5217684 h 6889521"/>
              <a:gd name="connsiteX28" fmla="*/ 460358 w 1364418"/>
              <a:gd name="connsiteY28" fmla="*/ 5193377 h 6889521"/>
              <a:gd name="connsiteX29" fmla="*/ 463661 w 1364418"/>
              <a:gd name="connsiteY29" fmla="*/ 5179288 h 6889521"/>
              <a:gd name="connsiteX30" fmla="*/ 464645 w 1364418"/>
              <a:gd name="connsiteY30" fmla="*/ 5173621 h 6889521"/>
              <a:gd name="connsiteX31" fmla="*/ 460279 w 1364418"/>
              <a:gd name="connsiteY31" fmla="*/ 5159961 h 6889521"/>
              <a:gd name="connsiteX32" fmla="*/ 466956 w 1364418"/>
              <a:gd name="connsiteY32" fmla="*/ 5144295 h 6889521"/>
              <a:gd name="connsiteX33" fmla="*/ 463889 w 1364418"/>
              <a:gd name="connsiteY33" fmla="*/ 5125185 h 6889521"/>
              <a:gd name="connsiteX34" fmla="*/ 470719 w 1364418"/>
              <a:gd name="connsiteY34" fmla="*/ 5121884 h 6889521"/>
              <a:gd name="connsiteX35" fmla="*/ 477755 w 1364418"/>
              <a:gd name="connsiteY35" fmla="*/ 5067850 h 6889521"/>
              <a:gd name="connsiteX36" fmla="*/ 480486 w 1364418"/>
              <a:gd name="connsiteY36" fmla="*/ 5060861 h 6889521"/>
              <a:gd name="connsiteX37" fmla="*/ 477190 w 1364418"/>
              <a:gd name="connsiteY37" fmla="*/ 5034192 h 6889521"/>
              <a:gd name="connsiteX38" fmla="*/ 478744 w 1364418"/>
              <a:gd name="connsiteY38" fmla="*/ 4993030 h 6889521"/>
              <a:gd name="connsiteX39" fmla="*/ 485653 w 1364418"/>
              <a:gd name="connsiteY39" fmla="*/ 4946844 h 6889521"/>
              <a:gd name="connsiteX40" fmla="*/ 481509 w 1364418"/>
              <a:gd name="connsiteY40" fmla="*/ 4932692 h 6889521"/>
              <a:gd name="connsiteX41" fmla="*/ 496912 w 1364418"/>
              <a:gd name="connsiteY41" fmla="*/ 4858827 h 6889521"/>
              <a:gd name="connsiteX42" fmla="*/ 502815 w 1364418"/>
              <a:gd name="connsiteY42" fmla="*/ 4821170 h 6889521"/>
              <a:gd name="connsiteX43" fmla="*/ 507548 w 1364418"/>
              <a:gd name="connsiteY43" fmla="*/ 4780965 h 6889521"/>
              <a:gd name="connsiteX44" fmla="*/ 508841 w 1364418"/>
              <a:gd name="connsiteY44" fmla="*/ 4750867 h 6889521"/>
              <a:gd name="connsiteX45" fmla="*/ 506648 w 1364418"/>
              <a:gd name="connsiteY45" fmla="*/ 4690749 h 6889521"/>
              <a:gd name="connsiteX46" fmla="*/ 502128 w 1364418"/>
              <a:gd name="connsiteY46" fmla="*/ 4584173 h 6889521"/>
              <a:gd name="connsiteX47" fmla="*/ 497211 w 1364418"/>
              <a:gd name="connsiteY47" fmla="*/ 4444346 h 6889521"/>
              <a:gd name="connsiteX48" fmla="*/ 493776 w 1364418"/>
              <a:gd name="connsiteY48" fmla="*/ 4375228 h 6889521"/>
              <a:gd name="connsiteX49" fmla="*/ 474429 w 1364418"/>
              <a:gd name="connsiteY49" fmla="*/ 4214165 h 6889521"/>
              <a:gd name="connsiteX50" fmla="*/ 478502 w 1364418"/>
              <a:gd name="connsiteY50" fmla="*/ 4090296 h 6889521"/>
              <a:gd name="connsiteX51" fmla="*/ 463758 w 1364418"/>
              <a:gd name="connsiteY51" fmla="*/ 4033999 h 6889521"/>
              <a:gd name="connsiteX52" fmla="*/ 464907 w 1364418"/>
              <a:gd name="connsiteY52" fmla="*/ 4031933 h 6889521"/>
              <a:gd name="connsiteX53" fmla="*/ 463483 w 1364418"/>
              <a:gd name="connsiteY53" fmla="*/ 4013953 h 6889521"/>
              <a:gd name="connsiteX54" fmla="*/ 449778 w 1364418"/>
              <a:gd name="connsiteY54" fmla="*/ 3974753 h 6889521"/>
              <a:gd name="connsiteX55" fmla="*/ 451376 w 1364418"/>
              <a:gd name="connsiteY55" fmla="*/ 3969950 h 6889521"/>
              <a:gd name="connsiteX56" fmla="*/ 444798 w 1364418"/>
              <a:gd name="connsiteY56" fmla="*/ 3933779 h 6889521"/>
              <a:gd name="connsiteX57" fmla="*/ 446129 w 1364418"/>
              <a:gd name="connsiteY57" fmla="*/ 3933093 h 6889521"/>
              <a:gd name="connsiteX58" fmla="*/ 450483 w 1364418"/>
              <a:gd name="connsiteY58" fmla="*/ 3922082 h 6889521"/>
              <a:gd name="connsiteX59" fmla="*/ 455561 w 1364418"/>
              <a:gd name="connsiteY59" fmla="*/ 3901461 h 6889521"/>
              <a:gd name="connsiteX60" fmla="*/ 478155 w 1364418"/>
              <a:gd name="connsiteY60" fmla="*/ 3813873 h 6889521"/>
              <a:gd name="connsiteX61" fmla="*/ 477580 w 1364418"/>
              <a:gd name="connsiteY61" fmla="*/ 3806161 h 6889521"/>
              <a:gd name="connsiteX62" fmla="*/ 477887 w 1364418"/>
              <a:gd name="connsiteY62" fmla="*/ 3805957 h 6889521"/>
              <a:gd name="connsiteX63" fmla="*/ 477914 w 1364418"/>
              <a:gd name="connsiteY63" fmla="*/ 3797724 h 6889521"/>
              <a:gd name="connsiteX64" fmla="*/ 476529 w 1364418"/>
              <a:gd name="connsiteY64" fmla="*/ 3792098 h 6889521"/>
              <a:gd name="connsiteX65" fmla="*/ 475413 w 1364418"/>
              <a:gd name="connsiteY65" fmla="*/ 3777135 h 6889521"/>
              <a:gd name="connsiteX66" fmla="*/ 477146 w 1364418"/>
              <a:gd name="connsiteY66" fmla="*/ 3771656 h 6889521"/>
              <a:gd name="connsiteX67" fmla="*/ 480889 w 1364418"/>
              <a:gd name="connsiteY67" fmla="*/ 3769007 h 6889521"/>
              <a:gd name="connsiteX68" fmla="*/ 480355 w 1364418"/>
              <a:gd name="connsiteY68" fmla="*/ 3767709 h 6889521"/>
              <a:gd name="connsiteX69" fmla="*/ 489051 w 1364418"/>
              <a:gd name="connsiteY69" fmla="*/ 3738082 h 6889521"/>
              <a:gd name="connsiteX70" fmla="*/ 496397 w 1364418"/>
              <a:gd name="connsiteY70" fmla="*/ 3673397 h 6889521"/>
              <a:gd name="connsiteX71" fmla="*/ 495693 w 1364418"/>
              <a:gd name="connsiteY71" fmla="*/ 3637109 h 6889521"/>
              <a:gd name="connsiteX72" fmla="*/ 499136 w 1364418"/>
              <a:gd name="connsiteY72" fmla="*/ 3536883 h 6889521"/>
              <a:gd name="connsiteX73" fmla="*/ 506674 w 1364418"/>
              <a:gd name="connsiteY73" fmla="*/ 3435652 h 6889521"/>
              <a:gd name="connsiteX74" fmla="*/ 508345 w 1364418"/>
              <a:gd name="connsiteY74" fmla="*/ 3307769 h 6889521"/>
              <a:gd name="connsiteX75" fmla="*/ 525908 w 1364418"/>
              <a:gd name="connsiteY75" fmla="*/ 3250522 h 6889521"/>
              <a:gd name="connsiteX76" fmla="*/ 526333 w 1364418"/>
              <a:gd name="connsiteY76" fmla="*/ 3229163 h 6889521"/>
              <a:gd name="connsiteX77" fmla="*/ 528156 w 1364418"/>
              <a:gd name="connsiteY77" fmla="*/ 3217217 h 6889521"/>
              <a:gd name="connsiteX78" fmla="*/ 514991 w 1364418"/>
              <a:gd name="connsiteY78" fmla="*/ 3183755 h 6889521"/>
              <a:gd name="connsiteX79" fmla="*/ 515492 w 1364418"/>
              <a:gd name="connsiteY79" fmla="*/ 3178642 h 6889521"/>
              <a:gd name="connsiteX80" fmla="*/ 503092 w 1364418"/>
              <a:gd name="connsiteY80" fmla="*/ 3158586 h 6889521"/>
              <a:gd name="connsiteX81" fmla="*/ 488277 w 1364418"/>
              <a:gd name="connsiteY81" fmla="*/ 3129034 h 6889521"/>
              <a:gd name="connsiteX82" fmla="*/ 488942 w 1364418"/>
              <a:gd name="connsiteY82" fmla="*/ 3126682 h 6889521"/>
              <a:gd name="connsiteX83" fmla="*/ 479810 w 1364418"/>
              <a:gd name="connsiteY83" fmla="*/ 3114519 h 6889521"/>
              <a:gd name="connsiteX84" fmla="*/ 466419 w 1364418"/>
              <a:gd name="connsiteY84" fmla="*/ 3106272 h 6889521"/>
              <a:gd name="connsiteX85" fmla="*/ 439149 w 1364418"/>
              <a:gd name="connsiteY85" fmla="*/ 2958185 h 6889521"/>
              <a:gd name="connsiteX86" fmla="*/ 381763 w 1364418"/>
              <a:gd name="connsiteY86" fmla="*/ 2762989 h 6889521"/>
              <a:gd name="connsiteX87" fmla="*/ 330681 w 1364418"/>
              <a:gd name="connsiteY87" fmla="*/ 2554718 h 6889521"/>
              <a:gd name="connsiteX88" fmla="*/ 310775 w 1364418"/>
              <a:gd name="connsiteY88" fmla="*/ 2485734 h 6889521"/>
              <a:gd name="connsiteX89" fmla="*/ 301498 w 1364418"/>
              <a:gd name="connsiteY89" fmla="*/ 2447068 h 6889521"/>
              <a:gd name="connsiteX90" fmla="*/ 288459 w 1364418"/>
              <a:gd name="connsiteY90" fmla="*/ 2425819 h 6889521"/>
              <a:gd name="connsiteX91" fmla="*/ 294458 w 1364418"/>
              <a:gd name="connsiteY91" fmla="*/ 2402874 h 6889521"/>
              <a:gd name="connsiteX92" fmla="*/ 297070 w 1364418"/>
              <a:gd name="connsiteY92" fmla="*/ 2381443 h 6889521"/>
              <a:gd name="connsiteX93" fmla="*/ 273399 w 1364418"/>
              <a:gd name="connsiteY93" fmla="*/ 2261920 h 6889521"/>
              <a:gd name="connsiteX94" fmla="*/ 263286 w 1364418"/>
              <a:gd name="connsiteY94" fmla="*/ 2195378 h 6889521"/>
              <a:gd name="connsiteX95" fmla="*/ 247503 w 1364418"/>
              <a:gd name="connsiteY95" fmla="*/ 2155135 h 6889521"/>
              <a:gd name="connsiteX96" fmla="*/ 244961 w 1364418"/>
              <a:gd name="connsiteY96" fmla="*/ 2118008 h 6889521"/>
              <a:gd name="connsiteX97" fmla="*/ 245954 w 1364418"/>
              <a:gd name="connsiteY97" fmla="*/ 2050531 h 6889521"/>
              <a:gd name="connsiteX98" fmla="*/ 237760 w 1364418"/>
              <a:gd name="connsiteY98" fmla="*/ 1963269 h 6889521"/>
              <a:gd name="connsiteX99" fmla="*/ 218938 w 1364418"/>
              <a:gd name="connsiteY99" fmla="*/ 1906352 h 6889521"/>
              <a:gd name="connsiteX100" fmla="*/ 195495 w 1364418"/>
              <a:gd name="connsiteY100" fmla="*/ 1861531 h 6889521"/>
              <a:gd name="connsiteX101" fmla="*/ 149294 w 1364418"/>
              <a:gd name="connsiteY101" fmla="*/ 1732919 h 6889521"/>
              <a:gd name="connsiteX102" fmla="*/ 121605 w 1364418"/>
              <a:gd name="connsiteY102" fmla="*/ 1663540 h 6889521"/>
              <a:gd name="connsiteX103" fmla="*/ 120731 w 1364418"/>
              <a:gd name="connsiteY103" fmla="*/ 1615777 h 6889521"/>
              <a:gd name="connsiteX104" fmla="*/ 101526 w 1364418"/>
              <a:gd name="connsiteY104" fmla="*/ 1563678 h 6889521"/>
              <a:gd name="connsiteX105" fmla="*/ 114606 w 1364418"/>
              <a:gd name="connsiteY105" fmla="*/ 1519474 h 6889521"/>
              <a:gd name="connsiteX106" fmla="*/ 107348 w 1364418"/>
              <a:gd name="connsiteY106" fmla="*/ 1477995 h 6889521"/>
              <a:gd name="connsiteX107" fmla="*/ 93433 w 1364418"/>
              <a:gd name="connsiteY107" fmla="*/ 1373769 h 6889521"/>
              <a:gd name="connsiteX108" fmla="*/ 101740 w 1364418"/>
              <a:gd name="connsiteY108" fmla="*/ 1307086 h 6889521"/>
              <a:gd name="connsiteX109" fmla="*/ 102928 w 1364418"/>
              <a:gd name="connsiteY109" fmla="*/ 1189033 h 6889521"/>
              <a:gd name="connsiteX110" fmla="*/ 107613 w 1364418"/>
              <a:gd name="connsiteY110" fmla="*/ 1168288 h 6889521"/>
              <a:gd name="connsiteX111" fmla="*/ 99895 w 1364418"/>
              <a:gd name="connsiteY111" fmla="*/ 1142577 h 6889521"/>
              <a:gd name="connsiteX112" fmla="*/ 89201 w 1364418"/>
              <a:gd name="connsiteY112" fmla="*/ 1088484 h 6889521"/>
              <a:gd name="connsiteX113" fmla="*/ 77937 w 1364418"/>
              <a:gd name="connsiteY113" fmla="*/ 1016103 h 6889521"/>
              <a:gd name="connsiteX114" fmla="*/ 79393 w 1364418"/>
              <a:gd name="connsiteY114" fmla="*/ 954054 h 6889521"/>
              <a:gd name="connsiteX115" fmla="*/ 90309 w 1364418"/>
              <a:gd name="connsiteY115" fmla="*/ 921368 h 6889521"/>
              <a:gd name="connsiteX116" fmla="*/ 74258 w 1364418"/>
              <a:gd name="connsiteY116" fmla="*/ 896999 h 6889521"/>
              <a:gd name="connsiteX117" fmla="*/ 43666 w 1364418"/>
              <a:gd name="connsiteY117" fmla="*/ 821517 h 6889521"/>
              <a:gd name="connsiteX118" fmla="*/ 22616 w 1364418"/>
              <a:gd name="connsiteY118" fmla="*/ 751353 h 6889521"/>
              <a:gd name="connsiteX119" fmla="*/ 22174 w 1364418"/>
              <a:gd name="connsiteY119" fmla="*/ 721230 h 6889521"/>
              <a:gd name="connsiteX120" fmla="*/ 7845 w 1364418"/>
              <a:gd name="connsiteY120" fmla="*/ 681659 h 6889521"/>
              <a:gd name="connsiteX121" fmla="*/ 31306 w 1364418"/>
              <a:gd name="connsiteY121" fmla="*/ 619315 h 6889521"/>
              <a:gd name="connsiteX122" fmla="*/ 15184 w 1364418"/>
              <a:gd name="connsiteY122" fmla="*/ 585934 h 6889521"/>
              <a:gd name="connsiteX123" fmla="*/ 22258 w 1364418"/>
              <a:gd name="connsiteY123" fmla="*/ 538948 h 6889521"/>
              <a:gd name="connsiteX124" fmla="*/ 26166 w 1364418"/>
              <a:gd name="connsiteY124" fmla="*/ 525163 h 6889521"/>
              <a:gd name="connsiteX125" fmla="*/ 52290 w 1364418"/>
              <a:gd name="connsiteY125" fmla="*/ 446567 h 6889521"/>
              <a:gd name="connsiteX126" fmla="*/ 51538 w 1364418"/>
              <a:gd name="connsiteY126" fmla="*/ 393828 h 6889521"/>
              <a:gd name="connsiteX127" fmla="*/ 51368 w 1364418"/>
              <a:gd name="connsiteY127" fmla="*/ 353137 h 6889521"/>
              <a:gd name="connsiteX128" fmla="*/ 55970 w 1364418"/>
              <a:gd name="connsiteY128" fmla="*/ 321428 h 6889521"/>
              <a:gd name="connsiteX129" fmla="*/ 57061 w 1364418"/>
              <a:gd name="connsiteY129" fmla="*/ 275771 h 6889521"/>
              <a:gd name="connsiteX130" fmla="*/ 74088 w 1364418"/>
              <a:gd name="connsiteY130" fmla="*/ 212860 h 6889521"/>
              <a:gd name="connsiteX131" fmla="*/ 65798 w 1364418"/>
              <a:gd name="connsiteY131" fmla="*/ 144983 h 6889521"/>
              <a:gd name="connsiteX132" fmla="*/ 78082 w 1364418"/>
              <a:gd name="connsiteY132" fmla="*/ 55288 h 6889521"/>
              <a:gd name="connsiteX133" fmla="*/ 37636 w 1364418"/>
              <a:gd name="connsiteY133" fmla="*/ 0 h 6889521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81996 w 1364418"/>
              <a:gd name="connsiteY4" fmla="*/ 6792972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364418" h="6858000">
                <a:moveTo>
                  <a:pt x="37636" y="0"/>
                </a:moveTo>
                <a:lnTo>
                  <a:pt x="1364418" y="0"/>
                </a:lnTo>
                <a:lnTo>
                  <a:pt x="1364418" y="6858000"/>
                </a:lnTo>
                <a:lnTo>
                  <a:pt x="245974" y="6857735"/>
                </a:lnTo>
                <a:cubicBezTo>
                  <a:pt x="246649" y="6829312"/>
                  <a:pt x="258792" y="6817314"/>
                  <a:pt x="281996" y="6792972"/>
                </a:cubicBezTo>
                <a:cubicBezTo>
                  <a:pt x="288036" y="6763449"/>
                  <a:pt x="261498" y="6738121"/>
                  <a:pt x="264484" y="6716710"/>
                </a:cubicBezTo>
                <a:cubicBezTo>
                  <a:pt x="264597" y="6714739"/>
                  <a:pt x="280538" y="6641844"/>
                  <a:pt x="280651" y="6639873"/>
                </a:cubicBezTo>
                <a:cubicBezTo>
                  <a:pt x="296114" y="6596543"/>
                  <a:pt x="335196" y="6519339"/>
                  <a:pt x="339152" y="6471804"/>
                </a:cubicBezTo>
                <a:lnTo>
                  <a:pt x="334570" y="6389835"/>
                </a:lnTo>
                <a:cubicBezTo>
                  <a:pt x="334613" y="6357588"/>
                  <a:pt x="338883" y="6333072"/>
                  <a:pt x="317792" y="6324679"/>
                </a:cubicBezTo>
                <a:cubicBezTo>
                  <a:pt x="308402" y="6306381"/>
                  <a:pt x="279168" y="6293695"/>
                  <a:pt x="278227" y="6280046"/>
                </a:cubicBezTo>
                <a:cubicBezTo>
                  <a:pt x="281050" y="6269969"/>
                  <a:pt x="290039" y="6265765"/>
                  <a:pt x="288000" y="6252834"/>
                </a:cubicBezTo>
                <a:lnTo>
                  <a:pt x="265992" y="6202459"/>
                </a:lnTo>
                <a:cubicBezTo>
                  <a:pt x="264772" y="6196814"/>
                  <a:pt x="268092" y="6158095"/>
                  <a:pt x="264790" y="6153037"/>
                </a:cubicBezTo>
                <a:cubicBezTo>
                  <a:pt x="302335" y="6114354"/>
                  <a:pt x="260378" y="6128837"/>
                  <a:pt x="280205" y="6078132"/>
                </a:cubicBezTo>
                <a:cubicBezTo>
                  <a:pt x="283657" y="6049622"/>
                  <a:pt x="275724" y="6059673"/>
                  <a:pt x="267592" y="6028119"/>
                </a:cubicBezTo>
                <a:cubicBezTo>
                  <a:pt x="277113" y="5988572"/>
                  <a:pt x="234727" y="5976018"/>
                  <a:pt x="252821" y="5926735"/>
                </a:cubicBezTo>
                <a:cubicBezTo>
                  <a:pt x="290324" y="5823532"/>
                  <a:pt x="288016" y="5757776"/>
                  <a:pt x="302333" y="5712857"/>
                </a:cubicBezTo>
                <a:cubicBezTo>
                  <a:pt x="310258" y="5688518"/>
                  <a:pt x="328236" y="5675288"/>
                  <a:pt x="332131" y="5660491"/>
                </a:cubicBezTo>
                <a:cubicBezTo>
                  <a:pt x="345782" y="5622696"/>
                  <a:pt x="344964" y="5595787"/>
                  <a:pt x="341254" y="5563435"/>
                </a:cubicBezTo>
                <a:cubicBezTo>
                  <a:pt x="335745" y="5537661"/>
                  <a:pt x="359171" y="5479228"/>
                  <a:pt x="368130" y="5437125"/>
                </a:cubicBezTo>
                <a:cubicBezTo>
                  <a:pt x="379868" y="5399640"/>
                  <a:pt x="373836" y="5420657"/>
                  <a:pt x="381698" y="5396260"/>
                </a:cubicBezTo>
                <a:cubicBezTo>
                  <a:pt x="395995" y="5391935"/>
                  <a:pt x="389433" y="5350429"/>
                  <a:pt x="397679" y="5330009"/>
                </a:cubicBezTo>
                <a:cubicBezTo>
                  <a:pt x="405925" y="5309589"/>
                  <a:pt x="420210" y="5291626"/>
                  <a:pt x="431172" y="5273739"/>
                </a:cubicBezTo>
                <a:cubicBezTo>
                  <a:pt x="426568" y="5263245"/>
                  <a:pt x="432286" y="5253790"/>
                  <a:pt x="440771" y="5241779"/>
                </a:cubicBezTo>
                <a:lnTo>
                  <a:pt x="451997" y="5225268"/>
                </a:lnTo>
                <a:lnTo>
                  <a:pt x="453017" y="5217684"/>
                </a:lnTo>
                <a:cubicBezTo>
                  <a:pt x="455252" y="5208685"/>
                  <a:pt x="458044" y="5200600"/>
                  <a:pt x="460358" y="5193377"/>
                </a:cubicBezTo>
                <a:lnTo>
                  <a:pt x="463661" y="5179288"/>
                </a:lnTo>
                <a:lnTo>
                  <a:pt x="464645" y="5173621"/>
                </a:lnTo>
                <a:lnTo>
                  <a:pt x="460279" y="5159961"/>
                </a:lnTo>
                <a:lnTo>
                  <a:pt x="466956" y="5144295"/>
                </a:lnTo>
                <a:lnTo>
                  <a:pt x="463889" y="5125185"/>
                </a:lnTo>
                <a:cubicBezTo>
                  <a:pt x="466252" y="5124475"/>
                  <a:pt x="468554" y="5123363"/>
                  <a:pt x="470719" y="5121884"/>
                </a:cubicBezTo>
                <a:lnTo>
                  <a:pt x="477755" y="5067850"/>
                </a:lnTo>
                <a:lnTo>
                  <a:pt x="480486" y="5060861"/>
                </a:lnTo>
                <a:lnTo>
                  <a:pt x="477190" y="5034192"/>
                </a:lnTo>
                <a:cubicBezTo>
                  <a:pt x="476699" y="5019824"/>
                  <a:pt x="477403" y="5006180"/>
                  <a:pt x="478744" y="4993030"/>
                </a:cubicBezTo>
                <a:lnTo>
                  <a:pt x="485653" y="4946844"/>
                </a:lnTo>
                <a:lnTo>
                  <a:pt x="481509" y="4932692"/>
                </a:lnTo>
                <a:cubicBezTo>
                  <a:pt x="481214" y="4911802"/>
                  <a:pt x="495319" y="4880686"/>
                  <a:pt x="496912" y="4858827"/>
                </a:cubicBezTo>
                <a:lnTo>
                  <a:pt x="502815" y="4821170"/>
                </a:lnTo>
                <a:lnTo>
                  <a:pt x="507548" y="4780965"/>
                </a:lnTo>
                <a:lnTo>
                  <a:pt x="508841" y="4750867"/>
                </a:lnTo>
                <a:lnTo>
                  <a:pt x="506648" y="4690749"/>
                </a:lnTo>
                <a:cubicBezTo>
                  <a:pt x="512729" y="4654213"/>
                  <a:pt x="491337" y="4623546"/>
                  <a:pt x="502128" y="4584173"/>
                </a:cubicBezTo>
                <a:cubicBezTo>
                  <a:pt x="488693" y="4519562"/>
                  <a:pt x="492047" y="4501522"/>
                  <a:pt x="497211" y="4444346"/>
                </a:cubicBezTo>
                <a:cubicBezTo>
                  <a:pt x="511033" y="4454946"/>
                  <a:pt x="497584" y="4394050"/>
                  <a:pt x="493776" y="4375228"/>
                </a:cubicBezTo>
                <a:cubicBezTo>
                  <a:pt x="491426" y="4334791"/>
                  <a:pt x="480594" y="4270639"/>
                  <a:pt x="474429" y="4214165"/>
                </a:cubicBezTo>
                <a:cubicBezTo>
                  <a:pt x="465297" y="4170832"/>
                  <a:pt x="480280" y="4120324"/>
                  <a:pt x="478502" y="4090296"/>
                </a:cubicBezTo>
                <a:lnTo>
                  <a:pt x="463758" y="4033999"/>
                </a:lnTo>
                <a:lnTo>
                  <a:pt x="464907" y="4031933"/>
                </a:lnTo>
                <a:cubicBezTo>
                  <a:pt x="467040" y="4022997"/>
                  <a:pt x="465967" y="4017669"/>
                  <a:pt x="463483" y="4013953"/>
                </a:cubicBezTo>
                <a:lnTo>
                  <a:pt x="449778" y="3974753"/>
                </a:lnTo>
                <a:lnTo>
                  <a:pt x="451376" y="3969950"/>
                </a:lnTo>
                <a:lnTo>
                  <a:pt x="444798" y="3933779"/>
                </a:lnTo>
                <a:lnTo>
                  <a:pt x="446129" y="3933093"/>
                </a:lnTo>
                <a:cubicBezTo>
                  <a:pt x="448961" y="3930731"/>
                  <a:pt x="450769" y="3927433"/>
                  <a:pt x="450483" y="3922082"/>
                </a:cubicBezTo>
                <a:cubicBezTo>
                  <a:pt x="471740" y="3927556"/>
                  <a:pt x="458283" y="3917724"/>
                  <a:pt x="455561" y="3901461"/>
                </a:cubicBezTo>
                <a:cubicBezTo>
                  <a:pt x="460173" y="3883426"/>
                  <a:pt x="474485" y="3829756"/>
                  <a:pt x="478155" y="3813873"/>
                </a:cubicBezTo>
                <a:cubicBezTo>
                  <a:pt x="477963" y="3811302"/>
                  <a:pt x="477772" y="3808732"/>
                  <a:pt x="477580" y="3806161"/>
                </a:cubicBezTo>
                <a:lnTo>
                  <a:pt x="477887" y="3805957"/>
                </a:lnTo>
                <a:cubicBezTo>
                  <a:pt x="478443" y="3804175"/>
                  <a:pt x="478509" y="3801600"/>
                  <a:pt x="477914" y="3797724"/>
                </a:cubicBezTo>
                <a:lnTo>
                  <a:pt x="476529" y="3792098"/>
                </a:lnTo>
                <a:lnTo>
                  <a:pt x="475413" y="3777135"/>
                </a:lnTo>
                <a:lnTo>
                  <a:pt x="477146" y="3771656"/>
                </a:lnTo>
                <a:lnTo>
                  <a:pt x="480889" y="3769007"/>
                </a:lnTo>
                <a:lnTo>
                  <a:pt x="480355" y="3767709"/>
                </a:lnTo>
                <a:cubicBezTo>
                  <a:pt x="472854" y="3758603"/>
                  <a:pt x="462858" y="3757457"/>
                  <a:pt x="489051" y="3738082"/>
                </a:cubicBezTo>
                <a:cubicBezTo>
                  <a:pt x="476420" y="3716230"/>
                  <a:pt x="492614" y="3707883"/>
                  <a:pt x="496397" y="3673397"/>
                </a:cubicBezTo>
                <a:cubicBezTo>
                  <a:pt x="485059" y="3661788"/>
                  <a:pt x="488117" y="3649813"/>
                  <a:pt x="495693" y="3637109"/>
                </a:cubicBezTo>
                <a:cubicBezTo>
                  <a:pt x="488827" y="3605834"/>
                  <a:pt x="498565" y="3573837"/>
                  <a:pt x="499136" y="3536883"/>
                </a:cubicBezTo>
                <a:cubicBezTo>
                  <a:pt x="483096" y="3500539"/>
                  <a:pt x="506170" y="3475121"/>
                  <a:pt x="506674" y="3435652"/>
                </a:cubicBezTo>
                <a:cubicBezTo>
                  <a:pt x="508209" y="3397466"/>
                  <a:pt x="505139" y="3338624"/>
                  <a:pt x="508345" y="3307769"/>
                </a:cubicBezTo>
                <a:cubicBezTo>
                  <a:pt x="522826" y="3292381"/>
                  <a:pt x="493343" y="3256540"/>
                  <a:pt x="525908" y="3250522"/>
                </a:cubicBezTo>
                <a:cubicBezTo>
                  <a:pt x="519705" y="3235893"/>
                  <a:pt x="504475" y="3230937"/>
                  <a:pt x="526333" y="3229163"/>
                </a:cubicBezTo>
                <a:cubicBezTo>
                  <a:pt x="524884" y="3224149"/>
                  <a:pt x="525919" y="3220404"/>
                  <a:pt x="528156" y="3217217"/>
                </a:cubicBezTo>
                <a:lnTo>
                  <a:pt x="514991" y="3183755"/>
                </a:lnTo>
                <a:lnTo>
                  <a:pt x="515492" y="3178642"/>
                </a:lnTo>
                <a:lnTo>
                  <a:pt x="503092" y="3158586"/>
                </a:lnTo>
                <a:lnTo>
                  <a:pt x="488277" y="3129034"/>
                </a:lnTo>
                <a:lnTo>
                  <a:pt x="488942" y="3126682"/>
                </a:lnTo>
                <a:lnTo>
                  <a:pt x="479810" y="3114519"/>
                </a:lnTo>
                <a:cubicBezTo>
                  <a:pt x="476044" y="3110886"/>
                  <a:pt x="471657" y="3108020"/>
                  <a:pt x="466419" y="3106272"/>
                </a:cubicBezTo>
                <a:cubicBezTo>
                  <a:pt x="479357" y="3049949"/>
                  <a:pt x="446991" y="3011906"/>
                  <a:pt x="439149" y="2958185"/>
                </a:cubicBezTo>
                <a:cubicBezTo>
                  <a:pt x="423473" y="2895670"/>
                  <a:pt x="402616" y="2832884"/>
                  <a:pt x="381763" y="2762989"/>
                </a:cubicBezTo>
                <a:cubicBezTo>
                  <a:pt x="340504" y="2718141"/>
                  <a:pt x="357875" y="2611979"/>
                  <a:pt x="330681" y="2554718"/>
                </a:cubicBezTo>
                <a:cubicBezTo>
                  <a:pt x="354561" y="2510384"/>
                  <a:pt x="312857" y="2522616"/>
                  <a:pt x="310775" y="2485734"/>
                </a:cubicBezTo>
                <a:cubicBezTo>
                  <a:pt x="283880" y="2505125"/>
                  <a:pt x="334754" y="2437857"/>
                  <a:pt x="301498" y="2447068"/>
                </a:cubicBezTo>
                <a:cubicBezTo>
                  <a:pt x="302171" y="2440064"/>
                  <a:pt x="286502" y="2432988"/>
                  <a:pt x="288459" y="2425819"/>
                </a:cubicBezTo>
                <a:lnTo>
                  <a:pt x="294458" y="2402874"/>
                </a:lnTo>
                <a:lnTo>
                  <a:pt x="297070" y="2381443"/>
                </a:lnTo>
                <a:cubicBezTo>
                  <a:pt x="291389" y="2355877"/>
                  <a:pt x="281925" y="2295004"/>
                  <a:pt x="273399" y="2261920"/>
                </a:cubicBezTo>
                <a:cubicBezTo>
                  <a:pt x="264489" y="2250852"/>
                  <a:pt x="256407" y="2208397"/>
                  <a:pt x="263286" y="2195378"/>
                </a:cubicBezTo>
                <a:cubicBezTo>
                  <a:pt x="262597" y="2185499"/>
                  <a:pt x="238753" y="2164596"/>
                  <a:pt x="247503" y="2155135"/>
                </a:cubicBezTo>
                <a:cubicBezTo>
                  <a:pt x="257474" y="2141929"/>
                  <a:pt x="229406" y="2121310"/>
                  <a:pt x="244961" y="2118008"/>
                </a:cubicBezTo>
                <a:cubicBezTo>
                  <a:pt x="225493" y="2103116"/>
                  <a:pt x="245373" y="2072196"/>
                  <a:pt x="245954" y="2050531"/>
                </a:cubicBezTo>
                <a:cubicBezTo>
                  <a:pt x="228015" y="2040209"/>
                  <a:pt x="246924" y="2004931"/>
                  <a:pt x="237760" y="1963269"/>
                </a:cubicBezTo>
                <a:cubicBezTo>
                  <a:pt x="217314" y="1952304"/>
                  <a:pt x="249162" y="1930958"/>
                  <a:pt x="218938" y="1906352"/>
                </a:cubicBezTo>
                <a:cubicBezTo>
                  <a:pt x="211894" y="1889396"/>
                  <a:pt x="204207" y="1891128"/>
                  <a:pt x="195495" y="1861531"/>
                </a:cubicBezTo>
                <a:cubicBezTo>
                  <a:pt x="152756" y="1820122"/>
                  <a:pt x="167197" y="1775736"/>
                  <a:pt x="149294" y="1732919"/>
                </a:cubicBezTo>
                <a:cubicBezTo>
                  <a:pt x="132272" y="1683226"/>
                  <a:pt x="131129" y="1708347"/>
                  <a:pt x="121605" y="1663540"/>
                </a:cubicBezTo>
                <a:cubicBezTo>
                  <a:pt x="131383" y="1652207"/>
                  <a:pt x="129824" y="1627305"/>
                  <a:pt x="120731" y="1615777"/>
                </a:cubicBezTo>
                <a:cubicBezTo>
                  <a:pt x="113324" y="1591298"/>
                  <a:pt x="125561" y="1582061"/>
                  <a:pt x="101526" y="1563678"/>
                </a:cubicBezTo>
                <a:cubicBezTo>
                  <a:pt x="118336" y="1562186"/>
                  <a:pt x="95368" y="1514217"/>
                  <a:pt x="114606" y="1519474"/>
                </a:cubicBezTo>
                <a:cubicBezTo>
                  <a:pt x="124662" y="1497831"/>
                  <a:pt x="99126" y="1498809"/>
                  <a:pt x="107348" y="1477995"/>
                </a:cubicBezTo>
                <a:cubicBezTo>
                  <a:pt x="102372" y="1450946"/>
                  <a:pt x="98082" y="1395585"/>
                  <a:pt x="93433" y="1373769"/>
                </a:cubicBezTo>
                <a:lnTo>
                  <a:pt x="101740" y="1307086"/>
                </a:lnTo>
                <a:cubicBezTo>
                  <a:pt x="61518" y="1238798"/>
                  <a:pt x="128597" y="1302829"/>
                  <a:pt x="102928" y="1189033"/>
                </a:cubicBezTo>
                <a:cubicBezTo>
                  <a:pt x="96991" y="1183619"/>
                  <a:pt x="100433" y="1168361"/>
                  <a:pt x="107613" y="1168288"/>
                </a:cubicBezTo>
                <a:cubicBezTo>
                  <a:pt x="104521" y="1161401"/>
                  <a:pt x="88898" y="1146763"/>
                  <a:pt x="99895" y="1142577"/>
                </a:cubicBezTo>
                <a:cubicBezTo>
                  <a:pt x="98248" y="1123927"/>
                  <a:pt x="94639" y="1105753"/>
                  <a:pt x="89201" y="1088484"/>
                </a:cubicBezTo>
                <a:lnTo>
                  <a:pt x="77937" y="1016103"/>
                </a:lnTo>
                <a:cubicBezTo>
                  <a:pt x="78422" y="988163"/>
                  <a:pt x="78908" y="981994"/>
                  <a:pt x="79393" y="954054"/>
                </a:cubicBezTo>
                <a:cubicBezTo>
                  <a:pt x="74607" y="950500"/>
                  <a:pt x="84928" y="922140"/>
                  <a:pt x="90309" y="921368"/>
                </a:cubicBezTo>
                <a:cubicBezTo>
                  <a:pt x="87566" y="916400"/>
                  <a:pt x="66268" y="901306"/>
                  <a:pt x="74258" y="896999"/>
                </a:cubicBezTo>
                <a:cubicBezTo>
                  <a:pt x="69492" y="868759"/>
                  <a:pt x="58957" y="842759"/>
                  <a:pt x="43666" y="821517"/>
                </a:cubicBezTo>
                <a:cubicBezTo>
                  <a:pt x="35059" y="797243"/>
                  <a:pt x="27646" y="764612"/>
                  <a:pt x="22616" y="751353"/>
                </a:cubicBezTo>
                <a:cubicBezTo>
                  <a:pt x="22469" y="741312"/>
                  <a:pt x="22321" y="731271"/>
                  <a:pt x="22174" y="721230"/>
                </a:cubicBezTo>
                <a:lnTo>
                  <a:pt x="7845" y="681659"/>
                </a:lnTo>
                <a:cubicBezTo>
                  <a:pt x="-21513" y="678654"/>
                  <a:pt x="41748" y="630810"/>
                  <a:pt x="31306" y="619315"/>
                </a:cubicBezTo>
                <a:cubicBezTo>
                  <a:pt x="37997" y="611016"/>
                  <a:pt x="17724" y="592108"/>
                  <a:pt x="15184" y="585934"/>
                </a:cubicBezTo>
                <a:cubicBezTo>
                  <a:pt x="14724" y="571597"/>
                  <a:pt x="22718" y="553285"/>
                  <a:pt x="22258" y="538948"/>
                </a:cubicBezTo>
                <a:cubicBezTo>
                  <a:pt x="22152" y="531703"/>
                  <a:pt x="26272" y="532408"/>
                  <a:pt x="26166" y="525163"/>
                </a:cubicBezTo>
                <a:cubicBezTo>
                  <a:pt x="28507" y="511668"/>
                  <a:pt x="56166" y="464433"/>
                  <a:pt x="52290" y="446567"/>
                </a:cubicBezTo>
                <a:cubicBezTo>
                  <a:pt x="47300" y="425186"/>
                  <a:pt x="52062" y="408582"/>
                  <a:pt x="51538" y="393828"/>
                </a:cubicBezTo>
                <a:cubicBezTo>
                  <a:pt x="51481" y="380264"/>
                  <a:pt x="51425" y="366701"/>
                  <a:pt x="51368" y="353137"/>
                </a:cubicBezTo>
                <a:cubicBezTo>
                  <a:pt x="50053" y="345863"/>
                  <a:pt x="61696" y="333814"/>
                  <a:pt x="55970" y="321428"/>
                </a:cubicBezTo>
                <a:cubicBezTo>
                  <a:pt x="56334" y="306209"/>
                  <a:pt x="56697" y="290990"/>
                  <a:pt x="57061" y="275771"/>
                </a:cubicBezTo>
                <a:cubicBezTo>
                  <a:pt x="46146" y="254441"/>
                  <a:pt x="87623" y="243671"/>
                  <a:pt x="74088" y="212860"/>
                </a:cubicBezTo>
                <a:cubicBezTo>
                  <a:pt x="92367" y="188146"/>
                  <a:pt x="68261" y="179672"/>
                  <a:pt x="65798" y="144983"/>
                </a:cubicBezTo>
                <a:cubicBezTo>
                  <a:pt x="52661" y="119338"/>
                  <a:pt x="79134" y="90517"/>
                  <a:pt x="78082" y="55288"/>
                </a:cubicBezTo>
                <a:lnTo>
                  <a:pt x="37636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893" y="82296"/>
            <a:ext cx="4316523" cy="621140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3736" y="1901952"/>
            <a:ext cx="2624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ROTEIROS DE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VISITA DOMICILIAR  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 MÉTODO CLÍNICO CENTRADO NA PESSOA</a:t>
            </a:r>
          </a:p>
        </p:txBody>
      </p:sp>
    </p:spTree>
    <p:extLst>
      <p:ext uri="{BB962C8B-B14F-4D97-AF65-F5344CB8AC3E}">
        <p14:creationId xmlns:p14="http://schemas.microsoft.com/office/powerpoint/2010/main" val="398102617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657" name="Group 2765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7658" name="Rectangle 2765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59" name="Rectangle 2765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60" name="Rectangle 2765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662" name="Rectangle 2766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C8F8B6B4-B6A4-47B1-8A13-48D21E98D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2723" y="809898"/>
            <a:ext cx="7457037" cy="1554480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200"/>
              <a:t>Realização da VD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D6B6CDA-06B8-4F38-ADAF-1F611BF12C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3771" y="3017522"/>
            <a:ext cx="7455989" cy="3124658"/>
          </a:xfrm>
        </p:spPr>
        <p:txBody>
          <a:bodyPr anchor="ctr"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z="1600"/>
              <a:t> Observar a família:</a:t>
            </a:r>
          </a:p>
          <a:p>
            <a:pPr lvl="1"/>
            <a:r>
              <a:rPr lang="pt-BR" altLang="pt-BR" sz="1600"/>
              <a:t>As relações existentes entre os familiares;</a:t>
            </a:r>
          </a:p>
          <a:p>
            <a:pPr marL="201168" lvl="1" indent="0">
              <a:buNone/>
            </a:pPr>
            <a:endParaRPr lang="pt-BR" altLang="pt-BR" sz="1600"/>
          </a:p>
          <a:p>
            <a:pPr lvl="1"/>
            <a:r>
              <a:rPr lang="pt-BR" sz="1600"/>
              <a:t>Dinâmica familiar;</a:t>
            </a:r>
          </a:p>
          <a:p>
            <a:pPr lvl="1"/>
            <a:endParaRPr lang="pt-BR" sz="1600"/>
          </a:p>
          <a:p>
            <a:pPr lvl="1"/>
            <a:r>
              <a:rPr lang="pt-BR" sz="1600"/>
              <a:t>Existem manifestações de afeto e de atrito;</a:t>
            </a:r>
          </a:p>
          <a:p>
            <a:pPr lvl="1"/>
            <a:endParaRPr lang="pt-BR" sz="1600"/>
          </a:p>
          <a:p>
            <a:pPr lvl="1"/>
            <a:r>
              <a:rPr lang="pt-BR" sz="1600"/>
              <a:t>Padrão de comunicação estabelecido (afetuoso, ríspido, indiferente);</a:t>
            </a:r>
          </a:p>
          <a:p>
            <a:pPr lvl="1"/>
            <a:endParaRPr lang="pt-BR" sz="1600"/>
          </a:p>
          <a:p>
            <a:pPr lvl="1"/>
            <a:r>
              <a:rPr lang="pt-BR" sz="1600"/>
              <a:t>Observação da postura dos cuidadores formais e informais;</a:t>
            </a:r>
          </a:p>
          <a:p>
            <a:pPr marL="201168" lvl="1" indent="0" eaLnBrk="1" hangingPunct="1">
              <a:buNone/>
            </a:pPr>
            <a:endParaRPr lang="pt-BR" altLang="pt-BR" sz="1600"/>
          </a:p>
          <a:p>
            <a:pPr lvl="1" eaLnBrk="1" hangingPunct="1"/>
            <a:endParaRPr lang="pt-BR" altLang="pt-BR" sz="1600"/>
          </a:p>
        </p:txBody>
      </p:sp>
      <p:cxnSp>
        <p:nvCxnSpPr>
          <p:cNvPr id="27664" name="Straight Connector 2766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25094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66" name="Rectangle 27654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C8F8B6B4-B6A4-47B1-8A13-48D21E98D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2297" y="502021"/>
            <a:ext cx="7266222" cy="1642969"/>
          </a:xfrm>
        </p:spPr>
        <p:txBody>
          <a:bodyPr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500"/>
              <a:t>Realização da VD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D6B6CDA-06B8-4F38-ADAF-1F611BF12C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2297" y="2418409"/>
            <a:ext cx="7266222" cy="3454358"/>
          </a:xfrm>
        </p:spPr>
        <p:txBody>
          <a:bodyPr anchor="t">
            <a:normAutofit/>
          </a:bodyPr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pt-BR" sz="1700"/>
              <a:t>Construção das ações de maneira conjunta (família/cuidador e o usuário)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700"/>
              <a:t> Orientar a Conduta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700"/>
              <a:t>Procedimentos necessários (exames complementares, prescrição de medicamentos);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700"/>
              <a:t>Discussão do caso com a equipe ou com o tutor;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700"/>
              <a:t>Encaminhamento para outros serviços da rede;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700"/>
              <a:t>Retorno da informação para a família.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t-BR" sz="1700"/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pt-BR" sz="1700"/>
              <a:t>Perguntar sobre o uso de medicamentos</a:t>
            </a:r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pt-BR" sz="1700"/>
              <a:t>armazenamento, automedicação e dúvidas relacionadas a prescrição; </a:t>
            </a:r>
            <a:endParaRPr lang="en-US" sz="1700"/>
          </a:p>
          <a:p>
            <a:pPr>
              <a:buFont typeface="Arial" panose="020B0604020202020204" pitchFamily="34" charset="0"/>
              <a:buChar char="•"/>
            </a:pPr>
            <a:endParaRPr lang="en-US" sz="1700"/>
          </a:p>
          <a:p>
            <a:pPr lvl="1">
              <a:buFont typeface="Arial" panose="020B0604020202020204" pitchFamily="34" charset="0"/>
              <a:buChar char="•"/>
            </a:pPr>
            <a:endParaRPr lang="pt-BR" sz="1700"/>
          </a:p>
          <a:p>
            <a:pPr lvl="1"/>
            <a:endParaRPr lang="en-US" sz="1700"/>
          </a:p>
          <a:p>
            <a:pPr lvl="1" eaLnBrk="1" hangingPunct="1"/>
            <a:endParaRPr lang="pt-BR" altLang="pt-BR" sz="1700"/>
          </a:p>
          <a:p>
            <a:pPr lvl="1" eaLnBrk="1" hangingPunct="1"/>
            <a:endParaRPr lang="pt-BR" altLang="pt-BR" sz="1700"/>
          </a:p>
        </p:txBody>
      </p:sp>
      <p:sp>
        <p:nvSpPr>
          <p:cNvPr id="27667" name="Rectangle 27656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8" name="Rectangle 27658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9649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A0E0F7-218A-465A-8CA1-FC7BD71B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97" y="502021"/>
            <a:ext cx="7266222" cy="1642969"/>
          </a:xfrm>
        </p:spPr>
        <p:txBody>
          <a:bodyPr anchor="b">
            <a:normAutofit/>
          </a:bodyPr>
          <a:lstStyle/>
          <a:p>
            <a:r>
              <a:rPr lang="pt-BR" sz="3500"/>
              <a:t>Realização da VD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F239F9-11CC-4D8E-A82C-CE6531CA9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97" y="2418409"/>
            <a:ext cx="7266222" cy="3454358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1200"/>
              <a:t> Ambiência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Olhar atento ao ambiente;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Condições de limpeza, iluminação e organização dos espaços;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200"/>
              <a:t> Ações de Prevenção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1200"/>
              <a:t>Observar a presença de possíveis criadouros para insetos, aranhas e escorpiões;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t-BR" sz="1200"/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Crianças: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1200"/>
              <a:t>Observar a disposição de materiais de limpeza, tomadas e medicações;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1200"/>
              <a:t>Observar se as janelas, escadas, piscinas e reservatórios tem proteção;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Idosos: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1200"/>
              <a:t>Presença tapetes, vasos, móveis que possam predispor a queda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1200"/>
              <a:t>Existe boa iluminação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1200"/>
              <a:t>Banheiro de fácil acesso a noite?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1200"/>
              <a:t>Telefone disponível?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649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214348-AA11-4A07-B882-33170F21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97" y="502021"/>
            <a:ext cx="7266222" cy="1642969"/>
          </a:xfrm>
        </p:spPr>
        <p:txBody>
          <a:bodyPr anchor="b">
            <a:normAutofit/>
          </a:bodyPr>
          <a:lstStyle/>
          <a:p>
            <a:r>
              <a:rPr lang="pt-BR" sz="3500"/>
              <a:t>Registro da VD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2E9FE2-2900-4E01-BF9E-C378FC106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97" y="2418409"/>
            <a:ext cx="7266222" cy="3454358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1200"/>
              <a:t>Registro no prontuário familiar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1200"/>
              <a:t>Em algumas situações também é feito no prontuário individual.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200"/>
              <a:t>Os prontuários NÃO deverão sair da Unidade de Saúde;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200"/>
              <a:t>Atenção ao registro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Utilização de Caneta azul ou preta;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Letra LEGÍVEL!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NÃO conter RASURAS!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Informar a data e horário;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Descrever o local da atividade (domicílio, residência terapêutica, asilo, etc.);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Escrever os procedimentos realizados;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Informar as condutas pactuadas com o usuário, cuidador e seus familiares;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Registrar as próximas ações e atividades propostas;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200"/>
              <a:t>Ao final registrar quem fez a visita e com quem foi discutido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1200"/>
              <a:t>(Aluno Fabio Silva + nome do Tutor - ASC II 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4662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B459BD-4D68-4E79-A58C-3D00780B9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97" y="502021"/>
            <a:ext cx="7266222" cy="1642969"/>
          </a:xfrm>
        </p:spPr>
        <p:txBody>
          <a:bodyPr anchor="b">
            <a:normAutofit/>
          </a:bodyPr>
          <a:lstStyle/>
          <a:p>
            <a:r>
              <a:rPr lang="pt-BR" sz="3500"/>
              <a:t>Avaliação da VD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98EBDC-A578-42D4-9C7C-DD215C9E4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97" y="2418409"/>
            <a:ext cx="7266222" cy="3454358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1600"/>
              <a:t> O objetivo da VD foi alcançado?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/>
              <a:t> Apareceram novas demandas?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/>
              <a:t> O tempo foi adequado para realizar todas as VD?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/>
              <a:t> Faltou material?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/>
              <a:t> O caso foi discutido com a equipe?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/>
              <a:t> Existe necessidade de uma nova abordagem ou de nova VD?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/>
              <a:t>Se sim, quem e quando deverá realizar? 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/>
              <a:t> Serão necessárias intervenções de outros profissionais de saúde?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/>
              <a:t> Será necessário envolver outros equipamentos sociais (escolas, igreja, CRAS, etc)?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/>
              <a:t> Houve tempo para discussão com o tutor e registro no prontuário?</a:t>
            </a:r>
          </a:p>
          <a:p>
            <a:endParaRPr lang="pt-BR" sz="1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89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3" name="Rectangle 24582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5" name="Right Triangle 2458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87" name="Rectangle 2458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1CBD9A3-1A9A-449B-935F-3E8BB7559B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3930" y="1050595"/>
            <a:ext cx="6056111" cy="1618489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/>
              <a:t>Etapas da Visita Domiciliar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39BF381-D8E7-4617-B253-E93C9998EB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63930" y="2969469"/>
            <a:ext cx="6056111" cy="2800395"/>
          </a:xfrm>
        </p:spPr>
        <p:txBody>
          <a:bodyPr anchor="t">
            <a:normAutofit/>
          </a:bodyPr>
          <a:lstStyle/>
          <a:p>
            <a:pPr lvl="1" eaLnBrk="1" hangingPunct="1"/>
            <a:r>
              <a:rPr lang="pt-BR" altLang="pt-BR" sz="2100"/>
              <a:t>Planejamento</a:t>
            </a:r>
          </a:p>
          <a:p>
            <a:pPr lvl="1" eaLnBrk="1" hangingPunct="1"/>
            <a:endParaRPr lang="pt-BR" altLang="pt-BR" sz="2100"/>
          </a:p>
          <a:p>
            <a:pPr lvl="1" eaLnBrk="1" hangingPunct="1"/>
            <a:r>
              <a:rPr lang="pt-BR" altLang="pt-BR" sz="2100"/>
              <a:t>Execução</a:t>
            </a:r>
          </a:p>
          <a:p>
            <a:pPr lvl="1" eaLnBrk="1" hangingPunct="1"/>
            <a:endParaRPr lang="pt-BR" altLang="pt-BR" sz="2100"/>
          </a:p>
          <a:p>
            <a:pPr lvl="1" eaLnBrk="1" hangingPunct="1"/>
            <a:r>
              <a:rPr lang="pt-BR" altLang="pt-BR" sz="2100"/>
              <a:t>Registro dos dados</a:t>
            </a:r>
          </a:p>
          <a:p>
            <a:pPr lvl="1" eaLnBrk="1" hangingPunct="1"/>
            <a:endParaRPr lang="pt-BR" altLang="pt-BR" sz="2100"/>
          </a:p>
          <a:p>
            <a:pPr lvl="1" eaLnBrk="1" hangingPunct="1"/>
            <a:r>
              <a:rPr lang="pt-BR" altLang="pt-BR" sz="2100"/>
              <a:t>Avaliação do Processo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F70F6E5-EB30-17F4-3F42-9CD00D709880}"/>
              </a:ext>
            </a:extLst>
          </p:cNvPr>
          <p:cNvSpPr txBox="1"/>
          <p:nvPr/>
        </p:nvSpPr>
        <p:spPr>
          <a:xfrm>
            <a:off x="4930959" y="2572267"/>
            <a:ext cx="30031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Disponível no </a:t>
            </a:r>
            <a:r>
              <a:rPr lang="pt-BR" sz="4800" dirty="0" err="1"/>
              <a:t>moodle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13483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3" name="Rectangle 24582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5" name="Right Triangle 2458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87" name="Rectangle 2458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1CBD9A3-1A9A-449B-935F-3E8BB7559B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3930" y="1050595"/>
            <a:ext cx="6056111" cy="1618489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/>
              <a:t>Etapas da Visita Domiciliar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39BF381-D8E7-4617-B253-E93C9998EB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63930" y="2969469"/>
            <a:ext cx="6056111" cy="2800395"/>
          </a:xfrm>
        </p:spPr>
        <p:txBody>
          <a:bodyPr anchor="t">
            <a:normAutofit/>
          </a:bodyPr>
          <a:lstStyle/>
          <a:p>
            <a:pPr lvl="1" eaLnBrk="1" hangingPunct="1"/>
            <a:r>
              <a:rPr lang="pt-BR" altLang="pt-BR" sz="2100"/>
              <a:t>Planejamento</a:t>
            </a:r>
          </a:p>
          <a:p>
            <a:pPr lvl="1" eaLnBrk="1" hangingPunct="1"/>
            <a:endParaRPr lang="pt-BR" altLang="pt-BR" sz="2100"/>
          </a:p>
          <a:p>
            <a:pPr lvl="1" eaLnBrk="1" hangingPunct="1"/>
            <a:r>
              <a:rPr lang="pt-BR" altLang="pt-BR" sz="2100"/>
              <a:t>Execução</a:t>
            </a:r>
          </a:p>
          <a:p>
            <a:pPr lvl="1" eaLnBrk="1" hangingPunct="1"/>
            <a:endParaRPr lang="pt-BR" altLang="pt-BR" sz="2100"/>
          </a:p>
          <a:p>
            <a:pPr lvl="1" eaLnBrk="1" hangingPunct="1"/>
            <a:r>
              <a:rPr lang="pt-BR" altLang="pt-BR" sz="2100"/>
              <a:t>Registro dos dados</a:t>
            </a:r>
          </a:p>
          <a:p>
            <a:pPr lvl="1" eaLnBrk="1" hangingPunct="1"/>
            <a:endParaRPr lang="pt-BR" altLang="pt-BR" sz="2100"/>
          </a:p>
          <a:p>
            <a:pPr lvl="1" eaLnBrk="1" hangingPunct="1"/>
            <a:r>
              <a:rPr lang="pt-BR" altLang="pt-BR" sz="2100"/>
              <a:t>Avaliação do Processo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F70F6E5-EB30-17F4-3F42-9CD00D709880}"/>
              </a:ext>
            </a:extLst>
          </p:cNvPr>
          <p:cNvSpPr txBox="1"/>
          <p:nvPr/>
        </p:nvSpPr>
        <p:spPr>
          <a:xfrm>
            <a:off x="4881199" y="2126652"/>
            <a:ext cx="30031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Disponível no </a:t>
            </a:r>
            <a:r>
              <a:rPr lang="pt-BR" sz="4800" dirty="0" err="1"/>
              <a:t>moodle</a:t>
            </a:r>
            <a:r>
              <a:rPr lang="pt-BR" sz="4800" dirty="0"/>
              <a:t> e como foi na prática?</a:t>
            </a:r>
          </a:p>
        </p:txBody>
      </p:sp>
    </p:spTree>
    <p:extLst>
      <p:ext uri="{BB962C8B-B14F-4D97-AF65-F5344CB8AC3E}">
        <p14:creationId xmlns:p14="http://schemas.microsoft.com/office/powerpoint/2010/main" val="13162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F5416B-FCA0-DCFB-5EC1-919BA7E36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pt-BR" sz="3500"/>
              <a:t>Abordagem comunitária</a:t>
            </a:r>
            <a:br>
              <a:rPr lang="pt-BR" sz="3500"/>
            </a:br>
            <a:endParaRPr lang="pt-BR" sz="3500"/>
          </a:p>
        </p:txBody>
      </p:sp>
      <p:pic>
        <p:nvPicPr>
          <p:cNvPr id="11" name="Picture 10" descr="Peças de quebra-cabeça">
            <a:extLst>
              <a:ext uri="{FF2B5EF4-FFF2-40B4-BE49-F238E27FC236}">
                <a16:creationId xmlns:a16="http://schemas.microsoft.com/office/drawing/2014/main" id="{7C4E39AE-4977-71A6-F9FE-178DA12A9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6" r="20969"/>
          <a:stretch/>
        </p:blipFill>
        <p:spPr>
          <a:xfrm>
            <a:off x="20" y="10"/>
            <a:ext cx="5202273" cy="685799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C843E3-C9DC-994E-77DF-C989E25BE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pt-BR" sz="1700" dirty="0"/>
              <a:t>Ações coletivas</a:t>
            </a:r>
          </a:p>
          <a:p>
            <a:r>
              <a:rPr lang="pt-BR" sz="1700" dirty="0"/>
              <a:t>Assistência domiciliar</a:t>
            </a:r>
          </a:p>
          <a:p>
            <a:r>
              <a:rPr lang="pt-BR" sz="1700" dirty="0"/>
              <a:t>Territorialização</a:t>
            </a:r>
          </a:p>
          <a:p>
            <a:r>
              <a:rPr lang="pt-BR" sz="1700" dirty="0"/>
              <a:t>Participação comunitária</a:t>
            </a:r>
          </a:p>
          <a:p>
            <a:r>
              <a:rPr lang="pt-BR" sz="1700" dirty="0"/>
              <a:t>Grupos terapêuticos</a:t>
            </a:r>
          </a:p>
          <a:p>
            <a:r>
              <a:rPr lang="pt-BR" sz="1700" dirty="0"/>
              <a:t>Articulação com outros equipamentos sociais </a:t>
            </a:r>
          </a:p>
          <a:p>
            <a:r>
              <a:rPr lang="pt-BR" sz="1700"/>
              <a:t>Interprofissionalidade</a:t>
            </a:r>
            <a:endParaRPr lang="pt-BR" sz="1700" dirty="0"/>
          </a:p>
          <a:p>
            <a:endParaRPr lang="pt-BR" sz="1700" dirty="0"/>
          </a:p>
          <a:p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13959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60EB56-A44E-CAAF-43B3-00DBA90EE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3500" dirty="0">
                <a:solidFill>
                  <a:srgbClr val="FFFFFF"/>
                </a:solidFill>
              </a:rPr>
              <a:t>Atenção Primária à Saúde 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F133426B-1A0E-C5C2-F95B-BEE1227CA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295" y="649480"/>
            <a:ext cx="2268977" cy="5546047"/>
          </a:xfrm>
        </p:spPr>
        <p:txBody>
          <a:bodyPr anchor="ctr">
            <a:normAutofit/>
          </a:bodyPr>
          <a:lstStyle/>
          <a:p>
            <a:r>
              <a:rPr lang="pt-BR" sz="1700" dirty="0"/>
              <a:t>Envolve ações de prevenção de doenças, promoção de saúde, diagnóstico, tratamento e reabilitação</a:t>
            </a:r>
          </a:p>
          <a:p>
            <a:endParaRPr lang="pt-BR" sz="1700" dirty="0"/>
          </a:p>
          <a:p>
            <a:r>
              <a:rPr lang="pt-BR" sz="1700" dirty="0"/>
              <a:t>Realizada a partir do trabalho em equipe, dirigidas a determinada população adscrita a um território</a:t>
            </a:r>
          </a:p>
          <a:p>
            <a:endParaRPr lang="pt-BR" sz="1700" dirty="0"/>
          </a:p>
          <a:p>
            <a:r>
              <a:rPr lang="pt-BR" sz="1700" dirty="0"/>
              <a:t>Utiliza tecnologias de elevada complexidade e baixa densidade tecnológica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C8B2FB-5545-6194-A6B6-6F5F44CE5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2" b="-3801"/>
          <a:stretch/>
        </p:blipFill>
        <p:spPr>
          <a:xfrm>
            <a:off x="6082126" y="2085081"/>
            <a:ext cx="2711832" cy="26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CC69BD-9B0D-89A5-70AF-4FF363DD8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064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/>
              <a:t>Funções da APS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ADF8A5-F72D-A0BC-4D28-AE7613FB5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55" y="1825625"/>
            <a:ext cx="3739487" cy="43034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 err="1"/>
              <a:t>Resolutividade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 err="1"/>
              <a:t>Organização</a:t>
            </a:r>
            <a:r>
              <a:rPr lang="en-US" sz="3200" dirty="0"/>
              <a:t> dos </a:t>
            </a:r>
            <a:r>
              <a:rPr lang="en-US" sz="3200" dirty="0" err="1"/>
              <a:t>fluxos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 err="1"/>
              <a:t>Responsabilização</a:t>
            </a:r>
            <a:r>
              <a:rPr lang="en-US" sz="3200" dirty="0"/>
              <a:t> no </a:t>
            </a:r>
            <a:r>
              <a:rPr lang="en-US" sz="3200" dirty="0" err="1"/>
              <a:t>território</a:t>
            </a:r>
            <a:endParaRPr lang="en-US" sz="3200" dirty="0"/>
          </a:p>
        </p:txBody>
      </p:sp>
      <p:pic>
        <p:nvPicPr>
          <p:cNvPr id="5" name="Picture 4" descr="Quebra-cabeça branco com uma peça vermelha">
            <a:extLst>
              <a:ext uri="{FF2B5EF4-FFF2-40B4-BE49-F238E27FC236}">
                <a16:creationId xmlns:a16="http://schemas.microsoft.com/office/drawing/2014/main" id="{AD1085FF-36A8-7E32-E1D2-F9437E0C0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26" r="26360"/>
          <a:stretch/>
        </p:blipFill>
        <p:spPr>
          <a:xfrm>
            <a:off x="3887625" y="1904282"/>
            <a:ext cx="4627724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17F2B-C33E-E356-73A6-02C165A7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Informe Dawson (1920)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20374A-7031-BD29-6562-DAA3C77F4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Conceitos de território</a:t>
            </a:r>
          </a:p>
          <a:p>
            <a:r>
              <a:rPr lang="pt-BR" dirty="0"/>
              <a:t>População adscrita</a:t>
            </a:r>
          </a:p>
          <a:p>
            <a:r>
              <a:rPr lang="pt-BR" dirty="0"/>
              <a:t>Porta de entrada</a:t>
            </a:r>
          </a:p>
          <a:p>
            <a:r>
              <a:rPr lang="pt-BR" dirty="0"/>
              <a:t>Vínculo/acolhimento</a:t>
            </a:r>
          </a:p>
          <a:p>
            <a:r>
              <a:rPr lang="pt-BR" dirty="0"/>
              <a:t>Referência (encaminhamento)</a:t>
            </a:r>
          </a:p>
          <a:p>
            <a:r>
              <a:rPr lang="pt-BR" dirty="0"/>
              <a:t>APS como coordenadora do cuidado</a:t>
            </a:r>
          </a:p>
        </p:txBody>
      </p:sp>
    </p:spTree>
    <p:extLst>
      <p:ext uri="{BB962C8B-B14F-4D97-AF65-F5344CB8AC3E}">
        <p14:creationId xmlns:p14="http://schemas.microsoft.com/office/powerpoint/2010/main" val="107053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3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56495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C512AE-9EDE-6D06-6E1B-DA5C08B3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5" y="609600"/>
            <a:ext cx="3588597" cy="1330840"/>
          </a:xfrm>
        </p:spPr>
        <p:txBody>
          <a:bodyPr>
            <a:normAutofit/>
          </a:bodyPr>
          <a:lstStyle/>
          <a:p>
            <a:r>
              <a:rPr lang="pt-BR"/>
              <a:t>Relatório Dawson (1920)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FC052B-2FD9-CFB6-0C61-A64BD8484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775" y="2194102"/>
            <a:ext cx="3328527" cy="3908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/>
              <a:t>	Serviços “domiciliares” apoiados por centros de saúde primários e auxílio de laboratórios, radiografias e acomodação para internação </a:t>
            </a:r>
          </a:p>
          <a:p>
            <a:pPr marL="0" indent="0">
              <a:buNone/>
            </a:pPr>
            <a:r>
              <a:rPr lang="pt-BR" sz="1600"/>
              <a:t>	Nas cidades maiores, centro de saúde secundários, com serviços especializados...</a:t>
            </a:r>
          </a:p>
          <a:p>
            <a:pPr marL="0" indent="0">
              <a:buNone/>
            </a:pPr>
            <a:r>
              <a:rPr lang="pt-BR" sz="1600"/>
              <a:t>	Localização “de acordo com a distribuição da população e dos meios públicos de transporte” e com “as correntes naturais de fluxos comerciais e de tráfego” , variando “em tamanho e complexidade, segundo as circunstâncias”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186E8F-794E-FEE0-863B-3B58D7042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065" y="717012"/>
            <a:ext cx="3186021" cy="54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6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12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C1B9FB4-DA2F-7CE6-E2D2-4065E894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30" y="1050595"/>
            <a:ext cx="6056111" cy="1618489"/>
          </a:xfrm>
        </p:spPr>
        <p:txBody>
          <a:bodyPr anchor="ctr">
            <a:normAutofit/>
          </a:bodyPr>
          <a:lstStyle/>
          <a:p>
            <a:r>
              <a:rPr lang="pt-BR" sz="5400" dirty="0"/>
              <a:t>Abordagem Comunitária 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D97ED3A-43EE-1339-CAE4-A74613084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30" y="2969469"/>
            <a:ext cx="6056111" cy="2800395"/>
          </a:xfrm>
        </p:spPr>
        <p:txBody>
          <a:bodyPr anchor="t">
            <a:normAutofit/>
          </a:bodyPr>
          <a:lstStyle/>
          <a:p>
            <a:r>
              <a:rPr lang="pt-BR" sz="2100" dirty="0"/>
              <a:t>Escopo de atuação da equipe da Saúde da Família</a:t>
            </a:r>
          </a:p>
          <a:p>
            <a:r>
              <a:rPr lang="pt-BR" sz="2100" dirty="0"/>
              <a:t>a atenção orientada para a comunidade deve garantir que os recursos fluam para as áreas mais necessitadas, </a:t>
            </a:r>
            <a:r>
              <a:rPr lang="pt-BR" sz="2100" b="1" dirty="0"/>
              <a:t>diminuindo as iniquidades</a:t>
            </a:r>
          </a:p>
          <a:p>
            <a:r>
              <a:rPr lang="pt-BR" sz="2100" dirty="0"/>
              <a:t>Identificar problemas locais no planejamento das ações, identificando aqueles que implicam em maior risco, estabelecendo uma ordem de prioridades  </a:t>
            </a:r>
          </a:p>
        </p:txBody>
      </p:sp>
    </p:spTree>
    <p:extLst>
      <p:ext uri="{BB962C8B-B14F-4D97-AF65-F5344CB8AC3E}">
        <p14:creationId xmlns:p14="http://schemas.microsoft.com/office/powerpoint/2010/main" val="27271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676A1B86-DC99-46B9-B5AA-A7E928EA9C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9304FFE-74E9-4316-B822-F35A685E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B28EA8-B2B5-0B33-7EAA-9E2EEC115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1562669"/>
            <a:ext cx="4227085" cy="24565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chemeClr val="tx1">
                    <a:lumMod val="85000"/>
                    <a:lumOff val="15000"/>
                  </a:schemeClr>
                </a:solidFill>
              </a:rPr>
              <a:t>Princípios da Atenção Primária à Saúde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C23C71EB-BAB9-6524-EF4C-CD5C57D54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16" r="39861"/>
          <a:stretch/>
        </p:blipFill>
        <p:spPr>
          <a:xfrm>
            <a:off x="-5449" y="10"/>
            <a:ext cx="2677211" cy="6857990"/>
          </a:xfrm>
          <a:custGeom>
            <a:avLst/>
            <a:gdLst/>
            <a:ahLst/>
            <a:cxnLst/>
            <a:rect l="l" t="t" r="r" b="b"/>
            <a:pathLst>
              <a:path w="3569616" h="6858000">
                <a:moveTo>
                  <a:pt x="0" y="0"/>
                </a:moveTo>
                <a:lnTo>
                  <a:pt x="3119345" y="0"/>
                </a:lnTo>
                <a:lnTo>
                  <a:pt x="3123529" y="17226"/>
                </a:lnTo>
                <a:cubicBezTo>
                  <a:pt x="3124924" y="23927"/>
                  <a:pt x="3126075" y="29690"/>
                  <a:pt x="3127926" y="35733"/>
                </a:cubicBezTo>
                <a:cubicBezTo>
                  <a:pt x="3135983" y="55162"/>
                  <a:pt x="3152761" y="75163"/>
                  <a:pt x="3158476" y="86830"/>
                </a:cubicBezTo>
                <a:lnTo>
                  <a:pt x="3162217" y="105744"/>
                </a:lnTo>
                <a:lnTo>
                  <a:pt x="3166997" y="104727"/>
                </a:lnTo>
                <a:lnTo>
                  <a:pt x="3167793" y="111793"/>
                </a:lnTo>
                <a:lnTo>
                  <a:pt x="3168896" y="127609"/>
                </a:lnTo>
                <a:cubicBezTo>
                  <a:pt x="3170241" y="137435"/>
                  <a:pt x="3170795" y="164972"/>
                  <a:pt x="3173185" y="174906"/>
                </a:cubicBezTo>
                <a:cubicBezTo>
                  <a:pt x="3178510" y="177461"/>
                  <a:pt x="3181593" y="181749"/>
                  <a:pt x="3183238" y="187215"/>
                </a:cubicBezTo>
                <a:lnTo>
                  <a:pt x="3184145" y="199435"/>
                </a:lnTo>
                <a:lnTo>
                  <a:pt x="3200957" y="269529"/>
                </a:lnTo>
                <a:lnTo>
                  <a:pt x="3202491" y="279219"/>
                </a:lnTo>
                <a:lnTo>
                  <a:pt x="3206975" y="284221"/>
                </a:lnTo>
                <a:cubicBezTo>
                  <a:pt x="3208056" y="288198"/>
                  <a:pt x="3208241" y="299815"/>
                  <a:pt x="3208979" y="303078"/>
                </a:cubicBezTo>
                <a:cubicBezTo>
                  <a:pt x="3209786" y="303316"/>
                  <a:pt x="3210593" y="303555"/>
                  <a:pt x="3211400" y="303794"/>
                </a:cubicBezTo>
                <a:cubicBezTo>
                  <a:pt x="3215834" y="314048"/>
                  <a:pt x="3230882" y="352723"/>
                  <a:pt x="3235583" y="364595"/>
                </a:cubicBezTo>
                <a:cubicBezTo>
                  <a:pt x="3232098" y="367263"/>
                  <a:pt x="3238178" y="372307"/>
                  <a:pt x="3239601" y="375020"/>
                </a:cubicBezTo>
                <a:cubicBezTo>
                  <a:pt x="3237179" y="375617"/>
                  <a:pt x="3236854" y="382439"/>
                  <a:pt x="3239157" y="384290"/>
                </a:cubicBezTo>
                <a:cubicBezTo>
                  <a:pt x="3254070" y="431093"/>
                  <a:pt x="3227895" y="408920"/>
                  <a:pt x="3245230" y="435044"/>
                </a:cubicBezTo>
                <a:cubicBezTo>
                  <a:pt x="3246565" y="439781"/>
                  <a:pt x="3245820" y="443743"/>
                  <a:pt x="3244204" y="447282"/>
                </a:cubicBezTo>
                <a:lnTo>
                  <a:pt x="3240762" y="452630"/>
                </a:lnTo>
                <a:lnTo>
                  <a:pt x="3249093" y="471880"/>
                </a:lnTo>
                <a:cubicBezTo>
                  <a:pt x="3252174" y="481431"/>
                  <a:pt x="3254453" y="491548"/>
                  <a:pt x="3255857" y="501992"/>
                </a:cubicBezTo>
                <a:cubicBezTo>
                  <a:pt x="3250999" y="504682"/>
                  <a:pt x="3258622" y="512442"/>
                  <a:pt x="3260271" y="516223"/>
                </a:cubicBezTo>
                <a:cubicBezTo>
                  <a:pt x="3257006" y="516482"/>
                  <a:pt x="3255973" y="525173"/>
                  <a:pt x="3258865" y="528038"/>
                </a:cubicBezTo>
                <a:cubicBezTo>
                  <a:pt x="3274535" y="591283"/>
                  <a:pt x="3241762" y="557303"/>
                  <a:pt x="3262462" y="594499"/>
                </a:cubicBezTo>
                <a:cubicBezTo>
                  <a:pt x="3263816" y="600863"/>
                  <a:pt x="3262479" y="605795"/>
                  <a:pt x="3260024" y="610000"/>
                </a:cubicBezTo>
                <a:lnTo>
                  <a:pt x="3253721" y="617692"/>
                </a:lnTo>
                <a:lnTo>
                  <a:pt x="3256482" y="623204"/>
                </a:lnTo>
                <a:cubicBezTo>
                  <a:pt x="3258005" y="644600"/>
                  <a:pt x="3251476" y="651376"/>
                  <a:pt x="3259225" y="663365"/>
                </a:cubicBezTo>
                <a:cubicBezTo>
                  <a:pt x="3245876" y="682744"/>
                  <a:pt x="3258539" y="675670"/>
                  <a:pt x="3261631" y="689522"/>
                </a:cubicBezTo>
                <a:cubicBezTo>
                  <a:pt x="3265207" y="700373"/>
                  <a:pt x="3269507" y="679723"/>
                  <a:pt x="3271002" y="690492"/>
                </a:cubicBezTo>
                <a:cubicBezTo>
                  <a:pt x="3267989" y="702455"/>
                  <a:pt x="3279578" y="701125"/>
                  <a:pt x="3275760" y="713609"/>
                </a:cubicBezTo>
                <a:cubicBezTo>
                  <a:pt x="3266819" y="711239"/>
                  <a:pt x="3278954" y="737528"/>
                  <a:pt x="3271356" y="738880"/>
                </a:cubicBezTo>
                <a:cubicBezTo>
                  <a:pt x="3282938" y="748490"/>
                  <a:pt x="3269788" y="754591"/>
                  <a:pt x="3274016" y="768139"/>
                </a:cubicBezTo>
                <a:cubicBezTo>
                  <a:pt x="3278559" y="774347"/>
                  <a:pt x="3279560" y="778980"/>
                  <a:pt x="3275507" y="785654"/>
                </a:cubicBezTo>
                <a:cubicBezTo>
                  <a:pt x="3297514" y="814181"/>
                  <a:pt x="3277534" y="803670"/>
                  <a:pt x="3287024" y="831111"/>
                </a:cubicBezTo>
                <a:cubicBezTo>
                  <a:pt x="3296672" y="854655"/>
                  <a:pt x="3303659" y="881610"/>
                  <a:pt x="3324562" y="903604"/>
                </a:cubicBezTo>
                <a:cubicBezTo>
                  <a:pt x="3330338" y="907511"/>
                  <a:pt x="3333079" y="917872"/>
                  <a:pt x="3330682" y="926744"/>
                </a:cubicBezTo>
                <a:cubicBezTo>
                  <a:pt x="3330269" y="928269"/>
                  <a:pt x="3329716" y="929694"/>
                  <a:pt x="3329041" y="930971"/>
                </a:cubicBezTo>
                <a:cubicBezTo>
                  <a:pt x="3333270" y="950914"/>
                  <a:pt x="3351150" y="1023696"/>
                  <a:pt x="3356062" y="1046405"/>
                </a:cubicBezTo>
                <a:cubicBezTo>
                  <a:pt x="3349099" y="1048737"/>
                  <a:pt x="3362597" y="1059482"/>
                  <a:pt x="3358521" y="1067217"/>
                </a:cubicBezTo>
                <a:cubicBezTo>
                  <a:pt x="3354869" y="1072807"/>
                  <a:pt x="3358113" y="1077371"/>
                  <a:pt x="3358773" y="1082909"/>
                </a:cubicBezTo>
                <a:cubicBezTo>
                  <a:pt x="3356098" y="1090444"/>
                  <a:pt x="3363241" y="1113953"/>
                  <a:pt x="3367682" y="1119909"/>
                </a:cubicBezTo>
                <a:cubicBezTo>
                  <a:pt x="3382703" y="1133847"/>
                  <a:pt x="3374343" y="1168367"/>
                  <a:pt x="3385911" y="1180009"/>
                </a:cubicBezTo>
                <a:cubicBezTo>
                  <a:pt x="3387774" y="1184389"/>
                  <a:pt x="3388688" y="1188737"/>
                  <a:pt x="3389010" y="1193041"/>
                </a:cubicBezTo>
                <a:lnTo>
                  <a:pt x="3388572" y="1205179"/>
                </a:lnTo>
                <a:lnTo>
                  <a:pt x="3385768" y="1208811"/>
                </a:lnTo>
                <a:lnTo>
                  <a:pt x="3386975" y="1216129"/>
                </a:lnTo>
                <a:lnTo>
                  <a:pt x="3386647" y="1218271"/>
                </a:lnTo>
                <a:cubicBezTo>
                  <a:pt x="3386007" y="1222365"/>
                  <a:pt x="3385480" y="1226399"/>
                  <a:pt x="3385420" y="1230360"/>
                </a:cubicBezTo>
                <a:cubicBezTo>
                  <a:pt x="3400233" y="1224163"/>
                  <a:pt x="3387342" y="1263034"/>
                  <a:pt x="3398902" y="1251303"/>
                </a:cubicBezTo>
                <a:cubicBezTo>
                  <a:pt x="3401143" y="1271991"/>
                  <a:pt x="3411558" y="1255397"/>
                  <a:pt x="3402244" y="1281071"/>
                </a:cubicBezTo>
                <a:cubicBezTo>
                  <a:pt x="3416627" y="1312459"/>
                  <a:pt x="3415183" y="1363554"/>
                  <a:pt x="3435533" y="1387530"/>
                </a:cubicBezTo>
                <a:cubicBezTo>
                  <a:pt x="3428168" y="1384876"/>
                  <a:pt x="3423452" y="1398828"/>
                  <a:pt x="3427595" y="1407995"/>
                </a:cubicBezTo>
                <a:cubicBezTo>
                  <a:pt x="3398778" y="1398886"/>
                  <a:pt x="3455260" y="1443485"/>
                  <a:pt x="3436580" y="1453051"/>
                </a:cubicBezTo>
                <a:cubicBezTo>
                  <a:pt x="3454427" y="1452263"/>
                  <a:pt x="3487273" y="1492392"/>
                  <a:pt x="3473886" y="1513215"/>
                </a:cubicBezTo>
                <a:cubicBezTo>
                  <a:pt x="3479337" y="1543203"/>
                  <a:pt x="3495403" y="1563620"/>
                  <a:pt x="3491486" y="1595707"/>
                </a:cubicBezTo>
                <a:cubicBezTo>
                  <a:pt x="3493932" y="1596530"/>
                  <a:pt x="3496028" y="1598008"/>
                  <a:pt x="3497869" y="1599939"/>
                </a:cubicBezTo>
                <a:lnTo>
                  <a:pt x="3502453" y="1606503"/>
                </a:lnTo>
                <a:lnTo>
                  <a:pt x="3502232" y="1607846"/>
                </a:lnTo>
                <a:cubicBezTo>
                  <a:pt x="3502503" y="1613048"/>
                  <a:pt x="3503673" y="1615641"/>
                  <a:pt x="3505239" y="1617081"/>
                </a:cubicBezTo>
                <a:cubicBezTo>
                  <a:pt x="3505979" y="1617395"/>
                  <a:pt x="3506719" y="1617710"/>
                  <a:pt x="3507459" y="1618024"/>
                </a:cubicBezTo>
                <a:lnTo>
                  <a:pt x="3510011" y="1624022"/>
                </a:lnTo>
                <a:lnTo>
                  <a:pt x="3516358" y="1634929"/>
                </a:lnTo>
                <a:lnTo>
                  <a:pt x="3516308" y="1637821"/>
                </a:lnTo>
                <a:lnTo>
                  <a:pt x="3523955" y="1655598"/>
                </a:lnTo>
                <a:lnTo>
                  <a:pt x="3523473" y="1656247"/>
                </a:lnTo>
                <a:cubicBezTo>
                  <a:pt x="3522567" y="1658107"/>
                  <a:pt x="3522227" y="1660249"/>
                  <a:pt x="3523061" y="1663024"/>
                </a:cubicBezTo>
                <a:cubicBezTo>
                  <a:pt x="3513175" y="1664689"/>
                  <a:pt x="3520280" y="1667013"/>
                  <a:pt x="3523616" y="1675054"/>
                </a:cubicBezTo>
                <a:cubicBezTo>
                  <a:pt x="3509006" y="1679436"/>
                  <a:pt x="3523682" y="1698702"/>
                  <a:pt x="3517630" y="1707801"/>
                </a:cubicBezTo>
                <a:cubicBezTo>
                  <a:pt x="3520410" y="1713612"/>
                  <a:pt x="3523083" y="1719836"/>
                  <a:pt x="3525537" y="1726380"/>
                </a:cubicBezTo>
                <a:lnTo>
                  <a:pt x="3529903" y="1779986"/>
                </a:lnTo>
                <a:lnTo>
                  <a:pt x="3521468" y="1836998"/>
                </a:lnTo>
                <a:cubicBezTo>
                  <a:pt x="3522502" y="1857808"/>
                  <a:pt x="3519191" y="1876110"/>
                  <a:pt x="3523412" y="1893497"/>
                </a:cubicBezTo>
                <a:cubicBezTo>
                  <a:pt x="3520411" y="1900876"/>
                  <a:pt x="3519436" y="1907708"/>
                  <a:pt x="3525004" y="1913894"/>
                </a:cubicBezTo>
                <a:cubicBezTo>
                  <a:pt x="3524490" y="1933413"/>
                  <a:pt x="3517414" y="1938604"/>
                  <a:pt x="3523928" y="1950514"/>
                </a:cubicBezTo>
                <a:cubicBezTo>
                  <a:pt x="3512685" y="1962215"/>
                  <a:pt x="3517275" y="1962555"/>
                  <a:pt x="3521008" y="1967449"/>
                </a:cubicBezTo>
                <a:lnTo>
                  <a:pt x="3521297" y="1968163"/>
                </a:lnTo>
                <a:lnTo>
                  <a:pt x="3519686" y="1969768"/>
                </a:lnTo>
                <a:lnTo>
                  <a:pt x="3519089" y="1972904"/>
                </a:lnTo>
                <a:lnTo>
                  <a:pt x="3520122" y="1981289"/>
                </a:lnTo>
                <a:lnTo>
                  <a:pt x="3520948" y="1984413"/>
                </a:lnTo>
                <a:cubicBezTo>
                  <a:pt x="3521356" y="1986575"/>
                  <a:pt x="3521416" y="1988026"/>
                  <a:pt x="3521226" y="1989046"/>
                </a:cubicBezTo>
                <a:lnTo>
                  <a:pt x="3521092" y="1989171"/>
                </a:lnTo>
                <a:lnTo>
                  <a:pt x="3521624" y="1993492"/>
                </a:lnTo>
                <a:cubicBezTo>
                  <a:pt x="3522844" y="2000762"/>
                  <a:pt x="3524332" y="2007819"/>
                  <a:pt x="3525996" y="2014518"/>
                </a:cubicBezTo>
                <a:cubicBezTo>
                  <a:pt x="3518529" y="2020777"/>
                  <a:pt x="3529333" y="2045218"/>
                  <a:pt x="3514412" y="2043465"/>
                </a:cubicBezTo>
                <a:cubicBezTo>
                  <a:pt x="3516219" y="2052531"/>
                  <a:pt x="3522688" y="2057653"/>
                  <a:pt x="3512822" y="2055222"/>
                </a:cubicBezTo>
                <a:cubicBezTo>
                  <a:pt x="3513140" y="2058224"/>
                  <a:pt x="3512432" y="2060136"/>
                  <a:pt x="3511227" y="2061550"/>
                </a:cubicBezTo>
                <a:lnTo>
                  <a:pt x="3510645" y="2061975"/>
                </a:lnTo>
                <a:lnTo>
                  <a:pt x="3514907" y="2082129"/>
                </a:lnTo>
                <a:lnTo>
                  <a:pt x="3514347" y="2084880"/>
                </a:lnTo>
                <a:lnTo>
                  <a:pt x="3518565" y="2097919"/>
                </a:lnTo>
                <a:lnTo>
                  <a:pt x="3519976" y="2104707"/>
                </a:lnTo>
                <a:lnTo>
                  <a:pt x="3521958" y="2106519"/>
                </a:lnTo>
                <a:cubicBezTo>
                  <a:pt x="3523219" y="2108534"/>
                  <a:pt x="3523895" y="2111498"/>
                  <a:pt x="3523237" y="2116590"/>
                </a:cubicBezTo>
                <a:lnTo>
                  <a:pt x="3522786" y="2117790"/>
                </a:lnTo>
                <a:lnTo>
                  <a:pt x="3526064" y="2125947"/>
                </a:lnTo>
                <a:cubicBezTo>
                  <a:pt x="3527505" y="2128548"/>
                  <a:pt x="3529274" y="2130818"/>
                  <a:pt x="3531495" y="2132603"/>
                </a:cubicBezTo>
                <a:cubicBezTo>
                  <a:pt x="3522034" y="2161762"/>
                  <a:pt x="3533978" y="2187874"/>
                  <a:pt x="3533955" y="2218836"/>
                </a:cubicBezTo>
                <a:cubicBezTo>
                  <a:pt x="3517312" y="2233337"/>
                  <a:pt x="3542024" y="2285180"/>
                  <a:pt x="3559442" y="2291697"/>
                </a:cubicBezTo>
                <a:cubicBezTo>
                  <a:pt x="3544608" y="2292866"/>
                  <a:pt x="3567228" y="2330146"/>
                  <a:pt x="3568373" y="2340076"/>
                </a:cubicBezTo>
                <a:cubicBezTo>
                  <a:pt x="3568755" y="2343387"/>
                  <a:pt x="3566751" y="2343658"/>
                  <a:pt x="3560178" y="2338540"/>
                </a:cubicBezTo>
                <a:cubicBezTo>
                  <a:pt x="3562571" y="2349015"/>
                  <a:pt x="3555536" y="2360463"/>
                  <a:pt x="3548875" y="2354921"/>
                </a:cubicBezTo>
                <a:cubicBezTo>
                  <a:pt x="3564342" y="2386191"/>
                  <a:pt x="3553912" y="2434573"/>
                  <a:pt x="3562290" y="2470516"/>
                </a:cubicBezTo>
                <a:cubicBezTo>
                  <a:pt x="3548732" y="2491328"/>
                  <a:pt x="3561750" y="2479665"/>
                  <a:pt x="3560263" y="2500409"/>
                </a:cubicBezTo>
                <a:cubicBezTo>
                  <a:pt x="3573531" y="2493872"/>
                  <a:pt x="3554177" y="2525877"/>
                  <a:pt x="3569616" y="2525972"/>
                </a:cubicBezTo>
                <a:cubicBezTo>
                  <a:pt x="3568857" y="2529744"/>
                  <a:pt x="3567635" y="2533395"/>
                  <a:pt x="3566291" y="2537057"/>
                </a:cubicBezTo>
                <a:lnTo>
                  <a:pt x="3565595" y="2538979"/>
                </a:lnTo>
                <a:lnTo>
                  <a:pt x="3565471" y="2546483"/>
                </a:lnTo>
                <a:lnTo>
                  <a:pt x="3562111" y="2548822"/>
                </a:lnTo>
                <a:lnTo>
                  <a:pt x="3559542" y="2560277"/>
                </a:lnTo>
                <a:cubicBezTo>
                  <a:pt x="3559093" y="2564534"/>
                  <a:pt x="3559212" y="2569074"/>
                  <a:pt x="3560240" y="2574030"/>
                </a:cubicBezTo>
                <a:cubicBezTo>
                  <a:pt x="3567097" y="2585933"/>
                  <a:pt x="3560828" y="2605604"/>
                  <a:pt x="3562359" y="2622912"/>
                </a:cubicBezTo>
                <a:lnTo>
                  <a:pt x="3564740" y="2630748"/>
                </a:lnTo>
                <a:lnTo>
                  <a:pt x="3563214" y="2656947"/>
                </a:lnTo>
                <a:cubicBezTo>
                  <a:pt x="3563065" y="2664385"/>
                  <a:pt x="3563222" y="2672085"/>
                  <a:pt x="3563949" y="2680153"/>
                </a:cubicBezTo>
                <a:lnTo>
                  <a:pt x="3566383" y="2695058"/>
                </a:lnTo>
                <a:lnTo>
                  <a:pt x="3565385" y="2699075"/>
                </a:lnTo>
                <a:cubicBezTo>
                  <a:pt x="3565951" y="2705917"/>
                  <a:pt x="3570892" y="2714690"/>
                  <a:pt x="3565525" y="2714239"/>
                </a:cubicBezTo>
                <a:lnTo>
                  <a:pt x="3567847" y="2721812"/>
                </a:lnTo>
                <a:lnTo>
                  <a:pt x="3564077" y="2729693"/>
                </a:lnTo>
                <a:cubicBezTo>
                  <a:pt x="3563144" y="2730592"/>
                  <a:pt x="3562134" y="2731288"/>
                  <a:pt x="3561085" y="2731758"/>
                </a:cubicBezTo>
                <a:lnTo>
                  <a:pt x="3563149" y="2742418"/>
                </a:lnTo>
                <a:lnTo>
                  <a:pt x="3560661" y="2751437"/>
                </a:lnTo>
                <a:lnTo>
                  <a:pt x="3563126" y="2758989"/>
                </a:lnTo>
                <a:lnTo>
                  <a:pt x="3562876" y="2762207"/>
                </a:lnTo>
                <a:lnTo>
                  <a:pt x="3561866" y="2770236"/>
                </a:lnTo>
                <a:cubicBezTo>
                  <a:pt x="3561066" y="2774372"/>
                  <a:pt x="3560080" y="2779005"/>
                  <a:pt x="3559378" y="2784138"/>
                </a:cubicBezTo>
                <a:lnTo>
                  <a:pt x="3559178" y="2788436"/>
                </a:lnTo>
                <a:lnTo>
                  <a:pt x="3554648" y="2798068"/>
                </a:lnTo>
                <a:cubicBezTo>
                  <a:pt x="3551209" y="2805087"/>
                  <a:pt x="3548936" y="2810580"/>
                  <a:pt x="3551400" y="2816345"/>
                </a:cubicBezTo>
                <a:cubicBezTo>
                  <a:pt x="3547036" y="2826742"/>
                  <a:pt x="3533490" y="2834711"/>
                  <a:pt x="3538128" y="2849028"/>
                </a:cubicBezTo>
                <a:cubicBezTo>
                  <a:pt x="3531517" y="2845031"/>
                  <a:pt x="3538369" y="2865256"/>
                  <a:pt x="3532013" y="2868126"/>
                </a:cubicBezTo>
                <a:cubicBezTo>
                  <a:pt x="3526842" y="2869601"/>
                  <a:pt x="3527715" y="2876080"/>
                  <a:pt x="3526094" y="2881167"/>
                </a:cubicBezTo>
                <a:cubicBezTo>
                  <a:pt x="3520961" y="2885059"/>
                  <a:pt x="3517628" y="2910333"/>
                  <a:pt x="3518939" y="2918966"/>
                </a:cubicBezTo>
                <a:cubicBezTo>
                  <a:pt x="3525789" y="2943088"/>
                  <a:pt x="3505468" y="2964225"/>
                  <a:pt x="3510391" y="2983548"/>
                </a:cubicBezTo>
                <a:cubicBezTo>
                  <a:pt x="3510204" y="2988707"/>
                  <a:pt x="3509257" y="2993036"/>
                  <a:pt x="3507840" y="2996827"/>
                </a:cubicBezTo>
                <a:lnTo>
                  <a:pt x="3502741" y="3006379"/>
                </a:lnTo>
                <a:lnTo>
                  <a:pt x="3499028" y="3006971"/>
                </a:lnTo>
                <a:lnTo>
                  <a:pt x="3497157" y="3013976"/>
                </a:lnTo>
                <a:lnTo>
                  <a:pt x="3496053" y="3015450"/>
                </a:lnTo>
                <a:cubicBezTo>
                  <a:pt x="3493931" y="3018255"/>
                  <a:pt x="3491925" y="3021106"/>
                  <a:pt x="3490329" y="3024292"/>
                </a:cubicBezTo>
                <a:cubicBezTo>
                  <a:pt x="3504872" y="3031782"/>
                  <a:pt x="3479143" y="3052632"/>
                  <a:pt x="3493186" y="3052840"/>
                </a:cubicBezTo>
                <a:cubicBezTo>
                  <a:pt x="3486942" y="3071654"/>
                  <a:pt x="3501947" y="3066916"/>
                  <a:pt x="3484298" y="3080007"/>
                </a:cubicBezTo>
                <a:cubicBezTo>
                  <a:pt x="3483814" y="3117860"/>
                  <a:pt x="3462683" y="3158406"/>
                  <a:pt x="3469977" y="3195253"/>
                </a:cubicBezTo>
                <a:cubicBezTo>
                  <a:pt x="3464984" y="3186842"/>
                  <a:pt x="3455676" y="3194249"/>
                  <a:pt x="3455490" y="3205255"/>
                </a:cubicBezTo>
                <a:cubicBezTo>
                  <a:pt x="3435461" y="3173385"/>
                  <a:pt x="3464274" y="3257718"/>
                  <a:pt x="3445250" y="3249703"/>
                </a:cubicBezTo>
                <a:cubicBezTo>
                  <a:pt x="3460163" y="3264187"/>
                  <a:pt x="3471377" y="3324835"/>
                  <a:pt x="3452291" y="3330508"/>
                </a:cubicBezTo>
                <a:cubicBezTo>
                  <a:pt x="3445043" y="3359645"/>
                  <a:pt x="3450218" y="3389952"/>
                  <a:pt x="3434486" y="3412864"/>
                </a:cubicBezTo>
                <a:cubicBezTo>
                  <a:pt x="3436166" y="3415609"/>
                  <a:pt x="3437306" y="3418595"/>
                  <a:pt x="3438058" y="3421734"/>
                </a:cubicBezTo>
                <a:lnTo>
                  <a:pt x="3439245" y="3430986"/>
                </a:lnTo>
                <a:lnTo>
                  <a:pt x="3438541" y="3431897"/>
                </a:lnTo>
                <a:cubicBezTo>
                  <a:pt x="3436732" y="3436375"/>
                  <a:pt x="3436677" y="3439488"/>
                  <a:pt x="3437396" y="3441992"/>
                </a:cubicBezTo>
                <a:lnTo>
                  <a:pt x="3438843" y="3444647"/>
                </a:lnTo>
                <a:lnTo>
                  <a:pt x="3438591" y="3451712"/>
                </a:lnTo>
                <a:lnTo>
                  <a:pt x="3439527" y="3466008"/>
                </a:lnTo>
                <a:lnTo>
                  <a:pt x="3438357" y="3468331"/>
                </a:lnTo>
                <a:lnTo>
                  <a:pt x="3437674" y="3489343"/>
                </a:lnTo>
                <a:cubicBezTo>
                  <a:pt x="3437459" y="3489383"/>
                  <a:pt x="3437241" y="3489424"/>
                  <a:pt x="3437026" y="3489465"/>
                </a:cubicBezTo>
                <a:cubicBezTo>
                  <a:pt x="3435558" y="3490219"/>
                  <a:pt x="3434444" y="3491679"/>
                  <a:pt x="3434044" y="3494659"/>
                </a:cubicBezTo>
                <a:cubicBezTo>
                  <a:pt x="3425302" y="3487640"/>
                  <a:pt x="3430211" y="3495561"/>
                  <a:pt x="3429800" y="3504965"/>
                </a:cubicBezTo>
                <a:cubicBezTo>
                  <a:pt x="3416132" y="3496161"/>
                  <a:pt x="3420620" y="3524348"/>
                  <a:pt x="3412115" y="3526661"/>
                </a:cubicBezTo>
                <a:cubicBezTo>
                  <a:pt x="3412121" y="3533765"/>
                  <a:pt x="3411879" y="3541120"/>
                  <a:pt x="3411331" y="3548549"/>
                </a:cubicBezTo>
                <a:lnTo>
                  <a:pt x="3410824" y="3552872"/>
                </a:lnTo>
                <a:cubicBezTo>
                  <a:pt x="3410773" y="3552889"/>
                  <a:pt x="3410721" y="3552908"/>
                  <a:pt x="3410671" y="3552926"/>
                </a:cubicBezTo>
                <a:cubicBezTo>
                  <a:pt x="3410254" y="3553793"/>
                  <a:pt x="3409971" y="3555188"/>
                  <a:pt x="3409849" y="3557419"/>
                </a:cubicBezTo>
                <a:lnTo>
                  <a:pt x="3409902" y="3560756"/>
                </a:lnTo>
                <a:lnTo>
                  <a:pt x="3408918" y="3569144"/>
                </a:lnTo>
                <a:lnTo>
                  <a:pt x="3407623" y="3571810"/>
                </a:lnTo>
                <a:lnTo>
                  <a:pt x="3405729" y="3572549"/>
                </a:lnTo>
                <a:lnTo>
                  <a:pt x="3405835" y="3573359"/>
                </a:lnTo>
                <a:cubicBezTo>
                  <a:pt x="3408214" y="3579757"/>
                  <a:pt x="3412465" y="3582275"/>
                  <a:pt x="3399129" y="3587902"/>
                </a:cubicBezTo>
                <a:cubicBezTo>
                  <a:pt x="3402495" y="3602236"/>
                  <a:pt x="3394605" y="3603730"/>
                  <a:pt x="3389566" y="3621859"/>
                </a:cubicBezTo>
                <a:cubicBezTo>
                  <a:pt x="3393374" y="3630350"/>
                  <a:pt x="3390863" y="3636316"/>
                  <a:pt x="3386307" y="3641820"/>
                </a:cubicBezTo>
                <a:cubicBezTo>
                  <a:pt x="3386232" y="3660214"/>
                  <a:pt x="3378837" y="3675854"/>
                  <a:pt x="3374956" y="3695940"/>
                </a:cubicBezTo>
                <a:cubicBezTo>
                  <a:pt x="3378387" y="3718839"/>
                  <a:pt x="3365817" y="3728358"/>
                  <a:pt x="3361718" y="3749831"/>
                </a:cubicBezTo>
                <a:cubicBezTo>
                  <a:pt x="3370064" y="3770267"/>
                  <a:pt x="3350403" y="3763879"/>
                  <a:pt x="3344768" y="3774338"/>
                </a:cubicBezTo>
                <a:lnTo>
                  <a:pt x="3343985" y="3777418"/>
                </a:lnTo>
                <a:lnTo>
                  <a:pt x="3344520" y="3785849"/>
                </a:lnTo>
                <a:lnTo>
                  <a:pt x="3345162" y="3789023"/>
                </a:lnTo>
                <a:cubicBezTo>
                  <a:pt x="3345441" y="3791209"/>
                  <a:pt x="3345415" y="3792659"/>
                  <a:pt x="3345164" y="3793659"/>
                </a:cubicBezTo>
                <a:lnTo>
                  <a:pt x="3345024" y="3793774"/>
                </a:lnTo>
                <a:lnTo>
                  <a:pt x="3345300" y="3798119"/>
                </a:lnTo>
                <a:cubicBezTo>
                  <a:pt x="3346087" y="3805456"/>
                  <a:pt x="3347157" y="3812596"/>
                  <a:pt x="3348424" y="3819398"/>
                </a:cubicBezTo>
                <a:cubicBezTo>
                  <a:pt x="3340590" y="3825065"/>
                  <a:pt x="3349940" y="3850234"/>
                  <a:pt x="3335133" y="3847354"/>
                </a:cubicBezTo>
                <a:cubicBezTo>
                  <a:pt x="3336403" y="3856524"/>
                  <a:pt x="3342565" y="3862118"/>
                  <a:pt x="3332848" y="3858945"/>
                </a:cubicBezTo>
                <a:cubicBezTo>
                  <a:pt x="3332988" y="3861961"/>
                  <a:pt x="3332168" y="3863811"/>
                  <a:pt x="3330878" y="3865128"/>
                </a:cubicBezTo>
                <a:lnTo>
                  <a:pt x="3330273" y="3865510"/>
                </a:lnTo>
                <a:lnTo>
                  <a:pt x="3333337" y="3885908"/>
                </a:lnTo>
                <a:lnTo>
                  <a:pt x="3332616" y="3888608"/>
                </a:lnTo>
                <a:lnTo>
                  <a:pt x="3336057" y="3901916"/>
                </a:lnTo>
                <a:lnTo>
                  <a:pt x="3337066" y="3908785"/>
                </a:lnTo>
                <a:lnTo>
                  <a:pt x="3338940" y="3910739"/>
                </a:lnTo>
                <a:cubicBezTo>
                  <a:pt x="3340082" y="3912843"/>
                  <a:pt x="3340580" y="3915849"/>
                  <a:pt x="3339621" y="3920873"/>
                </a:cubicBezTo>
                <a:lnTo>
                  <a:pt x="3339102" y="3922032"/>
                </a:lnTo>
                <a:lnTo>
                  <a:pt x="3341891" y="3930408"/>
                </a:lnTo>
                <a:cubicBezTo>
                  <a:pt x="3343178" y="3933107"/>
                  <a:pt x="3344812" y="3935503"/>
                  <a:pt x="3346927" y="3937451"/>
                </a:cubicBezTo>
                <a:cubicBezTo>
                  <a:pt x="3335745" y="3965779"/>
                  <a:pt x="3346136" y="3992699"/>
                  <a:pt x="3344279" y="4023542"/>
                </a:cubicBezTo>
                <a:cubicBezTo>
                  <a:pt x="3347024" y="4058096"/>
                  <a:pt x="3350783" y="4081986"/>
                  <a:pt x="3351926" y="4104769"/>
                </a:cubicBezTo>
                <a:cubicBezTo>
                  <a:pt x="3353695" y="4115384"/>
                  <a:pt x="3359144" y="4193344"/>
                  <a:pt x="3352816" y="4187317"/>
                </a:cubicBezTo>
                <a:cubicBezTo>
                  <a:pt x="3366419" y="4219638"/>
                  <a:pt x="3351446" y="4239971"/>
                  <a:pt x="3357691" y="4276413"/>
                </a:cubicBezTo>
                <a:cubicBezTo>
                  <a:pt x="3342910" y="4296116"/>
                  <a:pt x="3356610" y="4285488"/>
                  <a:pt x="3353895" y="4306037"/>
                </a:cubicBezTo>
                <a:cubicBezTo>
                  <a:pt x="3367541" y="4300534"/>
                  <a:pt x="3346306" y="4330948"/>
                  <a:pt x="3361728" y="4332215"/>
                </a:cubicBezTo>
                <a:cubicBezTo>
                  <a:pt x="3360746" y="4335915"/>
                  <a:pt x="3359307" y="4339458"/>
                  <a:pt x="3357748" y="4343006"/>
                </a:cubicBezTo>
                <a:lnTo>
                  <a:pt x="3356941" y="4344866"/>
                </a:lnTo>
                <a:lnTo>
                  <a:pt x="3356370" y="4352332"/>
                </a:lnTo>
                <a:lnTo>
                  <a:pt x="3352876" y="4354407"/>
                </a:lnTo>
                <a:lnTo>
                  <a:pt x="3352683" y="4444689"/>
                </a:lnTo>
                <a:cubicBezTo>
                  <a:pt x="3355485" y="4452425"/>
                  <a:pt x="3356736" y="4477980"/>
                  <a:pt x="3352455" y="4483791"/>
                </a:cubicBezTo>
                <a:cubicBezTo>
                  <a:pt x="3351784" y="4489320"/>
                  <a:pt x="3353780" y="4495171"/>
                  <a:pt x="3349030" y="4498683"/>
                </a:cubicBezTo>
                <a:cubicBezTo>
                  <a:pt x="3346858" y="4510741"/>
                  <a:pt x="3341860" y="4538358"/>
                  <a:pt x="3339427" y="4556140"/>
                </a:cubicBezTo>
                <a:cubicBezTo>
                  <a:pt x="3342836" y="4560659"/>
                  <a:pt x="3341611" y="4566842"/>
                  <a:pt x="3339521" y="4574959"/>
                </a:cubicBezTo>
                <a:lnTo>
                  <a:pt x="3338246" y="4582576"/>
                </a:lnTo>
                <a:lnTo>
                  <a:pt x="3348539" y="4605460"/>
                </a:lnTo>
                <a:lnTo>
                  <a:pt x="3345760" y="4678575"/>
                </a:lnTo>
                <a:lnTo>
                  <a:pt x="3356250" y="4713574"/>
                </a:lnTo>
                <a:cubicBezTo>
                  <a:pt x="3358600" y="4727943"/>
                  <a:pt x="3359577" y="4741820"/>
                  <a:pt x="3361380" y="4755215"/>
                </a:cubicBezTo>
                <a:cubicBezTo>
                  <a:pt x="3363928" y="4785596"/>
                  <a:pt x="3347531" y="4766123"/>
                  <a:pt x="3361636" y="4803525"/>
                </a:cubicBezTo>
                <a:cubicBezTo>
                  <a:pt x="3356254" y="4807867"/>
                  <a:pt x="3356117" y="4812705"/>
                  <a:pt x="3358957" y="4820729"/>
                </a:cubicBezTo>
                <a:cubicBezTo>
                  <a:pt x="3359783" y="4835507"/>
                  <a:pt x="3345952" y="4834947"/>
                  <a:pt x="3354635" y="4849546"/>
                </a:cubicBezTo>
                <a:cubicBezTo>
                  <a:pt x="3350894" y="4848362"/>
                  <a:pt x="3350351" y="4855411"/>
                  <a:pt x="3349759" y="4861941"/>
                </a:cubicBezTo>
                <a:lnTo>
                  <a:pt x="3347368" y="4866228"/>
                </a:lnTo>
                <a:lnTo>
                  <a:pt x="3358408" y="4889535"/>
                </a:lnTo>
                <a:cubicBezTo>
                  <a:pt x="3373705" y="4931282"/>
                  <a:pt x="3382233" y="4982216"/>
                  <a:pt x="3393319" y="5017998"/>
                </a:cubicBezTo>
                <a:cubicBezTo>
                  <a:pt x="3368256" y="5040241"/>
                  <a:pt x="3392200" y="5029364"/>
                  <a:pt x="3389184" y="5055049"/>
                </a:cubicBezTo>
                <a:cubicBezTo>
                  <a:pt x="3413510" y="5050695"/>
                  <a:pt x="3377700" y="5085342"/>
                  <a:pt x="3405892" y="5089973"/>
                </a:cubicBezTo>
                <a:cubicBezTo>
                  <a:pt x="3404451" y="5094499"/>
                  <a:pt x="3402165" y="5098741"/>
                  <a:pt x="3399662" y="5102960"/>
                </a:cubicBezTo>
                <a:lnTo>
                  <a:pt x="3398363" y="5105176"/>
                </a:lnTo>
                <a:lnTo>
                  <a:pt x="3398026" y="5114590"/>
                </a:lnTo>
                <a:lnTo>
                  <a:pt x="3391859" y="5116550"/>
                </a:lnTo>
                <a:lnTo>
                  <a:pt x="3386999" y="5130226"/>
                </a:lnTo>
                <a:cubicBezTo>
                  <a:pt x="3386119" y="5135455"/>
                  <a:pt x="3386267" y="5141205"/>
                  <a:pt x="3388073" y="5147747"/>
                </a:cubicBezTo>
                <a:cubicBezTo>
                  <a:pt x="3400425" y="5164741"/>
                  <a:pt x="3388688" y="5187675"/>
                  <a:pt x="3391234" y="5209919"/>
                </a:cubicBezTo>
                <a:lnTo>
                  <a:pt x="3395469" y="5220481"/>
                </a:lnTo>
                <a:lnTo>
                  <a:pt x="3392518" y="5250830"/>
                </a:lnTo>
                <a:lnTo>
                  <a:pt x="3393800" y="5252877"/>
                </a:lnTo>
                <a:cubicBezTo>
                  <a:pt x="3393941" y="5258188"/>
                  <a:pt x="3392357" y="5268832"/>
                  <a:pt x="3393361" y="5282697"/>
                </a:cubicBezTo>
                <a:lnTo>
                  <a:pt x="3399825" y="5336059"/>
                </a:lnTo>
                <a:lnTo>
                  <a:pt x="3392824" y="5344884"/>
                </a:lnTo>
                <a:lnTo>
                  <a:pt x="3389277" y="5345998"/>
                </a:lnTo>
                <a:lnTo>
                  <a:pt x="3390946" y="5360636"/>
                </a:lnTo>
                <a:lnTo>
                  <a:pt x="3386366" y="5371486"/>
                </a:lnTo>
                <a:lnTo>
                  <a:pt x="3390662" y="5381496"/>
                </a:lnTo>
                <a:lnTo>
                  <a:pt x="3388199" y="5395290"/>
                </a:lnTo>
                <a:cubicBezTo>
                  <a:pt x="3386677" y="5400263"/>
                  <a:pt x="3384810" y="5405812"/>
                  <a:pt x="3383455" y="5412069"/>
                </a:cubicBezTo>
                <a:lnTo>
                  <a:pt x="3376345" y="5426008"/>
                </a:lnTo>
                <a:lnTo>
                  <a:pt x="3374012" y="5448470"/>
                </a:lnTo>
                <a:cubicBezTo>
                  <a:pt x="3372358" y="5465848"/>
                  <a:pt x="3370199" y="5482458"/>
                  <a:pt x="3365299" y="5498771"/>
                </a:cubicBezTo>
                <a:cubicBezTo>
                  <a:pt x="3368242" y="5512292"/>
                  <a:pt x="3368289" y="5524931"/>
                  <a:pt x="3358774" y="5536815"/>
                </a:cubicBezTo>
                <a:cubicBezTo>
                  <a:pt x="3355554" y="5573082"/>
                  <a:pt x="3364982" y="5582256"/>
                  <a:pt x="3352897" y="5604851"/>
                </a:cubicBezTo>
                <a:cubicBezTo>
                  <a:pt x="3357655" y="5611851"/>
                  <a:pt x="3360065" y="5616619"/>
                  <a:pt x="3360918" y="5620215"/>
                </a:cubicBezTo>
                <a:cubicBezTo>
                  <a:pt x="3363482" y="5631010"/>
                  <a:pt x="3352061" y="5631235"/>
                  <a:pt x="3348145" y="5649365"/>
                </a:cubicBezTo>
                <a:cubicBezTo>
                  <a:pt x="3342329" y="5668683"/>
                  <a:pt x="3336842" y="5635583"/>
                  <a:pt x="3334135" y="5654076"/>
                </a:cubicBezTo>
                <a:cubicBezTo>
                  <a:pt x="3338089" y="5673079"/>
                  <a:pt x="3320876" y="5674673"/>
                  <a:pt x="3326011" y="5694285"/>
                </a:cubicBezTo>
                <a:cubicBezTo>
                  <a:pt x="3339441" y="5687377"/>
                  <a:pt x="3320185" y="5735320"/>
                  <a:pt x="3331448" y="5735077"/>
                </a:cubicBezTo>
                <a:cubicBezTo>
                  <a:pt x="3313758" y="5754960"/>
                  <a:pt x="3333086" y="5760823"/>
                  <a:pt x="3326180" y="5784860"/>
                </a:cubicBezTo>
                <a:cubicBezTo>
                  <a:pt x="3319129" y="5796737"/>
                  <a:pt x="3317432" y="5804806"/>
                  <a:pt x="3323175" y="5814629"/>
                </a:cubicBezTo>
                <a:cubicBezTo>
                  <a:pt x="3289103" y="5869565"/>
                  <a:pt x="3319352" y="5845410"/>
                  <a:pt x="3303983" y="5894405"/>
                </a:cubicBezTo>
                <a:lnTo>
                  <a:pt x="3302615" y="5898375"/>
                </a:lnTo>
                <a:lnTo>
                  <a:pt x="3305988" y="5914019"/>
                </a:lnTo>
                <a:cubicBezTo>
                  <a:pt x="3306566" y="5914416"/>
                  <a:pt x="3307142" y="5914813"/>
                  <a:pt x="3307720" y="5915209"/>
                </a:cubicBezTo>
                <a:lnTo>
                  <a:pt x="3288942" y="5962966"/>
                </a:lnTo>
                <a:lnTo>
                  <a:pt x="3289995" y="5969791"/>
                </a:lnTo>
                <a:lnTo>
                  <a:pt x="3273219" y="6000303"/>
                </a:lnTo>
                <a:lnTo>
                  <a:pt x="3266971" y="6016394"/>
                </a:lnTo>
                <a:lnTo>
                  <a:pt x="3258268" y="6034498"/>
                </a:lnTo>
                <a:lnTo>
                  <a:pt x="3262376" y="6046147"/>
                </a:lnTo>
                <a:cubicBezTo>
                  <a:pt x="3269023" y="6073717"/>
                  <a:pt x="3250846" y="6118951"/>
                  <a:pt x="3274161" y="6127097"/>
                </a:cubicBezTo>
                <a:cubicBezTo>
                  <a:pt x="3261055" y="6140796"/>
                  <a:pt x="3284255" y="6151240"/>
                  <a:pt x="3287116" y="6165061"/>
                </a:cubicBezTo>
                <a:cubicBezTo>
                  <a:pt x="3278972" y="6176795"/>
                  <a:pt x="3286959" y="6181809"/>
                  <a:pt x="3289289" y="6191816"/>
                </a:cubicBezTo>
                <a:cubicBezTo>
                  <a:pt x="3284123" y="6196765"/>
                  <a:pt x="3284941" y="6205311"/>
                  <a:pt x="3291517" y="6207797"/>
                </a:cubicBezTo>
                <a:cubicBezTo>
                  <a:pt x="3306003" y="6202672"/>
                  <a:pt x="3300501" y="6232914"/>
                  <a:pt x="3310808" y="6234442"/>
                </a:cubicBezTo>
                <a:cubicBezTo>
                  <a:pt x="3314005" y="6251566"/>
                  <a:pt x="3305763" y="6327405"/>
                  <a:pt x="3322832" y="6339012"/>
                </a:cubicBezTo>
                <a:cubicBezTo>
                  <a:pt x="3332735" y="6373401"/>
                  <a:pt x="3309981" y="6425589"/>
                  <a:pt x="3311360" y="6440393"/>
                </a:cubicBezTo>
                <a:cubicBezTo>
                  <a:pt x="3282540" y="6457108"/>
                  <a:pt x="3365374" y="6523495"/>
                  <a:pt x="3370963" y="6586374"/>
                </a:cubicBezTo>
                <a:cubicBezTo>
                  <a:pt x="3368621" y="6595055"/>
                  <a:pt x="3368943" y="6599590"/>
                  <a:pt x="3375863" y="6601412"/>
                </a:cubicBezTo>
                <a:cubicBezTo>
                  <a:pt x="3380798" y="6617525"/>
                  <a:pt x="3389212" y="6649404"/>
                  <a:pt x="3400578" y="6683057"/>
                </a:cubicBezTo>
                <a:cubicBezTo>
                  <a:pt x="3408645" y="6705148"/>
                  <a:pt x="3410628" y="6805370"/>
                  <a:pt x="3417831" y="6852700"/>
                </a:cubicBezTo>
                <a:lnTo>
                  <a:pt x="341892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866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Entrada e elevadores do edifício">
            <a:extLst>
              <a:ext uri="{FF2B5EF4-FFF2-40B4-BE49-F238E27FC236}">
                <a16:creationId xmlns:a16="http://schemas.microsoft.com/office/drawing/2014/main" id="{FE5A6ECF-9BBE-01A3-5C6D-A88EDD38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8" r="31652" b="-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F4153FA-A8EB-BDDB-42FA-B66F9A14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38" y="1057387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Porta de entrada no </a:t>
            </a:r>
            <a:r>
              <a:rPr lang="en-US" sz="4200" dirty="0" err="1"/>
              <a:t>sistema</a:t>
            </a:r>
            <a:endParaRPr lang="en-US" sz="4200" dirty="0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7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99AAF5-79C2-9238-53FE-F1D51C827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850" y="448721"/>
            <a:ext cx="3535497" cy="1225650"/>
          </a:xfrm>
        </p:spPr>
        <p:txBody>
          <a:bodyPr anchor="b">
            <a:normAutofit/>
          </a:bodyPr>
          <a:lstStyle/>
          <a:p>
            <a:r>
              <a:rPr lang="pt-BR" sz="3300">
                <a:solidFill>
                  <a:schemeClr val="bg1"/>
                </a:solidFill>
              </a:rPr>
              <a:t>Atributos essenciais</a:t>
            </a:r>
          </a:p>
        </p:txBody>
      </p:sp>
      <p:pic>
        <p:nvPicPr>
          <p:cNvPr id="36" name="Picture 26" descr="Caneta colocada na parte superior de uma linha de assinatura">
            <a:extLst>
              <a:ext uri="{FF2B5EF4-FFF2-40B4-BE49-F238E27FC236}">
                <a16:creationId xmlns:a16="http://schemas.microsoft.com/office/drawing/2014/main" id="{EDADA3CA-8965-1A9D-18A3-0995ACD88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3" r="-1" b="-1"/>
          <a:stretch/>
        </p:blipFill>
        <p:spPr>
          <a:xfrm>
            <a:off x="-1759" y="1419564"/>
            <a:ext cx="4249909" cy="4018872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895850" y="1749756"/>
            <a:ext cx="35387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AB2C48-8192-6035-B607-FA31B4BDE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850" y="1909192"/>
            <a:ext cx="3535497" cy="364771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Primeiro contato</a:t>
            </a:r>
          </a:p>
          <a:p>
            <a:pPr lvl="1"/>
            <a:r>
              <a:rPr lang="pt-BR" sz="2000" dirty="0">
                <a:solidFill>
                  <a:schemeClr val="bg1"/>
                </a:solidFill>
              </a:rPr>
              <a:t>Entrada do sistema de saúde</a:t>
            </a:r>
          </a:p>
          <a:p>
            <a:pPr lvl="1"/>
            <a:r>
              <a:rPr lang="pt-BR" sz="2000" dirty="0">
                <a:solidFill>
                  <a:schemeClr val="bg1"/>
                </a:solidFill>
              </a:rPr>
              <a:t>Proximidade dos usuários</a:t>
            </a:r>
          </a:p>
          <a:p>
            <a:pPr lvl="1"/>
            <a:r>
              <a:rPr lang="pt-BR" sz="2000" dirty="0">
                <a:solidFill>
                  <a:schemeClr val="bg1"/>
                </a:solidFill>
              </a:rPr>
              <a:t>Uso oportuno para alcançar os melhores resultados</a:t>
            </a:r>
          </a:p>
          <a:p>
            <a:pPr lvl="1"/>
            <a:r>
              <a:rPr lang="pt-BR" sz="2000" dirty="0">
                <a:solidFill>
                  <a:schemeClr val="bg1"/>
                </a:solidFill>
              </a:rPr>
              <a:t>Barreiras para o acesso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895850" y="5707672"/>
            <a:ext cx="35354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48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Médico">
            <a:extLst>
              <a:ext uri="{FF2B5EF4-FFF2-40B4-BE49-F238E27FC236}">
                <a16:creationId xmlns:a16="http://schemas.microsoft.com/office/drawing/2014/main" id="{D2591F22-DF58-0CA9-59EA-D536CBF09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83784" y="3350368"/>
            <a:ext cx="2726006" cy="2726006"/>
          </a:xfrm>
          <a:prstGeom prst="rect">
            <a:avLst/>
          </a:prstGeom>
        </p:spPr>
      </p:pic>
      <p:grpSp>
        <p:nvGrpSpPr>
          <p:cNvPr id="26" name="Group 20">
            <a:extLst>
              <a:ext uri="{FF2B5EF4-FFF2-40B4-BE49-F238E27FC236}">
                <a16:creationId xmlns:a16="http://schemas.microsoft.com/office/drawing/2014/main" id="{134CC3FF-7AA4-46F4-8B24-2F9383D86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9133" y="805742"/>
            <a:ext cx="2735827" cy="3193211"/>
            <a:chOff x="1674895" y="1345036"/>
            <a:chExt cx="5428610" cy="421093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5E42E8-8B96-4FF0-9DCC-7E2084C0FD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8FEA8A4-ED0E-429C-884B-1599153B8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486" y="685805"/>
            <a:ext cx="2718710" cy="3193211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B0DDAB-F80E-CF15-8EE6-C0E90AE4A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38" y="859808"/>
            <a:ext cx="2657397" cy="2878986"/>
          </a:xfrm>
        </p:spPr>
        <p:txBody>
          <a:bodyPr>
            <a:normAutofit/>
          </a:bodyPr>
          <a:lstStyle/>
          <a:p>
            <a:pPr algn="ctr"/>
            <a:r>
              <a:rPr lang="pt-BR" sz="2400" dirty="0" err="1">
                <a:solidFill>
                  <a:schemeClr val="bg1"/>
                </a:solidFill>
              </a:rPr>
              <a:t>Longitudinalidade</a:t>
            </a:r>
            <a:endParaRPr lang="pt-BR" sz="2400" dirty="0">
              <a:solidFill>
                <a:schemeClr val="bg1"/>
              </a:solidFill>
            </a:endParaRPr>
          </a:p>
        </p:txBody>
      </p: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5F2AA49C-5AC0-41C7-BFAF-74B8D8293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16806" y="2335801"/>
            <a:ext cx="637026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8A750A0-64B5-41B2-B525-A914EB40B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8216C77-85C1-4BDC-87A8-7E75933205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71AED48-754E-41AC-9ECC-DB25976447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8005417-D297-404F-82A5-8C4393E85F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7F942D6-2D0C-4894-81F0-6F81714BA4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FAD802E-9670-4B80-876B-3FF64D29A1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38AF437-0BFB-40E4-ADA0-5749919AAC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8BC9C3D-CBBE-4D29-9DAC-98B3CAF397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016629-22ED-494E-9205-594895DA95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FF3CC1E-0ED4-4599-9B4E-F057769B96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5A4B3A-F9A7-4FA6-A7F3-EA08E0BA15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83B6A14-A56D-4B95-8395-89CF53A09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9F0868B-B193-43B6-BB1E-1FF72993EA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aphic 4">
            <a:extLst>
              <a:ext uri="{FF2B5EF4-FFF2-40B4-BE49-F238E27FC236}">
                <a16:creationId xmlns:a16="http://schemas.microsoft.com/office/drawing/2014/main" id="{BB32367D-C4F2-49D5-A586-298C7CA821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16806" y="2335801"/>
            <a:ext cx="637026" cy="84936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1FF7EE7-ACA2-4BFF-BA75-7FAE93FBB6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647462E-B5E8-4F02-A1E4-BD0380A224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12CE109-6153-414A-B2D6-C4F9C6FA2E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AF530F5-D68D-4BC8-8984-F1A8B5DEB6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EB69747-F9DD-4B80-B488-D5565D0BC6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3AFB787-B8A4-4269-9DA9-FF4A660303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E682D93-25A6-4D91-9A81-3F247BBEE3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D5F48B5-53B4-4DA8-B929-6AFF506589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CA195A3-2A74-4D13-A1B8-24765E26BF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98F1918-C39D-4713-AB21-685A944355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592273-DEE6-42E1-B824-11D5443323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2D6F82B-B619-4D8B-85AE-0E57103BA0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246C574-90D4-412B-9444-203F7C83CD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DB7C99-6BF5-FE37-B845-DE6D51780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952" y="685805"/>
            <a:ext cx="3731078" cy="5534019"/>
          </a:xfrm>
        </p:spPr>
        <p:txBody>
          <a:bodyPr>
            <a:normAutofit/>
          </a:bodyPr>
          <a:lstStyle/>
          <a:p>
            <a:r>
              <a:rPr lang="pt-BR" sz="2600" dirty="0">
                <a:solidFill>
                  <a:schemeClr val="bg1"/>
                </a:solidFill>
              </a:rPr>
              <a:t>Cuidado em saúde de modo contínuo</a:t>
            </a:r>
          </a:p>
          <a:p>
            <a:r>
              <a:rPr lang="pt-BR" sz="2600" dirty="0">
                <a:solidFill>
                  <a:schemeClr val="bg1"/>
                </a:solidFill>
              </a:rPr>
              <a:t>Acompanha as fases de vida e suas mudanças</a:t>
            </a:r>
          </a:p>
          <a:p>
            <a:r>
              <a:rPr lang="pt-BR" sz="2600" dirty="0">
                <a:solidFill>
                  <a:schemeClr val="bg1"/>
                </a:solidFill>
              </a:rPr>
              <a:t>Cuidado aos usuários independente de problemas</a:t>
            </a:r>
          </a:p>
          <a:p>
            <a:r>
              <a:rPr lang="pt-BR" sz="2600" dirty="0">
                <a:solidFill>
                  <a:schemeClr val="bg1"/>
                </a:solidFill>
              </a:rPr>
              <a:t>Ações mais oportunas</a:t>
            </a:r>
          </a:p>
          <a:p>
            <a:r>
              <a:rPr lang="pt-BR" sz="2600" dirty="0">
                <a:solidFill>
                  <a:schemeClr val="bg1"/>
                </a:solidFill>
              </a:rPr>
              <a:t>Melhor ação preventiva</a:t>
            </a:r>
          </a:p>
          <a:p>
            <a:r>
              <a:rPr lang="pt-BR" sz="2600" dirty="0">
                <a:solidFill>
                  <a:schemeClr val="bg1"/>
                </a:solidFill>
              </a:rPr>
              <a:t>Menores custos</a:t>
            </a:r>
          </a:p>
          <a:p>
            <a:r>
              <a:rPr lang="pt-BR" sz="2600" dirty="0">
                <a:solidFill>
                  <a:schemeClr val="bg1"/>
                </a:solidFill>
              </a:rPr>
              <a:t>Formação de vínculos</a:t>
            </a:r>
          </a:p>
          <a:p>
            <a:endParaRPr lang="pt-BR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6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Integralidade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9007" y="1936456"/>
            <a:ext cx="3775534" cy="3985529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25128A41-E25C-7051-C534-8917D11C4849}"/>
              </a:ext>
            </a:extLst>
          </p:cNvPr>
          <p:cNvSpPr txBox="1">
            <a:spLocks/>
          </p:cNvSpPr>
          <p:nvPr/>
        </p:nvSpPr>
        <p:spPr>
          <a:xfrm>
            <a:off x="510718" y="1852652"/>
            <a:ext cx="4400547" cy="396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5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Conceito ampliado de saúde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5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Análise das necessidades bio-psico-sociais, culturais e subjetivas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5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Analisa o contexto de vida, a família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5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Auxilia na identificação das necessidades percebidas e não percebidas das pessoas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5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Inclui ações de promoção e prevenção com diagnóstico, cura e reabilitação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5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Ação interprofissional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5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8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EA9D5B-34C7-FC2D-EEAE-C4DEDA553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299" y="1641752"/>
            <a:ext cx="4837563" cy="1323439"/>
          </a:xfrm>
        </p:spPr>
        <p:txBody>
          <a:bodyPr anchor="t">
            <a:normAutofit/>
          </a:bodyPr>
          <a:lstStyle/>
          <a:p>
            <a:r>
              <a:rPr lang="pt-BR" sz="3500" dirty="0">
                <a:solidFill>
                  <a:schemeClr val="bg1"/>
                </a:solidFill>
              </a:rPr>
              <a:t>Coordenação do Cuidado</a:t>
            </a:r>
          </a:p>
        </p:txBody>
      </p:sp>
      <p:pic>
        <p:nvPicPr>
          <p:cNvPr id="5" name="Picture 4" descr="Renderização 3D de peças do jogo amarradas com uma corda">
            <a:extLst>
              <a:ext uri="{FF2B5EF4-FFF2-40B4-BE49-F238E27FC236}">
                <a16:creationId xmlns:a16="http://schemas.microsoft.com/office/drawing/2014/main" id="{7FFDF04D-33E3-1850-EAD2-5A135E1BD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43" r="31465"/>
          <a:stretch/>
        </p:blipFill>
        <p:spPr>
          <a:xfrm>
            <a:off x="20" y="10"/>
            <a:ext cx="3409931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72963" y="-1"/>
            <a:ext cx="66318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36613D-E7D6-82CB-95CC-8DB06A158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300" y="3146400"/>
            <a:ext cx="4605337" cy="2682000"/>
          </a:xfrm>
        </p:spPr>
        <p:txBody>
          <a:bodyPr>
            <a:normAutofit/>
          </a:bodyPr>
          <a:lstStyle/>
          <a:p>
            <a:r>
              <a:rPr lang="pt-BR" sz="2100" dirty="0">
                <a:solidFill>
                  <a:schemeClr val="bg1">
                    <a:alpha val="80000"/>
                  </a:schemeClr>
                </a:solidFill>
              </a:rPr>
              <a:t>Compromisso entre as ações propostas e as respostas</a:t>
            </a:r>
          </a:p>
          <a:p>
            <a:r>
              <a:rPr lang="pt-BR" sz="2100" dirty="0">
                <a:solidFill>
                  <a:schemeClr val="bg1">
                    <a:alpha val="80000"/>
                  </a:schemeClr>
                </a:solidFill>
              </a:rPr>
              <a:t>Esforço em comum</a:t>
            </a:r>
          </a:p>
          <a:p>
            <a:r>
              <a:rPr lang="pt-BR" sz="2100" dirty="0">
                <a:solidFill>
                  <a:schemeClr val="bg1">
                    <a:alpha val="80000"/>
                  </a:schemeClr>
                </a:solidFill>
              </a:rPr>
              <a:t>Disponibilidade de informação</a:t>
            </a:r>
          </a:p>
          <a:p>
            <a:r>
              <a:rPr lang="pt-BR" sz="2100" dirty="0">
                <a:solidFill>
                  <a:schemeClr val="bg1">
                    <a:alpha val="80000"/>
                  </a:schemeClr>
                </a:solidFill>
              </a:rPr>
              <a:t>Comunicação entre outros pontos da rede </a:t>
            </a:r>
          </a:p>
          <a:p>
            <a:endParaRPr lang="pt-BR" sz="21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uas pessoas segurando as mãos uma da outra">
            <a:extLst>
              <a:ext uri="{FF2B5EF4-FFF2-40B4-BE49-F238E27FC236}">
                <a16:creationId xmlns:a16="http://schemas.microsoft.com/office/drawing/2014/main" id="{AEEF95B3-D1B6-7064-F2D5-DEDFC2CA2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2" r="17759" b="-1"/>
          <a:stretch/>
        </p:blipFill>
        <p:spPr>
          <a:xfrm>
            <a:off x="1889483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C5072F-7F21-0673-6E1C-BDFF7654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pt-BR" sz="3500" dirty="0"/>
              <a:t>Orientação Familiar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62A3B5-D847-4211-E557-CBF85381F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Tem a família no centro da atenção</a:t>
            </a:r>
          </a:p>
          <a:p>
            <a:r>
              <a:rPr lang="pt-BR" sz="2400" dirty="0"/>
              <a:t>Famílias como fonte de cuidado e de adoecimento</a:t>
            </a:r>
          </a:p>
          <a:p>
            <a:r>
              <a:rPr lang="pt-BR" sz="2400" dirty="0"/>
              <a:t>Reconhecimento dos membros da família</a:t>
            </a:r>
          </a:p>
          <a:p>
            <a:r>
              <a:rPr lang="pt-BR" sz="2400" dirty="0"/>
              <a:t>Levantamento da Rede Social de Apoio</a:t>
            </a:r>
          </a:p>
        </p:txBody>
      </p:sp>
    </p:spTree>
    <p:extLst>
      <p:ext uri="{BB962C8B-B14F-4D97-AF65-F5344CB8AC3E}">
        <p14:creationId xmlns:p14="http://schemas.microsoft.com/office/powerpoint/2010/main" val="11673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Pessoa apontando em um mapa">
            <a:extLst>
              <a:ext uri="{FF2B5EF4-FFF2-40B4-BE49-F238E27FC236}">
                <a16:creationId xmlns:a16="http://schemas.microsoft.com/office/drawing/2014/main" id="{D0962463-6214-F5B5-5BA5-C12E7C9D8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0" r="20511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FDD12C-CD2E-9C5D-AA26-B4B92FAE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pt-BR" sz="3500" dirty="0"/>
              <a:t>Orientação Comunitária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A42CFC-54E8-E058-6F4E-F8296D821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34201"/>
            <a:ext cx="3495291" cy="2929369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Reconhecer a influência do ambiente no processo de adoecimento</a:t>
            </a:r>
          </a:p>
          <a:p>
            <a:endParaRPr lang="pt-BR" dirty="0"/>
          </a:p>
          <a:p>
            <a:r>
              <a:rPr lang="pt-BR" dirty="0"/>
              <a:t>Reconhecer as relações no território</a:t>
            </a:r>
          </a:p>
          <a:p>
            <a:endParaRPr lang="pt-BR" dirty="0"/>
          </a:p>
          <a:p>
            <a:r>
              <a:rPr lang="pt-BR" dirty="0"/>
              <a:t>Participação na tomada de decisão</a:t>
            </a:r>
          </a:p>
        </p:txBody>
      </p:sp>
    </p:spTree>
    <p:extLst>
      <p:ext uri="{BB962C8B-B14F-4D97-AF65-F5344CB8AC3E}">
        <p14:creationId xmlns:p14="http://schemas.microsoft.com/office/powerpoint/2010/main" val="29100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E3E4C4-68C3-D637-A6EC-D73AC622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pt-BR" sz="4300" dirty="0"/>
              <a:t>Atributos da APS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BDE1B3-E992-D4E6-4AC7-8E6F26E1D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pt-BR" sz="1900" dirty="0"/>
              <a:t>Foco na família e comunidade e não mais apenas no indivíduo</a:t>
            </a:r>
          </a:p>
          <a:p>
            <a:r>
              <a:rPr lang="pt-BR" sz="1900" dirty="0"/>
              <a:t>Integra ações de urgência e emergência com o serviço primário e secundário.</a:t>
            </a:r>
          </a:p>
          <a:p>
            <a:r>
              <a:rPr lang="pt-BR" sz="1900" dirty="0"/>
              <a:t>Exige uma equipe multiprofissional</a:t>
            </a:r>
          </a:p>
        </p:txBody>
      </p:sp>
      <p:pic>
        <p:nvPicPr>
          <p:cNvPr id="5" name="Picture 4" descr="Quebra-cabeça completo com uma peça iluminada">
            <a:extLst>
              <a:ext uri="{FF2B5EF4-FFF2-40B4-BE49-F238E27FC236}">
                <a16:creationId xmlns:a16="http://schemas.microsoft.com/office/drawing/2014/main" id="{3EA1BCFD-59B1-2123-1E6B-33F732B3D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0" r="25939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13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Título 1">
            <a:extLst>
              <a:ext uri="{FF2B5EF4-FFF2-40B4-BE49-F238E27FC236}">
                <a16:creationId xmlns:a16="http://schemas.microsoft.com/office/drawing/2014/main" id="{EB943599-FDC4-4575-BCAC-755958F30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73321" y="640080"/>
            <a:ext cx="4688333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pt-BR" sz="4700" b="1" dirty="0" err="1"/>
              <a:t>Abordagem</a:t>
            </a:r>
            <a:r>
              <a:rPr lang="en-US" altLang="pt-BR" sz="4700" b="1" dirty="0"/>
              <a:t> familiar e MCCP</a:t>
            </a:r>
          </a:p>
        </p:txBody>
      </p:sp>
      <p:pic>
        <p:nvPicPr>
          <p:cNvPr id="7172" name="Picture 7171" descr="Uma mão de dois adultos e de uma criança encima uma da outra">
            <a:extLst>
              <a:ext uri="{FF2B5EF4-FFF2-40B4-BE49-F238E27FC236}">
                <a16:creationId xmlns:a16="http://schemas.microsoft.com/office/drawing/2014/main" id="{936D950B-5788-49D9-819B-A7AFA2342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03" r="29398" b="-1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145769 w 3182692"/>
              <a:gd name="connsiteY2" fmla="*/ 0 h 18288"/>
              <a:gd name="connsiteX3" fmla="*/ 1845961 w 3182692"/>
              <a:gd name="connsiteY3" fmla="*/ 0 h 18288"/>
              <a:gd name="connsiteX4" fmla="*/ 2450673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68365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45195" y="-37571"/>
                  <a:pt x="472618" y="-13696"/>
                  <a:pt x="604711" y="0"/>
                </a:cubicBezTo>
                <a:cubicBezTo>
                  <a:pt x="706652" y="-3280"/>
                  <a:pt x="1039328" y="-8567"/>
                  <a:pt x="1241250" y="0"/>
                </a:cubicBezTo>
                <a:cubicBezTo>
                  <a:pt x="1405712" y="-7891"/>
                  <a:pt x="1711158" y="8053"/>
                  <a:pt x="1909615" y="0"/>
                </a:cubicBezTo>
                <a:cubicBezTo>
                  <a:pt x="2107436" y="-40150"/>
                  <a:pt x="2247192" y="19443"/>
                  <a:pt x="2577981" y="0"/>
                </a:cubicBezTo>
                <a:cubicBezTo>
                  <a:pt x="2894393" y="-5855"/>
                  <a:pt x="3041563" y="17846"/>
                  <a:pt x="3182692" y="0"/>
                </a:cubicBezTo>
                <a:cubicBezTo>
                  <a:pt x="3181973" y="8390"/>
                  <a:pt x="3182735" y="11854"/>
                  <a:pt x="3182692" y="18288"/>
                </a:cubicBezTo>
                <a:cubicBezTo>
                  <a:pt x="2975928" y="57450"/>
                  <a:pt x="2667693" y="19406"/>
                  <a:pt x="2482500" y="18288"/>
                </a:cubicBezTo>
                <a:cubicBezTo>
                  <a:pt x="2299734" y="36912"/>
                  <a:pt x="1925962" y="9303"/>
                  <a:pt x="1782308" y="18288"/>
                </a:cubicBezTo>
                <a:cubicBezTo>
                  <a:pt x="1635580" y="20546"/>
                  <a:pt x="1257854" y="-3663"/>
                  <a:pt x="1145769" y="18288"/>
                </a:cubicBezTo>
                <a:cubicBezTo>
                  <a:pt x="1025065" y="56574"/>
                  <a:pt x="247799" y="-11536"/>
                  <a:pt x="0" y="18288"/>
                </a:cubicBezTo>
                <a:cubicBezTo>
                  <a:pt x="-405" y="13204"/>
                  <a:pt x="-1092" y="531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8308" y="19724"/>
                  <a:pt x="431183" y="-26509"/>
                  <a:pt x="604711" y="0"/>
                </a:cubicBezTo>
                <a:cubicBezTo>
                  <a:pt x="795174" y="4405"/>
                  <a:pt x="950067" y="22541"/>
                  <a:pt x="1145769" y="0"/>
                </a:cubicBezTo>
                <a:cubicBezTo>
                  <a:pt x="1301850" y="7702"/>
                  <a:pt x="1499974" y="-70469"/>
                  <a:pt x="1845961" y="0"/>
                </a:cubicBezTo>
                <a:cubicBezTo>
                  <a:pt x="2191264" y="15313"/>
                  <a:pt x="2307232" y="-97"/>
                  <a:pt x="2450673" y="0"/>
                </a:cubicBezTo>
                <a:cubicBezTo>
                  <a:pt x="2596405" y="-19465"/>
                  <a:pt x="3033067" y="-31048"/>
                  <a:pt x="3182692" y="0"/>
                </a:cubicBezTo>
                <a:cubicBezTo>
                  <a:pt x="3182066" y="4696"/>
                  <a:pt x="3183370" y="10269"/>
                  <a:pt x="3182692" y="18288"/>
                </a:cubicBezTo>
                <a:cubicBezTo>
                  <a:pt x="3091120" y="-23022"/>
                  <a:pt x="2811074" y="61693"/>
                  <a:pt x="2546154" y="18288"/>
                </a:cubicBezTo>
                <a:cubicBezTo>
                  <a:pt x="2285186" y="27529"/>
                  <a:pt x="2090205" y="-22321"/>
                  <a:pt x="1845961" y="18288"/>
                </a:cubicBezTo>
                <a:cubicBezTo>
                  <a:pt x="1599794" y="31493"/>
                  <a:pt x="1466284" y="37447"/>
                  <a:pt x="1304904" y="18288"/>
                </a:cubicBezTo>
                <a:cubicBezTo>
                  <a:pt x="1189365" y="43775"/>
                  <a:pt x="952251" y="23461"/>
                  <a:pt x="668365" y="18288"/>
                </a:cubicBezTo>
                <a:cubicBezTo>
                  <a:pt x="407868" y="43595"/>
                  <a:pt x="284672" y="-9405"/>
                  <a:pt x="0" y="18288"/>
                </a:cubicBezTo>
                <a:cubicBezTo>
                  <a:pt x="527" y="9891"/>
                  <a:pt x="870" y="7012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108839" y="-32375"/>
                  <a:pt x="447732" y="16552"/>
                  <a:pt x="604711" y="0"/>
                </a:cubicBezTo>
                <a:cubicBezTo>
                  <a:pt x="781899" y="-548"/>
                  <a:pt x="1052060" y="7118"/>
                  <a:pt x="1241250" y="0"/>
                </a:cubicBezTo>
                <a:cubicBezTo>
                  <a:pt x="1399482" y="14083"/>
                  <a:pt x="1706293" y="54730"/>
                  <a:pt x="1909615" y="0"/>
                </a:cubicBezTo>
                <a:cubicBezTo>
                  <a:pt x="2085313" y="-24404"/>
                  <a:pt x="2264415" y="16988"/>
                  <a:pt x="2577981" y="0"/>
                </a:cubicBezTo>
                <a:cubicBezTo>
                  <a:pt x="2926098" y="-10318"/>
                  <a:pt x="3036314" y="-14769"/>
                  <a:pt x="3182692" y="0"/>
                </a:cubicBezTo>
                <a:cubicBezTo>
                  <a:pt x="3181841" y="8135"/>
                  <a:pt x="3181636" y="12730"/>
                  <a:pt x="3182692" y="18288"/>
                </a:cubicBezTo>
                <a:cubicBezTo>
                  <a:pt x="2996012" y="-1231"/>
                  <a:pt x="2669008" y="27395"/>
                  <a:pt x="2482500" y="18288"/>
                </a:cubicBezTo>
                <a:cubicBezTo>
                  <a:pt x="2296543" y="21246"/>
                  <a:pt x="1935236" y="7938"/>
                  <a:pt x="1782308" y="18288"/>
                </a:cubicBezTo>
                <a:cubicBezTo>
                  <a:pt x="1607683" y="25490"/>
                  <a:pt x="1291498" y="1369"/>
                  <a:pt x="1145769" y="18288"/>
                </a:cubicBezTo>
                <a:cubicBezTo>
                  <a:pt x="1015407" y="55325"/>
                  <a:pt x="262557" y="26571"/>
                  <a:pt x="0" y="18288"/>
                </a:cubicBezTo>
                <a:cubicBezTo>
                  <a:pt x="508" y="13336"/>
                  <a:pt x="437" y="727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04711 w 3182692"/>
                      <a:gd name="connsiteY1" fmla="*/ 0 h 18288"/>
                      <a:gd name="connsiteX2" fmla="*/ 1241250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577981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482500 w 3182692"/>
                      <a:gd name="connsiteY7" fmla="*/ 18288 h 18288"/>
                      <a:gd name="connsiteX8" fmla="*/ 1782308 w 3182692"/>
                      <a:gd name="connsiteY8" fmla="*/ 18288 h 18288"/>
                      <a:gd name="connsiteX9" fmla="*/ 1145769 w 3182692"/>
                      <a:gd name="connsiteY9" fmla="*/ 18288 h 18288"/>
                      <a:gd name="connsiteX10" fmla="*/ 0 w 3182692"/>
                      <a:gd name="connsiteY10" fmla="*/ 18288 h 18288"/>
                      <a:gd name="connsiteX11" fmla="*/ 0 w 3182692"/>
                      <a:gd name="connsiteY11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1620" y="6814"/>
                          <a:pt x="1241250" y="0"/>
                        </a:cubicBezTo>
                        <a:cubicBezTo>
                          <a:pt x="1420880" y="-6814"/>
                          <a:pt x="1713773" y="13383"/>
                          <a:pt x="1909615" y="0"/>
                        </a:cubicBezTo>
                        <a:cubicBezTo>
                          <a:pt x="2105457" y="-13383"/>
                          <a:pt x="2257256" y="13567"/>
                          <a:pt x="2577981" y="0"/>
                        </a:cubicBezTo>
                        <a:cubicBezTo>
                          <a:pt x="2898706" y="-13567"/>
                          <a:pt x="3026063" y="6328"/>
                          <a:pt x="3182692" y="0"/>
                        </a:cubicBezTo>
                        <a:cubicBezTo>
                          <a:pt x="3181983" y="8157"/>
                          <a:pt x="3182279" y="12125"/>
                          <a:pt x="3182692" y="18288"/>
                        </a:cubicBezTo>
                        <a:cubicBezTo>
                          <a:pt x="2998421" y="21742"/>
                          <a:pt x="2675038" y="19014"/>
                          <a:pt x="2482500" y="18288"/>
                        </a:cubicBezTo>
                        <a:cubicBezTo>
                          <a:pt x="2289962" y="17562"/>
                          <a:pt x="1930644" y="6834"/>
                          <a:pt x="1782308" y="18288"/>
                        </a:cubicBezTo>
                        <a:cubicBezTo>
                          <a:pt x="1633972" y="29742"/>
                          <a:pt x="1287388" y="-1992"/>
                          <a:pt x="1145769" y="18288"/>
                        </a:cubicBezTo>
                        <a:cubicBezTo>
                          <a:pt x="1004150" y="38568"/>
                          <a:pt x="256377" y="-37438"/>
                          <a:pt x="0" y="18288"/>
                        </a:cubicBezTo>
                        <a:cubicBezTo>
                          <a:pt x="-46" y="12483"/>
                          <a:pt x="-203" y="6491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7588" y="16646"/>
                          <a:pt x="2450673" y="0"/>
                        </a:cubicBezTo>
                        <a:cubicBezTo>
                          <a:pt x="2603758" y="-16646"/>
                          <a:pt x="3023048" y="-21196"/>
                          <a:pt x="3182692" y="0"/>
                        </a:cubicBezTo>
                        <a:cubicBezTo>
                          <a:pt x="3182428" y="4493"/>
                          <a:pt x="3183076" y="9472"/>
                          <a:pt x="3182692" y="18288"/>
                        </a:cubicBezTo>
                        <a:cubicBezTo>
                          <a:pt x="3039109" y="-12701"/>
                          <a:pt x="2823860" y="13848"/>
                          <a:pt x="2546154" y="18288"/>
                        </a:cubicBezTo>
                        <a:cubicBezTo>
                          <a:pt x="2268448" y="22728"/>
                          <a:pt x="2098674" y="5291"/>
                          <a:pt x="1845961" y="18288"/>
                        </a:cubicBezTo>
                        <a:cubicBezTo>
                          <a:pt x="1593248" y="31285"/>
                          <a:pt x="1456743" y="27560"/>
                          <a:pt x="1304904" y="18288"/>
                        </a:cubicBezTo>
                        <a:cubicBezTo>
                          <a:pt x="1153065" y="9016"/>
                          <a:pt x="947204" y="11126"/>
                          <a:pt x="668365" y="18288"/>
                        </a:cubicBezTo>
                        <a:cubicBezTo>
                          <a:pt x="389526" y="25450"/>
                          <a:pt x="288244" y="-4628"/>
                          <a:pt x="0" y="18288"/>
                        </a:cubicBezTo>
                        <a:cubicBezTo>
                          <a:pt x="843" y="9577"/>
                          <a:pt x="371" y="6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7" descr="Estátuas esculpidas coloridas de pessoas">
            <a:extLst>
              <a:ext uri="{FF2B5EF4-FFF2-40B4-BE49-F238E27FC236}">
                <a16:creationId xmlns:a16="http://schemas.microsoft.com/office/drawing/2014/main" id="{7C182776-9D64-E95E-44D6-FD3AC396E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" r="2383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 useBgFill="1">
        <p:nvSpPr>
          <p:cNvPr id="32" name="Freeform: Shape 23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958F4A-75FF-B55C-6270-8D3E2373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56" y="1071350"/>
            <a:ext cx="3581372" cy="1339382"/>
          </a:xfrm>
        </p:spPr>
        <p:txBody>
          <a:bodyPr>
            <a:normAutofit/>
          </a:bodyPr>
          <a:lstStyle/>
          <a:p>
            <a:pPr algn="ctr"/>
            <a:r>
              <a:rPr lang="pt-BR" sz="3100" dirty="0"/>
              <a:t>Abordagem comunitária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499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066582-F6C3-0920-5AA8-714E8FBB5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89" y="2547257"/>
            <a:ext cx="3343834" cy="3109740"/>
          </a:xfrm>
        </p:spPr>
        <p:txBody>
          <a:bodyPr anchor="ctr">
            <a:normAutofit/>
          </a:bodyPr>
          <a:lstStyle/>
          <a:p>
            <a:r>
              <a:rPr lang="pt-BR" sz="1700" dirty="0"/>
              <a:t>Fazer articulações com líderes locais, representantes das comunidades</a:t>
            </a:r>
          </a:p>
          <a:p>
            <a:pPr marL="0" indent="0">
              <a:buNone/>
            </a:pPr>
            <a:endParaRPr lang="pt-BR" sz="1700" dirty="0"/>
          </a:p>
          <a:p>
            <a:r>
              <a:rPr lang="pt-BR" sz="1700" dirty="0"/>
              <a:t>Identificar e articular com potencialidades ambientais, esportivas ou artísticas que promovam maior mobilização comunitária.</a:t>
            </a:r>
          </a:p>
          <a:p>
            <a:endParaRPr lang="pt-BR" sz="1700" dirty="0"/>
          </a:p>
          <a:p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22711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F5A17B-0E9D-41E2-B40B-1BD6F305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pt-BR" sz="4700" dirty="0"/>
              <a:t>CONCEITO DE FAMÍLIA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Pequenas casas de plástico vermelho">
            <a:extLst>
              <a:ext uri="{FF2B5EF4-FFF2-40B4-BE49-F238E27FC236}">
                <a16:creationId xmlns:a16="http://schemas.microsoft.com/office/drawing/2014/main" id="{32E0AAFE-1BF2-4733-9131-B429296C4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8" r="41374" b="2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E02B497-516B-4C00-8274-3E15A7745E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9425" y="2873375"/>
            <a:ext cx="3182938" cy="3319463"/>
          </a:xfrm>
        </p:spPr>
        <p:txBody>
          <a:bodyPr rtlCol="0">
            <a:normAutofit/>
          </a:bodyPr>
          <a:lstStyle/>
          <a:p>
            <a:pPr marL="0" indent="0" algn="r" fontAlgn="auto">
              <a:buNone/>
              <a:defRPr/>
            </a:pPr>
            <a:r>
              <a:rPr lang="pt-BR" altLang="pt-BR" sz="2000" i="1" dirty="0">
                <a:cs typeface="Times New Roman" panose="02020603050405020304" pitchFamily="18" charset="0"/>
              </a:rPr>
              <a:t> É o conjunto de pessoas ligadas por laços de parentesco, dependência doméstica ou normas de convivência que residem na mesma unidade domiciliar. Inclui empregado doméstico que reside no domicílio e agregados. (SIAB 1988; </a:t>
            </a:r>
            <a:r>
              <a:rPr lang="pt-BR" altLang="pt-BR" sz="2000" dirty="0"/>
              <a:t>IBGE, 2010)</a:t>
            </a:r>
          </a:p>
        </p:txBody>
      </p:sp>
    </p:spTree>
    <p:extLst>
      <p:ext uri="{BB962C8B-B14F-4D97-AF65-F5344CB8AC3E}">
        <p14:creationId xmlns:p14="http://schemas.microsoft.com/office/powerpoint/2010/main" val="37526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7F7A9F6-BD62-4C68-AFC3-04A056BD77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0746" y="489507"/>
            <a:ext cx="3710354" cy="997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pt-BR" sz="3500" b="1" dirty="0" err="1"/>
              <a:t>Conceito</a:t>
            </a:r>
            <a:r>
              <a:rPr lang="en-US" altLang="pt-BR" sz="3500" b="1" dirty="0"/>
              <a:t> de </a:t>
            </a:r>
            <a:r>
              <a:rPr lang="en-US" altLang="pt-BR" sz="3500" b="1" dirty="0" err="1"/>
              <a:t>Família</a:t>
            </a:r>
            <a:endParaRPr lang="en-US" altLang="pt-BR" sz="3500" b="1" dirty="0"/>
          </a:p>
        </p:txBody>
      </p:sp>
      <p:pic>
        <p:nvPicPr>
          <p:cNvPr id="8197" name="Picture 8196" descr="Figura linear de familiares de mãos dadas">
            <a:extLst>
              <a:ext uri="{FF2B5EF4-FFF2-40B4-BE49-F238E27FC236}">
                <a16:creationId xmlns:a16="http://schemas.microsoft.com/office/drawing/2014/main" id="{7681F32D-93A3-418D-AC2A-7E2DA6C60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7" r="2529" b="2455"/>
          <a:stretch/>
        </p:blipFill>
        <p:spPr>
          <a:xfrm>
            <a:off x="0" y="-7942"/>
            <a:ext cx="4352192" cy="6250899"/>
          </a:xfrm>
          <a:prstGeom prst="rect">
            <a:avLst/>
          </a:prstGeom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DB6595AB-1FA5-4AF8-9B49-FFC2E8B5D72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48913" y="1652753"/>
            <a:ext cx="4289988" cy="4389124"/>
          </a:xfrm>
        </p:spPr>
        <p:txBody>
          <a:bodyPr vert="horz" lIns="91440" tIns="45720" rIns="91440" bIns="45720" rtlCol="0">
            <a:normAutofit/>
          </a:bodyPr>
          <a:lstStyle/>
          <a:p>
            <a:pPr marL="59436" lvl="1" algn="r" fontAlgn="auto">
              <a:defRPr/>
            </a:pPr>
            <a:endParaRPr lang="en-US" altLang="pt-BR" sz="1800" i="1" dirty="0"/>
          </a:p>
          <a:p>
            <a:pPr marL="59436" lvl="1" algn="r" fontAlgn="auto">
              <a:defRPr/>
            </a:pPr>
            <a:r>
              <a:rPr lang="en-US" altLang="pt-BR" sz="1800" i="1" dirty="0"/>
              <a:t>…a </a:t>
            </a:r>
            <a:r>
              <a:rPr lang="en-US" altLang="pt-BR" sz="1800" i="1" dirty="0" err="1"/>
              <a:t>família</a:t>
            </a:r>
            <a:r>
              <a:rPr lang="en-US" altLang="pt-BR" sz="1800" i="1" dirty="0"/>
              <a:t> é um </a:t>
            </a:r>
            <a:r>
              <a:rPr lang="en-US" altLang="pt-BR" sz="1800" i="1" dirty="0" err="1"/>
              <a:t>tipo</a:t>
            </a:r>
            <a:r>
              <a:rPr lang="en-US" altLang="pt-BR" sz="1800" i="1" dirty="0"/>
              <a:t> especial de </a:t>
            </a:r>
            <a:r>
              <a:rPr lang="en-US" altLang="pt-BR" sz="1800" i="1" dirty="0" err="1"/>
              <a:t>sistema</a:t>
            </a:r>
            <a:r>
              <a:rPr lang="en-US" altLang="pt-BR" sz="1800" i="1" dirty="0"/>
              <a:t> com </a:t>
            </a:r>
            <a:r>
              <a:rPr lang="en-US" altLang="pt-BR" sz="1800" i="1" dirty="0" err="1"/>
              <a:t>estrutura</a:t>
            </a:r>
            <a:r>
              <a:rPr lang="en-US" altLang="pt-BR" sz="1800" i="1" dirty="0"/>
              <a:t> e </a:t>
            </a:r>
            <a:r>
              <a:rPr lang="en-US" altLang="pt-BR" sz="1800" i="1" dirty="0" err="1"/>
              <a:t>padrões</a:t>
            </a:r>
            <a:r>
              <a:rPr lang="en-US" altLang="pt-BR" sz="1800" i="1" dirty="0"/>
              <a:t> de </a:t>
            </a:r>
            <a:r>
              <a:rPr lang="en-US" altLang="pt-BR" sz="1800" i="1" dirty="0" err="1"/>
              <a:t>funcionamento</a:t>
            </a:r>
            <a:r>
              <a:rPr lang="en-US" altLang="pt-BR" sz="1800" i="1" dirty="0"/>
              <a:t> que </a:t>
            </a:r>
            <a:r>
              <a:rPr lang="en-US" altLang="pt-BR" sz="1800" i="1" dirty="0" err="1"/>
              <a:t>organizam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sua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estabilidade</a:t>
            </a:r>
            <a:r>
              <a:rPr lang="en-US" altLang="pt-BR" sz="1800" i="1" dirty="0"/>
              <a:t> e </a:t>
            </a:r>
            <a:r>
              <a:rPr lang="en-US" altLang="pt-BR" sz="1800" i="1" dirty="0" err="1"/>
              <a:t>capacidade</a:t>
            </a:r>
            <a:r>
              <a:rPr lang="en-US" altLang="pt-BR" sz="1800" i="1" dirty="0"/>
              <a:t> de </a:t>
            </a:r>
            <a:r>
              <a:rPr lang="en-US" altLang="pt-BR" sz="1800" i="1" dirty="0" err="1"/>
              <a:t>mudança</a:t>
            </a:r>
            <a:r>
              <a:rPr lang="en-US" altLang="pt-BR" sz="1800" i="1" dirty="0"/>
              <a:t>. Dentro dela </a:t>
            </a:r>
            <a:r>
              <a:rPr lang="en-US" altLang="pt-BR" sz="1800" i="1" dirty="0" err="1"/>
              <a:t>tendem</a:t>
            </a:r>
            <a:r>
              <a:rPr lang="en-US" altLang="pt-BR" sz="1800" i="1" dirty="0"/>
              <a:t> a se </a:t>
            </a:r>
            <a:r>
              <a:rPr lang="en-US" altLang="pt-BR" sz="1800" i="1" dirty="0" err="1"/>
              <a:t>reproduzir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todas</a:t>
            </a:r>
            <a:r>
              <a:rPr lang="en-US" altLang="pt-BR" sz="1800" i="1" dirty="0"/>
              <a:t> as </a:t>
            </a:r>
            <a:r>
              <a:rPr lang="en-US" altLang="pt-BR" sz="1800" i="1" dirty="0" err="1"/>
              <a:t>formas</a:t>
            </a:r>
            <a:r>
              <a:rPr lang="en-US" altLang="pt-BR" sz="1800" i="1" dirty="0"/>
              <a:t> de </a:t>
            </a:r>
            <a:r>
              <a:rPr lang="en-US" altLang="pt-BR" sz="1800" i="1" dirty="0" err="1"/>
              <a:t>relações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existentes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na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sociedade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humana</a:t>
            </a:r>
            <a:r>
              <a:rPr lang="en-US" altLang="pt-BR" sz="1800" i="1" dirty="0"/>
              <a:t>.” </a:t>
            </a:r>
          </a:p>
          <a:p>
            <a:pPr marL="59436" lvl="1" algn="l" fontAlgn="auto">
              <a:defRPr/>
            </a:pPr>
            <a:endParaRPr lang="en-US" altLang="pt-BR" sz="1800" i="1" dirty="0"/>
          </a:p>
          <a:p>
            <a:pPr marL="59436" lvl="1" algn="r" fontAlgn="auto">
              <a:defRPr/>
            </a:pPr>
            <a:r>
              <a:rPr lang="en-US" altLang="pt-BR" sz="1800" i="1" dirty="0"/>
              <a:t>(</a:t>
            </a:r>
            <a:r>
              <a:rPr lang="en-US" altLang="pt-BR" sz="1800" i="1" dirty="0" err="1"/>
              <a:t>Falceto</a:t>
            </a:r>
            <a:r>
              <a:rPr lang="en-US" altLang="pt-BR" sz="1800" i="1" dirty="0"/>
              <a:t>, </a:t>
            </a:r>
            <a:r>
              <a:rPr lang="en-US" altLang="pt-BR" sz="1800" i="1" dirty="0" err="1"/>
              <a:t>apud,Duncan</a:t>
            </a:r>
            <a:r>
              <a:rPr lang="en-US" altLang="pt-BR" sz="1800" i="1" dirty="0"/>
              <a:t>, 2004)</a:t>
            </a:r>
          </a:p>
          <a:p>
            <a:pPr algn="l" fontAlgn="auto">
              <a:defRPr/>
            </a:pPr>
            <a:endParaRPr lang="en-US" altLang="pt-BR" sz="1800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F6CF234-7817-49B4-8580-9A270F013A31}"/>
              </a:ext>
            </a:extLst>
          </p:cNvPr>
          <p:cNvSpPr/>
          <p:nvPr/>
        </p:nvSpPr>
        <p:spPr>
          <a:xfrm>
            <a:off x="395288" y="115888"/>
            <a:ext cx="8640762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Espaço Reservado para Conteúdo 3">
            <a:extLst>
              <a:ext uri="{FF2B5EF4-FFF2-40B4-BE49-F238E27FC236}">
                <a16:creationId xmlns:a16="http://schemas.microsoft.com/office/drawing/2014/main" id="{03B9B584-CE14-4FF3-BEE4-B2477672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4813"/>
            <a:ext cx="7437438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7F7A9F6-BD62-4C68-AFC3-04A056BD77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0746" y="489507"/>
            <a:ext cx="3710354" cy="997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pt-BR" sz="3500" b="1" dirty="0" err="1"/>
              <a:t>Conceito</a:t>
            </a:r>
            <a:r>
              <a:rPr lang="en-US" altLang="pt-BR" sz="3500" b="1" dirty="0"/>
              <a:t> de </a:t>
            </a:r>
            <a:r>
              <a:rPr lang="en-US" altLang="pt-BR" sz="3500" b="1" dirty="0" err="1"/>
              <a:t>Família</a:t>
            </a:r>
            <a:endParaRPr lang="en-US" altLang="pt-BR" sz="3500" b="1" dirty="0"/>
          </a:p>
        </p:txBody>
      </p:sp>
      <p:pic>
        <p:nvPicPr>
          <p:cNvPr id="8197" name="Picture 8196" descr="Figura linear de familiares de mãos dadas">
            <a:extLst>
              <a:ext uri="{FF2B5EF4-FFF2-40B4-BE49-F238E27FC236}">
                <a16:creationId xmlns:a16="http://schemas.microsoft.com/office/drawing/2014/main" id="{7681F32D-93A3-418D-AC2A-7E2DA6C60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7" r="2529" b="2455"/>
          <a:stretch/>
        </p:blipFill>
        <p:spPr>
          <a:xfrm>
            <a:off x="0" y="-7942"/>
            <a:ext cx="4352192" cy="6250899"/>
          </a:xfrm>
          <a:prstGeom prst="rect">
            <a:avLst/>
          </a:prstGeom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DB6595AB-1FA5-4AF8-9B49-FFC2E8B5D72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1998" y="2379145"/>
            <a:ext cx="4289988" cy="2389408"/>
          </a:xfrm>
        </p:spPr>
        <p:txBody>
          <a:bodyPr vert="horz" lIns="91440" tIns="45720" rIns="91440" bIns="45720" rtlCol="0">
            <a:normAutofit/>
          </a:bodyPr>
          <a:lstStyle/>
          <a:p>
            <a:pPr marL="59436" lvl="1" algn="r" fontAlgn="auto">
              <a:defRPr/>
            </a:pPr>
            <a:r>
              <a:rPr lang="en-US" altLang="pt-BR" sz="1800" i="1" dirty="0"/>
              <a:t>A </a:t>
            </a:r>
            <a:r>
              <a:rPr lang="en-US" altLang="pt-BR" sz="1800" i="1" dirty="0" err="1"/>
              <a:t>família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não</a:t>
            </a:r>
            <a:r>
              <a:rPr lang="en-US" altLang="pt-BR" sz="1800" i="1" dirty="0"/>
              <a:t> é </a:t>
            </a:r>
            <a:r>
              <a:rPr lang="en-US" altLang="pt-BR" sz="1800" i="1" dirty="0" err="1"/>
              <a:t>mais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apenas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aquele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grupo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específico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constituído</a:t>
            </a:r>
            <a:r>
              <a:rPr lang="en-US" altLang="pt-BR" sz="1800" i="1" dirty="0"/>
              <a:t> por pai, </a:t>
            </a:r>
            <a:r>
              <a:rPr lang="en-US" altLang="pt-BR" sz="1800" i="1" dirty="0" err="1"/>
              <a:t>mãe</a:t>
            </a:r>
            <a:r>
              <a:rPr lang="en-US" altLang="pt-BR" sz="1800" i="1" dirty="0"/>
              <a:t> e </a:t>
            </a:r>
            <a:r>
              <a:rPr lang="en-US" altLang="pt-BR" sz="1800" i="1" dirty="0" err="1"/>
              <a:t>filhos</a:t>
            </a:r>
            <a:r>
              <a:rPr lang="en-US" altLang="pt-BR" sz="1800" i="1" dirty="0"/>
              <a:t>; é </a:t>
            </a:r>
            <a:r>
              <a:rPr lang="en-US" altLang="pt-BR" sz="1800" i="1" dirty="0" err="1"/>
              <a:t>também</a:t>
            </a:r>
            <a:r>
              <a:rPr lang="en-US" altLang="pt-BR" sz="1800" i="1" dirty="0"/>
              <a:t> um </a:t>
            </a:r>
            <a:r>
              <a:rPr lang="en-US" altLang="pt-BR" sz="1800" i="1" dirty="0" err="1"/>
              <a:t>espaço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emocional</a:t>
            </a:r>
            <a:r>
              <a:rPr lang="en-US" altLang="pt-BR" sz="1800" i="1" dirty="0"/>
              <a:t> à </a:t>
            </a:r>
            <a:r>
              <a:rPr lang="en-US" altLang="pt-BR" sz="1800" i="1" dirty="0" err="1"/>
              <a:t>procura</a:t>
            </a:r>
            <a:r>
              <a:rPr lang="en-US" altLang="pt-BR" sz="1800" i="1" dirty="0"/>
              <a:t> de </a:t>
            </a:r>
            <a:r>
              <a:rPr lang="en-US" altLang="pt-BR" sz="1800" i="1" dirty="0" err="1"/>
              <a:t>novos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equilíbrios</a:t>
            </a:r>
            <a:r>
              <a:rPr lang="en-US" altLang="pt-BR" sz="1800" i="1" dirty="0"/>
              <a:t> e que </a:t>
            </a:r>
            <a:r>
              <a:rPr lang="en-US" altLang="pt-BR" sz="1800" i="1" dirty="0" err="1"/>
              <a:t>pode</a:t>
            </a:r>
            <a:r>
              <a:rPr lang="en-US" altLang="pt-BR" sz="1800" i="1" dirty="0"/>
              <a:t> se </a:t>
            </a:r>
            <a:r>
              <a:rPr lang="en-US" altLang="pt-BR" sz="1800" i="1" dirty="0" err="1"/>
              <a:t>organizar</a:t>
            </a:r>
            <a:r>
              <a:rPr lang="en-US" altLang="pt-BR" sz="1800" i="1" dirty="0"/>
              <a:t> sob as </a:t>
            </a:r>
            <a:r>
              <a:rPr lang="en-US" altLang="pt-BR" sz="1800" i="1" dirty="0" err="1"/>
              <a:t>mais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diversas</a:t>
            </a:r>
            <a:r>
              <a:rPr lang="en-US" altLang="pt-BR" sz="1800" i="1" dirty="0"/>
              <a:t> </a:t>
            </a:r>
            <a:r>
              <a:rPr lang="en-US" altLang="pt-BR" sz="1800" i="1" dirty="0" err="1"/>
              <a:t>formas</a:t>
            </a:r>
            <a:r>
              <a:rPr lang="en-US" altLang="pt-BR" sz="1800" i="1" dirty="0"/>
              <a:t>.</a:t>
            </a:r>
          </a:p>
          <a:p>
            <a:pPr marL="59436" lvl="1" algn="r" fontAlgn="auto">
              <a:defRPr/>
            </a:pPr>
            <a:r>
              <a:rPr lang="en-US" altLang="pt-BR" sz="1800" i="1" dirty="0"/>
              <a:t>(</a:t>
            </a:r>
            <a:r>
              <a:rPr lang="en-US" altLang="pt-BR" sz="1800" i="1" dirty="0" err="1"/>
              <a:t>Falceto</a:t>
            </a:r>
            <a:r>
              <a:rPr lang="en-US" altLang="pt-BR" sz="1800" i="1" dirty="0"/>
              <a:t>, </a:t>
            </a:r>
            <a:r>
              <a:rPr lang="en-US" altLang="pt-BR" sz="1800" i="1" dirty="0" err="1"/>
              <a:t>apud,Duncan</a:t>
            </a:r>
            <a:r>
              <a:rPr lang="en-US" altLang="pt-BR" sz="1800" i="1" dirty="0"/>
              <a:t>, 2004)</a:t>
            </a:r>
          </a:p>
          <a:p>
            <a:pPr algn="l" fontAlgn="auto">
              <a:defRPr/>
            </a:pPr>
            <a:endParaRPr lang="en-US" altLang="pt-BR" sz="1800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7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611DDFB-2C39-4AA6-95A4-847263B6D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3600" b="1" dirty="0"/>
              <a:t>A Família e o Processo Saúde-doença</a:t>
            </a:r>
          </a:p>
        </p:txBody>
      </p:sp>
      <p:graphicFrame>
        <p:nvGraphicFramePr>
          <p:cNvPr id="17415" name="Rectangle 3">
            <a:extLst>
              <a:ext uri="{FF2B5EF4-FFF2-40B4-BE49-F238E27FC236}">
                <a16:creationId xmlns:a16="http://schemas.microsoft.com/office/drawing/2014/main" id="{1C58BA23-DD60-41EC-A2C8-0F4644DC46D0}"/>
              </a:ext>
            </a:extLst>
          </p:cNvPr>
          <p:cNvGraphicFramePr/>
          <p:nvPr/>
        </p:nvGraphicFramePr>
        <p:xfrm>
          <a:off x="395288" y="1700213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62829605-FA70-458B-830E-E3219B3FC1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90722" y="640080"/>
            <a:ext cx="5170932" cy="3566160"/>
          </a:xfrm>
        </p:spPr>
        <p:txBody>
          <a:bodyPr anchor="b">
            <a:normAutofit/>
          </a:bodyPr>
          <a:lstStyle/>
          <a:p>
            <a:pPr algn="l" eaLnBrk="1" hangingPunct="1"/>
            <a:r>
              <a:rPr lang="pt-BR" altLang="pt-BR" sz="5700"/>
              <a:t>Questões Norteadoras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9FB141E1-8BC8-4C38-A31D-7A66C833020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490722" y="4636008"/>
            <a:ext cx="5170932" cy="1572768"/>
          </a:xfrm>
        </p:spPr>
        <p:txBody>
          <a:bodyPr>
            <a:normAutofit/>
          </a:bodyPr>
          <a:lstStyle/>
          <a:p>
            <a:pPr algn="l" eaLnBrk="1" hangingPunct="1"/>
            <a:r>
              <a:rPr lang="pt-BR" altLang="pt-BR" dirty="0"/>
              <a:t>Que Família é essa?</a:t>
            </a:r>
          </a:p>
        </p:txBody>
      </p:sp>
      <p:pic>
        <p:nvPicPr>
          <p:cNvPr id="19461" name="Picture 19460" descr="Os pontos de interrogação em uma linha e um ponto de interrogação estão acesos">
            <a:extLst>
              <a:ext uri="{FF2B5EF4-FFF2-40B4-BE49-F238E27FC236}">
                <a16:creationId xmlns:a16="http://schemas.microsoft.com/office/drawing/2014/main" id="{0ECB72A6-0826-49D8-B991-26EB48BC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1" r="57676" b="-1"/>
          <a:stretch/>
        </p:blipFill>
        <p:spPr>
          <a:xfrm>
            <a:off x="20" y="10"/>
            <a:ext cx="3037334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5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4409267"/>
            <a:ext cx="3182112" cy="18288"/>
          </a:xfrm>
          <a:custGeom>
            <a:avLst/>
            <a:gdLst>
              <a:gd name="connsiteX0" fmla="*/ 0 w 3182112"/>
              <a:gd name="connsiteY0" fmla="*/ 0 h 18288"/>
              <a:gd name="connsiteX1" fmla="*/ 636422 w 3182112"/>
              <a:gd name="connsiteY1" fmla="*/ 0 h 18288"/>
              <a:gd name="connsiteX2" fmla="*/ 1241024 w 3182112"/>
              <a:gd name="connsiteY2" fmla="*/ 0 h 18288"/>
              <a:gd name="connsiteX3" fmla="*/ 1845625 w 3182112"/>
              <a:gd name="connsiteY3" fmla="*/ 0 h 18288"/>
              <a:gd name="connsiteX4" fmla="*/ 2545690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45690 w 3182112"/>
              <a:gd name="connsiteY7" fmla="*/ 18288 h 18288"/>
              <a:gd name="connsiteX8" fmla="*/ 2004731 w 3182112"/>
              <a:gd name="connsiteY8" fmla="*/ 18288 h 18288"/>
              <a:gd name="connsiteX9" fmla="*/ 1400129 w 3182112"/>
              <a:gd name="connsiteY9" fmla="*/ 18288 h 18288"/>
              <a:gd name="connsiteX10" fmla="*/ 795528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  <a:gd name="connsiteX0" fmla="*/ 0 w 3182112"/>
              <a:gd name="connsiteY0" fmla="*/ 0 h 18288"/>
              <a:gd name="connsiteX1" fmla="*/ 572780 w 3182112"/>
              <a:gd name="connsiteY1" fmla="*/ 0 h 18288"/>
              <a:gd name="connsiteX2" fmla="*/ 1272845 w 3182112"/>
              <a:gd name="connsiteY2" fmla="*/ 0 h 18288"/>
              <a:gd name="connsiteX3" fmla="*/ 1813804 w 3182112"/>
              <a:gd name="connsiteY3" fmla="*/ 0 h 18288"/>
              <a:gd name="connsiteX4" fmla="*/ 2354763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77511 w 3182112"/>
              <a:gd name="connsiteY7" fmla="*/ 18288 h 18288"/>
              <a:gd name="connsiteX8" fmla="*/ 1972909 w 3182112"/>
              <a:gd name="connsiteY8" fmla="*/ 18288 h 18288"/>
              <a:gd name="connsiteX9" fmla="*/ 1368308 w 3182112"/>
              <a:gd name="connsiteY9" fmla="*/ 18288 h 18288"/>
              <a:gd name="connsiteX10" fmla="*/ 668244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112" h="18288" fill="none" extrusionOk="0">
                <a:moveTo>
                  <a:pt x="0" y="0"/>
                </a:moveTo>
                <a:cubicBezTo>
                  <a:pt x="167097" y="-35215"/>
                  <a:pt x="386995" y="-47353"/>
                  <a:pt x="636422" y="0"/>
                </a:cubicBezTo>
                <a:cubicBezTo>
                  <a:pt x="915721" y="14911"/>
                  <a:pt x="978814" y="-9181"/>
                  <a:pt x="1241024" y="0"/>
                </a:cubicBezTo>
                <a:cubicBezTo>
                  <a:pt x="1523940" y="31894"/>
                  <a:pt x="1606328" y="-11705"/>
                  <a:pt x="1845625" y="0"/>
                </a:cubicBezTo>
                <a:cubicBezTo>
                  <a:pt x="2102898" y="-3011"/>
                  <a:pt x="2397984" y="13955"/>
                  <a:pt x="2545690" y="0"/>
                </a:cubicBezTo>
                <a:cubicBezTo>
                  <a:pt x="2705364" y="3313"/>
                  <a:pt x="2935432" y="4386"/>
                  <a:pt x="3182112" y="0"/>
                </a:cubicBezTo>
                <a:cubicBezTo>
                  <a:pt x="3181470" y="7828"/>
                  <a:pt x="3181789" y="10025"/>
                  <a:pt x="3182112" y="18288"/>
                </a:cubicBezTo>
                <a:cubicBezTo>
                  <a:pt x="2885361" y="29807"/>
                  <a:pt x="2846304" y="22960"/>
                  <a:pt x="2545690" y="18288"/>
                </a:cubicBezTo>
                <a:cubicBezTo>
                  <a:pt x="2296262" y="32454"/>
                  <a:pt x="2267101" y="-2532"/>
                  <a:pt x="2004731" y="18288"/>
                </a:cubicBezTo>
                <a:cubicBezTo>
                  <a:pt x="1806517" y="20412"/>
                  <a:pt x="1671861" y="-28431"/>
                  <a:pt x="1400129" y="18288"/>
                </a:cubicBezTo>
                <a:cubicBezTo>
                  <a:pt x="1147502" y="47781"/>
                  <a:pt x="1063563" y="20586"/>
                  <a:pt x="795528" y="18288"/>
                </a:cubicBezTo>
                <a:cubicBezTo>
                  <a:pt x="531348" y="19059"/>
                  <a:pt x="307978" y="738"/>
                  <a:pt x="0" y="18288"/>
                </a:cubicBezTo>
                <a:cubicBezTo>
                  <a:pt x="222" y="11591"/>
                  <a:pt x="-26" y="3279"/>
                  <a:pt x="0" y="0"/>
                </a:cubicBezTo>
                <a:close/>
              </a:path>
              <a:path w="3182112" h="18288" stroke="0" extrusionOk="0">
                <a:moveTo>
                  <a:pt x="0" y="0"/>
                </a:moveTo>
                <a:cubicBezTo>
                  <a:pt x="224974" y="-3076"/>
                  <a:pt x="336129" y="12250"/>
                  <a:pt x="572780" y="0"/>
                </a:cubicBezTo>
                <a:cubicBezTo>
                  <a:pt x="802270" y="-6413"/>
                  <a:pt x="1081077" y="-35613"/>
                  <a:pt x="1272845" y="0"/>
                </a:cubicBezTo>
                <a:cubicBezTo>
                  <a:pt x="1483194" y="13818"/>
                  <a:pt x="1709890" y="10279"/>
                  <a:pt x="1813804" y="0"/>
                </a:cubicBezTo>
                <a:cubicBezTo>
                  <a:pt x="1932692" y="-21191"/>
                  <a:pt x="2099661" y="51120"/>
                  <a:pt x="2354763" y="0"/>
                </a:cubicBezTo>
                <a:cubicBezTo>
                  <a:pt x="2613656" y="-59585"/>
                  <a:pt x="2864372" y="-2700"/>
                  <a:pt x="3182112" y="0"/>
                </a:cubicBezTo>
                <a:cubicBezTo>
                  <a:pt x="3182760" y="4436"/>
                  <a:pt x="3182087" y="11325"/>
                  <a:pt x="3182112" y="18288"/>
                </a:cubicBezTo>
                <a:cubicBezTo>
                  <a:pt x="2942487" y="15072"/>
                  <a:pt x="2716398" y="15122"/>
                  <a:pt x="2577511" y="18288"/>
                </a:cubicBezTo>
                <a:cubicBezTo>
                  <a:pt x="2427349" y="9546"/>
                  <a:pt x="2116759" y="23913"/>
                  <a:pt x="1972909" y="18288"/>
                </a:cubicBezTo>
                <a:cubicBezTo>
                  <a:pt x="1839235" y="-6881"/>
                  <a:pt x="1610337" y="-8822"/>
                  <a:pt x="1368308" y="18288"/>
                </a:cubicBezTo>
                <a:cubicBezTo>
                  <a:pt x="1126976" y="-6301"/>
                  <a:pt x="974871" y="-298"/>
                  <a:pt x="668244" y="18288"/>
                </a:cubicBezTo>
                <a:cubicBezTo>
                  <a:pt x="348457" y="18152"/>
                  <a:pt x="256623" y="10126"/>
                  <a:pt x="0" y="18288"/>
                </a:cubicBezTo>
                <a:cubicBezTo>
                  <a:pt x="-163" y="14471"/>
                  <a:pt x="-775" y="4083"/>
                  <a:pt x="0" y="0"/>
                </a:cubicBezTo>
                <a:close/>
              </a:path>
              <a:path w="3182112" h="18288" fill="none" stroke="0" extrusionOk="0">
                <a:moveTo>
                  <a:pt x="0" y="0"/>
                </a:moveTo>
                <a:cubicBezTo>
                  <a:pt x="172613" y="-24909"/>
                  <a:pt x="357564" y="-7371"/>
                  <a:pt x="636422" y="0"/>
                </a:cubicBezTo>
                <a:cubicBezTo>
                  <a:pt x="914248" y="21219"/>
                  <a:pt x="954289" y="-16703"/>
                  <a:pt x="1241024" y="0"/>
                </a:cubicBezTo>
                <a:cubicBezTo>
                  <a:pt x="1510135" y="4876"/>
                  <a:pt x="1604042" y="8738"/>
                  <a:pt x="1845625" y="0"/>
                </a:cubicBezTo>
                <a:cubicBezTo>
                  <a:pt x="2080119" y="20374"/>
                  <a:pt x="2361338" y="20926"/>
                  <a:pt x="2545690" y="0"/>
                </a:cubicBezTo>
                <a:cubicBezTo>
                  <a:pt x="2688348" y="-15245"/>
                  <a:pt x="2879596" y="10087"/>
                  <a:pt x="3182112" y="0"/>
                </a:cubicBezTo>
                <a:cubicBezTo>
                  <a:pt x="3182086" y="7514"/>
                  <a:pt x="3181581" y="9795"/>
                  <a:pt x="3182112" y="18288"/>
                </a:cubicBezTo>
                <a:cubicBezTo>
                  <a:pt x="2874389" y="40084"/>
                  <a:pt x="2836312" y="17807"/>
                  <a:pt x="2545690" y="18288"/>
                </a:cubicBezTo>
                <a:cubicBezTo>
                  <a:pt x="2277674" y="-8094"/>
                  <a:pt x="2165305" y="22724"/>
                  <a:pt x="2004731" y="18288"/>
                </a:cubicBezTo>
                <a:cubicBezTo>
                  <a:pt x="1902847" y="2684"/>
                  <a:pt x="1683658" y="-5219"/>
                  <a:pt x="1400129" y="18288"/>
                </a:cubicBezTo>
                <a:cubicBezTo>
                  <a:pt x="1159937" y="27236"/>
                  <a:pt x="1072890" y="15738"/>
                  <a:pt x="795528" y="18288"/>
                </a:cubicBezTo>
                <a:cubicBezTo>
                  <a:pt x="525743" y="26738"/>
                  <a:pt x="338536" y="-12609"/>
                  <a:pt x="0" y="18288"/>
                </a:cubicBezTo>
                <a:cubicBezTo>
                  <a:pt x="-288" y="12007"/>
                  <a:pt x="-714" y="419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3182112"/>
                      <a:gd name="connsiteY0" fmla="*/ 0 h 18288"/>
                      <a:gd name="connsiteX1" fmla="*/ 636422 w 3182112"/>
                      <a:gd name="connsiteY1" fmla="*/ 0 h 18288"/>
                      <a:gd name="connsiteX2" fmla="*/ 1241024 w 3182112"/>
                      <a:gd name="connsiteY2" fmla="*/ 0 h 18288"/>
                      <a:gd name="connsiteX3" fmla="*/ 1845625 w 3182112"/>
                      <a:gd name="connsiteY3" fmla="*/ 0 h 18288"/>
                      <a:gd name="connsiteX4" fmla="*/ 2545690 w 3182112"/>
                      <a:gd name="connsiteY4" fmla="*/ 0 h 18288"/>
                      <a:gd name="connsiteX5" fmla="*/ 3182112 w 3182112"/>
                      <a:gd name="connsiteY5" fmla="*/ 0 h 18288"/>
                      <a:gd name="connsiteX6" fmla="*/ 3182112 w 3182112"/>
                      <a:gd name="connsiteY6" fmla="*/ 18288 h 18288"/>
                      <a:gd name="connsiteX7" fmla="*/ 2545690 w 3182112"/>
                      <a:gd name="connsiteY7" fmla="*/ 18288 h 18288"/>
                      <a:gd name="connsiteX8" fmla="*/ 2004731 w 3182112"/>
                      <a:gd name="connsiteY8" fmla="*/ 18288 h 18288"/>
                      <a:gd name="connsiteX9" fmla="*/ 1400129 w 3182112"/>
                      <a:gd name="connsiteY9" fmla="*/ 18288 h 18288"/>
                      <a:gd name="connsiteX10" fmla="*/ 795528 w 3182112"/>
                      <a:gd name="connsiteY10" fmla="*/ 18288 h 18288"/>
                      <a:gd name="connsiteX11" fmla="*/ 0 w 3182112"/>
                      <a:gd name="connsiteY11" fmla="*/ 18288 h 18288"/>
                      <a:gd name="connsiteX12" fmla="*/ 0 w 318211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112" h="18288" fill="none" extrusionOk="0">
                        <a:moveTo>
                          <a:pt x="0" y="0"/>
                        </a:moveTo>
                        <a:cubicBezTo>
                          <a:pt x="149227" y="9811"/>
                          <a:pt x="361579" y="-25608"/>
                          <a:pt x="636422" y="0"/>
                        </a:cubicBezTo>
                        <a:cubicBezTo>
                          <a:pt x="911265" y="25608"/>
                          <a:pt x="969922" y="-15588"/>
                          <a:pt x="1241024" y="0"/>
                        </a:cubicBezTo>
                        <a:cubicBezTo>
                          <a:pt x="1512126" y="15588"/>
                          <a:pt x="1611937" y="-6343"/>
                          <a:pt x="1845625" y="0"/>
                        </a:cubicBezTo>
                        <a:cubicBezTo>
                          <a:pt x="2079313" y="6343"/>
                          <a:pt x="2390997" y="18445"/>
                          <a:pt x="2545690" y="0"/>
                        </a:cubicBezTo>
                        <a:cubicBezTo>
                          <a:pt x="2700383" y="-18445"/>
                          <a:pt x="2898553" y="-25854"/>
                          <a:pt x="3182112" y="0"/>
                        </a:cubicBezTo>
                        <a:cubicBezTo>
                          <a:pt x="3181678" y="7551"/>
                          <a:pt x="3181645" y="9822"/>
                          <a:pt x="3182112" y="18288"/>
                        </a:cubicBezTo>
                        <a:cubicBezTo>
                          <a:pt x="2882016" y="32512"/>
                          <a:pt x="2839678" y="15853"/>
                          <a:pt x="2545690" y="18288"/>
                        </a:cubicBezTo>
                        <a:cubicBezTo>
                          <a:pt x="2251702" y="20723"/>
                          <a:pt x="2152589" y="14997"/>
                          <a:pt x="2004731" y="18288"/>
                        </a:cubicBezTo>
                        <a:cubicBezTo>
                          <a:pt x="1856873" y="21579"/>
                          <a:pt x="1653555" y="5080"/>
                          <a:pt x="1400129" y="18288"/>
                        </a:cubicBezTo>
                        <a:cubicBezTo>
                          <a:pt x="1146703" y="31496"/>
                          <a:pt x="1067656" y="18189"/>
                          <a:pt x="795528" y="18288"/>
                        </a:cubicBezTo>
                        <a:cubicBezTo>
                          <a:pt x="523400" y="18387"/>
                          <a:pt x="318441" y="1018"/>
                          <a:pt x="0" y="18288"/>
                        </a:cubicBezTo>
                        <a:cubicBezTo>
                          <a:pt x="60" y="11696"/>
                          <a:pt x="66" y="3758"/>
                          <a:pt x="0" y="0"/>
                        </a:cubicBezTo>
                        <a:close/>
                      </a:path>
                      <a:path w="3182112" h="18288" stroke="0" extrusionOk="0">
                        <a:moveTo>
                          <a:pt x="0" y="0"/>
                        </a:moveTo>
                        <a:cubicBezTo>
                          <a:pt x="215562" y="1260"/>
                          <a:pt x="336090" y="6473"/>
                          <a:pt x="572780" y="0"/>
                        </a:cubicBezTo>
                        <a:cubicBezTo>
                          <a:pt x="809470" y="-6473"/>
                          <a:pt x="1080729" y="-23038"/>
                          <a:pt x="1272845" y="0"/>
                        </a:cubicBezTo>
                        <a:cubicBezTo>
                          <a:pt x="1464961" y="23038"/>
                          <a:pt x="1699922" y="1589"/>
                          <a:pt x="1813804" y="0"/>
                        </a:cubicBezTo>
                        <a:cubicBezTo>
                          <a:pt x="1927686" y="-1589"/>
                          <a:pt x="2116547" y="7184"/>
                          <a:pt x="2354763" y="0"/>
                        </a:cubicBezTo>
                        <a:cubicBezTo>
                          <a:pt x="2592979" y="-7184"/>
                          <a:pt x="2863919" y="3952"/>
                          <a:pt x="3182112" y="0"/>
                        </a:cubicBezTo>
                        <a:cubicBezTo>
                          <a:pt x="3182030" y="4406"/>
                          <a:pt x="3182023" y="9982"/>
                          <a:pt x="3182112" y="18288"/>
                        </a:cubicBezTo>
                        <a:cubicBezTo>
                          <a:pt x="2938288" y="16038"/>
                          <a:pt x="2724925" y="29080"/>
                          <a:pt x="2577511" y="18288"/>
                        </a:cubicBezTo>
                        <a:cubicBezTo>
                          <a:pt x="2430097" y="7496"/>
                          <a:pt x="2119926" y="47706"/>
                          <a:pt x="1972909" y="18288"/>
                        </a:cubicBezTo>
                        <a:cubicBezTo>
                          <a:pt x="1825892" y="-11130"/>
                          <a:pt x="1597470" y="43818"/>
                          <a:pt x="1368308" y="18288"/>
                        </a:cubicBezTo>
                        <a:cubicBezTo>
                          <a:pt x="1139146" y="-7242"/>
                          <a:pt x="981628" y="18679"/>
                          <a:pt x="668244" y="18288"/>
                        </a:cubicBezTo>
                        <a:cubicBezTo>
                          <a:pt x="354860" y="17897"/>
                          <a:pt x="259749" y="211"/>
                          <a:pt x="0" y="18288"/>
                        </a:cubicBezTo>
                        <a:cubicBezTo>
                          <a:pt x="189" y="14288"/>
                          <a:pt x="-703" y="37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7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4F51A82-4BC7-496E-8F3F-E4C9D7896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pt-BR" altLang="pt-BR" sz="4300" b="1" dirty="0">
                <a:cs typeface="Times New Roman" panose="02020603050405020304" pitchFamily="18" charset="0"/>
              </a:rPr>
              <a:t>Composições Familiares</a:t>
            </a:r>
          </a:p>
        </p:txBody>
      </p:sp>
      <p:pic>
        <p:nvPicPr>
          <p:cNvPr id="20488" name="Picture 20484" descr="Figuras de casas em diferentes posições e tamanhos">
            <a:extLst>
              <a:ext uri="{FF2B5EF4-FFF2-40B4-BE49-F238E27FC236}">
                <a16:creationId xmlns:a16="http://schemas.microsoft.com/office/drawing/2014/main" id="{39EFF686-9E4B-4B02-BD11-B4CF3F3C4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28" r="4442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48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8A8D5C0-B432-426A-88E1-6D741A7385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73321" y="2706624"/>
            <a:ext cx="4688333" cy="348386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pt-BR" altLang="pt-BR" sz="1900" dirty="0">
                <a:cs typeface="Times New Roman" panose="02020603050405020304" pitchFamily="18" charset="0"/>
              </a:rPr>
              <a:t>Fam</a:t>
            </a:r>
            <a:r>
              <a:rPr lang="pt-BR" altLang="pt-BR" sz="1900" dirty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900" dirty="0">
                <a:cs typeface="Times New Roman" panose="02020603050405020304" pitchFamily="18" charset="0"/>
              </a:rPr>
              <a:t>lias </a:t>
            </a:r>
            <a:r>
              <a:rPr lang="pt-BR" altLang="pt-BR" sz="1900" b="1" dirty="0">
                <a:cs typeface="Times New Roman" panose="02020603050405020304" pitchFamily="18" charset="0"/>
              </a:rPr>
              <a:t>Nucleares</a:t>
            </a:r>
          </a:p>
          <a:p>
            <a:pPr eaLnBrk="1" hangingPunct="1"/>
            <a:r>
              <a:rPr lang="pt-BR" altLang="pt-BR" sz="1900" dirty="0">
                <a:cs typeface="Times New Roman" panose="02020603050405020304" pitchFamily="18" charset="0"/>
              </a:rPr>
              <a:t>Fam</a:t>
            </a:r>
            <a:r>
              <a:rPr lang="pt-BR" altLang="pt-BR" sz="1900" dirty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900" dirty="0">
                <a:cs typeface="Times New Roman" panose="02020603050405020304" pitchFamily="18" charset="0"/>
              </a:rPr>
              <a:t>lias </a:t>
            </a:r>
            <a:r>
              <a:rPr lang="pt-BR" altLang="pt-BR" sz="1900" b="1" dirty="0">
                <a:cs typeface="Times New Roman" panose="02020603050405020304" pitchFamily="18" charset="0"/>
              </a:rPr>
              <a:t>Monoparentais</a:t>
            </a:r>
          </a:p>
          <a:p>
            <a:pPr eaLnBrk="1" hangingPunct="1"/>
            <a:r>
              <a:rPr lang="pt-BR" altLang="pt-BR" sz="1900" dirty="0">
                <a:cs typeface="Times New Roman" panose="02020603050405020304" pitchFamily="18" charset="0"/>
              </a:rPr>
              <a:t>Famílias </a:t>
            </a:r>
            <a:r>
              <a:rPr lang="pt-BR" altLang="pt-BR" sz="1900" b="1" dirty="0">
                <a:cs typeface="Times New Roman" panose="02020603050405020304" pitchFamily="18" charset="0"/>
              </a:rPr>
              <a:t>Unitárias </a:t>
            </a:r>
          </a:p>
          <a:p>
            <a:pPr eaLnBrk="1" hangingPunct="1"/>
            <a:r>
              <a:rPr lang="pt-BR" altLang="pt-BR" sz="1900" dirty="0">
                <a:cs typeface="Times New Roman" panose="02020603050405020304" pitchFamily="18" charset="0"/>
              </a:rPr>
              <a:t>Casal</a:t>
            </a:r>
            <a:r>
              <a:rPr lang="pt-BR" altLang="pt-BR" sz="1900" b="1" dirty="0">
                <a:cs typeface="Times New Roman" panose="02020603050405020304" pitchFamily="18" charset="0"/>
              </a:rPr>
              <a:t> ou Coabitação</a:t>
            </a:r>
          </a:p>
          <a:p>
            <a:pPr eaLnBrk="1" hangingPunct="1"/>
            <a:r>
              <a:rPr lang="pt-BR" altLang="pt-BR" sz="1900" dirty="0">
                <a:cs typeface="Times New Roman" panose="02020603050405020304" pitchFamily="18" charset="0"/>
              </a:rPr>
              <a:t>Famílias</a:t>
            </a:r>
            <a:r>
              <a:rPr lang="pt-BR" altLang="pt-BR" sz="1900" b="1" dirty="0">
                <a:cs typeface="Times New Roman" panose="02020603050405020304" pitchFamily="18" charset="0"/>
              </a:rPr>
              <a:t> Homoafetivas</a:t>
            </a:r>
          </a:p>
          <a:p>
            <a:pPr eaLnBrk="1" hangingPunct="1"/>
            <a:r>
              <a:rPr lang="pt-BR" altLang="pt-BR" sz="1900" dirty="0">
                <a:cs typeface="Times New Roman" panose="02020603050405020304" pitchFamily="18" charset="0"/>
              </a:rPr>
              <a:t>Famílias</a:t>
            </a:r>
            <a:r>
              <a:rPr lang="pt-BR" altLang="pt-BR" sz="1900" b="1" dirty="0">
                <a:cs typeface="Times New Roman" panose="02020603050405020304" pitchFamily="18" charset="0"/>
              </a:rPr>
              <a:t> Adotivas</a:t>
            </a:r>
          </a:p>
          <a:p>
            <a:pPr eaLnBrk="1" hangingPunct="1"/>
            <a:r>
              <a:rPr lang="pt-BR" altLang="pt-BR" sz="1900" dirty="0">
                <a:cs typeface="Times New Roman" panose="02020603050405020304" pitchFamily="18" charset="0"/>
              </a:rPr>
              <a:t>Fam</a:t>
            </a:r>
            <a:r>
              <a:rPr lang="pt-BR" altLang="pt-BR" sz="1900" dirty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900" dirty="0">
                <a:cs typeface="Times New Roman" panose="02020603050405020304" pitchFamily="18" charset="0"/>
              </a:rPr>
              <a:t>lias </a:t>
            </a:r>
            <a:r>
              <a:rPr lang="pt-BR" altLang="pt-BR" sz="1900" b="1" dirty="0">
                <a:cs typeface="Times New Roman" panose="02020603050405020304" pitchFamily="18" charset="0"/>
              </a:rPr>
              <a:t>Institucionais</a:t>
            </a:r>
          </a:p>
          <a:p>
            <a:pPr eaLnBrk="1" hangingPunct="1"/>
            <a:r>
              <a:rPr lang="pt-BR" altLang="pt-BR" sz="1900" dirty="0">
                <a:cs typeface="Times New Roman" panose="02020603050405020304" pitchFamily="18" charset="0"/>
              </a:rPr>
              <a:t>Fam</a:t>
            </a:r>
            <a:r>
              <a:rPr lang="pt-BR" altLang="pt-BR" sz="1900" dirty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900" dirty="0">
                <a:cs typeface="Times New Roman" panose="02020603050405020304" pitchFamily="18" charset="0"/>
              </a:rPr>
              <a:t>lias </a:t>
            </a:r>
            <a:r>
              <a:rPr lang="pt-BR" altLang="pt-BR" sz="1900" b="1" dirty="0">
                <a:cs typeface="Times New Roman" panose="02020603050405020304" pitchFamily="18" charset="0"/>
              </a:rPr>
              <a:t>Reconstituídas</a:t>
            </a:r>
            <a:r>
              <a:rPr lang="pt-BR" altLang="pt-BR" sz="1900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pt-BR" altLang="pt-BR" sz="1900" dirty="0">
                <a:cs typeface="Times New Roman" panose="02020603050405020304" pitchFamily="18" charset="0"/>
              </a:rPr>
              <a:t>Fam</a:t>
            </a:r>
            <a:r>
              <a:rPr lang="pt-BR" altLang="pt-BR" sz="1900" dirty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900" dirty="0">
                <a:cs typeface="Times New Roman" panose="02020603050405020304" pitchFamily="18" charset="0"/>
              </a:rPr>
              <a:t>lias </a:t>
            </a:r>
            <a:r>
              <a:rPr lang="pt-BR" altLang="pt-BR" sz="1900" b="1" dirty="0">
                <a:cs typeface="Times New Roman" panose="02020603050405020304" pitchFamily="18" charset="0"/>
              </a:rPr>
              <a:t>Extensas ou Ampliadas</a:t>
            </a:r>
          </a:p>
          <a:p>
            <a:pPr marL="0" indent="0" algn="r" eaLnBrk="1" hangingPunct="1">
              <a:buNone/>
            </a:pPr>
            <a:r>
              <a:rPr lang="pt-BR" altLang="pt-BR" sz="1500" dirty="0">
                <a:cs typeface="Times New Roman" panose="02020603050405020304" pitchFamily="18" charset="0"/>
              </a:rPr>
              <a:t>Classificação de </a:t>
            </a:r>
            <a:r>
              <a:rPr lang="pt-BR" altLang="pt-BR" sz="1500" dirty="0" err="1">
                <a:cs typeface="Times New Roman" panose="02020603050405020304" pitchFamily="18" charset="0"/>
              </a:rPr>
              <a:t>Kaslow</a:t>
            </a:r>
            <a:r>
              <a:rPr lang="pt-BR" altLang="pt-BR" sz="1500" dirty="0">
                <a:cs typeface="Times New Roman" panose="02020603050405020304" pitchFamily="18" charset="0"/>
              </a:rPr>
              <a:t>, apud </a:t>
            </a:r>
            <a:r>
              <a:rPr lang="pt-BR" altLang="pt-BR" sz="1500" dirty="0" err="1">
                <a:cs typeface="Times New Roman" panose="02020603050405020304" pitchFamily="18" charset="0"/>
              </a:rPr>
              <a:t>Carnut</a:t>
            </a:r>
            <a:r>
              <a:rPr lang="pt-BR" altLang="pt-BR" sz="1500" dirty="0">
                <a:cs typeface="Times New Roman" panose="02020603050405020304" pitchFamily="18" charset="0"/>
              </a:rPr>
              <a:t>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B7434F-75BF-4E3C-89B9-4B75896B5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pt-BR" sz="4300" dirty="0"/>
              <a:t>Remodelação da vida familiar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36990A-DCB8-402B-91CE-2DD94AB56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2550091"/>
          </a:xfrm>
        </p:spPr>
        <p:txBody>
          <a:bodyPr>
            <a:normAutofit fontScale="85000" lnSpcReduction="10000"/>
          </a:bodyPr>
          <a:lstStyle/>
          <a:p>
            <a:pPr marL="0" indent="-114300" algn="r">
              <a:buNone/>
            </a:pPr>
            <a:r>
              <a:rPr lang="pt-BR" sz="2400" dirty="0"/>
              <a:t>“Nossa diversidade crescente requer um pluralismo inclusivo, além da tolerância das diferença e o respeito às muitas formas diferentes de ser família, reconhecendo suas diferenças e semelhanças.”</a:t>
            </a:r>
          </a:p>
          <a:p>
            <a:pPr marL="800100" lvl="2" indent="0" algn="r">
              <a:buNone/>
            </a:pPr>
            <a:r>
              <a:rPr lang="pt-BR" sz="1600" dirty="0"/>
              <a:t> Walsh, 2016</a:t>
            </a:r>
          </a:p>
        </p:txBody>
      </p:sp>
      <p:pic>
        <p:nvPicPr>
          <p:cNvPr id="5" name="Picture 4" descr="Uma mão de dois adultos e de uma criança encima uma da outra">
            <a:extLst>
              <a:ext uri="{FF2B5EF4-FFF2-40B4-BE49-F238E27FC236}">
                <a16:creationId xmlns:a16="http://schemas.microsoft.com/office/drawing/2014/main" id="{8717A8AA-015F-449E-8419-8DA5DB338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95" r="21290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7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F9416B-4EFA-4A6C-91D7-1942EEA1B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329184"/>
            <a:ext cx="5170932" cy="1783080"/>
          </a:xfrm>
        </p:spPr>
        <p:txBody>
          <a:bodyPr anchor="b">
            <a:normAutofit/>
          </a:bodyPr>
          <a:lstStyle/>
          <a:p>
            <a:r>
              <a:rPr lang="pt-BR" sz="4700" dirty="0"/>
              <a:t>Famílias </a:t>
            </a:r>
          </a:p>
        </p:txBody>
      </p:sp>
      <p:pic>
        <p:nvPicPr>
          <p:cNvPr id="5" name="Picture 4" descr="Um na multidão">
            <a:extLst>
              <a:ext uri="{FF2B5EF4-FFF2-40B4-BE49-F238E27FC236}">
                <a16:creationId xmlns:a16="http://schemas.microsoft.com/office/drawing/2014/main" id="{650D3DB6-08E1-4C4A-BD84-DC07D8310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75" r="29285"/>
          <a:stretch/>
        </p:blipFill>
        <p:spPr>
          <a:xfrm>
            <a:off x="20" y="1"/>
            <a:ext cx="3039386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  <a:gd name="connsiteX0" fmla="*/ 0 w 3182691"/>
              <a:gd name="connsiteY0" fmla="*/ 0 h 18288"/>
              <a:gd name="connsiteX1" fmla="*/ 572884 w 3182691"/>
              <a:gd name="connsiteY1" fmla="*/ 0 h 18288"/>
              <a:gd name="connsiteX2" fmla="*/ 1113942 w 3182691"/>
              <a:gd name="connsiteY2" fmla="*/ 0 h 18288"/>
              <a:gd name="connsiteX3" fmla="*/ 1686826 w 3182691"/>
              <a:gd name="connsiteY3" fmla="*/ 0 h 18288"/>
              <a:gd name="connsiteX4" fmla="*/ 2323364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546153 w 3182691"/>
              <a:gd name="connsiteY7" fmla="*/ 18288 h 18288"/>
              <a:gd name="connsiteX8" fmla="*/ 1845961 w 3182691"/>
              <a:gd name="connsiteY8" fmla="*/ 18288 h 18288"/>
              <a:gd name="connsiteX9" fmla="*/ 1304903 w 3182691"/>
              <a:gd name="connsiteY9" fmla="*/ 18288 h 18288"/>
              <a:gd name="connsiteX10" fmla="*/ 604711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57" y="4844"/>
                  <a:pt x="3182281" y="11009"/>
                  <a:pt x="3182691" y="18288"/>
                </a:cubicBezTo>
                <a:cubicBezTo>
                  <a:pt x="2941063" y="3169"/>
                  <a:pt x="2872422" y="16194"/>
                  <a:pt x="2609807" y="18288"/>
                </a:cubicBezTo>
                <a:cubicBezTo>
                  <a:pt x="2341801" y="10032"/>
                  <a:pt x="2328606" y="28832"/>
                  <a:pt x="2068749" y="18288"/>
                </a:cubicBezTo>
                <a:cubicBezTo>
                  <a:pt x="1813820" y="1121"/>
                  <a:pt x="1714804" y="37605"/>
                  <a:pt x="1432211" y="18288"/>
                </a:cubicBezTo>
                <a:cubicBezTo>
                  <a:pt x="1164810" y="-27006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2166" y="5049"/>
                  <a:pt x="3182884" y="12044"/>
                  <a:pt x="3182691" y="18288"/>
                </a:cubicBezTo>
                <a:cubicBezTo>
                  <a:pt x="3012562" y="-37820"/>
                  <a:pt x="2765408" y="35618"/>
                  <a:pt x="2546153" y="18288"/>
                </a:cubicBezTo>
                <a:cubicBezTo>
                  <a:pt x="2331952" y="13878"/>
                  <a:pt x="2142129" y="19805"/>
                  <a:pt x="1845961" y="18288"/>
                </a:cubicBezTo>
                <a:cubicBezTo>
                  <a:pt x="1537526" y="31994"/>
                  <a:pt x="1468653" y="-6175"/>
                  <a:pt x="1304903" y="18288"/>
                </a:cubicBezTo>
                <a:cubicBezTo>
                  <a:pt x="1191987" y="26138"/>
                  <a:pt x="927061" y="14626"/>
                  <a:pt x="604711" y="18288"/>
                </a:cubicBezTo>
                <a:cubicBezTo>
                  <a:pt x="273947" y="45577"/>
                  <a:pt x="111622" y="-2455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3005" y="4158"/>
                  <a:pt x="3181712" y="12539"/>
                  <a:pt x="3182691" y="18288"/>
                </a:cubicBezTo>
                <a:cubicBezTo>
                  <a:pt x="2948637" y="17089"/>
                  <a:pt x="2873728" y="22327"/>
                  <a:pt x="2609807" y="18288"/>
                </a:cubicBezTo>
                <a:cubicBezTo>
                  <a:pt x="2342839" y="11870"/>
                  <a:pt x="2331621" y="30535"/>
                  <a:pt x="2068749" y="18288"/>
                </a:cubicBezTo>
                <a:cubicBezTo>
                  <a:pt x="1813814" y="-7352"/>
                  <a:pt x="1700576" y="36739"/>
                  <a:pt x="1432211" y="18288"/>
                </a:cubicBezTo>
                <a:cubicBezTo>
                  <a:pt x="1148444" y="-27053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custGeom>
                    <a:avLst/>
                    <a:gdLst>
                      <a:gd name="connsiteX0" fmla="*/ 0 w 3182691"/>
                      <a:gd name="connsiteY0" fmla="*/ 0 h 18288"/>
                      <a:gd name="connsiteX1" fmla="*/ 636538 w 3182691"/>
                      <a:gd name="connsiteY1" fmla="*/ 0 h 18288"/>
                      <a:gd name="connsiteX2" fmla="*/ 1273076 w 3182691"/>
                      <a:gd name="connsiteY2" fmla="*/ 0 h 18288"/>
                      <a:gd name="connsiteX3" fmla="*/ 1909615 w 3182691"/>
                      <a:gd name="connsiteY3" fmla="*/ 0 h 18288"/>
                      <a:gd name="connsiteX4" fmla="*/ 2482499 w 3182691"/>
                      <a:gd name="connsiteY4" fmla="*/ 0 h 18288"/>
                      <a:gd name="connsiteX5" fmla="*/ 3182691 w 3182691"/>
                      <a:gd name="connsiteY5" fmla="*/ 0 h 18288"/>
                      <a:gd name="connsiteX6" fmla="*/ 3182691 w 3182691"/>
                      <a:gd name="connsiteY6" fmla="*/ 18288 h 18288"/>
                      <a:gd name="connsiteX7" fmla="*/ 2609807 w 3182691"/>
                      <a:gd name="connsiteY7" fmla="*/ 18288 h 18288"/>
                      <a:gd name="connsiteX8" fmla="*/ 2068749 w 3182691"/>
                      <a:gd name="connsiteY8" fmla="*/ 18288 h 18288"/>
                      <a:gd name="connsiteX9" fmla="*/ 1432211 w 3182691"/>
                      <a:gd name="connsiteY9" fmla="*/ 18288 h 18288"/>
                      <a:gd name="connsiteX10" fmla="*/ 859327 w 3182691"/>
                      <a:gd name="connsiteY10" fmla="*/ 18288 h 18288"/>
                      <a:gd name="connsiteX11" fmla="*/ 0 w 3182691"/>
                      <a:gd name="connsiteY11" fmla="*/ 18288 h 18288"/>
                      <a:gd name="connsiteX12" fmla="*/ 0 w 3182691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3133" y="4516"/>
                          <a:pt x="3181864" y="12266"/>
                          <a:pt x="3182691" y="18288"/>
                        </a:cubicBezTo>
                        <a:cubicBezTo>
                          <a:pt x="2947041" y="16687"/>
                          <a:pt x="2875741" y="22937"/>
                          <a:pt x="2609807" y="18288"/>
                        </a:cubicBezTo>
                        <a:cubicBezTo>
                          <a:pt x="2343873" y="13639"/>
                          <a:pt x="2331203" y="31729"/>
                          <a:pt x="2068749" y="18288"/>
                        </a:cubicBezTo>
                        <a:cubicBezTo>
                          <a:pt x="1806295" y="4847"/>
                          <a:pt x="1713773" y="47088"/>
                          <a:pt x="1432211" y="18288"/>
                        </a:cubicBezTo>
                        <a:cubicBezTo>
                          <a:pt x="1150649" y="-10512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1" h="18288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3268" y="4624"/>
                          <a:pt x="3183510" y="11191"/>
                          <a:pt x="3182691" y="18288"/>
                        </a:cubicBezTo>
                        <a:cubicBezTo>
                          <a:pt x="3026064" y="-10849"/>
                          <a:pt x="2775005" y="23067"/>
                          <a:pt x="2546153" y="18288"/>
                        </a:cubicBezTo>
                        <a:cubicBezTo>
                          <a:pt x="2317301" y="13509"/>
                          <a:pt x="2164351" y="-9884"/>
                          <a:pt x="1845961" y="18288"/>
                        </a:cubicBezTo>
                        <a:cubicBezTo>
                          <a:pt x="1527571" y="46460"/>
                          <a:pt x="1455006" y="5824"/>
                          <a:pt x="1304903" y="18288"/>
                        </a:cubicBezTo>
                        <a:cubicBezTo>
                          <a:pt x="1154800" y="30752"/>
                          <a:pt x="942107" y="-12056"/>
                          <a:pt x="604711" y="18288"/>
                        </a:cubicBezTo>
                        <a:cubicBezTo>
                          <a:pt x="267315" y="48632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0B704A-6B9E-48FF-B8E1-914BE2BD7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2706624"/>
            <a:ext cx="5170932" cy="3483864"/>
          </a:xfrm>
        </p:spPr>
        <p:txBody>
          <a:bodyPr>
            <a:normAutofit/>
          </a:bodyPr>
          <a:lstStyle/>
          <a:p>
            <a:r>
              <a:rPr lang="pt-BR" sz="1900" dirty="0"/>
              <a:t>As famílias desenvolvem suas próprias normas internas, com regras explícitas e implícitas</a:t>
            </a:r>
          </a:p>
          <a:p>
            <a:endParaRPr lang="pt-BR" sz="1900" dirty="0"/>
          </a:p>
          <a:p>
            <a:r>
              <a:rPr lang="pt-BR" sz="1900" dirty="0"/>
              <a:t>Estrutura de desenvolvimento da família</a:t>
            </a:r>
          </a:p>
          <a:p>
            <a:endParaRPr lang="pt-BR" sz="1900" dirty="0"/>
          </a:p>
          <a:p>
            <a:r>
              <a:rPr lang="pt-BR" sz="1900" dirty="0"/>
              <a:t>Cuidado com regras padronizadas, históricas que criam expectativas e padrões</a:t>
            </a:r>
          </a:p>
          <a:p>
            <a:endParaRPr lang="pt-BR" sz="1900" dirty="0"/>
          </a:p>
          <a:p>
            <a:pPr marL="0" indent="0" algn="ctr">
              <a:buNone/>
            </a:pPr>
            <a:r>
              <a:rPr lang="pt-BR" sz="1900" dirty="0"/>
              <a:t>ESTIGMAS E RÓTULOS</a:t>
            </a:r>
          </a:p>
          <a:p>
            <a:endParaRPr lang="pt-BR" sz="1900" dirty="0"/>
          </a:p>
        </p:txBody>
      </p:sp>
    </p:spTree>
    <p:extLst>
      <p:ext uri="{BB962C8B-B14F-4D97-AF65-F5344CB8AC3E}">
        <p14:creationId xmlns:p14="http://schemas.microsoft.com/office/powerpoint/2010/main" val="319642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4969AAA-E242-4708-BC92-5E3C5B4D1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pPr eaLnBrk="1" hangingPunct="1"/>
            <a:r>
              <a:rPr lang="pt-BR" altLang="pt-BR" b="1" dirty="0"/>
              <a:t>Famílias Nucleares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64C0AF6-D970-4423-83A4-F3889567A2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endParaRPr lang="pt-BR" altLang="pt-BR" dirty="0"/>
          </a:p>
          <a:p>
            <a:pPr algn="just" eaLnBrk="1" hangingPunct="1"/>
            <a:r>
              <a:rPr lang="pt-BR" altLang="pt-BR" dirty="0"/>
              <a:t>Forma tradicional das famílias</a:t>
            </a:r>
          </a:p>
          <a:p>
            <a:pPr algn="just" eaLnBrk="1" hangingPunct="1"/>
            <a:endParaRPr lang="pt-BR" altLang="pt-BR" dirty="0"/>
          </a:p>
          <a:p>
            <a:pPr algn="just" eaLnBrk="1" hangingPunct="1"/>
            <a:r>
              <a:rPr lang="pt-BR" altLang="pt-BR" dirty="0"/>
              <a:t>REPRESENTA 49% das famílias brasileiras </a:t>
            </a:r>
            <a:r>
              <a:rPr lang="pt-BR" altLang="pt-BR" sz="2000" dirty="0"/>
              <a:t>(IBGE, 2010)</a:t>
            </a:r>
          </a:p>
          <a:p>
            <a:pPr algn="just" eaLnBrk="1" hangingPunct="1"/>
            <a:endParaRPr lang="pt-BR" altLang="pt-BR" dirty="0"/>
          </a:p>
          <a:p>
            <a:pPr algn="just" eaLnBrk="1" hangingPunct="1"/>
            <a:r>
              <a:rPr lang="pt-BR" altLang="pt-BR" dirty="0"/>
              <a:t>Representada por um modelo da década de 50</a:t>
            </a:r>
          </a:p>
          <a:p>
            <a:pPr marL="0" indent="0" algn="just" eaLnBrk="1" hangingPunct="1">
              <a:buNone/>
            </a:pPr>
            <a:endParaRPr lang="pt-BR" altLang="pt-BR" dirty="0"/>
          </a:p>
          <a:p>
            <a:pPr algn="just" eaLnBrk="1" hangingPunct="1"/>
            <a:r>
              <a:rPr lang="pt-BR" altLang="pt-BR" dirty="0"/>
              <a:t>Composta por um casal e os seus filhos</a:t>
            </a:r>
          </a:p>
          <a:p>
            <a:pPr algn="just" eaLnBrk="1" hangingPunct="1"/>
            <a:endParaRPr lang="pt-BR" altLang="pt-BR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dirty="0"/>
          </a:p>
        </p:txBody>
      </p:sp>
      <p:pic>
        <p:nvPicPr>
          <p:cNvPr id="21508" name="Picture 4" descr="Ver imagem em tamanho grande">
            <a:hlinkClick r:id="rId2"/>
            <a:extLst>
              <a:ext uri="{FF2B5EF4-FFF2-40B4-BE49-F238E27FC236}">
                <a16:creationId xmlns:a16="http://schemas.microsoft.com/office/drawing/2014/main" id="{3A15B29A-E277-4D6B-AD6B-D0E4B63C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0"/>
            <a:ext cx="15271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DCB4FB39-A9C6-4175-B5C4-DD1552387B02}"/>
                  </a:ext>
                </a:extLst>
              </p14:cNvPr>
              <p14:cNvContentPartPr/>
              <p14:nvPr/>
            </p14:nvContentPartPr>
            <p14:xfrm>
              <a:off x="7000380" y="2390505"/>
              <a:ext cx="360" cy="36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DCB4FB39-A9C6-4175-B5C4-DD1552387B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82740" y="237250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562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corea.feapan.favela. 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6513"/>
            <a:ext cx="8999537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2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E12E8E-0E93-4E63-A219-4B31A466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3500">
                <a:solidFill>
                  <a:srgbClr val="FFFFFF"/>
                </a:solidFill>
              </a:rPr>
              <a:t>Famílias Biparentais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845A6A-738C-4892-9C9C-80A2CEBF4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/>
          </a:bodyPr>
          <a:lstStyle/>
          <a:p>
            <a:r>
              <a:rPr lang="pt-BR" sz="1700"/>
              <a:t>Composta por dois provedores</a:t>
            </a:r>
          </a:p>
          <a:p>
            <a:r>
              <a:rPr lang="pt-BR" sz="1700"/>
              <a:t>2/3 das famílias dos EUA</a:t>
            </a:r>
          </a:p>
          <a:p>
            <a:r>
              <a:rPr lang="pt-BR" sz="1700"/>
              <a:t>Redução de 64 para 58,9% das famílias</a:t>
            </a:r>
          </a:p>
          <a:p>
            <a:pPr lvl="1"/>
            <a:r>
              <a:rPr lang="pt-BR" sz="1700"/>
              <a:t>Resultado do desemprego que atinge as minorias de maneira mais importante</a:t>
            </a:r>
          </a:p>
          <a:p>
            <a:pPr marL="457200" lvl="1" indent="0">
              <a:buNone/>
            </a:pPr>
            <a:endParaRPr lang="pt-BR" sz="1700"/>
          </a:p>
          <a:p>
            <a:r>
              <a:rPr lang="pt-BR" sz="1700"/>
              <a:t>Conciliar trabalho e família</a:t>
            </a:r>
          </a:p>
          <a:p>
            <a:r>
              <a:rPr lang="pt-BR" sz="1700"/>
              <a:t>Divisão mais equitativa do trabalho doméstico e cuidado com os filhos</a:t>
            </a:r>
          </a:p>
          <a:p>
            <a:pPr lvl="1"/>
            <a:endParaRPr lang="pt-BR" sz="1700"/>
          </a:p>
        </p:txBody>
      </p:sp>
    </p:spTree>
    <p:extLst>
      <p:ext uri="{BB962C8B-B14F-4D97-AF65-F5344CB8AC3E}">
        <p14:creationId xmlns:p14="http://schemas.microsoft.com/office/powerpoint/2010/main" val="3931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82C9090-7FC1-4F38-9D53-13A63E413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850" b="1">
                <a:cs typeface="Times New Roman" panose="02020603050405020304" pitchFamily="18" charset="0"/>
              </a:rPr>
              <a:t>Famílias Monoparentais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1267E65-AAC7-42B3-8B8D-4AE5297FA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1293" y="1820255"/>
            <a:ext cx="5364249" cy="419591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pt-BR" altLang="pt-BR" sz="1800" b="1" dirty="0">
                <a:cs typeface="Times New Roman" panose="02020603050405020304" pitchFamily="18" charset="0"/>
              </a:rPr>
              <a:t>A maioria </a:t>
            </a:r>
            <a:r>
              <a:rPr lang="pt-BR" altLang="pt-BR" sz="1800" dirty="0">
                <a:cs typeface="Times New Roman" panose="02020603050405020304" pitchFamily="18" charset="0"/>
              </a:rPr>
              <a:t>é resultante da ausência de um membro do casal (morte, separa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800" dirty="0">
                <a:cs typeface="Times New Roman" panose="02020603050405020304" pitchFamily="18" charset="0"/>
              </a:rPr>
              <a:t>ão, abandono)</a:t>
            </a:r>
          </a:p>
          <a:p>
            <a:pPr eaLnBrk="1" hangingPunct="1"/>
            <a:r>
              <a:rPr lang="pt-BR" altLang="pt-BR" sz="1800" dirty="0">
                <a:cs typeface="Times New Roman" panose="02020603050405020304" pitchFamily="18" charset="0"/>
              </a:rPr>
              <a:t>Onde os filhos são solteiros e ainda não são adultos </a:t>
            </a:r>
          </a:p>
          <a:p>
            <a:pPr eaLnBrk="1" hangingPunct="1"/>
            <a:r>
              <a:rPr lang="pt-BR" altLang="pt-BR" sz="1800" dirty="0">
                <a:cs typeface="Times New Roman" panose="02020603050405020304" pitchFamily="18" charset="0"/>
              </a:rPr>
              <a:t>Desafios</a:t>
            </a:r>
          </a:p>
          <a:p>
            <a:pPr lvl="1"/>
            <a:r>
              <a:rPr lang="pt-BR" altLang="pt-BR" sz="1800" dirty="0">
                <a:cs typeface="Times New Roman" panose="02020603050405020304" pitchFamily="18" charset="0"/>
              </a:rPr>
              <a:t>Sobrecarga de tarefas, necessidade de apoio, luto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endParaRPr lang="pt-BR" altLang="pt-BR" sz="1800" dirty="0">
              <a:cs typeface="Times New Roman" panose="02020603050405020304" pitchFamily="18" charset="0"/>
            </a:endParaRPr>
          </a:p>
          <a:p>
            <a:pPr lvl="1"/>
            <a:r>
              <a:rPr lang="pt-BR" altLang="pt-BR" sz="1800" dirty="0">
                <a:cs typeface="Times New Roman" panose="02020603050405020304" pitchFamily="18" charset="0"/>
              </a:rPr>
              <a:t>Necessidade de desenvolver uma rede de suporte</a:t>
            </a:r>
          </a:p>
          <a:p>
            <a:pPr marL="457200" lvl="1" indent="0">
              <a:buNone/>
            </a:pPr>
            <a:endParaRPr lang="pt-BR" altLang="pt-BR" sz="1800" dirty="0">
              <a:cs typeface="Times New Roman" panose="02020603050405020304" pitchFamily="18" charset="0"/>
            </a:endParaRPr>
          </a:p>
          <a:p>
            <a:pPr lvl="1"/>
            <a:r>
              <a:rPr lang="pt-BR" altLang="pt-BR" sz="1800" dirty="0">
                <a:cs typeface="Times New Roman" panose="02020603050405020304" pitchFamily="18" charset="0"/>
              </a:rPr>
              <a:t>Adoecimento e problemas comportamentais são estressores que podem tensionar a dinâmica da família</a:t>
            </a:r>
          </a:p>
          <a:p>
            <a:pPr lvl="2" eaLnBrk="1" hangingPunct="1"/>
            <a:endParaRPr lang="pt-BR" altLang="pt-BR" sz="1800" dirty="0">
              <a:cs typeface="Times New Roman" panose="02020603050405020304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502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1A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532" name="Picture 7" descr="Ver imagem em tamanho grande">
            <a:hlinkClick r:id="rId2"/>
            <a:extLst>
              <a:ext uri="{FF2B5EF4-FFF2-40B4-BE49-F238E27FC236}">
                <a16:creationId xmlns:a16="http://schemas.microsoft.com/office/drawing/2014/main" id="{FA24054B-BE77-45B8-A9B5-976EDAB4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5356" y="2888366"/>
            <a:ext cx="1462672" cy="10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9CE07-0080-42CA-A2B2-08B68E4F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pt-BR" sz="3100" dirty="0"/>
              <a:t>Família unipessoal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E8243D0-79AA-4DB2-906F-BA81F7DA8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30" b="320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2F1E1E-6DC5-47A8-AAE8-66A9E97AB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1600" dirty="0"/>
              <a:t>O </a:t>
            </a:r>
            <a:r>
              <a:rPr lang="en-US" sz="1600" dirty="0" err="1"/>
              <a:t>número</a:t>
            </a:r>
            <a:r>
              <a:rPr lang="en-US" sz="1600" dirty="0"/>
              <a:t> de </a:t>
            </a:r>
            <a:r>
              <a:rPr lang="en-US" sz="1600" dirty="0" err="1"/>
              <a:t>adultos</a:t>
            </a:r>
            <a:r>
              <a:rPr lang="en-US" sz="1600" dirty="0"/>
              <a:t> </a:t>
            </a:r>
            <a:r>
              <a:rPr lang="en-US" sz="1600" dirty="0" err="1"/>
              <a:t>solteiros</a:t>
            </a:r>
            <a:r>
              <a:rPr lang="en-US" sz="1600" dirty="0"/>
              <a:t> </a:t>
            </a:r>
            <a:r>
              <a:rPr lang="en-US" sz="1600" dirty="0" err="1"/>
              <a:t>quase</a:t>
            </a:r>
            <a:r>
              <a:rPr lang="en-US" sz="1600" dirty="0"/>
              <a:t> </a:t>
            </a:r>
            <a:r>
              <a:rPr lang="en-US" sz="1600" dirty="0" err="1"/>
              <a:t>dobrou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última</a:t>
            </a:r>
            <a:r>
              <a:rPr lang="en-US" sz="1600" dirty="0"/>
              <a:t> </a:t>
            </a:r>
            <a:r>
              <a:rPr lang="en-US" sz="1600" dirty="0" err="1"/>
              <a:t>década</a:t>
            </a:r>
            <a:endParaRPr lang="en-US" sz="1600" dirty="0"/>
          </a:p>
          <a:p>
            <a:r>
              <a:rPr lang="en-US" sz="1600" dirty="0" err="1"/>
              <a:t>Tendência</a:t>
            </a:r>
            <a:r>
              <a:rPr lang="en-US" sz="1600" dirty="0"/>
              <a:t> para </a:t>
            </a:r>
            <a:r>
              <a:rPr lang="en-US" sz="1600" dirty="0" err="1"/>
              <a:t>estar</a:t>
            </a:r>
            <a:r>
              <a:rPr lang="en-US" sz="1600" dirty="0"/>
              <a:t> junto, mas </a:t>
            </a:r>
            <a:r>
              <a:rPr lang="en-US" sz="1600" dirty="0" err="1"/>
              <a:t>morar</a:t>
            </a:r>
            <a:r>
              <a:rPr lang="en-US" sz="1600" dirty="0"/>
              <a:t> </a:t>
            </a:r>
            <a:r>
              <a:rPr lang="en-US" sz="1600" dirty="0" err="1"/>
              <a:t>separado</a:t>
            </a:r>
            <a:endParaRPr lang="en-US" sz="1600" dirty="0"/>
          </a:p>
          <a:p>
            <a:r>
              <a:rPr lang="en-US" sz="1600" dirty="0" err="1"/>
              <a:t>Temporário</a:t>
            </a:r>
            <a:r>
              <a:rPr lang="en-US" sz="1600" dirty="0"/>
              <a:t> antes de um </a:t>
            </a:r>
            <a:r>
              <a:rPr lang="en-US" sz="1600" dirty="0" err="1"/>
              <a:t>relacionameto</a:t>
            </a:r>
            <a:endParaRPr lang="en-US" sz="1600" dirty="0"/>
          </a:p>
          <a:p>
            <a:r>
              <a:rPr lang="en-US" sz="1600" dirty="0" err="1"/>
              <a:t>Após</a:t>
            </a:r>
            <a:r>
              <a:rPr lang="en-US" sz="1600" dirty="0"/>
              <a:t> um </a:t>
            </a:r>
            <a:r>
              <a:rPr lang="en-US" sz="1600" dirty="0" err="1"/>
              <a:t>relacionamento</a:t>
            </a:r>
            <a:r>
              <a:rPr lang="en-US" sz="1600" dirty="0"/>
              <a:t> (</a:t>
            </a:r>
            <a:r>
              <a:rPr lang="en-US" sz="1600" dirty="0" err="1"/>
              <a:t>viuvez</a:t>
            </a:r>
            <a:r>
              <a:rPr lang="en-US" sz="1600" dirty="0"/>
              <a:t>)</a:t>
            </a:r>
          </a:p>
          <a:p>
            <a:pPr lvl="1"/>
            <a:r>
              <a:rPr lang="en-US" sz="1200" dirty="0"/>
              <a:t>14% entre </a:t>
            </a:r>
            <a:r>
              <a:rPr lang="en-US" sz="1200" dirty="0" err="1"/>
              <a:t>os</a:t>
            </a:r>
            <a:r>
              <a:rPr lang="en-US" sz="1200" dirty="0"/>
              <a:t> </a:t>
            </a:r>
            <a:r>
              <a:rPr lang="en-US" sz="1200" dirty="0" err="1"/>
              <a:t>maiores</a:t>
            </a:r>
            <a:r>
              <a:rPr lang="en-US" sz="1200" dirty="0"/>
              <a:t> de 60 </a:t>
            </a:r>
            <a:r>
              <a:rPr lang="en-US" sz="1200" dirty="0" err="1"/>
              <a:t>anos</a:t>
            </a:r>
            <a:endParaRPr lang="en-US" sz="1200" dirty="0"/>
          </a:p>
          <a:p>
            <a:pPr lvl="1"/>
            <a:r>
              <a:rPr lang="en-US" sz="1200" dirty="0" err="1"/>
              <a:t>Mais</a:t>
            </a:r>
            <a:r>
              <a:rPr lang="en-US" sz="1200" dirty="0"/>
              <a:t> de 4 </a:t>
            </a:r>
            <a:r>
              <a:rPr lang="en-US" sz="1200" dirty="0" err="1"/>
              <a:t>milhões</a:t>
            </a:r>
            <a:r>
              <a:rPr lang="en-US" sz="1200" dirty="0"/>
              <a:t> de </a:t>
            </a:r>
            <a:r>
              <a:rPr lang="en-US" sz="1200" dirty="0" err="1"/>
              <a:t>idosos</a:t>
            </a:r>
            <a:r>
              <a:rPr lang="en-US" sz="1200" dirty="0"/>
              <a:t> </a:t>
            </a:r>
            <a:r>
              <a:rPr lang="en-US" sz="1200" dirty="0" err="1"/>
              <a:t>morando</a:t>
            </a:r>
            <a:r>
              <a:rPr lang="en-US" sz="1200" dirty="0"/>
              <a:t> </a:t>
            </a:r>
            <a:r>
              <a:rPr lang="en-US" sz="1200" dirty="0" err="1"/>
              <a:t>sozinhos</a:t>
            </a:r>
            <a:endParaRPr lang="en-US" sz="12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957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C7BCAE-9979-48C4-B72A-CB6E70184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239012"/>
          </a:xfrm>
        </p:spPr>
        <p:txBody>
          <a:bodyPr anchor="ctr">
            <a:normAutofit/>
          </a:bodyPr>
          <a:lstStyle/>
          <a:p>
            <a:r>
              <a:rPr lang="pt-BR" sz="2400"/>
              <a:t>Casais ou cohabitação</a:t>
            </a: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19" y="2443480"/>
            <a:ext cx="25374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B8BC96-DB5A-49ED-B300-D50FE52C0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r>
              <a:rPr lang="pt-BR" sz="1500"/>
              <a:t>Mais da metade dos adultos no EUA moram com um parceiro em algum momento da vida</a:t>
            </a:r>
          </a:p>
          <a:p>
            <a:r>
              <a:rPr lang="pt-BR" sz="1500"/>
              <a:t>2/3 acreditam que podem evoluir para o casamento</a:t>
            </a:r>
          </a:p>
          <a:p>
            <a:r>
              <a:rPr lang="pt-BR" sz="1500"/>
              <a:t>Muitos se separam em 3 anos</a:t>
            </a:r>
          </a:p>
          <a:p>
            <a:r>
              <a:rPr lang="pt-BR" sz="1500"/>
              <a:t>Muitos vivem juntos e optam por não ter filhos e criar animais.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4CB1A0-6A3D-4D07-A8DB-968DF3DE3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8" t="21682" r="576" b="2"/>
          <a:stretch/>
        </p:blipFill>
        <p:spPr>
          <a:xfrm>
            <a:off x="3675888" y="1605449"/>
            <a:ext cx="5191506" cy="374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Folha De S. Paulo – Os Dez Anos Do Reconhecimento Das Famílias Homoafetivas Pelo STF">
            <a:extLst>
              <a:ext uri="{FF2B5EF4-FFF2-40B4-BE49-F238E27FC236}">
                <a16:creationId xmlns:a16="http://schemas.microsoft.com/office/drawing/2014/main" id="{C6589C54-7EA2-49A5-B7DB-44E931BC3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903" r="25506" b="-2"/>
          <a:stretch/>
        </p:blipFill>
        <p:spPr bwMode="auto">
          <a:xfrm>
            <a:off x="2642616" y="10"/>
            <a:ext cx="65013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81D911-25EB-40BF-B55E-13991736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4712"/>
          </a:xfrm>
        </p:spPr>
        <p:txBody>
          <a:bodyPr anchor="b">
            <a:normAutofit/>
          </a:bodyPr>
          <a:lstStyle/>
          <a:p>
            <a:r>
              <a:rPr lang="pt-BR" sz="2400"/>
              <a:t>Famílias homoafetivas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9B9D808C-380C-4168-AADD-B1666D9A2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r>
              <a:rPr lang="en-US" sz="1500" dirty="0" err="1"/>
              <a:t>Casais</a:t>
            </a:r>
            <a:r>
              <a:rPr lang="en-US" sz="1500" dirty="0"/>
              <a:t> </a:t>
            </a:r>
            <a:r>
              <a:rPr lang="en-US" sz="1500" dirty="0" err="1"/>
              <a:t>tendem</a:t>
            </a:r>
            <a:r>
              <a:rPr lang="en-US" sz="1500" dirty="0"/>
              <a:t> a </a:t>
            </a:r>
            <a:r>
              <a:rPr lang="en-US" sz="1500" dirty="0" err="1"/>
              <a:t>ter</a:t>
            </a:r>
            <a:r>
              <a:rPr lang="en-US" sz="1500" dirty="0"/>
              <a:t> </a:t>
            </a:r>
            <a:r>
              <a:rPr lang="en-US" sz="1500" dirty="0" err="1"/>
              <a:t>uma</a:t>
            </a:r>
            <a:r>
              <a:rPr lang="en-US" sz="1500" dirty="0"/>
              <a:t> </a:t>
            </a:r>
            <a:r>
              <a:rPr lang="en-US" sz="1500" dirty="0" err="1"/>
              <a:t>divisão</a:t>
            </a:r>
            <a:r>
              <a:rPr lang="en-US" sz="1500" dirty="0"/>
              <a:t> de </a:t>
            </a:r>
            <a:r>
              <a:rPr lang="en-US" sz="1500" dirty="0" err="1"/>
              <a:t>poder</a:t>
            </a:r>
            <a:r>
              <a:rPr lang="en-US" sz="1500" dirty="0"/>
              <a:t> </a:t>
            </a:r>
            <a:r>
              <a:rPr lang="en-US" sz="1500" dirty="0" err="1"/>
              <a:t>mais</a:t>
            </a:r>
            <a:r>
              <a:rPr lang="en-US" sz="1500" dirty="0"/>
              <a:t> horizontal;</a:t>
            </a:r>
          </a:p>
          <a:p>
            <a:r>
              <a:rPr lang="en-US" sz="1500" dirty="0" err="1"/>
              <a:t>Maior</a:t>
            </a:r>
            <a:r>
              <a:rPr lang="en-US" sz="1500" dirty="0"/>
              <a:t> </a:t>
            </a:r>
            <a:r>
              <a:rPr lang="en-US" sz="1500" dirty="0" err="1"/>
              <a:t>flexibilidade</a:t>
            </a:r>
            <a:r>
              <a:rPr lang="en-US" sz="1500" dirty="0"/>
              <a:t> no </a:t>
            </a:r>
            <a:r>
              <a:rPr lang="en-US" sz="1500" dirty="0" err="1"/>
              <a:t>manejo</a:t>
            </a:r>
            <a:r>
              <a:rPr lang="en-US" sz="1500" dirty="0"/>
              <a:t> dos </a:t>
            </a:r>
            <a:r>
              <a:rPr lang="en-US" sz="1500" dirty="0" err="1"/>
              <a:t>problemas</a:t>
            </a:r>
            <a:r>
              <a:rPr lang="en-US" sz="1500" dirty="0"/>
              <a:t> e das </a:t>
            </a:r>
            <a:r>
              <a:rPr lang="en-US" sz="1500" dirty="0" err="1"/>
              <a:t>regras</a:t>
            </a:r>
            <a:endParaRPr lang="en-US" sz="1500" dirty="0"/>
          </a:p>
          <a:p>
            <a:r>
              <a:rPr lang="en-US" sz="1500" dirty="0" err="1"/>
              <a:t>Maior</a:t>
            </a:r>
            <a:r>
              <a:rPr lang="en-US" sz="1500" dirty="0"/>
              <a:t> </a:t>
            </a:r>
            <a:r>
              <a:rPr lang="en-US" sz="1500" dirty="0" err="1"/>
              <a:t>probabilidade</a:t>
            </a:r>
            <a:r>
              <a:rPr lang="en-US" sz="1500" dirty="0"/>
              <a:t> de </a:t>
            </a:r>
            <a:r>
              <a:rPr lang="en-US" sz="1500" dirty="0" err="1"/>
              <a:t>divisão</a:t>
            </a:r>
            <a:r>
              <a:rPr lang="en-US" sz="1500" dirty="0"/>
              <a:t> de </a:t>
            </a:r>
            <a:r>
              <a:rPr lang="en-US" sz="1500" dirty="0" err="1"/>
              <a:t>tarefas</a:t>
            </a:r>
            <a:r>
              <a:rPr lang="en-US" sz="1500" dirty="0"/>
              <a:t>, </a:t>
            </a:r>
            <a:r>
              <a:rPr lang="en-US" sz="1500" dirty="0" err="1"/>
              <a:t>criação</a:t>
            </a:r>
            <a:r>
              <a:rPr lang="en-US" sz="1500" dirty="0"/>
              <a:t> dos </a:t>
            </a:r>
            <a:r>
              <a:rPr lang="en-US" sz="1500" dirty="0" err="1"/>
              <a:t>filhos</a:t>
            </a:r>
            <a:r>
              <a:rPr lang="en-US" sz="1500" dirty="0"/>
              <a:t> e </a:t>
            </a:r>
            <a:r>
              <a:rPr lang="en-US" sz="1500" dirty="0" err="1"/>
              <a:t>sustento</a:t>
            </a:r>
            <a:r>
              <a:rPr lang="en-US" sz="1500" dirty="0"/>
              <a:t> da casa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782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0045"/>
            <a:ext cx="4694659" cy="573405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9"/>
          <a:stretch/>
        </p:blipFill>
        <p:spPr>
          <a:xfrm>
            <a:off x="-1" y="857250"/>
            <a:ext cx="9144001" cy="5734050"/>
          </a:xfrm>
          <a:prstGeom prst="rect">
            <a:avLst/>
          </a:prstGeom>
        </p:spPr>
      </p:pic>
      <p:sp>
        <p:nvSpPr>
          <p:cNvPr id="23554" name="Rectangle 2">
            <a:extLst>
              <a:ext uri="{FF2B5EF4-FFF2-40B4-BE49-F238E27FC236}">
                <a16:creationId xmlns:a16="http://schemas.microsoft.com/office/drawing/2014/main" id="{0420A1B1-F74A-4514-8D02-70FB06E43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0578" y="1257300"/>
            <a:ext cx="3988849" cy="1381125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100" b="1" dirty="0">
                <a:solidFill>
                  <a:srgbClr val="000000"/>
                </a:solidFill>
              </a:rPr>
              <a:t>Famílias em Processo de Separação – do Divórcio</a:t>
            </a:r>
          </a:p>
        </p:txBody>
      </p:sp>
      <p:sp>
        <p:nvSpPr>
          <p:cNvPr id="77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1468363"/>
            <a:ext cx="4180922" cy="4515805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556" name="Picture 7" descr="divorce2">
            <a:hlinkClick r:id="rId3"/>
            <a:extLst>
              <a:ext uri="{FF2B5EF4-FFF2-40B4-BE49-F238E27FC236}">
                <a16:creationId xmlns:a16="http://schemas.microsoft.com/office/drawing/2014/main" id="{D00A18B0-F058-4978-804F-1B7CA6D81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798" y="2079067"/>
            <a:ext cx="2456125" cy="302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FEC916AC-F250-42A6-B7E1-C25F3315C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41264" y="2862841"/>
            <a:ext cx="4520725" cy="3033757"/>
          </a:xfrm>
        </p:spPr>
        <p:txBody>
          <a:bodyPr anchor="ctr">
            <a:normAutofit fontScale="77500" lnSpcReduction="20000"/>
          </a:bodyPr>
          <a:lstStyle/>
          <a:p>
            <a:pPr eaLnBrk="1" hangingPunct="1"/>
            <a:r>
              <a:rPr lang="pt-BR" altLang="pt-BR" sz="2300" dirty="0">
                <a:solidFill>
                  <a:srgbClr val="000000"/>
                </a:solidFill>
              </a:rPr>
              <a:t>Quebra da relação conjugal e não a parental</a:t>
            </a:r>
          </a:p>
          <a:p>
            <a:pPr eaLnBrk="1" hangingPunct="1"/>
            <a:endParaRPr lang="pt-BR" altLang="pt-BR" sz="2300" dirty="0">
              <a:solidFill>
                <a:srgbClr val="000000"/>
              </a:solidFill>
            </a:endParaRPr>
          </a:p>
          <a:p>
            <a:pPr eaLnBrk="1" hangingPunct="1"/>
            <a:r>
              <a:rPr lang="pt-BR" altLang="pt-BR" sz="2300" dirty="0">
                <a:solidFill>
                  <a:srgbClr val="000000"/>
                </a:solidFill>
              </a:rPr>
              <a:t>Contato das crianças com as famílias de origem</a:t>
            </a:r>
          </a:p>
          <a:p>
            <a:pPr eaLnBrk="1" hangingPunct="1"/>
            <a:endParaRPr lang="pt-BR" altLang="pt-BR" sz="2300" dirty="0">
              <a:solidFill>
                <a:srgbClr val="000000"/>
              </a:solidFill>
            </a:endParaRPr>
          </a:p>
          <a:p>
            <a:pPr eaLnBrk="1" hangingPunct="1"/>
            <a:r>
              <a:rPr lang="pt-BR" altLang="pt-BR" sz="2300" dirty="0">
                <a:solidFill>
                  <a:srgbClr val="000000"/>
                </a:solidFill>
              </a:rPr>
              <a:t>Manter rituais: aniversários, eventos escolares</a:t>
            </a:r>
          </a:p>
          <a:p>
            <a:pPr eaLnBrk="1" hangingPunct="1"/>
            <a:endParaRPr lang="pt-BR" altLang="pt-BR" sz="2300" dirty="0">
              <a:solidFill>
                <a:srgbClr val="000000"/>
              </a:solidFill>
            </a:endParaRPr>
          </a:p>
          <a:p>
            <a:pPr eaLnBrk="1" hangingPunct="1"/>
            <a:r>
              <a:rPr lang="pt-BR" altLang="pt-BR" sz="2300" dirty="0">
                <a:solidFill>
                  <a:srgbClr val="000000"/>
                </a:solidFill>
              </a:rPr>
              <a:t>Evitar apresentar namorados “temporários</a:t>
            </a:r>
            <a:r>
              <a:rPr lang="pt-BR" altLang="pt-BR" sz="1600" dirty="0">
                <a:solidFill>
                  <a:srgbClr val="000000"/>
                </a:solidFill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86022A3-CF65-4C3A-B36F-DA27EC03D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404502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b="1"/>
              <a:t>Famílias Reconstituídas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8992" y="1"/>
            <a:ext cx="866357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09A642F-0A0E-4A44-B268-E2D485849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1825625"/>
            <a:ext cx="404502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1800" dirty="0"/>
              <a:t>Todos já sofreram perdas importantes</a:t>
            </a:r>
          </a:p>
          <a:p>
            <a:pPr eaLnBrk="1" hangingPunct="1"/>
            <a:endParaRPr lang="pt-BR" altLang="pt-BR" sz="1800" dirty="0"/>
          </a:p>
          <a:p>
            <a:pPr eaLnBrk="1" hangingPunct="1"/>
            <a:r>
              <a:rPr lang="pt-BR" altLang="pt-BR" sz="1800" dirty="0"/>
              <a:t>História familiar prévia</a:t>
            </a:r>
          </a:p>
          <a:p>
            <a:pPr lvl="1" eaLnBrk="1" hangingPunct="1"/>
            <a:r>
              <a:rPr lang="pt-BR" altLang="pt-BR" sz="1800" dirty="0"/>
              <a:t>Figura parental pode estar biologicamente morta, mas psicologicamente viva</a:t>
            </a:r>
          </a:p>
          <a:p>
            <a:pPr lvl="1" eaLnBrk="1" hangingPunct="1"/>
            <a:endParaRPr lang="pt-BR" altLang="pt-BR" sz="1800" dirty="0"/>
          </a:p>
          <a:p>
            <a:pPr eaLnBrk="1" hangingPunct="1"/>
            <a:r>
              <a:rPr lang="pt-BR" altLang="pt-BR" sz="1800" dirty="0"/>
              <a:t>Laços parentais interferem nas ligações do novo casal</a:t>
            </a:r>
          </a:p>
          <a:p>
            <a:pPr eaLnBrk="1" hangingPunct="1"/>
            <a:endParaRPr lang="pt-BR" altLang="pt-BR" sz="1800" dirty="0"/>
          </a:p>
          <a:p>
            <a:pPr eaLnBrk="1" hangingPunct="1"/>
            <a:r>
              <a:rPr lang="pt-BR" altLang="pt-BR" sz="1800" dirty="0"/>
              <a:t>Filhos pertencem a duas casas, precisam manter vínculos e conviver com os cônjuges dos pais.</a:t>
            </a:r>
          </a:p>
          <a:p>
            <a:pPr eaLnBrk="1" hangingPunct="1"/>
            <a:endParaRPr lang="pt-BR" altLang="pt-BR" sz="1800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6138" y="3423959"/>
            <a:ext cx="473163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5587670" y="5166682"/>
            <a:ext cx="1376794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580" name="Picture 5" descr="Ver imagem em tamanho grande">
            <a:hlinkClick r:id="rId2"/>
            <a:extLst>
              <a:ext uri="{FF2B5EF4-FFF2-40B4-BE49-F238E27FC236}">
                <a16:creationId xmlns:a16="http://schemas.microsoft.com/office/drawing/2014/main" id="{67FDB315-48FD-48FE-9E63-8EE9FB4FB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r="10234" b="1"/>
          <a:stretch/>
        </p:blipFill>
        <p:spPr bwMode="auto">
          <a:xfrm>
            <a:off x="5813981" y="1075239"/>
            <a:ext cx="3096452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2201" y="1"/>
            <a:ext cx="1550211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04058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7145" y="6033795"/>
            <a:ext cx="1493298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8772" y="5519196"/>
            <a:ext cx="1005228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3DA2104-ED8A-40AD-B4A1-43D7494D2E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pt-BR" altLang="pt-BR" sz="3100" b="1">
                <a:cs typeface="Times New Roman" panose="02020603050405020304" pitchFamily="18" charset="0"/>
              </a:rPr>
              <a:t>Famílias Ampliadas</a:t>
            </a:r>
          </a:p>
        </p:txBody>
      </p:sp>
      <p:pic>
        <p:nvPicPr>
          <p:cNvPr id="25604" name="Picture 5" descr="82111">
            <a:extLst>
              <a:ext uri="{FF2B5EF4-FFF2-40B4-BE49-F238E27FC236}">
                <a16:creationId xmlns:a16="http://schemas.microsoft.com/office/drawing/2014/main" id="{FC6B7136-CE40-4F30-B53F-EF142482D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" b="41015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834DFD26-FCD7-4425-BB64-A9E100BF6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46647" y="4043413"/>
            <a:ext cx="6235399" cy="2452687"/>
          </a:xfrm>
        </p:spPr>
        <p:txBody>
          <a:bodyPr anchor="ctr">
            <a:noAutofit/>
          </a:bodyPr>
          <a:lstStyle/>
          <a:p>
            <a:pPr eaLnBrk="1" hangingPunct="1"/>
            <a:r>
              <a:rPr lang="pt-BR" altLang="pt-BR" sz="1800" dirty="0">
                <a:cs typeface="Times New Roman" panose="02020603050405020304" pitchFamily="18" charset="0"/>
              </a:rPr>
              <a:t>Constitu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800" dirty="0">
                <a:cs typeface="Times New Roman" panose="02020603050405020304" pitchFamily="18" charset="0"/>
              </a:rPr>
              <a:t>da por v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á</a:t>
            </a:r>
            <a:r>
              <a:rPr lang="pt-BR" altLang="pt-BR" sz="1800" dirty="0">
                <a:cs typeface="Times New Roman" panose="02020603050405020304" pitchFamily="18" charset="0"/>
              </a:rPr>
              <a:t>rias gera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800" dirty="0">
                <a:cs typeface="Times New Roman" panose="02020603050405020304" pitchFamily="18" charset="0"/>
              </a:rPr>
              <a:t>ões da mesma fam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800" dirty="0">
                <a:cs typeface="Times New Roman" panose="02020603050405020304" pitchFamily="18" charset="0"/>
              </a:rPr>
              <a:t>lia no mesmo domic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800" dirty="0">
                <a:cs typeface="Times New Roman" panose="02020603050405020304" pitchFamily="18" charset="0"/>
              </a:rPr>
              <a:t>lio</a:t>
            </a:r>
          </a:p>
          <a:p>
            <a:pPr eaLnBrk="1" hangingPunct="1"/>
            <a:endParaRPr lang="pt-BR" altLang="pt-BR" sz="1800" dirty="0">
              <a:cs typeface="Times New Roman" panose="02020603050405020304" pitchFamily="18" charset="0"/>
            </a:endParaRPr>
          </a:p>
          <a:p>
            <a:pPr eaLnBrk="1" hangingPunct="1"/>
            <a:r>
              <a:rPr lang="pt-BR" altLang="pt-BR" sz="1800" dirty="0">
                <a:cs typeface="Times New Roman" panose="02020603050405020304" pitchFamily="18" charset="0"/>
              </a:rPr>
              <a:t>A organiza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800" dirty="0">
                <a:cs typeface="Times New Roman" panose="02020603050405020304" pitchFamily="18" charset="0"/>
              </a:rPr>
              <a:t>ão da fam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800" dirty="0">
                <a:cs typeface="Times New Roman" panose="02020603050405020304" pitchFamily="18" charset="0"/>
              </a:rPr>
              <a:t>lia pode variar de acordo com os pap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é</a:t>
            </a:r>
            <a:r>
              <a:rPr lang="pt-BR" altLang="pt-BR" sz="1800" dirty="0">
                <a:cs typeface="Times New Roman" panose="02020603050405020304" pitchFamily="18" charset="0"/>
              </a:rPr>
              <a:t>is dos av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ó</a:t>
            </a:r>
            <a:r>
              <a:rPr lang="pt-BR" altLang="pt-BR" sz="1800" dirty="0">
                <a:cs typeface="Times New Roman" panose="02020603050405020304" pitchFamily="18" charset="0"/>
              </a:rPr>
              <a:t>s </a:t>
            </a:r>
          </a:p>
          <a:p>
            <a:pPr eaLnBrk="1" hangingPunct="1"/>
            <a:endParaRPr lang="pt-BR" altLang="pt-BR" sz="1800" dirty="0"/>
          </a:p>
          <a:p>
            <a:pPr eaLnBrk="1" hangingPunct="1"/>
            <a:r>
              <a:rPr lang="pt-BR" altLang="pt-BR" sz="1800" dirty="0">
                <a:cs typeface="Times New Roman" panose="02020603050405020304" pitchFamily="18" charset="0"/>
              </a:rPr>
              <a:t>Pode incluir o conv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800" dirty="0">
                <a:cs typeface="Times New Roman" panose="02020603050405020304" pitchFamily="18" charset="0"/>
              </a:rPr>
              <a:t>vio de at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é</a:t>
            </a:r>
            <a:r>
              <a:rPr lang="pt-BR" altLang="pt-BR" sz="1800" dirty="0">
                <a:cs typeface="Times New Roman" panose="02020603050405020304" pitchFamily="18" charset="0"/>
              </a:rPr>
              <a:t> 3 gera</a:t>
            </a:r>
            <a:r>
              <a:rPr lang="pt-BR" altLang="pt-BR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800" dirty="0">
                <a:cs typeface="Times New Roman" panose="02020603050405020304" pitchFamily="18" charset="0"/>
              </a:rPr>
              <a:t>ões</a:t>
            </a:r>
          </a:p>
          <a:p>
            <a:pPr eaLnBrk="1" hangingPunct="1"/>
            <a:endParaRPr lang="pt-BR" altLang="pt-BR" sz="1800" dirty="0">
              <a:cs typeface="Times New Roman" panose="02020603050405020304" pitchFamily="18" charset="0"/>
            </a:endParaRPr>
          </a:p>
          <a:p>
            <a:pPr eaLnBrk="1" hangingPunct="1"/>
            <a:r>
              <a:rPr lang="pt-BR" altLang="pt-BR" sz="1800" dirty="0">
                <a:cs typeface="Times New Roman" panose="02020603050405020304" pitchFamily="18" charset="0"/>
              </a:rPr>
              <a:t>Comum em classes sociais mais baixas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70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Precisamos fala sobre: Modern Family | Leituras &amp;amp; Delírios">
            <a:extLst>
              <a:ext uri="{FF2B5EF4-FFF2-40B4-BE49-F238E27FC236}">
                <a16:creationId xmlns:a16="http://schemas.microsoft.com/office/drawing/2014/main" id="{38BB28E6-5BB0-4E32-9592-CB49C897A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0" r="9226" b="9092"/>
          <a:stretch/>
        </p:blipFill>
        <p:spPr bwMode="auto">
          <a:xfrm>
            <a:off x="20" y="10"/>
            <a:ext cx="650136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72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26549" y="0"/>
            <a:ext cx="731745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EF50C5-ECDD-4181-BFC8-1D29D318C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852" y="1161288"/>
            <a:ext cx="2578608" cy="1124712"/>
          </a:xfrm>
        </p:spPr>
        <p:txBody>
          <a:bodyPr anchor="b">
            <a:normAutofit/>
          </a:bodyPr>
          <a:lstStyle/>
          <a:p>
            <a:r>
              <a:rPr lang="pt-BR" sz="2400"/>
              <a:t>Famílias adotivas</a:t>
            </a:r>
          </a:p>
        </p:txBody>
      </p:sp>
      <p:sp>
        <p:nvSpPr>
          <p:cNvPr id="2060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06356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63" y="2443480"/>
            <a:ext cx="2414016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C5DEC0-42B0-4305-A9F8-F115B5745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873" y="2610104"/>
            <a:ext cx="3025211" cy="3376930"/>
          </a:xfrm>
        </p:spPr>
        <p:txBody>
          <a:bodyPr anchor="t">
            <a:normAutofit lnSpcReduction="10000"/>
          </a:bodyPr>
          <a:lstStyle/>
          <a:p>
            <a:r>
              <a:rPr lang="pt-BR" sz="1300" dirty="0"/>
              <a:t>Intencionalidade e processo moroso</a:t>
            </a:r>
          </a:p>
          <a:p>
            <a:r>
              <a:rPr lang="pt-BR" sz="1300" dirty="0" err="1"/>
              <a:t>Transraciais</a:t>
            </a:r>
            <a:r>
              <a:rPr lang="pt-BR" sz="1300" dirty="0"/>
              <a:t> e internacionais</a:t>
            </a:r>
          </a:p>
          <a:p>
            <a:r>
              <a:rPr lang="pt-BR" sz="1300" dirty="0"/>
              <a:t>Capacidade da família para conversar sobre a adoção está diretamente relacionadas a adaptação futura da criança</a:t>
            </a:r>
          </a:p>
          <a:p>
            <a:r>
              <a:rPr lang="pt-BR" sz="1300" dirty="0"/>
              <a:t>Desafios</a:t>
            </a:r>
          </a:p>
          <a:p>
            <a:pPr lvl="1"/>
            <a:r>
              <a:rPr lang="pt-BR" sz="1300" dirty="0"/>
              <a:t>Criação do vínculo, construção do apego</a:t>
            </a:r>
          </a:p>
          <a:p>
            <a:pPr lvl="1"/>
            <a:r>
              <a:rPr lang="pt-BR" sz="1300" dirty="0"/>
              <a:t>Adaptação do ambiente, das pessoas, das regras e normas</a:t>
            </a:r>
          </a:p>
          <a:p>
            <a:pPr lvl="1"/>
            <a:r>
              <a:rPr lang="pt-BR" sz="1300" dirty="0"/>
              <a:t>Desenvolvimento de uma identidade coesa (integração)</a:t>
            </a:r>
          </a:p>
          <a:p>
            <a:pPr lvl="1"/>
            <a:r>
              <a:rPr lang="pt-BR" sz="1300" dirty="0"/>
              <a:t>Necessidade de conhecer sua história</a:t>
            </a:r>
          </a:p>
          <a:p>
            <a:pPr lvl="1"/>
            <a:endParaRPr lang="pt-BR" sz="1300" dirty="0"/>
          </a:p>
        </p:txBody>
      </p:sp>
    </p:spTree>
    <p:extLst>
      <p:ext uri="{BB962C8B-B14F-4D97-AF65-F5344CB8AC3E}">
        <p14:creationId xmlns:p14="http://schemas.microsoft.com/office/powerpoint/2010/main" val="105258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3" name="Rectangle 7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29D974F-CD30-4DA8-BF29-A5E6D895B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 eaLnBrk="1" hangingPunct="1"/>
            <a:r>
              <a:rPr lang="pt-BR" altLang="pt-BR" sz="4300"/>
              <a:t>Como lidar com as famílias</a:t>
            </a:r>
          </a:p>
        </p:txBody>
      </p:sp>
      <p:sp>
        <p:nvSpPr>
          <p:cNvPr id="1844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301E44E-237F-45F5-AB1F-E584949F8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1900"/>
              <a:t>Influência da família sobre os indivíduos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900"/>
          </a:p>
          <a:p>
            <a:pPr eaLnBrk="1" hangingPunct="1"/>
            <a:r>
              <a:rPr lang="pt-BR" altLang="pt-BR" sz="1900"/>
              <a:t>Influência dos indivíduos sobre à família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900"/>
          </a:p>
          <a:p>
            <a:pPr eaLnBrk="1" hangingPunct="1"/>
            <a:r>
              <a:rPr lang="pt-BR" altLang="pt-BR" sz="1900"/>
              <a:t>Como respondem ao estresse e tensões</a:t>
            </a:r>
          </a:p>
        </p:txBody>
      </p:sp>
      <p:pic>
        <p:nvPicPr>
          <p:cNvPr id="18445" name="Picture 18436" descr="Close de uma imagem de peões de xadrez">
            <a:extLst>
              <a:ext uri="{FF2B5EF4-FFF2-40B4-BE49-F238E27FC236}">
                <a16:creationId xmlns:a16="http://schemas.microsoft.com/office/drawing/2014/main" id="{7DA21E18-F291-4BB0-8C35-72E5742A6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4" r="15535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-20638" y="0"/>
            <a:ext cx="9164638" cy="6858000"/>
            <a:chOff x="0" y="0"/>
            <a:chExt cx="5773" cy="4320"/>
          </a:xfrm>
        </p:grpSpPr>
        <p:sp>
          <p:nvSpPr>
            <p:cNvPr id="3174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A50021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66699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latin typeface="Times New Roman" panose="02020603050405020304" pitchFamily="18" charset="0"/>
              </a:endParaRPr>
            </a:p>
          </p:txBody>
        </p:sp>
        <p:pic>
          <p:nvPicPr>
            <p:cNvPr id="31748" name="Picture 4" descr="core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48"/>
              <a:ext cx="5760" cy="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48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8E3505-36F5-47A9-A188-7C60ACBB99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Uma mão de dois adultos e de uma criança encima uma da outra">
            <a:extLst>
              <a:ext uri="{FF2B5EF4-FFF2-40B4-BE49-F238E27FC236}">
                <a16:creationId xmlns:a16="http://schemas.microsoft.com/office/drawing/2014/main" id="{8717A8AA-015F-449E-8419-8DA5DB338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33" r="28484" b="-1"/>
          <a:stretch/>
        </p:blipFill>
        <p:spPr>
          <a:xfrm>
            <a:off x="2357409" y="10"/>
            <a:ext cx="3717437" cy="6857990"/>
          </a:xfrm>
          <a:custGeom>
            <a:avLst/>
            <a:gdLst/>
            <a:ahLst/>
            <a:cxnLst/>
            <a:rect l="l" t="t" r="r" b="b"/>
            <a:pathLst>
              <a:path w="4956582" h="6858000">
                <a:moveTo>
                  <a:pt x="0" y="0"/>
                </a:moveTo>
                <a:lnTo>
                  <a:pt x="4161807" y="0"/>
                </a:lnTo>
                <a:lnTo>
                  <a:pt x="4176560" y="27485"/>
                </a:lnTo>
                <a:cubicBezTo>
                  <a:pt x="4666464" y="986552"/>
                  <a:pt x="4956582" y="2177077"/>
                  <a:pt x="4956582" y="3466807"/>
                </a:cubicBezTo>
                <a:cubicBezTo>
                  <a:pt x="4956582" y="4657326"/>
                  <a:pt x="4709381" y="5763316"/>
                  <a:pt x="4286027" y="6680757"/>
                </a:cubicBezTo>
                <a:lnTo>
                  <a:pt x="4199937" y="6858000"/>
                </a:lnTo>
                <a:lnTo>
                  <a:pt x="53039" y="6858000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83B6091-C9A6-4C92-8315-2DE12015E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CC6ACBBE-7216-419A-81B7-BD305A9FEF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3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B7434F-75BF-4E3C-89B9-4B75896B5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1161288"/>
            <a:ext cx="2177882" cy="4526280"/>
          </a:xfrm>
        </p:spPr>
        <p:txBody>
          <a:bodyPr>
            <a:normAutofit/>
          </a:bodyPr>
          <a:lstStyle/>
          <a:p>
            <a:r>
              <a:rPr lang="pt-BR" sz="2800"/>
              <a:t>Remodelação da vida familiar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9747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36990A-DCB8-402B-91CE-2DD94AB56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075" y="932688"/>
            <a:ext cx="2362581" cy="4992624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pt-BR" sz="2400" dirty="0"/>
              <a:t>Evidências sólidas de que as famílias e seus filhos podem prosperar dentro de uma variedade de organizações de parentesco</a:t>
            </a:r>
          </a:p>
          <a:p>
            <a:pPr marL="0" indent="0" algn="r">
              <a:buNone/>
            </a:pPr>
            <a:r>
              <a:rPr lang="pt-BR" sz="1600" dirty="0"/>
              <a:t> Walsh, 2016</a:t>
            </a:r>
          </a:p>
        </p:txBody>
      </p:sp>
    </p:spTree>
    <p:extLst>
      <p:ext uri="{BB962C8B-B14F-4D97-AF65-F5344CB8AC3E}">
        <p14:creationId xmlns:p14="http://schemas.microsoft.com/office/powerpoint/2010/main" val="5388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EB12CA1-D4D0-4073-B701-6BECBB358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88" y="1016794"/>
            <a:ext cx="5135562" cy="482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50" name="Rectangle 4">
            <a:extLst>
              <a:ext uri="{FF2B5EF4-FFF2-40B4-BE49-F238E27FC236}">
                <a16:creationId xmlns:a16="http://schemas.microsoft.com/office/drawing/2014/main" id="{10EB6152-73BF-4184-BDC9-B260FDD0CA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90722" y="640080"/>
            <a:ext cx="5170932" cy="3566160"/>
          </a:xfrm>
        </p:spPr>
        <p:txBody>
          <a:bodyPr anchor="b">
            <a:normAutofit/>
          </a:bodyPr>
          <a:lstStyle/>
          <a:p>
            <a:pPr algn="l" eaLnBrk="1" hangingPunct="1"/>
            <a:r>
              <a:rPr lang="pt-BR" altLang="pt-BR" sz="5700"/>
              <a:t>Questões Norteadoras</a:t>
            </a:r>
          </a:p>
        </p:txBody>
      </p:sp>
      <p:sp>
        <p:nvSpPr>
          <p:cNvPr id="27651" name="Rectangle 6">
            <a:extLst>
              <a:ext uri="{FF2B5EF4-FFF2-40B4-BE49-F238E27FC236}">
                <a16:creationId xmlns:a16="http://schemas.microsoft.com/office/drawing/2014/main" id="{5AB17534-E7D1-4624-9D10-1E73C4D1E8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490722" y="4636008"/>
            <a:ext cx="5170932" cy="1572768"/>
          </a:xfrm>
        </p:spPr>
        <p:txBody>
          <a:bodyPr>
            <a:normAutofit/>
          </a:bodyPr>
          <a:lstStyle/>
          <a:p>
            <a:pPr algn="l" eaLnBrk="1" hangingPunct="1"/>
            <a:r>
              <a:rPr lang="pt-BR" altLang="pt-BR"/>
              <a:t>Como essa família funciona?</a:t>
            </a:r>
          </a:p>
        </p:txBody>
      </p:sp>
      <p:pic>
        <p:nvPicPr>
          <p:cNvPr id="27653" name="Picture 27652" descr="Os pontos de interrogação em uma linha e um ponto de interrogação estão acesos">
            <a:extLst>
              <a:ext uri="{FF2B5EF4-FFF2-40B4-BE49-F238E27FC236}">
                <a16:creationId xmlns:a16="http://schemas.microsoft.com/office/drawing/2014/main" id="{4759FB8D-8251-4CF8-B8B3-CBD953E3A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1" r="57676" b="-1"/>
          <a:stretch/>
        </p:blipFill>
        <p:spPr>
          <a:xfrm>
            <a:off x="20" y="10"/>
            <a:ext cx="3037334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5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4409267"/>
            <a:ext cx="3182112" cy="18288"/>
          </a:xfrm>
          <a:custGeom>
            <a:avLst/>
            <a:gdLst>
              <a:gd name="connsiteX0" fmla="*/ 0 w 3182112"/>
              <a:gd name="connsiteY0" fmla="*/ 0 h 18288"/>
              <a:gd name="connsiteX1" fmla="*/ 636422 w 3182112"/>
              <a:gd name="connsiteY1" fmla="*/ 0 h 18288"/>
              <a:gd name="connsiteX2" fmla="*/ 1241024 w 3182112"/>
              <a:gd name="connsiteY2" fmla="*/ 0 h 18288"/>
              <a:gd name="connsiteX3" fmla="*/ 1845625 w 3182112"/>
              <a:gd name="connsiteY3" fmla="*/ 0 h 18288"/>
              <a:gd name="connsiteX4" fmla="*/ 2545690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45690 w 3182112"/>
              <a:gd name="connsiteY7" fmla="*/ 18288 h 18288"/>
              <a:gd name="connsiteX8" fmla="*/ 2004731 w 3182112"/>
              <a:gd name="connsiteY8" fmla="*/ 18288 h 18288"/>
              <a:gd name="connsiteX9" fmla="*/ 1400129 w 3182112"/>
              <a:gd name="connsiteY9" fmla="*/ 18288 h 18288"/>
              <a:gd name="connsiteX10" fmla="*/ 795528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  <a:gd name="connsiteX0" fmla="*/ 0 w 3182112"/>
              <a:gd name="connsiteY0" fmla="*/ 0 h 18288"/>
              <a:gd name="connsiteX1" fmla="*/ 572780 w 3182112"/>
              <a:gd name="connsiteY1" fmla="*/ 0 h 18288"/>
              <a:gd name="connsiteX2" fmla="*/ 1272845 w 3182112"/>
              <a:gd name="connsiteY2" fmla="*/ 0 h 18288"/>
              <a:gd name="connsiteX3" fmla="*/ 1813804 w 3182112"/>
              <a:gd name="connsiteY3" fmla="*/ 0 h 18288"/>
              <a:gd name="connsiteX4" fmla="*/ 2354763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77511 w 3182112"/>
              <a:gd name="connsiteY7" fmla="*/ 18288 h 18288"/>
              <a:gd name="connsiteX8" fmla="*/ 1972909 w 3182112"/>
              <a:gd name="connsiteY8" fmla="*/ 18288 h 18288"/>
              <a:gd name="connsiteX9" fmla="*/ 1368308 w 3182112"/>
              <a:gd name="connsiteY9" fmla="*/ 18288 h 18288"/>
              <a:gd name="connsiteX10" fmla="*/ 668244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112" h="18288" fill="none" extrusionOk="0">
                <a:moveTo>
                  <a:pt x="0" y="0"/>
                </a:moveTo>
                <a:cubicBezTo>
                  <a:pt x="167097" y="-35215"/>
                  <a:pt x="386995" y="-47353"/>
                  <a:pt x="636422" y="0"/>
                </a:cubicBezTo>
                <a:cubicBezTo>
                  <a:pt x="915721" y="14911"/>
                  <a:pt x="978814" y="-9181"/>
                  <a:pt x="1241024" y="0"/>
                </a:cubicBezTo>
                <a:cubicBezTo>
                  <a:pt x="1523940" y="31894"/>
                  <a:pt x="1606328" y="-11705"/>
                  <a:pt x="1845625" y="0"/>
                </a:cubicBezTo>
                <a:cubicBezTo>
                  <a:pt x="2102898" y="-3011"/>
                  <a:pt x="2397984" y="13955"/>
                  <a:pt x="2545690" y="0"/>
                </a:cubicBezTo>
                <a:cubicBezTo>
                  <a:pt x="2705364" y="3313"/>
                  <a:pt x="2935432" y="4386"/>
                  <a:pt x="3182112" y="0"/>
                </a:cubicBezTo>
                <a:cubicBezTo>
                  <a:pt x="3181470" y="7828"/>
                  <a:pt x="3181789" y="10025"/>
                  <a:pt x="3182112" y="18288"/>
                </a:cubicBezTo>
                <a:cubicBezTo>
                  <a:pt x="2885361" y="29807"/>
                  <a:pt x="2846304" y="22960"/>
                  <a:pt x="2545690" y="18288"/>
                </a:cubicBezTo>
                <a:cubicBezTo>
                  <a:pt x="2296262" y="32454"/>
                  <a:pt x="2267101" y="-2532"/>
                  <a:pt x="2004731" y="18288"/>
                </a:cubicBezTo>
                <a:cubicBezTo>
                  <a:pt x="1806517" y="20412"/>
                  <a:pt x="1671861" y="-28431"/>
                  <a:pt x="1400129" y="18288"/>
                </a:cubicBezTo>
                <a:cubicBezTo>
                  <a:pt x="1147502" y="47781"/>
                  <a:pt x="1063563" y="20586"/>
                  <a:pt x="795528" y="18288"/>
                </a:cubicBezTo>
                <a:cubicBezTo>
                  <a:pt x="531348" y="19059"/>
                  <a:pt x="307978" y="738"/>
                  <a:pt x="0" y="18288"/>
                </a:cubicBezTo>
                <a:cubicBezTo>
                  <a:pt x="222" y="11591"/>
                  <a:pt x="-26" y="3279"/>
                  <a:pt x="0" y="0"/>
                </a:cubicBezTo>
                <a:close/>
              </a:path>
              <a:path w="3182112" h="18288" stroke="0" extrusionOk="0">
                <a:moveTo>
                  <a:pt x="0" y="0"/>
                </a:moveTo>
                <a:cubicBezTo>
                  <a:pt x="224974" y="-3076"/>
                  <a:pt x="336129" y="12250"/>
                  <a:pt x="572780" y="0"/>
                </a:cubicBezTo>
                <a:cubicBezTo>
                  <a:pt x="802270" y="-6413"/>
                  <a:pt x="1081077" y="-35613"/>
                  <a:pt x="1272845" y="0"/>
                </a:cubicBezTo>
                <a:cubicBezTo>
                  <a:pt x="1483194" y="13818"/>
                  <a:pt x="1709890" y="10279"/>
                  <a:pt x="1813804" y="0"/>
                </a:cubicBezTo>
                <a:cubicBezTo>
                  <a:pt x="1932692" y="-21191"/>
                  <a:pt x="2099661" y="51120"/>
                  <a:pt x="2354763" y="0"/>
                </a:cubicBezTo>
                <a:cubicBezTo>
                  <a:pt x="2613656" y="-59585"/>
                  <a:pt x="2864372" y="-2700"/>
                  <a:pt x="3182112" y="0"/>
                </a:cubicBezTo>
                <a:cubicBezTo>
                  <a:pt x="3182760" y="4436"/>
                  <a:pt x="3182087" y="11325"/>
                  <a:pt x="3182112" y="18288"/>
                </a:cubicBezTo>
                <a:cubicBezTo>
                  <a:pt x="2942487" y="15072"/>
                  <a:pt x="2716398" y="15122"/>
                  <a:pt x="2577511" y="18288"/>
                </a:cubicBezTo>
                <a:cubicBezTo>
                  <a:pt x="2427349" y="9546"/>
                  <a:pt x="2116759" y="23913"/>
                  <a:pt x="1972909" y="18288"/>
                </a:cubicBezTo>
                <a:cubicBezTo>
                  <a:pt x="1839235" y="-6881"/>
                  <a:pt x="1610337" y="-8822"/>
                  <a:pt x="1368308" y="18288"/>
                </a:cubicBezTo>
                <a:cubicBezTo>
                  <a:pt x="1126976" y="-6301"/>
                  <a:pt x="974871" y="-298"/>
                  <a:pt x="668244" y="18288"/>
                </a:cubicBezTo>
                <a:cubicBezTo>
                  <a:pt x="348457" y="18152"/>
                  <a:pt x="256623" y="10126"/>
                  <a:pt x="0" y="18288"/>
                </a:cubicBezTo>
                <a:cubicBezTo>
                  <a:pt x="-163" y="14471"/>
                  <a:pt x="-775" y="4083"/>
                  <a:pt x="0" y="0"/>
                </a:cubicBezTo>
                <a:close/>
              </a:path>
              <a:path w="3182112" h="18288" fill="none" stroke="0" extrusionOk="0">
                <a:moveTo>
                  <a:pt x="0" y="0"/>
                </a:moveTo>
                <a:cubicBezTo>
                  <a:pt x="172613" y="-24909"/>
                  <a:pt x="357564" y="-7371"/>
                  <a:pt x="636422" y="0"/>
                </a:cubicBezTo>
                <a:cubicBezTo>
                  <a:pt x="914248" y="21219"/>
                  <a:pt x="954289" y="-16703"/>
                  <a:pt x="1241024" y="0"/>
                </a:cubicBezTo>
                <a:cubicBezTo>
                  <a:pt x="1510135" y="4876"/>
                  <a:pt x="1604042" y="8738"/>
                  <a:pt x="1845625" y="0"/>
                </a:cubicBezTo>
                <a:cubicBezTo>
                  <a:pt x="2080119" y="20374"/>
                  <a:pt x="2361338" y="20926"/>
                  <a:pt x="2545690" y="0"/>
                </a:cubicBezTo>
                <a:cubicBezTo>
                  <a:pt x="2688348" y="-15245"/>
                  <a:pt x="2879596" y="10087"/>
                  <a:pt x="3182112" y="0"/>
                </a:cubicBezTo>
                <a:cubicBezTo>
                  <a:pt x="3182086" y="7514"/>
                  <a:pt x="3181581" y="9795"/>
                  <a:pt x="3182112" y="18288"/>
                </a:cubicBezTo>
                <a:cubicBezTo>
                  <a:pt x="2874389" y="40084"/>
                  <a:pt x="2836312" y="17807"/>
                  <a:pt x="2545690" y="18288"/>
                </a:cubicBezTo>
                <a:cubicBezTo>
                  <a:pt x="2277674" y="-8094"/>
                  <a:pt x="2165305" y="22724"/>
                  <a:pt x="2004731" y="18288"/>
                </a:cubicBezTo>
                <a:cubicBezTo>
                  <a:pt x="1902847" y="2684"/>
                  <a:pt x="1683658" y="-5219"/>
                  <a:pt x="1400129" y="18288"/>
                </a:cubicBezTo>
                <a:cubicBezTo>
                  <a:pt x="1159937" y="27236"/>
                  <a:pt x="1072890" y="15738"/>
                  <a:pt x="795528" y="18288"/>
                </a:cubicBezTo>
                <a:cubicBezTo>
                  <a:pt x="525743" y="26738"/>
                  <a:pt x="338536" y="-12609"/>
                  <a:pt x="0" y="18288"/>
                </a:cubicBezTo>
                <a:cubicBezTo>
                  <a:pt x="-288" y="12007"/>
                  <a:pt x="-714" y="419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3182112"/>
                      <a:gd name="connsiteY0" fmla="*/ 0 h 18288"/>
                      <a:gd name="connsiteX1" fmla="*/ 636422 w 3182112"/>
                      <a:gd name="connsiteY1" fmla="*/ 0 h 18288"/>
                      <a:gd name="connsiteX2" fmla="*/ 1241024 w 3182112"/>
                      <a:gd name="connsiteY2" fmla="*/ 0 h 18288"/>
                      <a:gd name="connsiteX3" fmla="*/ 1845625 w 3182112"/>
                      <a:gd name="connsiteY3" fmla="*/ 0 h 18288"/>
                      <a:gd name="connsiteX4" fmla="*/ 2545690 w 3182112"/>
                      <a:gd name="connsiteY4" fmla="*/ 0 h 18288"/>
                      <a:gd name="connsiteX5" fmla="*/ 3182112 w 3182112"/>
                      <a:gd name="connsiteY5" fmla="*/ 0 h 18288"/>
                      <a:gd name="connsiteX6" fmla="*/ 3182112 w 3182112"/>
                      <a:gd name="connsiteY6" fmla="*/ 18288 h 18288"/>
                      <a:gd name="connsiteX7" fmla="*/ 2545690 w 3182112"/>
                      <a:gd name="connsiteY7" fmla="*/ 18288 h 18288"/>
                      <a:gd name="connsiteX8" fmla="*/ 2004731 w 3182112"/>
                      <a:gd name="connsiteY8" fmla="*/ 18288 h 18288"/>
                      <a:gd name="connsiteX9" fmla="*/ 1400129 w 3182112"/>
                      <a:gd name="connsiteY9" fmla="*/ 18288 h 18288"/>
                      <a:gd name="connsiteX10" fmla="*/ 795528 w 3182112"/>
                      <a:gd name="connsiteY10" fmla="*/ 18288 h 18288"/>
                      <a:gd name="connsiteX11" fmla="*/ 0 w 3182112"/>
                      <a:gd name="connsiteY11" fmla="*/ 18288 h 18288"/>
                      <a:gd name="connsiteX12" fmla="*/ 0 w 318211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112" h="18288" fill="none" extrusionOk="0">
                        <a:moveTo>
                          <a:pt x="0" y="0"/>
                        </a:moveTo>
                        <a:cubicBezTo>
                          <a:pt x="149227" y="9811"/>
                          <a:pt x="361579" y="-25608"/>
                          <a:pt x="636422" y="0"/>
                        </a:cubicBezTo>
                        <a:cubicBezTo>
                          <a:pt x="911265" y="25608"/>
                          <a:pt x="969922" y="-15588"/>
                          <a:pt x="1241024" y="0"/>
                        </a:cubicBezTo>
                        <a:cubicBezTo>
                          <a:pt x="1512126" y="15588"/>
                          <a:pt x="1611937" y="-6343"/>
                          <a:pt x="1845625" y="0"/>
                        </a:cubicBezTo>
                        <a:cubicBezTo>
                          <a:pt x="2079313" y="6343"/>
                          <a:pt x="2390997" y="18445"/>
                          <a:pt x="2545690" y="0"/>
                        </a:cubicBezTo>
                        <a:cubicBezTo>
                          <a:pt x="2700383" y="-18445"/>
                          <a:pt x="2898553" y="-25854"/>
                          <a:pt x="3182112" y="0"/>
                        </a:cubicBezTo>
                        <a:cubicBezTo>
                          <a:pt x="3181678" y="7551"/>
                          <a:pt x="3181645" y="9822"/>
                          <a:pt x="3182112" y="18288"/>
                        </a:cubicBezTo>
                        <a:cubicBezTo>
                          <a:pt x="2882016" y="32512"/>
                          <a:pt x="2839678" y="15853"/>
                          <a:pt x="2545690" y="18288"/>
                        </a:cubicBezTo>
                        <a:cubicBezTo>
                          <a:pt x="2251702" y="20723"/>
                          <a:pt x="2152589" y="14997"/>
                          <a:pt x="2004731" y="18288"/>
                        </a:cubicBezTo>
                        <a:cubicBezTo>
                          <a:pt x="1856873" y="21579"/>
                          <a:pt x="1653555" y="5080"/>
                          <a:pt x="1400129" y="18288"/>
                        </a:cubicBezTo>
                        <a:cubicBezTo>
                          <a:pt x="1146703" y="31496"/>
                          <a:pt x="1067656" y="18189"/>
                          <a:pt x="795528" y="18288"/>
                        </a:cubicBezTo>
                        <a:cubicBezTo>
                          <a:pt x="523400" y="18387"/>
                          <a:pt x="318441" y="1018"/>
                          <a:pt x="0" y="18288"/>
                        </a:cubicBezTo>
                        <a:cubicBezTo>
                          <a:pt x="60" y="11696"/>
                          <a:pt x="66" y="3758"/>
                          <a:pt x="0" y="0"/>
                        </a:cubicBezTo>
                        <a:close/>
                      </a:path>
                      <a:path w="3182112" h="18288" stroke="0" extrusionOk="0">
                        <a:moveTo>
                          <a:pt x="0" y="0"/>
                        </a:moveTo>
                        <a:cubicBezTo>
                          <a:pt x="215562" y="1260"/>
                          <a:pt x="336090" y="6473"/>
                          <a:pt x="572780" y="0"/>
                        </a:cubicBezTo>
                        <a:cubicBezTo>
                          <a:pt x="809470" y="-6473"/>
                          <a:pt x="1080729" y="-23038"/>
                          <a:pt x="1272845" y="0"/>
                        </a:cubicBezTo>
                        <a:cubicBezTo>
                          <a:pt x="1464961" y="23038"/>
                          <a:pt x="1699922" y="1589"/>
                          <a:pt x="1813804" y="0"/>
                        </a:cubicBezTo>
                        <a:cubicBezTo>
                          <a:pt x="1927686" y="-1589"/>
                          <a:pt x="2116547" y="7184"/>
                          <a:pt x="2354763" y="0"/>
                        </a:cubicBezTo>
                        <a:cubicBezTo>
                          <a:pt x="2592979" y="-7184"/>
                          <a:pt x="2863919" y="3952"/>
                          <a:pt x="3182112" y="0"/>
                        </a:cubicBezTo>
                        <a:cubicBezTo>
                          <a:pt x="3182030" y="4406"/>
                          <a:pt x="3182023" y="9982"/>
                          <a:pt x="3182112" y="18288"/>
                        </a:cubicBezTo>
                        <a:cubicBezTo>
                          <a:pt x="2938288" y="16038"/>
                          <a:pt x="2724925" y="29080"/>
                          <a:pt x="2577511" y="18288"/>
                        </a:cubicBezTo>
                        <a:cubicBezTo>
                          <a:pt x="2430097" y="7496"/>
                          <a:pt x="2119926" y="47706"/>
                          <a:pt x="1972909" y="18288"/>
                        </a:cubicBezTo>
                        <a:cubicBezTo>
                          <a:pt x="1825892" y="-11130"/>
                          <a:pt x="1597470" y="43818"/>
                          <a:pt x="1368308" y="18288"/>
                        </a:cubicBezTo>
                        <a:cubicBezTo>
                          <a:pt x="1139146" y="-7242"/>
                          <a:pt x="981628" y="18679"/>
                          <a:pt x="668244" y="18288"/>
                        </a:cubicBezTo>
                        <a:cubicBezTo>
                          <a:pt x="354860" y="17897"/>
                          <a:pt x="259749" y="211"/>
                          <a:pt x="0" y="18288"/>
                        </a:cubicBezTo>
                        <a:cubicBezTo>
                          <a:pt x="189" y="14288"/>
                          <a:pt x="-703" y="37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83" name="Rectangle 72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2BECCCBD-0774-490E-8177-61C32FF9A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pt-BR" altLang="pt-BR" sz="4700" b="1"/>
              <a:t>Dinâmica Familiar</a:t>
            </a:r>
          </a:p>
        </p:txBody>
      </p:sp>
      <p:sp>
        <p:nvSpPr>
          <p:cNvPr id="2868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8685" name="Rectangle 3">
            <a:extLst>
              <a:ext uri="{FF2B5EF4-FFF2-40B4-BE49-F238E27FC236}">
                <a16:creationId xmlns:a16="http://schemas.microsoft.com/office/drawing/2014/main" id="{D7958CC2-BB50-4469-B073-AE298261FCEF}"/>
              </a:ext>
            </a:extLst>
          </p:cNvPr>
          <p:cNvGraphicFramePr/>
          <p:nvPr/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307CD28-0146-4B0D-8EB9-6EEB802B4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/>
              <a:t>Dinâmica Familiar</a:t>
            </a:r>
          </a:p>
        </p:txBody>
      </p:sp>
      <p:pic>
        <p:nvPicPr>
          <p:cNvPr id="29700" name="Picture 5" descr="Mar%C3%ADliaCapelliniAssessoriadeIMprensaCelinaJallad150220081047">
            <a:hlinkClick r:id="rId2"/>
            <a:extLst>
              <a:ext uri="{FF2B5EF4-FFF2-40B4-BE49-F238E27FC236}">
                <a16:creationId xmlns:a16="http://schemas.microsoft.com/office/drawing/2014/main" id="{995FA61C-759E-484F-B5EC-BA8462DEB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0"/>
            <a:ext cx="176371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2" name="Rectangle 3">
            <a:extLst>
              <a:ext uri="{FF2B5EF4-FFF2-40B4-BE49-F238E27FC236}">
                <a16:creationId xmlns:a16="http://schemas.microsoft.com/office/drawing/2014/main" id="{4C97586C-509B-40F6-AA7A-107E71390877}"/>
              </a:ext>
            </a:extLst>
          </p:cNvPr>
          <p:cNvGraphicFramePr/>
          <p:nvPr/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6228CFB-C7F8-41B0-B8E0-54B224139B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8858" y="1573586"/>
            <a:ext cx="6841938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b="1"/>
              <a:t>Dinâmica Familiar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6AE40C4-C16C-4161-BD20-23684D6C6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8858" y="3060017"/>
            <a:ext cx="4549588" cy="2438546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2100"/>
              <a:t>Padrão de Comunicação Familiar:</a:t>
            </a:r>
          </a:p>
          <a:p>
            <a:pPr lvl="1" eaLnBrk="1" hangingPunct="1"/>
            <a:r>
              <a:rPr lang="pt-BR" altLang="pt-BR" sz="2100"/>
              <a:t>A forma muitas vezes é mais importante que o conteúdo</a:t>
            </a:r>
          </a:p>
          <a:p>
            <a:pPr lvl="1" eaLnBrk="1" hangingPunct="1"/>
            <a:r>
              <a:rPr lang="pt-BR" altLang="pt-BR" sz="2100"/>
              <a:t>Uns falam pelos outros</a:t>
            </a:r>
          </a:p>
          <a:p>
            <a:pPr lvl="1" eaLnBrk="1" hangingPunct="1"/>
            <a:r>
              <a:rPr lang="pt-BR" altLang="pt-BR" sz="2100"/>
              <a:t>Tem sempre o mesmo porta-voz</a:t>
            </a:r>
          </a:p>
          <a:p>
            <a:pPr lvl="1" eaLnBrk="1" hangingPunct="1"/>
            <a:r>
              <a:rPr lang="pt-BR" altLang="pt-BR" sz="2100"/>
              <a:t>Há respeito pelo opinião do outro</a:t>
            </a:r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64643" y="744469"/>
            <a:ext cx="2456751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113971" y="1685652"/>
            <a:ext cx="2456260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0724" name="Picture 5" descr="tagarela1">
            <a:hlinkClick r:id="rId2"/>
            <a:extLst>
              <a:ext uri="{FF2B5EF4-FFF2-40B4-BE49-F238E27FC236}">
                <a16:creationId xmlns:a16="http://schemas.microsoft.com/office/drawing/2014/main" id="{380A5ED6-EDE8-4A7D-A9F4-24890929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3971" y="3658348"/>
            <a:ext cx="1906825" cy="12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7694FDC-A66D-47C8-B5A5-E5FEE8256F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" y="0"/>
            <a:ext cx="9143997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BB29F55-C3F9-43E7-8E17-33E9C1BE15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4682" y="662399"/>
            <a:ext cx="3632200" cy="149400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pt-BR" altLang="pt-BR" sz="3800" b="1"/>
              <a:t>Dinâmica Familiar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226DB92-FDA0-4399-8406-10E503383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0664" y="2042445"/>
            <a:ext cx="4231336" cy="4088355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Expressão e Manejo dos Sintomas</a:t>
            </a:r>
          </a:p>
          <a:p>
            <a:pPr lvl="1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Clima afetuoso</a:t>
            </a:r>
          </a:p>
          <a:p>
            <a:pPr lvl="2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Carinho, afeição e otimismo são visíveis</a:t>
            </a:r>
          </a:p>
          <a:p>
            <a:pPr lvl="1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Polido</a:t>
            </a:r>
          </a:p>
          <a:p>
            <a:pPr lvl="2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Há certa formalidade em lidar com os sentimentos</a:t>
            </a:r>
          </a:p>
          <a:p>
            <a:pPr lvl="1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Hostil</a:t>
            </a:r>
          </a:p>
          <a:p>
            <a:pPr lvl="2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Predomínio de raiva, culpa, falta de afeto e agressões</a:t>
            </a:r>
          </a:p>
          <a:p>
            <a:pPr lvl="1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Deprimido</a:t>
            </a:r>
          </a:p>
          <a:p>
            <a:pPr lvl="2" eaLnBrk="1" hangingPunct="1"/>
            <a:r>
              <a:rPr lang="pt-BR" altLang="pt-BR" sz="1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A desesperança é prevalente</a:t>
            </a:r>
          </a:p>
        </p:txBody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C3F69AFD-BDEB-4A68-B6CE-073AB5E44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76655" y="61344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1748" name="Picture 5" descr="nicas64ah5">
            <a:hlinkClick r:id="rId2"/>
            <a:extLst>
              <a:ext uri="{FF2B5EF4-FFF2-40B4-BE49-F238E27FC236}">
                <a16:creationId xmlns:a16="http://schemas.microsoft.com/office/drawing/2014/main" id="{009F86E6-1E6B-4090-A3D3-4BA50CCC5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4995" y="1772350"/>
            <a:ext cx="2430000" cy="29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67E6F341-0A1A-437D-AF5B-EF30EA46E7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pPr eaLnBrk="1" hangingPunct="1"/>
            <a:r>
              <a:rPr lang="pt-BR" altLang="pt-BR" sz="4700" b="1"/>
              <a:t>Dinâmica Familiar</a:t>
            </a:r>
          </a:p>
        </p:txBody>
      </p:sp>
      <p:sp>
        <p:nvSpPr>
          <p:cNvPr id="7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F357011-FE6A-46EB-8114-804F51A32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9369" y="2071316"/>
            <a:ext cx="5035164" cy="4119172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pt-BR" altLang="pt-BR" sz="1900"/>
              <a:t>Capacidade de Lidar com os Problemas</a:t>
            </a:r>
          </a:p>
          <a:p>
            <a:pPr lvl="1" eaLnBrk="1" hangingPunct="1">
              <a:defRPr/>
            </a:pPr>
            <a:r>
              <a:rPr lang="pt-BR" altLang="pt-BR" sz="1900"/>
              <a:t>Flexibilidade, capacidade de discussão e reorganização </a:t>
            </a:r>
          </a:p>
          <a:p>
            <a:pPr lvl="1" eaLnBrk="1" hangingPunct="1">
              <a:defRPr/>
            </a:pPr>
            <a:r>
              <a:rPr lang="pt-BR" altLang="pt-BR" sz="1900"/>
              <a:t>Estrutura rígida, negação e dificuldade de encarar as mudanças</a:t>
            </a:r>
          </a:p>
          <a:p>
            <a:pPr marL="457200" lvl="1" indent="0" eaLnBrk="1" hangingPunct="1">
              <a:buFont typeface="Wingdings" panose="05000000000000000000" pitchFamily="2" charset="2"/>
              <a:buNone/>
              <a:defRPr/>
            </a:pPr>
            <a:endParaRPr lang="pt-BR" altLang="pt-BR" sz="1900"/>
          </a:p>
          <a:p>
            <a:pPr eaLnBrk="1" hangingPunct="1">
              <a:defRPr/>
            </a:pPr>
            <a:r>
              <a:rPr lang="pt-BR" altLang="pt-BR" sz="1900"/>
              <a:t>Autonomia e Intimidade</a:t>
            </a:r>
          </a:p>
          <a:p>
            <a:pPr lvl="1" eaLnBrk="1" hangingPunct="1">
              <a:defRPr/>
            </a:pPr>
            <a:r>
              <a:rPr lang="pt-BR" altLang="pt-BR" sz="1900"/>
              <a:t>Capacidade de agir e pensar por si e intimidade da família</a:t>
            </a:r>
          </a:p>
        </p:txBody>
      </p:sp>
      <p:pic>
        <p:nvPicPr>
          <p:cNvPr id="3074" name="Picture 2" descr="Solução de Problemas - Perguntas da Entrevista">
            <a:extLst>
              <a:ext uri="{FF2B5EF4-FFF2-40B4-BE49-F238E27FC236}">
                <a16:creationId xmlns:a16="http://schemas.microsoft.com/office/drawing/2014/main" id="{C94E45EA-A5BA-43A4-9711-849AAEC65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9" r="29658" b="-1"/>
          <a:stretch/>
        </p:blipFill>
        <p:spPr bwMode="auto">
          <a:xfrm>
            <a:off x="6719085" y="2279675"/>
            <a:ext cx="1995546" cy="27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50" name="Rectangle 4">
            <a:extLst>
              <a:ext uri="{FF2B5EF4-FFF2-40B4-BE49-F238E27FC236}">
                <a16:creationId xmlns:a16="http://schemas.microsoft.com/office/drawing/2014/main" id="{10EB6152-73BF-4184-BDC9-B260FDD0CA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90722" y="640080"/>
            <a:ext cx="5170932" cy="3566160"/>
          </a:xfrm>
        </p:spPr>
        <p:txBody>
          <a:bodyPr anchor="b">
            <a:normAutofit/>
          </a:bodyPr>
          <a:lstStyle/>
          <a:p>
            <a:pPr algn="l" eaLnBrk="1" hangingPunct="1"/>
            <a:r>
              <a:rPr lang="pt-BR" altLang="pt-BR" sz="5700"/>
              <a:t>Questões Norteadoras</a:t>
            </a:r>
          </a:p>
        </p:txBody>
      </p:sp>
      <p:sp>
        <p:nvSpPr>
          <p:cNvPr id="27651" name="Rectangle 6">
            <a:extLst>
              <a:ext uri="{FF2B5EF4-FFF2-40B4-BE49-F238E27FC236}">
                <a16:creationId xmlns:a16="http://schemas.microsoft.com/office/drawing/2014/main" id="{5AB17534-E7D1-4624-9D10-1E73C4D1E8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490722" y="4636008"/>
            <a:ext cx="5170932" cy="1572768"/>
          </a:xfrm>
        </p:spPr>
        <p:txBody>
          <a:bodyPr>
            <a:normAutofit/>
          </a:bodyPr>
          <a:lstStyle/>
          <a:p>
            <a:pPr algn="l" eaLnBrk="1" hangingPunct="1"/>
            <a:r>
              <a:rPr lang="pt-BR" altLang="pt-BR" dirty="0"/>
              <a:t>Que fase do ciclo essa família está passando?</a:t>
            </a:r>
          </a:p>
        </p:txBody>
      </p:sp>
      <p:pic>
        <p:nvPicPr>
          <p:cNvPr id="27653" name="Picture 27652" descr="Os pontos de interrogação em uma linha e um ponto de interrogação estão acesos">
            <a:extLst>
              <a:ext uri="{FF2B5EF4-FFF2-40B4-BE49-F238E27FC236}">
                <a16:creationId xmlns:a16="http://schemas.microsoft.com/office/drawing/2014/main" id="{4759FB8D-8251-4CF8-B8B3-CBD953E3A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1" r="57676" b="-1"/>
          <a:stretch/>
        </p:blipFill>
        <p:spPr>
          <a:xfrm>
            <a:off x="20" y="10"/>
            <a:ext cx="3037334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5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4409267"/>
            <a:ext cx="3182112" cy="18288"/>
          </a:xfrm>
          <a:custGeom>
            <a:avLst/>
            <a:gdLst>
              <a:gd name="connsiteX0" fmla="*/ 0 w 3182112"/>
              <a:gd name="connsiteY0" fmla="*/ 0 h 18288"/>
              <a:gd name="connsiteX1" fmla="*/ 636422 w 3182112"/>
              <a:gd name="connsiteY1" fmla="*/ 0 h 18288"/>
              <a:gd name="connsiteX2" fmla="*/ 1241024 w 3182112"/>
              <a:gd name="connsiteY2" fmla="*/ 0 h 18288"/>
              <a:gd name="connsiteX3" fmla="*/ 1845625 w 3182112"/>
              <a:gd name="connsiteY3" fmla="*/ 0 h 18288"/>
              <a:gd name="connsiteX4" fmla="*/ 2545690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45690 w 3182112"/>
              <a:gd name="connsiteY7" fmla="*/ 18288 h 18288"/>
              <a:gd name="connsiteX8" fmla="*/ 2004731 w 3182112"/>
              <a:gd name="connsiteY8" fmla="*/ 18288 h 18288"/>
              <a:gd name="connsiteX9" fmla="*/ 1400129 w 3182112"/>
              <a:gd name="connsiteY9" fmla="*/ 18288 h 18288"/>
              <a:gd name="connsiteX10" fmla="*/ 795528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  <a:gd name="connsiteX0" fmla="*/ 0 w 3182112"/>
              <a:gd name="connsiteY0" fmla="*/ 0 h 18288"/>
              <a:gd name="connsiteX1" fmla="*/ 572780 w 3182112"/>
              <a:gd name="connsiteY1" fmla="*/ 0 h 18288"/>
              <a:gd name="connsiteX2" fmla="*/ 1272845 w 3182112"/>
              <a:gd name="connsiteY2" fmla="*/ 0 h 18288"/>
              <a:gd name="connsiteX3" fmla="*/ 1813804 w 3182112"/>
              <a:gd name="connsiteY3" fmla="*/ 0 h 18288"/>
              <a:gd name="connsiteX4" fmla="*/ 2354763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77511 w 3182112"/>
              <a:gd name="connsiteY7" fmla="*/ 18288 h 18288"/>
              <a:gd name="connsiteX8" fmla="*/ 1972909 w 3182112"/>
              <a:gd name="connsiteY8" fmla="*/ 18288 h 18288"/>
              <a:gd name="connsiteX9" fmla="*/ 1368308 w 3182112"/>
              <a:gd name="connsiteY9" fmla="*/ 18288 h 18288"/>
              <a:gd name="connsiteX10" fmla="*/ 668244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112" h="18288" fill="none" extrusionOk="0">
                <a:moveTo>
                  <a:pt x="0" y="0"/>
                </a:moveTo>
                <a:cubicBezTo>
                  <a:pt x="167097" y="-35215"/>
                  <a:pt x="386995" y="-47353"/>
                  <a:pt x="636422" y="0"/>
                </a:cubicBezTo>
                <a:cubicBezTo>
                  <a:pt x="915721" y="14911"/>
                  <a:pt x="978814" y="-9181"/>
                  <a:pt x="1241024" y="0"/>
                </a:cubicBezTo>
                <a:cubicBezTo>
                  <a:pt x="1523940" y="31894"/>
                  <a:pt x="1606328" y="-11705"/>
                  <a:pt x="1845625" y="0"/>
                </a:cubicBezTo>
                <a:cubicBezTo>
                  <a:pt x="2102898" y="-3011"/>
                  <a:pt x="2397984" y="13955"/>
                  <a:pt x="2545690" y="0"/>
                </a:cubicBezTo>
                <a:cubicBezTo>
                  <a:pt x="2705364" y="3313"/>
                  <a:pt x="2935432" y="4386"/>
                  <a:pt x="3182112" y="0"/>
                </a:cubicBezTo>
                <a:cubicBezTo>
                  <a:pt x="3181470" y="7828"/>
                  <a:pt x="3181789" y="10025"/>
                  <a:pt x="3182112" y="18288"/>
                </a:cubicBezTo>
                <a:cubicBezTo>
                  <a:pt x="2885361" y="29807"/>
                  <a:pt x="2846304" y="22960"/>
                  <a:pt x="2545690" y="18288"/>
                </a:cubicBezTo>
                <a:cubicBezTo>
                  <a:pt x="2296262" y="32454"/>
                  <a:pt x="2267101" y="-2532"/>
                  <a:pt x="2004731" y="18288"/>
                </a:cubicBezTo>
                <a:cubicBezTo>
                  <a:pt x="1806517" y="20412"/>
                  <a:pt x="1671861" y="-28431"/>
                  <a:pt x="1400129" y="18288"/>
                </a:cubicBezTo>
                <a:cubicBezTo>
                  <a:pt x="1147502" y="47781"/>
                  <a:pt x="1063563" y="20586"/>
                  <a:pt x="795528" y="18288"/>
                </a:cubicBezTo>
                <a:cubicBezTo>
                  <a:pt x="531348" y="19059"/>
                  <a:pt x="307978" y="738"/>
                  <a:pt x="0" y="18288"/>
                </a:cubicBezTo>
                <a:cubicBezTo>
                  <a:pt x="222" y="11591"/>
                  <a:pt x="-26" y="3279"/>
                  <a:pt x="0" y="0"/>
                </a:cubicBezTo>
                <a:close/>
              </a:path>
              <a:path w="3182112" h="18288" stroke="0" extrusionOk="0">
                <a:moveTo>
                  <a:pt x="0" y="0"/>
                </a:moveTo>
                <a:cubicBezTo>
                  <a:pt x="224974" y="-3076"/>
                  <a:pt x="336129" y="12250"/>
                  <a:pt x="572780" y="0"/>
                </a:cubicBezTo>
                <a:cubicBezTo>
                  <a:pt x="802270" y="-6413"/>
                  <a:pt x="1081077" y="-35613"/>
                  <a:pt x="1272845" y="0"/>
                </a:cubicBezTo>
                <a:cubicBezTo>
                  <a:pt x="1483194" y="13818"/>
                  <a:pt x="1709890" y="10279"/>
                  <a:pt x="1813804" y="0"/>
                </a:cubicBezTo>
                <a:cubicBezTo>
                  <a:pt x="1932692" y="-21191"/>
                  <a:pt x="2099661" y="51120"/>
                  <a:pt x="2354763" y="0"/>
                </a:cubicBezTo>
                <a:cubicBezTo>
                  <a:pt x="2613656" y="-59585"/>
                  <a:pt x="2864372" y="-2700"/>
                  <a:pt x="3182112" y="0"/>
                </a:cubicBezTo>
                <a:cubicBezTo>
                  <a:pt x="3182760" y="4436"/>
                  <a:pt x="3182087" y="11325"/>
                  <a:pt x="3182112" y="18288"/>
                </a:cubicBezTo>
                <a:cubicBezTo>
                  <a:pt x="2942487" y="15072"/>
                  <a:pt x="2716398" y="15122"/>
                  <a:pt x="2577511" y="18288"/>
                </a:cubicBezTo>
                <a:cubicBezTo>
                  <a:pt x="2427349" y="9546"/>
                  <a:pt x="2116759" y="23913"/>
                  <a:pt x="1972909" y="18288"/>
                </a:cubicBezTo>
                <a:cubicBezTo>
                  <a:pt x="1839235" y="-6881"/>
                  <a:pt x="1610337" y="-8822"/>
                  <a:pt x="1368308" y="18288"/>
                </a:cubicBezTo>
                <a:cubicBezTo>
                  <a:pt x="1126976" y="-6301"/>
                  <a:pt x="974871" y="-298"/>
                  <a:pt x="668244" y="18288"/>
                </a:cubicBezTo>
                <a:cubicBezTo>
                  <a:pt x="348457" y="18152"/>
                  <a:pt x="256623" y="10126"/>
                  <a:pt x="0" y="18288"/>
                </a:cubicBezTo>
                <a:cubicBezTo>
                  <a:pt x="-163" y="14471"/>
                  <a:pt x="-775" y="4083"/>
                  <a:pt x="0" y="0"/>
                </a:cubicBezTo>
                <a:close/>
              </a:path>
              <a:path w="3182112" h="18288" fill="none" stroke="0" extrusionOk="0">
                <a:moveTo>
                  <a:pt x="0" y="0"/>
                </a:moveTo>
                <a:cubicBezTo>
                  <a:pt x="172613" y="-24909"/>
                  <a:pt x="357564" y="-7371"/>
                  <a:pt x="636422" y="0"/>
                </a:cubicBezTo>
                <a:cubicBezTo>
                  <a:pt x="914248" y="21219"/>
                  <a:pt x="954289" y="-16703"/>
                  <a:pt x="1241024" y="0"/>
                </a:cubicBezTo>
                <a:cubicBezTo>
                  <a:pt x="1510135" y="4876"/>
                  <a:pt x="1604042" y="8738"/>
                  <a:pt x="1845625" y="0"/>
                </a:cubicBezTo>
                <a:cubicBezTo>
                  <a:pt x="2080119" y="20374"/>
                  <a:pt x="2361338" y="20926"/>
                  <a:pt x="2545690" y="0"/>
                </a:cubicBezTo>
                <a:cubicBezTo>
                  <a:pt x="2688348" y="-15245"/>
                  <a:pt x="2879596" y="10087"/>
                  <a:pt x="3182112" y="0"/>
                </a:cubicBezTo>
                <a:cubicBezTo>
                  <a:pt x="3182086" y="7514"/>
                  <a:pt x="3181581" y="9795"/>
                  <a:pt x="3182112" y="18288"/>
                </a:cubicBezTo>
                <a:cubicBezTo>
                  <a:pt x="2874389" y="40084"/>
                  <a:pt x="2836312" y="17807"/>
                  <a:pt x="2545690" y="18288"/>
                </a:cubicBezTo>
                <a:cubicBezTo>
                  <a:pt x="2277674" y="-8094"/>
                  <a:pt x="2165305" y="22724"/>
                  <a:pt x="2004731" y="18288"/>
                </a:cubicBezTo>
                <a:cubicBezTo>
                  <a:pt x="1902847" y="2684"/>
                  <a:pt x="1683658" y="-5219"/>
                  <a:pt x="1400129" y="18288"/>
                </a:cubicBezTo>
                <a:cubicBezTo>
                  <a:pt x="1159937" y="27236"/>
                  <a:pt x="1072890" y="15738"/>
                  <a:pt x="795528" y="18288"/>
                </a:cubicBezTo>
                <a:cubicBezTo>
                  <a:pt x="525743" y="26738"/>
                  <a:pt x="338536" y="-12609"/>
                  <a:pt x="0" y="18288"/>
                </a:cubicBezTo>
                <a:cubicBezTo>
                  <a:pt x="-288" y="12007"/>
                  <a:pt x="-714" y="419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3182112"/>
                      <a:gd name="connsiteY0" fmla="*/ 0 h 18288"/>
                      <a:gd name="connsiteX1" fmla="*/ 636422 w 3182112"/>
                      <a:gd name="connsiteY1" fmla="*/ 0 h 18288"/>
                      <a:gd name="connsiteX2" fmla="*/ 1241024 w 3182112"/>
                      <a:gd name="connsiteY2" fmla="*/ 0 h 18288"/>
                      <a:gd name="connsiteX3" fmla="*/ 1845625 w 3182112"/>
                      <a:gd name="connsiteY3" fmla="*/ 0 h 18288"/>
                      <a:gd name="connsiteX4" fmla="*/ 2545690 w 3182112"/>
                      <a:gd name="connsiteY4" fmla="*/ 0 h 18288"/>
                      <a:gd name="connsiteX5" fmla="*/ 3182112 w 3182112"/>
                      <a:gd name="connsiteY5" fmla="*/ 0 h 18288"/>
                      <a:gd name="connsiteX6" fmla="*/ 3182112 w 3182112"/>
                      <a:gd name="connsiteY6" fmla="*/ 18288 h 18288"/>
                      <a:gd name="connsiteX7" fmla="*/ 2545690 w 3182112"/>
                      <a:gd name="connsiteY7" fmla="*/ 18288 h 18288"/>
                      <a:gd name="connsiteX8" fmla="*/ 2004731 w 3182112"/>
                      <a:gd name="connsiteY8" fmla="*/ 18288 h 18288"/>
                      <a:gd name="connsiteX9" fmla="*/ 1400129 w 3182112"/>
                      <a:gd name="connsiteY9" fmla="*/ 18288 h 18288"/>
                      <a:gd name="connsiteX10" fmla="*/ 795528 w 3182112"/>
                      <a:gd name="connsiteY10" fmla="*/ 18288 h 18288"/>
                      <a:gd name="connsiteX11" fmla="*/ 0 w 3182112"/>
                      <a:gd name="connsiteY11" fmla="*/ 18288 h 18288"/>
                      <a:gd name="connsiteX12" fmla="*/ 0 w 318211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112" h="18288" fill="none" extrusionOk="0">
                        <a:moveTo>
                          <a:pt x="0" y="0"/>
                        </a:moveTo>
                        <a:cubicBezTo>
                          <a:pt x="149227" y="9811"/>
                          <a:pt x="361579" y="-25608"/>
                          <a:pt x="636422" y="0"/>
                        </a:cubicBezTo>
                        <a:cubicBezTo>
                          <a:pt x="911265" y="25608"/>
                          <a:pt x="969922" y="-15588"/>
                          <a:pt x="1241024" y="0"/>
                        </a:cubicBezTo>
                        <a:cubicBezTo>
                          <a:pt x="1512126" y="15588"/>
                          <a:pt x="1611937" y="-6343"/>
                          <a:pt x="1845625" y="0"/>
                        </a:cubicBezTo>
                        <a:cubicBezTo>
                          <a:pt x="2079313" y="6343"/>
                          <a:pt x="2390997" y="18445"/>
                          <a:pt x="2545690" y="0"/>
                        </a:cubicBezTo>
                        <a:cubicBezTo>
                          <a:pt x="2700383" y="-18445"/>
                          <a:pt x="2898553" y="-25854"/>
                          <a:pt x="3182112" y="0"/>
                        </a:cubicBezTo>
                        <a:cubicBezTo>
                          <a:pt x="3181678" y="7551"/>
                          <a:pt x="3181645" y="9822"/>
                          <a:pt x="3182112" y="18288"/>
                        </a:cubicBezTo>
                        <a:cubicBezTo>
                          <a:pt x="2882016" y="32512"/>
                          <a:pt x="2839678" y="15853"/>
                          <a:pt x="2545690" y="18288"/>
                        </a:cubicBezTo>
                        <a:cubicBezTo>
                          <a:pt x="2251702" y="20723"/>
                          <a:pt x="2152589" y="14997"/>
                          <a:pt x="2004731" y="18288"/>
                        </a:cubicBezTo>
                        <a:cubicBezTo>
                          <a:pt x="1856873" y="21579"/>
                          <a:pt x="1653555" y="5080"/>
                          <a:pt x="1400129" y="18288"/>
                        </a:cubicBezTo>
                        <a:cubicBezTo>
                          <a:pt x="1146703" y="31496"/>
                          <a:pt x="1067656" y="18189"/>
                          <a:pt x="795528" y="18288"/>
                        </a:cubicBezTo>
                        <a:cubicBezTo>
                          <a:pt x="523400" y="18387"/>
                          <a:pt x="318441" y="1018"/>
                          <a:pt x="0" y="18288"/>
                        </a:cubicBezTo>
                        <a:cubicBezTo>
                          <a:pt x="60" y="11696"/>
                          <a:pt x="66" y="3758"/>
                          <a:pt x="0" y="0"/>
                        </a:cubicBezTo>
                        <a:close/>
                      </a:path>
                      <a:path w="3182112" h="18288" stroke="0" extrusionOk="0">
                        <a:moveTo>
                          <a:pt x="0" y="0"/>
                        </a:moveTo>
                        <a:cubicBezTo>
                          <a:pt x="215562" y="1260"/>
                          <a:pt x="336090" y="6473"/>
                          <a:pt x="572780" y="0"/>
                        </a:cubicBezTo>
                        <a:cubicBezTo>
                          <a:pt x="809470" y="-6473"/>
                          <a:pt x="1080729" y="-23038"/>
                          <a:pt x="1272845" y="0"/>
                        </a:cubicBezTo>
                        <a:cubicBezTo>
                          <a:pt x="1464961" y="23038"/>
                          <a:pt x="1699922" y="1589"/>
                          <a:pt x="1813804" y="0"/>
                        </a:cubicBezTo>
                        <a:cubicBezTo>
                          <a:pt x="1927686" y="-1589"/>
                          <a:pt x="2116547" y="7184"/>
                          <a:pt x="2354763" y="0"/>
                        </a:cubicBezTo>
                        <a:cubicBezTo>
                          <a:pt x="2592979" y="-7184"/>
                          <a:pt x="2863919" y="3952"/>
                          <a:pt x="3182112" y="0"/>
                        </a:cubicBezTo>
                        <a:cubicBezTo>
                          <a:pt x="3182030" y="4406"/>
                          <a:pt x="3182023" y="9982"/>
                          <a:pt x="3182112" y="18288"/>
                        </a:cubicBezTo>
                        <a:cubicBezTo>
                          <a:pt x="2938288" y="16038"/>
                          <a:pt x="2724925" y="29080"/>
                          <a:pt x="2577511" y="18288"/>
                        </a:cubicBezTo>
                        <a:cubicBezTo>
                          <a:pt x="2430097" y="7496"/>
                          <a:pt x="2119926" y="47706"/>
                          <a:pt x="1972909" y="18288"/>
                        </a:cubicBezTo>
                        <a:cubicBezTo>
                          <a:pt x="1825892" y="-11130"/>
                          <a:pt x="1597470" y="43818"/>
                          <a:pt x="1368308" y="18288"/>
                        </a:cubicBezTo>
                        <a:cubicBezTo>
                          <a:pt x="1139146" y="-7242"/>
                          <a:pt x="981628" y="18679"/>
                          <a:pt x="668244" y="18288"/>
                        </a:cubicBezTo>
                        <a:cubicBezTo>
                          <a:pt x="354860" y="17897"/>
                          <a:pt x="259749" y="211"/>
                          <a:pt x="0" y="18288"/>
                        </a:cubicBezTo>
                        <a:cubicBezTo>
                          <a:pt x="189" y="14288"/>
                          <a:pt x="-703" y="37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50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46C2A61F-2737-4629-9A0E-00326E168F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4700" b="1">
                <a:cs typeface="Times New Roman" panose="02020603050405020304" pitchFamily="18" charset="0"/>
              </a:rPr>
              <a:t>Ciclo Vital da Família</a:t>
            </a:r>
          </a:p>
        </p:txBody>
      </p:sp>
      <p:sp>
        <p:nvSpPr>
          <p:cNvPr id="74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830629 w 4480560"/>
              <a:gd name="connsiteY3" fmla="*/ 0 h 13716"/>
              <a:gd name="connsiteX4" fmla="*/ 2425903 w 4480560"/>
              <a:gd name="connsiteY4" fmla="*/ 0 h 13716"/>
              <a:gd name="connsiteX5" fmla="*/ 3021178 w 4480560"/>
              <a:gd name="connsiteY5" fmla="*/ 0 h 13716"/>
              <a:gd name="connsiteX6" fmla="*/ 3750869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930091 w 4480560"/>
              <a:gd name="connsiteY9" fmla="*/ 13716 h 13716"/>
              <a:gd name="connsiteX10" fmla="*/ 3290011 w 4480560"/>
              <a:gd name="connsiteY10" fmla="*/ 13716 h 13716"/>
              <a:gd name="connsiteX11" fmla="*/ 2649931 w 4480560"/>
              <a:gd name="connsiteY11" fmla="*/ 13716 h 13716"/>
              <a:gd name="connsiteX12" fmla="*/ 2054657 w 4480560"/>
              <a:gd name="connsiteY12" fmla="*/ 13716 h 13716"/>
              <a:gd name="connsiteX13" fmla="*/ 1324966 w 4480560"/>
              <a:gd name="connsiteY13" fmla="*/ 13716 h 13716"/>
              <a:gd name="connsiteX14" fmla="*/ 595274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574" y="14606"/>
                  <a:pt x="338605" y="-40"/>
                  <a:pt x="595274" y="0"/>
                </a:cubicBezTo>
                <a:cubicBezTo>
                  <a:pt x="856171" y="-2198"/>
                  <a:pt x="863435" y="-13333"/>
                  <a:pt x="1100938" y="0"/>
                </a:cubicBezTo>
                <a:cubicBezTo>
                  <a:pt x="1340270" y="17713"/>
                  <a:pt x="1418448" y="-18893"/>
                  <a:pt x="1651406" y="0"/>
                </a:cubicBezTo>
                <a:cubicBezTo>
                  <a:pt x="1875387" y="1627"/>
                  <a:pt x="2153037" y="22688"/>
                  <a:pt x="2336292" y="0"/>
                </a:cubicBezTo>
                <a:cubicBezTo>
                  <a:pt x="2522206" y="-4211"/>
                  <a:pt x="2718333" y="34959"/>
                  <a:pt x="2931566" y="0"/>
                </a:cubicBezTo>
                <a:cubicBezTo>
                  <a:pt x="3137043" y="-17106"/>
                  <a:pt x="3304331" y="1415"/>
                  <a:pt x="3482035" y="0"/>
                </a:cubicBezTo>
                <a:cubicBezTo>
                  <a:pt x="3649837" y="-24078"/>
                  <a:pt x="4010577" y="-51921"/>
                  <a:pt x="4480560" y="0"/>
                </a:cubicBezTo>
                <a:cubicBezTo>
                  <a:pt x="4480642" y="3611"/>
                  <a:pt x="4480510" y="9346"/>
                  <a:pt x="4480560" y="13716"/>
                </a:cubicBezTo>
                <a:cubicBezTo>
                  <a:pt x="4305601" y="36948"/>
                  <a:pt x="4025154" y="21890"/>
                  <a:pt x="3840480" y="13716"/>
                </a:cubicBezTo>
                <a:cubicBezTo>
                  <a:pt x="3668919" y="-16903"/>
                  <a:pt x="3556555" y="-17246"/>
                  <a:pt x="3290011" y="13716"/>
                </a:cubicBezTo>
                <a:cubicBezTo>
                  <a:pt x="2991827" y="13600"/>
                  <a:pt x="2862038" y="-27094"/>
                  <a:pt x="2560320" y="13716"/>
                </a:cubicBezTo>
                <a:cubicBezTo>
                  <a:pt x="2273396" y="32804"/>
                  <a:pt x="2159701" y="35426"/>
                  <a:pt x="1965046" y="13716"/>
                </a:cubicBezTo>
                <a:cubicBezTo>
                  <a:pt x="1785994" y="24616"/>
                  <a:pt x="1686680" y="47748"/>
                  <a:pt x="1459382" y="13716"/>
                </a:cubicBezTo>
                <a:cubicBezTo>
                  <a:pt x="1260610" y="398"/>
                  <a:pt x="913962" y="26960"/>
                  <a:pt x="774497" y="13716"/>
                </a:cubicBezTo>
                <a:cubicBezTo>
                  <a:pt x="689426" y="-2719"/>
                  <a:pt x="378264" y="1751"/>
                  <a:pt x="0" y="13716"/>
                </a:cubicBezTo>
                <a:cubicBezTo>
                  <a:pt x="-173" y="8371"/>
                  <a:pt x="-387" y="6213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90844" y="5546"/>
                  <a:pt x="318443" y="10543"/>
                  <a:pt x="595274" y="0"/>
                </a:cubicBezTo>
                <a:cubicBezTo>
                  <a:pt x="862223" y="-10630"/>
                  <a:pt x="1008164" y="-6970"/>
                  <a:pt x="1100938" y="0"/>
                </a:cubicBezTo>
                <a:cubicBezTo>
                  <a:pt x="1231751" y="-9052"/>
                  <a:pt x="1563421" y="-55931"/>
                  <a:pt x="1830629" y="0"/>
                </a:cubicBezTo>
                <a:cubicBezTo>
                  <a:pt x="2081843" y="38764"/>
                  <a:pt x="2181743" y="16966"/>
                  <a:pt x="2425903" y="0"/>
                </a:cubicBezTo>
                <a:cubicBezTo>
                  <a:pt x="2657412" y="-20059"/>
                  <a:pt x="2795431" y="8423"/>
                  <a:pt x="3021178" y="0"/>
                </a:cubicBezTo>
                <a:cubicBezTo>
                  <a:pt x="3275119" y="-4749"/>
                  <a:pt x="3480943" y="2522"/>
                  <a:pt x="3750869" y="0"/>
                </a:cubicBezTo>
                <a:cubicBezTo>
                  <a:pt x="4005211" y="16055"/>
                  <a:pt x="4302144" y="-2969"/>
                  <a:pt x="4480560" y="0"/>
                </a:cubicBezTo>
                <a:cubicBezTo>
                  <a:pt x="4480397" y="3458"/>
                  <a:pt x="4481383" y="8632"/>
                  <a:pt x="4480560" y="13716"/>
                </a:cubicBezTo>
                <a:cubicBezTo>
                  <a:pt x="4261480" y="-10003"/>
                  <a:pt x="4206199" y="28529"/>
                  <a:pt x="3930091" y="13716"/>
                </a:cubicBezTo>
                <a:cubicBezTo>
                  <a:pt x="3666932" y="-15474"/>
                  <a:pt x="3493645" y="14804"/>
                  <a:pt x="3290011" y="13716"/>
                </a:cubicBezTo>
                <a:cubicBezTo>
                  <a:pt x="3137078" y="-41032"/>
                  <a:pt x="2894690" y="-17948"/>
                  <a:pt x="2649931" y="13716"/>
                </a:cubicBezTo>
                <a:cubicBezTo>
                  <a:pt x="2413020" y="21294"/>
                  <a:pt x="2225991" y="-10559"/>
                  <a:pt x="2054657" y="13716"/>
                </a:cubicBezTo>
                <a:cubicBezTo>
                  <a:pt x="1886877" y="37541"/>
                  <a:pt x="1548763" y="45390"/>
                  <a:pt x="1324966" y="13716"/>
                </a:cubicBezTo>
                <a:cubicBezTo>
                  <a:pt x="1040995" y="1897"/>
                  <a:pt x="786929" y="-17655"/>
                  <a:pt x="595274" y="13716"/>
                </a:cubicBezTo>
                <a:cubicBezTo>
                  <a:pt x="371401" y="32831"/>
                  <a:pt x="168483" y="23167"/>
                  <a:pt x="0" y="13716"/>
                </a:cubicBezTo>
                <a:cubicBezTo>
                  <a:pt x="-740" y="8467"/>
                  <a:pt x="-279" y="4434"/>
                  <a:pt x="0" y="0"/>
                </a:cubicBezTo>
                <a:close/>
              </a:path>
              <a:path w="4480560" h="13716" fill="none" stroke="0" extrusionOk="0">
                <a:moveTo>
                  <a:pt x="0" y="0"/>
                </a:moveTo>
                <a:cubicBezTo>
                  <a:pt x="254633" y="596"/>
                  <a:pt x="318854" y="8353"/>
                  <a:pt x="595274" y="0"/>
                </a:cubicBezTo>
                <a:cubicBezTo>
                  <a:pt x="857042" y="-2503"/>
                  <a:pt x="863005" y="-13327"/>
                  <a:pt x="1100938" y="0"/>
                </a:cubicBezTo>
                <a:cubicBezTo>
                  <a:pt x="1322315" y="28736"/>
                  <a:pt x="1429801" y="-15572"/>
                  <a:pt x="1651406" y="0"/>
                </a:cubicBezTo>
                <a:cubicBezTo>
                  <a:pt x="1861310" y="20479"/>
                  <a:pt x="2199002" y="36173"/>
                  <a:pt x="2336292" y="0"/>
                </a:cubicBezTo>
                <a:cubicBezTo>
                  <a:pt x="2504451" y="-23230"/>
                  <a:pt x="2735943" y="-3451"/>
                  <a:pt x="2931566" y="0"/>
                </a:cubicBezTo>
                <a:cubicBezTo>
                  <a:pt x="3109081" y="-33272"/>
                  <a:pt x="3310374" y="39503"/>
                  <a:pt x="3482035" y="0"/>
                </a:cubicBezTo>
                <a:cubicBezTo>
                  <a:pt x="3630968" y="-117346"/>
                  <a:pt x="3975789" y="30358"/>
                  <a:pt x="4480560" y="0"/>
                </a:cubicBezTo>
                <a:cubicBezTo>
                  <a:pt x="4480546" y="3532"/>
                  <a:pt x="4481771" y="9530"/>
                  <a:pt x="4480560" y="13716"/>
                </a:cubicBezTo>
                <a:cubicBezTo>
                  <a:pt x="4299745" y="8025"/>
                  <a:pt x="4055484" y="54224"/>
                  <a:pt x="3840480" y="13716"/>
                </a:cubicBezTo>
                <a:cubicBezTo>
                  <a:pt x="3665362" y="14404"/>
                  <a:pt x="3548412" y="6532"/>
                  <a:pt x="3290011" y="13716"/>
                </a:cubicBezTo>
                <a:cubicBezTo>
                  <a:pt x="3037450" y="36923"/>
                  <a:pt x="2862123" y="43167"/>
                  <a:pt x="2560320" y="13716"/>
                </a:cubicBezTo>
                <a:cubicBezTo>
                  <a:pt x="2308793" y="7156"/>
                  <a:pt x="2153402" y="-25971"/>
                  <a:pt x="1965046" y="13716"/>
                </a:cubicBezTo>
                <a:cubicBezTo>
                  <a:pt x="1778601" y="25944"/>
                  <a:pt x="1672011" y="23840"/>
                  <a:pt x="1459382" y="13716"/>
                </a:cubicBezTo>
                <a:cubicBezTo>
                  <a:pt x="1212351" y="-9856"/>
                  <a:pt x="906131" y="12859"/>
                  <a:pt x="774497" y="13716"/>
                </a:cubicBezTo>
                <a:cubicBezTo>
                  <a:pt x="636671" y="-47283"/>
                  <a:pt x="331670" y="1705"/>
                  <a:pt x="0" y="13716"/>
                </a:cubicBezTo>
                <a:cubicBezTo>
                  <a:pt x="-561" y="8546"/>
                  <a:pt x="-377" y="61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480560"/>
                      <a:gd name="connsiteY0" fmla="*/ 0 h 13716"/>
                      <a:gd name="connsiteX1" fmla="*/ 595274 w 4480560"/>
                      <a:gd name="connsiteY1" fmla="*/ 0 h 13716"/>
                      <a:gd name="connsiteX2" fmla="*/ 1100938 w 4480560"/>
                      <a:gd name="connsiteY2" fmla="*/ 0 h 13716"/>
                      <a:gd name="connsiteX3" fmla="*/ 1651406 w 4480560"/>
                      <a:gd name="connsiteY3" fmla="*/ 0 h 13716"/>
                      <a:gd name="connsiteX4" fmla="*/ 2336292 w 4480560"/>
                      <a:gd name="connsiteY4" fmla="*/ 0 h 13716"/>
                      <a:gd name="connsiteX5" fmla="*/ 2931566 w 4480560"/>
                      <a:gd name="connsiteY5" fmla="*/ 0 h 13716"/>
                      <a:gd name="connsiteX6" fmla="*/ 3482035 w 4480560"/>
                      <a:gd name="connsiteY6" fmla="*/ 0 h 13716"/>
                      <a:gd name="connsiteX7" fmla="*/ 4480560 w 4480560"/>
                      <a:gd name="connsiteY7" fmla="*/ 0 h 13716"/>
                      <a:gd name="connsiteX8" fmla="*/ 4480560 w 4480560"/>
                      <a:gd name="connsiteY8" fmla="*/ 13716 h 13716"/>
                      <a:gd name="connsiteX9" fmla="*/ 3840480 w 4480560"/>
                      <a:gd name="connsiteY9" fmla="*/ 13716 h 13716"/>
                      <a:gd name="connsiteX10" fmla="*/ 3290011 w 4480560"/>
                      <a:gd name="connsiteY10" fmla="*/ 13716 h 13716"/>
                      <a:gd name="connsiteX11" fmla="*/ 2560320 w 4480560"/>
                      <a:gd name="connsiteY11" fmla="*/ 13716 h 13716"/>
                      <a:gd name="connsiteX12" fmla="*/ 1965046 w 4480560"/>
                      <a:gd name="connsiteY12" fmla="*/ 13716 h 13716"/>
                      <a:gd name="connsiteX13" fmla="*/ 1459382 w 4480560"/>
                      <a:gd name="connsiteY13" fmla="*/ 13716 h 13716"/>
                      <a:gd name="connsiteX14" fmla="*/ 774497 w 4480560"/>
                      <a:gd name="connsiteY14" fmla="*/ 13716 h 13716"/>
                      <a:gd name="connsiteX15" fmla="*/ 0 w 4480560"/>
                      <a:gd name="connsiteY15" fmla="*/ 13716 h 13716"/>
                      <a:gd name="connsiteX16" fmla="*/ 0 w 4480560"/>
                      <a:gd name="connsiteY1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480560" h="13716" fill="none" extrusionOk="0">
                        <a:moveTo>
                          <a:pt x="0" y="0"/>
                        </a:moveTo>
                        <a:cubicBezTo>
                          <a:pt x="267821" y="8731"/>
                          <a:pt x="334105" y="2629"/>
                          <a:pt x="595274" y="0"/>
                        </a:cubicBezTo>
                        <a:cubicBezTo>
                          <a:pt x="856443" y="-2629"/>
                          <a:pt x="863808" y="-13353"/>
                          <a:pt x="1100938" y="0"/>
                        </a:cubicBezTo>
                        <a:cubicBezTo>
                          <a:pt x="1338068" y="13353"/>
                          <a:pt x="1431663" y="-25862"/>
                          <a:pt x="1651406" y="0"/>
                        </a:cubicBezTo>
                        <a:cubicBezTo>
                          <a:pt x="1871149" y="25862"/>
                          <a:pt x="2173163" y="23827"/>
                          <a:pt x="2336292" y="0"/>
                        </a:cubicBezTo>
                        <a:cubicBezTo>
                          <a:pt x="2499421" y="-23827"/>
                          <a:pt x="2720589" y="28148"/>
                          <a:pt x="2931566" y="0"/>
                        </a:cubicBezTo>
                        <a:cubicBezTo>
                          <a:pt x="3142543" y="-28148"/>
                          <a:pt x="3323630" y="27022"/>
                          <a:pt x="3482035" y="0"/>
                        </a:cubicBezTo>
                        <a:cubicBezTo>
                          <a:pt x="3640440" y="-27022"/>
                          <a:pt x="4012110" y="-20118"/>
                          <a:pt x="4480560" y="0"/>
                        </a:cubicBezTo>
                        <a:cubicBezTo>
                          <a:pt x="4480273" y="3379"/>
                          <a:pt x="4480768" y="9289"/>
                          <a:pt x="4480560" y="13716"/>
                        </a:cubicBezTo>
                        <a:cubicBezTo>
                          <a:pt x="4314132" y="10352"/>
                          <a:pt x="4028383" y="32060"/>
                          <a:pt x="3840480" y="13716"/>
                        </a:cubicBezTo>
                        <a:cubicBezTo>
                          <a:pt x="3652577" y="-4628"/>
                          <a:pt x="3547615" y="-1724"/>
                          <a:pt x="3290011" y="13716"/>
                        </a:cubicBezTo>
                        <a:cubicBezTo>
                          <a:pt x="3032407" y="29156"/>
                          <a:pt x="2830268" y="4147"/>
                          <a:pt x="2560320" y="13716"/>
                        </a:cubicBezTo>
                        <a:cubicBezTo>
                          <a:pt x="2290372" y="23285"/>
                          <a:pt x="2147422" y="2156"/>
                          <a:pt x="1965046" y="13716"/>
                        </a:cubicBezTo>
                        <a:cubicBezTo>
                          <a:pt x="1782670" y="25276"/>
                          <a:pt x="1689791" y="36108"/>
                          <a:pt x="1459382" y="13716"/>
                        </a:cubicBezTo>
                        <a:cubicBezTo>
                          <a:pt x="1228973" y="-8676"/>
                          <a:pt x="915486" y="31929"/>
                          <a:pt x="774497" y="13716"/>
                        </a:cubicBezTo>
                        <a:cubicBezTo>
                          <a:pt x="633508" y="-4497"/>
                          <a:pt x="361442" y="-15679"/>
                          <a:pt x="0" y="13716"/>
                        </a:cubicBezTo>
                        <a:cubicBezTo>
                          <a:pt x="-362" y="8190"/>
                          <a:pt x="-434" y="6098"/>
                          <a:pt x="0" y="0"/>
                        </a:cubicBezTo>
                        <a:close/>
                      </a:path>
                      <a:path w="4480560" h="13716" stroke="0" extrusionOk="0">
                        <a:moveTo>
                          <a:pt x="0" y="0"/>
                        </a:moveTo>
                        <a:cubicBezTo>
                          <a:pt x="285465" y="225"/>
                          <a:pt x="322691" y="16223"/>
                          <a:pt x="595274" y="0"/>
                        </a:cubicBezTo>
                        <a:cubicBezTo>
                          <a:pt x="867857" y="-16223"/>
                          <a:pt x="989129" y="-11242"/>
                          <a:pt x="1100938" y="0"/>
                        </a:cubicBezTo>
                        <a:cubicBezTo>
                          <a:pt x="1212747" y="11242"/>
                          <a:pt x="1574350" y="-36410"/>
                          <a:pt x="1830629" y="0"/>
                        </a:cubicBezTo>
                        <a:cubicBezTo>
                          <a:pt x="2086908" y="36410"/>
                          <a:pt x="2180922" y="4645"/>
                          <a:pt x="2425903" y="0"/>
                        </a:cubicBezTo>
                        <a:cubicBezTo>
                          <a:pt x="2670884" y="-4645"/>
                          <a:pt x="2782024" y="22929"/>
                          <a:pt x="3021178" y="0"/>
                        </a:cubicBezTo>
                        <a:cubicBezTo>
                          <a:pt x="3260332" y="-22929"/>
                          <a:pt x="3456982" y="-1586"/>
                          <a:pt x="3750869" y="0"/>
                        </a:cubicBezTo>
                        <a:cubicBezTo>
                          <a:pt x="4044756" y="1586"/>
                          <a:pt x="4302726" y="17043"/>
                          <a:pt x="4480560" y="0"/>
                        </a:cubicBezTo>
                        <a:cubicBezTo>
                          <a:pt x="4480360" y="3832"/>
                          <a:pt x="4481152" y="9314"/>
                          <a:pt x="4480560" y="13716"/>
                        </a:cubicBezTo>
                        <a:cubicBezTo>
                          <a:pt x="4279652" y="-11422"/>
                          <a:pt x="4200762" y="36994"/>
                          <a:pt x="3930091" y="13716"/>
                        </a:cubicBezTo>
                        <a:cubicBezTo>
                          <a:pt x="3659420" y="-9562"/>
                          <a:pt x="3456052" y="17722"/>
                          <a:pt x="3290011" y="13716"/>
                        </a:cubicBezTo>
                        <a:cubicBezTo>
                          <a:pt x="3123970" y="9710"/>
                          <a:pt x="2882392" y="28246"/>
                          <a:pt x="2649931" y="13716"/>
                        </a:cubicBezTo>
                        <a:cubicBezTo>
                          <a:pt x="2417470" y="-814"/>
                          <a:pt x="2238426" y="2765"/>
                          <a:pt x="2054657" y="13716"/>
                        </a:cubicBezTo>
                        <a:cubicBezTo>
                          <a:pt x="1870888" y="24667"/>
                          <a:pt x="1566368" y="40468"/>
                          <a:pt x="1324966" y="13716"/>
                        </a:cubicBezTo>
                        <a:cubicBezTo>
                          <a:pt x="1083564" y="-13036"/>
                          <a:pt x="787410" y="6374"/>
                          <a:pt x="595274" y="13716"/>
                        </a:cubicBezTo>
                        <a:cubicBezTo>
                          <a:pt x="403138" y="21058"/>
                          <a:pt x="169622" y="5927"/>
                          <a:pt x="0" y="13716"/>
                        </a:cubicBezTo>
                        <a:cubicBezTo>
                          <a:pt x="-475" y="8699"/>
                          <a:pt x="-565" y="44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593B8E4-4FEC-472B-905A-C521E7D3F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/>
          </a:bodyPr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pt-BR" altLang="pt-BR" sz="1900" i="1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“</a:t>
            </a:r>
            <a:r>
              <a:rPr lang="pt-BR" altLang="pt-BR" sz="3600" dirty="0">
                <a:cs typeface="Times New Roman" panose="02020603050405020304" pitchFamily="18" charset="0"/>
              </a:rPr>
              <a:t>Processo evolutivo pelo qual a fam</a:t>
            </a:r>
            <a:r>
              <a:rPr lang="pt-BR" altLang="pt-BR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3600" dirty="0">
                <a:cs typeface="Times New Roman" panose="02020603050405020304" pitchFamily="18" charset="0"/>
              </a:rPr>
              <a:t>lia passa ao longo da vida</a:t>
            </a:r>
            <a:r>
              <a:rPr lang="pt-BR" altLang="pt-BR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”</a:t>
            </a:r>
            <a:endParaRPr lang="pt-BR" altLang="pt-BR" sz="3600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4007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D80C01-5EA3-4F51-A739-B2425A27A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9600"/>
            <a:ext cx="2804505" cy="1330839"/>
          </a:xfrm>
        </p:spPr>
        <p:txBody>
          <a:bodyPr>
            <a:normAutofit/>
          </a:bodyPr>
          <a:lstStyle/>
          <a:p>
            <a:r>
              <a:rPr lang="en-US" sz="4100"/>
              <a:t>Participação Popular</a:t>
            </a:r>
            <a:endParaRPr lang="pt-BR" sz="41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61427A-2C58-43DB-9455-5A043587E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4" y="2194102"/>
            <a:ext cx="2570251" cy="390858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pt-BR" sz="1600"/>
              <a:t>Estímulo a Participação popular na gestão do SUS</a:t>
            </a:r>
          </a:p>
          <a:p>
            <a:pPr>
              <a:buFont typeface="Arial" charset="0"/>
              <a:buChar char="•"/>
              <a:defRPr/>
            </a:pPr>
            <a:r>
              <a:rPr lang="pt-BR" sz="1600"/>
              <a:t>Envolve instituições de ensino, ONGs, outras secretarias, outros serviços</a:t>
            </a:r>
          </a:p>
          <a:p>
            <a:pPr>
              <a:buFont typeface="Arial" charset="0"/>
              <a:buChar char="•"/>
              <a:defRPr/>
            </a:pPr>
            <a:r>
              <a:rPr lang="pt-BR" sz="1600"/>
              <a:t>Discussão e formulação de políticas</a:t>
            </a:r>
          </a:p>
          <a:p>
            <a:pPr>
              <a:buFont typeface="Arial" charset="0"/>
              <a:buChar char="•"/>
              <a:defRPr/>
            </a:pPr>
            <a:r>
              <a:rPr lang="pt-BR" sz="1600"/>
              <a:t>Controle e sua execução das ações de saúde</a:t>
            </a:r>
          </a:p>
          <a:p>
            <a:pPr>
              <a:defRPr/>
            </a:pPr>
            <a:r>
              <a:rPr lang="pt-BR" sz="1600"/>
              <a:t>Fóruns</a:t>
            </a:r>
          </a:p>
          <a:p>
            <a:pPr lvl="1">
              <a:defRPr/>
            </a:pPr>
            <a:r>
              <a:rPr lang="pt-BR" sz="1600"/>
              <a:t>Conferências de Saúde e Conselhos de Saúde</a:t>
            </a:r>
          </a:p>
          <a:p>
            <a:pPr>
              <a:defRPr/>
            </a:pPr>
            <a:endParaRPr lang="pt-BR" sz="1600"/>
          </a:p>
          <a:p>
            <a:endParaRPr lang="pt-BR" sz="1600"/>
          </a:p>
          <a:p>
            <a:endParaRPr lang="pt-BR" sz="1600"/>
          </a:p>
        </p:txBody>
      </p:sp>
      <p:pic>
        <p:nvPicPr>
          <p:cNvPr id="5" name="Imagem 4" descr="Brinquedo de lego&#10;&#10;Descrição gerada automaticamente com confiança média">
            <a:extLst>
              <a:ext uri="{FF2B5EF4-FFF2-40B4-BE49-F238E27FC236}">
                <a16:creationId xmlns:a16="http://schemas.microsoft.com/office/drawing/2014/main" id="{2919D04B-79B3-7D1A-D125-5C7C8111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092" y="1686655"/>
            <a:ext cx="4616356" cy="350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1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26E379-78B0-4E43-BC6E-D5565A42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pt-BR" sz="4700" dirty="0"/>
              <a:t>Crises do ciclo vital familiar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8326CD-C8B7-4388-A1E7-BE6C6C18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pPr marL="1714500" lvl="4" indent="0">
              <a:buNone/>
            </a:pPr>
            <a:endParaRPr lang="pt-BR" sz="1900"/>
          </a:p>
          <a:p>
            <a:pPr marL="1714500" lvl="4" indent="0">
              <a:buNone/>
            </a:pPr>
            <a:r>
              <a:rPr lang="pt-BR" sz="1900"/>
              <a:t>“Pressupostos normativos de uma trajetória e uma sequência de estágios desejáveis, que quando fogem do percurso são estigmatizadas”</a:t>
            </a:r>
          </a:p>
          <a:p>
            <a:pPr marL="1714500" lvl="4" indent="0">
              <a:buNone/>
            </a:pPr>
            <a:r>
              <a:rPr lang="pt-BR" sz="1900"/>
              <a:t> (Walsh, 2016)</a:t>
            </a:r>
          </a:p>
          <a:p>
            <a:pPr marL="1714500" lvl="4" indent="0">
              <a:buNone/>
            </a:pPr>
            <a:endParaRPr lang="pt-BR" sz="1900"/>
          </a:p>
          <a:p>
            <a:pPr marL="1714500" lvl="4" indent="0">
              <a:buNone/>
            </a:pPr>
            <a:r>
              <a:rPr lang="pt-BR" sz="1900"/>
              <a:t>“Na vida contemporânea, os indivíduos, casais e famílias forjam de forma crescente cursos de vida variados e fluídos” </a:t>
            </a:r>
          </a:p>
          <a:p>
            <a:pPr marL="1714500" lvl="4" indent="0">
              <a:buNone/>
            </a:pPr>
            <a:r>
              <a:rPr lang="pt-BR" sz="1900"/>
              <a:t>(Cherlin, 2010)</a:t>
            </a:r>
          </a:p>
        </p:txBody>
      </p:sp>
    </p:spTree>
    <p:extLst>
      <p:ext uri="{BB962C8B-B14F-4D97-AF65-F5344CB8AC3E}">
        <p14:creationId xmlns:p14="http://schemas.microsoft.com/office/powerpoint/2010/main" val="204874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7139BE-FD57-4D63-991D-64341A80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pt-BR" sz="4700" dirty="0"/>
              <a:t>Crises do ciclo vital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444E18-9984-41FF-ADA0-63D62029D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pt-BR" sz="1900"/>
              <a:t>O desenvolvimento familiar pode ser conceituado como o processo de adaptação que envolve o domínio dos desafios e dos estresses inerente às transições</a:t>
            </a:r>
          </a:p>
          <a:p>
            <a:r>
              <a:rPr lang="pt-BR" sz="1900"/>
              <a:t>Estressores normativos ou crises previsíveis</a:t>
            </a:r>
          </a:p>
          <a:p>
            <a:r>
              <a:rPr lang="pt-BR" sz="1900"/>
              <a:t>Estressores não normativos ou imprevisíveis ou acidentais</a:t>
            </a:r>
          </a:p>
        </p:txBody>
      </p:sp>
      <p:pic>
        <p:nvPicPr>
          <p:cNvPr id="5" name="Picture 4" descr="Spray desinfetante para as mãos">
            <a:extLst>
              <a:ext uri="{FF2B5EF4-FFF2-40B4-BE49-F238E27FC236}">
                <a16:creationId xmlns:a16="http://schemas.microsoft.com/office/drawing/2014/main" id="{9B16F524-E747-4FEA-A3BD-9DD990356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2" r="37933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32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848" name="Rectangle 7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49" name="Rectangle 7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50" name="Rectangle 7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42" name="Rectangle 4">
            <a:extLst>
              <a:ext uri="{FF2B5EF4-FFF2-40B4-BE49-F238E27FC236}">
                <a16:creationId xmlns:a16="http://schemas.microsoft.com/office/drawing/2014/main" id="{F94394E3-E932-4CDA-838A-DCE9479D71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pt-BR" altLang="pt-BR" sz="3500" b="1">
                <a:solidFill>
                  <a:srgbClr val="FFFFFF"/>
                </a:solidFill>
              </a:rPr>
              <a:t>Crises do ciclo familiar</a:t>
            </a:r>
          </a:p>
        </p:txBody>
      </p:sp>
      <p:sp>
        <p:nvSpPr>
          <p:cNvPr id="35851" name="Rectangle 3">
            <a:extLst>
              <a:ext uri="{FF2B5EF4-FFF2-40B4-BE49-F238E27FC236}">
                <a16:creationId xmlns:a16="http://schemas.microsoft.com/office/drawing/2014/main" id="{8F78B70B-5C7D-48B7-A08B-279624F34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pt-BR" altLang="pt-BR" sz="1700"/>
              <a:t>Família tende a manter um equilíbrio</a:t>
            </a:r>
          </a:p>
          <a:p>
            <a:pPr eaLnBrk="1" hangingPunct="1"/>
            <a:endParaRPr lang="pt-BR" altLang="pt-BR" sz="1700"/>
          </a:p>
          <a:p>
            <a:pPr eaLnBrk="1" hangingPunct="1"/>
            <a:r>
              <a:rPr lang="pt-BR" altLang="pt-BR" sz="1700"/>
              <a:t>Interferência por vários motivos</a:t>
            </a:r>
          </a:p>
          <a:p>
            <a:pPr lvl="1" eaLnBrk="1" hangingPunct="1"/>
            <a:r>
              <a:rPr lang="pt-BR" altLang="pt-BR" sz="1700"/>
              <a:t>Nascimento, morte, enfermidades</a:t>
            </a:r>
          </a:p>
          <a:p>
            <a:pPr lvl="1" eaLnBrk="1" hangingPunct="1"/>
            <a:endParaRPr lang="pt-BR" altLang="pt-BR" sz="1700"/>
          </a:p>
          <a:p>
            <a:pPr eaLnBrk="1" hangingPunct="1"/>
            <a:r>
              <a:rPr lang="pt-BR" altLang="pt-BR" sz="1700"/>
              <a:t>Mudança, insegurança e medo</a:t>
            </a:r>
          </a:p>
          <a:p>
            <a:pPr eaLnBrk="1" hangingPunct="1"/>
            <a:endParaRPr lang="pt-BR" altLang="pt-BR" sz="1700"/>
          </a:p>
          <a:p>
            <a:pPr eaLnBrk="1" hangingPunct="1"/>
            <a:r>
              <a:rPr lang="pt-BR" altLang="pt-BR" sz="1700"/>
              <a:t>Crise quando a tensão altera o sistema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pt-BR" altLang="pt-BR"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644AFF4B-6C30-453D-AA87-EB57ACBE10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748712" cy="1143000"/>
          </a:xfrm>
        </p:spPr>
        <p:txBody>
          <a:bodyPr/>
          <a:lstStyle/>
          <a:p>
            <a:pPr eaLnBrk="1" hangingPunct="1"/>
            <a:r>
              <a:rPr lang="pt-BR" altLang="pt-BR" sz="4000" b="1">
                <a:cs typeface="Times New Roman" panose="02020603050405020304" pitchFamily="18" charset="0"/>
              </a:rPr>
              <a:t>Crises Previsíveis do Desenvolvimento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CDD0168C-B793-487B-8944-2869B88FC7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534400" cy="4343400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pt-BR" altLang="pt-BR" sz="2400"/>
              <a:t>Existência das etapas biológicas e maturidade. 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40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400"/>
              <a:t>Etapas com crises previsíveis e tarefas específicas a serem cumpridas.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40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400"/>
              <a:t>Solução das crises influenciando no bem-estar e  crescimento individual e familiar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40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400"/>
              <a:t>Exigem mudança na organização da família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40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400"/>
              <a:t>Podem ser precipitante de transtornos físicos e psíquicos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5C848FB-0132-4C49-820C-79EFA572A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 eaLnBrk="1" hangingPunct="1"/>
            <a:r>
              <a:rPr lang="pt-BR" altLang="pt-BR" sz="4700" b="1">
                <a:cs typeface="Times New Roman" panose="02020603050405020304" pitchFamily="18" charset="0"/>
              </a:rPr>
              <a:t>Questões Norteadoras</a:t>
            </a:r>
          </a:p>
        </p:txBody>
      </p:sp>
      <p:sp>
        <p:nvSpPr>
          <p:cNvPr id="7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2EFF686-EEB9-4061-9A7C-5D045232C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 lvl="1" eaLnBrk="1" hangingPunct="1"/>
            <a:r>
              <a:rPr lang="pt-BR" altLang="pt-BR" sz="1600">
                <a:cs typeface="Times New Roman" panose="02020603050405020304" pitchFamily="18" charset="0"/>
              </a:rPr>
              <a:t>Em que etapa do desenvolvimento se encontra o paciente e sua fam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600">
                <a:cs typeface="Times New Roman" panose="02020603050405020304" pitchFamily="18" charset="0"/>
              </a:rPr>
              <a:t>lia?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pt-BR" altLang="pt-BR" sz="1600">
              <a:cs typeface="Times New Roman" panose="02020603050405020304" pitchFamily="18" charset="0"/>
            </a:endParaRPr>
          </a:p>
          <a:p>
            <a:pPr lvl="1" eaLnBrk="1" hangingPunct="1"/>
            <a:r>
              <a:rPr lang="pt-BR" altLang="pt-BR" sz="1600">
                <a:cs typeface="Times New Roman" panose="02020603050405020304" pitchFamily="18" charset="0"/>
              </a:rPr>
              <a:t>Quais são as crises existentes nesta fase?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pt-BR" altLang="pt-BR" sz="1600">
              <a:cs typeface="Times New Roman" panose="02020603050405020304" pitchFamily="18" charset="0"/>
            </a:endParaRPr>
          </a:p>
          <a:p>
            <a:pPr lvl="1" eaLnBrk="1" hangingPunct="1"/>
            <a:r>
              <a:rPr lang="pt-BR" altLang="pt-BR" sz="1600">
                <a:cs typeface="Times New Roman" panose="02020603050405020304" pitchFamily="18" charset="0"/>
              </a:rPr>
              <a:t>Existe rela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600">
                <a:cs typeface="Times New Roman" panose="02020603050405020304" pitchFamily="18" charset="0"/>
              </a:rPr>
              <a:t>ão entre o atual problema/queixa do paciente com as poss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600">
                <a:cs typeface="Times New Roman" panose="02020603050405020304" pitchFamily="18" charset="0"/>
              </a:rPr>
              <a:t>veis crises desta fase?</a:t>
            </a:r>
            <a:endParaRPr lang="pt-BR" altLang="pt-BR" sz="1600"/>
          </a:p>
        </p:txBody>
      </p:sp>
      <p:pic>
        <p:nvPicPr>
          <p:cNvPr id="37893" name="Picture 37892" descr="Duas pessoas segurando as mãos uma da outra">
            <a:extLst>
              <a:ext uri="{FF2B5EF4-FFF2-40B4-BE49-F238E27FC236}">
                <a16:creationId xmlns:a16="http://schemas.microsoft.com/office/drawing/2014/main" id="{ED1B33A6-6A5D-4C8D-BAFB-D513457DC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9" r="27946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3C2C807-E202-4E6F-A448-FE6E37B36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4300" b="1">
                <a:cs typeface="Times New Roman" panose="02020603050405020304" pitchFamily="18" charset="0"/>
              </a:rPr>
              <a:t>Crises Previsíveis do Desenvolvimento</a:t>
            </a:r>
          </a:p>
        </p:txBody>
      </p:sp>
      <p:sp>
        <p:nvSpPr>
          <p:cNvPr id="7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2F58949-5058-47CC-9618-8F663CCB1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pPr lvl="1" eaLnBrk="1" hangingPunct="1"/>
            <a:r>
              <a:rPr lang="pt-BR" altLang="pt-BR" sz="1900">
                <a:cs typeface="Times New Roman" panose="02020603050405020304" pitchFamily="18" charset="0"/>
              </a:rPr>
              <a:t>Adulto Jovem Independente</a:t>
            </a:r>
          </a:p>
          <a:p>
            <a:pPr lvl="1" eaLnBrk="1" hangingPunct="1"/>
            <a:r>
              <a:rPr lang="pt-BR" altLang="pt-BR" sz="1900">
                <a:cs typeface="Times New Roman" panose="02020603050405020304" pitchFamily="18" charset="0"/>
              </a:rPr>
              <a:t>Casamento</a:t>
            </a:r>
          </a:p>
          <a:p>
            <a:pPr lvl="1" eaLnBrk="1" hangingPunct="1"/>
            <a:r>
              <a:rPr lang="pt-BR" altLang="pt-BR" sz="1900">
                <a:cs typeface="Times New Roman" panose="02020603050405020304" pitchFamily="18" charset="0"/>
              </a:rPr>
              <a:t>Nascimento do Primeiro Filho e Filhos Pequenos</a:t>
            </a:r>
          </a:p>
          <a:p>
            <a:pPr lvl="1" eaLnBrk="1" hangingPunct="1"/>
            <a:r>
              <a:rPr lang="pt-BR" altLang="pt-BR" sz="1900">
                <a:cs typeface="Times New Roman" panose="02020603050405020304" pitchFamily="18" charset="0"/>
              </a:rPr>
              <a:t>Fam</a:t>
            </a:r>
            <a:r>
              <a:rPr lang="pt-BR" altLang="pt-BR" sz="190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900">
                <a:cs typeface="Times New Roman" panose="02020603050405020304" pitchFamily="18" charset="0"/>
              </a:rPr>
              <a:t>lias com Adolescentes</a:t>
            </a:r>
            <a:r>
              <a:rPr lang="pt-BR" altLang="pt-BR" sz="1900"/>
              <a:t> </a:t>
            </a:r>
          </a:p>
          <a:p>
            <a:pPr lvl="1" eaLnBrk="1" hangingPunct="1"/>
            <a:r>
              <a:rPr lang="pt-BR" altLang="pt-BR" sz="1900">
                <a:cs typeface="Times New Roman" panose="02020603050405020304" pitchFamily="18" charset="0"/>
              </a:rPr>
              <a:t>Encaminhando os Filhos</a:t>
            </a:r>
          </a:p>
          <a:p>
            <a:pPr lvl="1" eaLnBrk="1" hangingPunct="1"/>
            <a:r>
              <a:rPr lang="pt-BR" altLang="pt-BR" sz="1900">
                <a:cs typeface="Times New Roman" panose="02020603050405020304" pitchFamily="18" charset="0"/>
              </a:rPr>
              <a:t>Famílias no Estágio Tardio da Vida </a:t>
            </a:r>
            <a:endParaRPr lang="pt-BR" altLang="pt-BR" sz="1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938" name="Rectangle 2">
            <a:extLst>
              <a:ext uri="{FF2B5EF4-FFF2-40B4-BE49-F238E27FC236}">
                <a16:creationId xmlns:a16="http://schemas.microsoft.com/office/drawing/2014/main" id="{7698EAB1-C550-4A0C-9DBF-B0578F5A0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100" b="1">
                <a:cs typeface="Times New Roman" panose="02020603050405020304" pitchFamily="18" charset="0"/>
              </a:rPr>
              <a:t>Crises Previsíveis do Desenvolvimento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D2F6E78-C204-4FAC-8F50-1F0AB1A59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601" y="1782981"/>
            <a:ext cx="5132201" cy="4393982"/>
          </a:xfrm>
        </p:spPr>
        <p:txBody>
          <a:bodyPr>
            <a:normAutofit/>
          </a:bodyPr>
          <a:lstStyle/>
          <a:p>
            <a:pPr lvl="1" eaLnBrk="1" hangingPunct="1"/>
            <a:r>
              <a:rPr lang="pt-BR" altLang="pt-BR" sz="1700">
                <a:cs typeface="Times New Roman" panose="02020603050405020304" pitchFamily="18" charset="0"/>
              </a:rPr>
              <a:t>Adulto Jovem Independente</a:t>
            </a:r>
          </a:p>
          <a:p>
            <a:pPr lvl="2" eaLnBrk="1" hangingPunct="1"/>
            <a:r>
              <a:rPr lang="pt-BR" altLang="pt-BR" sz="1700">
                <a:cs typeface="Times New Roman" panose="02020603050405020304" pitchFamily="18" charset="0"/>
              </a:rPr>
              <a:t>Constru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700">
                <a:cs typeface="Times New Roman" panose="02020603050405020304" pitchFamily="18" charset="0"/>
              </a:rPr>
              <a:t>ão da autonomia emocional e financeira</a:t>
            </a:r>
          </a:p>
          <a:p>
            <a:pPr lvl="2" eaLnBrk="1" hangingPunct="1"/>
            <a:endParaRPr lang="pt-BR" altLang="pt-BR" sz="17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700">
                <a:cs typeface="Times New Roman" panose="02020603050405020304" pitchFamily="18" charset="0"/>
              </a:rPr>
              <a:t>Processo de separa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700">
                <a:cs typeface="Times New Roman" panose="02020603050405020304" pitchFamily="18" charset="0"/>
              </a:rPr>
              <a:t>ão e independência dos pais e desenvolvimento de novas rela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700">
                <a:cs typeface="Times New Roman" panose="02020603050405020304" pitchFamily="18" charset="0"/>
              </a:rPr>
              <a:t>ões fora do c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700">
                <a:cs typeface="Times New Roman" panose="02020603050405020304" pitchFamily="18" charset="0"/>
              </a:rPr>
              <a:t>rculo familiar</a:t>
            </a:r>
          </a:p>
          <a:p>
            <a:pPr lvl="2" eaLnBrk="1" hangingPunct="1"/>
            <a:endParaRPr lang="pt-BR" altLang="pt-BR" sz="17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700">
                <a:cs typeface="Times New Roman" panose="02020603050405020304" pitchFamily="18" charset="0"/>
              </a:rPr>
              <a:t>Defini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700">
                <a:cs typeface="Times New Roman" panose="02020603050405020304" pitchFamily="18" charset="0"/>
              </a:rPr>
              <a:t>ão do futuro</a:t>
            </a:r>
          </a:p>
          <a:p>
            <a:pPr lvl="2" eaLnBrk="1" hangingPunct="1"/>
            <a:endParaRPr lang="pt-BR" altLang="pt-BR" sz="17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700">
                <a:cs typeface="Times New Roman" panose="02020603050405020304" pitchFamily="18" charset="0"/>
              </a:rPr>
              <a:t>Escolha do parceiro, manuten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700">
                <a:cs typeface="Times New Roman" panose="02020603050405020304" pitchFamily="18" charset="0"/>
              </a:rPr>
              <a:t>ão de rela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700">
                <a:cs typeface="Times New Roman" panose="02020603050405020304" pitchFamily="18" charset="0"/>
              </a:rPr>
              <a:t>ões afetivas e sexuais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940" name="Picture 5" descr="Ver imagem em tamanho grande">
            <a:hlinkClick r:id="rId2"/>
            <a:extLst>
              <a:ext uri="{FF2B5EF4-FFF2-40B4-BE49-F238E27FC236}">
                <a16:creationId xmlns:a16="http://schemas.microsoft.com/office/drawing/2014/main" id="{3BBB3FF5-8C73-44E5-B80B-9234D2A74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238" y="1782981"/>
            <a:ext cx="2562161" cy="3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7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BF1B4AD9-B518-471B-8B1A-482690BD5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100" b="1">
                <a:cs typeface="Times New Roman" panose="02020603050405020304" pitchFamily="18" charset="0"/>
              </a:rPr>
              <a:t>Crises Previsíveis do Desenvolvimento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9CF0015-1A11-4C61-A4F4-BB9AB9C8D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601" y="1782981"/>
            <a:ext cx="5132201" cy="4393982"/>
          </a:xfrm>
        </p:spPr>
        <p:txBody>
          <a:bodyPr>
            <a:normAutofit/>
          </a:bodyPr>
          <a:lstStyle/>
          <a:p>
            <a:pPr lvl="1" eaLnBrk="1" hangingPunct="1"/>
            <a:r>
              <a:rPr lang="pt-BR" altLang="pt-BR" sz="1600">
                <a:cs typeface="Times New Roman" panose="02020603050405020304" pitchFamily="18" charset="0"/>
              </a:rPr>
              <a:t>Casamento</a:t>
            </a:r>
          </a:p>
          <a:p>
            <a:pPr lvl="2" eaLnBrk="1" hangingPunct="1"/>
            <a:r>
              <a:rPr lang="pt-BR" altLang="pt-BR" sz="1600">
                <a:cs typeface="Times New Roman" panose="02020603050405020304" pitchFamily="18" charset="0"/>
              </a:rPr>
              <a:t>Adapta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600">
                <a:cs typeface="Times New Roman" panose="02020603050405020304" pitchFamily="18" charset="0"/>
              </a:rPr>
              <a:t>ão ao outro, conhecimento rec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600">
                <a:cs typeface="Times New Roman" panose="02020603050405020304" pitchFamily="18" charset="0"/>
              </a:rPr>
              <a:t>proco;</a:t>
            </a:r>
          </a:p>
          <a:p>
            <a:pPr lvl="2" eaLnBrk="1" hangingPunct="1"/>
            <a:endParaRPr lang="pt-BR" altLang="pt-BR" sz="16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600">
                <a:cs typeface="Times New Roman" panose="02020603050405020304" pitchFamily="18" charset="0"/>
              </a:rPr>
              <a:t>Mudan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600">
                <a:cs typeface="Times New Roman" panose="02020603050405020304" pitchFamily="18" charset="0"/>
              </a:rPr>
              <a:t>a dos pap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é</a:t>
            </a:r>
            <a:r>
              <a:rPr lang="pt-BR" altLang="pt-BR" sz="1600">
                <a:cs typeface="Times New Roman" panose="02020603050405020304" pitchFamily="18" charset="0"/>
              </a:rPr>
              <a:t>is;</a:t>
            </a:r>
          </a:p>
          <a:p>
            <a:pPr lvl="2" eaLnBrk="1" hangingPunct="1"/>
            <a:endParaRPr lang="pt-BR" altLang="pt-BR" sz="16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600">
                <a:cs typeface="Times New Roman" panose="02020603050405020304" pitchFamily="18" charset="0"/>
              </a:rPr>
              <a:t>Constru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600">
                <a:cs typeface="Times New Roman" panose="02020603050405020304" pitchFamily="18" charset="0"/>
              </a:rPr>
              <a:t>ão de regras pr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ó</a:t>
            </a:r>
            <a:r>
              <a:rPr lang="pt-BR" altLang="pt-BR" sz="1600">
                <a:cs typeface="Times New Roman" panose="02020603050405020304" pitchFamily="18" charset="0"/>
              </a:rPr>
              <a:t>prias de funcionamento;</a:t>
            </a:r>
          </a:p>
          <a:p>
            <a:pPr lvl="2" eaLnBrk="1" hangingPunct="1"/>
            <a:endParaRPr lang="pt-BR" altLang="pt-BR" sz="16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600">
                <a:cs typeface="Times New Roman" panose="02020603050405020304" pitchFamily="18" charset="0"/>
              </a:rPr>
              <a:t>Aproxima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600">
                <a:cs typeface="Times New Roman" panose="02020603050405020304" pitchFamily="18" charset="0"/>
              </a:rPr>
              <a:t>ão e negocia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600">
                <a:cs typeface="Times New Roman" panose="02020603050405020304" pitchFamily="18" charset="0"/>
              </a:rPr>
              <a:t>ão das rela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600">
                <a:cs typeface="Times New Roman" panose="02020603050405020304" pitchFamily="18" charset="0"/>
              </a:rPr>
              <a:t>ões com a fam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600">
                <a:cs typeface="Times New Roman" panose="02020603050405020304" pitchFamily="18" charset="0"/>
              </a:rPr>
              <a:t>lia, com os amigos (novos e velhos)</a:t>
            </a:r>
          </a:p>
          <a:p>
            <a:pPr lvl="2" eaLnBrk="1" hangingPunct="1"/>
            <a:endParaRPr lang="pt-BR" altLang="pt-BR" sz="16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600">
                <a:cs typeface="Times New Roman" panose="02020603050405020304" pitchFamily="18" charset="0"/>
              </a:rPr>
              <a:t>Dificuldades de adapta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600">
                <a:cs typeface="Times New Roman" panose="02020603050405020304" pitchFamily="18" charset="0"/>
              </a:rPr>
              <a:t>ão da nova vida</a:t>
            </a:r>
          </a:p>
          <a:p>
            <a:pPr lvl="3" eaLnBrk="1" hangingPunct="1"/>
            <a:r>
              <a:rPr lang="pt-BR" altLang="pt-BR" sz="1600">
                <a:cs typeface="Times New Roman" panose="02020603050405020304" pitchFamily="18" charset="0"/>
              </a:rPr>
              <a:t>Invasão de privacidade, frustra</a:t>
            </a:r>
            <a:r>
              <a:rPr lang="pt-BR" altLang="pt-BR" sz="16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600">
                <a:cs typeface="Times New Roman" panose="02020603050405020304" pitchFamily="18" charset="0"/>
              </a:rPr>
              <a:t>ão, dificuldades financeiras</a:t>
            </a:r>
          </a:p>
        </p:txBody>
      </p:sp>
      <p:sp>
        <p:nvSpPr>
          <p:cNvPr id="40967" name="Rectangle 7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64" name="Picture 5" descr="Ver imagem em tamanho grande">
            <a:hlinkClick r:id="rId2"/>
            <a:extLst>
              <a:ext uri="{FF2B5EF4-FFF2-40B4-BE49-F238E27FC236}">
                <a16:creationId xmlns:a16="http://schemas.microsoft.com/office/drawing/2014/main" id="{EED8BD55-1D07-419E-94A8-4E2FA5B2F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0266" b="1"/>
          <a:stretch/>
        </p:blipFill>
        <p:spPr bwMode="auto">
          <a:xfrm>
            <a:off x="6097402" y="2236816"/>
            <a:ext cx="2614734" cy="3486312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5004A45-1D28-4B72-AFBA-50E2F426BC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2322" y="839286"/>
            <a:ext cx="5605629" cy="994172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100" b="1">
                <a:cs typeface="Times New Roman" panose="02020603050405020304" pitchFamily="18" charset="0"/>
              </a:rPr>
              <a:t>Crises Previsíveis do Desenvolvimento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B8FE9C1-7302-4519-9354-8D76A05CE3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2321" y="2147568"/>
            <a:ext cx="5508485" cy="3351532"/>
          </a:xfrm>
        </p:spPr>
        <p:txBody>
          <a:bodyPr anchor="ctr">
            <a:normAutofit/>
          </a:bodyPr>
          <a:lstStyle/>
          <a:p>
            <a:pPr lvl="1" eaLnBrk="1" hangingPunct="1"/>
            <a:r>
              <a:rPr lang="pt-BR" altLang="pt-BR" sz="1800">
                <a:cs typeface="Times New Roman" panose="02020603050405020304" pitchFamily="18" charset="0"/>
              </a:rPr>
              <a:t>Nascimento do Primeiro Filho</a:t>
            </a:r>
          </a:p>
          <a:p>
            <a:pPr lvl="2" eaLnBrk="1" hangingPunct="1"/>
            <a:r>
              <a:rPr lang="pt-BR" altLang="pt-BR" sz="1800">
                <a:cs typeface="Times New Roman" panose="02020603050405020304" pitchFamily="18" charset="0"/>
              </a:rPr>
              <a:t>Profundas transforma</a:t>
            </a:r>
            <a:r>
              <a:rPr lang="pt-BR" altLang="pt-BR" sz="18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800">
                <a:cs typeface="Times New Roman" panose="02020603050405020304" pitchFamily="18" charset="0"/>
              </a:rPr>
              <a:t>ões na vida do casal;</a:t>
            </a:r>
          </a:p>
          <a:p>
            <a:pPr lvl="3" eaLnBrk="1" hangingPunct="1"/>
            <a:r>
              <a:rPr lang="pt-BR" altLang="pt-BR">
                <a:cs typeface="Times New Roman" panose="02020603050405020304" pitchFamily="18" charset="0"/>
              </a:rPr>
              <a:t>Reorganiza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>
                <a:cs typeface="Times New Roman" panose="02020603050405020304" pitchFamily="18" charset="0"/>
              </a:rPr>
              <a:t>ão do casal</a:t>
            </a:r>
          </a:p>
          <a:p>
            <a:pPr lvl="2" eaLnBrk="1" hangingPunct="1"/>
            <a:endParaRPr lang="pt-BR" altLang="pt-BR" sz="18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800">
                <a:cs typeface="Times New Roman" panose="02020603050405020304" pitchFamily="18" charset="0"/>
              </a:rPr>
              <a:t>Mudan</a:t>
            </a:r>
            <a:r>
              <a:rPr lang="pt-BR" altLang="pt-BR" sz="18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800">
                <a:cs typeface="Times New Roman" panose="02020603050405020304" pitchFamily="18" charset="0"/>
              </a:rPr>
              <a:t>a e incorpora</a:t>
            </a:r>
            <a:r>
              <a:rPr lang="pt-BR" altLang="pt-BR" sz="18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800">
                <a:cs typeface="Times New Roman" panose="02020603050405020304" pitchFamily="18" charset="0"/>
              </a:rPr>
              <a:t>ão de novos pap</a:t>
            </a:r>
            <a:r>
              <a:rPr lang="pt-BR" altLang="pt-BR" sz="1800">
                <a:latin typeface="Comic Sans MS" panose="030F0702030302020204" pitchFamily="66" charset="0"/>
                <a:cs typeface="Times New Roman" panose="02020603050405020304" pitchFamily="18" charset="0"/>
              </a:rPr>
              <a:t>é</a:t>
            </a:r>
            <a:r>
              <a:rPr lang="pt-BR" altLang="pt-BR" sz="1800">
                <a:cs typeface="Times New Roman" panose="02020603050405020304" pitchFamily="18" charset="0"/>
              </a:rPr>
              <a:t>is</a:t>
            </a:r>
          </a:p>
          <a:p>
            <a:pPr lvl="3" eaLnBrk="1" hangingPunct="1"/>
            <a:r>
              <a:rPr lang="pt-BR" altLang="pt-BR">
                <a:cs typeface="Times New Roman" panose="02020603050405020304" pitchFamily="18" charset="0"/>
              </a:rPr>
              <a:t>Mulher, Esposa, profissional 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–</a:t>
            </a:r>
            <a:r>
              <a:rPr lang="pt-BR" altLang="pt-BR">
                <a:cs typeface="Times New Roman" panose="02020603050405020304" pitchFamily="18" charset="0"/>
              </a:rPr>
              <a:t> mãe</a:t>
            </a:r>
          </a:p>
          <a:p>
            <a:pPr lvl="3" eaLnBrk="1" hangingPunct="1"/>
            <a:r>
              <a:rPr lang="pt-BR" altLang="pt-BR">
                <a:cs typeface="Times New Roman" panose="02020603050405020304" pitchFamily="18" charset="0"/>
              </a:rPr>
              <a:t>Homem, Marido, profissional 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–</a:t>
            </a:r>
            <a:r>
              <a:rPr lang="pt-BR" altLang="pt-BR">
                <a:cs typeface="Times New Roman" panose="02020603050405020304" pitchFamily="18" charset="0"/>
              </a:rPr>
              <a:t> pai </a:t>
            </a:r>
          </a:p>
          <a:p>
            <a:pPr lvl="3" eaLnBrk="1" hangingPunct="1"/>
            <a:endParaRPr lang="pt-BR" altLang="pt-BR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800">
                <a:cs typeface="Times New Roman" panose="02020603050405020304" pitchFamily="18" charset="0"/>
              </a:rPr>
              <a:t>Maior responsabilidade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7138" y="2357641"/>
            <a:ext cx="2167815" cy="2167815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988" name="Picture 5" descr="filho">
            <a:hlinkClick r:id="rId2"/>
            <a:extLst>
              <a:ext uri="{FF2B5EF4-FFF2-40B4-BE49-F238E27FC236}">
                <a16:creationId xmlns:a16="http://schemas.microsoft.com/office/drawing/2014/main" id="{D4A091B0-E698-469B-917F-011021DC1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9" r="-1" b="16019"/>
          <a:stretch/>
        </p:blipFill>
        <p:spPr bwMode="auto">
          <a:xfrm>
            <a:off x="6598028" y="2461923"/>
            <a:ext cx="1937263" cy="1934153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49B4B8F-0E45-44D3-90DB-C1AFD81C9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>
                <a:cs typeface="Times New Roman" panose="02020603050405020304" pitchFamily="18" charset="0"/>
              </a:rPr>
              <a:t>Crises Previsíveis do Desenvolvimento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E0E2EBD-93BA-4881-8079-0EF01C34F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534400" cy="4343400"/>
          </a:xfrm>
        </p:spPr>
        <p:txBody>
          <a:bodyPr/>
          <a:lstStyle/>
          <a:p>
            <a:pPr lvl="1" eaLnBrk="1" hangingPunct="1"/>
            <a:r>
              <a:rPr lang="pt-BR" altLang="pt-BR">
                <a:cs typeface="Times New Roman" panose="02020603050405020304" pitchFamily="18" charset="0"/>
              </a:rPr>
              <a:t>Nascimento do Primeiro Filho</a:t>
            </a:r>
          </a:p>
          <a:p>
            <a:pPr lvl="2" eaLnBrk="1" hangingPunct="1"/>
            <a:r>
              <a:rPr lang="pt-BR" altLang="pt-BR">
                <a:cs typeface="Times New Roman" panose="02020603050405020304" pitchFamily="18" charset="0"/>
              </a:rPr>
              <a:t>Privacidade do casal em segundo plano</a:t>
            </a:r>
          </a:p>
          <a:p>
            <a:pPr lvl="2" eaLnBrk="1" hangingPunct="1"/>
            <a:r>
              <a:rPr lang="pt-BR" altLang="pt-BR">
                <a:cs typeface="Times New Roman" panose="02020603050405020304" pitchFamily="18" charset="0"/>
              </a:rPr>
              <a:t>Mulher</a:t>
            </a:r>
          </a:p>
          <a:p>
            <a:pPr lvl="3" eaLnBrk="1" hangingPunct="1"/>
            <a:r>
              <a:rPr lang="pt-BR" altLang="pt-BR">
                <a:cs typeface="Times New Roman" panose="02020603050405020304" pitchFamily="18" charset="0"/>
              </a:rPr>
              <a:t>Como centro das aten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>
                <a:cs typeface="Times New Roman" panose="02020603050405020304" pitchFamily="18" charset="0"/>
              </a:rPr>
              <a:t>ões</a:t>
            </a:r>
          </a:p>
          <a:p>
            <a:pPr lvl="3" eaLnBrk="1" hangingPunct="1"/>
            <a:r>
              <a:rPr lang="pt-BR" altLang="pt-BR">
                <a:cs typeface="Times New Roman" panose="02020603050405020304" pitchFamily="18" charset="0"/>
              </a:rPr>
              <a:t>Sensibilidade a flor da pele</a:t>
            </a:r>
          </a:p>
          <a:p>
            <a:pPr lvl="3" eaLnBrk="1" hangingPunct="1"/>
            <a:r>
              <a:rPr lang="pt-BR" altLang="pt-BR">
                <a:cs typeface="Times New Roman" panose="02020603050405020304" pitchFamily="18" charset="0"/>
              </a:rPr>
              <a:t>Carência, necessidade de apoio, aten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>
                <a:cs typeface="Times New Roman" panose="02020603050405020304" pitchFamily="18" charset="0"/>
              </a:rPr>
              <a:t>ão</a:t>
            </a:r>
          </a:p>
          <a:p>
            <a:pPr lvl="2" eaLnBrk="1" hangingPunct="1"/>
            <a:r>
              <a:rPr lang="pt-BR" altLang="pt-BR">
                <a:cs typeface="Times New Roman" panose="02020603050405020304" pitchFamily="18" charset="0"/>
              </a:rPr>
              <a:t>Homem</a:t>
            </a:r>
          </a:p>
          <a:p>
            <a:pPr lvl="3" eaLnBrk="1" hangingPunct="1"/>
            <a:r>
              <a:rPr lang="pt-BR" altLang="pt-BR">
                <a:cs typeface="Times New Roman" panose="02020603050405020304" pitchFamily="18" charset="0"/>
              </a:rPr>
              <a:t>Responsabilidade financeira</a:t>
            </a:r>
          </a:p>
          <a:p>
            <a:pPr lvl="3" eaLnBrk="1" hangingPunct="1"/>
            <a:r>
              <a:rPr lang="pt-BR" altLang="pt-BR">
                <a:cs typeface="Times New Roman" panose="02020603050405020304" pitchFamily="18" charset="0"/>
              </a:rPr>
              <a:t>Medo e inseguran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>
                <a:cs typeface="Times New Roman" panose="02020603050405020304" pitchFamily="18" charset="0"/>
              </a:rPr>
              <a:t>a</a:t>
            </a:r>
          </a:p>
          <a:p>
            <a:pPr lvl="3" eaLnBrk="1" hangingPunct="1"/>
            <a:r>
              <a:rPr lang="pt-BR" altLang="pt-BR">
                <a:cs typeface="Times New Roman" panose="02020603050405020304" pitchFamily="18" charset="0"/>
              </a:rPr>
              <a:t>Papel do pai</a:t>
            </a:r>
          </a:p>
          <a:p>
            <a:pPr lvl="3" eaLnBrk="1" hangingPunct="1">
              <a:buFont typeface="Wingdings" panose="05000000000000000000" pitchFamily="2" charset="2"/>
              <a:buNone/>
            </a:pPr>
            <a:endParaRPr lang="pt-BR" altLang="pt-BR">
              <a:cs typeface="Times New Roman" panose="02020603050405020304" pitchFamily="18" charset="0"/>
            </a:endParaRPr>
          </a:p>
        </p:txBody>
      </p:sp>
      <p:pic>
        <p:nvPicPr>
          <p:cNvPr id="43012" name="Picture 5" descr="s320x240">
            <a:hlinkClick r:id="rId2"/>
            <a:extLst>
              <a:ext uri="{FF2B5EF4-FFF2-40B4-BE49-F238E27FC236}">
                <a16:creationId xmlns:a16="http://schemas.microsoft.com/office/drawing/2014/main" id="{1B03CA2A-3CD8-4646-9F83-47FDC84DF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0"/>
            <a:ext cx="1979612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pt-BR" dirty="0"/>
              <a:t>Reunião da Comissão Local de Saúde - CSE</a:t>
            </a:r>
          </a:p>
        </p:txBody>
      </p:sp>
      <p:sp>
        <p:nvSpPr>
          <p:cNvPr id="2" name="Rectangle 6" descr="cls">
            <a:extLst>
              <a:ext uri="{FF2B5EF4-FFF2-40B4-BE49-F238E27FC236}">
                <a16:creationId xmlns:a16="http://schemas.microsoft.com/office/drawing/2014/main" id="{FD37626F-56E2-8123-5C03-ABF7175FFCD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04841" y="1888622"/>
            <a:ext cx="5820917" cy="43669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3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6405345B-C141-4DCA-B810-B877F1D86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1698171"/>
            <a:ext cx="2971546" cy="451636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pt-BR" altLang="pt-BR" sz="3100" b="1">
                <a:cs typeface="Times New Roman" panose="02020603050405020304" pitchFamily="18" charset="0"/>
              </a:rPr>
              <a:t>Crises Previsíveis do Desenvolvimento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25642" y="741074"/>
            <a:ext cx="687472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12651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826041" y="-81546"/>
            <a:ext cx="1827638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909679" y="502817"/>
            <a:ext cx="645368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BAC58CB2-6302-4389-AA45-342DBB74C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02515" y="1698170"/>
            <a:ext cx="4858884" cy="4516361"/>
          </a:xfrm>
        </p:spPr>
        <p:txBody>
          <a:bodyPr>
            <a:normAutofit/>
          </a:bodyPr>
          <a:lstStyle/>
          <a:p>
            <a:pPr lvl="1" eaLnBrk="1" hangingPunct="1">
              <a:defRPr/>
            </a:pPr>
            <a:r>
              <a:rPr lang="pt-BR" altLang="pt-BR" sz="1700">
                <a:cs typeface="Times New Roman" panose="02020603050405020304" pitchFamily="18" charset="0"/>
              </a:rPr>
              <a:t>Fam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700">
                <a:cs typeface="Times New Roman" panose="02020603050405020304" pitchFamily="18" charset="0"/>
              </a:rPr>
              <a:t>lias com Filhos Pequenos</a:t>
            </a:r>
          </a:p>
          <a:p>
            <a:pPr lvl="2" eaLnBrk="1" hangingPunct="1">
              <a:defRPr/>
            </a:pPr>
            <a:r>
              <a:rPr lang="pt-BR" altLang="pt-BR" sz="1700">
                <a:cs typeface="Times New Roman" panose="02020603050405020304" pitchFamily="18" charset="0"/>
              </a:rPr>
              <a:t>Dificuldades entre irmãos</a:t>
            </a:r>
          </a:p>
          <a:p>
            <a:pPr lvl="3" eaLnBrk="1" hangingPunct="1">
              <a:defRPr/>
            </a:pPr>
            <a:r>
              <a:rPr lang="pt-BR" altLang="pt-BR" sz="1700">
                <a:cs typeface="Times New Roman" panose="02020603050405020304" pitchFamily="18" charset="0"/>
              </a:rPr>
              <a:t>Regressão de habilidades j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á</a:t>
            </a:r>
            <a:r>
              <a:rPr lang="pt-BR" altLang="pt-BR" sz="1700">
                <a:cs typeface="Times New Roman" panose="02020603050405020304" pitchFamily="18" charset="0"/>
              </a:rPr>
              <a:t> adquiridas</a:t>
            </a:r>
          </a:p>
          <a:p>
            <a:pPr lvl="3" eaLnBrk="1" hangingPunct="1">
              <a:defRPr/>
            </a:pPr>
            <a:r>
              <a:rPr lang="pt-BR" altLang="pt-BR" sz="1700">
                <a:cs typeface="Times New Roman" panose="02020603050405020304" pitchFamily="18" charset="0"/>
              </a:rPr>
              <a:t>Agressões aos pais e ao bebê</a:t>
            </a:r>
          </a:p>
          <a:p>
            <a:pPr lvl="3" eaLnBrk="1" hangingPunct="1">
              <a:defRPr/>
            </a:pPr>
            <a:r>
              <a:rPr lang="pt-BR" altLang="pt-BR" sz="1700">
                <a:cs typeface="Times New Roman" panose="02020603050405020304" pitchFamily="18" charset="0"/>
              </a:rPr>
              <a:t>Dificuldades na escola</a:t>
            </a:r>
          </a:p>
          <a:p>
            <a:pPr lvl="3" eaLnBrk="1" hangingPunct="1">
              <a:defRPr/>
            </a:pPr>
            <a:r>
              <a:rPr lang="pt-BR" altLang="pt-BR" sz="1700">
                <a:cs typeface="Times New Roman" panose="02020603050405020304" pitchFamily="18" charset="0"/>
              </a:rPr>
              <a:t>Ci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ú</a:t>
            </a:r>
            <a:r>
              <a:rPr lang="pt-BR" altLang="pt-BR" sz="1700">
                <a:cs typeface="Times New Roman" panose="02020603050405020304" pitchFamily="18" charset="0"/>
              </a:rPr>
              <a:t>mes, medo do abandono.</a:t>
            </a:r>
          </a:p>
          <a:p>
            <a:pPr marL="1371600" lvl="3" indent="0" eaLnBrk="1" hangingPunct="1">
              <a:buFont typeface="Wingdings" panose="05000000000000000000" pitchFamily="2" charset="2"/>
              <a:buNone/>
              <a:defRPr/>
            </a:pPr>
            <a:endParaRPr lang="pt-BR" altLang="pt-BR" sz="1700">
              <a:cs typeface="Times New Roman" panose="02020603050405020304" pitchFamily="18" charset="0"/>
            </a:endParaRPr>
          </a:p>
          <a:p>
            <a:pPr lvl="2" eaLnBrk="1" hangingPunct="1">
              <a:defRPr/>
            </a:pPr>
            <a:r>
              <a:rPr lang="pt-BR" altLang="pt-BR" sz="1700">
                <a:cs typeface="Times New Roman" panose="02020603050405020304" pitchFamily="18" charset="0"/>
              </a:rPr>
              <a:t>Maiores exigências f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1700">
                <a:cs typeface="Times New Roman" panose="02020603050405020304" pitchFamily="18" charset="0"/>
              </a:rPr>
              <a:t>sicas e financeiras</a:t>
            </a:r>
          </a:p>
          <a:p>
            <a:pPr lvl="2" eaLnBrk="1" hangingPunct="1">
              <a:defRPr/>
            </a:pPr>
            <a:endParaRPr lang="pt-BR" altLang="pt-BR" sz="1700">
              <a:cs typeface="Times New Roman" panose="02020603050405020304" pitchFamily="18" charset="0"/>
            </a:endParaRPr>
          </a:p>
          <a:p>
            <a:pPr lvl="2" eaLnBrk="1" hangingPunct="1">
              <a:defRPr/>
            </a:pPr>
            <a:r>
              <a:rPr lang="pt-BR" altLang="pt-BR" sz="1700">
                <a:cs typeface="Times New Roman" panose="02020603050405020304" pitchFamily="18" charset="0"/>
              </a:rPr>
              <a:t>Ingresso na escola (autonomia e socializa</a:t>
            </a:r>
            <a:r>
              <a:rPr lang="pt-BR" altLang="pt-BR" sz="17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700">
                <a:cs typeface="Times New Roman" panose="02020603050405020304" pitchFamily="18" charset="0"/>
              </a:rPr>
              <a:t>ão)</a:t>
            </a:r>
          </a:p>
          <a:p>
            <a:pPr lvl="2" eaLnBrk="1" hangingPunct="1">
              <a:defRPr/>
            </a:pPr>
            <a:endParaRPr lang="pt-BR" altLang="pt-BR" sz="1700">
              <a:cs typeface="Times New Roman" panose="02020603050405020304" pitchFamily="18" charset="0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567" y="6115501"/>
            <a:ext cx="1120885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472" y="6453143"/>
            <a:ext cx="611178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036" name="Picture 5" descr="ciumes">
            <a:hlinkClick r:id="rId2"/>
            <a:extLst>
              <a:ext uri="{FF2B5EF4-FFF2-40B4-BE49-F238E27FC236}">
                <a16:creationId xmlns:a16="http://schemas.microsoft.com/office/drawing/2014/main" id="{E56BA7A5-E706-4EC9-BE08-81597E80C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0"/>
            <a:ext cx="176371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776D2CE-4A2C-4D08-9DA8-2F84D146CE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893175" cy="1139825"/>
          </a:xfrm>
        </p:spPr>
        <p:txBody>
          <a:bodyPr/>
          <a:lstStyle/>
          <a:p>
            <a:pPr eaLnBrk="1" hangingPunct="1"/>
            <a:r>
              <a:rPr lang="pt-BR" altLang="pt-BR" sz="4000" b="1">
                <a:cs typeface="Times New Roman" panose="02020603050405020304" pitchFamily="18" charset="0"/>
              </a:rPr>
              <a:t>Crises Previsíveis do Desenvolvimento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6D6DC65-A45E-4EEB-A21F-F733AAACCA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8534400" cy="4343400"/>
          </a:xfrm>
        </p:spPr>
        <p:txBody>
          <a:bodyPr/>
          <a:lstStyle/>
          <a:p>
            <a:pPr lvl="1" eaLnBrk="1" hangingPunct="1"/>
            <a:r>
              <a:rPr lang="pt-BR" altLang="pt-BR">
                <a:cs typeface="Times New Roman" panose="02020603050405020304" pitchFamily="18" charset="0"/>
              </a:rPr>
              <a:t>Fam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>
                <a:cs typeface="Times New Roman" panose="02020603050405020304" pitchFamily="18" charset="0"/>
              </a:rPr>
              <a:t>lias com Adolescentes</a:t>
            </a:r>
          </a:p>
          <a:p>
            <a:pPr lvl="2" eaLnBrk="1" hangingPunct="1"/>
            <a:r>
              <a:rPr lang="pt-BR" altLang="pt-BR">
                <a:cs typeface="Times New Roman" panose="02020603050405020304" pitchFamily="18" charset="0"/>
              </a:rPr>
              <a:t>Coincide com o envelhecimento dos pais e av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ó</a:t>
            </a:r>
            <a:r>
              <a:rPr lang="pt-BR" altLang="pt-BR">
                <a:cs typeface="Times New Roman" panose="02020603050405020304" pitchFamily="18" charset="0"/>
              </a:rPr>
              <a:t>s;</a:t>
            </a:r>
          </a:p>
          <a:p>
            <a:pPr lvl="2" eaLnBrk="1" hangingPunct="1"/>
            <a:endParaRPr lang="pt-BR" altLang="pt-BR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>
                <a:cs typeface="Times New Roman" panose="02020603050405020304" pitchFamily="18" charset="0"/>
              </a:rPr>
              <a:t>Cria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>
                <a:cs typeface="Times New Roman" panose="02020603050405020304" pitchFamily="18" charset="0"/>
              </a:rPr>
              <a:t>ão da Identidade e confian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>
                <a:cs typeface="Times New Roman" panose="02020603050405020304" pitchFamily="18" charset="0"/>
              </a:rPr>
              <a:t>a;</a:t>
            </a:r>
          </a:p>
          <a:p>
            <a:pPr lvl="3" eaLnBrk="1" hangingPunct="1"/>
            <a:r>
              <a:rPr lang="pt-BR" altLang="pt-BR">
                <a:cs typeface="Times New Roman" panose="02020603050405020304" pitchFamily="18" charset="0"/>
              </a:rPr>
              <a:t>Dura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>
                <a:cs typeface="Times New Roman" panose="02020603050405020304" pitchFamily="18" charset="0"/>
              </a:rPr>
              <a:t>ão dessa fase 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é</a:t>
            </a:r>
            <a:r>
              <a:rPr lang="pt-BR" altLang="pt-BR">
                <a:cs typeface="Times New Roman" panose="02020603050405020304" pitchFamily="18" charset="0"/>
              </a:rPr>
              <a:t> diferente entre classes sociais</a:t>
            </a:r>
          </a:p>
          <a:p>
            <a:pPr lvl="3" eaLnBrk="1" hangingPunct="1"/>
            <a:endParaRPr lang="pt-BR" altLang="pt-BR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>
                <a:cs typeface="Times New Roman" panose="02020603050405020304" pitchFamily="18" charset="0"/>
              </a:rPr>
              <a:t>Privacidade nas rela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>
                <a:cs typeface="Times New Roman" panose="02020603050405020304" pitchFamily="18" charset="0"/>
              </a:rPr>
              <a:t>ões;</a:t>
            </a:r>
          </a:p>
          <a:p>
            <a:pPr lvl="2" eaLnBrk="1" hangingPunct="1"/>
            <a:endParaRPr lang="pt-BR" altLang="pt-BR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>
                <a:cs typeface="Times New Roman" panose="02020603050405020304" pitchFamily="18" charset="0"/>
              </a:rPr>
              <a:t>Equil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>
                <a:cs typeface="Times New Roman" panose="02020603050405020304" pitchFamily="18" charset="0"/>
              </a:rPr>
              <a:t>brio entre liberdade e limite;</a:t>
            </a:r>
          </a:p>
          <a:p>
            <a:pPr lvl="2" eaLnBrk="1" hangingPunct="1"/>
            <a:endParaRPr lang="pt-BR" altLang="pt-BR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>
                <a:cs typeface="Times New Roman" panose="02020603050405020304" pitchFamily="18" charset="0"/>
              </a:rPr>
              <a:t>Fase de Negocia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>
                <a:cs typeface="Times New Roman" panose="02020603050405020304" pitchFamily="18" charset="0"/>
              </a:rPr>
              <a:t>ão e flexibilidade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12D7131-C5CF-4E7E-89CB-E4CDC0BD7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2322" y="839286"/>
            <a:ext cx="5605629" cy="994172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100" b="1">
                <a:cs typeface="Times New Roman" panose="02020603050405020304" pitchFamily="18" charset="0"/>
              </a:rPr>
              <a:t>Crises Previsíveis do Desenvolvimento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AD891817-3974-4577-9565-FCC091590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2321" y="2147568"/>
            <a:ext cx="5508485" cy="3351532"/>
          </a:xfrm>
        </p:spPr>
        <p:txBody>
          <a:bodyPr anchor="ctr">
            <a:normAutofit/>
          </a:bodyPr>
          <a:lstStyle/>
          <a:p>
            <a:pPr lvl="1" eaLnBrk="1" hangingPunct="1"/>
            <a:r>
              <a:rPr lang="pt-BR" altLang="pt-BR" sz="1800">
                <a:cs typeface="Times New Roman" panose="02020603050405020304" pitchFamily="18" charset="0"/>
              </a:rPr>
              <a:t>Encaminhando os Filhos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pt-BR" altLang="pt-BR" sz="18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800">
                <a:cs typeface="Times New Roman" panose="02020603050405020304" pitchFamily="18" charset="0"/>
              </a:rPr>
              <a:t>Quando os filhos saem de casa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endParaRPr lang="pt-BR" altLang="pt-BR" sz="18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800">
                <a:cs typeface="Times New Roman" panose="02020603050405020304" pitchFamily="18" charset="0"/>
              </a:rPr>
              <a:t>Adapta</a:t>
            </a:r>
            <a:r>
              <a:rPr lang="pt-BR" altLang="pt-BR" sz="18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800">
                <a:cs typeface="Times New Roman" panose="02020603050405020304" pitchFamily="18" charset="0"/>
              </a:rPr>
              <a:t>ão a vida de casal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endParaRPr lang="pt-BR" altLang="pt-BR" sz="18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800">
                <a:cs typeface="Times New Roman" panose="02020603050405020304" pitchFamily="18" charset="0"/>
              </a:rPr>
              <a:t>Redefini</a:t>
            </a:r>
            <a:r>
              <a:rPr lang="pt-BR" altLang="pt-BR" sz="18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1800">
                <a:cs typeface="Times New Roman" panose="02020603050405020304" pitchFamily="18" charset="0"/>
              </a:rPr>
              <a:t>ão das regras de funcionamento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endParaRPr lang="pt-BR" altLang="pt-BR" sz="18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1800">
                <a:cs typeface="Times New Roman" panose="02020603050405020304" pitchFamily="18" charset="0"/>
              </a:rPr>
              <a:t>Morte dos Pais </a:t>
            </a:r>
          </a:p>
          <a:p>
            <a:pPr lvl="2" eaLnBrk="1" hangingPunct="1"/>
            <a:endParaRPr lang="pt-BR" altLang="pt-BR" sz="1800">
              <a:cs typeface="Times New Roman" panose="02020603050405020304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7138" y="2357641"/>
            <a:ext cx="2167815" cy="216781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7D6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084" name="Picture 5" descr="1188343364_ninho2">
            <a:hlinkClick r:id="rId2"/>
            <a:extLst>
              <a:ext uri="{FF2B5EF4-FFF2-40B4-BE49-F238E27FC236}">
                <a16:creationId xmlns:a16="http://schemas.microsoft.com/office/drawing/2014/main" id="{A4A6F091-8204-4EE8-A498-DD65B3E56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r="15441" b="1"/>
          <a:stretch/>
        </p:blipFill>
        <p:spPr bwMode="auto">
          <a:xfrm>
            <a:off x="6598028" y="2461923"/>
            <a:ext cx="1937263" cy="1934153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FD0F36F2-8EE4-420A-B3B7-9F17933A0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39825"/>
          </a:xfrm>
        </p:spPr>
        <p:txBody>
          <a:bodyPr/>
          <a:lstStyle/>
          <a:p>
            <a:pPr eaLnBrk="1" hangingPunct="1"/>
            <a:r>
              <a:rPr lang="pt-BR" altLang="pt-BR" sz="4000" b="1">
                <a:cs typeface="Times New Roman" panose="02020603050405020304" pitchFamily="18" charset="0"/>
              </a:rPr>
              <a:t>Crises Previsíveis do Desenvolvimento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5AF081A-B700-4F73-9C18-B7A3BEEB3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pt-BR" altLang="pt-BR">
                <a:cs typeface="Times New Roman" panose="02020603050405020304" pitchFamily="18" charset="0"/>
              </a:rPr>
              <a:t>Ninho Vazio</a:t>
            </a:r>
          </a:p>
          <a:p>
            <a:pPr lvl="2" eaLnBrk="1" hangingPunct="1"/>
            <a:r>
              <a:rPr lang="pt-BR" altLang="pt-BR" sz="2400">
                <a:cs typeface="Times New Roman" panose="02020603050405020304" pitchFamily="18" charset="0"/>
              </a:rPr>
              <a:t>Crise da Meia Idade;</a:t>
            </a:r>
          </a:p>
          <a:p>
            <a:pPr lvl="2" eaLnBrk="1" hangingPunct="1"/>
            <a:endParaRPr lang="pt-BR" altLang="pt-BR" sz="24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2400">
                <a:cs typeface="Times New Roman" panose="02020603050405020304" pitchFamily="18" charset="0"/>
              </a:rPr>
              <a:t>Limita</a:t>
            </a:r>
            <a:r>
              <a:rPr lang="pt-BR" altLang="pt-BR" sz="24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2400">
                <a:cs typeface="Times New Roman" panose="02020603050405020304" pitchFamily="18" charset="0"/>
              </a:rPr>
              <a:t>ões f</a:t>
            </a:r>
            <a:r>
              <a:rPr lang="pt-BR" altLang="pt-BR" sz="240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r>
              <a:rPr lang="pt-BR" altLang="pt-BR" sz="2400">
                <a:cs typeface="Times New Roman" panose="02020603050405020304" pitchFamily="18" charset="0"/>
              </a:rPr>
              <a:t>sicas, enfermidades crônicas, morte dos cônjuges;</a:t>
            </a:r>
          </a:p>
          <a:p>
            <a:pPr lvl="2" eaLnBrk="1" hangingPunct="1"/>
            <a:endParaRPr lang="pt-BR" altLang="pt-BR" sz="2400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 sz="2400">
                <a:cs typeface="Times New Roman" panose="02020603050405020304" pitchFamily="18" charset="0"/>
              </a:rPr>
              <a:t>Busca pelos servi</a:t>
            </a:r>
            <a:r>
              <a:rPr lang="pt-BR" altLang="pt-BR" sz="2400">
                <a:latin typeface="Comic Sans MS" panose="030F0702030302020204" pitchFamily="66" charset="0"/>
                <a:cs typeface="Times New Roman" panose="02020603050405020304" pitchFamily="18" charset="0"/>
              </a:rPr>
              <a:t>ç</a:t>
            </a:r>
            <a:r>
              <a:rPr lang="pt-BR" altLang="pt-BR" sz="2400">
                <a:cs typeface="Times New Roman" panose="02020603050405020304" pitchFamily="18" charset="0"/>
              </a:rPr>
              <a:t>os de sa</a:t>
            </a:r>
            <a:r>
              <a:rPr lang="pt-BR" altLang="pt-BR" sz="2400">
                <a:latin typeface="Comic Sans MS" panose="030F0702030302020204" pitchFamily="66" charset="0"/>
                <a:cs typeface="Times New Roman" panose="02020603050405020304" pitchFamily="18" charset="0"/>
              </a:rPr>
              <a:t>ú</a:t>
            </a:r>
            <a:r>
              <a:rPr lang="pt-BR" altLang="pt-BR" sz="2400">
                <a:cs typeface="Times New Roman" panose="02020603050405020304" pitchFamily="18" charset="0"/>
              </a:rPr>
              <a:t>de, queixas m</a:t>
            </a:r>
            <a:r>
              <a:rPr lang="pt-BR" altLang="pt-BR" sz="2400">
                <a:latin typeface="Comic Sans MS" panose="030F0702030302020204" pitchFamily="66" charset="0"/>
                <a:cs typeface="Times New Roman" panose="02020603050405020304" pitchFamily="18" charset="0"/>
              </a:rPr>
              <a:t>ú</a:t>
            </a:r>
            <a:r>
              <a:rPr lang="pt-BR" altLang="pt-BR" sz="2400">
                <a:cs typeface="Times New Roman" panose="02020603050405020304" pitchFamily="18" charset="0"/>
              </a:rPr>
              <a:t>ltiplas e vagas</a:t>
            </a:r>
          </a:p>
          <a:p>
            <a:pPr lvl="3" eaLnBrk="1" hangingPunct="1"/>
            <a:r>
              <a:rPr lang="pt-BR" altLang="pt-BR">
                <a:cs typeface="Times New Roman" panose="02020603050405020304" pitchFamily="18" charset="0"/>
              </a:rPr>
              <a:t>Desânimo, transtornos do sono, cefal</a:t>
            </a:r>
            <a:r>
              <a:rPr lang="pt-BR" altLang="pt-BR">
                <a:latin typeface="Comic Sans MS" panose="030F0702030302020204" pitchFamily="66" charset="0"/>
                <a:cs typeface="Times New Roman" panose="02020603050405020304" pitchFamily="18" charset="0"/>
              </a:rPr>
              <a:t>é</a:t>
            </a:r>
            <a:r>
              <a:rPr lang="pt-BR" altLang="pt-BR">
                <a:cs typeface="Times New Roman" panose="02020603050405020304" pitchFamily="18" charset="0"/>
              </a:rPr>
              <a:t>ia, esquecimento, dispareunia</a:t>
            </a:r>
          </a:p>
          <a:p>
            <a:pPr lvl="3" eaLnBrk="1" hangingPunct="1"/>
            <a:endParaRPr lang="pt-BR" altLang="pt-BR">
              <a:cs typeface="Times New Roman" panose="02020603050405020304" pitchFamily="18" charset="0"/>
            </a:endParaRPr>
          </a:p>
          <a:p>
            <a:pPr lvl="2" eaLnBrk="1" hangingPunct="1"/>
            <a:r>
              <a:rPr lang="pt-BR" altLang="pt-BR">
                <a:cs typeface="Times New Roman" panose="02020603050405020304" pitchFamily="18" charset="0"/>
              </a:rPr>
              <a:t>Deixa de ser cuidador para precisar de cuidados</a:t>
            </a:r>
            <a:endParaRPr lang="pt-BR" altLang="pt-BR"/>
          </a:p>
        </p:txBody>
      </p:sp>
      <p:pic>
        <p:nvPicPr>
          <p:cNvPr id="47108" name="Picture 6" descr="1188343364_ninho2">
            <a:hlinkClick r:id="rId2"/>
            <a:extLst>
              <a:ext uri="{FF2B5EF4-FFF2-40B4-BE49-F238E27FC236}">
                <a16:creationId xmlns:a16="http://schemas.microsoft.com/office/drawing/2014/main" id="{EF916069-3CF7-486F-B0A1-2828C3009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557338"/>
            <a:ext cx="11049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>
            <a:extLst>
              <a:ext uri="{FF2B5EF4-FFF2-40B4-BE49-F238E27FC236}">
                <a16:creationId xmlns:a16="http://schemas.microsoft.com/office/drawing/2014/main" id="{9C99F974-ED7C-4CE9-9C6A-D0E47C425A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07413" cy="1139825"/>
          </a:xfrm>
        </p:spPr>
        <p:txBody>
          <a:bodyPr/>
          <a:lstStyle/>
          <a:p>
            <a:r>
              <a:rPr lang="pt-BR" altLang="pt-BR" sz="4000" b="1">
                <a:cs typeface="Times New Roman" panose="02020603050405020304" pitchFamily="18" charset="0"/>
              </a:rPr>
              <a:t>Crises</a:t>
            </a:r>
            <a:r>
              <a:rPr lang="pt-BR" altLang="pt-BR" sz="3200" b="1">
                <a:cs typeface="Times New Roman" panose="02020603050405020304" pitchFamily="18" charset="0"/>
              </a:rPr>
              <a:t> </a:t>
            </a:r>
            <a:r>
              <a:rPr lang="pt-BR" altLang="pt-BR" sz="4000" b="1">
                <a:cs typeface="Times New Roman" panose="02020603050405020304" pitchFamily="18" charset="0"/>
              </a:rPr>
              <a:t>Previsíveis do Desenvolvimento</a:t>
            </a:r>
            <a:endParaRPr lang="pt-BR" altLang="pt-BR" sz="3200"/>
          </a:p>
        </p:txBody>
      </p:sp>
      <p:sp>
        <p:nvSpPr>
          <p:cNvPr id="48131" name="Espaço Reservado para Conteúdo 2">
            <a:extLst>
              <a:ext uri="{FF2B5EF4-FFF2-40B4-BE49-F238E27FC236}">
                <a16:creationId xmlns:a16="http://schemas.microsoft.com/office/drawing/2014/main" id="{4261BCE5-17AB-4809-8EDC-3F5A1B303F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>
                <a:cs typeface="Times New Roman" panose="02020603050405020304" pitchFamily="18" charset="0"/>
              </a:rPr>
              <a:t>Famílias no Estágio Tardio da Vida </a:t>
            </a:r>
          </a:p>
          <a:p>
            <a:pPr lvl="1"/>
            <a:r>
              <a:rPr lang="pt-BR" altLang="pt-BR">
                <a:cs typeface="Times New Roman" panose="02020603050405020304" pitchFamily="18" charset="0"/>
              </a:rPr>
              <a:t>Manter o funcionamento e interesses próprios;</a:t>
            </a:r>
          </a:p>
          <a:p>
            <a:pPr lvl="1"/>
            <a:endParaRPr lang="pt-BR" altLang="pt-BR">
              <a:cs typeface="Times New Roman" panose="02020603050405020304" pitchFamily="18" charset="0"/>
            </a:endParaRPr>
          </a:p>
          <a:p>
            <a:pPr lvl="1"/>
            <a:r>
              <a:rPr lang="pt-BR" altLang="pt-BR">
                <a:cs typeface="Times New Roman" panose="02020603050405020304" pitchFamily="18" charset="0"/>
              </a:rPr>
              <a:t>Lidar com as perdas; </a:t>
            </a:r>
          </a:p>
          <a:p>
            <a:pPr lvl="1"/>
            <a:endParaRPr lang="pt-BR" altLang="pt-BR">
              <a:cs typeface="Times New Roman" panose="02020603050405020304" pitchFamily="18" charset="0"/>
            </a:endParaRPr>
          </a:p>
          <a:p>
            <a:pPr lvl="1"/>
            <a:r>
              <a:rPr lang="pt-BR" altLang="pt-BR">
                <a:cs typeface="Times New Roman" panose="02020603050405020304" pitchFamily="18" charset="0"/>
              </a:rPr>
              <a:t>Aceitar a mudança dos papéis;</a:t>
            </a:r>
          </a:p>
          <a:p>
            <a:pPr lvl="1"/>
            <a:endParaRPr lang="pt-BR" altLang="pt-BR">
              <a:cs typeface="Times New Roman" panose="02020603050405020304" pitchFamily="18" charset="0"/>
            </a:endParaRPr>
          </a:p>
          <a:p>
            <a:pPr lvl="1"/>
            <a:r>
              <a:rPr lang="pt-BR" altLang="pt-BR">
                <a:cs typeface="Times New Roman" panose="02020603050405020304" pitchFamily="18" charset="0"/>
              </a:rPr>
              <a:t>Estimular a troca de sabedoria;</a:t>
            </a:r>
          </a:p>
          <a:p>
            <a:pPr lvl="1"/>
            <a:endParaRPr lang="pt-BR" altLang="pt-BR">
              <a:cs typeface="Times New Roman" panose="02020603050405020304" pitchFamily="18" charset="0"/>
            </a:endParaRPr>
          </a:p>
          <a:p>
            <a:pPr lvl="1"/>
            <a:r>
              <a:rPr lang="pt-BR" altLang="pt-BR">
                <a:cs typeface="Times New Roman" panose="02020603050405020304" pitchFamily="18" charset="0"/>
              </a:rPr>
              <a:t>Evitar “funcionar” por eles</a:t>
            </a:r>
            <a:endParaRPr lang="pt-BR" altLang="pt-BR"/>
          </a:p>
          <a:p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154" name="Título 1">
            <a:extLst>
              <a:ext uri="{FF2B5EF4-FFF2-40B4-BE49-F238E27FC236}">
                <a16:creationId xmlns:a16="http://schemas.microsoft.com/office/drawing/2014/main" id="{5F9EF1BA-FB7C-41C5-A6A9-814D5BC8B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r>
              <a:rPr lang="pt-BR" altLang="pt-BR" sz="3100" b="1"/>
              <a:t>Etapas de vida familiar em classes populares</a:t>
            </a:r>
          </a:p>
        </p:txBody>
      </p:sp>
      <p:sp>
        <p:nvSpPr>
          <p:cNvPr id="49155" name="Espaço Reservado para Conteúdo 2">
            <a:extLst>
              <a:ext uri="{FF2B5EF4-FFF2-40B4-BE49-F238E27FC236}">
                <a16:creationId xmlns:a16="http://schemas.microsoft.com/office/drawing/2014/main" id="{46129A0D-5420-4D60-AED4-E78FED05255A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82600" y="1782981"/>
            <a:ext cx="8178799" cy="4393982"/>
          </a:xfrm>
        </p:spPr>
        <p:txBody>
          <a:bodyPr>
            <a:normAutofit/>
          </a:bodyPr>
          <a:lstStyle/>
          <a:p>
            <a:pPr lvl="1"/>
            <a:r>
              <a:rPr lang="pt-BR" altLang="pt-BR" sz="1700"/>
              <a:t>Estágio 1: Adolescente/Adulto Jovem</a:t>
            </a:r>
          </a:p>
          <a:p>
            <a:pPr lvl="2"/>
            <a:r>
              <a:rPr lang="pt-BR" altLang="pt-BR" sz="1700"/>
              <a:t>Limite entre as fases é tênue e confuso</a:t>
            </a:r>
          </a:p>
          <a:p>
            <a:pPr lvl="2"/>
            <a:r>
              <a:rPr lang="pt-BR" altLang="pt-BR" sz="1700"/>
              <a:t>Adolescentes são responsáveis por si</a:t>
            </a:r>
          </a:p>
          <a:p>
            <a:pPr lvl="2"/>
            <a:r>
              <a:rPr lang="pt-BR" altLang="pt-BR" sz="1700"/>
              <a:t>Desempenham atividade laboral</a:t>
            </a:r>
          </a:p>
          <a:p>
            <a:pPr lvl="2"/>
            <a:endParaRPr lang="pt-BR" altLang="pt-BR" sz="1700"/>
          </a:p>
          <a:p>
            <a:pPr lvl="1"/>
            <a:r>
              <a:rPr lang="pt-BR" altLang="pt-BR" sz="1700"/>
              <a:t>Estagio 2: Famílias com filhos</a:t>
            </a:r>
          </a:p>
          <a:p>
            <a:pPr lvl="2"/>
            <a:r>
              <a:rPr lang="pt-BR" altLang="pt-BR" sz="1700"/>
              <a:t>Sem necessariamente ter a fase do casal;</a:t>
            </a:r>
          </a:p>
          <a:p>
            <a:pPr lvl="2"/>
            <a:endParaRPr lang="pt-BR" altLang="pt-BR" sz="1700"/>
          </a:p>
          <a:p>
            <a:pPr lvl="1"/>
            <a:r>
              <a:rPr lang="pt-BR" altLang="pt-BR" sz="1700"/>
              <a:t>Estágio 3: A Família no Estágio tardio da vida</a:t>
            </a:r>
          </a:p>
          <a:p>
            <a:pPr lvl="2"/>
            <a:r>
              <a:rPr lang="pt-BR" altLang="pt-BR" sz="1700"/>
              <a:t>3 ou 4 gerações na mesma casa, </a:t>
            </a:r>
          </a:p>
          <a:p>
            <a:pPr lvl="2"/>
            <a:r>
              <a:rPr lang="pt-BR" altLang="pt-BR" sz="1700"/>
              <a:t>Avós como provedores</a:t>
            </a:r>
          </a:p>
          <a:p>
            <a:pPr lvl="1"/>
            <a:endParaRPr lang="pt-BR" altLang="pt-BR" sz="17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7E4B5FD3-D2BE-4875-B148-2307BF86C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89853" y="1698171"/>
            <a:ext cx="2971546" cy="451636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pt-BR" altLang="pt-BR" sz="3100" b="1">
                <a:cs typeface="Times New Roman" panose="02020603050405020304" pitchFamily="18" charset="0"/>
              </a:rPr>
              <a:t>Crises Acidentais ou </a:t>
            </a:r>
            <a:br>
              <a:rPr lang="pt-BR" altLang="pt-BR" sz="3100" b="1">
                <a:cs typeface="Times New Roman" panose="02020603050405020304" pitchFamily="18" charset="0"/>
              </a:rPr>
            </a:br>
            <a:r>
              <a:rPr lang="pt-BR" altLang="pt-BR" sz="3100" b="1">
                <a:cs typeface="Times New Roman" panose="02020603050405020304" pitchFamily="18" charset="0"/>
              </a:rPr>
              <a:t>Estressores não normativos</a:t>
            </a:r>
            <a:endParaRPr lang="pt-BR" altLang="pt-BR" sz="3100">
              <a:cs typeface="Times New Roman" panose="02020603050405020304" pitchFamily="18" charset="0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EF53613-F07E-4127-966C-79C7ABD44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600" y="1698170"/>
            <a:ext cx="4858885" cy="4516361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700" dirty="0">
                <a:cs typeface="Times New Roman" panose="02020603050405020304" pitchFamily="18" charset="0"/>
              </a:rPr>
              <a:t>		O ciclo de vida familiar muitas vezes é alterado por circunstâncias externas a própria família, gerando as crises acidentais ou imprevisíveis.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700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700" dirty="0">
                <a:cs typeface="Times New Roman" panose="02020603050405020304" pitchFamily="18" charset="0"/>
              </a:rPr>
              <a:t>		As capacidades adquiridas ao vivenciar as crises previsíveis preparam a família para enfrentar as crises acidentais.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700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700" dirty="0">
                <a:cs typeface="Times New Roman" panose="02020603050405020304" pitchFamily="18" charset="0"/>
              </a:rPr>
              <a:t>		Podem gerar sofrimento intenso e aumentar a tensão pelo acúmulo de estressores.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700" dirty="0"/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7B092010-95D8-478F-8E12-6371B9DEB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pt-BR" altLang="pt-BR" sz="3500" b="1">
                <a:solidFill>
                  <a:srgbClr val="FFFFFF"/>
                </a:solidFill>
                <a:cs typeface="Times New Roman" panose="02020603050405020304" pitchFamily="18" charset="0"/>
              </a:rPr>
              <a:t>Crises Acidentais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5577948-68B9-4C84-9D20-61923499DA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pt-BR" altLang="pt-BR" sz="1700">
                <a:cs typeface="Times New Roman" panose="02020603050405020304" pitchFamily="18" charset="0"/>
              </a:rPr>
              <a:t>Gravidez Indesejada</a:t>
            </a:r>
          </a:p>
          <a:p>
            <a:pPr eaLnBrk="1" hangingPunct="1"/>
            <a:r>
              <a:rPr lang="pt-BR" altLang="pt-BR" sz="1700">
                <a:cs typeface="Times New Roman" panose="02020603050405020304" pitchFamily="18" charset="0"/>
              </a:rPr>
              <a:t>Desemprego</a:t>
            </a:r>
          </a:p>
          <a:p>
            <a:pPr eaLnBrk="1" hangingPunct="1"/>
            <a:r>
              <a:rPr lang="pt-BR" altLang="pt-BR" sz="1700">
                <a:cs typeface="Times New Roman" panose="02020603050405020304" pitchFamily="18" charset="0"/>
              </a:rPr>
              <a:t>Doença e Morte de Entes Queridos</a:t>
            </a:r>
          </a:p>
          <a:p>
            <a:pPr eaLnBrk="1" hangingPunct="1"/>
            <a:r>
              <a:rPr lang="pt-BR" altLang="pt-BR" sz="1700">
                <a:cs typeface="Times New Roman" panose="02020603050405020304" pitchFamily="18" charset="0"/>
              </a:rPr>
              <a:t>Morte de um filho; viuvez precoce</a:t>
            </a:r>
          </a:p>
          <a:p>
            <a:pPr eaLnBrk="1" hangingPunct="1"/>
            <a:r>
              <a:rPr lang="pt-BR" altLang="pt-BR" sz="1700">
                <a:cs typeface="Times New Roman" panose="02020603050405020304" pitchFamily="18" charset="0"/>
              </a:rPr>
              <a:t>Incapacidades Físicas e Psicológicas</a:t>
            </a:r>
            <a:r>
              <a:rPr lang="pt-BR" altLang="pt-BR" sz="1700"/>
              <a:t> </a:t>
            </a:r>
            <a:r>
              <a:rPr lang="pt-BR" altLang="pt-BR" sz="1700">
                <a:cs typeface="Times New Roman" panose="02020603050405020304" pitchFamily="18" charset="0"/>
              </a:rPr>
              <a:t>Rupturas Conjugais Prematuras</a:t>
            </a:r>
          </a:p>
          <a:p>
            <a:pPr eaLnBrk="1" hangingPunct="1"/>
            <a:r>
              <a:rPr lang="pt-BR" altLang="pt-BR" sz="1700">
                <a:cs typeface="Times New Roman" panose="02020603050405020304" pitchFamily="18" charset="0"/>
              </a:rPr>
              <a:t>Mudanças de Hábitos e Estilo de Vida</a:t>
            </a:r>
          </a:p>
          <a:p>
            <a:pPr eaLnBrk="1" hangingPunct="1"/>
            <a:r>
              <a:rPr lang="pt-BR" altLang="pt-BR" sz="1700">
                <a:cs typeface="Times New Roman" panose="02020603050405020304" pitchFamily="18" charset="0"/>
              </a:rPr>
              <a:t>Miséria e Violência</a:t>
            </a:r>
            <a:r>
              <a:rPr lang="pt-BR" altLang="pt-BR" sz="170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50" name="Rectangle 4">
            <a:extLst>
              <a:ext uri="{FF2B5EF4-FFF2-40B4-BE49-F238E27FC236}">
                <a16:creationId xmlns:a16="http://schemas.microsoft.com/office/drawing/2014/main" id="{10EB6152-73BF-4184-BDC9-B260FDD0CA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016216" y="552183"/>
            <a:ext cx="4499130" cy="1772274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pt-BR" altLang="pt-BR" sz="4500" dirty="0"/>
              <a:t>Questões Norteadoras</a:t>
            </a:r>
          </a:p>
        </p:txBody>
      </p:sp>
      <p:sp>
        <p:nvSpPr>
          <p:cNvPr id="27651" name="Rectangle 6">
            <a:extLst>
              <a:ext uri="{FF2B5EF4-FFF2-40B4-BE49-F238E27FC236}">
                <a16:creationId xmlns:a16="http://schemas.microsoft.com/office/drawing/2014/main" id="{5AB17534-E7D1-4624-9D10-1E73C4D1E8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193667" y="3246635"/>
            <a:ext cx="4736687" cy="2188490"/>
          </a:xfrm>
          <a:noFill/>
        </p:spPr>
        <p:txBody>
          <a:bodyPr>
            <a:normAutofit fontScale="92500"/>
          </a:bodyPr>
          <a:lstStyle/>
          <a:p>
            <a:pPr algn="l" eaLnBrk="1" hangingPunct="1"/>
            <a:r>
              <a:rPr lang="pt-BR" altLang="pt-BR" dirty="0"/>
              <a:t>Que tipo de família é essa?</a:t>
            </a:r>
          </a:p>
          <a:p>
            <a:pPr algn="l" eaLnBrk="1" hangingPunct="1"/>
            <a:endParaRPr lang="pt-BR" altLang="pt-BR" dirty="0"/>
          </a:p>
          <a:p>
            <a:pPr algn="l" eaLnBrk="1" hangingPunct="1"/>
            <a:r>
              <a:rPr lang="pt-BR" altLang="pt-BR" dirty="0"/>
              <a:t>Como funciona a dinâmica familiar?</a:t>
            </a:r>
          </a:p>
          <a:p>
            <a:pPr algn="l" eaLnBrk="1" hangingPunct="1"/>
            <a:endParaRPr lang="pt-BR" altLang="pt-BR" dirty="0"/>
          </a:p>
          <a:p>
            <a:pPr algn="l" eaLnBrk="1" hangingPunct="1"/>
            <a:r>
              <a:rPr lang="pt-BR" altLang="pt-BR" dirty="0"/>
              <a:t>Que fase do Ciclo Vital está passando?</a:t>
            </a:r>
          </a:p>
        </p:txBody>
      </p:sp>
      <p:pic>
        <p:nvPicPr>
          <p:cNvPr id="27653" name="Picture 27652" descr="Os pontos de interrogação em uma linha e um ponto de interrogação estão acesos">
            <a:extLst>
              <a:ext uri="{FF2B5EF4-FFF2-40B4-BE49-F238E27FC236}">
                <a16:creationId xmlns:a16="http://schemas.microsoft.com/office/drawing/2014/main" id="{4759FB8D-8251-4CF8-B8B3-CBD953E3A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4" r="54337" b="-1"/>
          <a:stretch/>
        </p:blipFill>
        <p:spPr>
          <a:xfrm>
            <a:off x="20" y="10"/>
            <a:ext cx="3744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0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2854001-B4AF-4E18-9D2E-33E37F97A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D9E11C-B322-459A-B622-C87CD464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1078992"/>
            <a:ext cx="4701577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 err="1"/>
              <a:t>Instrumento</a:t>
            </a:r>
            <a:r>
              <a:rPr lang="en-US" sz="4200" dirty="0"/>
              <a:t> para </a:t>
            </a:r>
            <a:r>
              <a:rPr lang="en-US" sz="4200" dirty="0" err="1"/>
              <a:t>Abordagem</a:t>
            </a:r>
            <a:r>
              <a:rPr lang="en-US" sz="4200" dirty="0"/>
              <a:t> Familiar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0758" y="43196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879" y="2935541"/>
            <a:ext cx="46634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81EBF744-2FB7-42E9-B225-80EF76F1EB09}"/>
              </a:ext>
            </a:extLst>
          </p:cNvPr>
          <p:cNvSpPr txBox="1">
            <a:spLocks noChangeArrowheads="1"/>
          </p:cNvSpPr>
          <p:nvPr/>
        </p:nvSpPr>
        <p:spPr>
          <a:xfrm>
            <a:off x="479452" y="3355848"/>
            <a:ext cx="4683718" cy="2825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Genograma</a:t>
            </a:r>
          </a:p>
        </p:txBody>
      </p:sp>
      <p:pic>
        <p:nvPicPr>
          <p:cNvPr id="18" name="Picture 3" descr="Ferramentas de trabalho em uma tela de fundo vermelha">
            <a:extLst>
              <a:ext uri="{FF2B5EF4-FFF2-40B4-BE49-F238E27FC236}">
                <a16:creationId xmlns:a16="http://schemas.microsoft.com/office/drawing/2014/main" id="{05F07578-503B-4DD2-92E4-547BC6720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33" r="36710" b="1"/>
          <a:stretch/>
        </p:blipFill>
        <p:spPr>
          <a:xfrm>
            <a:off x="5763005" y="603504"/>
            <a:ext cx="303809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D745267-269D-4693-9039-3C9849D0F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664" y="304802"/>
            <a:ext cx="8323012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8D9516-F5C2-DDF8-C822-D99DE609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10" y="405575"/>
            <a:ext cx="3751326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Ações coletivas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15F6FE-E768-92E4-E900-3CABD68EE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884" y="498698"/>
            <a:ext cx="3705606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100" dirty="0" err="1"/>
              <a:t>G</a:t>
            </a:r>
            <a:r>
              <a:rPr lang="en-US" sz="2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rupos</a:t>
            </a:r>
            <a:r>
              <a:rPr lang="en-US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terapêuticos</a:t>
            </a:r>
            <a:r>
              <a:rPr lang="en-US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US" sz="2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prevenção</a:t>
            </a:r>
            <a:r>
              <a:rPr lang="en-US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tratamento</a:t>
            </a:r>
            <a:r>
              <a:rPr lang="en-US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promoção</a:t>
            </a:r>
            <a:r>
              <a:rPr lang="en-US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saúde</a:t>
            </a:r>
            <a:r>
              <a:rPr lang="en-US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orientação</a:t>
            </a:r>
            <a:r>
              <a:rPr lang="en-US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088" y="76442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59127" y="1069550"/>
            <a:ext cx="1021458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05C16D8-8E58-4723-7463-C77F83B4A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7" r="26065" b="2"/>
          <a:stretch/>
        </p:blipFill>
        <p:spPr>
          <a:xfrm>
            <a:off x="240030" y="2091095"/>
            <a:ext cx="2777490" cy="41605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7023D6F-7211-D28D-728B-69AB8E599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48" r="15982" b="-3"/>
          <a:stretch/>
        </p:blipFill>
        <p:spPr>
          <a:xfrm>
            <a:off x="3183255" y="2086081"/>
            <a:ext cx="2777490" cy="41605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0B22C40-FE7C-C475-D048-AB175E2F3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16" r="6524" b="-3"/>
          <a:stretch/>
        </p:blipFill>
        <p:spPr>
          <a:xfrm>
            <a:off x="6124194" y="2086081"/>
            <a:ext cx="277749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5EB9D54-59CC-44C2-A1BB-E1C760A686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/>
              <a:t>Genograma</a:t>
            </a:r>
          </a:p>
        </p:txBody>
      </p:sp>
      <p:graphicFrame>
        <p:nvGraphicFramePr>
          <p:cNvPr id="55301" name="Rectangle 3">
            <a:extLst>
              <a:ext uri="{FF2B5EF4-FFF2-40B4-BE49-F238E27FC236}">
                <a16:creationId xmlns:a16="http://schemas.microsoft.com/office/drawing/2014/main" id="{528D2768-4F4D-452F-9C42-20A5110EA60F}"/>
              </a:ext>
            </a:extLst>
          </p:cNvPr>
          <p:cNvGraphicFramePr/>
          <p:nvPr/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23" name="Espaço Reservado para Conteúdo 3">
            <a:extLst>
              <a:ext uri="{FF2B5EF4-FFF2-40B4-BE49-F238E27FC236}">
                <a16:creationId xmlns:a16="http://schemas.microsoft.com/office/drawing/2014/main" id="{FD02BF7A-AD84-4A97-A039-B6BAAF7283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36" y="643467"/>
            <a:ext cx="6058926" cy="5571065"/>
          </a:xfrm>
          <a:prstGeom prst="rect">
            <a:avLst/>
          </a:prstGeom>
          <a:ln>
            <a:noFill/>
          </a:ln>
        </p:spPr>
      </p:pic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949AE-0F69-4D1E-A69B-6505FBF99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27" y="351479"/>
            <a:ext cx="7886700" cy="1325563"/>
          </a:xfrm>
        </p:spPr>
        <p:txBody>
          <a:bodyPr/>
          <a:lstStyle/>
          <a:p>
            <a:r>
              <a:rPr lang="pt-BR" dirty="0"/>
              <a:t>Genograma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5FADB2-3B69-4D28-940C-C86736B56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Incluir a causa dos óbitos </a:t>
            </a:r>
          </a:p>
          <a:p>
            <a:r>
              <a:rPr lang="pt-BR" dirty="0"/>
              <a:t>Situações de uso de álcool, violência, doenças</a:t>
            </a:r>
          </a:p>
          <a:p>
            <a:r>
              <a:rPr lang="pt-BR" dirty="0"/>
              <a:t>Incluir as características das relações</a:t>
            </a:r>
          </a:p>
          <a:p>
            <a:r>
              <a:rPr lang="pt-BR" dirty="0"/>
              <a:t>Identificar o paciente índice</a:t>
            </a:r>
          </a:p>
          <a:p>
            <a:r>
              <a:rPr lang="pt-BR" dirty="0"/>
              <a:t>Incluir a legenda utilizada</a:t>
            </a:r>
          </a:p>
          <a:p>
            <a:r>
              <a:rPr lang="pt-BR" dirty="0"/>
              <a:t>Ferramentas</a:t>
            </a:r>
          </a:p>
          <a:p>
            <a:pPr lvl="1"/>
            <a:r>
              <a:rPr lang="pt-BR" dirty="0"/>
              <a:t>Aplicativos:</a:t>
            </a:r>
          </a:p>
          <a:p>
            <a:pPr lvl="2"/>
            <a:r>
              <a:rPr lang="pt-BR" dirty="0" err="1"/>
              <a:t>Genopro</a:t>
            </a:r>
            <a:r>
              <a:rPr lang="pt-BR" dirty="0"/>
              <a:t>, fazedor de genogramas, modelo de genograma</a:t>
            </a:r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98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C68A55F-7B32-44D8-AEE5-1AF4053265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70" name="Título 1">
            <a:extLst>
              <a:ext uri="{FF2B5EF4-FFF2-40B4-BE49-F238E27FC236}">
                <a16:creationId xmlns:a16="http://schemas.microsoft.com/office/drawing/2014/main" id="{4304C0CA-7378-4DEA-9853-8E6D7D779A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1490" y="429030"/>
            <a:ext cx="2125980" cy="5457589"/>
          </a:xfrm>
        </p:spPr>
        <p:txBody>
          <a:bodyPr anchor="ctr">
            <a:normAutofit/>
          </a:bodyPr>
          <a:lstStyle/>
          <a:p>
            <a:r>
              <a:rPr lang="pt-BR" altLang="pt-BR" sz="3500" dirty="0"/>
              <a:t>Instruções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1490" y="6112341"/>
            <a:ext cx="81267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527048" y="5040414"/>
            <a:ext cx="54864" cy="2125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8373" name="Espaço Reservado para Conteúdo 2">
            <a:extLst>
              <a:ext uri="{FF2B5EF4-FFF2-40B4-BE49-F238E27FC236}">
                <a16:creationId xmlns:a16="http://schemas.microsoft.com/office/drawing/2014/main" id="{6A4A3676-81AC-4C4A-B8BE-4154492742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31236" y="429030"/>
          <a:ext cx="558927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9F81F08-B3D2-4FCD-AA95-9A7D77BA25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6537C28-7D02-447F-9F0C-36DE2D1BF6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518"/>
            <a:ext cx="96012" cy="5321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394" name="Imagem 1">
            <a:extLst>
              <a:ext uri="{FF2B5EF4-FFF2-40B4-BE49-F238E27FC236}">
                <a16:creationId xmlns:a16="http://schemas.microsoft.com/office/drawing/2014/main" id="{2AD2FA85-56FA-4F38-A13F-E40C98120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7" r="2" b="2"/>
          <a:stretch/>
        </p:blipFill>
        <p:spPr bwMode="auto">
          <a:xfrm>
            <a:off x="488208" y="537518"/>
            <a:ext cx="8195310" cy="531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4EA3CC4C-B1A0-4F1A-9CF7-5A51A4EDEE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8208" y="6197504"/>
            <a:ext cx="819531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399A50C-14E6-4D8B-A076-9C018A4FB33B}"/>
              </a:ext>
            </a:extLst>
          </p:cNvPr>
          <p:cNvSpPr/>
          <p:nvPr/>
        </p:nvSpPr>
        <p:spPr>
          <a:xfrm>
            <a:off x="395288" y="260350"/>
            <a:ext cx="8497887" cy="6192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347" name="Imagem 4">
            <a:extLst>
              <a:ext uri="{FF2B5EF4-FFF2-40B4-BE49-F238E27FC236}">
                <a16:creationId xmlns:a16="http://schemas.microsoft.com/office/drawing/2014/main" id="{8B6F6E80-4F31-4255-A81C-E713672E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30175"/>
            <a:ext cx="61468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229" name="Picture 52228" descr="Pessoa de brinquedos vermelhos na frente de duas linhas de números brancos">
            <a:extLst>
              <a:ext uri="{FF2B5EF4-FFF2-40B4-BE49-F238E27FC236}">
                <a16:creationId xmlns:a16="http://schemas.microsoft.com/office/drawing/2014/main" id="{711BC2DD-DA8F-4A96-B734-B1F894487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9" r="27459"/>
          <a:stretch/>
        </p:blipFill>
        <p:spPr>
          <a:xfrm>
            <a:off x="3082595" y="10"/>
            <a:ext cx="6061405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93" name="Freeform: Shape 19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4" name="Freeform: Shape 19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68AF0A96-D3DC-4F61-BC91-65C7B08C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Rede Social de </a:t>
            </a:r>
            <a:r>
              <a:rPr lang="en-US" sz="4200" dirty="0" err="1"/>
              <a:t>Apoio</a:t>
            </a:r>
            <a:endParaRPr lang="en-US" sz="4200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05" name="Picture 8196" descr="Estátuas esculpidas coloridas de pessoas">
            <a:extLst>
              <a:ext uri="{FF2B5EF4-FFF2-40B4-BE49-F238E27FC236}">
                <a16:creationId xmlns:a16="http://schemas.microsoft.com/office/drawing/2014/main" id="{3D9682CF-A08F-4207-9A80-3BDDF32E8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90" t="6484" r="6746" b="2"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51D08887-1731-48D7-AE26-771993ADB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marR="113665" algn="l" fontAlgn="base">
              <a:spcAft>
                <a:spcPts val="75"/>
              </a:spcAft>
              <a:buClr>
                <a:srgbClr val="CC0000"/>
              </a:buClr>
              <a:buSzPts val="2600"/>
            </a:pPr>
            <a: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/>
            </a:r>
            <a:b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</a:br>
            <a: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Correspondem aos contatos interpessoais, responsáveis por manter a sua identidade social</a:t>
            </a:r>
            <a:b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/>
            </a:r>
            <a:b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</a:br>
            <a: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Caracteriza-se pela soma de todas as relações que uma pessoa percebe como significativas</a:t>
            </a:r>
            <a:b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/>
            </a:r>
            <a:b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</a:br>
            <a: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	</a:t>
            </a:r>
            <a:r>
              <a:rPr lang="pt-BR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família, amizades, relações de trabalho, escolares e institucionais.</a:t>
            </a:r>
            <a:endParaRPr lang="pt-BR" sz="1400" u="none" strike="noStrike" dirty="0"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4A5E2DA7-2910-49A2-8948-10B7DE540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1078992"/>
            <a:ext cx="4701577" cy="1536192"/>
          </a:xfrm>
        </p:spPr>
        <p:txBody>
          <a:bodyPr anchor="b">
            <a:normAutofit/>
          </a:bodyPr>
          <a:lstStyle/>
          <a:p>
            <a:r>
              <a:rPr lang="pt-BR" sz="3800"/>
              <a:t>Redes Sociais de Apoio</a:t>
            </a:r>
            <a:br>
              <a:rPr lang="pt-BR" sz="3800"/>
            </a:br>
            <a:endParaRPr lang="pt-BR" sz="3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0758" y="43196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879" y="2935541"/>
            <a:ext cx="46634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BD8213D-AFA5-43F3-92CF-46E5B042F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186" y="3274186"/>
            <a:ext cx="4815877" cy="2907158"/>
          </a:xfrm>
        </p:spPr>
        <p:txBody>
          <a:bodyPr>
            <a:normAutofit/>
          </a:bodyPr>
          <a:lstStyle/>
          <a:p>
            <a:r>
              <a:rPr lang="pt-BR" sz="1900" dirty="0"/>
              <a:t>Círculo social</a:t>
            </a:r>
          </a:p>
          <a:p>
            <a:pPr lvl="1"/>
            <a:r>
              <a:rPr lang="pt-BR" sz="1900" dirty="0"/>
              <a:t>construído por traços de afinidade </a:t>
            </a:r>
          </a:p>
          <a:p>
            <a:pPr lvl="1"/>
            <a:r>
              <a:rPr lang="pt-BR" sz="1900" dirty="0"/>
              <a:t>Teia que une as pessoas. </a:t>
            </a:r>
          </a:p>
          <a:p>
            <a:r>
              <a:rPr lang="pt-BR" sz="1900" dirty="0"/>
              <a:t>Apoio e suporte</a:t>
            </a:r>
          </a:p>
          <a:p>
            <a:pPr lvl="1"/>
            <a:r>
              <a:rPr lang="pt-BR" sz="1900" dirty="0"/>
              <a:t>Situações de emergência, adversidades</a:t>
            </a:r>
          </a:p>
          <a:p>
            <a:pPr lvl="1"/>
            <a:r>
              <a:rPr lang="pt-BR" sz="1900" dirty="0"/>
              <a:t>Crises do ciclo de vida familiar</a:t>
            </a:r>
          </a:p>
          <a:p>
            <a:pPr lvl="2"/>
            <a:r>
              <a:rPr lang="pt-BR" sz="1900" dirty="0"/>
              <a:t>Acidentais ou previsíveis </a:t>
            </a:r>
          </a:p>
          <a:p>
            <a:endParaRPr lang="pt-BR" sz="1900" dirty="0"/>
          </a:p>
        </p:txBody>
      </p:sp>
      <p:pic>
        <p:nvPicPr>
          <p:cNvPr id="7" name="Graphic 6" descr="Família">
            <a:extLst>
              <a:ext uri="{FF2B5EF4-FFF2-40B4-BE49-F238E27FC236}">
                <a16:creationId xmlns:a16="http://schemas.microsoft.com/office/drawing/2014/main" id="{184506D4-BA64-4BB9-943A-93EB6321F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20549" y="1802106"/>
            <a:ext cx="3178265" cy="31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096899-3F67-46AB-875D-DC15E046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991443"/>
            <a:ext cx="3332365" cy="1087819"/>
          </a:xfrm>
        </p:spPr>
        <p:txBody>
          <a:bodyPr anchor="b">
            <a:normAutofit/>
          </a:bodyPr>
          <a:lstStyle/>
          <a:p>
            <a:r>
              <a:rPr lang="pt-BR" sz="3000" dirty="0"/>
              <a:t>Rede Social de Apoio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7773" y="45651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610" y="2285541"/>
            <a:ext cx="32918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FF2504-CB20-45E7-8DD7-C3AB18178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0" y="2684095"/>
            <a:ext cx="3332365" cy="3492868"/>
          </a:xfrm>
        </p:spPr>
        <p:txBody>
          <a:bodyPr>
            <a:normAutofit/>
          </a:bodyPr>
          <a:lstStyle/>
          <a:p>
            <a:r>
              <a:rPr lang="pt-BR" sz="2000" dirty="0"/>
              <a:t>Estão em constante movimento</a:t>
            </a:r>
          </a:p>
          <a:p>
            <a:r>
              <a:rPr lang="pt-BR" sz="2000" dirty="0"/>
              <a:t>mudam os grupos e as instituições pelas quais as pessoas transitam</a:t>
            </a:r>
          </a:p>
          <a:p>
            <a:r>
              <a:rPr lang="pt-BR" sz="2000" dirty="0"/>
              <a:t>Influenciados pela idade, mudança de domicílio, de emprego, cidade</a:t>
            </a:r>
          </a:p>
          <a:p>
            <a:r>
              <a:rPr lang="pt-BR" sz="2000" dirty="0"/>
              <a:t>Podem aumentar ou diminuir</a:t>
            </a:r>
          </a:p>
          <a:p>
            <a:endParaRPr lang="pt-BR" sz="2000" dirty="0"/>
          </a:p>
        </p:txBody>
      </p:sp>
      <p:pic>
        <p:nvPicPr>
          <p:cNvPr id="7" name="Graphic 6" descr="Cycle with People">
            <a:extLst>
              <a:ext uri="{FF2B5EF4-FFF2-40B4-BE49-F238E27FC236}">
                <a16:creationId xmlns:a16="http://schemas.microsoft.com/office/drawing/2014/main" id="{4A54A06E-CFBD-4BF9-BE76-725F99EFA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39362" y="986164"/>
            <a:ext cx="4830318" cy="48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2ACA5E-3534-44D4-2C97-A06EB88DD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6" y="386930"/>
            <a:ext cx="7549592" cy="1298448"/>
          </a:xfrm>
        </p:spPr>
        <p:txBody>
          <a:bodyPr anchor="b">
            <a:normAutofit/>
          </a:bodyPr>
          <a:lstStyle/>
          <a:p>
            <a:r>
              <a:rPr lang="pt-BR" sz="4200" dirty="0"/>
              <a:t>Abordagem comunitária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B8602B-3AEE-1D5A-8AF7-6B3F8814E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45" y="2599509"/>
            <a:ext cx="3398174" cy="3639450"/>
          </a:xfrm>
        </p:spPr>
        <p:txBody>
          <a:bodyPr anchor="ctr">
            <a:normAutofit/>
          </a:bodyPr>
          <a:lstStyle/>
          <a:p>
            <a:r>
              <a:rPr lang="pt-BR" sz="1200"/>
              <a:t>Assistência domiciliar</a:t>
            </a:r>
          </a:p>
          <a:p>
            <a:pPr lvl="1"/>
            <a:r>
              <a:rPr lang="pt-BR" sz="1200"/>
              <a:t>parte do processo de trabalho da equipe da  ESF</a:t>
            </a:r>
          </a:p>
          <a:p>
            <a:pPr lvl="1"/>
            <a:r>
              <a:rPr lang="pt-BR" sz="1200"/>
              <a:t>Possibilita reconhecer o território</a:t>
            </a:r>
          </a:p>
          <a:p>
            <a:pPr lvl="1"/>
            <a:r>
              <a:rPr lang="pt-BR" sz="1200"/>
              <a:t>Identificação dos equipamentos sociais</a:t>
            </a:r>
          </a:p>
          <a:p>
            <a:pPr lvl="1"/>
            <a:r>
              <a:rPr lang="pt-BR" sz="1200"/>
              <a:t>Conhecer a dinâmica familiar</a:t>
            </a:r>
          </a:p>
          <a:p>
            <a:pPr lvl="1"/>
            <a:r>
              <a:rPr lang="pt-BR" sz="1200"/>
              <a:t>Aumenta o vínculo com usuários, cuidadores e familiares</a:t>
            </a:r>
          </a:p>
          <a:p>
            <a:pPr lvl="1"/>
            <a:r>
              <a:rPr lang="pt-BR" sz="1200"/>
              <a:t>Acesso aos serviços de saúde dos acamados</a:t>
            </a:r>
          </a:p>
          <a:p>
            <a:pPr lvl="1"/>
            <a:r>
              <a:rPr lang="pt-BR" sz="1200"/>
              <a:t>Ações de prevenção de doenças e promoção de saúde</a:t>
            </a:r>
          </a:p>
          <a:p>
            <a:pPr lvl="1"/>
            <a:r>
              <a:rPr lang="pt-BR" sz="1200"/>
              <a:t>Busca ativa de faltosos, visita puerperal</a:t>
            </a:r>
          </a:p>
          <a:p>
            <a:pPr lvl="1"/>
            <a:r>
              <a:rPr lang="pt-BR" sz="1200"/>
              <a:t>Tratamento, Internação e reabilitação</a:t>
            </a:r>
          </a:p>
          <a:p>
            <a:endParaRPr lang="pt-BR" sz="1200"/>
          </a:p>
        </p:txBody>
      </p:sp>
      <p:pic>
        <p:nvPicPr>
          <p:cNvPr id="7" name="Graphic 6" descr="Gerenciamento de recrutamento">
            <a:extLst>
              <a:ext uri="{FF2B5EF4-FFF2-40B4-BE49-F238E27FC236}">
                <a16:creationId xmlns:a16="http://schemas.microsoft.com/office/drawing/2014/main" id="{B676D6F4-C251-B402-D193-BEFAE8829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07880" y="2484255"/>
            <a:ext cx="3714244" cy="37142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7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FB98EE-F1DD-48B8-B2A4-1E4603DA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Características das RSA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9EE30A-74CB-45DB-B9FB-A1141571C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Informais ou Redes Primárias</a:t>
            </a:r>
          </a:p>
          <a:p>
            <a:pPr lvl="1"/>
            <a:r>
              <a:rPr lang="pt-BR" dirty="0"/>
              <a:t>Vínculo e proximidade</a:t>
            </a:r>
          </a:p>
          <a:p>
            <a:pPr lvl="1"/>
            <a:r>
              <a:rPr lang="pt-BR" dirty="0"/>
              <a:t>Laços familiares, vizinho, colegas de estudo, trabalho</a:t>
            </a:r>
          </a:p>
          <a:p>
            <a:r>
              <a:rPr lang="pt-BR" dirty="0"/>
              <a:t>Formais ou Secundárias</a:t>
            </a:r>
          </a:p>
          <a:p>
            <a:pPr lvl="1"/>
            <a:r>
              <a:rPr lang="pt-BR" dirty="0"/>
              <a:t>Contatos Profissionais</a:t>
            </a:r>
          </a:p>
          <a:p>
            <a:pPr lvl="1"/>
            <a:r>
              <a:rPr lang="pt-BR" dirty="0"/>
              <a:t>Laços institucionais com serviços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227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154E924E-1A81-439F-9083-38577F54A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Rede Social de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Apoio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19" y="2443480"/>
            <a:ext cx="25374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F7C4D23-5545-4242-B1D7-EEC1D3C638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675888" y="948433"/>
            <a:ext cx="5191506" cy="506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8B3591B-B3BF-487A-B1B5-4CE5FC896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Rede Social de Apoio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7AB5D68-083A-4A7B-9C8D-5AB516EBD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/>
              <a:t>Apoio emocional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/>
              <a:t>Envolve amor e afeição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Apoio Instrumental ou Material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/>
              <a:t>Ajuda nas atividades da casa, financeira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Apoio de Informação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/>
              <a:t>Aconselhamentos, sugestões, informações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Interação Social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/>
              <a:t>Disponibilidade para se divertir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32593E-66A8-4350-A024-7B7C149B8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673" y="834888"/>
            <a:ext cx="3235983" cy="1268958"/>
          </a:xfrm>
        </p:spPr>
        <p:txBody>
          <a:bodyPr anchor="b">
            <a:normAutofit/>
          </a:bodyPr>
          <a:lstStyle/>
          <a:p>
            <a:r>
              <a:rPr lang="pt-BR" sz="2400" dirty="0"/>
              <a:t>Dimensão Estrutural da Rede Social de Apoio</a:t>
            </a:r>
            <a:br>
              <a:rPr lang="pt-BR" sz="2400" dirty="0"/>
            </a:br>
            <a:endParaRPr lang="pt-BR" sz="2400" dirty="0"/>
          </a:p>
        </p:txBody>
      </p:sp>
      <p:pic>
        <p:nvPicPr>
          <p:cNvPr id="5" name="Picture 4" descr="Esferas metálicas conectadas em malha">
            <a:extLst>
              <a:ext uri="{FF2B5EF4-FFF2-40B4-BE49-F238E27FC236}">
                <a16:creationId xmlns:a16="http://schemas.microsoft.com/office/drawing/2014/main" id="{8A750294-A81B-4F17-B7A5-29083073E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6" r="26707" b="-1"/>
          <a:stretch/>
        </p:blipFill>
        <p:spPr>
          <a:xfrm>
            <a:off x="20" y="10"/>
            <a:ext cx="5038072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83254" y="45651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2129" y="2240371"/>
            <a:ext cx="31546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B322A0-BB99-4FD6-9E06-5F034C486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672" y="2557587"/>
            <a:ext cx="3235984" cy="3717317"/>
          </a:xfrm>
        </p:spPr>
        <p:txBody>
          <a:bodyPr anchor="t">
            <a:normAutofit/>
          </a:bodyPr>
          <a:lstStyle/>
          <a:p>
            <a:r>
              <a:rPr lang="pt-BR" sz="1600"/>
              <a:t>Tamanho da rede </a:t>
            </a:r>
          </a:p>
          <a:p>
            <a:pPr lvl="1"/>
            <a:r>
              <a:rPr lang="pt-BR" sz="1600"/>
              <a:t>quantidade de indivíduos que compõem.</a:t>
            </a:r>
          </a:p>
          <a:p>
            <a:r>
              <a:rPr lang="pt-BR" sz="1600"/>
              <a:t>Densidade </a:t>
            </a:r>
          </a:p>
          <a:p>
            <a:pPr lvl="1"/>
            <a:r>
              <a:rPr lang="pt-BR" sz="1600"/>
              <a:t>Ligação entre os indivíduos que compõem a toda a teia</a:t>
            </a:r>
          </a:p>
          <a:p>
            <a:r>
              <a:rPr lang="pt-BR" sz="1600"/>
              <a:t>Composição </a:t>
            </a:r>
          </a:p>
          <a:p>
            <a:pPr lvl="1"/>
            <a:r>
              <a:rPr lang="pt-BR" sz="1600"/>
              <a:t>A força das relações (Fortes, frágeis, rompidas?) </a:t>
            </a:r>
          </a:p>
          <a:p>
            <a:r>
              <a:rPr lang="pt-BR" sz="1600"/>
              <a:t>Homogeneidade </a:t>
            </a:r>
          </a:p>
          <a:p>
            <a:pPr lvl="1"/>
            <a:r>
              <a:rPr lang="pt-BR" sz="1600"/>
              <a:t>Proporção de vínculos distribuídas por um mesmo grupo?</a:t>
            </a:r>
          </a:p>
        </p:txBody>
      </p:sp>
    </p:spTree>
    <p:extLst>
      <p:ext uri="{BB962C8B-B14F-4D97-AF65-F5344CB8AC3E}">
        <p14:creationId xmlns:p14="http://schemas.microsoft.com/office/powerpoint/2010/main" val="320998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8CDF581-5A3A-4898-85B4-B45D5C60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t-BR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Dinâmica das </a:t>
            </a:r>
            <a:br>
              <a:rPr lang="pt-BR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t-BR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relações das </a:t>
            </a:r>
            <a:br>
              <a:rPr lang="pt-BR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t-BR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Redes Sociais </a:t>
            </a:r>
            <a:br>
              <a:rPr lang="pt-BR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t-BR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Apoio</a:t>
            </a:r>
            <a:br>
              <a:rPr lang="pt-BR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0D9678B3-25E1-4947-8028-8223B15B0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720" y="625683"/>
            <a:ext cx="2782244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DCFB3-6B06-4731-89BE-E6D12868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Ecomapa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08DA0B-B353-491A-B231-83325E69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Instrumento para identificar as Redes Sociais de Apoio.</a:t>
            </a:r>
          </a:p>
          <a:p>
            <a:r>
              <a:rPr lang="pt-BR" dirty="0"/>
              <a:t>Identifica as relações e ligações da família com o contexto comunitário.</a:t>
            </a:r>
          </a:p>
          <a:p>
            <a:r>
              <a:rPr lang="pt-BR" dirty="0"/>
              <a:t>Mostra as dimensões da Rede Social de Apoio</a:t>
            </a:r>
          </a:p>
          <a:p>
            <a:pPr lvl="1"/>
            <a:r>
              <a:rPr lang="pt-BR" dirty="0"/>
              <a:t>Tamanho</a:t>
            </a:r>
          </a:p>
          <a:p>
            <a:pPr lvl="1"/>
            <a:r>
              <a:rPr lang="pt-BR" dirty="0"/>
              <a:t>Densidade</a:t>
            </a:r>
          </a:p>
          <a:p>
            <a:pPr lvl="1"/>
            <a:r>
              <a:rPr lang="pt-BR" dirty="0"/>
              <a:t>Força das relações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245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9C6B8AE-A898-4893-A44B-828FCC521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Ecomapa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50317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15685D5-588E-40AC-96B9-80CFCA7C30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674225" y="1050126"/>
            <a:ext cx="5191455" cy="486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5396B4-5013-47DB-BA92-282C8CBED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 err="1"/>
              <a:t>Intervalo</a:t>
            </a:r>
            <a:r>
              <a:rPr lang="en-US" sz="4200" dirty="0"/>
              <a:t> para Café</a:t>
            </a:r>
          </a:p>
        </p:txBody>
      </p:sp>
      <p:sp>
        <p:nvSpPr>
          <p:cNvPr id="11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Hot chocolate in a cafe facing window">
            <a:extLst>
              <a:ext uri="{FF2B5EF4-FFF2-40B4-BE49-F238E27FC236}">
                <a16:creationId xmlns:a16="http://schemas.microsoft.com/office/drawing/2014/main" id="{CF2947D4-262D-4362-A7DC-6024B9618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8" r="20711" b="-1"/>
          <a:stretch/>
        </p:blipFill>
        <p:spPr>
          <a:xfrm>
            <a:off x="3651365" y="10"/>
            <a:ext cx="54926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Notas autoadesivas com pontos de interrogação">
            <a:extLst>
              <a:ext uri="{FF2B5EF4-FFF2-40B4-BE49-F238E27FC236}">
                <a16:creationId xmlns:a16="http://schemas.microsoft.com/office/drawing/2014/main" id="{7CCF1ECF-6404-4B7B-AC4C-E3767EC43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9" t="9091" r="7293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9C2B72-55FA-4E9A-A33F-D6EAB2C1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3091928"/>
            <a:ext cx="680892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700"/>
              <a:t>Dúvidas, questões?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799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676A1B86-DC99-46B9-B5AA-A7E928EA9C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E9304FFE-74E9-4316-B822-F35A685E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0F8F8-22CA-4CBA-824C-E7008231E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1562669"/>
            <a:ext cx="4227085" cy="24565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Aplicação</a:t>
            </a:r>
            <a:r>
              <a:rPr lang="en-US" sz="3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 </a:t>
            </a:r>
            <a:r>
              <a:rPr lang="en-US" sz="3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Método</a:t>
            </a:r>
            <a:r>
              <a:rPr lang="en-US" sz="3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Clínico</a:t>
            </a:r>
            <a:r>
              <a:rPr lang="en-US" sz="3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Centrado</a:t>
            </a:r>
            <a:r>
              <a:rPr lang="en-US" sz="3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3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pessoa</a:t>
            </a:r>
            <a:endParaRPr lang="en-US" sz="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AD3CE5-9590-4F79-B9E1-668B2EE0C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6981" y="4298722"/>
            <a:ext cx="3508565" cy="1148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id="{06A2991A-85B2-2634-2E91-80B5F48A8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6" r="38865"/>
          <a:stretch/>
        </p:blipFill>
        <p:spPr>
          <a:xfrm>
            <a:off x="-5449" y="10"/>
            <a:ext cx="2677211" cy="6857990"/>
          </a:xfrm>
          <a:custGeom>
            <a:avLst/>
            <a:gdLst/>
            <a:ahLst/>
            <a:cxnLst/>
            <a:rect l="l" t="t" r="r" b="b"/>
            <a:pathLst>
              <a:path w="3569616" h="6858000">
                <a:moveTo>
                  <a:pt x="0" y="0"/>
                </a:moveTo>
                <a:lnTo>
                  <a:pt x="3119345" y="0"/>
                </a:lnTo>
                <a:lnTo>
                  <a:pt x="3123529" y="17226"/>
                </a:lnTo>
                <a:cubicBezTo>
                  <a:pt x="3124924" y="23927"/>
                  <a:pt x="3126075" y="29690"/>
                  <a:pt x="3127926" y="35733"/>
                </a:cubicBezTo>
                <a:cubicBezTo>
                  <a:pt x="3135983" y="55162"/>
                  <a:pt x="3152761" y="75163"/>
                  <a:pt x="3158476" y="86830"/>
                </a:cubicBezTo>
                <a:lnTo>
                  <a:pt x="3162217" y="105744"/>
                </a:lnTo>
                <a:lnTo>
                  <a:pt x="3166997" y="104727"/>
                </a:lnTo>
                <a:lnTo>
                  <a:pt x="3167793" y="111793"/>
                </a:lnTo>
                <a:lnTo>
                  <a:pt x="3168896" y="127609"/>
                </a:lnTo>
                <a:cubicBezTo>
                  <a:pt x="3170241" y="137435"/>
                  <a:pt x="3170795" y="164972"/>
                  <a:pt x="3173185" y="174906"/>
                </a:cubicBezTo>
                <a:cubicBezTo>
                  <a:pt x="3178510" y="177461"/>
                  <a:pt x="3181593" y="181749"/>
                  <a:pt x="3183238" y="187215"/>
                </a:cubicBezTo>
                <a:lnTo>
                  <a:pt x="3184145" y="199435"/>
                </a:lnTo>
                <a:lnTo>
                  <a:pt x="3200957" y="269529"/>
                </a:lnTo>
                <a:lnTo>
                  <a:pt x="3202491" y="279219"/>
                </a:lnTo>
                <a:lnTo>
                  <a:pt x="3206975" y="284221"/>
                </a:lnTo>
                <a:cubicBezTo>
                  <a:pt x="3208056" y="288198"/>
                  <a:pt x="3208241" y="299815"/>
                  <a:pt x="3208979" y="303078"/>
                </a:cubicBezTo>
                <a:cubicBezTo>
                  <a:pt x="3209786" y="303316"/>
                  <a:pt x="3210593" y="303555"/>
                  <a:pt x="3211400" y="303794"/>
                </a:cubicBezTo>
                <a:cubicBezTo>
                  <a:pt x="3215834" y="314048"/>
                  <a:pt x="3230882" y="352723"/>
                  <a:pt x="3235583" y="364595"/>
                </a:cubicBezTo>
                <a:cubicBezTo>
                  <a:pt x="3232098" y="367263"/>
                  <a:pt x="3238178" y="372307"/>
                  <a:pt x="3239601" y="375020"/>
                </a:cubicBezTo>
                <a:cubicBezTo>
                  <a:pt x="3237179" y="375617"/>
                  <a:pt x="3236854" y="382439"/>
                  <a:pt x="3239157" y="384290"/>
                </a:cubicBezTo>
                <a:cubicBezTo>
                  <a:pt x="3254070" y="431093"/>
                  <a:pt x="3227895" y="408920"/>
                  <a:pt x="3245230" y="435044"/>
                </a:cubicBezTo>
                <a:cubicBezTo>
                  <a:pt x="3246565" y="439781"/>
                  <a:pt x="3245820" y="443743"/>
                  <a:pt x="3244204" y="447282"/>
                </a:cubicBezTo>
                <a:lnTo>
                  <a:pt x="3240762" y="452630"/>
                </a:lnTo>
                <a:lnTo>
                  <a:pt x="3249093" y="471880"/>
                </a:lnTo>
                <a:cubicBezTo>
                  <a:pt x="3252174" y="481431"/>
                  <a:pt x="3254453" y="491548"/>
                  <a:pt x="3255857" y="501992"/>
                </a:cubicBezTo>
                <a:cubicBezTo>
                  <a:pt x="3250999" y="504682"/>
                  <a:pt x="3258622" y="512442"/>
                  <a:pt x="3260271" y="516223"/>
                </a:cubicBezTo>
                <a:cubicBezTo>
                  <a:pt x="3257006" y="516482"/>
                  <a:pt x="3255973" y="525173"/>
                  <a:pt x="3258865" y="528038"/>
                </a:cubicBezTo>
                <a:cubicBezTo>
                  <a:pt x="3274535" y="591283"/>
                  <a:pt x="3241762" y="557303"/>
                  <a:pt x="3262462" y="594499"/>
                </a:cubicBezTo>
                <a:cubicBezTo>
                  <a:pt x="3263816" y="600863"/>
                  <a:pt x="3262479" y="605795"/>
                  <a:pt x="3260024" y="610000"/>
                </a:cubicBezTo>
                <a:lnTo>
                  <a:pt x="3253721" y="617692"/>
                </a:lnTo>
                <a:lnTo>
                  <a:pt x="3256482" y="623204"/>
                </a:lnTo>
                <a:cubicBezTo>
                  <a:pt x="3258005" y="644600"/>
                  <a:pt x="3251476" y="651376"/>
                  <a:pt x="3259225" y="663365"/>
                </a:cubicBezTo>
                <a:cubicBezTo>
                  <a:pt x="3245876" y="682744"/>
                  <a:pt x="3258539" y="675670"/>
                  <a:pt x="3261631" y="689522"/>
                </a:cubicBezTo>
                <a:cubicBezTo>
                  <a:pt x="3265207" y="700373"/>
                  <a:pt x="3269507" y="679723"/>
                  <a:pt x="3271002" y="690492"/>
                </a:cubicBezTo>
                <a:cubicBezTo>
                  <a:pt x="3267989" y="702455"/>
                  <a:pt x="3279578" y="701125"/>
                  <a:pt x="3275760" y="713609"/>
                </a:cubicBezTo>
                <a:cubicBezTo>
                  <a:pt x="3266819" y="711239"/>
                  <a:pt x="3278954" y="737528"/>
                  <a:pt x="3271356" y="738880"/>
                </a:cubicBezTo>
                <a:cubicBezTo>
                  <a:pt x="3282938" y="748490"/>
                  <a:pt x="3269788" y="754591"/>
                  <a:pt x="3274016" y="768139"/>
                </a:cubicBezTo>
                <a:cubicBezTo>
                  <a:pt x="3278559" y="774347"/>
                  <a:pt x="3279560" y="778980"/>
                  <a:pt x="3275507" y="785654"/>
                </a:cubicBezTo>
                <a:cubicBezTo>
                  <a:pt x="3297514" y="814181"/>
                  <a:pt x="3277534" y="803670"/>
                  <a:pt x="3287024" y="831111"/>
                </a:cubicBezTo>
                <a:cubicBezTo>
                  <a:pt x="3296672" y="854655"/>
                  <a:pt x="3303659" y="881610"/>
                  <a:pt x="3324562" y="903604"/>
                </a:cubicBezTo>
                <a:cubicBezTo>
                  <a:pt x="3330338" y="907511"/>
                  <a:pt x="3333079" y="917872"/>
                  <a:pt x="3330682" y="926744"/>
                </a:cubicBezTo>
                <a:cubicBezTo>
                  <a:pt x="3330269" y="928269"/>
                  <a:pt x="3329716" y="929694"/>
                  <a:pt x="3329041" y="930971"/>
                </a:cubicBezTo>
                <a:cubicBezTo>
                  <a:pt x="3333270" y="950914"/>
                  <a:pt x="3351150" y="1023696"/>
                  <a:pt x="3356062" y="1046405"/>
                </a:cubicBezTo>
                <a:cubicBezTo>
                  <a:pt x="3349099" y="1048737"/>
                  <a:pt x="3362597" y="1059482"/>
                  <a:pt x="3358521" y="1067217"/>
                </a:cubicBezTo>
                <a:cubicBezTo>
                  <a:pt x="3354869" y="1072807"/>
                  <a:pt x="3358113" y="1077371"/>
                  <a:pt x="3358773" y="1082909"/>
                </a:cubicBezTo>
                <a:cubicBezTo>
                  <a:pt x="3356098" y="1090444"/>
                  <a:pt x="3363241" y="1113953"/>
                  <a:pt x="3367682" y="1119909"/>
                </a:cubicBezTo>
                <a:cubicBezTo>
                  <a:pt x="3382703" y="1133847"/>
                  <a:pt x="3374343" y="1168367"/>
                  <a:pt x="3385911" y="1180009"/>
                </a:cubicBezTo>
                <a:cubicBezTo>
                  <a:pt x="3387774" y="1184389"/>
                  <a:pt x="3388688" y="1188737"/>
                  <a:pt x="3389010" y="1193041"/>
                </a:cubicBezTo>
                <a:lnTo>
                  <a:pt x="3388572" y="1205179"/>
                </a:lnTo>
                <a:lnTo>
                  <a:pt x="3385768" y="1208811"/>
                </a:lnTo>
                <a:lnTo>
                  <a:pt x="3386975" y="1216129"/>
                </a:lnTo>
                <a:lnTo>
                  <a:pt x="3386647" y="1218271"/>
                </a:lnTo>
                <a:cubicBezTo>
                  <a:pt x="3386007" y="1222365"/>
                  <a:pt x="3385480" y="1226399"/>
                  <a:pt x="3385420" y="1230360"/>
                </a:cubicBezTo>
                <a:cubicBezTo>
                  <a:pt x="3400233" y="1224163"/>
                  <a:pt x="3387342" y="1263034"/>
                  <a:pt x="3398902" y="1251303"/>
                </a:cubicBezTo>
                <a:cubicBezTo>
                  <a:pt x="3401143" y="1271991"/>
                  <a:pt x="3411558" y="1255397"/>
                  <a:pt x="3402244" y="1281071"/>
                </a:cubicBezTo>
                <a:cubicBezTo>
                  <a:pt x="3416627" y="1312459"/>
                  <a:pt x="3415183" y="1363554"/>
                  <a:pt x="3435533" y="1387530"/>
                </a:cubicBezTo>
                <a:cubicBezTo>
                  <a:pt x="3428168" y="1384876"/>
                  <a:pt x="3423452" y="1398828"/>
                  <a:pt x="3427595" y="1407995"/>
                </a:cubicBezTo>
                <a:cubicBezTo>
                  <a:pt x="3398778" y="1398886"/>
                  <a:pt x="3455260" y="1443485"/>
                  <a:pt x="3436580" y="1453051"/>
                </a:cubicBezTo>
                <a:cubicBezTo>
                  <a:pt x="3454427" y="1452263"/>
                  <a:pt x="3487273" y="1492392"/>
                  <a:pt x="3473886" y="1513215"/>
                </a:cubicBezTo>
                <a:cubicBezTo>
                  <a:pt x="3479337" y="1543203"/>
                  <a:pt x="3495403" y="1563620"/>
                  <a:pt x="3491486" y="1595707"/>
                </a:cubicBezTo>
                <a:cubicBezTo>
                  <a:pt x="3493932" y="1596530"/>
                  <a:pt x="3496028" y="1598008"/>
                  <a:pt x="3497869" y="1599939"/>
                </a:cubicBezTo>
                <a:lnTo>
                  <a:pt x="3502453" y="1606503"/>
                </a:lnTo>
                <a:lnTo>
                  <a:pt x="3502232" y="1607846"/>
                </a:lnTo>
                <a:cubicBezTo>
                  <a:pt x="3502503" y="1613048"/>
                  <a:pt x="3503673" y="1615641"/>
                  <a:pt x="3505239" y="1617081"/>
                </a:cubicBezTo>
                <a:cubicBezTo>
                  <a:pt x="3505979" y="1617395"/>
                  <a:pt x="3506719" y="1617710"/>
                  <a:pt x="3507459" y="1618024"/>
                </a:cubicBezTo>
                <a:lnTo>
                  <a:pt x="3510011" y="1624022"/>
                </a:lnTo>
                <a:lnTo>
                  <a:pt x="3516358" y="1634929"/>
                </a:lnTo>
                <a:lnTo>
                  <a:pt x="3516308" y="1637821"/>
                </a:lnTo>
                <a:lnTo>
                  <a:pt x="3523955" y="1655598"/>
                </a:lnTo>
                <a:lnTo>
                  <a:pt x="3523473" y="1656247"/>
                </a:lnTo>
                <a:cubicBezTo>
                  <a:pt x="3522567" y="1658107"/>
                  <a:pt x="3522227" y="1660249"/>
                  <a:pt x="3523061" y="1663024"/>
                </a:cubicBezTo>
                <a:cubicBezTo>
                  <a:pt x="3513175" y="1664689"/>
                  <a:pt x="3520280" y="1667013"/>
                  <a:pt x="3523616" y="1675054"/>
                </a:cubicBezTo>
                <a:cubicBezTo>
                  <a:pt x="3509006" y="1679436"/>
                  <a:pt x="3523682" y="1698702"/>
                  <a:pt x="3517630" y="1707801"/>
                </a:cubicBezTo>
                <a:cubicBezTo>
                  <a:pt x="3520410" y="1713612"/>
                  <a:pt x="3523083" y="1719836"/>
                  <a:pt x="3525537" y="1726380"/>
                </a:cubicBezTo>
                <a:lnTo>
                  <a:pt x="3529903" y="1779986"/>
                </a:lnTo>
                <a:lnTo>
                  <a:pt x="3521468" y="1836998"/>
                </a:lnTo>
                <a:cubicBezTo>
                  <a:pt x="3522502" y="1857808"/>
                  <a:pt x="3519191" y="1876110"/>
                  <a:pt x="3523412" y="1893497"/>
                </a:cubicBezTo>
                <a:cubicBezTo>
                  <a:pt x="3520411" y="1900876"/>
                  <a:pt x="3519436" y="1907708"/>
                  <a:pt x="3525004" y="1913894"/>
                </a:cubicBezTo>
                <a:cubicBezTo>
                  <a:pt x="3524490" y="1933413"/>
                  <a:pt x="3517414" y="1938604"/>
                  <a:pt x="3523928" y="1950514"/>
                </a:cubicBezTo>
                <a:cubicBezTo>
                  <a:pt x="3512685" y="1962215"/>
                  <a:pt x="3517275" y="1962555"/>
                  <a:pt x="3521008" y="1967449"/>
                </a:cubicBezTo>
                <a:lnTo>
                  <a:pt x="3521297" y="1968163"/>
                </a:lnTo>
                <a:lnTo>
                  <a:pt x="3519686" y="1969768"/>
                </a:lnTo>
                <a:lnTo>
                  <a:pt x="3519089" y="1972904"/>
                </a:lnTo>
                <a:lnTo>
                  <a:pt x="3520122" y="1981289"/>
                </a:lnTo>
                <a:lnTo>
                  <a:pt x="3520948" y="1984413"/>
                </a:lnTo>
                <a:cubicBezTo>
                  <a:pt x="3521356" y="1986575"/>
                  <a:pt x="3521416" y="1988026"/>
                  <a:pt x="3521226" y="1989046"/>
                </a:cubicBezTo>
                <a:lnTo>
                  <a:pt x="3521092" y="1989171"/>
                </a:lnTo>
                <a:lnTo>
                  <a:pt x="3521624" y="1993492"/>
                </a:lnTo>
                <a:cubicBezTo>
                  <a:pt x="3522844" y="2000762"/>
                  <a:pt x="3524332" y="2007819"/>
                  <a:pt x="3525996" y="2014518"/>
                </a:cubicBezTo>
                <a:cubicBezTo>
                  <a:pt x="3518529" y="2020777"/>
                  <a:pt x="3529333" y="2045218"/>
                  <a:pt x="3514412" y="2043465"/>
                </a:cubicBezTo>
                <a:cubicBezTo>
                  <a:pt x="3516219" y="2052531"/>
                  <a:pt x="3522688" y="2057653"/>
                  <a:pt x="3512822" y="2055222"/>
                </a:cubicBezTo>
                <a:cubicBezTo>
                  <a:pt x="3513140" y="2058224"/>
                  <a:pt x="3512432" y="2060136"/>
                  <a:pt x="3511227" y="2061550"/>
                </a:cubicBezTo>
                <a:lnTo>
                  <a:pt x="3510645" y="2061975"/>
                </a:lnTo>
                <a:lnTo>
                  <a:pt x="3514907" y="2082129"/>
                </a:lnTo>
                <a:lnTo>
                  <a:pt x="3514347" y="2084880"/>
                </a:lnTo>
                <a:lnTo>
                  <a:pt x="3518565" y="2097919"/>
                </a:lnTo>
                <a:lnTo>
                  <a:pt x="3519976" y="2104707"/>
                </a:lnTo>
                <a:lnTo>
                  <a:pt x="3521958" y="2106519"/>
                </a:lnTo>
                <a:cubicBezTo>
                  <a:pt x="3523219" y="2108534"/>
                  <a:pt x="3523895" y="2111498"/>
                  <a:pt x="3523237" y="2116590"/>
                </a:cubicBezTo>
                <a:lnTo>
                  <a:pt x="3522786" y="2117790"/>
                </a:lnTo>
                <a:lnTo>
                  <a:pt x="3526064" y="2125947"/>
                </a:lnTo>
                <a:cubicBezTo>
                  <a:pt x="3527505" y="2128548"/>
                  <a:pt x="3529274" y="2130818"/>
                  <a:pt x="3531495" y="2132603"/>
                </a:cubicBezTo>
                <a:cubicBezTo>
                  <a:pt x="3522034" y="2161762"/>
                  <a:pt x="3533978" y="2187874"/>
                  <a:pt x="3533955" y="2218836"/>
                </a:cubicBezTo>
                <a:cubicBezTo>
                  <a:pt x="3517312" y="2233337"/>
                  <a:pt x="3542024" y="2285180"/>
                  <a:pt x="3559442" y="2291697"/>
                </a:cubicBezTo>
                <a:cubicBezTo>
                  <a:pt x="3544608" y="2292866"/>
                  <a:pt x="3567228" y="2330146"/>
                  <a:pt x="3568373" y="2340076"/>
                </a:cubicBezTo>
                <a:cubicBezTo>
                  <a:pt x="3568755" y="2343387"/>
                  <a:pt x="3566751" y="2343658"/>
                  <a:pt x="3560178" y="2338540"/>
                </a:cubicBezTo>
                <a:cubicBezTo>
                  <a:pt x="3562571" y="2349015"/>
                  <a:pt x="3555536" y="2360463"/>
                  <a:pt x="3548875" y="2354921"/>
                </a:cubicBezTo>
                <a:cubicBezTo>
                  <a:pt x="3564342" y="2386191"/>
                  <a:pt x="3553912" y="2434573"/>
                  <a:pt x="3562290" y="2470516"/>
                </a:cubicBezTo>
                <a:cubicBezTo>
                  <a:pt x="3548732" y="2491328"/>
                  <a:pt x="3561750" y="2479665"/>
                  <a:pt x="3560263" y="2500409"/>
                </a:cubicBezTo>
                <a:cubicBezTo>
                  <a:pt x="3573531" y="2493872"/>
                  <a:pt x="3554177" y="2525877"/>
                  <a:pt x="3569616" y="2525972"/>
                </a:cubicBezTo>
                <a:cubicBezTo>
                  <a:pt x="3568857" y="2529744"/>
                  <a:pt x="3567635" y="2533395"/>
                  <a:pt x="3566291" y="2537057"/>
                </a:cubicBezTo>
                <a:lnTo>
                  <a:pt x="3565595" y="2538979"/>
                </a:lnTo>
                <a:lnTo>
                  <a:pt x="3565471" y="2546483"/>
                </a:lnTo>
                <a:lnTo>
                  <a:pt x="3562111" y="2548822"/>
                </a:lnTo>
                <a:lnTo>
                  <a:pt x="3559542" y="2560277"/>
                </a:lnTo>
                <a:cubicBezTo>
                  <a:pt x="3559093" y="2564534"/>
                  <a:pt x="3559212" y="2569074"/>
                  <a:pt x="3560240" y="2574030"/>
                </a:cubicBezTo>
                <a:cubicBezTo>
                  <a:pt x="3567097" y="2585933"/>
                  <a:pt x="3560828" y="2605604"/>
                  <a:pt x="3562359" y="2622912"/>
                </a:cubicBezTo>
                <a:lnTo>
                  <a:pt x="3564740" y="2630748"/>
                </a:lnTo>
                <a:lnTo>
                  <a:pt x="3563214" y="2656947"/>
                </a:lnTo>
                <a:cubicBezTo>
                  <a:pt x="3563065" y="2664385"/>
                  <a:pt x="3563222" y="2672085"/>
                  <a:pt x="3563949" y="2680153"/>
                </a:cubicBezTo>
                <a:lnTo>
                  <a:pt x="3566383" y="2695058"/>
                </a:lnTo>
                <a:lnTo>
                  <a:pt x="3565385" y="2699075"/>
                </a:lnTo>
                <a:cubicBezTo>
                  <a:pt x="3565951" y="2705917"/>
                  <a:pt x="3570892" y="2714690"/>
                  <a:pt x="3565525" y="2714239"/>
                </a:cubicBezTo>
                <a:lnTo>
                  <a:pt x="3567847" y="2721812"/>
                </a:lnTo>
                <a:lnTo>
                  <a:pt x="3564077" y="2729693"/>
                </a:lnTo>
                <a:cubicBezTo>
                  <a:pt x="3563144" y="2730592"/>
                  <a:pt x="3562134" y="2731288"/>
                  <a:pt x="3561085" y="2731758"/>
                </a:cubicBezTo>
                <a:lnTo>
                  <a:pt x="3563149" y="2742418"/>
                </a:lnTo>
                <a:lnTo>
                  <a:pt x="3560661" y="2751437"/>
                </a:lnTo>
                <a:lnTo>
                  <a:pt x="3563126" y="2758989"/>
                </a:lnTo>
                <a:lnTo>
                  <a:pt x="3562876" y="2762207"/>
                </a:lnTo>
                <a:lnTo>
                  <a:pt x="3561866" y="2770236"/>
                </a:lnTo>
                <a:cubicBezTo>
                  <a:pt x="3561066" y="2774372"/>
                  <a:pt x="3560080" y="2779005"/>
                  <a:pt x="3559378" y="2784138"/>
                </a:cubicBezTo>
                <a:lnTo>
                  <a:pt x="3559178" y="2788436"/>
                </a:lnTo>
                <a:lnTo>
                  <a:pt x="3554648" y="2798068"/>
                </a:lnTo>
                <a:cubicBezTo>
                  <a:pt x="3551209" y="2805087"/>
                  <a:pt x="3548936" y="2810580"/>
                  <a:pt x="3551400" y="2816345"/>
                </a:cubicBezTo>
                <a:cubicBezTo>
                  <a:pt x="3547036" y="2826742"/>
                  <a:pt x="3533490" y="2834711"/>
                  <a:pt x="3538128" y="2849028"/>
                </a:cubicBezTo>
                <a:cubicBezTo>
                  <a:pt x="3531517" y="2845031"/>
                  <a:pt x="3538369" y="2865256"/>
                  <a:pt x="3532013" y="2868126"/>
                </a:cubicBezTo>
                <a:cubicBezTo>
                  <a:pt x="3526842" y="2869601"/>
                  <a:pt x="3527715" y="2876080"/>
                  <a:pt x="3526094" y="2881167"/>
                </a:cubicBezTo>
                <a:cubicBezTo>
                  <a:pt x="3520961" y="2885059"/>
                  <a:pt x="3517628" y="2910333"/>
                  <a:pt x="3518939" y="2918966"/>
                </a:cubicBezTo>
                <a:cubicBezTo>
                  <a:pt x="3525789" y="2943088"/>
                  <a:pt x="3505468" y="2964225"/>
                  <a:pt x="3510391" y="2983548"/>
                </a:cubicBezTo>
                <a:cubicBezTo>
                  <a:pt x="3510204" y="2988707"/>
                  <a:pt x="3509257" y="2993036"/>
                  <a:pt x="3507840" y="2996827"/>
                </a:cubicBezTo>
                <a:lnTo>
                  <a:pt x="3502741" y="3006379"/>
                </a:lnTo>
                <a:lnTo>
                  <a:pt x="3499028" y="3006971"/>
                </a:lnTo>
                <a:lnTo>
                  <a:pt x="3497157" y="3013976"/>
                </a:lnTo>
                <a:lnTo>
                  <a:pt x="3496053" y="3015450"/>
                </a:lnTo>
                <a:cubicBezTo>
                  <a:pt x="3493931" y="3018255"/>
                  <a:pt x="3491925" y="3021106"/>
                  <a:pt x="3490329" y="3024292"/>
                </a:cubicBezTo>
                <a:cubicBezTo>
                  <a:pt x="3504872" y="3031782"/>
                  <a:pt x="3479143" y="3052632"/>
                  <a:pt x="3493186" y="3052840"/>
                </a:cubicBezTo>
                <a:cubicBezTo>
                  <a:pt x="3486942" y="3071654"/>
                  <a:pt x="3501947" y="3066916"/>
                  <a:pt x="3484298" y="3080007"/>
                </a:cubicBezTo>
                <a:cubicBezTo>
                  <a:pt x="3483814" y="3117860"/>
                  <a:pt x="3462683" y="3158406"/>
                  <a:pt x="3469977" y="3195253"/>
                </a:cubicBezTo>
                <a:cubicBezTo>
                  <a:pt x="3464984" y="3186842"/>
                  <a:pt x="3455676" y="3194249"/>
                  <a:pt x="3455490" y="3205255"/>
                </a:cubicBezTo>
                <a:cubicBezTo>
                  <a:pt x="3435461" y="3173385"/>
                  <a:pt x="3464274" y="3257718"/>
                  <a:pt x="3445250" y="3249703"/>
                </a:cubicBezTo>
                <a:cubicBezTo>
                  <a:pt x="3460163" y="3264187"/>
                  <a:pt x="3471377" y="3324835"/>
                  <a:pt x="3452291" y="3330508"/>
                </a:cubicBezTo>
                <a:cubicBezTo>
                  <a:pt x="3445043" y="3359645"/>
                  <a:pt x="3450218" y="3389952"/>
                  <a:pt x="3434486" y="3412864"/>
                </a:cubicBezTo>
                <a:cubicBezTo>
                  <a:pt x="3436166" y="3415609"/>
                  <a:pt x="3437306" y="3418595"/>
                  <a:pt x="3438058" y="3421734"/>
                </a:cubicBezTo>
                <a:lnTo>
                  <a:pt x="3439245" y="3430986"/>
                </a:lnTo>
                <a:lnTo>
                  <a:pt x="3438541" y="3431897"/>
                </a:lnTo>
                <a:cubicBezTo>
                  <a:pt x="3436732" y="3436375"/>
                  <a:pt x="3436677" y="3439488"/>
                  <a:pt x="3437396" y="3441992"/>
                </a:cubicBezTo>
                <a:lnTo>
                  <a:pt x="3438843" y="3444647"/>
                </a:lnTo>
                <a:lnTo>
                  <a:pt x="3438591" y="3451712"/>
                </a:lnTo>
                <a:lnTo>
                  <a:pt x="3439527" y="3466008"/>
                </a:lnTo>
                <a:lnTo>
                  <a:pt x="3438357" y="3468331"/>
                </a:lnTo>
                <a:lnTo>
                  <a:pt x="3437674" y="3489343"/>
                </a:lnTo>
                <a:cubicBezTo>
                  <a:pt x="3437459" y="3489383"/>
                  <a:pt x="3437241" y="3489424"/>
                  <a:pt x="3437026" y="3489465"/>
                </a:cubicBezTo>
                <a:cubicBezTo>
                  <a:pt x="3435558" y="3490219"/>
                  <a:pt x="3434444" y="3491679"/>
                  <a:pt x="3434044" y="3494659"/>
                </a:cubicBezTo>
                <a:cubicBezTo>
                  <a:pt x="3425302" y="3487640"/>
                  <a:pt x="3430211" y="3495561"/>
                  <a:pt x="3429800" y="3504965"/>
                </a:cubicBezTo>
                <a:cubicBezTo>
                  <a:pt x="3416132" y="3496161"/>
                  <a:pt x="3420620" y="3524348"/>
                  <a:pt x="3412115" y="3526661"/>
                </a:cubicBezTo>
                <a:cubicBezTo>
                  <a:pt x="3412121" y="3533765"/>
                  <a:pt x="3411879" y="3541120"/>
                  <a:pt x="3411331" y="3548549"/>
                </a:cubicBezTo>
                <a:lnTo>
                  <a:pt x="3410824" y="3552872"/>
                </a:lnTo>
                <a:cubicBezTo>
                  <a:pt x="3410773" y="3552889"/>
                  <a:pt x="3410721" y="3552908"/>
                  <a:pt x="3410671" y="3552926"/>
                </a:cubicBezTo>
                <a:cubicBezTo>
                  <a:pt x="3410254" y="3553793"/>
                  <a:pt x="3409971" y="3555188"/>
                  <a:pt x="3409849" y="3557419"/>
                </a:cubicBezTo>
                <a:lnTo>
                  <a:pt x="3409902" y="3560756"/>
                </a:lnTo>
                <a:lnTo>
                  <a:pt x="3408918" y="3569144"/>
                </a:lnTo>
                <a:lnTo>
                  <a:pt x="3407623" y="3571810"/>
                </a:lnTo>
                <a:lnTo>
                  <a:pt x="3405729" y="3572549"/>
                </a:lnTo>
                <a:lnTo>
                  <a:pt x="3405835" y="3573359"/>
                </a:lnTo>
                <a:cubicBezTo>
                  <a:pt x="3408214" y="3579757"/>
                  <a:pt x="3412465" y="3582275"/>
                  <a:pt x="3399129" y="3587902"/>
                </a:cubicBezTo>
                <a:cubicBezTo>
                  <a:pt x="3402495" y="3602236"/>
                  <a:pt x="3394605" y="3603730"/>
                  <a:pt x="3389566" y="3621859"/>
                </a:cubicBezTo>
                <a:cubicBezTo>
                  <a:pt x="3393374" y="3630350"/>
                  <a:pt x="3390863" y="3636316"/>
                  <a:pt x="3386307" y="3641820"/>
                </a:cubicBezTo>
                <a:cubicBezTo>
                  <a:pt x="3386232" y="3660214"/>
                  <a:pt x="3378837" y="3675854"/>
                  <a:pt x="3374956" y="3695940"/>
                </a:cubicBezTo>
                <a:cubicBezTo>
                  <a:pt x="3378387" y="3718839"/>
                  <a:pt x="3365817" y="3728358"/>
                  <a:pt x="3361718" y="3749831"/>
                </a:cubicBezTo>
                <a:cubicBezTo>
                  <a:pt x="3370064" y="3770267"/>
                  <a:pt x="3350403" y="3763879"/>
                  <a:pt x="3344768" y="3774338"/>
                </a:cubicBezTo>
                <a:lnTo>
                  <a:pt x="3343985" y="3777418"/>
                </a:lnTo>
                <a:lnTo>
                  <a:pt x="3344520" y="3785849"/>
                </a:lnTo>
                <a:lnTo>
                  <a:pt x="3345162" y="3789023"/>
                </a:lnTo>
                <a:cubicBezTo>
                  <a:pt x="3345441" y="3791209"/>
                  <a:pt x="3345415" y="3792659"/>
                  <a:pt x="3345164" y="3793659"/>
                </a:cubicBezTo>
                <a:lnTo>
                  <a:pt x="3345024" y="3793774"/>
                </a:lnTo>
                <a:lnTo>
                  <a:pt x="3345300" y="3798119"/>
                </a:lnTo>
                <a:cubicBezTo>
                  <a:pt x="3346087" y="3805456"/>
                  <a:pt x="3347157" y="3812596"/>
                  <a:pt x="3348424" y="3819398"/>
                </a:cubicBezTo>
                <a:cubicBezTo>
                  <a:pt x="3340590" y="3825065"/>
                  <a:pt x="3349940" y="3850234"/>
                  <a:pt x="3335133" y="3847354"/>
                </a:cubicBezTo>
                <a:cubicBezTo>
                  <a:pt x="3336403" y="3856524"/>
                  <a:pt x="3342565" y="3862118"/>
                  <a:pt x="3332848" y="3858945"/>
                </a:cubicBezTo>
                <a:cubicBezTo>
                  <a:pt x="3332988" y="3861961"/>
                  <a:pt x="3332168" y="3863811"/>
                  <a:pt x="3330878" y="3865128"/>
                </a:cubicBezTo>
                <a:lnTo>
                  <a:pt x="3330273" y="3865510"/>
                </a:lnTo>
                <a:lnTo>
                  <a:pt x="3333337" y="3885908"/>
                </a:lnTo>
                <a:lnTo>
                  <a:pt x="3332616" y="3888608"/>
                </a:lnTo>
                <a:lnTo>
                  <a:pt x="3336057" y="3901916"/>
                </a:lnTo>
                <a:lnTo>
                  <a:pt x="3337066" y="3908785"/>
                </a:lnTo>
                <a:lnTo>
                  <a:pt x="3338940" y="3910739"/>
                </a:lnTo>
                <a:cubicBezTo>
                  <a:pt x="3340082" y="3912843"/>
                  <a:pt x="3340580" y="3915849"/>
                  <a:pt x="3339621" y="3920873"/>
                </a:cubicBezTo>
                <a:lnTo>
                  <a:pt x="3339102" y="3922032"/>
                </a:lnTo>
                <a:lnTo>
                  <a:pt x="3341891" y="3930408"/>
                </a:lnTo>
                <a:cubicBezTo>
                  <a:pt x="3343178" y="3933107"/>
                  <a:pt x="3344812" y="3935503"/>
                  <a:pt x="3346927" y="3937451"/>
                </a:cubicBezTo>
                <a:cubicBezTo>
                  <a:pt x="3335745" y="3965779"/>
                  <a:pt x="3346136" y="3992699"/>
                  <a:pt x="3344279" y="4023542"/>
                </a:cubicBezTo>
                <a:cubicBezTo>
                  <a:pt x="3347024" y="4058096"/>
                  <a:pt x="3350783" y="4081986"/>
                  <a:pt x="3351926" y="4104769"/>
                </a:cubicBezTo>
                <a:cubicBezTo>
                  <a:pt x="3353695" y="4115384"/>
                  <a:pt x="3359144" y="4193344"/>
                  <a:pt x="3352816" y="4187317"/>
                </a:cubicBezTo>
                <a:cubicBezTo>
                  <a:pt x="3366419" y="4219638"/>
                  <a:pt x="3351446" y="4239971"/>
                  <a:pt x="3357691" y="4276413"/>
                </a:cubicBezTo>
                <a:cubicBezTo>
                  <a:pt x="3342910" y="4296116"/>
                  <a:pt x="3356610" y="4285488"/>
                  <a:pt x="3353895" y="4306037"/>
                </a:cubicBezTo>
                <a:cubicBezTo>
                  <a:pt x="3367541" y="4300534"/>
                  <a:pt x="3346306" y="4330948"/>
                  <a:pt x="3361728" y="4332215"/>
                </a:cubicBezTo>
                <a:cubicBezTo>
                  <a:pt x="3360746" y="4335915"/>
                  <a:pt x="3359307" y="4339458"/>
                  <a:pt x="3357748" y="4343006"/>
                </a:cubicBezTo>
                <a:lnTo>
                  <a:pt x="3356941" y="4344866"/>
                </a:lnTo>
                <a:lnTo>
                  <a:pt x="3356370" y="4352332"/>
                </a:lnTo>
                <a:lnTo>
                  <a:pt x="3352876" y="4354407"/>
                </a:lnTo>
                <a:lnTo>
                  <a:pt x="3352683" y="4444689"/>
                </a:lnTo>
                <a:cubicBezTo>
                  <a:pt x="3355485" y="4452425"/>
                  <a:pt x="3356736" y="4477980"/>
                  <a:pt x="3352455" y="4483791"/>
                </a:cubicBezTo>
                <a:cubicBezTo>
                  <a:pt x="3351784" y="4489320"/>
                  <a:pt x="3353780" y="4495171"/>
                  <a:pt x="3349030" y="4498683"/>
                </a:cubicBezTo>
                <a:cubicBezTo>
                  <a:pt x="3346858" y="4510741"/>
                  <a:pt x="3341860" y="4538358"/>
                  <a:pt x="3339427" y="4556140"/>
                </a:cubicBezTo>
                <a:cubicBezTo>
                  <a:pt x="3342836" y="4560659"/>
                  <a:pt x="3341611" y="4566842"/>
                  <a:pt x="3339521" y="4574959"/>
                </a:cubicBezTo>
                <a:lnTo>
                  <a:pt x="3338246" y="4582576"/>
                </a:lnTo>
                <a:lnTo>
                  <a:pt x="3348539" y="4605460"/>
                </a:lnTo>
                <a:lnTo>
                  <a:pt x="3345760" y="4678575"/>
                </a:lnTo>
                <a:lnTo>
                  <a:pt x="3356250" y="4713574"/>
                </a:lnTo>
                <a:cubicBezTo>
                  <a:pt x="3358600" y="4727943"/>
                  <a:pt x="3359577" y="4741820"/>
                  <a:pt x="3361380" y="4755215"/>
                </a:cubicBezTo>
                <a:cubicBezTo>
                  <a:pt x="3363928" y="4785596"/>
                  <a:pt x="3347531" y="4766123"/>
                  <a:pt x="3361636" y="4803525"/>
                </a:cubicBezTo>
                <a:cubicBezTo>
                  <a:pt x="3356254" y="4807867"/>
                  <a:pt x="3356117" y="4812705"/>
                  <a:pt x="3358957" y="4820729"/>
                </a:cubicBezTo>
                <a:cubicBezTo>
                  <a:pt x="3359783" y="4835507"/>
                  <a:pt x="3345952" y="4834947"/>
                  <a:pt x="3354635" y="4849546"/>
                </a:cubicBezTo>
                <a:cubicBezTo>
                  <a:pt x="3350894" y="4848362"/>
                  <a:pt x="3350351" y="4855411"/>
                  <a:pt x="3349759" y="4861941"/>
                </a:cubicBezTo>
                <a:lnTo>
                  <a:pt x="3347368" y="4866228"/>
                </a:lnTo>
                <a:lnTo>
                  <a:pt x="3358408" y="4889535"/>
                </a:lnTo>
                <a:cubicBezTo>
                  <a:pt x="3373705" y="4931282"/>
                  <a:pt x="3382233" y="4982216"/>
                  <a:pt x="3393319" y="5017998"/>
                </a:cubicBezTo>
                <a:cubicBezTo>
                  <a:pt x="3368256" y="5040241"/>
                  <a:pt x="3392200" y="5029364"/>
                  <a:pt x="3389184" y="5055049"/>
                </a:cubicBezTo>
                <a:cubicBezTo>
                  <a:pt x="3413510" y="5050695"/>
                  <a:pt x="3377700" y="5085342"/>
                  <a:pt x="3405892" y="5089973"/>
                </a:cubicBezTo>
                <a:cubicBezTo>
                  <a:pt x="3404451" y="5094499"/>
                  <a:pt x="3402165" y="5098741"/>
                  <a:pt x="3399662" y="5102960"/>
                </a:cubicBezTo>
                <a:lnTo>
                  <a:pt x="3398363" y="5105176"/>
                </a:lnTo>
                <a:lnTo>
                  <a:pt x="3398026" y="5114590"/>
                </a:lnTo>
                <a:lnTo>
                  <a:pt x="3391859" y="5116550"/>
                </a:lnTo>
                <a:lnTo>
                  <a:pt x="3386999" y="5130226"/>
                </a:lnTo>
                <a:cubicBezTo>
                  <a:pt x="3386119" y="5135455"/>
                  <a:pt x="3386267" y="5141205"/>
                  <a:pt x="3388073" y="5147747"/>
                </a:cubicBezTo>
                <a:cubicBezTo>
                  <a:pt x="3400425" y="5164741"/>
                  <a:pt x="3388688" y="5187675"/>
                  <a:pt x="3391234" y="5209919"/>
                </a:cubicBezTo>
                <a:lnTo>
                  <a:pt x="3395469" y="5220481"/>
                </a:lnTo>
                <a:lnTo>
                  <a:pt x="3392518" y="5250830"/>
                </a:lnTo>
                <a:lnTo>
                  <a:pt x="3393800" y="5252877"/>
                </a:lnTo>
                <a:cubicBezTo>
                  <a:pt x="3393941" y="5258188"/>
                  <a:pt x="3392357" y="5268832"/>
                  <a:pt x="3393361" y="5282697"/>
                </a:cubicBezTo>
                <a:lnTo>
                  <a:pt x="3399825" y="5336059"/>
                </a:lnTo>
                <a:lnTo>
                  <a:pt x="3392824" y="5344884"/>
                </a:lnTo>
                <a:lnTo>
                  <a:pt x="3389277" y="5345998"/>
                </a:lnTo>
                <a:lnTo>
                  <a:pt x="3390946" y="5360636"/>
                </a:lnTo>
                <a:lnTo>
                  <a:pt x="3386366" y="5371486"/>
                </a:lnTo>
                <a:lnTo>
                  <a:pt x="3390662" y="5381496"/>
                </a:lnTo>
                <a:lnTo>
                  <a:pt x="3388199" y="5395290"/>
                </a:lnTo>
                <a:cubicBezTo>
                  <a:pt x="3386677" y="5400263"/>
                  <a:pt x="3384810" y="5405812"/>
                  <a:pt x="3383455" y="5412069"/>
                </a:cubicBezTo>
                <a:lnTo>
                  <a:pt x="3376345" y="5426008"/>
                </a:lnTo>
                <a:lnTo>
                  <a:pt x="3374012" y="5448470"/>
                </a:lnTo>
                <a:cubicBezTo>
                  <a:pt x="3372358" y="5465848"/>
                  <a:pt x="3370199" y="5482458"/>
                  <a:pt x="3365299" y="5498771"/>
                </a:cubicBezTo>
                <a:cubicBezTo>
                  <a:pt x="3368242" y="5512292"/>
                  <a:pt x="3368289" y="5524931"/>
                  <a:pt x="3358774" y="5536815"/>
                </a:cubicBezTo>
                <a:cubicBezTo>
                  <a:pt x="3355554" y="5573082"/>
                  <a:pt x="3364982" y="5582256"/>
                  <a:pt x="3352897" y="5604851"/>
                </a:cubicBezTo>
                <a:cubicBezTo>
                  <a:pt x="3357655" y="5611851"/>
                  <a:pt x="3360065" y="5616619"/>
                  <a:pt x="3360918" y="5620215"/>
                </a:cubicBezTo>
                <a:cubicBezTo>
                  <a:pt x="3363482" y="5631010"/>
                  <a:pt x="3352061" y="5631235"/>
                  <a:pt x="3348145" y="5649365"/>
                </a:cubicBezTo>
                <a:cubicBezTo>
                  <a:pt x="3342329" y="5668683"/>
                  <a:pt x="3336842" y="5635583"/>
                  <a:pt x="3334135" y="5654076"/>
                </a:cubicBezTo>
                <a:cubicBezTo>
                  <a:pt x="3338089" y="5673079"/>
                  <a:pt x="3320876" y="5674673"/>
                  <a:pt x="3326011" y="5694285"/>
                </a:cubicBezTo>
                <a:cubicBezTo>
                  <a:pt x="3339441" y="5687377"/>
                  <a:pt x="3320185" y="5735320"/>
                  <a:pt x="3331448" y="5735077"/>
                </a:cubicBezTo>
                <a:cubicBezTo>
                  <a:pt x="3313758" y="5754960"/>
                  <a:pt x="3333086" y="5760823"/>
                  <a:pt x="3326180" y="5784860"/>
                </a:cubicBezTo>
                <a:cubicBezTo>
                  <a:pt x="3319129" y="5796737"/>
                  <a:pt x="3317432" y="5804806"/>
                  <a:pt x="3323175" y="5814629"/>
                </a:cubicBezTo>
                <a:cubicBezTo>
                  <a:pt x="3289103" y="5869565"/>
                  <a:pt x="3319352" y="5845410"/>
                  <a:pt x="3303983" y="5894405"/>
                </a:cubicBezTo>
                <a:lnTo>
                  <a:pt x="3302615" y="5898375"/>
                </a:lnTo>
                <a:lnTo>
                  <a:pt x="3305988" y="5914019"/>
                </a:lnTo>
                <a:cubicBezTo>
                  <a:pt x="3306566" y="5914416"/>
                  <a:pt x="3307142" y="5914813"/>
                  <a:pt x="3307720" y="5915209"/>
                </a:cubicBezTo>
                <a:lnTo>
                  <a:pt x="3288942" y="5962966"/>
                </a:lnTo>
                <a:lnTo>
                  <a:pt x="3289995" y="5969791"/>
                </a:lnTo>
                <a:lnTo>
                  <a:pt x="3273219" y="6000303"/>
                </a:lnTo>
                <a:lnTo>
                  <a:pt x="3266971" y="6016394"/>
                </a:lnTo>
                <a:lnTo>
                  <a:pt x="3258268" y="6034498"/>
                </a:lnTo>
                <a:lnTo>
                  <a:pt x="3262376" y="6046147"/>
                </a:lnTo>
                <a:cubicBezTo>
                  <a:pt x="3269023" y="6073717"/>
                  <a:pt x="3250846" y="6118951"/>
                  <a:pt x="3274161" y="6127097"/>
                </a:cubicBezTo>
                <a:cubicBezTo>
                  <a:pt x="3261055" y="6140796"/>
                  <a:pt x="3284255" y="6151240"/>
                  <a:pt x="3287116" y="6165061"/>
                </a:cubicBezTo>
                <a:cubicBezTo>
                  <a:pt x="3278972" y="6176795"/>
                  <a:pt x="3286959" y="6181809"/>
                  <a:pt x="3289289" y="6191816"/>
                </a:cubicBezTo>
                <a:cubicBezTo>
                  <a:pt x="3284123" y="6196765"/>
                  <a:pt x="3284941" y="6205311"/>
                  <a:pt x="3291517" y="6207797"/>
                </a:cubicBezTo>
                <a:cubicBezTo>
                  <a:pt x="3306003" y="6202672"/>
                  <a:pt x="3300501" y="6232914"/>
                  <a:pt x="3310808" y="6234442"/>
                </a:cubicBezTo>
                <a:cubicBezTo>
                  <a:pt x="3314005" y="6251566"/>
                  <a:pt x="3305763" y="6327405"/>
                  <a:pt x="3322832" y="6339012"/>
                </a:cubicBezTo>
                <a:cubicBezTo>
                  <a:pt x="3332735" y="6373401"/>
                  <a:pt x="3309981" y="6425589"/>
                  <a:pt x="3311360" y="6440393"/>
                </a:cubicBezTo>
                <a:cubicBezTo>
                  <a:pt x="3282540" y="6457108"/>
                  <a:pt x="3365374" y="6523495"/>
                  <a:pt x="3370963" y="6586374"/>
                </a:cubicBezTo>
                <a:cubicBezTo>
                  <a:pt x="3368621" y="6595055"/>
                  <a:pt x="3368943" y="6599590"/>
                  <a:pt x="3375863" y="6601412"/>
                </a:cubicBezTo>
                <a:cubicBezTo>
                  <a:pt x="3380798" y="6617525"/>
                  <a:pt x="3389212" y="6649404"/>
                  <a:pt x="3400578" y="6683057"/>
                </a:cubicBezTo>
                <a:cubicBezTo>
                  <a:pt x="3408645" y="6705148"/>
                  <a:pt x="3410628" y="6805370"/>
                  <a:pt x="3417831" y="6852700"/>
                </a:cubicBezTo>
                <a:lnTo>
                  <a:pt x="341892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29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796</TotalTime>
  <Words>3714</Words>
  <Application>Microsoft Office PowerPoint</Application>
  <PresentationFormat>Apresentação na tela (4:3)</PresentationFormat>
  <Paragraphs>724</Paragraphs>
  <Slides>126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126</vt:i4>
      </vt:variant>
    </vt:vector>
  </HeadingPairs>
  <TitlesOfParts>
    <vt:vector size="136" baseType="lpstr">
      <vt:lpstr>Arial</vt:lpstr>
      <vt:lpstr>Calibri</vt:lpstr>
      <vt:lpstr>Calibri Light</vt:lpstr>
      <vt:lpstr>Comic Sans MS</vt:lpstr>
      <vt:lpstr>Courier New</vt:lpstr>
      <vt:lpstr>Times New Roman</vt:lpstr>
      <vt:lpstr>Verdana</vt:lpstr>
      <vt:lpstr>Wingdings</vt:lpstr>
      <vt:lpstr>Tema do Office</vt:lpstr>
      <vt:lpstr>2_Tema do Office</vt:lpstr>
      <vt:lpstr>Abordagem  familiar e Comunitária</vt:lpstr>
      <vt:lpstr>Abordagem Comunitária </vt:lpstr>
      <vt:lpstr>Abordagem comunitária</vt:lpstr>
      <vt:lpstr>Apresentação do PowerPoint</vt:lpstr>
      <vt:lpstr>Apresentação do PowerPoint</vt:lpstr>
      <vt:lpstr>Participação Popular</vt:lpstr>
      <vt:lpstr>Reunião da Comissão Local de Saúde - CSE</vt:lpstr>
      <vt:lpstr>Ações coletivas</vt:lpstr>
      <vt:lpstr>Abordagem comunitária</vt:lpstr>
      <vt:lpstr>Equipe da ESF</vt:lpstr>
      <vt:lpstr>Visita Domiciliar</vt:lpstr>
      <vt:lpstr>Etapas da Visita Domiciliar</vt:lpstr>
      <vt:lpstr>Etapas da Visita Domiciliar</vt:lpstr>
      <vt:lpstr>Etapas da Visita Domiciliar</vt:lpstr>
      <vt:lpstr>Abordagem comunitária </vt:lpstr>
      <vt:lpstr>Atenção Primária à Saúde </vt:lpstr>
      <vt:lpstr>Funções da APS</vt:lpstr>
      <vt:lpstr>Informe Dawson (1920) </vt:lpstr>
      <vt:lpstr>Relatório Dawson (1920)</vt:lpstr>
      <vt:lpstr>Princípios da Atenção Primária à Saúde</vt:lpstr>
      <vt:lpstr>Porta de entrada no sistema</vt:lpstr>
      <vt:lpstr>Atributos essenciais</vt:lpstr>
      <vt:lpstr>Longitudinalidade</vt:lpstr>
      <vt:lpstr>Integralidade</vt:lpstr>
      <vt:lpstr>Coordenação do Cuidado</vt:lpstr>
      <vt:lpstr>Orientação Familiar</vt:lpstr>
      <vt:lpstr>Orientação Comunitária</vt:lpstr>
      <vt:lpstr>Atributos da APS</vt:lpstr>
      <vt:lpstr>Abordagem familiar e MCCP</vt:lpstr>
      <vt:lpstr>CONCEITO DE FAMÍLIA</vt:lpstr>
      <vt:lpstr>Conceito de Família</vt:lpstr>
      <vt:lpstr>Apresentação do PowerPoint</vt:lpstr>
      <vt:lpstr>Conceito de Família</vt:lpstr>
      <vt:lpstr>A Família e o Processo Saúde-doença</vt:lpstr>
      <vt:lpstr>Questões Norteadoras</vt:lpstr>
      <vt:lpstr>Composições Familiares</vt:lpstr>
      <vt:lpstr>Remodelação da vida familiar</vt:lpstr>
      <vt:lpstr>Famílias </vt:lpstr>
      <vt:lpstr>Famílias Nucleares</vt:lpstr>
      <vt:lpstr>Famílias Biparentais</vt:lpstr>
      <vt:lpstr>Famílias Monoparentais</vt:lpstr>
      <vt:lpstr>Família unipessoal</vt:lpstr>
      <vt:lpstr>Casais ou cohabitação</vt:lpstr>
      <vt:lpstr>Famílias homoafetivas</vt:lpstr>
      <vt:lpstr>Famílias em Processo de Separação – do Divórcio</vt:lpstr>
      <vt:lpstr>Famílias Reconstituídas</vt:lpstr>
      <vt:lpstr>Famílias Ampliadas</vt:lpstr>
      <vt:lpstr>Famílias adotivas</vt:lpstr>
      <vt:lpstr>Como lidar com as famílias</vt:lpstr>
      <vt:lpstr>Remodelação da vida familiar</vt:lpstr>
      <vt:lpstr>Apresentação do PowerPoint</vt:lpstr>
      <vt:lpstr>Questões Norteadoras</vt:lpstr>
      <vt:lpstr>Dinâmica Familiar</vt:lpstr>
      <vt:lpstr>Dinâmica Familiar</vt:lpstr>
      <vt:lpstr>Dinâmica Familiar</vt:lpstr>
      <vt:lpstr>Dinâmica Familiar</vt:lpstr>
      <vt:lpstr>Dinâmica Familiar</vt:lpstr>
      <vt:lpstr>Questões Norteadoras</vt:lpstr>
      <vt:lpstr>Ciclo Vital da Família</vt:lpstr>
      <vt:lpstr>Crises do ciclo vital familiar</vt:lpstr>
      <vt:lpstr>Crises do ciclo vital</vt:lpstr>
      <vt:lpstr>Crises do ciclo familiar</vt:lpstr>
      <vt:lpstr>Crises Previsíveis do Desenvolvimento</vt:lpstr>
      <vt:lpstr>Questões Norteadoras</vt:lpstr>
      <vt:lpstr>Crises Previsíveis do Desenvolvimento</vt:lpstr>
      <vt:lpstr>Crises Previsíveis do Desenvolvimento</vt:lpstr>
      <vt:lpstr>Crises Previsíveis do Desenvolvimento</vt:lpstr>
      <vt:lpstr>Crises Previsíveis do Desenvolvimento</vt:lpstr>
      <vt:lpstr>Crises Previsíveis do Desenvolvimento</vt:lpstr>
      <vt:lpstr>Crises Previsíveis do Desenvolvimento</vt:lpstr>
      <vt:lpstr>Crises Previsíveis do Desenvolvimento</vt:lpstr>
      <vt:lpstr>Crises Previsíveis do Desenvolvimento</vt:lpstr>
      <vt:lpstr>Crises Previsíveis do Desenvolvimento</vt:lpstr>
      <vt:lpstr>Crises Previsíveis do Desenvolvimento</vt:lpstr>
      <vt:lpstr>Etapas de vida familiar em classes populares</vt:lpstr>
      <vt:lpstr>Crises Acidentais ou  Estressores não normativos</vt:lpstr>
      <vt:lpstr>Crises Acidentais</vt:lpstr>
      <vt:lpstr>Questões Norteadoras</vt:lpstr>
      <vt:lpstr>Instrumento para Abordagem Familiar</vt:lpstr>
      <vt:lpstr>Genograma</vt:lpstr>
      <vt:lpstr>Apresentação do PowerPoint</vt:lpstr>
      <vt:lpstr>Genograma</vt:lpstr>
      <vt:lpstr>Instruções </vt:lpstr>
      <vt:lpstr>Apresentação do PowerPoint</vt:lpstr>
      <vt:lpstr>Apresentação do PowerPoint</vt:lpstr>
      <vt:lpstr>Rede Social de Apoio</vt:lpstr>
      <vt:lpstr> Correspondem aos contatos interpessoais, responsáveis por manter a sua identidade social  Caracteriza-se pela soma de todas as relações que uma pessoa percebe como significativas   família, amizades, relações de trabalho, escolares e institucionais.</vt:lpstr>
      <vt:lpstr>Redes Sociais de Apoio </vt:lpstr>
      <vt:lpstr>Rede Social de Apoio</vt:lpstr>
      <vt:lpstr>Características das RSA</vt:lpstr>
      <vt:lpstr>Rede Social de Apoio</vt:lpstr>
      <vt:lpstr>Rede Social de Apoio</vt:lpstr>
      <vt:lpstr>Dimensão Estrutural da Rede Social de Apoio </vt:lpstr>
      <vt:lpstr>Dinâmica das  relações das  Redes Sociais  de Apoio </vt:lpstr>
      <vt:lpstr>Ecomapa </vt:lpstr>
      <vt:lpstr>Ecomapa</vt:lpstr>
      <vt:lpstr>Intervalo para Café</vt:lpstr>
      <vt:lpstr>Dúvidas, questões?</vt:lpstr>
      <vt:lpstr>Aplicação do Método Clínico Centrado na pessoa</vt:lpstr>
      <vt:lpstr>Apresentação do PowerPoint</vt:lpstr>
      <vt:lpstr>Apresentação do PowerPoint</vt:lpstr>
      <vt:lpstr>Apresentação do PowerPoint</vt:lpstr>
      <vt:lpstr>MCCP – 1º Componente</vt:lpstr>
      <vt:lpstr>MCCP  1º componente</vt:lpstr>
      <vt:lpstr>Apresentação do PowerPoint</vt:lpstr>
      <vt:lpstr>Experiência da pessoa</vt:lpstr>
      <vt:lpstr>Apresentação do PowerPoint</vt:lpstr>
      <vt:lpstr>Dimensão da experiência da doença: SIFE</vt:lpstr>
      <vt:lpstr>Apresentação do PowerPoint</vt:lpstr>
      <vt:lpstr>MCCP – 2º Componente</vt:lpstr>
      <vt:lpstr>MCCP – 2º COMPONENTE</vt:lpstr>
      <vt:lpstr>Apresentação do PowerPoint</vt:lpstr>
      <vt:lpstr>Entendendo a pessoa como um todo</vt:lpstr>
      <vt:lpstr>Apresentação do PowerPoint</vt:lpstr>
      <vt:lpstr>Referências Bibliográficas  </vt:lpstr>
      <vt:lpstr>Dúvidas, questões?</vt:lpstr>
      <vt:lpstr>Etapas da Visita Domiciliar</vt:lpstr>
      <vt:lpstr>Planejamento da VD</vt:lpstr>
      <vt:lpstr>Planejamento da VD</vt:lpstr>
      <vt:lpstr>Realização da VD</vt:lpstr>
      <vt:lpstr>Apresentação do PowerPoint</vt:lpstr>
      <vt:lpstr>Realização da VD</vt:lpstr>
      <vt:lpstr>Realização da VD</vt:lpstr>
      <vt:lpstr>Realização da VD</vt:lpstr>
      <vt:lpstr>Registro da VD</vt:lpstr>
      <vt:lpstr>Avaliação da VD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luciane santos</dc:creator>
  <cp:lastModifiedBy>BD</cp:lastModifiedBy>
  <cp:revision>10</cp:revision>
  <dcterms:created xsi:type="dcterms:W3CDTF">2022-02-22T17:47:02Z</dcterms:created>
  <dcterms:modified xsi:type="dcterms:W3CDTF">2023-05-11T13:52:40Z</dcterms:modified>
</cp:coreProperties>
</file>