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314" r:id="rId5"/>
    <p:sldId id="316" r:id="rId6"/>
    <p:sldId id="315" r:id="rId7"/>
    <p:sldId id="312" r:id="rId8"/>
    <p:sldId id="318" r:id="rId9"/>
    <p:sldId id="317" r:id="rId10"/>
    <p:sldId id="320" r:id="rId11"/>
  </p:sldIdLst>
  <p:sldSz cx="9144000" cy="6858000" type="screen4x3"/>
  <p:notesSz cx="6662738" cy="9832975"/>
  <p:defaultTextStyle>
    <a:defPPr>
      <a:defRPr lang="pt-BR"/>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2B"/>
    <a:srgbClr val="FBF717"/>
    <a:srgbClr val="81B1FF"/>
    <a:srgbClr val="ABD6FF"/>
    <a:srgbClr val="D5F5FF"/>
    <a:srgbClr val="009E4C"/>
    <a:srgbClr val="01A0E1"/>
    <a:srgbClr val="00A1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9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smtClean="0">
                <a:cs typeface="Times New Roman" charset="0"/>
              </a:defRPr>
            </a:lvl1pPr>
          </a:lstStyle>
          <a:p>
            <a:pPr>
              <a:defRPr/>
            </a:pPr>
            <a:endParaRPr lang="fr-FR"/>
          </a:p>
        </p:txBody>
      </p:sp>
      <p:sp>
        <p:nvSpPr>
          <p:cNvPr id="43011" name="Rectangle 3"/>
          <p:cNvSpPr>
            <a:spLocks noGrp="1" noChangeArrowheads="1"/>
          </p:cNvSpPr>
          <p:nvPr>
            <p:ph type="dt" idx="1"/>
          </p:nvPr>
        </p:nvSpPr>
        <p:spPr bwMode="auto">
          <a:xfrm>
            <a:off x="3810000" y="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Times New Roman" charset="0"/>
              </a:defRPr>
            </a:lvl1pPr>
          </a:lstStyle>
          <a:p>
            <a:pPr>
              <a:defRPr/>
            </a:pPr>
            <a:endParaRPr lang="fr-FR"/>
          </a:p>
        </p:txBody>
      </p:sp>
      <p:sp>
        <p:nvSpPr>
          <p:cNvPr id="43012" name="Rectangle 4"/>
          <p:cNvSpPr>
            <a:spLocks noGrp="1" noRot="1" noChangeAspect="1" noChangeArrowheads="1" noTextEdit="1"/>
          </p:cNvSpPr>
          <p:nvPr>
            <p:ph type="sldImg" idx="2"/>
          </p:nvPr>
        </p:nvSpPr>
        <p:spPr bwMode="auto">
          <a:xfrm>
            <a:off x="914400" y="762000"/>
            <a:ext cx="4876800" cy="3657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914400" y="4648200"/>
            <a:ext cx="4876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3014" name="Rectangle 6"/>
          <p:cNvSpPr>
            <a:spLocks noGrp="1" noChangeArrowheads="1"/>
          </p:cNvSpPr>
          <p:nvPr>
            <p:ph type="ftr" sz="quarter" idx="4"/>
          </p:nvPr>
        </p:nvSpPr>
        <p:spPr bwMode="auto">
          <a:xfrm>
            <a:off x="0" y="9372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smtClean="0">
                <a:cs typeface="Times New Roman" charset="0"/>
              </a:defRPr>
            </a:lvl1pPr>
          </a:lstStyle>
          <a:p>
            <a:pPr>
              <a:defRPr/>
            </a:pPr>
            <a:endParaRPr lang="fr-FR"/>
          </a:p>
        </p:txBody>
      </p:sp>
      <p:sp>
        <p:nvSpPr>
          <p:cNvPr id="43015" name="Rectangle 7"/>
          <p:cNvSpPr>
            <a:spLocks noGrp="1" noChangeArrowheads="1"/>
          </p:cNvSpPr>
          <p:nvPr>
            <p:ph type="sldNum" sz="quarter" idx="5"/>
          </p:nvPr>
        </p:nvSpPr>
        <p:spPr bwMode="auto">
          <a:xfrm>
            <a:off x="3810000" y="93726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Times New Roman" charset="0"/>
              </a:defRPr>
            </a:lvl1pPr>
          </a:lstStyle>
          <a:p>
            <a:pPr>
              <a:defRPr/>
            </a:pPr>
            <a:fld id="{37F38939-0E9B-2249-85A7-AEFE12CD4130}" type="slidenum">
              <a:rPr lang="fr-FR"/>
              <a:pPr>
                <a:defRPr/>
              </a:pPr>
              <a:t>‹#›</a:t>
            </a:fld>
            <a:endParaRPr lang="fr-FR"/>
          </a:p>
        </p:txBody>
      </p:sp>
    </p:spTree>
    <p:extLst>
      <p:ext uri="{BB962C8B-B14F-4D97-AF65-F5344CB8AC3E}">
        <p14:creationId xmlns:p14="http://schemas.microsoft.com/office/powerpoint/2010/main" val="41443656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Times New Roman" charset="0"/>
      </a:defRPr>
    </a:lvl1pPr>
    <a:lvl2pPr marL="4572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2pPr>
    <a:lvl3pPr marL="9144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3pPr>
    <a:lvl4pPr marL="13716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4pPr>
    <a:lvl5pPr marL="1828800" algn="l" rtl="0" eaLnBrk="0" fontAlgn="base" hangingPunct="0">
      <a:spcBef>
        <a:spcPct val="30000"/>
      </a:spcBef>
      <a:spcAft>
        <a:spcPct val="0"/>
      </a:spcAft>
      <a:defRPr sz="1200" kern="1200">
        <a:solidFill>
          <a:schemeClr val="tx1"/>
        </a:solidFill>
        <a:latin typeface="Times New Roman" charset="0"/>
        <a:ea typeface="Times New Roman" charset="0"/>
        <a:cs typeface="Times New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744F614-3E79-A647-9591-2772D30DD616}" type="slidenum">
              <a:rPr lang="fr-FR"/>
              <a:pPr>
                <a:defRPr/>
              </a:pPr>
              <a:t>2</a:t>
            </a:fld>
            <a:endParaRPr lang="fr-FR"/>
          </a:p>
        </p:txBody>
      </p:sp>
      <p:sp>
        <p:nvSpPr>
          <p:cNvPr id="100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p:txBody>
          <a:bodyPr/>
          <a:lstStyle/>
          <a:p>
            <a:pPr algn="just" eaLnBrk="1" hangingPunct="1">
              <a:defRPr/>
            </a:pPr>
            <a:r>
              <a:rPr lang="pt-BR" smtClean="0">
                <a:latin typeface="Times" charset="0"/>
              </a:rPr>
              <a:t>The Ergonomic Work Analysis (EWA) presented hereafter, conducted in the Nutrition and Dietetics Service (SND) of the University of São Paulo Hospital (HU-USP), was part of a broader technical cooperation project, carried-out between 2007 and 2008 by a team of researchers attached to the Industrial Engineering Department of the University of São Paulo Polytechnic School (EP), with the support of the Carlos Alberto Vanzolini Foundation (FCAV). </a:t>
            </a:r>
          </a:p>
          <a:p>
            <a:pPr algn="just" eaLnBrk="1" hangingPunct="1">
              <a:defRPr/>
            </a:pPr>
            <a:endParaRPr lang="pt-BR" smtClean="0">
              <a:latin typeface="Times" charset="0"/>
            </a:endParaRPr>
          </a:p>
          <a:p>
            <a:pPr algn="just" eaLnBrk="1" hangingPunct="1">
              <a:defRPr/>
            </a:pPr>
            <a:r>
              <a:rPr lang="pt-BR" smtClean="0">
                <a:latin typeface="Times" charset="0"/>
              </a:rPr>
              <a:t>The EWA was focused on the Nutrition and Dietetics Service (SND), more specifically on the work developed by the team of kitchen helpers of this service. In general, the SND kitchen helpers work in two processes: the assembly and distribution of meals to the patients housed in the HU-USP.</a:t>
            </a:r>
          </a:p>
          <a:p>
            <a:pPr algn="just" eaLnBrk="1" hangingPunct="1">
              <a:defRPr/>
            </a:pPr>
            <a:r>
              <a:rPr lang="pt-BR" smtClean="0">
                <a:latin typeface="Times" charset="0"/>
              </a:rPr>
              <a:t>The reason for choosing this focus was based on the fact that a reform was planned for the purpose of modernizing the equipment used, of improving the current processes and the use of the area available. The work analysis associated with this process, taken as ergonomic demand, will allow the HU-USP to take possession of its results and to carry out the design of the future equipment taking into account its recommendations.</a:t>
            </a:r>
          </a:p>
          <a:p>
            <a:pPr algn="just" eaLnBrk="1" hangingPunct="1">
              <a:defRPr/>
            </a:pPr>
            <a:r>
              <a:rPr lang="pt-BR" smtClean="0">
                <a:latin typeface="Times" charset="0"/>
              </a:rPr>
              <a:t>Another reason for this focus  was the high rate of absenteeism in this sector.</a:t>
            </a: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2AC2A9-CEAA-4041-BCF8-146F52755620}" type="slidenum">
              <a:rPr lang="fr-FR"/>
              <a:pPr>
                <a:defRPr/>
              </a:pPr>
              <a:t>3</a:t>
            </a:fld>
            <a:endParaRPr lang="fr-FR"/>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8851" name="Rectangle 3"/>
          <p:cNvSpPr>
            <a:spLocks noGrp="1" noChangeArrowheads="1"/>
          </p:cNvSpPr>
          <p:nvPr>
            <p:ph type="body" idx="1"/>
          </p:nvPr>
        </p:nvSpPr>
        <p:spPr/>
        <p:txBody>
          <a:bodyPr/>
          <a:lstStyle/>
          <a:p>
            <a:pPr algn="just" eaLnBrk="1" hangingPunct="1">
              <a:spcBef>
                <a:spcPct val="0"/>
              </a:spcBef>
              <a:defRPr/>
            </a:pPr>
            <a:r>
              <a:rPr lang="pt-BR" smtClean="0">
                <a:latin typeface="Times" charset="0"/>
              </a:rPr>
              <a:t>Age</a:t>
            </a:r>
          </a:p>
          <a:p>
            <a:pPr algn="just" eaLnBrk="1" hangingPunct="1">
              <a:spcBef>
                <a:spcPct val="0"/>
              </a:spcBef>
              <a:defRPr/>
            </a:pPr>
            <a:r>
              <a:rPr lang="pt-BR" smtClean="0">
                <a:latin typeface="Times" charset="0"/>
              </a:rPr>
              <a:t>As we can see on graph 1, in 2006, 53% of the population was between 40 and 50 years old.</a:t>
            </a:r>
          </a:p>
          <a:p>
            <a:pPr eaLnBrk="1" hangingPunct="1">
              <a:defRPr/>
            </a:pPr>
            <a:r>
              <a:rPr lang="pt-BR" smtClean="0">
                <a:latin typeface="Times" charset="0"/>
              </a:rPr>
              <a:t>The 40 years and older group represents 71% of the population. One of the reasons for this is the fact that the HU-USP is a public institution, which means that there exists a certain stability on the job. For this reason, persons of higher age represent the largest part  of the hospital</a:t>
            </a:r>
            <a:r>
              <a:rPr lang="ja-JP" altLang="pt-BR" smtClean="0">
                <a:latin typeface="Times New Roman"/>
              </a:rPr>
              <a:t>’</a:t>
            </a:r>
            <a:r>
              <a:rPr lang="pt-BR" smtClean="0">
                <a:latin typeface="Times" charset="0"/>
              </a:rPr>
              <a:t>s workforce.</a:t>
            </a:r>
            <a:endParaRPr lang="pt-BR" sz="1600" smtClean="0">
              <a:latin typeface="Times" charset="0"/>
            </a:endParaRPr>
          </a:p>
          <a:p>
            <a:pPr algn="just" eaLnBrk="1" hangingPunct="1">
              <a:spcBef>
                <a:spcPct val="0"/>
              </a:spcBef>
              <a:defRPr/>
            </a:pPr>
            <a:r>
              <a:rPr lang="pt-BR" smtClean="0">
                <a:latin typeface="Times" charset="0"/>
              </a:rPr>
              <a:t>The younger part of the population, below 30 years of age, is small and represents only 4% of the total.</a:t>
            </a:r>
          </a:p>
          <a:p>
            <a:pPr algn="just" eaLnBrk="1" hangingPunct="1">
              <a:spcBef>
                <a:spcPct val="0"/>
              </a:spcBef>
              <a:defRPr/>
            </a:pPr>
            <a:endParaRPr lang="pt-BR" smtClean="0">
              <a:latin typeface="Times" charset="0"/>
            </a:endParaRPr>
          </a:p>
          <a:p>
            <a:pPr algn="just" eaLnBrk="1" hangingPunct="1">
              <a:spcBef>
                <a:spcPct val="0"/>
              </a:spcBef>
              <a:defRPr/>
            </a:pPr>
            <a:r>
              <a:rPr lang="pt-BR" smtClean="0">
                <a:latin typeface="Times" charset="0"/>
              </a:rPr>
              <a:t>Sex</a:t>
            </a:r>
          </a:p>
          <a:p>
            <a:pPr eaLnBrk="1" hangingPunct="1">
              <a:defRPr/>
            </a:pPr>
            <a:r>
              <a:rPr lang="pt-BR" smtClean="0">
                <a:latin typeface="Times" charset="0"/>
              </a:rPr>
              <a:t>Out of the 110 employees of SND, 91 are women and only 19 are men. The women represent 83% of the workforce, which is almost 5 times the number of male employees. </a:t>
            </a:r>
            <a:endParaRPr lang="pt-BR" sz="1600" smtClean="0">
              <a:latin typeface="Times" charset="0"/>
            </a:endParaRPr>
          </a:p>
          <a:p>
            <a:pPr eaLnBrk="1" hangingPunct="1">
              <a:spcBef>
                <a:spcPct val="0"/>
              </a:spcBef>
              <a:defRPr/>
            </a:pPr>
            <a:endParaRPr lang="pt-BR" smtClean="0">
              <a:latin typeface="Times" charset="0"/>
            </a:endParaRPr>
          </a:p>
          <a:p>
            <a:pPr algn="just" eaLnBrk="1" hangingPunct="1">
              <a:spcBef>
                <a:spcPct val="0"/>
              </a:spcBef>
              <a:defRPr/>
            </a:pPr>
            <a:r>
              <a:rPr lang="pt-BR" smtClean="0">
                <a:latin typeface="Times" charset="0"/>
              </a:rPr>
              <a:t>Employment duration</a:t>
            </a:r>
          </a:p>
          <a:p>
            <a:pPr algn="just" eaLnBrk="1" hangingPunct="1">
              <a:defRPr/>
            </a:pPr>
            <a:r>
              <a:rPr lang="pt-BR" smtClean="0">
                <a:latin typeface="Times" charset="0"/>
              </a:rPr>
              <a:t>Another important characteristic of this population is their long employment duration. The distribution of the employees in groups according to their employment duration is reasonably homogeneous, with the exception of those with more than 25 years in the service. However, only 14 employees, that is 13% of the total of employees, has been employed for less than 5 years. The group with more than 20 years of experience represents approximately 51% of the total. </a:t>
            </a:r>
          </a:p>
          <a:p>
            <a:pPr algn="just" eaLnBrk="1" hangingPunct="1">
              <a:defRPr/>
            </a:pPr>
            <a:r>
              <a:rPr lang="pt-BR" smtClean="0">
                <a:latin typeface="Times" charset="0"/>
              </a:rPr>
              <a:t>This fact has a direct effect on the service work activity knowledge, giving stability to the team, which allows for the development of collective knowledges and strategies. </a:t>
            </a:r>
          </a:p>
          <a:p>
            <a:pPr eaLnBrk="1" hangingPunct="1">
              <a:defRPr/>
            </a:pPr>
            <a:r>
              <a:rPr lang="pt-BR" smtClean="0">
                <a:latin typeface="Times" charset="0"/>
              </a:rPr>
              <a:t>Based on the datas referring to age and employment duration, one can conclude that a large part of SND</a:t>
            </a:r>
            <a:r>
              <a:rPr lang="ja-JP" altLang="pt-BR" smtClean="0">
                <a:latin typeface="Times New Roman"/>
              </a:rPr>
              <a:t>’</a:t>
            </a:r>
            <a:r>
              <a:rPr lang="pt-BR" smtClean="0">
                <a:latin typeface="Times" charset="0"/>
              </a:rPr>
              <a:t>s current workforce started working in the service when they were young and continued working until today. The part of new employees in the service is still relatively small. This can cause complications in the future once the older employees (and with longer employment durations) retire and take with them the knowledge accumulated along their years of experience without passing this knowledge to the new employees and without having had sufficient time to transmit this practical knowledge to the newcomers.</a:t>
            </a:r>
            <a:endParaRPr lang="pt-BR" sz="1600" smtClean="0">
              <a:latin typeface="Times" charset="0"/>
            </a:endParaRPr>
          </a:p>
          <a:p>
            <a:pPr eaLnBrk="1" hangingPunct="1">
              <a:defRPr/>
            </a:pPr>
            <a:endParaRPr lang="pt-BR" smtClean="0">
              <a:latin typeface="Times" charset="0"/>
            </a:endParaRPr>
          </a:p>
          <a:p>
            <a:pPr algn="just" eaLnBrk="1" hangingPunct="1">
              <a:spcBef>
                <a:spcPct val="0"/>
              </a:spcBef>
              <a:defRPr/>
            </a:pPr>
            <a:r>
              <a:rPr lang="pt-BR" smtClean="0">
                <a:latin typeface="Times" charset="0"/>
              </a:rPr>
              <a:t>Absenteeism</a:t>
            </a:r>
          </a:p>
          <a:p>
            <a:pPr algn="just" eaLnBrk="1" hangingPunct="1">
              <a:spcBef>
                <a:spcPct val="0"/>
              </a:spcBef>
              <a:defRPr/>
            </a:pPr>
            <a:r>
              <a:rPr lang="pt-BR" sz="1400" smtClean="0">
                <a:latin typeface="Times" charset="0"/>
              </a:rPr>
              <a:t>The datas gathered during the project showed the gravity of the situation in the Nutrition sector. A large part of SND</a:t>
            </a:r>
            <a:r>
              <a:rPr lang="ja-JP" altLang="pt-BR" sz="1400" smtClean="0">
                <a:latin typeface="Times New Roman"/>
              </a:rPr>
              <a:t>’</a:t>
            </a:r>
            <a:r>
              <a:rPr lang="pt-BR" sz="1400" smtClean="0">
                <a:latin typeface="Times" charset="0"/>
              </a:rPr>
              <a:t>s employees take longer medical leaves than those of other HU-USP</a:t>
            </a:r>
            <a:r>
              <a:rPr lang="ja-JP" altLang="pt-BR" sz="1400" smtClean="0">
                <a:latin typeface="Times New Roman"/>
              </a:rPr>
              <a:t>’</a:t>
            </a:r>
            <a:r>
              <a:rPr lang="pt-BR" sz="1400" smtClean="0">
                <a:latin typeface="Times" charset="0"/>
              </a:rPr>
              <a:t> sectors. Inadequate working conditions prevailing in the sector cause frequent and prolonged absences for health reasons which results in the sector undergoing productivity losses. Besides the loss of productivity, operating with a reduced team </a:t>
            </a:r>
            <a:r>
              <a:rPr lang="pt-BR" sz="1400" smtClean="0">
                <a:latin typeface="Times New Roman"/>
              </a:rPr>
              <a:t>–</a:t>
            </a:r>
            <a:r>
              <a:rPr lang="pt-BR" sz="1400" smtClean="0">
                <a:latin typeface="Times" charset="0"/>
              </a:rPr>
              <a:t> due to the medical leaves and return to work </a:t>
            </a:r>
            <a:r>
              <a:rPr lang="pt-BR" sz="1400" smtClean="0">
                <a:latin typeface="Times New Roman"/>
              </a:rPr>
              <a:t>–</a:t>
            </a:r>
            <a:r>
              <a:rPr lang="pt-BR" sz="1400" smtClean="0">
                <a:latin typeface="Times" charset="0"/>
              </a:rPr>
              <a:t> adds workload to the healthy employees, increasing the probability of additional medical leaves.</a:t>
            </a:r>
            <a:endParaRPr lang="pt-BR"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4A4812-CB59-F348-B549-C5DB1F8FB277}" type="slidenum">
              <a:rPr lang="fr-FR"/>
              <a:pPr>
                <a:defRPr/>
              </a:pPr>
              <a:t>4</a:t>
            </a:fld>
            <a:endParaRPr lang="fr-FR"/>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r>
              <a:rPr lang="pt-BR" smtClean="0">
                <a:latin typeface="Times" charset="0"/>
              </a:rPr>
              <a:t>For the 2009 International Ergonomics Association Congress, we decided to focus our presentation on the systematic observations carried-out in the process of baby-bottle washing of the SND</a:t>
            </a:r>
            <a:r>
              <a:rPr lang="ja-JP" altLang="pt-BR" smtClean="0">
                <a:latin typeface="Times New Roman"/>
              </a:rPr>
              <a:t>’</a:t>
            </a:r>
            <a:r>
              <a:rPr lang="pt-BR" smtClean="0">
                <a:latin typeface="Times" charset="0"/>
              </a:rPr>
              <a:t>s lactation center.</a:t>
            </a:r>
          </a:p>
          <a:p>
            <a:pPr eaLnBrk="1" hangingPunct="1">
              <a:defRPr/>
            </a:pPr>
            <a:r>
              <a:rPr lang="pt-BR" smtClean="0">
                <a:latin typeface="Times" charset="0"/>
              </a:rPr>
              <a:t>This process consists of 3 subsequent steps and repeats itself throughout the kitchen helper</a:t>
            </a:r>
            <a:r>
              <a:rPr lang="ja-JP" altLang="pt-BR" smtClean="0">
                <a:latin typeface="Times New Roman"/>
              </a:rPr>
              <a:t>’</a:t>
            </a:r>
            <a:r>
              <a:rPr lang="pt-BR" smtClean="0">
                <a:latin typeface="Times" charset="0"/>
              </a:rPr>
              <a:t>s working day.</a:t>
            </a:r>
          </a:p>
          <a:p>
            <a:pPr algn="just" eaLnBrk="1" hangingPunct="1">
              <a:defRPr/>
            </a:pPr>
            <a:r>
              <a:rPr lang="pt-BR" smtClean="0">
                <a:latin typeface="Times" charset="0"/>
              </a:rPr>
              <a:t>On the first picture you can see the first step of the process, which we called the </a:t>
            </a:r>
            <a:r>
              <a:rPr lang="ja-JP" altLang="pt-BR" smtClean="0">
                <a:latin typeface="Times New Roman"/>
              </a:rPr>
              <a:t>“</a:t>
            </a:r>
            <a:r>
              <a:rPr lang="pt-BR" smtClean="0">
                <a:latin typeface="Times" charset="0"/>
              </a:rPr>
              <a:t>soaking</a:t>
            </a:r>
            <a:r>
              <a:rPr lang="ja-JP" altLang="pt-BR" smtClean="0">
                <a:latin typeface="Times New Roman"/>
              </a:rPr>
              <a:t>”</a:t>
            </a:r>
            <a:r>
              <a:rPr lang="pt-BR" smtClean="0">
                <a:latin typeface="Times" charset="0"/>
              </a:rPr>
              <a:t>. During this step, the kitchen helper takes out the baby bottles and their lids from their support one by one. Then, she detaches the nipples from the baby bottles and empties the bottles. She then rinses each item (on the sink on the right part of the picture) and leaves it soaking in a deep sink (on the left prat of the picture) which contains water mixed with a cleansing liquid.</a:t>
            </a:r>
          </a:p>
          <a:p>
            <a:pPr algn="just" eaLnBrk="1" hangingPunct="1">
              <a:defRPr/>
            </a:pPr>
            <a:r>
              <a:rPr lang="pt-BR" smtClean="0">
                <a:latin typeface="Times" charset="0"/>
              </a:rPr>
              <a:t>On the second picture, we can see the second step of the process, which we called the </a:t>
            </a:r>
            <a:r>
              <a:rPr lang="ja-JP" altLang="pt-BR" smtClean="0">
                <a:latin typeface="Times New Roman"/>
              </a:rPr>
              <a:t>“</a:t>
            </a:r>
            <a:r>
              <a:rPr lang="pt-BR" smtClean="0">
                <a:latin typeface="Times" charset="0"/>
              </a:rPr>
              <a:t>washing</a:t>
            </a:r>
            <a:r>
              <a:rPr lang="ja-JP" altLang="pt-BR" smtClean="0">
                <a:latin typeface="Times New Roman"/>
              </a:rPr>
              <a:t>”</a:t>
            </a:r>
            <a:r>
              <a:rPr lang="pt-BR" smtClean="0">
                <a:latin typeface="Times" charset="0"/>
              </a:rPr>
              <a:t>. During this step, the kitchen helper takes each bottle out of the sink, scrubs it with a brush by making repetitive rotating wrist movements. At the end, the bottle is placed on a basin (on the left of the employee on the picture).</a:t>
            </a:r>
          </a:p>
          <a:p>
            <a:pPr eaLnBrk="1" hangingPunct="1">
              <a:defRPr/>
            </a:pPr>
            <a:r>
              <a:rPr lang="pt-BR" smtClean="0">
                <a:latin typeface="Times" charset="0"/>
              </a:rPr>
              <a:t>On the third picture, we can see the </a:t>
            </a:r>
            <a:r>
              <a:rPr lang="ja-JP" altLang="pt-BR" smtClean="0">
                <a:latin typeface="Times New Roman"/>
              </a:rPr>
              <a:t>“</a:t>
            </a:r>
            <a:r>
              <a:rPr lang="pt-BR" smtClean="0">
                <a:latin typeface="Times" charset="0"/>
              </a:rPr>
              <a:t>rinsing</a:t>
            </a:r>
            <a:r>
              <a:rPr lang="ja-JP" altLang="pt-BR" smtClean="0">
                <a:latin typeface="Times New Roman"/>
              </a:rPr>
              <a:t>”</a:t>
            </a:r>
            <a:r>
              <a:rPr lang="pt-BR" smtClean="0">
                <a:latin typeface="Times" charset="0"/>
              </a:rPr>
              <a:t>, which corresponds to the last step of the baby bottle washing process. In this step, the kitchen helper takes the basin (on the left of the picture) containing the washed bottles to a shallower sink. Then she places all the bottles in the sink and rinses them one by one, scrubbing further, if necessary. Afterwards she places the rinsed bottles in another basin (on the right of the picture).</a:t>
            </a:r>
          </a:p>
          <a:p>
            <a:pPr eaLnBrk="1" hangingPunct="1">
              <a:defRPr/>
            </a:pPr>
            <a:r>
              <a:rPr lang="pt-BR" smtClean="0">
                <a:latin typeface="Times" charset="0"/>
              </a:rPr>
              <a:t>The three steps of the baby bottle washing process take place in the same room.</a:t>
            </a:r>
            <a:endParaRPr lang="fr-FR"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9F5248-313A-9E42-B78D-F61623B05A7D}" type="slidenum">
              <a:rPr lang="fr-FR"/>
              <a:pPr>
                <a:defRPr/>
              </a:pPr>
              <a:t>5</a:t>
            </a:fld>
            <a:endParaRPr lang="fr-FR"/>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p:txBody>
          <a:bodyPr/>
          <a:lstStyle/>
          <a:p>
            <a:pPr algn="just" eaLnBrk="1" hangingPunct="1">
              <a:defRPr/>
            </a:pPr>
            <a:r>
              <a:rPr lang="pt-BR" smtClean="0">
                <a:latin typeface="Times" charset="0"/>
              </a:rPr>
              <a:t>The work organization in SND is characterized by a continuous work process: the sector operates 24 hours a day, 365 days a year. To ensure this service the employees work in three fixed shifts:</a:t>
            </a:r>
          </a:p>
          <a:p>
            <a:pPr algn="just" eaLnBrk="1" hangingPunct="1">
              <a:defRPr/>
            </a:pPr>
            <a:r>
              <a:rPr lang="pt-BR" smtClean="0">
                <a:latin typeface="Times" charset="0"/>
              </a:rPr>
              <a:t>In the morning:  from 7am to 1pm, 6 hour shift</a:t>
            </a:r>
          </a:p>
          <a:p>
            <a:pPr algn="just" eaLnBrk="1" hangingPunct="1">
              <a:defRPr/>
            </a:pPr>
            <a:r>
              <a:rPr lang="pt-BR" smtClean="0">
                <a:latin typeface="Times" charset="0"/>
              </a:rPr>
              <a:t>In the afternoon: from 1pm to 7pm, 6 hour shift</a:t>
            </a:r>
          </a:p>
          <a:p>
            <a:pPr algn="just" eaLnBrk="1" hangingPunct="1">
              <a:defRPr/>
            </a:pPr>
            <a:r>
              <a:rPr lang="pt-BR" smtClean="0">
                <a:latin typeface="Times" charset="0"/>
              </a:rPr>
              <a:t>At night: from 7pm to 7am, 12 hour shift with 36 hour breaks.</a:t>
            </a:r>
          </a:p>
          <a:p>
            <a:pPr eaLnBrk="1" hangingPunct="1">
              <a:defRPr/>
            </a:pPr>
            <a:endParaRPr lang="fr-FR" smtClean="0">
              <a:latin typeface="Times" charset="0"/>
            </a:endParaRPr>
          </a:p>
          <a:p>
            <a:pPr eaLnBrk="1" hangingPunct="1">
              <a:defRPr/>
            </a:pPr>
            <a:r>
              <a:rPr lang="fr-FR" smtClean="0">
                <a:latin typeface="Times" charset="0"/>
              </a:rPr>
              <a:t>Only one employee work in the lactation center hygienization process per shift.</a:t>
            </a:r>
          </a:p>
          <a:p>
            <a:pPr eaLnBrk="1" hangingPunct="1">
              <a:defRPr/>
            </a:pPr>
            <a:r>
              <a:rPr lang="fr-FR" smtClean="0">
                <a:latin typeface="Times" charset="0"/>
              </a:rPr>
              <a:t>And around 800 baby bottles needs to be washed per day.</a:t>
            </a:r>
          </a:p>
          <a:p>
            <a:pPr eaLnBrk="1" hangingPunct="1">
              <a:defRPr/>
            </a:pPr>
            <a:r>
              <a:rPr lang="fr-FR" smtClean="0">
                <a:latin typeface="Times" charset="0"/>
              </a:rPr>
              <a:t>This means that during the morning and the afternoon shifts, one employee can wash from 200 to 300 baby bottles.</a:t>
            </a:r>
          </a:p>
          <a:p>
            <a:pPr eaLnBrk="1" hangingPunct="1">
              <a:defRPr/>
            </a:pPr>
            <a:r>
              <a:rPr lang="fr-FR" smtClean="0">
                <a:latin typeface="Times" charset="0"/>
              </a:rPr>
              <a:t>And during the night shift from 200 to 400 baby bottles.</a:t>
            </a:r>
          </a:p>
          <a:p>
            <a:pPr eaLnBrk="1" hangingPunct="1">
              <a:defRPr/>
            </a:pPr>
            <a:r>
              <a:rPr lang="pt-BR" smtClean="0">
                <a:latin typeface="Times" charset="0"/>
              </a:rPr>
              <a:t>These numbers may vary depending on the number of children present in the HU-USP at a given time and their feeding habits, which can differ between night and day.</a:t>
            </a:r>
            <a:endParaRPr lang="fr-FR"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0EE251-5427-3845-BC7E-BC2BD477A211}" type="slidenum">
              <a:rPr lang="fr-FR"/>
              <a:pPr>
                <a:defRPr/>
              </a:pPr>
              <a:t>6</a:t>
            </a:fld>
            <a:endParaRPr lang="fr-FR"/>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r>
              <a:rPr lang="pt-BR" smtClean="0">
                <a:latin typeface="Times" charset="0"/>
              </a:rPr>
              <a:t>For the systematic observation carried-out in the process of baby-bottle washing, the kitchen helpers</a:t>
            </a:r>
            <a:r>
              <a:rPr lang="ja-JP" altLang="pt-BR" smtClean="0">
                <a:latin typeface="Times New Roman"/>
              </a:rPr>
              <a:t>’</a:t>
            </a:r>
            <a:r>
              <a:rPr lang="pt-BR" smtClean="0">
                <a:latin typeface="Times" charset="0"/>
              </a:rPr>
              <a:t> work was filmed during the process of baby bottle soaking, washing and rising for 28 baby bottles.</a:t>
            </a:r>
          </a:p>
          <a:p>
            <a:pPr algn="just" eaLnBrk="1" hangingPunct="1">
              <a:defRPr/>
            </a:pPr>
            <a:r>
              <a:rPr lang="pt-BR" smtClean="0">
                <a:latin typeface="Times" charset="0"/>
              </a:rPr>
              <a:t>The duration of the three sequences observed were 04:55, 05:05 and 03:06 minutes, corresponding to steps 1, 2 and 3. </a:t>
            </a:r>
          </a:p>
          <a:p>
            <a:pPr algn="just" eaLnBrk="1" hangingPunct="1">
              <a:defRPr/>
            </a:pPr>
            <a:r>
              <a:rPr lang="pt-BR" smtClean="0">
                <a:latin typeface="Times" charset="0"/>
              </a:rPr>
              <a:t>These sequences were analysed with Kronos 2.4 software developed by Alain Kerguelen with the support from ANACT. </a:t>
            </a:r>
          </a:p>
          <a:p>
            <a:pPr algn="just" eaLnBrk="1" hangingPunct="1">
              <a:defRPr/>
            </a:pPr>
            <a:r>
              <a:rPr lang="pt-BR" smtClean="0">
                <a:latin typeface="Times" charset="0"/>
              </a:rPr>
              <a:t>This software performs statistical analyses and graph plotting, allowing for a deeper understanding of the work activity under observation.</a:t>
            </a:r>
          </a:p>
          <a:p>
            <a:pPr algn="just" eaLnBrk="1" hangingPunct="1">
              <a:defRPr/>
            </a:pPr>
            <a:endParaRPr lang="pt-BR" smtClean="0">
              <a:latin typeface="Times" charset="0"/>
            </a:endParaRPr>
          </a:p>
          <a:p>
            <a:pPr algn="just" eaLnBrk="1" hangingPunct="1">
              <a:defRPr/>
            </a:pPr>
            <a:r>
              <a:rPr lang="pt-BR" smtClean="0">
                <a:latin typeface="Times" charset="0"/>
              </a:rPr>
              <a:t>The kitchen helper</a:t>
            </a:r>
            <a:r>
              <a:rPr lang="ja-JP" altLang="pt-BR" smtClean="0">
                <a:latin typeface="Times New Roman"/>
              </a:rPr>
              <a:t>’</a:t>
            </a:r>
            <a:r>
              <a:rPr lang="pt-BR" smtClean="0">
                <a:latin typeface="Times" charset="0"/>
              </a:rPr>
              <a:t>s work elements analyzed in the film sequences (called classes in the Kronos ® software) are the following:</a:t>
            </a:r>
          </a:p>
          <a:p>
            <a:pPr algn="just" eaLnBrk="1" hangingPunct="1">
              <a:defRPr/>
            </a:pPr>
            <a:r>
              <a:rPr lang="pt-BR" smtClean="0">
                <a:latin typeface="Times" charset="0"/>
              </a:rPr>
              <a:t>The first element was the inclination of the spinal column: which correponded to the observation of the spinal column inclination during the work (upright, slightly inclined and very inclined).</a:t>
            </a:r>
          </a:p>
          <a:p>
            <a:pPr algn="just" eaLnBrk="1" hangingPunct="1">
              <a:defRPr/>
            </a:pPr>
            <a:r>
              <a:rPr lang="pt-BR" smtClean="0">
                <a:latin typeface="Times" charset="0"/>
              </a:rPr>
              <a:t>As an example, here we have two pictures that show what we considered to be a slightly inclined position of the spinal column and a very inclined position. As we will se in the results, the employee stood in the first position most of the time of the whole process. The second position (the very inclined position) was not maintained for very long periods of time and occured mostly when the employee leaned to grab the baby bottles in the bottom of the sink. </a:t>
            </a:r>
          </a:p>
          <a:p>
            <a:pPr algn="just" eaLnBrk="1" hangingPunct="1">
              <a:defRPr/>
            </a:pPr>
            <a:r>
              <a:rPr lang="pt-BR" smtClean="0">
                <a:latin typeface="Times" charset="0"/>
              </a:rPr>
              <a:t>The second element was the handling or manual activity: which correponded to the observation of the manual actions performed during the steps.</a:t>
            </a:r>
          </a:p>
          <a:p>
            <a:pPr eaLnBrk="1" hangingPunct="1">
              <a:defRPr/>
            </a:pPr>
            <a:r>
              <a:rPr lang="pt-BR" smtClean="0">
                <a:latin typeface="Times" charset="0"/>
              </a:rPr>
              <a:t>And the last element was the observation of the kitchen helper</a:t>
            </a:r>
            <a:r>
              <a:rPr lang="ja-JP" altLang="pt-BR" smtClean="0">
                <a:latin typeface="Times New Roman"/>
              </a:rPr>
              <a:t>’</a:t>
            </a:r>
            <a:r>
              <a:rPr lang="pt-BR" smtClean="0">
                <a:latin typeface="Times" charset="0"/>
              </a:rPr>
              <a:t>s displacement, as well as the time during which she stood still.</a:t>
            </a:r>
          </a:p>
          <a:p>
            <a:pPr eaLnBrk="1" hangingPunct="1">
              <a:defRPr/>
            </a:pPr>
            <a:endParaRPr lang="pt-BR"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5FCDDA-5F3E-0941-B1F3-92BE35FE527D}" type="slidenum">
              <a:rPr lang="fr-FR"/>
              <a:pPr>
                <a:defRPr/>
              </a:pPr>
              <a:t>7</a:t>
            </a:fld>
            <a:endParaRPr lang="fr-FR"/>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p:txBody>
          <a:bodyPr/>
          <a:lstStyle/>
          <a:p>
            <a:pPr algn="just" eaLnBrk="1" hangingPunct="1">
              <a:defRPr/>
            </a:pPr>
            <a:r>
              <a:rPr lang="pt-BR" smtClean="0">
                <a:latin typeface="Times" charset="0"/>
              </a:rPr>
              <a:t>This table presents the three steps combined, in a total of 13 minutes and 10 seconds of filmed sequence.</a:t>
            </a:r>
          </a:p>
          <a:p>
            <a:pPr algn="just" eaLnBrk="1" hangingPunct="1">
              <a:defRPr/>
            </a:pPr>
            <a:r>
              <a:rPr lang="pt-BR" smtClean="0">
                <a:latin typeface="Times" charset="0"/>
              </a:rPr>
              <a:t>It allows to observe the time spent on each activity for each class: the inclination of the workers spine during activity, the manual activity and the workers displacement.</a:t>
            </a:r>
          </a:p>
          <a:p>
            <a:pPr algn="just" eaLnBrk="1" hangingPunct="1">
              <a:defRPr/>
            </a:pPr>
            <a:r>
              <a:rPr lang="pt-BR" smtClean="0">
                <a:latin typeface="Times" charset="0"/>
              </a:rPr>
              <a:t>In this table we can see in more detail the diferent manual activities highlighted during the observations, corresponding to diferent movements:</a:t>
            </a:r>
          </a:p>
          <a:p>
            <a:pPr algn="just" eaLnBrk="1" hangingPunct="1">
              <a:defRPr/>
            </a:pPr>
            <a:r>
              <a:rPr lang="pt-BR" smtClean="0">
                <a:latin typeface="Times" charset="0"/>
              </a:rPr>
              <a:t>Take the baby bottles out from the sink</a:t>
            </a:r>
          </a:p>
          <a:p>
            <a:pPr algn="just" eaLnBrk="1" hangingPunct="1">
              <a:defRPr/>
            </a:pPr>
            <a:r>
              <a:rPr lang="pt-BR" smtClean="0">
                <a:latin typeface="Times" charset="0"/>
              </a:rPr>
              <a:t>Empty the baby bottles</a:t>
            </a:r>
          </a:p>
          <a:p>
            <a:pPr algn="just" eaLnBrk="1" hangingPunct="1">
              <a:defRPr/>
            </a:pPr>
            <a:r>
              <a:rPr lang="pt-BR" smtClean="0">
                <a:latin typeface="Times" charset="0"/>
              </a:rPr>
              <a:t>Rinse</a:t>
            </a:r>
          </a:p>
          <a:p>
            <a:pPr algn="just" eaLnBrk="1" hangingPunct="1">
              <a:defRPr/>
            </a:pPr>
            <a:r>
              <a:rPr lang="pt-BR" smtClean="0">
                <a:latin typeface="Times" charset="0"/>
              </a:rPr>
              <a:t>Rotate the wrist (corresponding to the moment when the employee uses the brush to wash the baby bottles)</a:t>
            </a:r>
          </a:p>
          <a:p>
            <a:pPr algn="just" eaLnBrk="1" hangingPunct="1">
              <a:defRPr/>
            </a:pPr>
            <a:r>
              <a:rPr lang="pt-BR" smtClean="0">
                <a:latin typeface="Times" charset="0"/>
              </a:rPr>
              <a:t>Poor out</a:t>
            </a:r>
          </a:p>
          <a:p>
            <a:pPr algn="just" eaLnBrk="1" hangingPunct="1">
              <a:defRPr/>
            </a:pPr>
            <a:r>
              <a:rPr lang="pt-BR" smtClean="0">
                <a:latin typeface="Times" charset="0"/>
              </a:rPr>
              <a:t>Carry (corresponding to carrying heavier objects than baby bottles, for example a basin full of baby bottles, or a detergent bottle)</a:t>
            </a:r>
          </a:p>
          <a:p>
            <a:pPr algn="just" eaLnBrk="1" hangingPunct="1">
              <a:defRPr/>
            </a:pPr>
            <a:endParaRPr lang="pt-BR" smtClean="0">
              <a:latin typeface="Times" charset="0"/>
            </a:endParaRPr>
          </a:p>
          <a:p>
            <a:pPr algn="just" eaLnBrk="1" hangingPunct="1">
              <a:defRPr/>
            </a:pPr>
            <a:r>
              <a:rPr lang="pt-BR" smtClean="0">
                <a:latin typeface="Times" charset="0"/>
              </a:rPr>
              <a:t>Concerning the position of the spinal column, the slightly inclined position was observed during most of the time: 82.57% of the total time. The upright position was observed during only 2.22% of the total time. The time spent with the spinal column in the very inclined position is  relatively short in comparison with the slightly inclined position (14.44% of the total time). However, if we consider the number of times that the kitchen helper finds herself in the very inclined position, we will notice that it is close to that of the slightly inclined position (57 times in the very inclined position versus 64 times in the slightly inclined position). This means that she stays in the slightly inclined position for longer periods of time than in the very inclined position. In reality, during practically the entire duration of the observations. Indeed, as said before, the very inclined position occurs when the helper leans to grab the bottles lying at the bottom of the sink and, after this movement, returns to the slightly inclined position to perform the rest of the work (rinsing, scrubbing, etc.)</a:t>
            </a:r>
          </a:p>
          <a:p>
            <a:pPr algn="just" eaLnBrk="1" hangingPunct="1">
              <a:defRPr/>
            </a:pPr>
            <a:r>
              <a:rPr lang="pt-BR" smtClean="0">
                <a:latin typeface="Times" charset="0"/>
              </a:rPr>
              <a:t>Concerning the handling of the baby bottles, the major part of the time is taken by rotation movements, with 43.62% of the total time. This means that during all this time the helper performs rotation movements to open the bottles and scrub them. If we consider the three steps needed to wash the 28 bottles, the helper perfoms the wrist rotation movement 66 times. As 800 baby bottles are handled daily, the helper working in the lactation center in the morning shift and the one working in the afternoon shift may wash approximately up to 200 and 300 each per shift. The helper working in the night shift may wash approximately between 200 and 400 bottles per shift. We can therefore extrapolate that a helper working in day shift and washing 200 bottles will perform the wrist rotating movement approximately 471 times during the 6 hours of her shift. Following the same reasoning, if she was to wash 300 bottles, she would perform 707 times the wrist rotating movement during her shift.</a:t>
            </a:r>
            <a:endParaRPr lang="fr-FR"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90A806-BD3D-2348-B20E-A8DAF7E15BEA}" type="slidenum">
              <a:rPr lang="fr-FR"/>
              <a:pPr>
                <a:defRPr/>
              </a:pPr>
              <a:t>8</a:t>
            </a:fld>
            <a:endParaRPr lang="fr-FR"/>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5235" name="Rectangle 3"/>
          <p:cNvSpPr>
            <a:spLocks noGrp="1" noChangeArrowheads="1"/>
          </p:cNvSpPr>
          <p:nvPr>
            <p:ph type="body" idx="1"/>
          </p:nvPr>
        </p:nvSpPr>
        <p:spPr/>
        <p:txBody>
          <a:bodyPr/>
          <a:lstStyle/>
          <a:p>
            <a:pPr algn="just" eaLnBrk="1" hangingPunct="1">
              <a:defRPr/>
            </a:pPr>
            <a:r>
              <a:rPr lang="pt-BR" smtClean="0">
                <a:latin typeface="Times" charset="0"/>
              </a:rPr>
              <a:t>This figure represents another way of showing results extracted from the software Kronos 2.4.</a:t>
            </a:r>
          </a:p>
          <a:p>
            <a:pPr algn="just" eaLnBrk="1" hangingPunct="1">
              <a:defRPr/>
            </a:pPr>
            <a:r>
              <a:rPr lang="pt-BR" smtClean="0">
                <a:latin typeface="Times" charset="0"/>
              </a:rPr>
              <a:t>As the table shown earlier, this figure allows to observe the time spent on each activity for each class (represented by this dark line): </a:t>
            </a:r>
          </a:p>
          <a:p>
            <a:pPr algn="just" eaLnBrk="1" hangingPunct="1">
              <a:defRPr/>
            </a:pPr>
            <a:r>
              <a:rPr lang="pt-BR" smtClean="0">
                <a:latin typeface="Times" charset="0"/>
              </a:rPr>
              <a:t>first the step (here we only consider step 2)</a:t>
            </a:r>
          </a:p>
          <a:p>
            <a:pPr algn="just" eaLnBrk="1" hangingPunct="1">
              <a:defRPr/>
            </a:pPr>
            <a:r>
              <a:rPr lang="pt-BR" smtClean="0">
                <a:latin typeface="Times" charset="0"/>
              </a:rPr>
              <a:t>the inclination of the workers spine during activity (here we can see clearly that the slightly inclined position is maintained over longer periods of time than the very inclined position), </a:t>
            </a:r>
          </a:p>
          <a:p>
            <a:pPr algn="just" eaLnBrk="1" hangingPunct="1">
              <a:defRPr/>
            </a:pPr>
            <a:r>
              <a:rPr lang="pt-BR" smtClean="0">
                <a:latin typeface="Times" charset="0"/>
              </a:rPr>
              <a:t>the manual activity (here we can see that more time is dedicated to wrist rotation movements during this step. In comparison to the table that considered the three steps together, here the percentage of time dedicated to wrist rotation movements increases, reaching 73.89% of the total time of this step (5.5 minutes) (43.62% of the total tima for steps 1,2 and 3 together). This increase is understandable as the scrubbing is an indispensable action of the bottle washing process, especially considering the shape of the bottle and the thread on which the nipple and lid are fastened on which dried milk may accumulate.</a:t>
            </a:r>
          </a:p>
          <a:p>
            <a:pPr algn="just" eaLnBrk="1" hangingPunct="1">
              <a:defRPr/>
            </a:pPr>
            <a:r>
              <a:rPr lang="pt-BR" smtClean="0">
                <a:latin typeface="Times" charset="0"/>
              </a:rPr>
              <a:t>This way of showing the results is also interesting because it allows to see clearly the sequences of the diferent movements realized during this step. Concerning the manual activity, we can see clearly all of the movements realized for the washing of each baby bottle:</a:t>
            </a:r>
          </a:p>
          <a:p>
            <a:pPr algn="just" eaLnBrk="1" hangingPunct="1">
              <a:defRPr/>
            </a:pPr>
            <a:r>
              <a:rPr lang="pt-BR" smtClean="0">
                <a:latin typeface="Times" charset="0"/>
              </a:rPr>
              <a:t>First take the baby bottle out from the sink, then wash it with the brush rotating the wrist andfinally put the baby bottle in the basin. This sequence repeats itself for the 28 baby bottles in only 5.5 minutes!</a:t>
            </a:r>
          </a:p>
          <a:p>
            <a:pPr algn="just" eaLnBrk="1" hangingPunct="1">
              <a:defRPr/>
            </a:pPr>
            <a:endParaRPr lang="pt-BR" smtClean="0">
              <a:latin typeface="Times" charset="0"/>
            </a:endParaRPr>
          </a:p>
          <a:p>
            <a:pPr algn="just" eaLnBrk="1" hangingPunct="1">
              <a:defRPr/>
            </a:pPr>
            <a:r>
              <a:rPr lang="pt-BR" smtClean="0">
                <a:latin typeface="Times" charset="0"/>
              </a:rPr>
              <a:t>Finally on the bottom of this figure, we can see that during almost all of the time of this second step of the baby bottle washing process, the employee works standing up. Indeed, the majority of the washing work, including the three steps described above, is performed in front of the sink and requires this position.</a:t>
            </a:r>
          </a:p>
          <a:p>
            <a:pPr algn="just" eaLnBrk="1" hangingPunct="1">
              <a:defRPr/>
            </a:pPr>
            <a:endParaRPr lang="fr-FR"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7CB891-4590-844E-AE83-A50C5DA72ECE}" type="slidenum">
              <a:rPr lang="fr-FR"/>
              <a:pPr>
                <a:defRPr/>
              </a:pPr>
              <a:t>9</a:t>
            </a:fld>
            <a:endParaRPr lang="fr-FR"/>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3187" name="Rectangle 3"/>
          <p:cNvSpPr>
            <a:spLocks noGrp="1" noChangeArrowheads="1"/>
          </p:cNvSpPr>
          <p:nvPr>
            <p:ph type="body" idx="1"/>
          </p:nvPr>
        </p:nvSpPr>
        <p:spPr/>
        <p:txBody>
          <a:bodyPr/>
          <a:lstStyle/>
          <a:p>
            <a:pPr algn="just" eaLnBrk="1" hangingPunct="1">
              <a:defRPr/>
            </a:pPr>
            <a:r>
              <a:rPr lang="pt-BR" smtClean="0">
                <a:latin typeface="Times" charset="0"/>
              </a:rPr>
              <a:t>Concerning the lactation center, considerations can be made based on the systematic observations. The first one is that the washing process could be performed in the seating position, provided the workplace had been conceived accordingly: as we can see on pictures 1, 2 and 3, in the present configuration there is no space under the sink to accommodate the worker</a:t>
            </a:r>
            <a:r>
              <a:rPr lang="ja-JP" altLang="pt-BR" smtClean="0">
                <a:latin typeface="Times New Roman"/>
              </a:rPr>
              <a:t>’</a:t>
            </a:r>
            <a:r>
              <a:rPr lang="pt-BR" smtClean="0">
                <a:latin typeface="Times" charset="0"/>
              </a:rPr>
              <a:t>s legs and the depth of the sink combined with the position of the faucet require a constraining posture to perform the activity, with the torso leaning forward. </a:t>
            </a:r>
          </a:p>
          <a:p>
            <a:pPr algn="just" eaLnBrk="1" hangingPunct="1">
              <a:defRPr/>
            </a:pPr>
            <a:r>
              <a:rPr lang="pt-BR" smtClean="0">
                <a:latin typeface="Times" charset="0"/>
              </a:rPr>
              <a:t>The sinks are too deep, which obliges the helpers to work constantly with their torso inclined or very inclined, each time they reach for the next bottle to be washed. </a:t>
            </a:r>
          </a:p>
          <a:p>
            <a:pPr algn="just" eaLnBrk="1" hangingPunct="1">
              <a:defRPr/>
            </a:pPr>
            <a:r>
              <a:rPr lang="pt-BR" smtClean="0">
                <a:latin typeface="Times" charset="0"/>
              </a:rPr>
              <a:t>As we can see on picture 3, the position of the faucet is another problem to be solved as it contributes to the forward leaning position that the helpers must adopt while performing this activity.</a:t>
            </a:r>
          </a:p>
          <a:p>
            <a:pPr algn="just" eaLnBrk="1" hangingPunct="1">
              <a:defRPr/>
            </a:pPr>
            <a:endParaRPr lang="pt-BR" smtClean="0">
              <a:latin typeface="Times" charset="0"/>
            </a:endParaRPr>
          </a:p>
          <a:p>
            <a:pPr algn="just" eaLnBrk="1" hangingPunct="1">
              <a:defRPr/>
            </a:pPr>
            <a:r>
              <a:rPr lang="pt-BR" smtClean="0">
                <a:latin typeface="Times" charset="0"/>
              </a:rPr>
              <a:t>The need for designing new utensils was also observed in the lactation center, for the purpose of minimizing the need for repeatedly rotating the wrist during the scrubbing of the bottles (example picture 4). A modification of the design of the bottles was suggested but discarded during validation, remaining the alternative of automating this operation, with the helpers performing a final check as they remove the bottles from the washing machine (in order to guarantee the quality of the process and prevent any problems  that may result from a poorly washed bottle).</a:t>
            </a:r>
          </a:p>
          <a:p>
            <a:pPr eaLnBrk="1" hangingPunct="1">
              <a:defRPr/>
            </a:pPr>
            <a:r>
              <a:rPr lang="pt-BR" smtClean="0">
                <a:latin typeface="Times" charset="0"/>
              </a:rPr>
              <a:t>Another important question related to the lactation center concerns its location in relation to the other work spaces that are occupied in different ways depending on the shift (day or night) which causes the isolation of the worker working in the lactation center during the night shift. In the refurbishment project this question should be considered, in order to allow by means of a physical re-arrangement, for a visual contact between the helper occupied in the lactation center and the other helpers working in the same shift. The solutions must take into account the norms and rules specific to such areas within hospitals.</a:t>
            </a:r>
            <a:endParaRPr lang="fr-FR"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5FE424-E309-B04F-88E0-D81E932E42B9}" type="slidenum">
              <a:rPr lang="fr-FR"/>
              <a:pPr>
                <a:defRPr/>
              </a:pPr>
              <a:t>10</a:t>
            </a:fld>
            <a:endParaRPr lang="fr-FR"/>
          </a:p>
        </p:txBody>
      </p:sp>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p:txBody>
          <a:bodyPr/>
          <a:lstStyle/>
          <a:p>
            <a:pPr algn="just" eaLnBrk="1" hangingPunct="1">
              <a:defRPr/>
            </a:pPr>
            <a:r>
              <a:rPr lang="pt-BR" smtClean="0">
                <a:latin typeface="Times" charset="0"/>
              </a:rPr>
              <a:t>The results of the Ergonomic Work Analysis (EWA) carried out in the SND bring forward some questions that should be taken into account in the cooperation project as a whole. They are: illnesses and medical leaves, absenteeism, the place of work conditions in the projects of new facilities or in the refurbishment of existing facilities.</a:t>
            </a:r>
          </a:p>
          <a:p>
            <a:pPr algn="just" eaLnBrk="1" hangingPunct="1">
              <a:defRPr/>
            </a:pPr>
            <a:r>
              <a:rPr lang="pt-BR" smtClean="0">
                <a:latin typeface="Times" charset="0"/>
              </a:rPr>
              <a:t>Concerning illnesses and medical leaves, it is clear that they are related to the overload of the worker</a:t>
            </a:r>
            <a:r>
              <a:rPr lang="ja-JP" altLang="pt-BR" smtClean="0">
                <a:latin typeface="Times New Roman"/>
              </a:rPr>
              <a:t>’</a:t>
            </a:r>
            <a:r>
              <a:rPr lang="pt-BR" smtClean="0">
                <a:latin typeface="Times" charset="0"/>
              </a:rPr>
              <a:t>s upper limbs, caused mainly by the present working conditions, resulting in cases of WMSDs. Our understanding as ergonomists  recognizes the need to treat illnesses but more importantly the need to change the conditions under which work is performed in order to prevent (or at least minimize) the risk of new cases of WMSDs.</a:t>
            </a:r>
          </a:p>
          <a:p>
            <a:pPr algn="just" eaLnBrk="1" hangingPunct="1">
              <a:defRPr/>
            </a:pPr>
            <a:r>
              <a:rPr lang="pt-BR" smtClean="0">
                <a:latin typeface="Times" charset="0"/>
              </a:rPr>
              <a:t>Thanks to the analysis of the data gathered, it became clear that a large number of SND workers need to take medical leaves of greater duration than those of other sectors. This means that the sector currently undergoes a loss of productivity and that the present working conditions are causing workers to be withdrawn from their workplace for health related reasons. In addition, this situation imposes an overload on the workers that are still in good health, increasing the probability that additional medical leaves occur.</a:t>
            </a:r>
          </a:p>
          <a:p>
            <a:pPr algn="just" eaLnBrk="1" hangingPunct="1">
              <a:defRPr/>
            </a:pPr>
            <a:r>
              <a:rPr lang="pt-BR" smtClean="0">
                <a:latin typeface="Times" charset="0"/>
              </a:rPr>
              <a:t>Besides the impact on the teams, this situation impacts the managers as well, who, due to the fact that their team is reduced and is impacted by the return of workers with function restrictions, must face difficulties in the establishment of work schedules.</a:t>
            </a:r>
          </a:p>
          <a:p>
            <a:pPr algn="just" eaLnBrk="1" hangingPunct="1">
              <a:defRPr/>
            </a:pPr>
            <a:r>
              <a:rPr lang="pt-BR" smtClean="0">
                <a:latin typeface="Times" charset="0"/>
              </a:rPr>
              <a:t>Another important question is the up-coming refurbishment of the SND facilities which represents an opportunity to re-think the work patterns and to conceive the project taking into consideration the future work conditions. This project will allow for a re-organization of the work activities, resulting in a new physical arrangement and in the adoption of new equipments. This practice </a:t>
            </a:r>
            <a:r>
              <a:rPr lang="pt-BR" smtClean="0">
                <a:latin typeface="Times New Roman"/>
              </a:rPr>
              <a:t>–</a:t>
            </a:r>
            <a:r>
              <a:rPr lang="pt-BR" smtClean="0">
                <a:latin typeface="Times" charset="0"/>
              </a:rPr>
              <a:t> integrating in both new-built and refurbishment projects  the knowledge of the future work patterns </a:t>
            </a:r>
            <a:r>
              <a:rPr lang="pt-BR" smtClean="0">
                <a:latin typeface="Times New Roman"/>
              </a:rPr>
              <a:t>–</a:t>
            </a:r>
            <a:r>
              <a:rPr lang="pt-BR" smtClean="0">
                <a:latin typeface="Times" charset="0"/>
              </a:rPr>
              <a:t> represents an excellent opportunity to put Conception Ergonomy in practice, which should provide us with better chances of improving the work conditions than with Correction Ergonomy.</a:t>
            </a:r>
          </a:p>
          <a:p>
            <a:pPr algn="just" eaLnBrk="1" hangingPunct="1">
              <a:defRPr/>
            </a:pPr>
            <a:r>
              <a:rPr lang="pt-BR" smtClean="0">
                <a:latin typeface="Times" charset="0"/>
              </a:rPr>
              <a:t>To finalize, it is important to highlight that the SND EWA resulted in a clear indication of new opportunities for the pursuit of the cooperation between the HU-USP and the PRO/FCAV, as for example the research on utensils and equipment (especially the trolleys used in distribution) and, more broadly, the participation in the SND refurbishment project.</a:t>
            </a:r>
          </a:p>
          <a:p>
            <a:pPr eaLnBrk="1" hangingPunct="1">
              <a:defRPr/>
            </a:pPr>
            <a:endParaRPr lang="fr-FR"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x-none" smtClean="0"/>
              <a:t>Click to edit Master subtitle style</a:t>
            </a:r>
            <a:endParaRPr lang="en-US"/>
          </a:p>
        </p:txBody>
      </p:sp>
    </p:spTree>
    <p:extLst>
      <p:ext uri="{BB962C8B-B14F-4D97-AF65-F5344CB8AC3E}">
        <p14:creationId xmlns:p14="http://schemas.microsoft.com/office/powerpoint/2010/main" val="66747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380861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2824356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19378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extLst>
      <p:ext uri="{BB962C8B-B14F-4D97-AF65-F5344CB8AC3E}">
        <p14:creationId xmlns:p14="http://schemas.microsoft.com/office/powerpoint/2010/main" val="141777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19073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Tree>
    <p:extLst>
      <p:ext uri="{BB962C8B-B14F-4D97-AF65-F5344CB8AC3E}">
        <p14:creationId xmlns:p14="http://schemas.microsoft.com/office/powerpoint/2010/main" val="14016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x-none" smtClean="0"/>
              <a:t>Click to edit Master title style</a:t>
            </a:r>
            <a:endParaRPr lang="en-US"/>
          </a:p>
        </p:txBody>
      </p:sp>
    </p:spTree>
    <p:extLst>
      <p:ext uri="{BB962C8B-B14F-4D97-AF65-F5344CB8AC3E}">
        <p14:creationId xmlns:p14="http://schemas.microsoft.com/office/powerpoint/2010/main" val="364790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36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240909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3555514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mascaraembaixa"/>
          <p:cNvPicPr>
            <a:picLocks noChangeAspect="1" noChangeArrowheads="1"/>
          </p:cNvPicPr>
          <p:nvPr userDrawn="1"/>
        </p:nvPicPr>
        <p:blipFill>
          <a:blip r:embed="rId13">
            <a:extLst>
              <a:ext uri="{28A0092B-C50C-407E-A947-70E740481C1C}">
                <a14:useLocalDpi xmlns:a14="http://schemas.microsoft.com/office/drawing/2010/main" val="0"/>
              </a:ext>
            </a:extLst>
          </a:blip>
          <a:srcRect t="15898" b="1129"/>
          <a:stretch>
            <a:fillRect/>
          </a:stretch>
        </p:blipFill>
        <p:spPr bwMode="auto">
          <a:xfrm>
            <a:off x="1511300" y="1295400"/>
            <a:ext cx="7632700"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1" descr="LOGO 50 ANOS FINAL"/>
          <p:cNvPicPr>
            <a:picLocks noChangeAspect="1" noChangeArrowheads="1"/>
          </p:cNvPicPr>
          <p:nvPr userDrawn="1"/>
        </p:nvPicPr>
        <p:blipFill>
          <a:blip r:embed="rId14">
            <a:extLst>
              <a:ext uri="{28A0092B-C50C-407E-A947-70E740481C1C}">
                <a14:useLocalDpi xmlns:a14="http://schemas.microsoft.com/office/drawing/2010/main" val="0"/>
              </a:ext>
            </a:extLst>
          </a:blip>
          <a:srcRect l="12698" t="12495" r="11111" b="11826"/>
          <a:stretch>
            <a:fillRect/>
          </a:stretch>
        </p:blipFill>
        <p:spPr bwMode="auto">
          <a:xfrm>
            <a:off x="7924800" y="3048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ＭＳ Ｐゴシック" charset="0"/>
          <a:cs typeface="Times New Roman" charset="0"/>
        </a:defRPr>
      </a:lvl6pPr>
      <a:lvl7pPr marL="914400" algn="ctr" rtl="0" fontAlgn="base">
        <a:spcBef>
          <a:spcPct val="0"/>
        </a:spcBef>
        <a:spcAft>
          <a:spcPct val="0"/>
        </a:spcAft>
        <a:defRPr sz="4400">
          <a:solidFill>
            <a:schemeClr val="tx2"/>
          </a:solidFill>
          <a:latin typeface="Times New Roman" charset="0"/>
          <a:ea typeface="ＭＳ Ｐゴシック" charset="0"/>
          <a:cs typeface="Times New Roman" charset="0"/>
        </a:defRPr>
      </a:lvl7pPr>
      <a:lvl8pPr marL="1371600" algn="ctr" rtl="0" fontAlgn="base">
        <a:spcBef>
          <a:spcPct val="0"/>
        </a:spcBef>
        <a:spcAft>
          <a:spcPct val="0"/>
        </a:spcAft>
        <a:defRPr sz="4400">
          <a:solidFill>
            <a:schemeClr val="tx2"/>
          </a:solidFill>
          <a:latin typeface="Times New Roman" charset="0"/>
          <a:ea typeface="ＭＳ Ｐゴシック" charset="0"/>
          <a:cs typeface="Times New Roman" charset="0"/>
        </a:defRPr>
      </a:lvl8pPr>
      <a:lvl9pPr marL="1828800" algn="ctr" rtl="0" fontAlgn="base">
        <a:spcBef>
          <a:spcPct val="0"/>
        </a:spcBef>
        <a:spcAft>
          <a:spcPct val="0"/>
        </a:spcAft>
        <a:defRPr sz="4400">
          <a:solidFill>
            <a:schemeClr val="tx2"/>
          </a:solidFill>
          <a:latin typeface="Times New Roman" charset="0"/>
          <a:ea typeface="ＭＳ Ｐゴシック"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ea typeface="Times New Roman" charset="0"/>
          <a:cs typeface="+mn-cs"/>
        </a:defRPr>
      </a:lvl6pPr>
      <a:lvl7pPr marL="2971800" indent="-228600" algn="l" rtl="0" fontAlgn="base">
        <a:spcBef>
          <a:spcPct val="20000"/>
        </a:spcBef>
        <a:spcAft>
          <a:spcPct val="0"/>
        </a:spcAft>
        <a:buChar char="»"/>
        <a:defRPr sz="2000">
          <a:solidFill>
            <a:schemeClr val="tx1"/>
          </a:solidFill>
          <a:latin typeface="+mn-lt"/>
          <a:ea typeface="Times New Roman" charset="0"/>
          <a:cs typeface="+mn-cs"/>
        </a:defRPr>
      </a:lvl7pPr>
      <a:lvl8pPr marL="3429000" indent="-228600" algn="l" rtl="0" fontAlgn="base">
        <a:spcBef>
          <a:spcPct val="20000"/>
        </a:spcBef>
        <a:spcAft>
          <a:spcPct val="0"/>
        </a:spcAft>
        <a:buChar char="»"/>
        <a:defRPr sz="2000">
          <a:solidFill>
            <a:schemeClr val="tx1"/>
          </a:solidFill>
          <a:latin typeface="+mn-lt"/>
          <a:ea typeface="Times New Roman" charset="0"/>
          <a:cs typeface="+mn-cs"/>
        </a:defRPr>
      </a:lvl8pPr>
      <a:lvl9pPr marL="3886200" indent="-228600" algn="l" rtl="0" fontAlgn="base">
        <a:spcBef>
          <a:spcPct val="20000"/>
        </a:spcBef>
        <a:spcAft>
          <a:spcPct val="0"/>
        </a:spcAft>
        <a:buChar char="»"/>
        <a:defRPr sz="2000">
          <a:solidFill>
            <a:schemeClr val="tx1"/>
          </a:solidFill>
          <a:latin typeface="+mn-lt"/>
          <a:ea typeface="Times New Roman"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oleObject" Target="../embeddings/oleObject3.bin"/><Relationship Id="rId6" Type="http://schemas.openxmlformats.org/officeDocument/2006/relationships/image" Target="../media/image13.emf"/><Relationship Id="rId1" Type="http://schemas.openxmlformats.org/officeDocument/2006/relationships/themeOverride" Target="../theme/themeOverride1.xml"/><Relationship Id="rId2"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ChangeArrowheads="1"/>
          </p:cNvSpPr>
          <p:nvPr/>
        </p:nvSpPr>
        <p:spPr bwMode="auto">
          <a:xfrm>
            <a:off x="914400" y="2159000"/>
            <a:ext cx="6934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pt-BR" b="1">
                <a:latin typeface="Arial" charset="0"/>
                <a:cs typeface="Times New Roman" charset="0"/>
              </a:rPr>
              <a:t>Ergonomic Work Analysis (EWA) in the Nutrition and Dietetics Service (SND)</a:t>
            </a:r>
            <a:r>
              <a:rPr lang="pt-BR" sz="1800">
                <a:latin typeface="Arial" charset="0"/>
                <a:cs typeface="Times New Roman" charset="0"/>
              </a:rPr>
              <a:t> </a:t>
            </a:r>
            <a:r>
              <a:rPr lang="pt-BR" b="1">
                <a:latin typeface="Arial" charset="0"/>
                <a:cs typeface="Times New Roman" charset="0"/>
              </a:rPr>
              <a:t>of the University of São Paulo Hospital (HU-USP) </a:t>
            </a:r>
          </a:p>
        </p:txBody>
      </p:sp>
      <p:sp>
        <p:nvSpPr>
          <p:cNvPr id="2055" name="Text Box 7"/>
          <p:cNvSpPr txBox="1">
            <a:spLocks noChangeArrowheads="1"/>
          </p:cNvSpPr>
          <p:nvPr/>
        </p:nvSpPr>
        <p:spPr bwMode="auto">
          <a:xfrm>
            <a:off x="838200" y="5257800"/>
            <a:ext cx="6858000" cy="99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pt-BR" sz="1800">
                <a:latin typeface="Tahoma" charset="0"/>
                <a:cs typeface="Times New Roman" charset="0"/>
              </a:rPr>
              <a:t>Andréa Geiger Neiva, Cláudio Marcelo Brunoro, </a:t>
            </a:r>
          </a:p>
          <a:p>
            <a:pPr algn="ctr">
              <a:defRPr/>
            </a:pPr>
            <a:r>
              <a:rPr lang="pt-BR" sz="1800">
                <a:latin typeface="Tahoma" charset="0"/>
                <a:cs typeface="Times New Roman" charset="0"/>
              </a:rPr>
              <a:t>Profa Dra Uiara Bandineli Montedo, Prof. Dr Laerte Idal Sznelwar</a:t>
            </a:r>
          </a:p>
          <a:p>
            <a:pPr algn="ctr">
              <a:lnSpc>
                <a:spcPct val="130000"/>
              </a:lnSpc>
              <a:defRPr/>
            </a:pPr>
            <a:r>
              <a:rPr lang="pt-BR" sz="1800">
                <a:latin typeface="Tahoma" charset="0"/>
                <a:cs typeface="Times New Roman" charset="0"/>
              </a:rPr>
              <a:t>Beijing, IEA 2009</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381000" y="427038"/>
            <a:ext cx="7772400" cy="71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Conclusion</a:t>
            </a:r>
          </a:p>
        </p:txBody>
      </p:sp>
      <p:sp>
        <p:nvSpPr>
          <p:cNvPr id="98307"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98309" name="Rectangle 5"/>
          <p:cNvSpPr>
            <a:spLocks noGrp="1" noChangeArrowheads="1"/>
          </p:cNvSpPr>
          <p:nvPr>
            <p:ph type="body" idx="1"/>
          </p:nvPr>
        </p:nvSpPr>
        <p:spPr bwMode="auto">
          <a:xfrm>
            <a:off x="457200" y="1874838"/>
            <a:ext cx="7543800" cy="452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en-US" sz="2800" smtClean="0"/>
              <a:t>Illnesses, medical leaves and absenteeism </a:t>
            </a:r>
          </a:p>
          <a:p>
            <a:pPr lvl="1" eaLnBrk="1" hangingPunct="1">
              <a:defRPr/>
            </a:pPr>
            <a:r>
              <a:rPr lang="en-US" sz="2400" smtClean="0"/>
              <a:t>Related to the overload of the worker’s upper limbs</a:t>
            </a:r>
            <a:r>
              <a:rPr lang="pt-BR" sz="2400" smtClean="0"/>
              <a:t>.</a:t>
            </a:r>
          </a:p>
          <a:p>
            <a:pPr lvl="1" eaLnBrk="1" hangingPunct="1">
              <a:defRPr/>
            </a:pPr>
            <a:r>
              <a:rPr lang="en-US" sz="2400" smtClean="0"/>
              <a:t>The sector currently undergoes a loss of productivity </a:t>
            </a:r>
          </a:p>
          <a:p>
            <a:pPr lvl="1" eaLnBrk="1" hangingPunct="1">
              <a:defRPr/>
            </a:pPr>
            <a:r>
              <a:rPr lang="en-US" sz="2400" smtClean="0"/>
              <a:t>This situation imposes an overload on the workers that are still in good health.</a:t>
            </a:r>
          </a:p>
          <a:p>
            <a:pPr lvl="1" eaLnBrk="1" hangingPunct="1">
              <a:defRPr/>
            </a:pPr>
            <a:endParaRPr lang="en-US" sz="2400" smtClean="0"/>
          </a:p>
          <a:p>
            <a:pPr eaLnBrk="1" hangingPunct="1">
              <a:defRPr/>
            </a:pPr>
            <a:r>
              <a:rPr lang="en-US" sz="2800" smtClean="0"/>
              <a:t>Up-coming refurbishment of the SND facilities </a:t>
            </a:r>
          </a:p>
          <a:p>
            <a:pPr lvl="1" eaLnBrk="1" hangingPunct="1">
              <a:defRPr/>
            </a:pPr>
            <a:r>
              <a:rPr lang="en-US" sz="2400" smtClean="0"/>
              <a:t>An opportunity to re-think the work patterns.</a:t>
            </a:r>
            <a:r>
              <a:rPr lang="pt-BR" sz="2400" smtClean="0"/>
              <a:t> </a:t>
            </a:r>
            <a:r>
              <a:rPr lang="en-US" sz="2400" smtClean="0"/>
              <a:t> </a:t>
            </a:r>
          </a:p>
          <a:p>
            <a:pPr lvl="1" eaLnBrk="1" hangingPunct="1">
              <a:defRPr/>
            </a:pPr>
            <a:r>
              <a:rPr lang="en-US" sz="2400" smtClean="0"/>
              <a:t>A re-organization of the work activities</a:t>
            </a:r>
            <a:r>
              <a:rPr lang="pt-BR" sz="240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8600" y="304800"/>
            <a:ext cx="8229600" cy="762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pt-BR" smtClean="0">
                <a:latin typeface="Arial" charset="0"/>
              </a:rPr>
              <a:t>Introduction</a:t>
            </a:r>
          </a:p>
        </p:txBody>
      </p:sp>
      <p:sp>
        <p:nvSpPr>
          <p:cNvPr id="4099" name="Rectangle 3"/>
          <p:cNvSpPr>
            <a:spLocks noGrp="1" noChangeArrowheads="1"/>
          </p:cNvSpPr>
          <p:nvPr>
            <p:ph type="body" idx="1"/>
          </p:nvPr>
        </p:nvSpPr>
        <p:spPr bwMode="auto">
          <a:xfrm>
            <a:off x="228600" y="1524000"/>
            <a:ext cx="7772400" cy="4876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algn="just" eaLnBrk="1" hangingPunct="1">
              <a:buFontTx/>
              <a:buNone/>
              <a:defRPr/>
            </a:pPr>
            <a:r>
              <a:rPr lang="fr-FR" sz="2800" i="1" smtClean="0">
                <a:latin typeface="Arial" charset="0"/>
              </a:rPr>
              <a:t>Demand analysis</a:t>
            </a:r>
            <a:endParaRPr lang="pt-BR" sz="2000" i="1" smtClean="0">
              <a:latin typeface="Arial" charset="0"/>
            </a:endParaRPr>
          </a:p>
          <a:p>
            <a:pPr algn="just" eaLnBrk="1" hangingPunct="1">
              <a:buFontTx/>
              <a:buNone/>
              <a:defRPr/>
            </a:pPr>
            <a:r>
              <a:rPr lang="en-US" sz="2000" smtClean="0">
                <a:latin typeface="Arial" charset="0"/>
              </a:rPr>
              <a:t>Focus of the EWA: the Nutrition and Dietetics Service</a:t>
            </a:r>
            <a:r>
              <a:rPr lang="pt-BR" sz="2000" smtClean="0">
                <a:latin typeface="Arial" charset="0"/>
              </a:rPr>
              <a:t> (SND), more </a:t>
            </a:r>
            <a:r>
              <a:rPr lang="en-US" sz="2000" smtClean="0">
                <a:latin typeface="Arial" charset="0"/>
              </a:rPr>
              <a:t>specifically on the work developed by the team of kitchen helpers of this service. </a:t>
            </a:r>
          </a:p>
          <a:p>
            <a:pPr algn="just" eaLnBrk="1" hangingPunct="1">
              <a:buFontTx/>
              <a:buNone/>
              <a:defRPr/>
            </a:pPr>
            <a:r>
              <a:rPr lang="en-US" sz="2000" smtClean="0">
                <a:latin typeface="Arial" charset="0"/>
              </a:rPr>
              <a:t>2 processes: the </a:t>
            </a:r>
            <a:r>
              <a:rPr lang="en-US" sz="2000" b="1" smtClean="0">
                <a:latin typeface="Arial" charset="0"/>
              </a:rPr>
              <a:t>assembly</a:t>
            </a:r>
            <a:r>
              <a:rPr lang="en-US" sz="2000" smtClean="0">
                <a:latin typeface="Arial" charset="0"/>
              </a:rPr>
              <a:t> and </a:t>
            </a:r>
            <a:r>
              <a:rPr lang="en-US" sz="2000" b="1" smtClean="0">
                <a:latin typeface="Arial" charset="0"/>
              </a:rPr>
              <a:t>distribution</a:t>
            </a:r>
            <a:r>
              <a:rPr lang="en-US" sz="2000" smtClean="0">
                <a:latin typeface="Arial" charset="0"/>
              </a:rPr>
              <a:t> of meals to the patients housed in the University of São Paulo Hospital (HU-USP).</a:t>
            </a:r>
          </a:p>
          <a:p>
            <a:pPr algn="just" eaLnBrk="1" hangingPunct="1">
              <a:buFontTx/>
              <a:buNone/>
              <a:defRPr/>
            </a:pPr>
            <a:r>
              <a:rPr lang="en-US" sz="2000" smtClean="0">
                <a:latin typeface="Arial" charset="0"/>
              </a:rPr>
              <a:t>A reform was planned for the purpose of: </a:t>
            </a:r>
          </a:p>
          <a:p>
            <a:pPr algn="just" eaLnBrk="1" hangingPunct="1">
              <a:defRPr/>
            </a:pPr>
            <a:r>
              <a:rPr lang="en-US" sz="2000" smtClean="0">
                <a:latin typeface="Arial" charset="0"/>
              </a:rPr>
              <a:t>Modernizing the equipment used; </a:t>
            </a:r>
          </a:p>
          <a:p>
            <a:pPr algn="just" eaLnBrk="1" hangingPunct="1">
              <a:defRPr/>
            </a:pPr>
            <a:r>
              <a:rPr lang="en-US" sz="2000" smtClean="0">
                <a:latin typeface="Arial" charset="0"/>
              </a:rPr>
              <a:t>Improving the current processes; </a:t>
            </a:r>
          </a:p>
          <a:p>
            <a:pPr algn="just" eaLnBrk="1" hangingPunct="1">
              <a:defRPr/>
            </a:pPr>
            <a:r>
              <a:rPr lang="en-US" sz="2000" smtClean="0">
                <a:latin typeface="Arial" charset="0"/>
              </a:rPr>
              <a:t>Improving the use of the area available. </a:t>
            </a:r>
          </a:p>
          <a:p>
            <a:pPr algn="just" eaLnBrk="1" hangingPunct="1">
              <a:buFontTx/>
              <a:buNone/>
              <a:defRPr/>
            </a:pPr>
            <a:r>
              <a:rPr lang="en-US" sz="2000" smtClean="0">
                <a:latin typeface="Arial" charset="0"/>
              </a:rPr>
              <a:t>EWA’s objective: allow the HU-USP to take possession of its results and to carry out the design of the future equipment taking into account its recommendations.</a:t>
            </a:r>
            <a:endParaRPr lang="en-US" smtClean="0">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427038"/>
            <a:ext cx="7772400" cy="71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Tahoma" charset="0"/>
              </a:rPr>
              <a:t>Population datas</a:t>
            </a:r>
            <a:endParaRPr lang="pt-BR" sz="3000" smtClean="0"/>
          </a:p>
        </p:txBody>
      </p:sp>
      <p:sp>
        <p:nvSpPr>
          <p:cNvPr id="5126" name="Rectangle 6"/>
          <p:cNvSpPr>
            <a:spLocks noChangeArrowheads="1"/>
          </p:cNvSpPr>
          <p:nvPr/>
        </p:nvSpPr>
        <p:spPr bwMode="auto">
          <a:xfrm>
            <a:off x="381000" y="4419600"/>
            <a:ext cx="4191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5131" name="Text Box 11"/>
          <p:cNvSpPr txBox="1">
            <a:spLocks noChangeArrowheads="1"/>
          </p:cNvSpPr>
          <p:nvPr/>
        </p:nvSpPr>
        <p:spPr bwMode="auto">
          <a:xfrm>
            <a:off x="228600" y="1649413"/>
            <a:ext cx="759777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cs typeface="Times New Roman" charset="0"/>
              </a:defRPr>
            </a:lvl1pPr>
            <a:lvl2pPr marL="914400" indent="-457200">
              <a:defRPr sz="2400">
                <a:solidFill>
                  <a:schemeClr val="tx1"/>
                </a:solidFill>
                <a:latin typeface="Times New Roman" charset="0"/>
                <a:ea typeface="Times New Roman" charset="0"/>
                <a:cs typeface="Times New Roman" charset="0"/>
              </a:defRPr>
            </a:lvl2pPr>
            <a:lvl3pPr marL="1371600" indent="-457200">
              <a:defRPr sz="2400">
                <a:solidFill>
                  <a:schemeClr val="tx1"/>
                </a:solidFill>
                <a:latin typeface="Times New Roman" charset="0"/>
                <a:ea typeface="Times New Roman" charset="0"/>
                <a:cs typeface="Times New Roman" charset="0"/>
              </a:defRPr>
            </a:lvl3pPr>
            <a:lvl4pPr marL="1828800" indent="-457200">
              <a:defRPr sz="2400">
                <a:solidFill>
                  <a:schemeClr val="tx1"/>
                </a:solidFill>
                <a:latin typeface="Times New Roman" charset="0"/>
                <a:ea typeface="Times New Roman" charset="0"/>
                <a:cs typeface="Times New Roman" charset="0"/>
              </a:defRPr>
            </a:lvl4pPr>
            <a:lvl5pPr marL="2286000" indent="-457200">
              <a:defRPr sz="2400">
                <a:solidFill>
                  <a:schemeClr val="tx1"/>
                </a:solidFill>
                <a:latin typeface="Times New Roman" charset="0"/>
                <a:ea typeface="Times New Roman" charset="0"/>
                <a:cs typeface="Times New Roman" charset="0"/>
              </a:defRPr>
            </a:lvl5pPr>
            <a:lvl6pPr marL="2743200" indent="-457200" fontAlgn="base">
              <a:spcBef>
                <a:spcPct val="0"/>
              </a:spcBef>
              <a:spcAft>
                <a:spcPct val="0"/>
              </a:spcAft>
              <a:defRPr sz="2400">
                <a:solidFill>
                  <a:schemeClr val="tx1"/>
                </a:solidFill>
                <a:latin typeface="Times New Roman" charset="0"/>
                <a:ea typeface="Times New Roman" charset="0"/>
                <a:cs typeface="Times New Roman" charset="0"/>
              </a:defRPr>
            </a:lvl6pPr>
            <a:lvl7pPr marL="3200400" indent="-457200" fontAlgn="base">
              <a:spcBef>
                <a:spcPct val="0"/>
              </a:spcBef>
              <a:spcAft>
                <a:spcPct val="0"/>
              </a:spcAft>
              <a:defRPr sz="2400">
                <a:solidFill>
                  <a:schemeClr val="tx1"/>
                </a:solidFill>
                <a:latin typeface="Times New Roman" charset="0"/>
                <a:ea typeface="Times New Roman" charset="0"/>
                <a:cs typeface="Times New Roman" charset="0"/>
              </a:defRPr>
            </a:lvl7pPr>
            <a:lvl8pPr marL="3657600" indent="-457200" fontAlgn="base">
              <a:spcBef>
                <a:spcPct val="0"/>
              </a:spcBef>
              <a:spcAft>
                <a:spcPct val="0"/>
              </a:spcAft>
              <a:defRPr sz="2400">
                <a:solidFill>
                  <a:schemeClr val="tx1"/>
                </a:solidFill>
                <a:latin typeface="Times New Roman" charset="0"/>
                <a:ea typeface="Times New Roman" charset="0"/>
                <a:cs typeface="Times New Roman" charset="0"/>
              </a:defRPr>
            </a:lvl8pPr>
            <a:lvl9pPr marL="4114800" indent="-457200" fontAlgn="base">
              <a:spcBef>
                <a:spcPct val="0"/>
              </a:spcBef>
              <a:spcAft>
                <a:spcPct val="0"/>
              </a:spcAft>
              <a:defRPr sz="2400">
                <a:solidFill>
                  <a:schemeClr val="tx1"/>
                </a:solidFill>
                <a:latin typeface="Times New Roman" charset="0"/>
                <a:ea typeface="Times New Roman" charset="0"/>
                <a:cs typeface="Times New Roman" charset="0"/>
              </a:defRPr>
            </a:lvl9pPr>
          </a:lstStyle>
          <a:p>
            <a:pPr lvl="1">
              <a:lnSpc>
                <a:spcPct val="90000"/>
              </a:lnSpc>
              <a:spcBef>
                <a:spcPct val="20000"/>
              </a:spcBef>
              <a:spcAft>
                <a:spcPct val="40000"/>
              </a:spcAft>
              <a:buClr>
                <a:schemeClr val="tx2"/>
              </a:buClr>
              <a:buSzPct val="65000"/>
              <a:buFont typeface="Times" charset="0"/>
              <a:buNone/>
              <a:defRPr/>
            </a:pPr>
            <a:endParaRPr lang="fr-FR" smtClean="0">
              <a:latin typeface="Arial" charset="0"/>
              <a:ea typeface="ＭＳ Ｐゴシック" charset="0"/>
            </a:endParaRPr>
          </a:p>
          <a:p>
            <a:pPr>
              <a:spcBef>
                <a:spcPct val="50000"/>
              </a:spcBef>
              <a:defRPr/>
            </a:pPr>
            <a:endParaRPr lang="fr-FR" smtClean="0"/>
          </a:p>
        </p:txBody>
      </p:sp>
      <p:sp>
        <p:nvSpPr>
          <p:cNvPr id="5135" name="Text Box 15"/>
          <p:cNvSpPr txBox="1">
            <a:spLocks noChangeArrowheads="1"/>
          </p:cNvSpPr>
          <p:nvPr/>
        </p:nvSpPr>
        <p:spPr bwMode="auto">
          <a:xfrm>
            <a:off x="457200" y="4191000"/>
            <a:ext cx="26066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pt-BR" sz="1200">
                <a:latin typeface="Arial" charset="0"/>
                <a:cs typeface="Times New Roman" charset="0"/>
              </a:rPr>
              <a:t>Graph 1: Population distribution by age group (%) in SND in 2006 (N=110).</a:t>
            </a:r>
            <a:endParaRPr lang="fr-FR" sz="1400">
              <a:latin typeface="Arial" charset="0"/>
              <a:cs typeface="Times New Roman" charset="0"/>
            </a:endParaRPr>
          </a:p>
        </p:txBody>
      </p:sp>
      <p:graphicFrame>
        <p:nvGraphicFramePr>
          <p:cNvPr id="6149" name="Object 16"/>
          <p:cNvGraphicFramePr>
            <a:graphicFrameLocks noChangeAspect="1"/>
          </p:cNvGraphicFramePr>
          <p:nvPr/>
        </p:nvGraphicFramePr>
        <p:xfrm>
          <a:off x="304800" y="1143000"/>
          <a:ext cx="2911475" cy="3048000"/>
        </p:xfrm>
        <a:graphic>
          <a:graphicData uri="http://schemas.openxmlformats.org/presentationml/2006/ole">
            <mc:AlternateContent xmlns:mc="http://schemas.openxmlformats.org/markup-compatibility/2006">
              <mc:Choice xmlns:v="urn:schemas-microsoft-com:vml" Requires="v">
                <p:oleObj spid="_x0000_s6161" name="Document" r:id="rId4" imgW="2540000" imgH="2654300" progId="Word.Document.8">
                  <p:embed/>
                </p:oleObj>
              </mc:Choice>
              <mc:Fallback>
                <p:oleObj name="Document" r:id="rId4" imgW="2540000" imgH="2654300" progId="Word.Document.8">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2911475"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37" name="Text Box 17"/>
          <p:cNvSpPr txBox="1">
            <a:spLocks noChangeArrowheads="1"/>
          </p:cNvSpPr>
          <p:nvPr/>
        </p:nvSpPr>
        <p:spPr bwMode="auto">
          <a:xfrm>
            <a:off x="3200400" y="1892300"/>
            <a:ext cx="25146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pt-BR" sz="1800" b="1">
                <a:latin typeface="Arial" charset="0"/>
                <a:cs typeface="Times New Roman" charset="0"/>
              </a:rPr>
              <a:t>Age</a:t>
            </a:r>
            <a:endParaRPr lang="pt-BR" sz="1600">
              <a:latin typeface="Arial" charset="0"/>
              <a:cs typeface="Times New Roman" charset="0"/>
            </a:endParaRPr>
          </a:p>
          <a:p>
            <a:pPr>
              <a:defRPr/>
            </a:pPr>
            <a:r>
              <a:rPr lang="pt-BR" sz="1600" b="1">
                <a:latin typeface="Arial" charset="0"/>
                <a:cs typeface="Times New Roman" charset="0"/>
              </a:rPr>
              <a:t>71% of the population has 40 years old or more</a:t>
            </a:r>
            <a:r>
              <a:rPr lang="pt-BR" sz="1600">
                <a:latin typeface="Arial" charset="0"/>
                <a:cs typeface="Times New Roman" charset="0"/>
              </a:rPr>
              <a:t>. </a:t>
            </a:r>
          </a:p>
          <a:p>
            <a:pPr>
              <a:defRPr/>
            </a:pPr>
            <a:r>
              <a:rPr lang="pt-BR" sz="1600">
                <a:latin typeface="Arial" charset="0"/>
                <a:cs typeface="Times New Roman" charset="0"/>
              </a:rPr>
              <a:t>	public institution, stability on the job</a:t>
            </a:r>
            <a:endParaRPr lang="fr-FR">
              <a:latin typeface="Times" charset="0"/>
              <a:cs typeface="Times New Roman" charset="0"/>
            </a:endParaRPr>
          </a:p>
        </p:txBody>
      </p:sp>
      <p:sp>
        <p:nvSpPr>
          <p:cNvPr id="5142" name="Text Box 22"/>
          <p:cNvSpPr txBox="1">
            <a:spLocks noChangeArrowheads="1"/>
          </p:cNvSpPr>
          <p:nvPr/>
        </p:nvSpPr>
        <p:spPr bwMode="auto">
          <a:xfrm>
            <a:off x="228600" y="4745038"/>
            <a:ext cx="4572000"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lnSpc>
                <a:spcPct val="130000"/>
              </a:lnSpc>
              <a:defRPr/>
            </a:pPr>
            <a:r>
              <a:rPr lang="pt-BR" sz="1800" b="1">
                <a:latin typeface="Arial" charset="0"/>
                <a:cs typeface="Times New Roman" charset="0"/>
              </a:rPr>
              <a:t>Long employment duration</a:t>
            </a:r>
            <a:r>
              <a:rPr lang="pt-BR" sz="1600">
                <a:latin typeface="Arial" charset="0"/>
                <a:cs typeface="Times New Roman" charset="0"/>
              </a:rPr>
              <a:t> </a:t>
            </a:r>
          </a:p>
          <a:p>
            <a:pPr algn="just">
              <a:defRPr/>
            </a:pPr>
            <a:r>
              <a:rPr lang="pt-BR" sz="1600" b="1">
                <a:latin typeface="Arial" charset="0"/>
                <a:cs typeface="Times New Roman" charset="0"/>
              </a:rPr>
              <a:t>51% of the population has more than 20 years of experience.</a:t>
            </a:r>
            <a:endParaRPr lang="pt-BR" sz="1600">
              <a:latin typeface="Arial" charset="0"/>
              <a:cs typeface="Times New Roman" charset="0"/>
            </a:endParaRPr>
          </a:p>
          <a:p>
            <a:pPr algn="just">
              <a:buClr>
                <a:schemeClr val="accent2"/>
              </a:buClr>
              <a:buSzPct val="165000"/>
              <a:buFont typeface="Times" charset="0"/>
              <a:buNone/>
              <a:defRPr/>
            </a:pPr>
            <a:r>
              <a:rPr lang="fr-FR" sz="1600">
                <a:latin typeface="Arial" charset="0"/>
                <a:cs typeface="Times New Roman" charset="0"/>
              </a:rPr>
              <a:t> - team stability              collective knowledge and strategies</a:t>
            </a:r>
            <a:endParaRPr lang="fr-FR" sz="1200">
              <a:cs typeface="Times New Roman" charset="0"/>
            </a:endParaRPr>
          </a:p>
        </p:txBody>
      </p:sp>
      <p:sp>
        <p:nvSpPr>
          <p:cNvPr id="5144" name="Text Box 24"/>
          <p:cNvSpPr txBox="1">
            <a:spLocks noChangeArrowheads="1"/>
          </p:cNvSpPr>
          <p:nvPr/>
        </p:nvSpPr>
        <p:spPr bwMode="auto">
          <a:xfrm>
            <a:off x="4953000" y="4732338"/>
            <a:ext cx="4114800" cy="1589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en-US" sz="1800" b="1">
                <a:latin typeface="Arial" charset="0"/>
                <a:cs typeface="Times New Roman" charset="0"/>
              </a:rPr>
              <a:t>Absenteeism</a:t>
            </a:r>
          </a:p>
          <a:p>
            <a:pPr algn="just">
              <a:defRPr/>
            </a:pPr>
            <a:r>
              <a:rPr lang="en-US" sz="1600" b="1">
                <a:latin typeface="Arial" charset="0"/>
                <a:cs typeface="Times New Roman" charset="0"/>
              </a:rPr>
              <a:t>Gravity of the situation</a:t>
            </a:r>
            <a:r>
              <a:rPr lang="en-US" sz="1600">
                <a:latin typeface="Arial" charset="0"/>
                <a:cs typeface="Times New Roman" charset="0"/>
              </a:rPr>
              <a:t> in the Nutrition sector SND in comparison with HU-USP’s other sectors. SND’s employees take longer medical leaves than those of other sectors.</a:t>
            </a:r>
            <a:r>
              <a:rPr lang="en-US" sz="1400">
                <a:latin typeface="Times" charset="0"/>
                <a:cs typeface="Times New Roman" charset="0"/>
              </a:rPr>
              <a:t> </a:t>
            </a:r>
            <a:endParaRPr lang="en-US" sz="1200">
              <a:cs typeface="Times New Roman" charset="0"/>
            </a:endParaRPr>
          </a:p>
        </p:txBody>
      </p:sp>
      <p:sp>
        <p:nvSpPr>
          <p:cNvPr id="5145" name="AutoShape 25"/>
          <p:cNvSpPr>
            <a:spLocks noChangeArrowheads="1"/>
          </p:cNvSpPr>
          <p:nvPr/>
        </p:nvSpPr>
        <p:spPr bwMode="auto">
          <a:xfrm>
            <a:off x="3352800" y="2997200"/>
            <a:ext cx="685800" cy="152400"/>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5147" name="AutoShape 27"/>
          <p:cNvSpPr>
            <a:spLocks noChangeArrowheads="1"/>
          </p:cNvSpPr>
          <p:nvPr/>
        </p:nvSpPr>
        <p:spPr bwMode="auto">
          <a:xfrm>
            <a:off x="1917700" y="5702300"/>
            <a:ext cx="685800" cy="152400"/>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5152" name="Text Box 32"/>
          <p:cNvSpPr txBox="1">
            <a:spLocks noChangeArrowheads="1"/>
          </p:cNvSpPr>
          <p:nvPr/>
        </p:nvSpPr>
        <p:spPr bwMode="auto">
          <a:xfrm>
            <a:off x="6083300" y="4102100"/>
            <a:ext cx="2667000" cy="639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pt-BR" sz="1200">
                <a:latin typeface="Arial" charset="0"/>
                <a:cs typeface="Times New Roman" charset="0"/>
              </a:rPr>
              <a:t>Graph 2: Population distribution by sex group (%) in SND in 2006 (N=110).</a:t>
            </a:r>
            <a:endParaRPr lang="fr-FR" sz="1400">
              <a:latin typeface="Arial" charset="0"/>
              <a:cs typeface="Times New Roman" charset="0"/>
            </a:endParaRPr>
          </a:p>
        </p:txBody>
      </p:sp>
      <p:grpSp>
        <p:nvGrpSpPr>
          <p:cNvPr id="6156" name="Group 40"/>
          <p:cNvGrpSpPr>
            <a:grpSpLocks/>
          </p:cNvGrpSpPr>
          <p:nvPr/>
        </p:nvGrpSpPr>
        <p:grpSpPr bwMode="auto">
          <a:xfrm>
            <a:off x="6057900" y="1435100"/>
            <a:ext cx="2590800" cy="2667000"/>
            <a:chOff x="3816" y="904"/>
            <a:chExt cx="1632" cy="1680"/>
          </a:xfrm>
        </p:grpSpPr>
        <p:graphicFrame>
          <p:nvGraphicFramePr>
            <p:cNvPr id="6157" name="Object 31"/>
            <p:cNvGraphicFramePr>
              <a:graphicFrameLocks noChangeAspect="1"/>
            </p:cNvGraphicFramePr>
            <p:nvPr/>
          </p:nvGraphicFramePr>
          <p:xfrm>
            <a:off x="3817" y="904"/>
            <a:ext cx="1631" cy="1680"/>
          </p:xfrm>
          <a:graphic>
            <a:graphicData uri="http://schemas.openxmlformats.org/presentationml/2006/ole">
              <mc:AlternateContent xmlns:mc="http://schemas.openxmlformats.org/markup-compatibility/2006">
                <mc:Choice xmlns:v="urn:schemas-microsoft-com:vml" Requires="v">
                  <p:oleObj spid="_x0000_s6162" name="Document" r:id="rId6" imgW="3429000" imgH="3429000" progId="Word.Document.8">
                    <p:embed/>
                  </p:oleObj>
                </mc:Choice>
                <mc:Fallback>
                  <p:oleObj name="Document" r:id="rId6" imgW="3429000" imgH="3429000" progId="Word.Document.8">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7" y="904"/>
                          <a:ext cx="1631" cy="16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54" name="Rectangle 34"/>
            <p:cNvSpPr>
              <a:spLocks noChangeArrowheads="1"/>
            </p:cNvSpPr>
            <p:nvPr/>
          </p:nvSpPr>
          <p:spPr bwMode="auto">
            <a:xfrm>
              <a:off x="4416" y="928"/>
              <a:ext cx="480"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sz="1800" b="1">
                  <a:latin typeface="Arial" charset="0"/>
                  <a:cs typeface="Times New Roman" charset="0"/>
                </a:rPr>
                <a:t>Sex (%)</a:t>
              </a:r>
            </a:p>
          </p:txBody>
        </p:sp>
        <p:sp>
          <p:nvSpPr>
            <p:cNvPr id="5156" name="Oval 36"/>
            <p:cNvSpPr>
              <a:spLocks noChangeArrowheads="1"/>
            </p:cNvSpPr>
            <p:nvPr/>
          </p:nvSpPr>
          <p:spPr bwMode="auto">
            <a:xfrm>
              <a:off x="3816" y="1072"/>
              <a:ext cx="536" cy="368"/>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sz="1200">
                  <a:latin typeface="Arial" charset="0"/>
                  <a:cs typeface="Times New Roman" charset="0"/>
                </a:rPr>
                <a:t>Masculine</a:t>
              </a:r>
            </a:p>
            <a:p>
              <a:pPr algn="ctr">
                <a:defRPr/>
              </a:pPr>
              <a:r>
                <a:rPr lang="fr-FR" sz="1200">
                  <a:latin typeface="Arial" charset="0"/>
                  <a:cs typeface="Times New Roman" charset="0"/>
                </a:rPr>
                <a:t>(17%)</a:t>
              </a:r>
              <a:endParaRPr lang="fr-FR">
                <a:cs typeface="Times New Roman" charset="0"/>
              </a:endParaRPr>
            </a:p>
          </p:txBody>
        </p:sp>
        <p:sp>
          <p:nvSpPr>
            <p:cNvPr id="5158" name="Rectangle 38"/>
            <p:cNvSpPr>
              <a:spLocks noChangeArrowheads="1"/>
            </p:cNvSpPr>
            <p:nvPr/>
          </p:nvSpPr>
          <p:spPr bwMode="auto">
            <a:xfrm>
              <a:off x="5000" y="2344"/>
              <a:ext cx="432"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fr-FR" sz="1200">
                  <a:latin typeface="Arial" charset="0"/>
                  <a:cs typeface="Times New Roman" charset="0"/>
                </a:rPr>
                <a:t>Feminine</a:t>
              </a:r>
            </a:p>
            <a:p>
              <a:pPr algn="ctr">
                <a:defRPr/>
              </a:pPr>
              <a:r>
                <a:rPr lang="fr-FR" sz="1200">
                  <a:latin typeface="Arial" charset="0"/>
                  <a:cs typeface="Times New Roman" charset="0"/>
                </a:rPr>
                <a:t>(83%)</a:t>
              </a:r>
            </a:p>
          </p:txBody>
        </p:sp>
      </p:gr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bwMode="auto">
          <a:xfrm>
            <a:off x="381000" y="427038"/>
            <a:ext cx="7772400" cy="71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SND’s lactation center - hygienization</a:t>
            </a:r>
            <a:endParaRPr lang="pt-BR" sz="3000" smtClean="0">
              <a:latin typeface="Tahoma" charset="0"/>
            </a:endParaRPr>
          </a:p>
        </p:txBody>
      </p:sp>
      <p:sp>
        <p:nvSpPr>
          <p:cNvPr id="82947"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82948" name="Text Box 4"/>
          <p:cNvSpPr txBox="1">
            <a:spLocks noChangeArrowheads="1"/>
          </p:cNvSpPr>
          <p:nvPr/>
        </p:nvSpPr>
        <p:spPr bwMode="auto">
          <a:xfrm>
            <a:off x="669925" y="1489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fr-FR">
              <a:cs typeface="Times New Roman" charset="0"/>
            </a:endParaRPr>
          </a:p>
        </p:txBody>
      </p:sp>
      <p:sp>
        <p:nvSpPr>
          <p:cNvPr id="82954" name="Text Box 10"/>
          <p:cNvSpPr txBox="1">
            <a:spLocks noChangeArrowheads="1"/>
          </p:cNvSpPr>
          <p:nvPr/>
        </p:nvSpPr>
        <p:spPr bwMode="auto">
          <a:xfrm>
            <a:off x="288925" y="1181100"/>
            <a:ext cx="7283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a:latin typeface="Arial" charset="0"/>
                <a:cs typeface="Times New Roman" charset="0"/>
              </a:rPr>
              <a:t>This process consists of 3 subsequent steps and repeats itself throughout the kitchen helper’s working day:</a:t>
            </a:r>
            <a:endParaRPr lang="en-US" sz="1800">
              <a:cs typeface="Times New Roman" charset="0"/>
            </a:endParaRPr>
          </a:p>
        </p:txBody>
      </p:sp>
      <p:pic>
        <p:nvPicPr>
          <p:cNvPr id="819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743200"/>
            <a:ext cx="2689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2006600"/>
            <a:ext cx="2684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06600"/>
            <a:ext cx="26876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8" name="Text Box 14"/>
          <p:cNvSpPr txBox="1">
            <a:spLocks noChangeArrowheads="1"/>
          </p:cNvSpPr>
          <p:nvPr/>
        </p:nvSpPr>
        <p:spPr bwMode="auto">
          <a:xfrm>
            <a:off x="685800" y="5640388"/>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latin typeface="Arial" charset="0"/>
                <a:cs typeface="Times New Roman" charset="0"/>
              </a:rPr>
              <a:t>soaking</a:t>
            </a:r>
            <a:endParaRPr lang="fr-FR">
              <a:latin typeface="Times" charset="0"/>
              <a:cs typeface="Times New Roman" charset="0"/>
            </a:endParaRPr>
          </a:p>
        </p:txBody>
      </p:sp>
      <p:sp>
        <p:nvSpPr>
          <p:cNvPr id="82959" name="Text Box 15"/>
          <p:cNvSpPr txBox="1">
            <a:spLocks noChangeArrowheads="1"/>
          </p:cNvSpPr>
          <p:nvPr/>
        </p:nvSpPr>
        <p:spPr bwMode="auto">
          <a:xfrm>
            <a:off x="3810000" y="2109788"/>
            <a:ext cx="1304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latin typeface="Arial" charset="0"/>
                <a:cs typeface="Times New Roman" charset="0"/>
              </a:rPr>
              <a:t>washing</a:t>
            </a:r>
            <a:endParaRPr lang="fr-FR">
              <a:latin typeface="Times" charset="0"/>
              <a:cs typeface="Times New Roman" charset="0"/>
            </a:endParaRPr>
          </a:p>
        </p:txBody>
      </p:sp>
      <p:sp>
        <p:nvSpPr>
          <p:cNvPr id="82960" name="Text Box 16"/>
          <p:cNvSpPr txBox="1">
            <a:spLocks noChangeArrowheads="1"/>
          </p:cNvSpPr>
          <p:nvPr/>
        </p:nvSpPr>
        <p:spPr bwMode="auto">
          <a:xfrm>
            <a:off x="6743700" y="5614988"/>
            <a:ext cx="1084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a:latin typeface="Arial" charset="0"/>
                <a:cs typeface="Times New Roman" charset="0"/>
              </a:rPr>
              <a:t>rinsing</a:t>
            </a:r>
            <a:endParaRPr lang="fr-FR">
              <a:latin typeface="Times"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381000" y="427038"/>
            <a:ext cx="7772400" cy="7159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SND’s lactation center - production</a:t>
            </a:r>
            <a:endParaRPr lang="pt-BR" sz="3000" smtClean="0">
              <a:latin typeface="Arial" charset="0"/>
            </a:endParaRPr>
          </a:p>
        </p:txBody>
      </p:sp>
      <p:sp>
        <p:nvSpPr>
          <p:cNvPr id="90115"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90116" name="Text Box 4"/>
          <p:cNvSpPr txBox="1">
            <a:spLocks noChangeArrowheads="1"/>
          </p:cNvSpPr>
          <p:nvPr/>
        </p:nvSpPr>
        <p:spPr bwMode="auto">
          <a:xfrm>
            <a:off x="669925" y="1487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fr-FR">
              <a:latin typeface="Arial" charset="0"/>
              <a:cs typeface="Times New Roman" charset="0"/>
            </a:endParaRPr>
          </a:p>
        </p:txBody>
      </p:sp>
      <p:pic>
        <p:nvPicPr>
          <p:cNvPr id="1024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198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6" name="Text Box 14"/>
          <p:cNvSpPr txBox="1">
            <a:spLocks noChangeArrowheads="1"/>
          </p:cNvSpPr>
          <p:nvPr/>
        </p:nvSpPr>
        <p:spPr bwMode="auto">
          <a:xfrm>
            <a:off x="228600" y="3429000"/>
            <a:ext cx="4648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2000">
                <a:latin typeface="Arial" charset="0"/>
                <a:cs typeface="Times New Roman" charset="0"/>
              </a:rPr>
              <a:t>In 2008, around 800	    per day:</a:t>
            </a:r>
          </a:p>
          <a:p>
            <a:pPr>
              <a:lnSpc>
                <a:spcPct val="200000"/>
              </a:lnSpc>
              <a:buFont typeface="Times" charset="0"/>
              <a:buChar char="•"/>
              <a:defRPr/>
            </a:pPr>
            <a:r>
              <a:rPr lang="fr-FR" sz="2000">
                <a:latin typeface="Arial" charset="0"/>
                <a:cs typeface="Times New Roman" charset="0"/>
              </a:rPr>
              <a:t> Morning shift: 200 - 300</a:t>
            </a:r>
          </a:p>
          <a:p>
            <a:pPr>
              <a:lnSpc>
                <a:spcPct val="200000"/>
              </a:lnSpc>
              <a:buFont typeface="Times" charset="0"/>
              <a:buChar char="•"/>
              <a:defRPr/>
            </a:pPr>
            <a:r>
              <a:rPr lang="fr-FR" sz="2000">
                <a:latin typeface="Arial" charset="0"/>
                <a:cs typeface="Times New Roman" charset="0"/>
              </a:rPr>
              <a:t> Afternoon shift: 200 - 300 </a:t>
            </a:r>
          </a:p>
          <a:p>
            <a:pPr>
              <a:lnSpc>
                <a:spcPct val="200000"/>
              </a:lnSpc>
              <a:buFont typeface="Times" charset="0"/>
              <a:buChar char="•"/>
              <a:defRPr/>
            </a:pPr>
            <a:r>
              <a:rPr lang="fr-FR" sz="2000">
                <a:latin typeface="Arial" charset="0"/>
                <a:cs typeface="Times New Roman" charset="0"/>
              </a:rPr>
              <a:t> Night shift: 200 - 400</a:t>
            </a:r>
            <a:endParaRPr lang="fr-FR">
              <a:cs typeface="Times New Roman" charset="0"/>
            </a:endParaRPr>
          </a:p>
        </p:txBody>
      </p:sp>
      <p:sp>
        <p:nvSpPr>
          <p:cNvPr id="90127" name="Text Box 15"/>
          <p:cNvSpPr txBox="1">
            <a:spLocks noChangeArrowheads="1"/>
          </p:cNvSpPr>
          <p:nvPr/>
        </p:nvSpPr>
        <p:spPr bwMode="auto">
          <a:xfrm>
            <a:off x="3675063" y="1447800"/>
            <a:ext cx="5467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fr-FR" sz="1800">
                <a:latin typeface="Arial" charset="0"/>
                <a:cs typeface="Times New Roman" charset="0"/>
              </a:rPr>
              <a:t>In the SND’s lactation center hygienization process: </a:t>
            </a:r>
          </a:p>
          <a:p>
            <a:pPr algn="ctr">
              <a:defRPr/>
            </a:pPr>
            <a:r>
              <a:rPr lang="fr-FR" sz="1800">
                <a:latin typeface="Arial" charset="0"/>
                <a:cs typeface="Times New Roman" charset="0"/>
              </a:rPr>
              <a:t>1 kitchen helper    X    1 shift</a:t>
            </a:r>
            <a:endParaRPr lang="fr-FR">
              <a:latin typeface="Arial" charset="0"/>
              <a:cs typeface="Times New Roman" charset="0"/>
            </a:endParaRPr>
          </a:p>
        </p:txBody>
      </p:sp>
      <p:sp>
        <p:nvSpPr>
          <p:cNvPr id="90133" name="AutoShape 21"/>
          <p:cNvSpPr>
            <a:spLocks noChangeArrowheads="1"/>
          </p:cNvSpPr>
          <p:nvPr/>
        </p:nvSpPr>
        <p:spPr bwMode="auto">
          <a:xfrm>
            <a:off x="76200" y="990600"/>
            <a:ext cx="3581400" cy="1524000"/>
          </a:xfrm>
          <a:prstGeom prst="roundRect">
            <a:avLst>
              <a:gd name="adj" fmla="val 16667"/>
            </a:avLst>
          </a:prstGeom>
          <a:solidFill>
            <a:srgbClr val="81B1FF">
              <a:alpha val="98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fr-FR" sz="2000" i="1">
                <a:latin typeface="Arial" charset="0"/>
                <a:cs typeface="Times New Roman" charset="0"/>
              </a:rPr>
              <a:t>3 shifts:</a:t>
            </a:r>
            <a:r>
              <a:rPr lang="fr-FR" sz="2000">
                <a:latin typeface="Arial" charset="0"/>
                <a:cs typeface="Times New Roman" charset="0"/>
              </a:rPr>
              <a:t> </a:t>
            </a:r>
          </a:p>
          <a:p>
            <a:pPr>
              <a:buFontTx/>
              <a:buChar char="•"/>
              <a:defRPr/>
            </a:pPr>
            <a:r>
              <a:rPr lang="fr-FR" sz="2000">
                <a:latin typeface="Arial" charset="0"/>
                <a:cs typeface="Times New Roman" charset="0"/>
              </a:rPr>
              <a:t> Morning    07:00 - 13:00  </a:t>
            </a:r>
          </a:p>
          <a:p>
            <a:pPr>
              <a:buFontTx/>
              <a:buChar char="•"/>
              <a:defRPr/>
            </a:pPr>
            <a:r>
              <a:rPr lang="fr-FR" sz="2000">
                <a:latin typeface="Arial" charset="0"/>
                <a:cs typeface="Times New Roman" charset="0"/>
              </a:rPr>
              <a:t> Afternoon 13:00 - 19:00 </a:t>
            </a:r>
          </a:p>
          <a:p>
            <a:pPr>
              <a:buFontTx/>
              <a:buChar char="•"/>
              <a:defRPr/>
            </a:pPr>
            <a:r>
              <a:rPr lang="fr-FR" sz="2000">
                <a:latin typeface="Arial" charset="0"/>
                <a:cs typeface="Times New Roman" charset="0"/>
              </a:rPr>
              <a:t> Night        19:00 - 07:00</a:t>
            </a:r>
            <a:endParaRPr lang="fr-FR">
              <a:latin typeface="Arial" charset="0"/>
              <a:cs typeface="Times New Roman" charset="0"/>
            </a:endParaRPr>
          </a:p>
        </p:txBody>
      </p:sp>
      <p:pic>
        <p:nvPicPr>
          <p:cNvPr id="10248" name="Picture 26" descr="mamade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124200"/>
            <a:ext cx="3841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7" descr="mamade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1025" y="3810000"/>
            <a:ext cx="3841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8" descr="mamade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029200"/>
            <a:ext cx="3841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9" descr="mamadei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419600"/>
            <a:ext cx="3841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81000" y="304800"/>
            <a:ext cx="7772400" cy="71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Method</a:t>
            </a:r>
            <a:endParaRPr lang="pt-BR" sz="3000" smtClean="0"/>
          </a:p>
        </p:txBody>
      </p:sp>
      <p:sp>
        <p:nvSpPr>
          <p:cNvPr id="86019"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Arial" charset="0"/>
              <a:cs typeface="Times New Roman" charset="0"/>
            </a:endParaRPr>
          </a:p>
        </p:txBody>
      </p:sp>
      <p:sp>
        <p:nvSpPr>
          <p:cNvPr id="86020" name="Text Box 4"/>
          <p:cNvSpPr txBox="1">
            <a:spLocks noChangeArrowheads="1"/>
          </p:cNvSpPr>
          <p:nvPr/>
        </p:nvSpPr>
        <p:spPr bwMode="auto">
          <a:xfrm>
            <a:off x="669925" y="14874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fr-FR">
              <a:latin typeface="Arial" charset="0"/>
              <a:cs typeface="Times New Roman" charset="0"/>
            </a:endParaRPr>
          </a:p>
        </p:txBody>
      </p:sp>
      <p:sp>
        <p:nvSpPr>
          <p:cNvPr id="86021" name="Text Box 5"/>
          <p:cNvSpPr txBox="1">
            <a:spLocks noChangeArrowheads="1"/>
          </p:cNvSpPr>
          <p:nvPr/>
        </p:nvSpPr>
        <p:spPr bwMode="auto">
          <a:xfrm>
            <a:off x="228600" y="838200"/>
            <a:ext cx="61118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pt-BR" sz="1800">
                <a:latin typeface="Arial" charset="0"/>
                <a:cs typeface="Times New Roman" charset="0"/>
              </a:rPr>
              <a:t>The kitchen helpers</a:t>
            </a:r>
            <a:r>
              <a:rPr lang="ja-JP" altLang="pt-BR" sz="1800">
                <a:latin typeface="Arial"/>
                <a:cs typeface="Times New Roman" charset="0"/>
              </a:rPr>
              <a:t>’</a:t>
            </a:r>
            <a:r>
              <a:rPr lang="pt-BR" sz="1800">
                <a:latin typeface="Arial" charset="0"/>
                <a:cs typeface="Times New Roman" charset="0"/>
              </a:rPr>
              <a:t> work in the lactation center was filmed during the process of baby bottle soaking, washing and rising for </a:t>
            </a:r>
            <a:r>
              <a:rPr lang="pt-BR" sz="1800" b="1">
                <a:latin typeface="Arial" charset="0"/>
                <a:cs typeface="Times New Roman" charset="0"/>
              </a:rPr>
              <a:t>28</a:t>
            </a:r>
            <a:r>
              <a:rPr lang="pt-BR" sz="1800">
                <a:latin typeface="Arial" charset="0"/>
                <a:cs typeface="Times New Roman" charset="0"/>
              </a:rPr>
              <a:t> </a:t>
            </a:r>
            <a:r>
              <a:rPr lang="pt-BR" sz="1800" b="1">
                <a:latin typeface="Arial" charset="0"/>
                <a:cs typeface="Times New Roman" charset="0"/>
              </a:rPr>
              <a:t>baby bottles</a:t>
            </a:r>
            <a:r>
              <a:rPr lang="pt-BR" sz="1800">
                <a:latin typeface="Arial" charset="0"/>
                <a:cs typeface="Times New Roman" charset="0"/>
              </a:rPr>
              <a:t>. </a:t>
            </a:r>
          </a:p>
        </p:txBody>
      </p:sp>
      <p:pic>
        <p:nvPicPr>
          <p:cNvPr id="12293" name="Picture 10"/>
          <p:cNvPicPr>
            <a:picLocks noChangeAspect="1" noChangeArrowheads="1"/>
          </p:cNvPicPr>
          <p:nvPr/>
        </p:nvPicPr>
        <p:blipFill>
          <a:blip r:embed="rId3">
            <a:extLst>
              <a:ext uri="{28A0092B-C50C-407E-A947-70E740481C1C}">
                <a14:useLocalDpi xmlns:a14="http://schemas.microsoft.com/office/drawing/2010/main" val="0"/>
              </a:ext>
            </a:extLst>
          </a:blip>
          <a:srcRect r="26912"/>
          <a:stretch>
            <a:fillRect/>
          </a:stretch>
        </p:blipFill>
        <p:spPr bwMode="auto">
          <a:xfrm>
            <a:off x="0" y="3962400"/>
            <a:ext cx="2487613"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7" name="Text Box 11"/>
          <p:cNvSpPr txBox="1">
            <a:spLocks noChangeArrowheads="1"/>
          </p:cNvSpPr>
          <p:nvPr/>
        </p:nvSpPr>
        <p:spPr bwMode="auto">
          <a:xfrm>
            <a:off x="136525" y="2819400"/>
            <a:ext cx="61880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pt-BR" sz="1800">
                <a:latin typeface="Arial" charset="0"/>
                <a:cs typeface="Times New Roman" charset="0"/>
              </a:rPr>
              <a:t>These sequences were analysed with </a:t>
            </a:r>
            <a:r>
              <a:rPr lang="pt-BR" sz="1800" b="1">
                <a:latin typeface="Arial" charset="0"/>
                <a:cs typeface="Times New Roman" charset="0"/>
              </a:rPr>
              <a:t>Kronos 2.4 ®</a:t>
            </a:r>
            <a:r>
              <a:rPr lang="pt-BR" sz="1800">
                <a:latin typeface="Arial" charset="0"/>
                <a:cs typeface="Times New Roman" charset="0"/>
              </a:rPr>
              <a:t> software </a:t>
            </a:r>
            <a:r>
              <a:rPr lang="fr-FR" sz="1800">
                <a:latin typeface="Arial" charset="0"/>
                <a:cs typeface="Times New Roman" charset="0"/>
              </a:rPr>
              <a:t>developed by Alain Kerguelen with the support from ANACT.</a:t>
            </a:r>
          </a:p>
        </p:txBody>
      </p:sp>
      <p:sp>
        <p:nvSpPr>
          <p:cNvPr id="86028" name="Text Box 12"/>
          <p:cNvSpPr txBox="1">
            <a:spLocks noChangeArrowheads="1"/>
          </p:cNvSpPr>
          <p:nvPr/>
        </p:nvSpPr>
        <p:spPr bwMode="auto">
          <a:xfrm>
            <a:off x="2743200" y="3771900"/>
            <a:ext cx="3429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pt-BR" sz="1800">
                <a:latin typeface="Arial" charset="0"/>
                <a:cs typeface="Times New Roman" charset="0"/>
              </a:rPr>
              <a:t>Elements analyzed in the film sequences:</a:t>
            </a:r>
            <a:endParaRPr lang="fr-FR">
              <a:latin typeface="Arial" charset="0"/>
              <a:cs typeface="Times New Roman" charset="0"/>
            </a:endParaRPr>
          </a:p>
        </p:txBody>
      </p:sp>
      <p:sp>
        <p:nvSpPr>
          <p:cNvPr id="86033" name="Text Box 17"/>
          <p:cNvSpPr txBox="1">
            <a:spLocks noChangeArrowheads="1"/>
          </p:cNvSpPr>
          <p:nvPr/>
        </p:nvSpPr>
        <p:spPr bwMode="auto">
          <a:xfrm>
            <a:off x="939800" y="6170613"/>
            <a:ext cx="158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sz="1800" b="1">
                <a:solidFill>
                  <a:schemeClr val="bg1"/>
                </a:solidFill>
                <a:effectLst>
                  <a:outerShdw blurRad="38100" dist="38100" dir="2700000" algn="tl">
                    <a:srgbClr val="DDDDDD"/>
                  </a:outerShdw>
                </a:effectLst>
                <a:latin typeface="Arial" charset="0"/>
                <a:cs typeface="Times New Roman" charset="0"/>
              </a:rPr>
              <a:t>very inclined</a:t>
            </a:r>
            <a:endParaRPr lang="fr-FR" sz="1800" b="1">
              <a:effectLst>
                <a:outerShdw blurRad="38100" dist="38100" dir="2700000" algn="tl">
                  <a:srgbClr val="DDDDDD"/>
                </a:outerShdw>
              </a:effectLst>
              <a:latin typeface="Arial" charset="0"/>
              <a:cs typeface="Times New Roman" charset="0"/>
            </a:endParaRPr>
          </a:p>
        </p:txBody>
      </p:sp>
      <p:sp>
        <p:nvSpPr>
          <p:cNvPr id="86034" name="AutoShape 18"/>
          <p:cNvSpPr>
            <a:spLocks noChangeArrowheads="1"/>
          </p:cNvSpPr>
          <p:nvPr/>
        </p:nvSpPr>
        <p:spPr bwMode="auto">
          <a:xfrm>
            <a:off x="2641600" y="4533900"/>
            <a:ext cx="3987800" cy="1790700"/>
          </a:xfrm>
          <a:prstGeom prst="flowChartAlternateProcess">
            <a:avLst/>
          </a:prstGeom>
          <a:solidFill>
            <a:srgbClr val="FBF7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6035" name="Text Box 19"/>
          <p:cNvSpPr txBox="1">
            <a:spLocks noChangeArrowheads="1"/>
          </p:cNvSpPr>
          <p:nvPr/>
        </p:nvSpPr>
        <p:spPr bwMode="auto">
          <a:xfrm>
            <a:off x="2870200" y="4660900"/>
            <a:ext cx="36195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defRPr/>
            </a:pPr>
            <a:r>
              <a:rPr lang="pt-BR" sz="1800" b="1" i="1">
                <a:latin typeface="Arial" charset="0"/>
                <a:cs typeface="Times New Roman" charset="0"/>
              </a:rPr>
              <a:t>Inclination of the spinal column</a:t>
            </a:r>
          </a:p>
          <a:p>
            <a:pPr algn="just">
              <a:defRPr/>
            </a:pPr>
            <a:endParaRPr lang="pt-BR" sz="1800" b="1" i="1">
              <a:latin typeface="Arial" charset="0"/>
              <a:cs typeface="Times New Roman" charset="0"/>
            </a:endParaRPr>
          </a:p>
          <a:p>
            <a:pPr algn="just">
              <a:defRPr/>
            </a:pPr>
            <a:r>
              <a:rPr lang="pt-BR" sz="1800" b="1" i="1">
                <a:latin typeface="Arial" charset="0"/>
                <a:cs typeface="Times New Roman" charset="0"/>
              </a:rPr>
              <a:t>Handling / manual activity</a:t>
            </a:r>
          </a:p>
          <a:p>
            <a:pPr algn="just">
              <a:defRPr/>
            </a:pPr>
            <a:endParaRPr lang="pt-BR" sz="1800" b="1" i="1">
              <a:latin typeface="Arial" charset="0"/>
              <a:cs typeface="Times New Roman" charset="0"/>
            </a:endParaRPr>
          </a:p>
          <a:p>
            <a:pPr algn="just">
              <a:defRPr/>
            </a:pPr>
            <a:r>
              <a:rPr lang="pt-BR" sz="1800" b="1" i="1">
                <a:latin typeface="Arial" charset="0"/>
                <a:cs typeface="Times New Roman" charset="0"/>
              </a:rPr>
              <a:t>Standing still / in</a:t>
            </a:r>
            <a:r>
              <a:rPr lang="pt-BR" sz="1800">
                <a:latin typeface="Arial" charset="0"/>
                <a:cs typeface="Times New Roman" charset="0"/>
              </a:rPr>
              <a:t> </a:t>
            </a:r>
            <a:r>
              <a:rPr lang="pt-BR" sz="1800" b="1" i="1">
                <a:latin typeface="Arial" charset="0"/>
                <a:cs typeface="Times New Roman" charset="0"/>
              </a:rPr>
              <a:t>displacement</a:t>
            </a:r>
          </a:p>
        </p:txBody>
      </p:sp>
      <p:pic>
        <p:nvPicPr>
          <p:cNvPr id="12299" name="Picture 23"/>
          <p:cNvPicPr>
            <a:picLocks noChangeAspect="1" noChangeArrowheads="1"/>
          </p:cNvPicPr>
          <p:nvPr/>
        </p:nvPicPr>
        <p:blipFill>
          <a:blip r:embed="rId4">
            <a:extLst>
              <a:ext uri="{28A0092B-C50C-407E-A947-70E740481C1C}">
                <a14:useLocalDpi xmlns:a14="http://schemas.microsoft.com/office/drawing/2010/main" val="0"/>
              </a:ext>
            </a:extLst>
          </a:blip>
          <a:srcRect l="25635" t="21378" r="5902" b="8789"/>
          <a:stretch>
            <a:fillRect/>
          </a:stretch>
        </p:blipFill>
        <p:spPr bwMode="auto">
          <a:xfrm>
            <a:off x="6569075" y="1371600"/>
            <a:ext cx="2574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1" name="Text Box 25"/>
          <p:cNvSpPr txBox="1">
            <a:spLocks noChangeArrowheads="1"/>
          </p:cNvSpPr>
          <p:nvPr/>
        </p:nvSpPr>
        <p:spPr bwMode="auto">
          <a:xfrm>
            <a:off x="7239000" y="435768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pt-BR" sz="1800" b="1">
                <a:solidFill>
                  <a:schemeClr val="bg1"/>
                </a:solidFill>
                <a:effectLst>
                  <a:outerShdw blurRad="38100" dist="38100" dir="2700000" algn="tl">
                    <a:srgbClr val="DDDDDD"/>
                  </a:outerShdw>
                </a:effectLst>
                <a:latin typeface="Arial" charset="0"/>
                <a:cs typeface="Times New Roman" charset="0"/>
              </a:rPr>
              <a:t>slightly inclined</a:t>
            </a:r>
            <a:endParaRPr lang="fr-FR" sz="1800" b="1">
              <a:solidFill>
                <a:schemeClr val="bg1"/>
              </a:solidFill>
              <a:effectLst>
                <a:outerShdw blurRad="38100" dist="38100" dir="2700000" algn="tl">
                  <a:srgbClr val="DDDDDD"/>
                </a:outerShdw>
              </a:effectLst>
              <a:latin typeface="Arial" charset="0"/>
              <a:cs typeface="Times New Roman" charset="0"/>
            </a:endParaRPr>
          </a:p>
        </p:txBody>
      </p:sp>
      <p:sp>
        <p:nvSpPr>
          <p:cNvPr id="86043" name="Text Box 27"/>
          <p:cNvSpPr txBox="1">
            <a:spLocks noChangeArrowheads="1"/>
          </p:cNvSpPr>
          <p:nvPr/>
        </p:nvSpPr>
        <p:spPr bwMode="auto">
          <a:xfrm>
            <a:off x="1371600" y="1828800"/>
            <a:ext cx="426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gn="just">
              <a:defRPr/>
            </a:pPr>
            <a:r>
              <a:rPr lang="pt-BR" sz="1800">
                <a:latin typeface="Arial" charset="0"/>
                <a:cs typeface="Times New Roman" charset="0"/>
              </a:rPr>
              <a:t>Step 1 (soaking): 04:55 minutes</a:t>
            </a:r>
          </a:p>
          <a:p>
            <a:pPr lvl="1" algn="just">
              <a:defRPr/>
            </a:pPr>
            <a:r>
              <a:rPr lang="pt-BR" sz="1800">
                <a:latin typeface="Arial" charset="0"/>
                <a:cs typeface="Times New Roman" charset="0"/>
              </a:rPr>
              <a:t>Step 2 (washing): 05:05 minutes</a:t>
            </a:r>
          </a:p>
          <a:p>
            <a:pPr lvl="1" algn="just">
              <a:defRPr/>
            </a:pPr>
            <a:r>
              <a:rPr lang="pt-BR" sz="1800">
                <a:latin typeface="Arial" charset="0"/>
                <a:cs typeface="Times New Roman" charset="0"/>
              </a:rPr>
              <a:t>Step 3 (rising):  03:06 minutes</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bwMode="auto">
          <a:xfrm>
            <a:off x="381000" y="304800"/>
            <a:ext cx="7772400" cy="71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Results</a:t>
            </a:r>
            <a:endParaRPr lang="pt-BR" sz="3000" smtClean="0"/>
          </a:p>
        </p:txBody>
      </p:sp>
      <p:sp>
        <p:nvSpPr>
          <p:cNvPr id="80899"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80909" name="Text Box 13"/>
          <p:cNvSpPr txBox="1">
            <a:spLocks noChangeArrowheads="1"/>
          </p:cNvSpPr>
          <p:nvPr/>
        </p:nvSpPr>
        <p:spPr bwMode="auto">
          <a:xfrm>
            <a:off x="5435600" y="1657350"/>
            <a:ext cx="3733800" cy="26098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30000"/>
              </a:spcBef>
              <a:defRPr/>
            </a:pPr>
            <a:r>
              <a:rPr lang="pt-BR" sz="1600">
                <a:latin typeface="Arial" charset="0"/>
                <a:cs typeface="Times New Roman" charset="0"/>
              </a:rPr>
              <a:t>The worker stays in the slightly inclined position for longer periods of time than in the very inclined position. </a:t>
            </a:r>
          </a:p>
          <a:p>
            <a:pPr algn="just">
              <a:spcBef>
                <a:spcPct val="30000"/>
              </a:spcBef>
              <a:defRPr/>
            </a:pPr>
            <a:r>
              <a:rPr lang="pt-BR" sz="1600">
                <a:latin typeface="Arial" charset="0"/>
                <a:cs typeface="Times New Roman" charset="0"/>
              </a:rPr>
              <a:t>Indeed, the very inclined position occurs when the worker leans to grab the bottles lying at the bottom of the sink and, after this movement, returns to the slightly inclined position to perform the rest of the work (rinsing, scrubbing, etc.)</a:t>
            </a:r>
            <a:endParaRPr lang="pt-BR" sz="1200">
              <a:latin typeface="Arial" charset="0"/>
              <a:cs typeface="Times New Roman" charset="0"/>
            </a:endParaRPr>
          </a:p>
        </p:txBody>
      </p:sp>
      <p:sp>
        <p:nvSpPr>
          <p:cNvPr id="80911" name="Text Box 15"/>
          <p:cNvSpPr txBox="1">
            <a:spLocks noChangeArrowheads="1"/>
          </p:cNvSpPr>
          <p:nvPr/>
        </p:nvSpPr>
        <p:spPr bwMode="auto">
          <a:xfrm>
            <a:off x="5410200" y="4229100"/>
            <a:ext cx="3733800" cy="2047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30000"/>
              </a:spcBef>
              <a:defRPr/>
            </a:pPr>
            <a:r>
              <a:rPr lang="pt-BR" sz="1600">
                <a:latin typeface="Arial" charset="0"/>
                <a:cs typeface="Times New Roman" charset="0"/>
              </a:rPr>
              <a:t>The person working in day shift and washing 200 bottles will perform the wrist rotating movement approximately </a:t>
            </a:r>
            <a:r>
              <a:rPr lang="pt-BR" sz="1600" b="1">
                <a:latin typeface="Arial" charset="0"/>
                <a:cs typeface="Times New Roman" charset="0"/>
              </a:rPr>
              <a:t>471 times</a:t>
            </a:r>
            <a:r>
              <a:rPr lang="pt-BR" sz="1600">
                <a:latin typeface="Arial" charset="0"/>
                <a:cs typeface="Times New Roman" charset="0"/>
              </a:rPr>
              <a:t> during the </a:t>
            </a:r>
            <a:r>
              <a:rPr lang="pt-BR" sz="1600" b="1">
                <a:latin typeface="Arial" charset="0"/>
                <a:cs typeface="Times New Roman" charset="0"/>
              </a:rPr>
              <a:t>6 hours</a:t>
            </a:r>
            <a:r>
              <a:rPr lang="pt-BR" sz="1600">
                <a:latin typeface="Arial" charset="0"/>
                <a:cs typeface="Times New Roman" charset="0"/>
              </a:rPr>
              <a:t> of her shift. Following the same reasoning, if she was to wash 300 bottles, she would perform 707 times the wrist rotating movement during her shift.</a:t>
            </a:r>
          </a:p>
        </p:txBody>
      </p:sp>
      <p:pic>
        <p:nvPicPr>
          <p:cNvPr id="14341" name="Picture 19"/>
          <p:cNvPicPr>
            <a:picLocks noChangeAspect="1" noChangeArrowheads="1"/>
          </p:cNvPicPr>
          <p:nvPr/>
        </p:nvPicPr>
        <p:blipFill>
          <a:blip r:embed="rId3">
            <a:extLst>
              <a:ext uri="{28A0092B-C50C-407E-A947-70E740481C1C}">
                <a14:useLocalDpi xmlns:a14="http://schemas.microsoft.com/office/drawing/2010/main" val="0"/>
              </a:ext>
            </a:extLst>
          </a:blip>
          <a:srcRect l="1563" t="1314" r="1563" b="2739"/>
          <a:stretch>
            <a:fillRect/>
          </a:stretch>
        </p:blipFill>
        <p:spPr bwMode="auto">
          <a:xfrm>
            <a:off x="25400" y="825500"/>
            <a:ext cx="4800600" cy="565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6" name="AutoShape 20"/>
          <p:cNvSpPr>
            <a:spLocks noChangeArrowheads="1"/>
          </p:cNvSpPr>
          <p:nvPr/>
        </p:nvSpPr>
        <p:spPr bwMode="auto">
          <a:xfrm rot="-17803746">
            <a:off x="4876800" y="2438400"/>
            <a:ext cx="304800" cy="914400"/>
          </a:xfrm>
          <a:prstGeom prst="downArrow">
            <a:avLst>
              <a:gd name="adj1" fmla="val 38889"/>
              <a:gd name="adj2" fmla="val 83333"/>
            </a:avLst>
          </a:prstGeom>
          <a:solidFill>
            <a:srgbClr val="009E4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17" name="Rectangle 21"/>
          <p:cNvSpPr>
            <a:spLocks noChangeArrowheads="1"/>
          </p:cNvSpPr>
          <p:nvPr/>
        </p:nvSpPr>
        <p:spPr bwMode="auto">
          <a:xfrm>
            <a:off x="3886200" y="2857500"/>
            <a:ext cx="685800" cy="444500"/>
          </a:xfrm>
          <a:prstGeom prst="rect">
            <a:avLst/>
          </a:prstGeom>
          <a:noFill/>
          <a:ln w="50800">
            <a:solidFill>
              <a:srgbClr val="009E4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18" name="AutoShape 22"/>
          <p:cNvSpPr>
            <a:spLocks noChangeArrowheads="1"/>
          </p:cNvSpPr>
          <p:nvPr/>
        </p:nvSpPr>
        <p:spPr bwMode="auto">
          <a:xfrm rot="-25414442">
            <a:off x="4876800" y="4343400"/>
            <a:ext cx="304800" cy="685800"/>
          </a:xfrm>
          <a:prstGeom prst="downArrow">
            <a:avLst>
              <a:gd name="adj1" fmla="val 38889"/>
              <a:gd name="adj2" fmla="val 625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19" name="Rectangle 23"/>
          <p:cNvSpPr>
            <a:spLocks noChangeArrowheads="1"/>
          </p:cNvSpPr>
          <p:nvPr/>
        </p:nvSpPr>
        <p:spPr bwMode="auto">
          <a:xfrm>
            <a:off x="3886200" y="4419600"/>
            <a:ext cx="685800" cy="3048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20" name="Rectangle 24"/>
          <p:cNvSpPr>
            <a:spLocks noChangeArrowheads="1"/>
          </p:cNvSpPr>
          <p:nvPr/>
        </p:nvSpPr>
        <p:spPr bwMode="auto">
          <a:xfrm>
            <a:off x="1828800" y="2857500"/>
            <a:ext cx="685800" cy="444500"/>
          </a:xfrm>
          <a:prstGeom prst="rect">
            <a:avLst/>
          </a:prstGeom>
          <a:noFill/>
          <a:ln w="50800">
            <a:solidFill>
              <a:srgbClr val="009E4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21" name="Rectangle 25"/>
          <p:cNvSpPr>
            <a:spLocks noChangeArrowheads="1"/>
          </p:cNvSpPr>
          <p:nvPr/>
        </p:nvSpPr>
        <p:spPr bwMode="auto">
          <a:xfrm>
            <a:off x="1828800" y="4419600"/>
            <a:ext cx="685800" cy="304800"/>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80923" name="Rectangle 27"/>
          <p:cNvSpPr>
            <a:spLocks noChangeArrowheads="1"/>
          </p:cNvSpPr>
          <p:nvPr/>
        </p:nvSpPr>
        <p:spPr bwMode="auto">
          <a:xfrm>
            <a:off x="3886200" y="5867400"/>
            <a:ext cx="685800" cy="228600"/>
          </a:xfrm>
          <a:prstGeom prst="rect">
            <a:avLst/>
          </a:prstGeom>
          <a:noFill/>
          <a:ln w="50800">
            <a:solidFill>
              <a:srgbClr val="F0053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381000" y="304800"/>
            <a:ext cx="7772400" cy="71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fr-CH" sz="3000" smtClean="0">
                <a:latin typeface="Arial" charset="0"/>
              </a:rPr>
              <a:t>Results</a:t>
            </a:r>
            <a:endParaRPr lang="pt-BR" sz="3000" smtClean="0"/>
          </a:p>
        </p:txBody>
      </p:sp>
      <p:sp>
        <p:nvSpPr>
          <p:cNvPr id="94211"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sp>
        <p:nvSpPr>
          <p:cNvPr id="94224" name="AutoShape 16"/>
          <p:cNvSpPr>
            <a:spLocks noChangeArrowheads="1"/>
          </p:cNvSpPr>
          <p:nvPr/>
        </p:nvSpPr>
        <p:spPr bwMode="auto">
          <a:xfrm rot="-18980083">
            <a:off x="4591050" y="1998663"/>
            <a:ext cx="142875" cy="914400"/>
          </a:xfrm>
          <a:prstGeom prst="downArrow">
            <a:avLst>
              <a:gd name="adj1" fmla="val 38889"/>
              <a:gd name="adj2" fmla="val 17777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94227" name="Text Box 19"/>
          <p:cNvSpPr txBox="1">
            <a:spLocks noChangeArrowheads="1"/>
          </p:cNvSpPr>
          <p:nvPr/>
        </p:nvSpPr>
        <p:spPr bwMode="auto">
          <a:xfrm>
            <a:off x="6324600" y="1905000"/>
            <a:ext cx="2844800" cy="456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just">
              <a:spcBef>
                <a:spcPct val="30000"/>
              </a:spcBef>
              <a:defRPr/>
            </a:pPr>
            <a:r>
              <a:rPr lang="pt-BR" sz="1600">
                <a:latin typeface="Arial" charset="0"/>
                <a:cs typeface="Times New Roman" charset="0"/>
              </a:rPr>
              <a:t>The percentage of time dedicated to wrist rotation movements increases, reaching </a:t>
            </a:r>
            <a:r>
              <a:rPr lang="pt-BR" sz="1600" b="1">
                <a:latin typeface="Arial" charset="0"/>
                <a:cs typeface="Times New Roman" charset="0"/>
              </a:rPr>
              <a:t>73.89%</a:t>
            </a:r>
            <a:r>
              <a:rPr lang="pt-BR" sz="1600">
                <a:latin typeface="Arial" charset="0"/>
                <a:cs typeface="Times New Roman" charset="0"/>
              </a:rPr>
              <a:t> of the total time of this step (5.5 minutes). (</a:t>
            </a:r>
            <a:r>
              <a:rPr lang="pt-BR" sz="1600" b="1">
                <a:latin typeface="Arial" charset="0"/>
                <a:cs typeface="Times New Roman" charset="0"/>
              </a:rPr>
              <a:t>43.62%</a:t>
            </a:r>
            <a:r>
              <a:rPr lang="pt-BR" sz="1600">
                <a:latin typeface="Arial" charset="0"/>
                <a:cs typeface="Times New Roman" charset="0"/>
              </a:rPr>
              <a:t> of the total time for steps 1,2 and 3 together)</a:t>
            </a:r>
          </a:p>
          <a:p>
            <a:pPr algn="just">
              <a:spcBef>
                <a:spcPct val="30000"/>
              </a:spcBef>
              <a:defRPr/>
            </a:pPr>
            <a:r>
              <a:rPr lang="pt-BR" sz="1600">
                <a:latin typeface="Arial" charset="0"/>
                <a:cs typeface="Times New Roman" charset="0"/>
              </a:rPr>
              <a:t>This increase is understandable as the </a:t>
            </a:r>
            <a:r>
              <a:rPr lang="pt-BR" sz="1600" b="1">
                <a:latin typeface="Arial" charset="0"/>
                <a:cs typeface="Times New Roman" charset="0"/>
              </a:rPr>
              <a:t>scrubbing is an indispensable action of the bottle washing process</a:t>
            </a:r>
            <a:r>
              <a:rPr lang="pt-BR" sz="1600">
                <a:latin typeface="Arial" charset="0"/>
                <a:cs typeface="Times New Roman" charset="0"/>
              </a:rPr>
              <a:t>, especially considering the shape of the bottle and the thread on which the nipple and lid are fastened on which dried milk may accumulate.</a:t>
            </a:r>
            <a:endParaRPr lang="fr-FR">
              <a:cs typeface="Times New Roman" charset="0"/>
            </a:endParaRPr>
          </a:p>
        </p:txBody>
      </p:sp>
      <p:graphicFrame>
        <p:nvGraphicFramePr>
          <p:cNvPr id="16389" name="Object 20"/>
          <p:cNvGraphicFramePr>
            <a:graphicFrameLocks noChangeAspect="1"/>
          </p:cNvGraphicFramePr>
          <p:nvPr/>
        </p:nvGraphicFramePr>
        <p:xfrm>
          <a:off x="0" y="838200"/>
          <a:ext cx="4683125" cy="5791200"/>
        </p:xfrm>
        <a:graphic>
          <a:graphicData uri="http://schemas.openxmlformats.org/presentationml/2006/ole">
            <mc:AlternateContent xmlns:mc="http://schemas.openxmlformats.org/markup-compatibility/2006">
              <mc:Choice xmlns:v="urn:schemas-microsoft-com:vml" Requires="v">
                <p:oleObj spid="_x0000_s16397" name="Document" r:id="rId5" imgW="5842000" imgH="7226300" progId="Word.Document.8">
                  <p:embed/>
                </p:oleObj>
              </mc:Choice>
              <mc:Fallback>
                <p:oleObj name="Document" r:id="rId5" imgW="5842000" imgH="7226300" progId="Word.Document.8">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38200"/>
                        <a:ext cx="4683125" cy="579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4231" name="AutoShape 23"/>
          <p:cNvSpPr>
            <a:spLocks noChangeArrowheads="1"/>
          </p:cNvSpPr>
          <p:nvPr/>
        </p:nvSpPr>
        <p:spPr bwMode="auto">
          <a:xfrm rot="-17269823">
            <a:off x="5042693" y="611982"/>
            <a:ext cx="150813" cy="914400"/>
          </a:xfrm>
          <a:prstGeom prst="downArrow">
            <a:avLst>
              <a:gd name="adj1" fmla="val 38889"/>
              <a:gd name="adj2" fmla="val 16842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94232" name="Text Box 24"/>
          <p:cNvSpPr txBox="1">
            <a:spLocks noChangeArrowheads="1"/>
          </p:cNvSpPr>
          <p:nvPr/>
        </p:nvSpPr>
        <p:spPr bwMode="auto">
          <a:xfrm>
            <a:off x="5613400" y="762000"/>
            <a:ext cx="793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i="1">
                <a:solidFill>
                  <a:schemeClr val="accent2"/>
                </a:solidFill>
                <a:latin typeface="Arial" charset="0"/>
                <a:cs typeface="Times New Roman" charset="0"/>
              </a:rPr>
              <a:t>Step 2</a:t>
            </a:r>
            <a:endParaRPr lang="fr-FR">
              <a:cs typeface="Times New Roman" charset="0"/>
            </a:endParaRPr>
          </a:p>
        </p:txBody>
      </p:sp>
      <p:sp>
        <p:nvSpPr>
          <p:cNvPr id="94233" name="Text Box 25"/>
          <p:cNvSpPr txBox="1">
            <a:spLocks noChangeArrowheads="1"/>
          </p:cNvSpPr>
          <p:nvPr/>
        </p:nvSpPr>
        <p:spPr bwMode="auto">
          <a:xfrm>
            <a:off x="4610100" y="1333500"/>
            <a:ext cx="28733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fr-FR" sz="1600" b="1" i="1">
                <a:solidFill>
                  <a:schemeClr val="accent2"/>
                </a:solidFill>
                <a:latin typeface="Arial" charset="0"/>
                <a:cs typeface="Times New Roman" charset="0"/>
              </a:rPr>
              <a:t>Inclination of worker’s spine during activity: Slightly inclined</a:t>
            </a:r>
            <a:endParaRPr lang="fr-FR" sz="1600">
              <a:latin typeface="Arial" charset="0"/>
              <a:cs typeface="Times New Roman" charset="0"/>
            </a:endParaRPr>
          </a:p>
        </p:txBody>
      </p:sp>
      <p:sp>
        <p:nvSpPr>
          <p:cNvPr id="94235" name="Text Box 27"/>
          <p:cNvSpPr txBox="1">
            <a:spLocks noChangeArrowheads="1"/>
          </p:cNvSpPr>
          <p:nvPr/>
        </p:nvSpPr>
        <p:spPr bwMode="auto">
          <a:xfrm>
            <a:off x="4635500" y="3181350"/>
            <a:ext cx="17684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i="1">
                <a:solidFill>
                  <a:schemeClr val="accent2"/>
                </a:solidFill>
                <a:latin typeface="Arial" charset="0"/>
                <a:cs typeface="Times New Roman" charset="0"/>
              </a:rPr>
              <a:t>Manual activity: </a:t>
            </a:r>
          </a:p>
          <a:p>
            <a:pPr>
              <a:defRPr/>
            </a:pPr>
            <a:r>
              <a:rPr lang="fr-FR" sz="1600" b="1" i="1">
                <a:solidFill>
                  <a:schemeClr val="accent2"/>
                </a:solidFill>
                <a:latin typeface="Arial" charset="0"/>
                <a:cs typeface="Times New Roman" charset="0"/>
              </a:rPr>
              <a:t>wrist rotation</a:t>
            </a:r>
            <a:endParaRPr lang="fr-FR">
              <a:cs typeface="Times New Roman" charset="0"/>
            </a:endParaRPr>
          </a:p>
        </p:txBody>
      </p:sp>
      <p:sp>
        <p:nvSpPr>
          <p:cNvPr id="94237" name="Text Box 29"/>
          <p:cNvSpPr txBox="1">
            <a:spLocks noChangeArrowheads="1"/>
          </p:cNvSpPr>
          <p:nvPr/>
        </p:nvSpPr>
        <p:spPr bwMode="auto">
          <a:xfrm>
            <a:off x="4800600" y="4457700"/>
            <a:ext cx="15509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i="1">
                <a:solidFill>
                  <a:schemeClr val="accent2"/>
                </a:solidFill>
                <a:latin typeface="Arial" charset="0"/>
                <a:cs typeface="Times New Roman" charset="0"/>
              </a:rPr>
              <a:t>Worker’s </a:t>
            </a:r>
          </a:p>
          <a:p>
            <a:pPr>
              <a:defRPr/>
            </a:pPr>
            <a:r>
              <a:rPr lang="fr-FR" sz="1600" b="1" i="1">
                <a:solidFill>
                  <a:schemeClr val="accent2"/>
                </a:solidFill>
                <a:latin typeface="Arial" charset="0"/>
                <a:cs typeface="Times New Roman" charset="0"/>
              </a:rPr>
              <a:t>displacement:</a:t>
            </a:r>
          </a:p>
          <a:p>
            <a:pPr>
              <a:defRPr/>
            </a:pPr>
            <a:r>
              <a:rPr lang="fr-FR" sz="1600" b="1" i="1">
                <a:solidFill>
                  <a:schemeClr val="accent2"/>
                </a:solidFill>
                <a:latin typeface="Arial" charset="0"/>
                <a:cs typeface="Times New Roman" charset="0"/>
              </a:rPr>
              <a:t>Standing still</a:t>
            </a:r>
            <a:endParaRPr lang="fr-FR">
              <a:cs typeface="Times New Roman" charset="0"/>
            </a:endParaRPr>
          </a:p>
        </p:txBody>
      </p:sp>
      <p:sp>
        <p:nvSpPr>
          <p:cNvPr id="94239" name="AutoShape 31"/>
          <p:cNvSpPr>
            <a:spLocks noChangeArrowheads="1"/>
          </p:cNvSpPr>
          <p:nvPr/>
        </p:nvSpPr>
        <p:spPr bwMode="auto">
          <a:xfrm rot="-18980083">
            <a:off x="4495800" y="4876800"/>
            <a:ext cx="142875" cy="914400"/>
          </a:xfrm>
          <a:prstGeom prst="downArrow">
            <a:avLst>
              <a:gd name="adj1" fmla="val 38889"/>
              <a:gd name="adj2" fmla="val 17777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
        <p:nvSpPr>
          <p:cNvPr id="94240" name="AutoShape 32"/>
          <p:cNvSpPr>
            <a:spLocks noChangeArrowheads="1"/>
          </p:cNvSpPr>
          <p:nvPr/>
        </p:nvSpPr>
        <p:spPr bwMode="auto">
          <a:xfrm rot="-18980083">
            <a:off x="4876800" y="3657600"/>
            <a:ext cx="142875" cy="914400"/>
          </a:xfrm>
          <a:prstGeom prst="downArrow">
            <a:avLst>
              <a:gd name="adj1" fmla="val 38889"/>
              <a:gd name="adj2" fmla="val 17777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Times New Roman" charset="0"/>
            </a:endParaRP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39700" y="381000"/>
            <a:ext cx="8382000" cy="71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bodyPr>
          <a:lstStyle/>
          <a:p>
            <a:pPr eaLnBrk="1" hangingPunct="1">
              <a:defRPr/>
            </a:pPr>
            <a:r>
              <a:rPr lang="pt-BR" sz="2800" smtClean="0">
                <a:latin typeface="Arial" charset="0"/>
              </a:rPr>
              <a:t>Discussion and recommendations for work change</a:t>
            </a:r>
            <a:endParaRPr lang="pt-BR" b="1" smtClean="0">
              <a:solidFill>
                <a:schemeClr val="tx1"/>
              </a:solidFill>
              <a:latin typeface="Times" charset="0"/>
            </a:endParaRPr>
          </a:p>
        </p:txBody>
      </p:sp>
      <p:sp>
        <p:nvSpPr>
          <p:cNvPr id="92163" name="Rectangle 3"/>
          <p:cNvSpPr>
            <a:spLocks noChangeArrowheads="1"/>
          </p:cNvSpPr>
          <p:nvPr/>
        </p:nvSpPr>
        <p:spPr bwMode="auto">
          <a:xfrm>
            <a:off x="381000" y="4953000"/>
            <a:ext cx="4191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120000"/>
              </a:lnSpc>
              <a:spcBef>
                <a:spcPct val="20000"/>
              </a:spcBef>
              <a:buFontTx/>
              <a:buChar char="•"/>
              <a:defRPr/>
            </a:pPr>
            <a:endParaRPr lang="fr-FR" sz="2000">
              <a:latin typeface="Tahoma" charset="0"/>
              <a:cs typeface="Times New Roman" charset="0"/>
            </a:endParaRPr>
          </a:p>
        </p:txBody>
      </p:sp>
      <p:pic>
        <p:nvPicPr>
          <p:cNvPr id="18435" name="Picture 7"/>
          <p:cNvPicPr>
            <a:picLocks noChangeAspect="1" noChangeArrowheads="1"/>
          </p:cNvPicPr>
          <p:nvPr/>
        </p:nvPicPr>
        <p:blipFill>
          <a:blip r:embed="rId3">
            <a:extLst>
              <a:ext uri="{28A0092B-C50C-407E-A947-70E740481C1C}">
                <a14:useLocalDpi xmlns:a14="http://schemas.microsoft.com/office/drawing/2010/main" val="0"/>
              </a:ext>
            </a:extLst>
          </a:blip>
          <a:srcRect l="16151" r="9555" b="15384"/>
          <a:stretch>
            <a:fillRect/>
          </a:stretch>
        </p:blipFill>
        <p:spPr bwMode="auto">
          <a:xfrm>
            <a:off x="152400" y="1054100"/>
            <a:ext cx="21764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7" name="Text Box 17"/>
          <p:cNvSpPr txBox="1">
            <a:spLocks noChangeArrowheads="1"/>
          </p:cNvSpPr>
          <p:nvPr/>
        </p:nvSpPr>
        <p:spPr bwMode="auto">
          <a:xfrm>
            <a:off x="76200" y="4164013"/>
            <a:ext cx="2319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a:latin typeface="Arial" charset="0"/>
                <a:cs typeface="Times New Roman" charset="0"/>
              </a:rPr>
              <a:t>1. washing sink (step 2)</a:t>
            </a:r>
          </a:p>
        </p:txBody>
      </p:sp>
      <p:pic>
        <p:nvPicPr>
          <p:cNvPr id="18437" name="Picture 8"/>
          <p:cNvPicPr>
            <a:picLocks noChangeAspect="1" noChangeArrowheads="1"/>
          </p:cNvPicPr>
          <p:nvPr/>
        </p:nvPicPr>
        <p:blipFill>
          <a:blip r:embed="rId4">
            <a:extLst>
              <a:ext uri="{28A0092B-C50C-407E-A947-70E740481C1C}">
                <a14:useLocalDpi xmlns:a14="http://schemas.microsoft.com/office/drawing/2010/main" val="0"/>
              </a:ext>
            </a:extLst>
          </a:blip>
          <a:srcRect l="17493" b="10075"/>
          <a:stretch>
            <a:fillRect/>
          </a:stretch>
        </p:blipFill>
        <p:spPr bwMode="auto">
          <a:xfrm>
            <a:off x="2743200" y="1054100"/>
            <a:ext cx="19907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8" name="Text Box 18"/>
          <p:cNvSpPr txBox="1">
            <a:spLocks noChangeArrowheads="1"/>
          </p:cNvSpPr>
          <p:nvPr/>
        </p:nvSpPr>
        <p:spPr bwMode="auto">
          <a:xfrm>
            <a:off x="2740025" y="4164013"/>
            <a:ext cx="206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a:latin typeface="Arial" charset="0"/>
                <a:cs typeface="Times New Roman" charset="0"/>
              </a:rPr>
              <a:t>2. rising sink (step 3)</a:t>
            </a:r>
            <a:endParaRPr lang="fr-FR" sz="1600">
              <a:cs typeface="Times New Roman" charset="0"/>
            </a:endParaRPr>
          </a:p>
        </p:txBody>
      </p:sp>
      <p:pic>
        <p:nvPicPr>
          <p:cNvPr id="1843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3716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2"/>
          <p:cNvPicPr>
            <a:picLocks noChangeAspect="1" noChangeArrowheads="1"/>
          </p:cNvPicPr>
          <p:nvPr/>
        </p:nvPicPr>
        <p:blipFill>
          <a:blip r:embed="rId6">
            <a:extLst>
              <a:ext uri="{28A0092B-C50C-407E-A947-70E740481C1C}">
                <a14:useLocalDpi xmlns:a14="http://schemas.microsoft.com/office/drawing/2010/main" val="0"/>
              </a:ext>
            </a:extLst>
          </a:blip>
          <a:srcRect t="24400" b="30800"/>
          <a:stretch>
            <a:fillRect/>
          </a:stretch>
        </p:blipFill>
        <p:spPr bwMode="auto">
          <a:xfrm>
            <a:off x="381000" y="4597400"/>
            <a:ext cx="5081588"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3" name="Text Box 23"/>
          <p:cNvSpPr txBox="1">
            <a:spLocks noChangeArrowheads="1"/>
          </p:cNvSpPr>
          <p:nvPr/>
        </p:nvSpPr>
        <p:spPr bwMode="auto">
          <a:xfrm>
            <a:off x="5029200" y="4267200"/>
            <a:ext cx="411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a:latin typeface="Arial" charset="0"/>
                <a:cs typeface="Times New Roman" charset="0"/>
              </a:rPr>
              <a:t>3. Position of the rinsing sink and the faucet</a:t>
            </a:r>
            <a:endParaRPr lang="fr-FR" sz="1600">
              <a:cs typeface="Times New Roman" charset="0"/>
            </a:endParaRPr>
          </a:p>
        </p:txBody>
      </p:sp>
      <p:sp>
        <p:nvSpPr>
          <p:cNvPr id="92184" name="Text Box 24"/>
          <p:cNvSpPr txBox="1">
            <a:spLocks noChangeArrowheads="1"/>
          </p:cNvSpPr>
          <p:nvPr/>
        </p:nvSpPr>
        <p:spPr bwMode="auto">
          <a:xfrm>
            <a:off x="228600" y="6248400"/>
            <a:ext cx="548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a:latin typeface="Arial" charset="0"/>
                <a:cs typeface="Times New Roman" charset="0"/>
              </a:rPr>
              <a:t>4. Two brushes attached together to scrub the baby bottles</a:t>
            </a:r>
          </a:p>
        </p:txBody>
      </p:sp>
      <p:grpSp>
        <p:nvGrpSpPr>
          <p:cNvPr id="18443" name="Group 25"/>
          <p:cNvGrpSpPr>
            <a:grpSpLocks/>
          </p:cNvGrpSpPr>
          <p:nvPr/>
        </p:nvGrpSpPr>
        <p:grpSpPr bwMode="auto">
          <a:xfrm>
            <a:off x="4114800" y="2438400"/>
            <a:ext cx="228600" cy="304800"/>
            <a:chOff x="2600" y="6674"/>
            <a:chExt cx="360" cy="720"/>
          </a:xfrm>
        </p:grpSpPr>
        <p:sp>
          <p:nvSpPr>
            <p:cNvPr id="18460" name="Line 26"/>
            <p:cNvSpPr>
              <a:spLocks noChangeShapeType="1"/>
            </p:cNvSpPr>
            <p:nvPr/>
          </p:nvSpPr>
          <p:spPr bwMode="auto">
            <a:xfrm>
              <a:off x="2780" y="6674"/>
              <a:ext cx="1" cy="71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27"/>
            <p:cNvSpPr>
              <a:spLocks noChangeShapeType="1"/>
            </p:cNvSpPr>
            <p:nvPr/>
          </p:nvSpPr>
          <p:spPr bwMode="auto">
            <a:xfrm>
              <a:off x="2600" y="739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28"/>
            <p:cNvSpPr>
              <a:spLocks noChangeShapeType="1"/>
            </p:cNvSpPr>
            <p:nvPr/>
          </p:nvSpPr>
          <p:spPr bwMode="auto">
            <a:xfrm>
              <a:off x="2600" y="667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44" name="Group 29"/>
          <p:cNvGrpSpPr>
            <a:grpSpLocks/>
          </p:cNvGrpSpPr>
          <p:nvPr/>
        </p:nvGrpSpPr>
        <p:grpSpPr bwMode="auto">
          <a:xfrm>
            <a:off x="381000" y="2590800"/>
            <a:ext cx="228600" cy="457200"/>
            <a:chOff x="2600" y="6674"/>
            <a:chExt cx="360" cy="720"/>
          </a:xfrm>
        </p:grpSpPr>
        <p:sp>
          <p:nvSpPr>
            <p:cNvPr id="18457" name="Line 30"/>
            <p:cNvSpPr>
              <a:spLocks noChangeShapeType="1"/>
            </p:cNvSpPr>
            <p:nvPr/>
          </p:nvSpPr>
          <p:spPr bwMode="auto">
            <a:xfrm>
              <a:off x="2780" y="6674"/>
              <a:ext cx="1" cy="71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31"/>
            <p:cNvSpPr>
              <a:spLocks noChangeShapeType="1"/>
            </p:cNvSpPr>
            <p:nvPr/>
          </p:nvSpPr>
          <p:spPr bwMode="auto">
            <a:xfrm>
              <a:off x="2600" y="739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2"/>
            <p:cNvSpPr>
              <a:spLocks noChangeShapeType="1"/>
            </p:cNvSpPr>
            <p:nvPr/>
          </p:nvSpPr>
          <p:spPr bwMode="auto">
            <a:xfrm>
              <a:off x="2600" y="667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45" name="Group 33"/>
          <p:cNvGrpSpPr>
            <a:grpSpLocks/>
          </p:cNvGrpSpPr>
          <p:nvPr/>
        </p:nvGrpSpPr>
        <p:grpSpPr bwMode="auto">
          <a:xfrm rot="-5015402">
            <a:off x="6094412" y="1050926"/>
            <a:ext cx="244475" cy="844550"/>
            <a:chOff x="2600" y="6674"/>
            <a:chExt cx="360" cy="720"/>
          </a:xfrm>
        </p:grpSpPr>
        <p:sp>
          <p:nvSpPr>
            <p:cNvPr id="18454" name="Line 34"/>
            <p:cNvSpPr>
              <a:spLocks noChangeShapeType="1"/>
            </p:cNvSpPr>
            <p:nvPr/>
          </p:nvSpPr>
          <p:spPr bwMode="auto">
            <a:xfrm>
              <a:off x="2780" y="6674"/>
              <a:ext cx="1" cy="71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35"/>
            <p:cNvSpPr>
              <a:spLocks noChangeShapeType="1"/>
            </p:cNvSpPr>
            <p:nvPr/>
          </p:nvSpPr>
          <p:spPr bwMode="auto">
            <a:xfrm>
              <a:off x="2600" y="739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36"/>
            <p:cNvSpPr>
              <a:spLocks noChangeShapeType="1"/>
            </p:cNvSpPr>
            <p:nvPr/>
          </p:nvSpPr>
          <p:spPr bwMode="auto">
            <a:xfrm>
              <a:off x="2600" y="667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446" name="Group 37"/>
          <p:cNvGrpSpPr>
            <a:grpSpLocks/>
          </p:cNvGrpSpPr>
          <p:nvPr/>
        </p:nvGrpSpPr>
        <p:grpSpPr bwMode="auto">
          <a:xfrm rot="-3934340">
            <a:off x="7812882" y="3452018"/>
            <a:ext cx="228600" cy="912813"/>
            <a:chOff x="2600" y="6674"/>
            <a:chExt cx="360" cy="720"/>
          </a:xfrm>
        </p:grpSpPr>
        <p:sp>
          <p:nvSpPr>
            <p:cNvPr id="18451" name="Line 38"/>
            <p:cNvSpPr>
              <a:spLocks noChangeShapeType="1"/>
            </p:cNvSpPr>
            <p:nvPr/>
          </p:nvSpPr>
          <p:spPr bwMode="auto">
            <a:xfrm>
              <a:off x="2780" y="6674"/>
              <a:ext cx="1" cy="71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39"/>
            <p:cNvSpPr>
              <a:spLocks noChangeShapeType="1"/>
            </p:cNvSpPr>
            <p:nvPr/>
          </p:nvSpPr>
          <p:spPr bwMode="auto">
            <a:xfrm>
              <a:off x="2600" y="739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40"/>
            <p:cNvSpPr>
              <a:spLocks noChangeShapeType="1"/>
            </p:cNvSpPr>
            <p:nvPr/>
          </p:nvSpPr>
          <p:spPr bwMode="auto">
            <a:xfrm>
              <a:off x="2600" y="6674"/>
              <a:ext cx="36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201" name="Text Box 41"/>
          <p:cNvSpPr txBox="1">
            <a:spLocks noChangeArrowheads="1"/>
          </p:cNvSpPr>
          <p:nvPr/>
        </p:nvSpPr>
        <p:spPr bwMode="auto">
          <a:xfrm>
            <a:off x="5791200" y="10668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a:solidFill>
                  <a:srgbClr val="F00536"/>
                </a:solidFill>
                <a:cs typeface="Times New Roman" charset="0"/>
              </a:rPr>
              <a:t>30 cm</a:t>
            </a:r>
          </a:p>
        </p:txBody>
      </p:sp>
      <p:sp>
        <p:nvSpPr>
          <p:cNvPr id="92202" name="Text Box 42"/>
          <p:cNvSpPr txBox="1">
            <a:spLocks noChangeArrowheads="1"/>
          </p:cNvSpPr>
          <p:nvPr/>
        </p:nvSpPr>
        <p:spPr bwMode="auto">
          <a:xfrm>
            <a:off x="7391400" y="38862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a:solidFill>
                  <a:srgbClr val="F00536"/>
                </a:solidFill>
                <a:cs typeface="Times New Roman" charset="0"/>
              </a:rPr>
              <a:t>15 cm</a:t>
            </a:r>
          </a:p>
        </p:txBody>
      </p:sp>
      <p:sp>
        <p:nvSpPr>
          <p:cNvPr id="92203" name="Text Box 43"/>
          <p:cNvSpPr txBox="1">
            <a:spLocks noChangeArrowheads="1"/>
          </p:cNvSpPr>
          <p:nvPr/>
        </p:nvSpPr>
        <p:spPr bwMode="auto">
          <a:xfrm>
            <a:off x="4267200" y="2438400"/>
            <a:ext cx="69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600" b="1">
                <a:solidFill>
                  <a:srgbClr val="F00536"/>
                </a:solidFill>
                <a:cs typeface="Times New Roman" charset="0"/>
              </a:rPr>
              <a:t>25 cm</a:t>
            </a:r>
          </a:p>
        </p:txBody>
      </p:sp>
      <p:sp>
        <p:nvSpPr>
          <p:cNvPr id="92204" name="Text Box 44"/>
          <p:cNvSpPr txBox="1">
            <a:spLocks noChangeArrowheads="1"/>
          </p:cNvSpPr>
          <p:nvPr/>
        </p:nvSpPr>
        <p:spPr bwMode="auto">
          <a:xfrm>
            <a:off x="762000" y="2833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fr-FR" sz="1800" b="1">
                <a:solidFill>
                  <a:srgbClr val="F00536"/>
                </a:solidFill>
                <a:cs typeface="Times New Roman" charset="0"/>
              </a:rPr>
              <a:t>35 cm</a:t>
            </a:r>
            <a:endParaRPr lang="fr-FR" sz="1600" b="1">
              <a:solidFill>
                <a:srgbClr val="F00536"/>
              </a:solidFill>
              <a:cs typeface="Times New Roman" charset="0"/>
            </a:endParaRPr>
          </a:p>
        </p:txBody>
      </p:sp>
    </p:spTree>
  </p:cSld>
  <p:clrMapOvr>
    <a:masterClrMapping/>
  </p:clrMapOvr>
</p:sld>
</file>

<file path=ppt/theme/theme1.xml><?xml version="1.0" encoding="utf-8"?>
<a:theme xmlns:a="http://schemas.openxmlformats.org/drawingml/2006/main" name="pptcoloridobaixa[1]">
  <a:themeElements>
    <a:clrScheme name="pptcoloridobaix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coloridobaixa[1]">
      <a:majorFont>
        <a:latin typeface="Times New Roman"/>
        <a:ea typeface="ＭＳ Ｐゴシック"/>
        <a:cs typeface="Times New Roman"/>
      </a:majorFont>
      <a:minorFont>
        <a:latin typeface="Times New Roman"/>
        <a:ea typeface="ＭＳ Ｐゴシック"/>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ptcoloridobaixa[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coloridobaix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coloridobaixa[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coloridobaixa[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coloridobaixa[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coloridobaixa[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coloridobaixa[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ptcoloridobaixa[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pptcoloridobaixa[1]</Template>
  <TotalTime>1830</TotalTime>
  <Words>4068</Words>
  <Application>Microsoft Macintosh PowerPoint</Application>
  <PresentationFormat>On-screen Show (4:3)</PresentationFormat>
  <Paragraphs>179</Paragraphs>
  <Slides>10</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Times New Roman</vt:lpstr>
      <vt:lpstr>ＭＳ Ｐゴシック</vt:lpstr>
      <vt:lpstr>Arial</vt:lpstr>
      <vt:lpstr>Tahoma</vt:lpstr>
      <vt:lpstr>Times</vt:lpstr>
      <vt:lpstr>pptcoloridobaixa[1]</vt:lpstr>
      <vt:lpstr>Document Microsoft Word</vt:lpstr>
      <vt:lpstr>PowerPoint Presentation</vt:lpstr>
      <vt:lpstr>Introduction</vt:lpstr>
      <vt:lpstr>Population datas</vt:lpstr>
      <vt:lpstr>SND’s lactation center - hygienization</vt:lpstr>
      <vt:lpstr>SND’s lactation center - production</vt:lpstr>
      <vt:lpstr>Method</vt:lpstr>
      <vt:lpstr>Results</vt:lpstr>
      <vt:lpstr>Results</vt:lpstr>
      <vt:lpstr>Discussion and recommendations for work change</vt:lpstr>
      <vt:lpstr>Conclusion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geral</dc:creator>
  <cp:keywords/>
  <dc:description/>
  <cp:lastModifiedBy>Uiara Montedo</cp:lastModifiedBy>
  <cp:revision>643</cp:revision>
  <cp:lastPrinted>2009-05-20T03:25:32Z</cp:lastPrinted>
  <dcterms:created xsi:type="dcterms:W3CDTF">2006-05-02T17:24:08Z</dcterms:created>
  <dcterms:modified xsi:type="dcterms:W3CDTF">2020-03-09T13:47:04Z</dcterms:modified>
  <cp:category/>
</cp:coreProperties>
</file>