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99E6E-3E8D-4377-AED8-02DF2DC87AF0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28F-0D28-447E-A43E-BC4501EC3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51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99E6E-3E8D-4377-AED8-02DF2DC87AF0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28F-0D28-447E-A43E-BC4501EC3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23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99E6E-3E8D-4377-AED8-02DF2DC87AF0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28F-0D28-447E-A43E-BC4501EC3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71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99E6E-3E8D-4377-AED8-02DF2DC87AF0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28F-0D28-447E-A43E-BC4501EC3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81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99E6E-3E8D-4377-AED8-02DF2DC87AF0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28F-0D28-447E-A43E-BC4501EC3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60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99E6E-3E8D-4377-AED8-02DF2DC87AF0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28F-0D28-447E-A43E-BC4501EC3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00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99E6E-3E8D-4377-AED8-02DF2DC87AF0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28F-0D28-447E-A43E-BC4501EC3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39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99E6E-3E8D-4377-AED8-02DF2DC87AF0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28F-0D28-447E-A43E-BC4501EC3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4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99E6E-3E8D-4377-AED8-02DF2DC87AF0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28F-0D28-447E-A43E-BC4501EC3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83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99E6E-3E8D-4377-AED8-02DF2DC87AF0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28F-0D28-447E-A43E-BC4501EC3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16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99E6E-3E8D-4377-AED8-02DF2DC87AF0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28F-0D28-447E-A43E-BC4501EC3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6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99E6E-3E8D-4377-AED8-02DF2DC87AF0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D428F-0D28-447E-A43E-BC4501EC3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89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65538"/>
            <a:ext cx="9144000" cy="59052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 trabalho no Sistema Toyota de Produção - </a:t>
            </a:r>
            <a:r>
              <a:rPr lang="pt-BR" sz="2800" dirty="0" err="1" smtClean="0"/>
              <a:t>Ohnismo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965916" y="1378041"/>
            <a:ext cx="10332957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A Toyota depois da II Grande Guerra</a:t>
            </a:r>
          </a:p>
          <a:p>
            <a:endParaRPr lang="pt-BR" sz="2400" dirty="0"/>
          </a:p>
          <a:p>
            <a:pPr marL="285750" indent="-285750">
              <a:buFontTx/>
              <a:buChar char="-"/>
            </a:pPr>
            <a:r>
              <a:rPr lang="pt-BR" sz="2400" dirty="0" smtClean="0"/>
              <a:t>Passou o tempo de guerra produzindo caminhões sob ordens do governo</a:t>
            </a:r>
          </a:p>
          <a:p>
            <a:pPr marL="285750" indent="-285750">
              <a:buFontTx/>
              <a:buChar char="-"/>
            </a:pPr>
            <a:r>
              <a:rPr lang="pt-BR" sz="2400" dirty="0" smtClean="0"/>
              <a:t>Colapso do mercado pós-guerra levou a empresa à concordata; </a:t>
            </a:r>
            <a:r>
              <a:rPr lang="pt-BR" sz="2400" dirty="0" smtClean="0"/>
              <a:t>Toyota demitiu 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 </a:t>
            </a:r>
            <a:r>
              <a:rPr lang="pt-BR" sz="2400" dirty="0" smtClean="0"/>
              <a:t>1.600 operários gerando greve geral.</a:t>
            </a:r>
          </a:p>
          <a:p>
            <a:pPr marL="285750" indent="-285750">
              <a:buFontTx/>
              <a:buChar char="-"/>
            </a:pPr>
            <a:endParaRPr lang="pt-BR" sz="2400" dirty="0" smtClean="0"/>
          </a:p>
          <a:p>
            <a:r>
              <a:rPr lang="pt-BR" sz="2400" dirty="0" err="1" smtClean="0"/>
              <a:t>Consequencias</a:t>
            </a:r>
            <a:r>
              <a:rPr lang="pt-BR" sz="2400" dirty="0" smtClean="0"/>
              <a:t>:</a:t>
            </a:r>
          </a:p>
          <a:p>
            <a:endParaRPr lang="pt-BR" sz="2400" dirty="0" smtClean="0"/>
          </a:p>
          <a:p>
            <a:pPr marL="342900" indent="-342900">
              <a:buFontTx/>
              <a:buChar char="-"/>
            </a:pPr>
            <a:r>
              <a:rPr lang="pt-BR" sz="2400" dirty="0" err="1" smtClean="0"/>
              <a:t>Kiichiro</a:t>
            </a:r>
            <a:r>
              <a:rPr lang="pt-BR" sz="2400" dirty="0" smtClean="0"/>
              <a:t> </a:t>
            </a:r>
            <a:r>
              <a:rPr lang="pt-BR" sz="2400" dirty="0" err="1" smtClean="0"/>
              <a:t>Toyoda</a:t>
            </a:r>
            <a:r>
              <a:rPr lang="pt-BR" sz="2400" dirty="0" smtClean="0"/>
              <a:t> renunciou à presidência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A empresa foi </a:t>
            </a:r>
            <a:r>
              <a:rPr lang="pt-BR" sz="2400" dirty="0" err="1" smtClean="0"/>
              <a:t>re-capitalizada</a:t>
            </a:r>
            <a:endParaRPr lang="pt-BR" sz="2400" dirty="0" smtClean="0"/>
          </a:p>
          <a:p>
            <a:pPr marL="342900" indent="-342900">
              <a:buFontTx/>
              <a:buChar char="-"/>
            </a:pPr>
            <a:r>
              <a:rPr lang="pt-BR" sz="2400" dirty="0" smtClean="0"/>
              <a:t>A empresa passou a garantir aos seus empregados emprego vitalício e 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 salário por senioridade</a:t>
            </a:r>
          </a:p>
          <a:p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2491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65538"/>
            <a:ext cx="9144000" cy="59052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 trabalho no Sistema Toyota de Produção - </a:t>
            </a:r>
            <a:r>
              <a:rPr lang="pt-BR" sz="2800" dirty="0" err="1" smtClean="0"/>
              <a:t>Ohnismo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23792" y="1378041"/>
            <a:ext cx="1112323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Olhando para o mercado japonês da época, a Toyota entendeu que deveria desenvolver</a:t>
            </a:r>
          </a:p>
          <a:p>
            <a:r>
              <a:rPr lang="pt-BR" sz="2400" dirty="0" smtClean="0"/>
              <a:t>um sistema de produção economicamente eficiente para produção de uma linha </a:t>
            </a:r>
          </a:p>
          <a:p>
            <a:r>
              <a:rPr lang="pt-BR" sz="2400" dirty="0" smtClean="0"/>
              <a:t>diversificada de produtos em baixa escala, otimizando os recursos disponíveis.</a:t>
            </a:r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Fontes de inspiração: Ford/Taylor e Deming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246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65538"/>
            <a:ext cx="9144000" cy="59052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 trabalho no Sistema Toyota de Produção - </a:t>
            </a:r>
            <a:r>
              <a:rPr lang="pt-BR" sz="2800" dirty="0" err="1" smtClean="0"/>
              <a:t>Ohnismo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2123" y="1378041"/>
            <a:ext cx="1223623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 err="1" smtClean="0"/>
              <a:t>Ohno</a:t>
            </a:r>
            <a:r>
              <a:rPr lang="pt-BR" sz="2400" dirty="0" smtClean="0"/>
              <a:t> (1946): “A primeira coisa que eu fiz foi padronizar os cargos. Naqueles tempos o chão-</a:t>
            </a:r>
          </a:p>
          <a:p>
            <a:r>
              <a:rPr lang="pt-BR" sz="2400" dirty="0" smtClean="0"/>
              <a:t>de-fábrica era controlado por chefes-artesãos que impediam as ações dos gerentes e estavam</a:t>
            </a:r>
          </a:p>
          <a:p>
            <a:r>
              <a:rPr lang="pt-BR" sz="2400" dirty="0" smtClean="0"/>
              <a:t>sempre arranjando desculpas para os atrasos. Estabelecemos procedimentos padronizados </a:t>
            </a:r>
          </a:p>
          <a:p>
            <a:r>
              <a:rPr lang="pt-BR" sz="2400" dirty="0" smtClean="0"/>
              <a:t>para as operações e fixamos sobre cada estação de trabalho. Eu também disse aos trabalhadores</a:t>
            </a:r>
          </a:p>
          <a:p>
            <a:r>
              <a:rPr lang="pt-BR" sz="2400" dirty="0" smtClean="0"/>
              <a:t>para revisarem os procedimentos continuamente e os alertei: “vocês estarão roubando dinheiro</a:t>
            </a:r>
          </a:p>
          <a:p>
            <a:r>
              <a:rPr lang="pt-BR" sz="2400" dirty="0" smtClean="0"/>
              <a:t>da companhia se levarem mais de um mês para melhorarem os procedimentos (método)””.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47310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65538"/>
            <a:ext cx="9144000" cy="59052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 trabalho no Sistema Toyota de Produção - </a:t>
            </a:r>
            <a:r>
              <a:rPr lang="pt-BR" sz="2800" dirty="0" err="1" smtClean="0"/>
              <a:t>Ohnismo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98034" y="1378041"/>
            <a:ext cx="1191762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err="1" smtClean="0"/>
              <a:t>Ohno</a:t>
            </a:r>
            <a:r>
              <a:rPr lang="pt-BR" sz="2400" dirty="0" smtClean="0"/>
              <a:t> organizou a os trabalhadores em equipes, com um líder ao invés de supervisor. A função</a:t>
            </a:r>
          </a:p>
          <a:p>
            <a:r>
              <a:rPr lang="pt-BR" sz="2400" dirty="0"/>
              <a:t>d</a:t>
            </a:r>
            <a:r>
              <a:rPr lang="pt-BR" sz="2400" dirty="0" smtClean="0"/>
              <a:t>e líder era rotativa sendo que o </a:t>
            </a:r>
            <a:r>
              <a:rPr lang="pt-BR" sz="2400" dirty="0" err="1" smtClean="0"/>
              <a:t>l´der</a:t>
            </a:r>
            <a:r>
              <a:rPr lang="pt-BR" sz="2400" dirty="0" smtClean="0"/>
              <a:t> substituía operários ausentes por algum motivo.</a:t>
            </a:r>
          </a:p>
          <a:p>
            <a:endParaRPr lang="pt-BR" sz="2400" dirty="0"/>
          </a:p>
          <a:p>
            <a:r>
              <a:rPr lang="pt-BR" sz="2400" dirty="0" smtClean="0"/>
              <a:t>Inicialmente, o grupo assumia a responsabilidade por um conjunto de atividades e </a:t>
            </a:r>
          </a:p>
          <a:p>
            <a:r>
              <a:rPr lang="pt-BR" sz="2400" dirty="0" smtClean="0"/>
              <a:t>estabelecia a melhor forma de trabalhar.</a:t>
            </a:r>
          </a:p>
          <a:p>
            <a:endParaRPr lang="pt-BR" sz="2400" dirty="0"/>
          </a:p>
          <a:p>
            <a:r>
              <a:rPr lang="pt-BR" sz="2400" dirty="0" smtClean="0"/>
              <a:t>Em seguida, </a:t>
            </a:r>
            <a:r>
              <a:rPr lang="pt-BR" sz="2400" dirty="0" err="1" smtClean="0"/>
              <a:t>Ohno</a:t>
            </a:r>
            <a:r>
              <a:rPr lang="pt-BR" sz="2400" dirty="0" smtClean="0"/>
              <a:t> delegou aos grupos as atividades de </a:t>
            </a:r>
            <a:r>
              <a:rPr lang="pt-BR" sz="2400" dirty="0" err="1" smtClean="0"/>
              <a:t>house-keeping</a:t>
            </a:r>
            <a:r>
              <a:rPr lang="pt-BR" sz="2400" dirty="0" smtClean="0"/>
              <a:t>, pequenos consertos e </a:t>
            </a:r>
          </a:p>
          <a:p>
            <a:r>
              <a:rPr lang="pt-BR" sz="2400" dirty="0"/>
              <a:t>i</a:t>
            </a:r>
            <a:r>
              <a:rPr lang="pt-BR" sz="2400" dirty="0" smtClean="0"/>
              <a:t>nspeção de qualidade.</a:t>
            </a:r>
          </a:p>
          <a:p>
            <a:endParaRPr lang="pt-BR" sz="2400" dirty="0"/>
          </a:p>
          <a:p>
            <a:r>
              <a:rPr lang="pt-BR" sz="2400" dirty="0" smtClean="0"/>
              <a:t>Depois de algum tempo, </a:t>
            </a:r>
            <a:r>
              <a:rPr lang="pt-BR" sz="2400" dirty="0" err="1" smtClean="0"/>
              <a:t>Ohno</a:t>
            </a:r>
            <a:r>
              <a:rPr lang="pt-BR" sz="2400" dirty="0" smtClean="0"/>
              <a:t> estabeleceu uma sistemática para que cada grupo passasse a </a:t>
            </a:r>
          </a:p>
          <a:p>
            <a:r>
              <a:rPr lang="pt-BR" sz="2400" dirty="0"/>
              <a:t>s</a:t>
            </a:r>
            <a:r>
              <a:rPr lang="pt-BR" sz="2400" dirty="0" smtClean="0"/>
              <a:t>ugerir, coletivamente, novas formas de melhorar o processo e aumentar a qualidade, o que</a:t>
            </a:r>
          </a:p>
          <a:p>
            <a:r>
              <a:rPr lang="pt-BR" sz="2400" dirty="0"/>
              <a:t>v</a:t>
            </a:r>
            <a:r>
              <a:rPr lang="pt-BR" sz="2400" dirty="0" smtClean="0"/>
              <a:t>eio a ser conhecido como Círculos de Qualidade.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31812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65538"/>
            <a:ext cx="9144000" cy="59052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 trabalho no Sistema Toyota de Produção - </a:t>
            </a:r>
            <a:r>
              <a:rPr lang="pt-BR" sz="2800" dirty="0" err="1" smtClean="0"/>
              <a:t>Ohnismo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23792" y="1378041"/>
            <a:ext cx="1128918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Outros componentes do STP</a:t>
            </a:r>
          </a:p>
          <a:p>
            <a:endParaRPr lang="pt-BR" sz="2400" dirty="0"/>
          </a:p>
          <a:p>
            <a:r>
              <a:rPr lang="pt-BR" sz="2400" dirty="0" smtClean="0"/>
              <a:t>JIT (sistema puxado ao invés de empurrado – já utilizado na divisão têxtil)</a:t>
            </a:r>
          </a:p>
          <a:p>
            <a:endParaRPr lang="pt-BR" sz="2400" dirty="0" smtClean="0"/>
          </a:p>
          <a:p>
            <a:r>
              <a:rPr lang="pt-BR" sz="2400" dirty="0" smtClean="0"/>
              <a:t>JIT como gestão por estoques e não gestão de estoques</a:t>
            </a:r>
          </a:p>
          <a:p>
            <a:endParaRPr lang="pt-BR" sz="2400" dirty="0"/>
          </a:p>
          <a:p>
            <a:r>
              <a:rPr lang="pt-BR" sz="2400" dirty="0" smtClean="0"/>
              <a:t>“Cada posto de trabalho passa a ser fornecedor e cliente de outros postos de trabalho”</a:t>
            </a:r>
          </a:p>
          <a:p>
            <a:endParaRPr lang="pt-BR" sz="2400" dirty="0"/>
          </a:p>
          <a:p>
            <a:r>
              <a:rPr lang="pt-BR" sz="2400" dirty="0" smtClean="0"/>
              <a:t>Ferramentas dos </a:t>
            </a:r>
            <a:r>
              <a:rPr lang="pt-BR" sz="2400" dirty="0" err="1" smtClean="0"/>
              <a:t>CCQs</a:t>
            </a:r>
            <a:r>
              <a:rPr lang="pt-BR" sz="2400" dirty="0" smtClean="0"/>
              <a:t>: Diagrama de Pareto, PDCA, Gráfico Espinha de Peixe, 5W e 1 H, ...</a:t>
            </a:r>
          </a:p>
          <a:p>
            <a:endParaRPr lang="pt-BR" sz="2400" dirty="0" smtClean="0"/>
          </a:p>
          <a:p>
            <a:r>
              <a:rPr lang="pt-BR" sz="2400" u="sng" dirty="0" err="1" smtClean="0"/>
              <a:t>Ohnismo</a:t>
            </a:r>
            <a:r>
              <a:rPr lang="pt-BR" sz="2400" u="sng" dirty="0" smtClean="0"/>
              <a:t> alia busca incessante da redução de custos com desenvolvimento acelerado</a:t>
            </a:r>
          </a:p>
          <a:p>
            <a:r>
              <a:rPr lang="pt-BR" sz="2400" u="sng" dirty="0" smtClean="0"/>
              <a:t>do conhecimento sobre o processo produtivo.</a:t>
            </a:r>
            <a:endParaRPr lang="pt-BR" sz="2400" u="sng" dirty="0"/>
          </a:p>
          <a:p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52269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65538"/>
            <a:ext cx="9144000" cy="59052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 trabalho no Sistema Toyota de Produção - </a:t>
            </a:r>
            <a:r>
              <a:rPr lang="pt-BR" sz="2800" dirty="0" err="1" smtClean="0"/>
              <a:t>Ohnismo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23792" y="1378041"/>
            <a:ext cx="1111791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Exercício</a:t>
            </a:r>
          </a:p>
          <a:p>
            <a:endParaRPr lang="pt-BR" sz="2400" u="sng" dirty="0"/>
          </a:p>
          <a:p>
            <a:r>
              <a:rPr lang="pt-BR" sz="2400" u="sng" dirty="0" smtClean="0"/>
              <a:t>Faça uma análise comparativa do STP/</a:t>
            </a:r>
            <a:r>
              <a:rPr lang="pt-BR" sz="2400" u="sng" dirty="0" err="1" smtClean="0"/>
              <a:t>Ohnismo</a:t>
            </a:r>
            <a:r>
              <a:rPr lang="pt-BR" sz="2400" u="sng" dirty="0" smtClean="0"/>
              <a:t> com o Taylorismo/Fordismo e com a</a:t>
            </a:r>
          </a:p>
          <a:p>
            <a:endParaRPr lang="pt-BR" sz="2400" u="sng" dirty="0"/>
          </a:p>
          <a:p>
            <a:r>
              <a:rPr lang="pt-BR" sz="2400" u="sng" dirty="0"/>
              <a:t>p</a:t>
            </a:r>
            <a:r>
              <a:rPr lang="pt-BR" sz="2400" u="sng" dirty="0" smtClean="0"/>
              <a:t>roposta de Grupos </a:t>
            </a:r>
            <a:r>
              <a:rPr lang="pt-BR" sz="2400" u="sng" dirty="0" err="1" smtClean="0"/>
              <a:t>Semi-Autônomos</a:t>
            </a:r>
            <a:r>
              <a:rPr lang="pt-BR" sz="2400" u="sng" dirty="0" smtClean="0"/>
              <a:t>.</a:t>
            </a:r>
            <a:endParaRPr lang="pt-BR" sz="2400" u="sng" dirty="0"/>
          </a:p>
          <a:p>
            <a:endParaRPr lang="pt-BR" sz="2400" dirty="0" smtClean="0"/>
          </a:p>
          <a:p>
            <a:r>
              <a:rPr lang="pt-BR" sz="2400" dirty="0" smtClean="0"/>
              <a:t>Utilize o referencial já visto no curso e sintetizado nos slides disponíveis no AVA-aula 11.</a:t>
            </a:r>
          </a:p>
          <a:p>
            <a:endParaRPr lang="pt-BR" sz="2400" dirty="0"/>
          </a:p>
          <a:p>
            <a:r>
              <a:rPr lang="pt-BR" sz="2400" dirty="0" smtClean="0"/>
              <a:t>Entrega até as 11 horas.</a:t>
            </a:r>
            <a:endParaRPr lang="pt-BR" sz="2400" dirty="0"/>
          </a:p>
          <a:p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290514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487</Words>
  <Application>Microsoft Office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O trabalho no Sistema Toyota de Produção - Ohnismo</vt:lpstr>
      <vt:lpstr>O trabalho no Sistema Toyota de Produção - Ohnismo</vt:lpstr>
      <vt:lpstr>O trabalho no Sistema Toyota de Produção - Ohnismo</vt:lpstr>
      <vt:lpstr>O trabalho no Sistema Toyota de Produção - Ohnismo</vt:lpstr>
      <vt:lpstr>O trabalho no Sistema Toyota de Produção - Ohnismo</vt:lpstr>
      <vt:lpstr>O trabalho no Sistema Toyota de Produção - Ohnismo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trabalho no Sistema Toyota de Produção - Ohnismo</dc:title>
  <dc:creator>Afonso Fleury</dc:creator>
  <cp:lastModifiedBy>Afonso Fleury</cp:lastModifiedBy>
  <cp:revision>10</cp:revision>
  <dcterms:created xsi:type="dcterms:W3CDTF">2015-04-08T13:32:26Z</dcterms:created>
  <dcterms:modified xsi:type="dcterms:W3CDTF">2015-04-08T14:31:37Z</dcterms:modified>
</cp:coreProperties>
</file>