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1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6"/>
  </p:normalViewPr>
  <p:slideViewPr>
    <p:cSldViewPr snapToGrid="0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212418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392157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792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158666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731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167649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1221001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256143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2705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15044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904603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31398966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117073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416186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30701217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411944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74C0C-AE18-6240-90F9-EF4D43B66256}" type="datetimeFigureOut">
              <a:rPr lang="pt-US" smtClean="0"/>
              <a:t>03/14/2025</a:t>
            </a:fld>
            <a:endParaRPr lang="pt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1F229C-28EE-1D48-B791-B0DF2CA3709D}" type="slidenum">
              <a:rPr lang="pt-US" smtClean="0"/>
              <a:t>‹nº›</a:t>
            </a:fld>
            <a:endParaRPr lang="pt-US"/>
          </a:p>
        </p:txBody>
      </p:sp>
    </p:spTree>
    <p:extLst>
      <p:ext uri="{BB962C8B-B14F-4D97-AF65-F5344CB8AC3E}">
        <p14:creationId xmlns:p14="http://schemas.microsoft.com/office/powerpoint/2010/main" val="192692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C7A41-E4AB-D389-7E36-9687CD1989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pt-US" sz="4700" dirty="0">
                <a:solidFill>
                  <a:srgbClr val="0B15E9"/>
                </a:solidFill>
              </a:rPr>
              <a:t>DPC5933 – Análise Econômica do Processo Civil</a:t>
            </a:r>
          </a:p>
        </p:txBody>
      </p:sp>
    </p:spTree>
    <p:extLst>
      <p:ext uri="{BB962C8B-B14F-4D97-AF65-F5344CB8AC3E}">
        <p14:creationId xmlns:p14="http://schemas.microsoft.com/office/powerpoint/2010/main" val="3391647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7640A-CF37-F9F2-3723-2B5EFC3B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65317-36B0-D6A7-FBCE-437570847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D8650B-661A-0903-4E6A-18C261F08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200" u="sng" dirty="0">
                <a:solidFill>
                  <a:srgbClr val="0B15E9"/>
                </a:solidFill>
                <a:effectLst/>
                <a:latin typeface="Clearface"/>
              </a:rPr>
              <a:t>Microeconomia</a:t>
            </a:r>
            <a:r>
              <a:rPr lang="pt-BR" sz="2200" dirty="0">
                <a:solidFill>
                  <a:srgbClr val="0B15E9"/>
                </a:solidFill>
                <a:effectLst/>
                <a:latin typeface="Clearface"/>
              </a:rPr>
              <a:t>:</a:t>
            </a:r>
          </a:p>
          <a:p>
            <a:pPr lvl="1"/>
            <a:r>
              <a:rPr lang="pt-BR" sz="2200" dirty="0">
                <a:solidFill>
                  <a:srgbClr val="0B15E9"/>
                </a:solidFill>
                <a:latin typeface="Clearface"/>
              </a:rPr>
              <a:t>É o estudo das decisões individuais tomadas por agentes econômicos, empresas e Estado, bem como de suas consequências sobre os mercados de bens e serviços.</a:t>
            </a:r>
          </a:p>
          <a:p>
            <a:r>
              <a:rPr lang="pt-BR" sz="2200" u="sng" dirty="0">
                <a:solidFill>
                  <a:srgbClr val="0B15E9"/>
                </a:solidFill>
                <a:latin typeface="Clearface"/>
              </a:rPr>
              <a:t>Objetivos da Análise Microeconômica</a:t>
            </a:r>
            <a:r>
              <a:rPr lang="pt-BR" sz="2200" dirty="0">
                <a:solidFill>
                  <a:srgbClr val="0B15E9"/>
                </a:solidFill>
                <a:latin typeface="Clearface"/>
              </a:rPr>
              <a:t>:</a:t>
            </a:r>
          </a:p>
          <a:p>
            <a:pPr lvl="1"/>
            <a:r>
              <a:rPr lang="pt-BR" sz="2200" dirty="0">
                <a:solidFill>
                  <a:srgbClr val="0B15E9"/>
                </a:solidFill>
                <a:effectLst/>
                <a:latin typeface="Helvetica" pitchFamily="2" charset="0"/>
              </a:rPr>
              <a:t>Compreender o funcionamento dos mercados e prever as variações nos preços e quantidades;</a:t>
            </a:r>
          </a:p>
          <a:p>
            <a:pPr lvl="1"/>
            <a:r>
              <a:rPr lang="pt-BR" sz="2200" dirty="0">
                <a:solidFill>
                  <a:srgbClr val="0B15E9"/>
                </a:solidFill>
                <a:latin typeface="Helvetica" pitchFamily="2" charset="0"/>
              </a:rPr>
              <a:t>Permite a tomada de decisões individuais e empresariais;</a:t>
            </a:r>
            <a:endParaRPr lang="pt-BR" sz="2200" dirty="0">
              <a:solidFill>
                <a:srgbClr val="0B15E9"/>
              </a:solidFill>
              <a:effectLst/>
              <a:latin typeface="Helvetica" pitchFamily="2" charset="0"/>
            </a:endParaRPr>
          </a:p>
          <a:p>
            <a:pPr lvl="1"/>
            <a:r>
              <a:rPr lang="pt-BR" sz="2200" dirty="0">
                <a:solidFill>
                  <a:srgbClr val="0B15E9"/>
                </a:solidFill>
                <a:effectLst/>
                <a:latin typeface="Helvetica" pitchFamily="2" charset="0"/>
              </a:rPr>
              <a:t>Avaliar políticas econômicas.</a:t>
            </a:r>
            <a:endParaRPr lang="pt-BR" sz="2200" dirty="0">
              <a:solidFill>
                <a:srgbClr val="0B15E9"/>
              </a:solidFill>
              <a:latin typeface="Clearface"/>
            </a:endParaRPr>
          </a:p>
          <a:p>
            <a:endParaRPr lang="pt-BR" sz="2200" dirty="0">
              <a:solidFill>
                <a:srgbClr val="0B15E9"/>
              </a:solidFill>
              <a:effectLst/>
              <a:latin typeface="Clearface"/>
            </a:endParaRPr>
          </a:p>
        </p:txBody>
      </p:sp>
    </p:spTree>
    <p:extLst>
      <p:ext uri="{BB962C8B-B14F-4D97-AF65-F5344CB8AC3E}">
        <p14:creationId xmlns:p14="http://schemas.microsoft.com/office/powerpoint/2010/main" val="323045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A8C93-1323-FB7D-D0CD-38106E94F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2EEB89-6DE0-4E5C-B239-8BDB6542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100" u="sng" dirty="0">
                <a:solidFill>
                  <a:srgbClr val="0B15E9"/>
                </a:solidFill>
                <a:effectLst/>
                <a:latin typeface="Clearface"/>
              </a:rPr>
              <a:t>Definição</a:t>
            </a:r>
            <a:r>
              <a:rPr lang="pt-BR" sz="2100" dirty="0">
                <a:solidFill>
                  <a:srgbClr val="0B15E9"/>
                </a:solidFill>
                <a:effectLst/>
                <a:latin typeface="Clearface"/>
              </a:rPr>
              <a:t>:</a:t>
            </a:r>
          </a:p>
          <a:p>
            <a:pPr lvl="1"/>
            <a:r>
              <a:rPr lang="pt-BR" sz="2100" dirty="0">
                <a:solidFill>
                  <a:srgbClr val="0B15E9"/>
                </a:solidFill>
                <a:latin typeface="Clearface"/>
              </a:rPr>
              <a:t>A economia é o estudo da tomada de decisões pelos agentes econômicos em situação de </a:t>
            </a:r>
            <a:r>
              <a:rPr lang="pt-BR" sz="2100" u="sng" dirty="0">
                <a:solidFill>
                  <a:srgbClr val="0B15E9"/>
                </a:solidFill>
                <a:latin typeface="Clearface"/>
              </a:rPr>
              <a:t>escassez</a:t>
            </a:r>
            <a:r>
              <a:rPr lang="pt-BR" sz="2100" dirty="0">
                <a:solidFill>
                  <a:srgbClr val="0B15E9"/>
                </a:solidFill>
                <a:latin typeface="Clearface"/>
              </a:rPr>
              <a:t>. </a:t>
            </a:r>
          </a:p>
          <a:p>
            <a:pPr lvl="1"/>
            <a:r>
              <a:rPr lang="pt-BR" sz="2100" u="sng" dirty="0">
                <a:solidFill>
                  <a:srgbClr val="0B15E9"/>
                </a:solidFill>
                <a:latin typeface="Clearface"/>
              </a:rPr>
              <a:t>Escassez</a:t>
            </a:r>
            <a:r>
              <a:rPr lang="pt-BR" sz="2100" dirty="0">
                <a:solidFill>
                  <a:srgbClr val="0B15E9"/>
                </a:solidFill>
                <a:latin typeface="Clearface"/>
              </a:rPr>
              <a:t>: situação em que a quantidade de recursos é limitada, podendo utilizá-los de várias formas distintas. Sendo escassos os recursos, é natural que se deva sacrificar uma quantidade desses recursos para se obter outros.</a:t>
            </a:r>
          </a:p>
          <a:p>
            <a:r>
              <a:rPr lang="pt-BR" sz="2100" dirty="0">
                <a:solidFill>
                  <a:srgbClr val="0B15E9"/>
                </a:solidFill>
                <a:effectLst/>
                <a:latin typeface="Clearface"/>
              </a:rPr>
              <a:t>A </a:t>
            </a:r>
            <a:r>
              <a:rPr lang="pt-BR" sz="2100" u="sng" dirty="0">
                <a:solidFill>
                  <a:srgbClr val="0B15E9"/>
                </a:solidFill>
                <a:effectLst/>
                <a:latin typeface="Clearface"/>
              </a:rPr>
              <a:t>escassez</a:t>
            </a:r>
            <a:r>
              <a:rPr lang="pt-BR" sz="2100" dirty="0">
                <a:solidFill>
                  <a:srgbClr val="0B15E9"/>
                </a:solidFill>
                <a:effectLst/>
                <a:latin typeface="Clearface"/>
              </a:rPr>
              <a:t> é um estado que nos obriga a escolher;</a:t>
            </a:r>
          </a:p>
          <a:p>
            <a:r>
              <a:rPr lang="pt-BR" sz="2100" dirty="0">
                <a:solidFill>
                  <a:srgbClr val="0B15E9"/>
                </a:solidFill>
                <a:latin typeface="Clearface"/>
              </a:rPr>
              <a:t>Em todos os níveis sociais decisões são tomadas, desde os indivíduos ou agentes econômicos, empresas e governos.</a:t>
            </a:r>
            <a:endParaRPr lang="pt-BR" sz="2100" dirty="0">
              <a:solidFill>
                <a:srgbClr val="0B15E9"/>
              </a:solidFill>
              <a:effectLst/>
              <a:latin typeface="Clearface"/>
            </a:endParaRPr>
          </a:p>
        </p:txBody>
      </p:sp>
    </p:spTree>
    <p:extLst>
      <p:ext uri="{BB962C8B-B14F-4D97-AF65-F5344CB8AC3E}">
        <p14:creationId xmlns:p14="http://schemas.microsoft.com/office/powerpoint/2010/main" val="203867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778EA-D036-2D3E-A68C-F2F597C5D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2DD47-B555-7555-4756-EC3ACED8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E07F9E-485C-96D5-E407-A72C24131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u="sng" dirty="0">
                <a:solidFill>
                  <a:srgbClr val="0B15E9"/>
                </a:solidFill>
                <a:effectLst/>
                <a:latin typeface="Clearface"/>
              </a:rPr>
              <a:t>Escassez e alternativas de produção</a:t>
            </a:r>
            <a:r>
              <a:rPr lang="pt-BR" sz="2400" dirty="0">
                <a:solidFill>
                  <a:srgbClr val="0B15E9"/>
                </a:solidFill>
                <a:effectLst/>
                <a:latin typeface="Clearface"/>
              </a:rPr>
              <a:t>:</a:t>
            </a:r>
          </a:p>
          <a:p>
            <a:pPr lvl="1"/>
            <a:r>
              <a:rPr lang="pt-BR" sz="2400" dirty="0">
                <a:solidFill>
                  <a:srgbClr val="0B15E9"/>
                </a:solidFill>
                <a:latin typeface="Clearface"/>
              </a:rPr>
              <a:t>O que produzir?</a:t>
            </a:r>
          </a:p>
          <a:p>
            <a:pPr lvl="1"/>
            <a:r>
              <a:rPr lang="pt-BR" sz="2400" dirty="0">
                <a:solidFill>
                  <a:srgbClr val="0B15E9"/>
                </a:solidFill>
                <a:effectLst/>
                <a:latin typeface="Clearface"/>
              </a:rPr>
              <a:t>Para produzir, </a:t>
            </a:r>
            <a:r>
              <a:rPr lang="pt-BR" sz="2400" u="sng" dirty="0">
                <a:solidFill>
                  <a:srgbClr val="0B15E9"/>
                </a:solidFill>
                <a:effectLst/>
                <a:latin typeface="Clearface"/>
              </a:rPr>
              <a:t>recursos</a:t>
            </a:r>
            <a:r>
              <a:rPr lang="pt-BR" sz="2400" dirty="0">
                <a:solidFill>
                  <a:srgbClr val="0B15E9"/>
                </a:solidFill>
                <a:effectLst/>
                <a:latin typeface="Clearface"/>
              </a:rPr>
              <a:t> são necessários, denominados fatores de produção, por exemplo, o fator trabalho;</a:t>
            </a:r>
          </a:p>
          <a:p>
            <a:pPr lvl="1"/>
            <a:r>
              <a:rPr lang="pt-BR" sz="2400" dirty="0">
                <a:solidFill>
                  <a:srgbClr val="0B15E9"/>
                </a:solidFill>
                <a:latin typeface="Clearface"/>
              </a:rPr>
              <a:t>Antes, no entanto, de decidirmos o que produzir, deve-se verificar que quantidades ou combinações de produtos são possíveis, dado o estado das artes.</a:t>
            </a:r>
            <a:endParaRPr lang="pt-BR" sz="2400" dirty="0">
              <a:solidFill>
                <a:srgbClr val="0B15E9"/>
              </a:solidFill>
              <a:effectLst/>
              <a:latin typeface="Clearface"/>
            </a:endParaRPr>
          </a:p>
          <a:p>
            <a:r>
              <a:rPr lang="pt-BR" sz="2400" dirty="0">
                <a:solidFill>
                  <a:srgbClr val="0B15E9"/>
                </a:solidFill>
                <a:effectLst/>
                <a:latin typeface="Clearface"/>
              </a:rPr>
              <a:t>Mostrar o gráfico ou fronteira de possibilidades de produção</a:t>
            </a:r>
            <a:r>
              <a:rPr lang="pt-BR" sz="2400" dirty="0">
                <a:solidFill>
                  <a:srgbClr val="0B15E9"/>
                </a:solidFill>
                <a:latin typeface="Clearface"/>
              </a:rPr>
              <a:t>.</a:t>
            </a:r>
            <a:endParaRPr lang="pt-BR" sz="2400" dirty="0">
              <a:solidFill>
                <a:srgbClr val="0B15E9"/>
              </a:solidFill>
              <a:effectLst/>
              <a:latin typeface="Clearface"/>
            </a:endParaRPr>
          </a:p>
        </p:txBody>
      </p:sp>
    </p:spTree>
    <p:extLst>
      <p:ext uri="{BB962C8B-B14F-4D97-AF65-F5344CB8AC3E}">
        <p14:creationId xmlns:p14="http://schemas.microsoft.com/office/powerpoint/2010/main" val="362602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5013A-5167-F68B-C19A-2952FD5CD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14C8D-41BC-0AD1-4E06-D7A65626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15AA1A-F96A-773E-80D2-715F1D8BE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100" u="sng" dirty="0">
                <a:solidFill>
                  <a:srgbClr val="0B15E9"/>
                </a:solidFill>
                <a:effectLst/>
                <a:latin typeface="Clearface"/>
              </a:rPr>
              <a:t>Mercado</a:t>
            </a:r>
            <a:r>
              <a:rPr lang="pt-BR" sz="2100" dirty="0">
                <a:solidFill>
                  <a:srgbClr val="0B15E9"/>
                </a:solidFill>
                <a:effectLst/>
                <a:latin typeface="Clearface"/>
              </a:rPr>
              <a:t>:</a:t>
            </a:r>
          </a:p>
          <a:p>
            <a:pPr lvl="1"/>
            <a:r>
              <a:rPr lang="pt-BR" sz="2100" dirty="0">
                <a:solidFill>
                  <a:srgbClr val="0B15E9"/>
                </a:solidFill>
                <a:latin typeface="Clearface"/>
              </a:rPr>
              <a:t>É um mecanismo que permite aos compradores e vendedores trocarem bens e serviços; isto é, intercambiarem os bens e serviços que lhes estão disponíveis por outros bens e serviços que lhes interessam;</a:t>
            </a:r>
          </a:p>
          <a:p>
            <a:pPr lvl="1"/>
            <a:r>
              <a:rPr lang="pt-BR" sz="2100" dirty="0">
                <a:solidFill>
                  <a:srgbClr val="0B15E9"/>
                </a:solidFill>
                <a:latin typeface="Clearface"/>
              </a:rPr>
              <a:t>Os mercados determinam os preços dos bens e serviços e são esses preços que orientam as decisões do quanto comprar e vender;</a:t>
            </a:r>
          </a:p>
          <a:p>
            <a:pPr lvl="1"/>
            <a:r>
              <a:rPr lang="pt-BR" sz="2100" dirty="0">
                <a:solidFill>
                  <a:srgbClr val="0B15E9"/>
                </a:solidFill>
                <a:latin typeface="Clearface"/>
              </a:rPr>
              <a:t>Logo, as decisões obtidas em mercados é resultante das interações entre um número muito grande de pessoas, cada uma atuando em benefício próprio. A esse princípio de mercado, Adam Smith denominou </a:t>
            </a:r>
            <a:r>
              <a:rPr lang="pt-BR" sz="2100" u="sng" dirty="0">
                <a:solidFill>
                  <a:srgbClr val="0B15E9"/>
                </a:solidFill>
                <a:latin typeface="Clearface"/>
              </a:rPr>
              <a:t>mão invisível</a:t>
            </a:r>
            <a:r>
              <a:rPr lang="pt-BR" sz="2100" dirty="0">
                <a:solidFill>
                  <a:srgbClr val="0B15E9"/>
                </a:solidFill>
                <a:latin typeface="Clearface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3087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66C9B-8014-9654-542B-4575CD42C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96050-9EFC-2523-5350-F500A1B1D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22E3D1-91FC-2F64-993A-671F303AA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u="sng" dirty="0">
                <a:solidFill>
                  <a:srgbClr val="0B15E9"/>
                </a:solidFill>
                <a:effectLst/>
                <a:latin typeface="Helvetica" pitchFamily="2" charset="0"/>
              </a:rPr>
              <a:t>A forma lógica do pensamento econômico</a:t>
            </a:r>
            <a:r>
              <a:rPr lang="pt-BR" dirty="0">
                <a:solidFill>
                  <a:srgbClr val="0B15E9"/>
                </a:solidFill>
                <a:effectLst/>
                <a:latin typeface="Helvetica" pitchFamily="2" charset="0"/>
              </a:rPr>
              <a:t>:</a:t>
            </a:r>
          </a:p>
          <a:p>
            <a:pPr lvl="1"/>
            <a:r>
              <a:rPr lang="pt-BR" sz="1800" dirty="0">
                <a:solidFill>
                  <a:srgbClr val="0B15E9"/>
                </a:solidFill>
                <a:latin typeface="Helvetica" pitchFamily="2" charset="0"/>
              </a:rPr>
              <a:t>Como é feita a análise econômica no que diz respeito aos problemas envolvendo a tomada de decisões? </a:t>
            </a:r>
          </a:p>
          <a:p>
            <a:pPr lvl="1"/>
            <a:r>
              <a:rPr lang="pt-BR" sz="1800" dirty="0">
                <a:solidFill>
                  <a:srgbClr val="0B15E9"/>
                </a:solidFill>
                <a:latin typeface="Helvetica" pitchFamily="2" charset="0"/>
              </a:rPr>
              <a:t>De acordo com Keynes: “A teoria econômica não prescreve um conjunto definitivo de conclusões e imediatamente aplicável à política econômica. Na verdade, é mais um método do que uma doutrina, uma construção mental, uma técnica de análise que nos auxilia a obter conclusões corretas”.</a:t>
            </a:r>
          </a:p>
          <a:p>
            <a:r>
              <a:rPr lang="pt-BR" u="sng" dirty="0">
                <a:solidFill>
                  <a:srgbClr val="0B15E9"/>
                </a:solidFill>
                <a:latin typeface="Helvetica" pitchFamily="2" charset="0"/>
              </a:rPr>
              <a:t>Economia Positiva e Economia Normativa</a:t>
            </a:r>
            <a:r>
              <a:rPr lang="pt-BR" dirty="0">
                <a:solidFill>
                  <a:srgbClr val="0B15E9"/>
                </a:solidFill>
                <a:latin typeface="Helvetica" pitchFamily="2" charset="0"/>
              </a:rPr>
              <a:t>:</a:t>
            </a:r>
          </a:p>
          <a:p>
            <a:pPr lvl="1"/>
            <a:r>
              <a:rPr lang="pt-BR" sz="1800" dirty="0">
                <a:solidFill>
                  <a:srgbClr val="0B15E9"/>
                </a:solidFill>
                <a:latin typeface="Helvetica" pitchFamily="2" charset="0"/>
              </a:rPr>
              <a:t>A maior parte da argumentação econômica moderna é do tipo </a:t>
            </a:r>
            <a:r>
              <a:rPr lang="pt-BR" sz="1800" u="sng" dirty="0">
                <a:solidFill>
                  <a:srgbClr val="0B15E9"/>
                </a:solidFill>
                <a:latin typeface="Helvetica" pitchFamily="2" charset="0"/>
              </a:rPr>
              <a:t>positivo</a:t>
            </a:r>
            <a:r>
              <a:rPr lang="pt-BR" sz="1800" dirty="0">
                <a:solidFill>
                  <a:srgbClr val="0B15E9"/>
                </a:solidFill>
                <a:latin typeface="Helvetica" pitchFamily="2" charset="0"/>
              </a:rPr>
              <a:t>, ocupando-se das forças capazes de afetar a atividade econômica tentando prever as consequências dos vários possíveis cursos de ação.</a:t>
            </a:r>
          </a:p>
        </p:txBody>
      </p:sp>
    </p:spTree>
    <p:extLst>
      <p:ext uri="{BB962C8B-B14F-4D97-AF65-F5344CB8AC3E}">
        <p14:creationId xmlns:p14="http://schemas.microsoft.com/office/powerpoint/2010/main" val="39978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E9ACB-1F64-DACB-242C-14DF641E9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2EAD93-CCB0-1F4A-4118-7CC939EDC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11F7FB-F8DB-19F9-68D0-8DA92F981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900" u="sng" dirty="0">
                <a:solidFill>
                  <a:srgbClr val="0B15E9"/>
                </a:solidFill>
                <a:latin typeface="Helvetica" pitchFamily="2" charset="0"/>
              </a:rPr>
              <a:t>Economia Positiva e Economia Normativa</a:t>
            </a:r>
            <a:r>
              <a:rPr lang="pt-BR" sz="1900" dirty="0">
                <a:solidFill>
                  <a:srgbClr val="0B15E9"/>
                </a:solidFill>
                <a:latin typeface="Helvetica" pitchFamily="2" charset="0"/>
              </a:rPr>
              <a:t>:</a:t>
            </a:r>
          </a:p>
          <a:p>
            <a:pPr lvl="1"/>
            <a:r>
              <a:rPr lang="pt-BR" sz="1900" dirty="0">
                <a:solidFill>
                  <a:srgbClr val="0B15E9"/>
                </a:solidFill>
                <a:latin typeface="Helvetica" pitchFamily="2" charset="0"/>
              </a:rPr>
              <a:t>Por exemplo, o que acontece com o número de assinaturas de provedores de internet, quando o preço do serviço sobe?</a:t>
            </a:r>
          </a:p>
          <a:p>
            <a:pPr lvl="1"/>
            <a:r>
              <a:rPr lang="pt-BR" sz="1900" dirty="0">
                <a:solidFill>
                  <a:srgbClr val="0B15E9"/>
                </a:solidFill>
                <a:latin typeface="Helvetica" pitchFamily="2" charset="0"/>
              </a:rPr>
              <a:t>O que acontece com a disposição dos empresários quanto às despesas de investimento, quando a taxa de juros sobe?</a:t>
            </a:r>
          </a:p>
          <a:p>
            <a:pPr lvl="1"/>
            <a:r>
              <a:rPr lang="pt-BR" sz="1900" dirty="0">
                <a:solidFill>
                  <a:srgbClr val="0B15E9"/>
                </a:solidFill>
                <a:latin typeface="Helvetica" pitchFamily="2" charset="0"/>
              </a:rPr>
              <a:t>O que acontece com a taxa de inflação quando a taxa de juros sobe?</a:t>
            </a:r>
          </a:p>
          <a:p>
            <a:pPr lvl="1"/>
            <a:r>
              <a:rPr lang="pt-BR" sz="1900" dirty="0">
                <a:solidFill>
                  <a:srgbClr val="0B15E9"/>
                </a:solidFill>
                <a:latin typeface="Helvetica" pitchFamily="2" charset="0"/>
              </a:rPr>
              <a:t>O que acontece com a taxa de câmbio quando a taxa de juros sobre?</a:t>
            </a:r>
          </a:p>
          <a:p>
            <a:pPr lvl="1"/>
            <a:r>
              <a:rPr lang="pt-BR" sz="1900" dirty="0">
                <a:solidFill>
                  <a:srgbClr val="0B15E9"/>
                </a:solidFill>
                <a:latin typeface="Helvetica" pitchFamily="2" charset="0"/>
              </a:rPr>
              <a:t>O que acontece com o preço do cigarro quando a alíquota de imposto sobre o consumo do mesmo é elevada?</a:t>
            </a:r>
          </a:p>
        </p:txBody>
      </p:sp>
    </p:spTree>
    <p:extLst>
      <p:ext uri="{BB962C8B-B14F-4D97-AF65-F5344CB8AC3E}">
        <p14:creationId xmlns:p14="http://schemas.microsoft.com/office/powerpoint/2010/main" val="1309441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5881E-A544-A5AE-9356-7F09A6D36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5EB0C-EA37-754E-AB49-3BB3980DC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65BB95-D27C-249C-7168-0B9392D25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200" dirty="0">
                <a:solidFill>
                  <a:srgbClr val="0B15E9"/>
                </a:solidFill>
                <a:effectLst/>
                <a:latin typeface="Clearface"/>
              </a:rPr>
              <a:t>O segundo tipo de argumentação econômica é de caráter </a:t>
            </a:r>
            <a:r>
              <a:rPr lang="pt-BR" sz="2200" u="sng" dirty="0">
                <a:solidFill>
                  <a:srgbClr val="0B15E9"/>
                </a:solidFill>
                <a:effectLst/>
                <a:latin typeface="Clearface"/>
              </a:rPr>
              <a:t>normativo</a:t>
            </a:r>
            <a:r>
              <a:rPr lang="pt-BR" sz="2200" dirty="0">
                <a:solidFill>
                  <a:srgbClr val="0B15E9"/>
                </a:solidFill>
                <a:effectLst/>
                <a:latin typeface="Clearface"/>
              </a:rPr>
              <a:t>. A economia normativa responde ao questionamento do que deveria ser. Alguns exemplos:</a:t>
            </a:r>
          </a:p>
          <a:p>
            <a:pPr lvl="1"/>
            <a:r>
              <a:rPr lang="pt-BR" sz="2200" dirty="0">
                <a:solidFill>
                  <a:srgbClr val="0B15E9"/>
                </a:solidFill>
                <a:effectLst/>
                <a:latin typeface="Clearface"/>
              </a:rPr>
              <a:t>Deve-se cobrar um imposto específico dos proprietários de automóveis quando estes são usados para transporte individual?</a:t>
            </a:r>
          </a:p>
          <a:p>
            <a:pPr lvl="1"/>
            <a:r>
              <a:rPr lang="pt-BR" sz="2200" dirty="0">
                <a:solidFill>
                  <a:srgbClr val="0B15E9"/>
                </a:solidFill>
                <a:latin typeface="Clearface"/>
              </a:rPr>
              <a:t>Os medicamentos para os idosos devem ser dispensados gratuitamente?</a:t>
            </a:r>
          </a:p>
          <a:p>
            <a:pPr lvl="1"/>
            <a:r>
              <a:rPr lang="pt-BR" sz="2200" dirty="0">
                <a:solidFill>
                  <a:srgbClr val="0B15E9"/>
                </a:solidFill>
                <a:latin typeface="Clearface"/>
              </a:rPr>
              <a:t>Todos os medicamentos de alto custo devem ser dispensados a todos os pacientes portadores de moléstias que demandem os mesmos?</a:t>
            </a:r>
            <a:endParaRPr lang="pt-BR" sz="2200" dirty="0">
              <a:solidFill>
                <a:srgbClr val="0B15E9"/>
              </a:solidFill>
              <a:effectLst/>
              <a:latin typeface="Clearface"/>
            </a:endParaRPr>
          </a:p>
        </p:txBody>
      </p:sp>
    </p:spTree>
    <p:extLst>
      <p:ext uri="{BB962C8B-B14F-4D97-AF65-F5344CB8AC3E}">
        <p14:creationId xmlns:p14="http://schemas.microsoft.com/office/powerpoint/2010/main" val="244715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67628-883A-6267-6DC0-F907E4F60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1E9BE-AD7B-9CA4-E317-554B27BE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2FDF85-1C2E-D6A6-6274-0518033A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u="sng" dirty="0">
                <a:solidFill>
                  <a:srgbClr val="0B15E9"/>
                </a:solidFill>
                <a:effectLst/>
                <a:latin typeface="Clearface"/>
              </a:rPr>
              <a:t>Princípios</a:t>
            </a:r>
            <a:r>
              <a:rPr lang="pt-BR" sz="2400" dirty="0">
                <a:solidFill>
                  <a:srgbClr val="0B15E9"/>
                </a:solidFill>
                <a:effectLst/>
                <a:latin typeface="Clearface"/>
              </a:rPr>
              <a:t>:</a:t>
            </a:r>
          </a:p>
          <a:p>
            <a:pPr lvl="1"/>
            <a:r>
              <a:rPr lang="pt-BR" sz="2400" u="sng" dirty="0">
                <a:solidFill>
                  <a:srgbClr val="0B15E9"/>
                </a:solidFill>
                <a:latin typeface="Clearface"/>
              </a:rPr>
              <a:t>Exploração da relação entre variáveis</a:t>
            </a:r>
            <a:r>
              <a:rPr lang="pt-BR" sz="2400" dirty="0">
                <a:solidFill>
                  <a:srgbClr val="0B15E9"/>
                </a:solidFill>
                <a:latin typeface="Clearface"/>
              </a:rPr>
              <a:t>, especificamente, a relação entre duas variáveis relevantes na grande maioria das análises econômicas;</a:t>
            </a:r>
          </a:p>
          <a:p>
            <a:pPr lvl="1"/>
            <a:r>
              <a:rPr lang="pt-BR" sz="2400" dirty="0">
                <a:solidFill>
                  <a:srgbClr val="0B15E9"/>
                </a:solidFill>
                <a:latin typeface="Clearface"/>
              </a:rPr>
              <a:t>A grande maioria das relações são afirmadas com base em um pressuposto fundamental de que tudo o mais permanece constante </a:t>
            </a:r>
            <a:r>
              <a:rPr lang="pt-BR" sz="2400" i="1" dirty="0">
                <a:solidFill>
                  <a:srgbClr val="0B15E9"/>
                </a:solidFill>
                <a:latin typeface="Clearface"/>
              </a:rPr>
              <a:t>(</a:t>
            </a:r>
            <a:r>
              <a:rPr lang="pt-BR" sz="2400" i="1" dirty="0" err="1">
                <a:solidFill>
                  <a:srgbClr val="0B15E9"/>
                </a:solidFill>
                <a:latin typeface="Clearface"/>
              </a:rPr>
              <a:t>coeteris</a:t>
            </a:r>
            <a:r>
              <a:rPr lang="pt-BR" sz="2400" i="1" dirty="0">
                <a:solidFill>
                  <a:srgbClr val="0B15E9"/>
                </a:solidFill>
                <a:latin typeface="Clearface"/>
              </a:rPr>
              <a:t> </a:t>
            </a:r>
            <a:r>
              <a:rPr lang="pt-BR" sz="2400" i="1" dirty="0" err="1">
                <a:solidFill>
                  <a:srgbClr val="0B15E9"/>
                </a:solidFill>
                <a:latin typeface="Clearface"/>
              </a:rPr>
              <a:t>paribus</a:t>
            </a:r>
            <a:r>
              <a:rPr lang="pt-BR" sz="2400" i="1" dirty="0">
                <a:solidFill>
                  <a:srgbClr val="0B15E9"/>
                </a:solidFill>
                <a:latin typeface="Clearface"/>
              </a:rPr>
              <a:t>)</a:t>
            </a:r>
            <a:r>
              <a:rPr lang="pt-BR" sz="2400" dirty="0">
                <a:solidFill>
                  <a:srgbClr val="0B15E9"/>
                </a:solidFill>
                <a:latin typeface="Clearface"/>
              </a:rPr>
              <a:t>.</a:t>
            </a:r>
          </a:p>
          <a:p>
            <a:pPr lvl="1"/>
            <a:r>
              <a:rPr lang="pt-BR" sz="2400" dirty="0">
                <a:solidFill>
                  <a:srgbClr val="0B15E9"/>
                </a:solidFill>
                <a:latin typeface="Clearface"/>
              </a:rPr>
              <a:t>Por que?</a:t>
            </a:r>
          </a:p>
        </p:txBody>
      </p:sp>
    </p:spTree>
    <p:extLst>
      <p:ext uri="{BB962C8B-B14F-4D97-AF65-F5344CB8AC3E}">
        <p14:creationId xmlns:p14="http://schemas.microsoft.com/office/powerpoint/2010/main" val="386176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FEC5C-3589-348E-700F-3BDA7B25D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3CED2-E67F-1D34-DBB1-B3F7D9FD8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anchor="ctr"/>
          <a:lstStyle/>
          <a:p>
            <a:pPr algn="ctr"/>
            <a:r>
              <a:rPr lang="pt-US" u="sng" dirty="0">
                <a:solidFill>
                  <a:srgbClr val="0B15E9"/>
                </a:solidFill>
              </a:rPr>
              <a:t>Introdução à Microeconomia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BC0ACD-A5B2-7FD7-9679-F90C9FF12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u="sng" dirty="0">
                <a:solidFill>
                  <a:srgbClr val="0B15E9"/>
                </a:solidFill>
                <a:effectLst/>
                <a:latin typeface="Clearface"/>
              </a:rPr>
              <a:t>Princípios</a:t>
            </a:r>
            <a:r>
              <a:rPr lang="pt-BR" sz="2000" dirty="0">
                <a:solidFill>
                  <a:srgbClr val="0B15E9"/>
                </a:solidFill>
                <a:effectLst/>
                <a:latin typeface="Clearface"/>
              </a:rPr>
              <a:t>:</a:t>
            </a:r>
          </a:p>
          <a:p>
            <a:pPr lvl="1"/>
            <a:r>
              <a:rPr lang="pt-BR" sz="2000" u="sng" dirty="0">
                <a:solidFill>
                  <a:srgbClr val="0B15E9"/>
                </a:solidFill>
                <a:effectLst/>
                <a:latin typeface="Helvetica" pitchFamily="2" charset="0"/>
              </a:rPr>
              <a:t>Pensamento na margem (marginal)</a:t>
            </a:r>
            <a:r>
              <a:rPr lang="pt-BR" sz="2000" dirty="0">
                <a:solidFill>
                  <a:srgbClr val="0B15E9"/>
                </a:solidFill>
                <a:effectLst/>
                <a:latin typeface="Helvetica" pitchFamily="2" charset="0"/>
              </a:rPr>
              <a:t>: </a:t>
            </a:r>
            <a:endParaRPr lang="pt-BR" sz="2000" dirty="0">
              <a:solidFill>
                <a:srgbClr val="0B15E9"/>
              </a:solidFill>
              <a:effectLst/>
            </a:endParaRPr>
          </a:p>
          <a:p>
            <a:pPr lvl="1"/>
            <a:r>
              <a:rPr lang="pt-BR" sz="2000" dirty="0">
                <a:solidFill>
                  <a:srgbClr val="0B15E9"/>
                </a:solidFill>
                <a:effectLst/>
                <a:latin typeface="Clearface"/>
              </a:rPr>
              <a:t>O interesse da Economia volta-se à compreensão de como uma variável responde quando a outra oscila. </a:t>
            </a:r>
          </a:p>
          <a:p>
            <a:pPr lvl="1"/>
            <a:r>
              <a:rPr lang="pt-BR" sz="2000" dirty="0">
                <a:solidFill>
                  <a:srgbClr val="0B15E9"/>
                </a:solidFill>
                <a:effectLst/>
                <a:latin typeface="Clearface"/>
              </a:rPr>
              <a:t>Ou melhor, o que ocorre com uma variável qualquer quando outra que lhe é relacionada sofre uma pequena oscilação?</a:t>
            </a:r>
          </a:p>
          <a:p>
            <a:pPr lvl="1"/>
            <a:r>
              <a:rPr lang="pt-BR" sz="2000" dirty="0">
                <a:solidFill>
                  <a:srgbClr val="0B15E9"/>
                </a:solidFill>
                <a:latin typeface="Clearface"/>
              </a:rPr>
              <a:t>Pensamento em termos infinitesimais. Por exemplo, o que ocorre, em termos infinitesimais com a taxa de inflação quando a taxa de juros oscila infinitesimalmente?</a:t>
            </a:r>
          </a:p>
          <a:p>
            <a:pPr lvl="1"/>
            <a:r>
              <a:rPr lang="pt-BR" sz="2000" u="sng" dirty="0">
                <a:solidFill>
                  <a:srgbClr val="0B15E9"/>
                </a:solidFill>
                <a:effectLst/>
                <a:latin typeface="Clearface"/>
              </a:rPr>
              <a:t>Relação marginal das mais importantes em Economia</a:t>
            </a:r>
            <a:r>
              <a:rPr lang="pt-BR" sz="2000" dirty="0">
                <a:solidFill>
                  <a:srgbClr val="0B15E9"/>
                </a:solidFill>
                <a:effectLst/>
                <a:latin typeface="Clearface"/>
              </a:rPr>
              <a:t>: o custo marginal.</a:t>
            </a:r>
          </a:p>
        </p:txBody>
      </p:sp>
    </p:spTree>
    <p:extLst>
      <p:ext uri="{BB962C8B-B14F-4D97-AF65-F5344CB8AC3E}">
        <p14:creationId xmlns:p14="http://schemas.microsoft.com/office/powerpoint/2010/main" val="2280868466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{5DF5DBE9-CFE5-AE47-A1E8-EBCCA1A8F72E}tf10001069</Template>
  <TotalTime>78</TotalTime>
  <Words>774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Clearface</vt:lpstr>
      <vt:lpstr>Helvetica</vt:lpstr>
      <vt:lpstr>Wingdings 3</vt:lpstr>
      <vt:lpstr>Cacho</vt:lpstr>
      <vt:lpstr>DPC5933 – Análise Econômica do Processo Civil</vt:lpstr>
      <vt:lpstr>Introdução à Microeconomia</vt:lpstr>
      <vt:lpstr>Introdução à Microeconomia</vt:lpstr>
      <vt:lpstr>Introdução à Microeconomia</vt:lpstr>
      <vt:lpstr>Introdução à Microeconomia</vt:lpstr>
      <vt:lpstr>Introdução à Microeconomia</vt:lpstr>
      <vt:lpstr>Introdução à Microeconomia</vt:lpstr>
      <vt:lpstr>Introdução à Microeconomia</vt:lpstr>
      <vt:lpstr>Introdução à Microeconomia</vt:lpstr>
      <vt:lpstr>Introdução à Microeconomia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Milton Barossi-Filho</dc:creator>
  <cp:lastModifiedBy>Clarisse Frechiani Lara Leite</cp:lastModifiedBy>
  <cp:revision>1</cp:revision>
  <dcterms:created xsi:type="dcterms:W3CDTF">2025-03-14T00:03:53Z</dcterms:created>
  <dcterms:modified xsi:type="dcterms:W3CDTF">2025-03-14T08:07:19Z</dcterms:modified>
</cp:coreProperties>
</file>