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>
      <p:cViewPr varScale="1">
        <p:scale>
          <a:sx n="68" d="100"/>
          <a:sy n="68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FAB672-D6A3-4F35-8A29-6A88874E3AAF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A237D2-72A2-4703-8DCD-F9CA917514AE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40760" cy="255381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1800" dirty="0" smtClean="0"/>
              <a:t>Candomblé</a:t>
            </a:r>
            <a:r>
              <a:rPr lang="pt-BR" sz="1800" dirty="0" smtClean="0"/>
              <a:t> e Umbanda:</a:t>
            </a:r>
            <a:br>
              <a:rPr lang="pt-BR" sz="1800" dirty="0" smtClean="0"/>
            </a:br>
            <a:r>
              <a:rPr lang="pt-BR" sz="1800" dirty="0" smtClean="0"/>
              <a:t>o compartilhamento de práticas e</a:t>
            </a:r>
            <a:br>
              <a:rPr lang="pt-BR" sz="1800" dirty="0" smtClean="0"/>
            </a:br>
            <a:r>
              <a:rPr lang="pt-BR" sz="1800" dirty="0" smtClean="0"/>
              <a:t>repertórios musicais pelas </a:t>
            </a:r>
            <a:br>
              <a:rPr lang="pt-BR" sz="1800" dirty="0" smtClean="0"/>
            </a:br>
            <a:r>
              <a:rPr lang="pt-BR" sz="1800" dirty="0" smtClean="0"/>
              <a:t>entidades </a:t>
            </a:r>
            <a:r>
              <a:rPr lang="pt-BR" sz="1800" dirty="0" smtClean="0"/>
              <a:t>caboclas</a:t>
            </a:r>
          </a:p>
          <a:p>
            <a:r>
              <a:rPr lang="pt-BR" dirty="0" smtClean="0"/>
              <a:t>	</a:t>
            </a:r>
            <a:r>
              <a:rPr lang="pt-BR" dirty="0" smtClean="0"/>
              <a:t>		</a:t>
            </a:r>
          </a:p>
          <a:p>
            <a:r>
              <a:rPr lang="pt-BR" sz="1200" b="0" i="1" dirty="0" smtClean="0"/>
              <a:t>			</a:t>
            </a:r>
            <a:r>
              <a:rPr lang="pt-BR" sz="1200" b="0" i="1" dirty="0" err="1" smtClean="0"/>
              <a:t>Mackely</a:t>
            </a:r>
            <a:r>
              <a:rPr lang="pt-BR" sz="1200" b="0" i="1" dirty="0" smtClean="0"/>
              <a:t> </a:t>
            </a:r>
            <a:r>
              <a:rPr lang="pt-BR" sz="1200" b="0" i="1" dirty="0" smtClean="0"/>
              <a:t>Ribeiro </a:t>
            </a:r>
            <a:r>
              <a:rPr lang="pt-BR" sz="1200" b="0" i="1" dirty="0" smtClean="0"/>
              <a:t>Borges</a:t>
            </a:r>
          </a:p>
          <a:p>
            <a:r>
              <a:rPr lang="pt-BR" sz="1200" b="0" i="1" dirty="0" smtClean="0"/>
              <a:t>	        Sonia </a:t>
            </a:r>
            <a:r>
              <a:rPr lang="pt-BR" sz="1200" b="0" i="1" dirty="0" err="1" smtClean="0"/>
              <a:t>Chada</a:t>
            </a:r>
            <a:r>
              <a:rPr lang="pt-BR" sz="1200" b="0" i="1" dirty="0" smtClean="0"/>
              <a:t> </a:t>
            </a:r>
            <a:endParaRPr lang="pt-BR" sz="1200" b="0" i="1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95872"/>
          </a:xfrm>
        </p:spPr>
        <p:txBody>
          <a:bodyPr>
            <a:noAutofit/>
          </a:bodyPr>
          <a:lstStyle/>
          <a:p>
            <a:r>
              <a:rPr lang="pt-BR" sz="3200" dirty="0" smtClean="0"/>
              <a:t>IV ENABET – Encontro Nacional da Associação Brasileira de </a:t>
            </a:r>
            <a:r>
              <a:rPr lang="pt-BR" sz="3200" dirty="0" err="1" smtClean="0"/>
              <a:t>Etnomusicologia</a:t>
            </a:r>
            <a:r>
              <a:rPr lang="pt-BR" sz="3200" dirty="0" smtClean="0"/>
              <a:t> Maceió - 2008</a:t>
            </a:r>
            <a:endParaRPr lang="pt-B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Culto </a:t>
            </a:r>
            <a:r>
              <a:rPr lang="pt-BR" dirty="0" smtClean="0"/>
              <a:t>ao </a:t>
            </a:r>
            <a:r>
              <a:rPr lang="pt-BR" dirty="0" smtClean="0"/>
              <a:t>Caboclo - Música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Nos rituais da </a:t>
            </a:r>
            <a:r>
              <a:rPr lang="pt-BR" dirty="0" smtClean="0"/>
              <a:t>Umbanda: os </a:t>
            </a:r>
            <a:r>
              <a:rPr lang="pt-BR" dirty="0" smtClean="0"/>
              <a:t>pontos cantados são acompanhadas por apenas um ou dois atabaques e um </a:t>
            </a:r>
            <a:r>
              <a:rPr lang="pt-BR" dirty="0" smtClean="0"/>
              <a:t>agogô;</a:t>
            </a:r>
          </a:p>
          <a:p>
            <a:pPr algn="just"/>
            <a:r>
              <a:rPr lang="pt-BR" dirty="0" smtClean="0"/>
              <a:t>Candomblé: </a:t>
            </a:r>
            <a:r>
              <a:rPr lang="pt-BR" dirty="0" smtClean="0"/>
              <a:t>o conjunto </a:t>
            </a:r>
            <a:r>
              <a:rPr lang="pt-BR" dirty="0" smtClean="0"/>
              <a:t>instrumental que </a:t>
            </a:r>
            <a:r>
              <a:rPr lang="pt-BR" dirty="0" smtClean="0"/>
              <a:t>acompanha todas as cantigas é composto por um trio de atabaques, de tamanhos distintos, e por um </a:t>
            </a:r>
            <a:r>
              <a:rPr lang="pt-BR" dirty="0" smtClean="0"/>
              <a:t>agogô;</a:t>
            </a:r>
          </a:p>
          <a:p>
            <a:pPr lvl="1" algn="just"/>
            <a:r>
              <a:rPr lang="pt-BR" dirty="0" smtClean="0"/>
              <a:t>Nos dois casos os atabaques são considerados objetos sagrados responsáveis por estabelecer a comunicação com as divindades (p. 440</a:t>
            </a:r>
            <a:r>
              <a:rPr lang="pt-BR" dirty="0" smtClean="0"/>
              <a:t>)</a:t>
            </a:r>
          </a:p>
          <a:p>
            <a:pPr algn="just"/>
            <a:r>
              <a:rPr lang="pt-BR" dirty="0" smtClean="0"/>
              <a:t>Nome dos toques que seguem como acompanhamento para </a:t>
            </a:r>
            <a:r>
              <a:rPr lang="pt-BR" dirty="0" smtClean="0"/>
              <a:t>as cantigas: Congo, </a:t>
            </a:r>
            <a:r>
              <a:rPr lang="pt-BR" dirty="0" err="1" smtClean="0"/>
              <a:t>Barravento</a:t>
            </a:r>
            <a:r>
              <a:rPr lang="pt-BR" dirty="0" smtClean="0"/>
              <a:t> e </a:t>
            </a:r>
            <a:r>
              <a:rPr lang="pt-BR" dirty="0" smtClean="0"/>
              <a:t>Samba</a:t>
            </a:r>
          </a:p>
          <a:p>
            <a:pPr lvl="1" algn="just"/>
            <a:r>
              <a:rPr lang="pt-BR" dirty="0" smtClean="0"/>
              <a:t>Padrões rítmicos do agogô - Umbanda e Candomblé: igual</a:t>
            </a:r>
          </a:p>
          <a:p>
            <a:pPr lvl="1" algn="just"/>
            <a:r>
              <a:rPr lang="pt-BR" dirty="0" smtClean="0"/>
              <a:t>Padrões rítmicos dos atabaques - </a:t>
            </a:r>
            <a:r>
              <a:rPr lang="pt-BR" dirty="0" smtClean="0"/>
              <a:t>Umbanda e Candomblé </a:t>
            </a:r>
            <a:r>
              <a:rPr lang="pt-BR" dirty="0" smtClean="0"/>
              <a:t>: diferentes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 autora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“A </a:t>
            </a:r>
            <a:r>
              <a:rPr lang="pt-BR" dirty="0" smtClean="0"/>
              <a:t>presente pesquisa não é e nem pretende ser um trabalho conclusivo sobre a música dos Caboclos. É somente mais um passo na tentativa de explicar o significado do que a música pode representar para o homem que a produz. Tanto o Candomblé de Caboclo quanto a Umbanda, chegam a este século, no Brasil, como religiões atuantes, representativas da sociedade e inseridas nos vários estilos de vida de seus adeptos, com seus repertórios próprios, em parte </a:t>
            </a:r>
            <a:r>
              <a:rPr lang="pt-BR" dirty="0" smtClean="0"/>
              <a:t>compartilhados” (p. 443).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O</a:t>
            </a:r>
            <a:r>
              <a:rPr lang="pt-BR" sz="3600" dirty="0" smtClean="0"/>
              <a:t> compartilhamento de práticas </a:t>
            </a:r>
            <a:r>
              <a:rPr lang="pt-BR" sz="3600" dirty="0" smtClean="0"/>
              <a:t>e repertórios</a:t>
            </a:r>
            <a:r>
              <a:rPr lang="pt-BR" sz="3600" dirty="0" smtClean="0"/>
              <a:t> musicais pelas </a:t>
            </a:r>
            <a:r>
              <a:rPr lang="pt-BR" sz="3600" dirty="0" smtClean="0"/>
              <a:t>entidades </a:t>
            </a:r>
            <a:r>
              <a:rPr lang="pt-BR" sz="3600" dirty="0" smtClean="0"/>
              <a:t>caboclas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P</a:t>
            </a:r>
            <a:r>
              <a:rPr lang="pt-BR" dirty="0" smtClean="0"/>
              <a:t>ráticas </a:t>
            </a:r>
            <a:r>
              <a:rPr lang="pt-BR" dirty="0" smtClean="0"/>
              <a:t>e repertórios musicais relacionados às entidades </a:t>
            </a:r>
            <a:r>
              <a:rPr lang="pt-BR" dirty="0" smtClean="0"/>
              <a:t>caboclas;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“A </a:t>
            </a:r>
            <a:r>
              <a:rPr lang="pt-BR" dirty="0" smtClean="0"/>
              <a:t>prática dos povos de origem </a:t>
            </a:r>
            <a:r>
              <a:rPr lang="pt-BR" dirty="0" smtClean="0"/>
              <a:t>banto¹ </a:t>
            </a:r>
            <a:r>
              <a:rPr lang="pt-BR" dirty="0" smtClean="0"/>
              <a:t>de cultuar os ancestrais e antigos donos da terra permitiu a integração dos Caboclos (entidades brasileiras) nos candomblés baianos, cultuados lado a lado com os Orixás (deuses africanos). A difusão dos candomblés baianos para o Rio de Janeiro adota, por conseguinte, as entidades caboclas, sendo conhecido, nesta cidade, com o nome genérico de Macumba e, mais tarde (por volta das décadas de 1920 e 30), de Umbanda. Esta última adapta as influências já presentes no culto aos Caboclos no Candomblé e, </a:t>
            </a:r>
            <a:r>
              <a:rPr lang="pt-BR" dirty="0" smtClean="0"/>
              <a:t>consequentemente</a:t>
            </a:r>
            <a:r>
              <a:rPr lang="pt-BR" dirty="0" smtClean="0"/>
              <a:t>, traços do repertório e da prática musical, embora apresentando características diferenciais que os distinguem, altamente dependentes do </a:t>
            </a:r>
            <a:r>
              <a:rPr lang="pt-BR" dirty="0" smtClean="0"/>
              <a:t>contexto” (p. 435)</a:t>
            </a:r>
          </a:p>
          <a:p>
            <a:pPr lvl="2" algn="just"/>
            <a:r>
              <a:rPr lang="pt-BR" dirty="0" smtClean="0"/>
              <a:t>¹</a:t>
            </a:r>
            <a:r>
              <a:rPr lang="pt-BR" dirty="0" smtClean="0"/>
              <a:t>  </a:t>
            </a:r>
            <a:r>
              <a:rPr lang="pt-BR" dirty="0" smtClean="0"/>
              <a:t>Grande </a:t>
            </a:r>
            <a:r>
              <a:rPr lang="pt-BR" dirty="0" smtClean="0"/>
              <a:t>conjunto de línguas do grupo </a:t>
            </a:r>
            <a:r>
              <a:rPr lang="pt-BR" dirty="0" err="1" smtClean="0"/>
              <a:t>nigero-congolês</a:t>
            </a:r>
            <a:r>
              <a:rPr lang="pt-BR" dirty="0" smtClean="0"/>
              <a:t> oriental faladas na África</a:t>
            </a: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 das religiões afro-brasileiras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As religiões afro-brasileiras originaram-se dos negros bantos, que ocuparam a Bahia no séc. </a:t>
            </a:r>
            <a:r>
              <a:rPr lang="pt-BR" dirty="0" smtClean="0"/>
              <a:t>XVII para trabalho escravo no Brasil </a:t>
            </a:r>
            <a:r>
              <a:rPr lang="pt-BR" dirty="0" smtClean="0"/>
              <a:t>Colônia;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Contribuiu para a formação das </a:t>
            </a:r>
            <a:r>
              <a:rPr lang="pt-BR" dirty="0" smtClean="0"/>
              <a:t>religiões afro-brasileiras: </a:t>
            </a:r>
            <a:r>
              <a:rPr lang="pt-BR" dirty="0" smtClean="0"/>
              <a:t>suas </a:t>
            </a:r>
            <a:r>
              <a:rPr lang="pt-BR" dirty="0" smtClean="0"/>
              <a:t>crenças, músicas e práticas </a:t>
            </a:r>
            <a:r>
              <a:rPr lang="pt-BR" dirty="0" smtClean="0"/>
              <a:t>religiosas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Umbanda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Em 1763: Rio de Janeiro passou a </a:t>
            </a:r>
            <a:r>
              <a:rPr lang="pt-BR" dirty="0" smtClean="0"/>
              <a:t>receber </a:t>
            </a:r>
            <a:r>
              <a:rPr lang="pt-BR" dirty="0" smtClean="0"/>
              <a:t>africanos originários da </a:t>
            </a:r>
            <a:r>
              <a:rPr lang="pt-BR" dirty="0" smtClean="0"/>
              <a:t>Angola e do </a:t>
            </a:r>
            <a:r>
              <a:rPr lang="pt-BR" dirty="0" smtClean="0"/>
              <a:t>Congo;</a:t>
            </a:r>
          </a:p>
          <a:p>
            <a:pPr algn="just"/>
            <a:r>
              <a:rPr lang="pt-BR" dirty="0" smtClean="0"/>
              <a:t>O Candomblé </a:t>
            </a:r>
            <a:r>
              <a:rPr lang="pt-BR" dirty="0" smtClean="0"/>
              <a:t>difundiu-se </a:t>
            </a:r>
            <a:r>
              <a:rPr lang="pt-BR" dirty="0" smtClean="0"/>
              <a:t>pela cidade </a:t>
            </a:r>
            <a:r>
              <a:rPr lang="pt-BR" dirty="0" smtClean="0"/>
              <a:t>com o nome genérico de </a:t>
            </a:r>
            <a:r>
              <a:rPr lang="pt-BR" dirty="0" smtClean="0"/>
              <a:t>Macumba, </a:t>
            </a:r>
            <a:r>
              <a:rPr lang="pt-BR" dirty="0" smtClean="0"/>
              <a:t>mediante as sobrevivências bantas, índias e o </a:t>
            </a:r>
            <a:r>
              <a:rPr lang="pt-BR" dirty="0" smtClean="0"/>
              <a:t>espiritismo</a:t>
            </a:r>
            <a:r>
              <a:rPr lang="pt-BR" dirty="0" smtClean="0"/>
              <a:t>;</a:t>
            </a:r>
            <a:endParaRPr lang="pt-BR" dirty="0" smtClean="0"/>
          </a:p>
          <a:p>
            <a:pPr algn="just"/>
            <a:r>
              <a:rPr lang="pt-BR" dirty="0" smtClean="0"/>
              <a:t>Após, </a:t>
            </a:r>
            <a:r>
              <a:rPr lang="pt-BR" dirty="0" smtClean="0"/>
              <a:t>Macumba </a:t>
            </a:r>
            <a:r>
              <a:rPr lang="pt-BR" dirty="0" smtClean="0"/>
              <a:t>passou a receber a designação de </a:t>
            </a:r>
            <a:r>
              <a:rPr lang="pt-BR" dirty="0" smtClean="0"/>
              <a:t>Umbanda;</a:t>
            </a:r>
          </a:p>
          <a:p>
            <a:pPr lvl="1" algn="just"/>
            <a:r>
              <a:rPr lang="pt-BR" dirty="0" smtClean="0"/>
              <a:t>Edison Carneiro (1991), diz: as confrarias, chamadas a princípio de macumbas, compreendiam a linguagem mágica dos tambores e a possessão da divindade de acordo com o modelo original – e por isso se viram expulsas do perímetro urbano carioca; as sucessoras, ou aquelas que se adaptaram às novas exigências policiais, passaram a chamar-se </a:t>
            </a:r>
            <a:r>
              <a:rPr lang="pt-BR" dirty="0" smtClean="0"/>
              <a:t>umbanda</a:t>
            </a:r>
          </a:p>
          <a:p>
            <a:pPr algn="just"/>
            <a:r>
              <a:rPr lang="pt-BR" dirty="0" smtClean="0"/>
              <a:t>Umbanda: identificada </a:t>
            </a:r>
            <a:r>
              <a:rPr lang="pt-BR" dirty="0" smtClean="0"/>
              <a:t>como a religião brasileira por </a:t>
            </a:r>
            <a:r>
              <a:rPr lang="pt-BR" dirty="0" smtClean="0"/>
              <a:t>excelência – formada no Brasil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Culto aos Caboclos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prática de cultuar os caboclos surgiu com o intuito de </a:t>
            </a:r>
            <a:r>
              <a:rPr lang="pt-BR" dirty="0" smtClean="0"/>
              <a:t>cultuar os </a:t>
            </a:r>
            <a:r>
              <a:rPr lang="pt-BR" dirty="0" smtClean="0"/>
              <a:t>aspectos </a:t>
            </a:r>
            <a:r>
              <a:rPr lang="pt-BR" dirty="0" smtClean="0"/>
              <a:t>dos ancestrais e antigos donos da </a:t>
            </a:r>
            <a:r>
              <a:rPr lang="pt-BR" dirty="0" smtClean="0"/>
              <a:t>terra</a:t>
            </a:r>
          </a:p>
          <a:p>
            <a:pPr lvl="1" algn="just"/>
            <a:r>
              <a:rPr lang="pt-BR" dirty="0" smtClean="0"/>
              <a:t>Por </a:t>
            </a:r>
            <a:r>
              <a:rPr lang="pt-BR" dirty="0" smtClean="0"/>
              <a:t>considerarem a terra sagrada, os donos da terra são obrigatoriamente respeitados e reverenciados por seus descendentes </a:t>
            </a:r>
            <a:r>
              <a:rPr lang="pt-BR" dirty="0" smtClean="0"/>
              <a:t>–&gt; como </a:t>
            </a:r>
            <a:r>
              <a:rPr lang="pt-BR" dirty="0" smtClean="0"/>
              <a:t>os bantos não eram os donos da terra no Brasil, estes passaram a prestar homenagem aos que </a:t>
            </a:r>
            <a:r>
              <a:rPr lang="pt-BR" dirty="0" smtClean="0"/>
              <a:t>consideravam os primeiros donos: os </a:t>
            </a:r>
            <a:r>
              <a:rPr lang="pt-BR" dirty="0" smtClean="0"/>
              <a:t>Caboclos (espíritos dos ancestrais indígenas), já que não tinham direito ou domínio sobre </a:t>
            </a:r>
            <a:r>
              <a:rPr lang="pt-BR" dirty="0" smtClean="0"/>
              <a:t>à terra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Caboclo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 Caboclo incorpora </a:t>
            </a:r>
            <a:r>
              <a:rPr lang="pt-BR" dirty="0" smtClean="0"/>
              <a:t>três virtudes: fé, esperança e </a:t>
            </a:r>
            <a:r>
              <a:rPr lang="pt-BR" dirty="0" smtClean="0"/>
              <a:t>caridade;</a:t>
            </a:r>
          </a:p>
          <a:p>
            <a:pPr algn="just"/>
            <a:r>
              <a:rPr lang="pt-BR" dirty="0" smtClean="0"/>
              <a:t>É uma </a:t>
            </a:r>
            <a:r>
              <a:rPr lang="pt-BR" dirty="0" smtClean="0"/>
              <a:t>linha da direita, </a:t>
            </a:r>
            <a:r>
              <a:rPr lang="pt-BR" dirty="0" smtClean="0"/>
              <a:t>da </a:t>
            </a:r>
            <a:r>
              <a:rPr lang="pt-BR" dirty="0" smtClean="0"/>
              <a:t>prática do </a:t>
            </a:r>
            <a:r>
              <a:rPr lang="pt-BR" dirty="0" smtClean="0"/>
              <a:t>bem;</a:t>
            </a:r>
          </a:p>
          <a:p>
            <a:pPr algn="just"/>
            <a:r>
              <a:rPr lang="pt-BR" dirty="0" smtClean="0"/>
              <a:t>É sinônimo </a:t>
            </a:r>
            <a:r>
              <a:rPr lang="pt-BR" dirty="0" smtClean="0"/>
              <a:t>de força, vitalidade e </a:t>
            </a:r>
            <a:r>
              <a:rPr lang="pt-BR" dirty="0" smtClean="0"/>
              <a:t>juventude;</a:t>
            </a:r>
          </a:p>
          <a:p>
            <a:pPr algn="just"/>
            <a:r>
              <a:rPr lang="pt-BR" dirty="0" smtClean="0"/>
              <a:t>É</a:t>
            </a:r>
            <a:r>
              <a:rPr lang="pt-BR" dirty="0" smtClean="0"/>
              <a:t> </a:t>
            </a:r>
            <a:r>
              <a:rPr lang="pt-BR" dirty="0" smtClean="0"/>
              <a:t>uma </a:t>
            </a:r>
            <a:r>
              <a:rPr lang="pt-BR" dirty="0" smtClean="0"/>
              <a:t>entidade </a:t>
            </a:r>
            <a:r>
              <a:rPr lang="pt-BR" dirty="0" smtClean="0"/>
              <a:t>ligada </a:t>
            </a:r>
            <a:r>
              <a:rPr lang="pt-BR" dirty="0" smtClean="0"/>
              <a:t>à terra;</a:t>
            </a:r>
          </a:p>
          <a:p>
            <a:pPr algn="just"/>
            <a:r>
              <a:rPr lang="pt-BR" dirty="0" smtClean="0"/>
              <a:t>S</a:t>
            </a:r>
            <a:r>
              <a:rPr lang="pt-BR" dirty="0" smtClean="0"/>
              <a:t>ão guias espirituais, vêm </a:t>
            </a:r>
            <a:r>
              <a:rPr lang="pt-BR" dirty="0" smtClean="0"/>
              <a:t>para indicar o caminho, proteger e ajudar o homem a realizar seus </a:t>
            </a:r>
            <a:r>
              <a:rPr lang="pt-BR" dirty="0" smtClean="0"/>
              <a:t>desejos;</a:t>
            </a:r>
          </a:p>
          <a:p>
            <a:pPr algn="just"/>
            <a:r>
              <a:rPr lang="pt-BR" dirty="0" smtClean="0"/>
              <a:t>O Caboclo, representando um brasileiro que com a morte foi transformado em um ser sobrenatural, permite uma relação contínua entre o passado, o presente e o futuro que só podem ser entendidas através da participação nos </a:t>
            </a:r>
            <a:r>
              <a:rPr lang="pt-BR" dirty="0" smtClean="0"/>
              <a:t>rituais do </a:t>
            </a:r>
            <a:r>
              <a:rPr lang="pt-BR" dirty="0" smtClean="0"/>
              <a:t>canto e da </a:t>
            </a:r>
            <a:r>
              <a:rPr lang="pt-BR" dirty="0" smtClean="0"/>
              <a:t>dança (p. 437)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Caboclo e a divindade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“Há </a:t>
            </a:r>
            <a:r>
              <a:rPr lang="pt-BR" dirty="0" smtClean="0"/>
              <a:t>em </a:t>
            </a:r>
            <a:r>
              <a:rPr lang="pt-BR" dirty="0" smtClean="0"/>
              <a:t>ambas [as religiões, candomblé e umbanda] </a:t>
            </a:r>
            <a:r>
              <a:rPr lang="pt-BR" dirty="0" smtClean="0"/>
              <a:t>a crença em um Ser Superior, embora a Ele não se façam rituais. Em seu lugar são cultuadas, através da música, várias divindades com características específicas, que servem de elos entre Deus e os homens. A manifestação das divindades nos iniciados se dá através dos rituais, propiciando a relação entre o mundo real e o sobrenatural. Nas duas religiões chega-se </a:t>
            </a:r>
            <a:r>
              <a:rPr lang="pt-BR" dirty="0" smtClean="0"/>
              <a:t>à </a:t>
            </a:r>
            <a:r>
              <a:rPr lang="pt-BR" dirty="0" smtClean="0"/>
              <a:t>Deus pela alegria. Acredita-se que não é necessário o sofrimento para a purificação, mas, se Deus é a essência e amor, essa essência é alegre, assim como o real é reconhecido na forma da alegria e por isso busca-se fazer tudo cantando, com alegria e </a:t>
            </a:r>
            <a:r>
              <a:rPr lang="pt-BR" dirty="0" smtClean="0"/>
              <a:t>amor” (p. 437)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Ritual dos Caboclos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Os Caboclos, tanto no Candomblé quanto na Umbanda, são louvados em festas específicas, com música e dança, cujo objetivo principal é o fortalecimento do axé que protege o terreiro e seus </a:t>
            </a:r>
            <a:r>
              <a:rPr lang="pt-BR" dirty="0" smtClean="0"/>
              <a:t>membros;</a:t>
            </a:r>
          </a:p>
          <a:p>
            <a:pPr algn="just"/>
            <a:r>
              <a:rPr lang="pt-BR" dirty="0" smtClean="0"/>
              <a:t>Manifestação: </a:t>
            </a:r>
            <a:r>
              <a:rPr lang="pt-BR" dirty="0" smtClean="0"/>
              <a:t> postura </a:t>
            </a:r>
            <a:r>
              <a:rPr lang="pt-BR" dirty="0" smtClean="0"/>
              <a:t>ereta, a cabeça erguida</a:t>
            </a:r>
            <a:r>
              <a:rPr lang="pt-BR" dirty="0" smtClean="0"/>
              <a:t>, </a:t>
            </a:r>
            <a:r>
              <a:rPr lang="pt-BR" dirty="0" smtClean="0"/>
              <a:t>movimentos rápidos e </a:t>
            </a:r>
            <a:r>
              <a:rPr lang="pt-BR" dirty="0" smtClean="0"/>
              <a:t>gritos </a:t>
            </a:r>
            <a:r>
              <a:rPr lang="pt-BR" dirty="0" smtClean="0"/>
              <a:t>de </a:t>
            </a:r>
            <a:r>
              <a:rPr lang="pt-BR" dirty="0" smtClean="0"/>
              <a:t>saudação (p. 441);</a:t>
            </a:r>
            <a:endParaRPr lang="pt-BR" dirty="0" smtClean="0"/>
          </a:p>
          <a:p>
            <a:pPr algn="just"/>
            <a:r>
              <a:rPr lang="pt-BR" dirty="0" smtClean="0"/>
              <a:t>U</a:t>
            </a:r>
            <a:r>
              <a:rPr lang="pt-BR" dirty="0" smtClean="0"/>
              <a:t>tilizam </a:t>
            </a:r>
            <a:r>
              <a:rPr lang="pt-BR" dirty="0" smtClean="0"/>
              <a:t>suas cantigas como meio de transmitir suas histórias, descrevendo o lugar de onde vieram, suas características particulares, suas preferências e sua </a:t>
            </a:r>
            <a:r>
              <a:rPr lang="pt-BR" dirty="0" smtClean="0"/>
              <a:t>missão;</a:t>
            </a:r>
          </a:p>
          <a:p>
            <a:pPr algn="just"/>
            <a:r>
              <a:rPr lang="pt-BR" dirty="0" smtClean="0"/>
              <a:t>A música, com funções e usos variados, expressa os diversos aspectos do ritual religioso e acompanha todas as partes das cerimônias que apresentam estruturas rituais </a:t>
            </a:r>
            <a:r>
              <a:rPr lang="pt-BR" dirty="0" smtClean="0"/>
              <a:t>determinadas (p. 437)</a:t>
            </a:r>
          </a:p>
          <a:p>
            <a:pPr algn="just"/>
            <a:r>
              <a:rPr lang="pt-BR" dirty="0" smtClean="0"/>
              <a:t>As cantigas/pontos </a:t>
            </a:r>
            <a:r>
              <a:rPr lang="pt-BR" dirty="0" smtClean="0"/>
              <a:t>cantados, são os mesmos ou muito semelhantes no Candomblé e </a:t>
            </a:r>
            <a:r>
              <a:rPr lang="pt-BR" dirty="0" smtClean="0"/>
              <a:t>na </a:t>
            </a:r>
            <a:r>
              <a:rPr lang="pt-BR" dirty="0" smtClean="0"/>
              <a:t>Umbanda</a:t>
            </a:r>
          </a:p>
          <a:p>
            <a:pPr lvl="1" algn="just"/>
            <a:r>
              <a:rPr lang="pt-BR" dirty="0" smtClean="0"/>
              <a:t>um </a:t>
            </a:r>
            <a:r>
              <a:rPr lang="pt-BR" dirty="0" smtClean="0"/>
              <a:t>complexo processo de trocas, </a:t>
            </a:r>
            <a:r>
              <a:rPr lang="pt-BR" dirty="0" smtClean="0"/>
              <a:t>portanto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Ritual </a:t>
            </a:r>
            <a:r>
              <a:rPr lang="pt-BR" dirty="0" smtClean="0"/>
              <a:t>para a chegada dos </a:t>
            </a:r>
            <a:r>
              <a:rPr lang="pt-BR" dirty="0" smtClean="0"/>
              <a:t>Caboclos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92088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1017</Words>
  <Application>Microsoft Office PowerPoint</Application>
  <PresentationFormat>Apresentação na tela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Cívico</vt:lpstr>
      <vt:lpstr>IV ENABET – Encontro Nacional da Associação Brasileira de Etnomusicologia Maceió - 2008</vt:lpstr>
      <vt:lpstr>O compartilhamento de práticas e repertórios musicais pelas entidades caboclas</vt:lpstr>
      <vt:lpstr>Origem das religiões afro-brasileiras</vt:lpstr>
      <vt:lpstr>A Umbanda</vt:lpstr>
      <vt:lpstr>Culto aos Caboclos</vt:lpstr>
      <vt:lpstr>Caboclo</vt:lpstr>
      <vt:lpstr>O Caboclo e a divindade</vt:lpstr>
      <vt:lpstr>Ritual dos Caboclos</vt:lpstr>
      <vt:lpstr>Ritual para a chegada dos Caboclos</vt:lpstr>
      <vt:lpstr>Culto ao Caboclo - Música</vt:lpstr>
      <vt:lpstr>Conclusão autora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ENABET – Encontro Nacional da Associação Brasileira de Etnomusicologia Maceió - 2008</dc:title>
  <dc:creator>Bianca</dc:creator>
  <cp:lastModifiedBy>Bianca</cp:lastModifiedBy>
  <cp:revision>29</cp:revision>
  <dcterms:created xsi:type="dcterms:W3CDTF">2016-09-21T17:05:33Z</dcterms:created>
  <dcterms:modified xsi:type="dcterms:W3CDTF">2016-09-21T20:40:08Z</dcterms:modified>
</cp:coreProperties>
</file>