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2"/>
  </p:sldMasterIdLst>
  <p:notesMasterIdLst>
    <p:notesMasterId r:id="rId18"/>
  </p:notesMasterIdLst>
  <p:sldIdLst>
    <p:sldId id="277" r:id="rId3"/>
    <p:sldId id="273" r:id="rId4"/>
    <p:sldId id="275" r:id="rId5"/>
    <p:sldId id="258" r:id="rId6"/>
    <p:sldId id="259" r:id="rId7"/>
    <p:sldId id="269" r:id="rId8"/>
    <p:sldId id="260" r:id="rId9"/>
    <p:sldId id="261" r:id="rId10"/>
    <p:sldId id="262" r:id="rId11"/>
    <p:sldId id="263" r:id="rId12"/>
    <p:sldId id="267" r:id="rId13"/>
    <p:sldId id="264" r:id="rId14"/>
    <p:sldId id="272" r:id="rId15"/>
    <p:sldId id="265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1C18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3955" autoAdjust="0"/>
  </p:normalViewPr>
  <p:slideViewPr>
    <p:cSldViewPr snapToGrid="0">
      <p:cViewPr>
        <p:scale>
          <a:sx n="68" d="100"/>
          <a:sy n="68" d="100"/>
        </p:scale>
        <p:origin x="-822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3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D1C5F-7870-4C63-A516-6D7B52B84E43}" type="datetimeFigureOut">
              <a:rPr lang="pt-BR" smtClean="0"/>
              <a:t>21/05/2020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206071-8F88-43FA-8FC1-0B605C4829B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9336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06071-8F88-43FA-8FC1-0B605C4829B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4738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06071-8F88-43FA-8FC1-0B605C4829B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1921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06071-8F88-43FA-8FC1-0B605C4829B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258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06071-8F88-43FA-8FC1-0B605C4829B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1230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206071-8F88-43FA-8FC1-0B605C4829B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200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wma"/><Relationship Id="rId7" Type="http://schemas.openxmlformats.org/officeDocument/2006/relationships/image" Target="../media/image8.png"/><Relationship Id="rId2" Type="http://schemas.openxmlformats.org/officeDocument/2006/relationships/tags" Target="../tags/tag1.xml"/><Relationship Id="rId1" Type="http://schemas.openxmlformats.org/officeDocument/2006/relationships/customXml" Target="../../customXml/item1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.wm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8.png"/><Relationship Id="rId3" Type="http://schemas.openxmlformats.org/officeDocument/2006/relationships/audio" Target="../media/media11.wma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microsoft.com/office/2007/relationships/media" Target="../media/media11.wma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8.png"/><Relationship Id="rId5" Type="http://schemas.openxmlformats.org/officeDocument/2006/relationships/image" Target="../media/image27.jpe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2.wma"/><Relationship Id="rId7" Type="http://schemas.openxmlformats.org/officeDocument/2006/relationships/image" Target="../media/image9.emf"/><Relationship Id="rId2" Type="http://schemas.microsoft.com/office/2007/relationships/media" Target="../media/media2.wma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PowerPoint_Presentation1.pptx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8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9"/>
          <p:cNvGrpSpPr>
            <a:grpSpLocks/>
          </p:cNvGrpSpPr>
          <p:nvPr/>
        </p:nvGrpSpPr>
        <p:grpSpPr bwMode="auto">
          <a:xfrm>
            <a:off x="701040" y="518160"/>
            <a:ext cx="10866120" cy="5819140"/>
            <a:chOff x="0" y="0"/>
            <a:chExt cx="5760" cy="4320"/>
          </a:xfrm>
        </p:grpSpPr>
        <p:pic>
          <p:nvPicPr>
            <p:cNvPr id="4101" name="Picture 3" descr="geral"/>
            <p:cNvPicPr>
              <a:picLocks noChangeAspect="1" noChangeArrowheads="1"/>
            </p:cNvPicPr>
            <p:nvPr/>
          </p:nvPicPr>
          <p:blipFill>
            <a:blip r:embed="rId6">
              <a:lum bright="4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2" name="Text Box 8"/>
            <p:cNvSpPr txBox="1">
              <a:spLocks noChangeArrowheads="1"/>
            </p:cNvSpPr>
            <p:nvPr/>
          </p:nvSpPr>
          <p:spPr bwMode="auto">
            <a:xfrm>
              <a:off x="1876" y="1937"/>
              <a:ext cx="1056" cy="288"/>
            </a:xfrm>
            <a:prstGeom prst="rect">
              <a:avLst/>
            </a:prstGeom>
            <a:solidFill>
              <a:srgbClr val="FFFFFF">
                <a:alpha val="5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pt-BR" altLang="pt-BR" sz="2400"/>
            </a:p>
          </p:txBody>
        </p:sp>
      </p:grp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-482008" y="237169"/>
            <a:ext cx="11848508" cy="533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endParaRPr lang="pt-BR" sz="7400" b="1" dirty="0"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 eaLnBrk="1" hangingPunct="1">
              <a:lnSpc>
                <a:spcPct val="130000"/>
              </a:lnSpc>
              <a:defRPr/>
            </a:pPr>
            <a:r>
              <a:rPr lang="pt-BR" sz="4800" b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  Diabetes Mellitus               experimental</a:t>
            </a:r>
            <a:endParaRPr lang="pt-BR" sz="44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 eaLnBrk="1" hangingPunct="1">
              <a:lnSpc>
                <a:spcPct val="130000"/>
              </a:lnSpc>
              <a:defRPr/>
            </a:pPr>
            <a:endParaRPr lang="pt-BR" sz="3600" b="1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algn="ctr" eaLnBrk="1" hangingPunct="1">
              <a:lnSpc>
                <a:spcPct val="130000"/>
              </a:lnSpc>
              <a:defRPr/>
            </a:pPr>
            <a:r>
              <a:rPr lang="pt-BR" sz="2800" b="1" dirty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Disciplina </a:t>
            </a:r>
            <a:r>
              <a:rPr lang="pt-BR" sz="2800" b="1" dirty="0" smtClean="0">
                <a:solidFill>
                  <a:srgbClr val="00808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RFI 5776</a:t>
            </a:r>
          </a:p>
          <a:p>
            <a:pPr algn="ctr" eaLnBrk="1" hangingPunct="1">
              <a:lnSpc>
                <a:spcPct val="130000"/>
              </a:lnSpc>
              <a:defRPr/>
            </a:pPr>
            <a:r>
              <a:rPr lang="pt-BR" sz="2800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2020</a:t>
            </a:r>
            <a:endParaRPr lang="pt-BR" sz="2800" b="1" dirty="0">
              <a:solidFill>
                <a:srgbClr val="0099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5654040" y="5570938"/>
            <a:ext cx="5455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i="1" dirty="0" err="1" smtClean="0">
                <a:solidFill>
                  <a:srgbClr val="4C1C18"/>
                </a:solidFill>
              </a:rPr>
              <a:t>Profa</a:t>
            </a:r>
            <a:r>
              <a:rPr lang="pt-BR" sz="2800" b="1" i="1" dirty="0" smtClean="0">
                <a:solidFill>
                  <a:srgbClr val="4C1C18"/>
                </a:solidFill>
              </a:rPr>
              <a:t> </a:t>
            </a:r>
            <a:r>
              <a:rPr lang="pt-BR" sz="2800" b="1" i="1" dirty="0" err="1" smtClean="0">
                <a:solidFill>
                  <a:srgbClr val="4C1C18"/>
                </a:solidFill>
              </a:rPr>
              <a:t>Dra</a:t>
            </a:r>
            <a:r>
              <a:rPr lang="pt-BR" sz="2800" b="1" i="1" dirty="0" smtClean="0">
                <a:solidFill>
                  <a:srgbClr val="4C1C18"/>
                </a:solidFill>
              </a:rPr>
              <a:t> Isis do Carmo </a:t>
            </a:r>
            <a:r>
              <a:rPr lang="pt-BR" sz="2800" b="1" i="1" dirty="0" err="1" smtClean="0">
                <a:solidFill>
                  <a:srgbClr val="4C1C18"/>
                </a:solidFill>
              </a:rPr>
              <a:t>Kettelhut</a:t>
            </a:r>
            <a:endParaRPr lang="pt-BR" sz="2800" b="1" i="1" dirty="0">
              <a:solidFill>
                <a:srgbClr val="4C1C18"/>
              </a:solidFill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custData r:id="rId1"/>
      <p:tags r:id="rId2"/>
    </p:custDataLst>
    <p:extLst>
      <p:ext uri="{BB962C8B-B14F-4D97-AF65-F5344CB8AC3E}">
        <p14:creationId xmlns:p14="http://schemas.microsoft.com/office/powerpoint/2010/main" val="560425620"/>
      </p:ext>
    </p:extLst>
  </p:cSld>
  <p:clrMapOvr>
    <a:masterClrMapping/>
  </p:clrMapOvr>
  <p:transition spd="slow" advTm="4031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1E54B3D-9FE9-4310-8412-D210661D5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2104" y="982132"/>
            <a:ext cx="9601196" cy="1303867"/>
          </a:xfrm>
        </p:spPr>
        <p:txBody>
          <a:bodyPr/>
          <a:lstStyle/>
          <a:p>
            <a:r>
              <a:rPr lang="pt-BR" dirty="0"/>
              <a:t>Teste para corpos cetônicos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ABF884A6-9BEF-4780-A9E2-B970E8523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1333" y="2556932"/>
            <a:ext cx="7123769" cy="3318936"/>
          </a:xfrm>
        </p:spPr>
        <p:txBody>
          <a:bodyPr/>
          <a:lstStyle/>
          <a:p>
            <a:r>
              <a:rPr lang="pt-BR" b="1" i="1" dirty="0"/>
              <a:t>Teste de </a:t>
            </a:r>
            <a:r>
              <a:rPr lang="pt-BR" b="1" i="1" dirty="0" err="1"/>
              <a:t>Rothera</a:t>
            </a:r>
            <a:endParaRPr lang="pt-BR" b="1" i="1" dirty="0"/>
          </a:p>
          <a:p>
            <a:r>
              <a:rPr lang="pt-BR" dirty="0"/>
              <a:t>Saturar alíquota de urina com cristais de sulfato de amônio </a:t>
            </a:r>
            <a:r>
              <a:rPr lang="pt-BR" dirty="0">
                <a:sym typeface="Wingdings" panose="05000000000000000000" pitchFamily="2" charset="2"/>
              </a:rPr>
              <a:t> solução de </a:t>
            </a:r>
            <a:r>
              <a:rPr lang="pt-BR" dirty="0" err="1">
                <a:sym typeface="Wingdings" panose="05000000000000000000" pitchFamily="2" charset="2"/>
              </a:rPr>
              <a:t>nitroprussiato</a:t>
            </a:r>
            <a:r>
              <a:rPr lang="pt-BR" dirty="0">
                <a:sym typeface="Wingdings" panose="05000000000000000000" pitchFamily="2" charset="2"/>
              </a:rPr>
              <a:t> de sódio 5%  2 a 3 gotas de hidróxido de amônio</a:t>
            </a:r>
          </a:p>
          <a:p>
            <a:r>
              <a:rPr lang="pt-BR" dirty="0">
                <a:sym typeface="Wingdings" panose="05000000000000000000" pitchFamily="2" charset="2"/>
              </a:rPr>
              <a:t>Resultado positivo quando se forma </a:t>
            </a:r>
            <a:r>
              <a:rPr lang="pt-BR" b="1" dirty="0">
                <a:sym typeface="Wingdings" panose="05000000000000000000" pitchFamily="2" charset="2"/>
              </a:rPr>
              <a:t>anel violáceo</a:t>
            </a:r>
            <a:endParaRPr lang="pt-BR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70E09C6-6729-4F25-A164-412A0A47F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413" y="882642"/>
            <a:ext cx="2954002" cy="5251559"/>
          </a:xfrm>
          <a:prstGeom prst="rect">
            <a:avLst/>
          </a:prstGeom>
        </p:spPr>
      </p:pic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97947"/>
      </p:ext>
    </p:extLst>
  </p:cSld>
  <p:clrMapOvr>
    <a:masterClrMapping/>
  </p:clrMapOvr>
  <p:transition spd="slow" advTm="4841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0166" x="2813050" y="3848100"/>
          <p14:tracePt t="40207" x="2822575" y="3848100"/>
          <p14:tracePt t="40695" x="2830513" y="3848100"/>
          <p14:tracePt t="40711" x="2830513" y="3857625"/>
          <p14:tracePt t="40719" x="2840038" y="3857625"/>
          <p14:tracePt t="40759" x="2847975" y="3857625"/>
          <p14:tracePt t="40767" x="2857500" y="3857625"/>
          <p14:tracePt t="40775" x="2867025" y="3857625"/>
          <p14:tracePt t="40787" x="2894013" y="3857625"/>
          <p14:tracePt t="40805" x="2928938" y="3857625"/>
          <p14:tracePt t="40821" x="2946400" y="3857625"/>
          <p14:tracePt t="40838" x="2955925" y="3857625"/>
          <p14:tracePt t="40854" x="2965450" y="3857625"/>
          <p14:tracePt t="40895" x="2973388" y="3857625"/>
          <p14:tracePt t="40903" x="2982913" y="3857625"/>
          <p14:tracePt t="40911" x="2990850" y="3857625"/>
          <p14:tracePt t="40921" x="3009900" y="3857625"/>
          <p14:tracePt t="40938" x="3017838" y="3875088"/>
          <p14:tracePt t="40955" x="3009900" y="3875088"/>
          <p14:tracePt t="41071" x="2990850" y="3875088"/>
          <p14:tracePt t="41087" x="2973388" y="3884613"/>
          <p14:tracePt t="41095" x="2965450" y="3884613"/>
          <p14:tracePt t="41105" x="2919413" y="3894138"/>
          <p14:tracePt t="41122" x="2857500" y="3894138"/>
          <p14:tracePt t="41139" x="2786063" y="3894138"/>
          <p14:tracePt t="41155" x="2705100" y="3911600"/>
          <p14:tracePt t="41172" x="2652713" y="3911600"/>
          <p14:tracePt t="41189" x="2571750" y="3911600"/>
          <p14:tracePt t="41205" x="2500313" y="3911600"/>
          <p14:tracePt t="41222" x="2473325" y="3911600"/>
          <p14:tracePt t="41239" x="2438400" y="3911600"/>
          <p14:tracePt t="41255" x="2419350" y="3911600"/>
          <p14:tracePt t="41272" x="2428875" y="3911600"/>
          <p14:tracePt t="41431" x="2455863" y="3919538"/>
          <p14:tracePt t="41439" x="2500313" y="3929063"/>
          <p14:tracePt t="41447" x="2562225" y="3938588"/>
          <p14:tracePt t="41455" x="2724150" y="3946525"/>
          <p14:tracePt t="41472" x="2822575" y="3965575"/>
          <p14:tracePt t="41489" x="2894013" y="3965575"/>
          <p14:tracePt t="41506" x="2938463" y="3965575"/>
          <p14:tracePt t="41522" x="2955925" y="3965575"/>
          <p14:tracePt t="41539" x="2946400" y="3965575"/>
          <p14:tracePt t="41695" x="2911475" y="3965575"/>
          <p14:tracePt t="41703" x="2874963" y="3965575"/>
          <p14:tracePt t="41711" x="2813050" y="3965575"/>
          <p14:tracePt t="41723" x="2652713" y="3965575"/>
          <p14:tracePt t="41739" x="2527300" y="3965575"/>
          <p14:tracePt t="41756" x="2455863" y="3965575"/>
          <p14:tracePt t="41773" x="2438400" y="3965575"/>
          <p14:tracePt t="41790" x="2446338" y="3965575"/>
          <p14:tracePt t="41823" x="2473325" y="3965575"/>
          <p14:tracePt t="41831" x="2517775" y="3965575"/>
          <p14:tracePt t="41839" x="2652713" y="3973513"/>
          <p14:tracePt t="41856" x="2840038" y="3990975"/>
          <p14:tracePt t="41873" x="3036888" y="4017963"/>
          <p14:tracePt t="41890" x="3214688" y="4017963"/>
          <p14:tracePt t="41906" x="3295650" y="4017963"/>
          <p14:tracePt t="41923" x="3322638" y="4017963"/>
          <p14:tracePt t="41940" x="3303588" y="4017963"/>
          <p14:tracePt t="41940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039D24F-ED3C-4556-97E8-74B5A48F6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216" y="1133705"/>
            <a:ext cx="9601196" cy="1303867"/>
          </a:xfrm>
        </p:spPr>
        <p:txBody>
          <a:bodyPr/>
          <a:lstStyle/>
          <a:p>
            <a:r>
              <a:rPr lang="pt-BR" dirty="0"/>
              <a:t>Dissecação do animal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38DF6C4-030F-4F4A-8E64-8170EF51DE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668" b="11987"/>
          <a:stretch/>
        </p:blipFill>
        <p:spPr>
          <a:xfrm rot="16200000">
            <a:off x="2286880" y="2303830"/>
            <a:ext cx="3837327" cy="404853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17D334FE-C530-455E-8D71-A92E7016FB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82" r="17500"/>
          <a:stretch/>
        </p:blipFill>
        <p:spPr>
          <a:xfrm>
            <a:off x="6389648" y="2397453"/>
            <a:ext cx="4048537" cy="3839129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52032AC3-25B4-4148-B745-B7E7315DA9EC}"/>
              </a:ext>
            </a:extLst>
          </p:cNvPr>
          <p:cNvSpPr txBox="1"/>
          <p:nvPr/>
        </p:nvSpPr>
        <p:spPr>
          <a:xfrm>
            <a:off x="3613003" y="6427093"/>
            <a:ext cx="191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CONTROLE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CFC4FA7F-ABC1-4040-A8BF-E46CC01D1CBC}"/>
              </a:ext>
            </a:extLst>
          </p:cNvPr>
          <p:cNvSpPr txBox="1"/>
          <p:nvPr/>
        </p:nvSpPr>
        <p:spPr>
          <a:xfrm>
            <a:off x="7619993" y="6447400"/>
            <a:ext cx="1918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DIABÉTICO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54A5A39E-4617-4BAD-8EAF-44435924C5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2531375" y="2094359"/>
            <a:ext cx="7479351" cy="420713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A96D2D79-74FC-41B3-BC1A-8DCE056966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7290" y="2180730"/>
            <a:ext cx="7082867" cy="3984112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xmlns="" id="{50BE24E8-3A30-40F6-9234-F64E9B0A351E}"/>
              </a:ext>
            </a:extLst>
          </p:cNvPr>
          <p:cNvSpPr txBox="1"/>
          <p:nvPr/>
        </p:nvSpPr>
        <p:spPr>
          <a:xfrm>
            <a:off x="734309" y="2526455"/>
            <a:ext cx="156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Gordura retroperitoneal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xmlns="" id="{1453CDC3-B939-44B6-A59F-E3381A93351F}"/>
              </a:ext>
            </a:extLst>
          </p:cNvPr>
          <p:cNvSpPr txBox="1"/>
          <p:nvPr/>
        </p:nvSpPr>
        <p:spPr>
          <a:xfrm>
            <a:off x="829931" y="3203182"/>
            <a:ext cx="1560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Vasos mesentéricos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xmlns="" id="{7C17904B-FFD9-4D90-B95D-F822009D821C}"/>
              </a:ext>
            </a:extLst>
          </p:cNvPr>
          <p:cNvSpPr txBox="1"/>
          <p:nvPr/>
        </p:nvSpPr>
        <p:spPr>
          <a:xfrm>
            <a:off x="847621" y="3859122"/>
            <a:ext cx="1560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Pâncreas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033D7DCC-79D4-40AB-9A20-B848CEBF36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506" t="5778" r="15030" b="61510"/>
          <a:stretch/>
        </p:blipFill>
        <p:spPr>
          <a:xfrm rot="10800000">
            <a:off x="2788444" y="2237091"/>
            <a:ext cx="3375574" cy="400967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816F7102-3ED9-458E-81D6-DE630258D22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2534"/>
          <a:stretch/>
        </p:blipFill>
        <p:spPr>
          <a:xfrm rot="16200000">
            <a:off x="6337801" y="2548660"/>
            <a:ext cx="4000269" cy="3375575"/>
          </a:xfrm>
          <a:prstGeom prst="rect">
            <a:avLst/>
          </a:prstGeom>
        </p:spPr>
      </p:pic>
      <p:sp>
        <p:nvSpPr>
          <p:cNvPr id="28" name="CaixaDeTexto 27">
            <a:extLst>
              <a:ext uri="{FF2B5EF4-FFF2-40B4-BE49-F238E27FC236}">
                <a16:creationId xmlns:a16="http://schemas.microsoft.com/office/drawing/2014/main" xmlns="" id="{10E0A14A-58E5-4C8B-9651-F9FAE1D2C3A3}"/>
              </a:ext>
            </a:extLst>
          </p:cNvPr>
          <p:cNvSpPr txBox="1"/>
          <p:nvPr/>
        </p:nvSpPr>
        <p:spPr>
          <a:xfrm>
            <a:off x="748704" y="4236447"/>
            <a:ext cx="1918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Musculatura abdominal</a:t>
            </a:r>
          </a:p>
        </p:txBody>
      </p:sp>
      <p:pic>
        <p:nvPicPr>
          <p:cNvPr id="4" name="Espaço Reservado para Conteúdo 12">
            <a:extLst>
              <a:ext uri="{FF2B5EF4-FFF2-40B4-BE49-F238E27FC236}">
                <a16:creationId xmlns:a16="http://schemas.microsoft.com/office/drawing/2014/main" xmlns="" id="{7137DDDD-D123-458A-BB28-486295B1364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1625" t="12042" r="1712" b="44664"/>
          <a:stretch/>
        </p:blipFill>
        <p:spPr>
          <a:xfrm>
            <a:off x="6389648" y="2438413"/>
            <a:ext cx="4242031" cy="376738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E543583C-F49F-4984-B9D8-5EA3E63D529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1986" b="33735"/>
          <a:stretch/>
        </p:blipFill>
        <p:spPr>
          <a:xfrm>
            <a:off x="2418063" y="2426940"/>
            <a:ext cx="3866219" cy="3730737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xmlns="" id="{85ECA08A-8810-4A55-A0D1-662C6D63BDA3}"/>
              </a:ext>
            </a:extLst>
          </p:cNvPr>
          <p:cNvSpPr txBox="1"/>
          <p:nvPr/>
        </p:nvSpPr>
        <p:spPr>
          <a:xfrm>
            <a:off x="752039" y="4913174"/>
            <a:ext cx="1918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Gordura </a:t>
            </a:r>
            <a:r>
              <a:rPr lang="pt-BR" dirty="0" err="1"/>
              <a:t>epididimal</a:t>
            </a:r>
            <a:endParaRPr lang="pt-BR" dirty="0"/>
          </a:p>
        </p:txBody>
      </p:sp>
      <p:pic>
        <p:nvPicPr>
          <p:cNvPr id="14" name="Á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49283826"/>
      </p:ext>
    </p:extLst>
  </p:cSld>
  <p:clrMapOvr>
    <a:masterClrMapping/>
  </p:clrMapOvr>
  <p:transition spd="slow" advTm="24447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4" grpId="0"/>
      <p:bldP spid="25" grpId="0"/>
      <p:bldP spid="25" grpId="1"/>
      <p:bldP spid="26" grpId="0"/>
      <p:bldP spid="26" grpId="1"/>
      <p:bldP spid="28" grpId="0"/>
      <p:bldP spid="28" grpId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210ECD5-FA98-41ED-9A4A-8E685F229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547214"/>
            <a:ext cx="9601196" cy="1303867"/>
          </a:xfrm>
        </p:spPr>
        <p:txBody>
          <a:bodyPr/>
          <a:lstStyle/>
          <a:p>
            <a:r>
              <a:rPr lang="pt-BR" dirty="0"/>
              <a:t>Resultados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xmlns="" id="{F349259F-E874-4087-8D30-FF4BD586DF8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2538084"/>
              </p:ext>
            </p:extLst>
          </p:nvPr>
        </p:nvGraphicFramePr>
        <p:xfrm>
          <a:off x="756916" y="1669829"/>
          <a:ext cx="10678162" cy="38354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97564">
                  <a:extLst>
                    <a:ext uri="{9D8B030D-6E8A-4147-A177-3AD203B41FA5}">
                      <a16:colId xmlns:a16="http://schemas.microsoft.com/office/drawing/2014/main" xmlns="" val="3201298891"/>
                    </a:ext>
                  </a:extLst>
                </a:gridCol>
                <a:gridCol w="943393">
                  <a:extLst>
                    <a:ext uri="{9D8B030D-6E8A-4147-A177-3AD203B41FA5}">
                      <a16:colId xmlns:a16="http://schemas.microsoft.com/office/drawing/2014/main" xmlns="" val="2077068904"/>
                    </a:ext>
                  </a:extLst>
                </a:gridCol>
                <a:gridCol w="895567">
                  <a:extLst>
                    <a:ext uri="{9D8B030D-6E8A-4147-A177-3AD203B41FA5}">
                      <a16:colId xmlns:a16="http://schemas.microsoft.com/office/drawing/2014/main" xmlns="" val="1440972096"/>
                    </a:ext>
                  </a:extLst>
                </a:gridCol>
                <a:gridCol w="1046480">
                  <a:extLst>
                    <a:ext uri="{9D8B030D-6E8A-4147-A177-3AD203B41FA5}">
                      <a16:colId xmlns:a16="http://schemas.microsoft.com/office/drawing/2014/main" xmlns="" val="2829110362"/>
                    </a:ext>
                  </a:extLst>
                </a:gridCol>
                <a:gridCol w="944880">
                  <a:extLst>
                    <a:ext uri="{9D8B030D-6E8A-4147-A177-3AD203B41FA5}">
                      <a16:colId xmlns:a16="http://schemas.microsoft.com/office/drawing/2014/main" xmlns="" val="1374116459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xmlns="" val="3054096944"/>
                    </a:ext>
                  </a:extLst>
                </a:gridCol>
                <a:gridCol w="1151310">
                  <a:extLst>
                    <a:ext uri="{9D8B030D-6E8A-4147-A177-3AD203B41FA5}">
                      <a16:colId xmlns:a16="http://schemas.microsoft.com/office/drawing/2014/main" xmlns="" val="2642829171"/>
                    </a:ext>
                  </a:extLst>
                </a:gridCol>
                <a:gridCol w="970742">
                  <a:extLst>
                    <a:ext uri="{9D8B030D-6E8A-4147-A177-3AD203B41FA5}">
                      <a16:colId xmlns:a16="http://schemas.microsoft.com/office/drawing/2014/main" xmlns="" val="173477106"/>
                    </a:ext>
                  </a:extLst>
                </a:gridCol>
                <a:gridCol w="970742">
                  <a:extLst>
                    <a:ext uri="{9D8B030D-6E8A-4147-A177-3AD203B41FA5}">
                      <a16:colId xmlns:a16="http://schemas.microsoft.com/office/drawing/2014/main" xmlns="" val="1040878052"/>
                    </a:ext>
                  </a:extLst>
                </a:gridCol>
                <a:gridCol w="970742">
                  <a:extLst>
                    <a:ext uri="{9D8B030D-6E8A-4147-A177-3AD203B41FA5}">
                      <a16:colId xmlns:a16="http://schemas.microsoft.com/office/drawing/2014/main" xmlns="" val="2390603993"/>
                    </a:ext>
                  </a:extLst>
                </a:gridCol>
                <a:gridCol w="970742">
                  <a:extLst>
                    <a:ext uri="{9D8B030D-6E8A-4147-A177-3AD203B41FA5}">
                      <a16:colId xmlns:a16="http://schemas.microsoft.com/office/drawing/2014/main" xmlns="" val="125928785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7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Grupo</a:t>
                      </a:r>
                      <a:endParaRPr lang="pt-BR" sz="17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Ratos</a:t>
                      </a:r>
                      <a:endParaRPr lang="pt-BR" sz="17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Volume urinário (</a:t>
                      </a:r>
                      <a:r>
                        <a:rPr lang="pt-BR" sz="1700" b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mL</a:t>
                      </a:r>
                      <a:r>
                        <a:rPr lang="pt-BR" sz="17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pt-BR" sz="17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Alimento ingerido (g)</a:t>
                      </a:r>
                      <a:endParaRPr lang="pt-BR" sz="17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Água ingerida (</a:t>
                      </a:r>
                      <a:r>
                        <a:rPr lang="pt-BR" sz="1700" b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mL</a:t>
                      </a:r>
                      <a:r>
                        <a:rPr lang="pt-BR" sz="17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)</a:t>
                      </a:r>
                      <a:endParaRPr lang="pt-BR" sz="17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Glicemia (mg/100mL)</a:t>
                      </a:r>
                      <a:endParaRPr lang="pt-BR" sz="17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Ureia na urina (mg/24h)</a:t>
                      </a:r>
                      <a:endParaRPr lang="pt-BR" sz="17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Glicosú</a:t>
                      </a:r>
                      <a:r>
                        <a:rPr lang="pt-BR" sz="17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  <a:p>
                      <a:pPr algn="ctr"/>
                      <a:r>
                        <a:rPr lang="pt-BR" sz="17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ria (g/24h)</a:t>
                      </a:r>
                      <a:endParaRPr lang="pt-BR" sz="17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Gordura (g)</a:t>
                      </a:r>
                      <a:endParaRPr lang="pt-BR" sz="17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Cetónú</a:t>
                      </a:r>
                      <a:r>
                        <a:rPr lang="pt-BR" sz="17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-ria</a:t>
                      </a:r>
                      <a:endParaRPr lang="pt-BR" sz="17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Variação de peso (g)</a:t>
                      </a:r>
                      <a:endParaRPr lang="pt-BR" sz="1700" b="0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80914770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endParaRPr lang="pt-BR" sz="1700" dirty="0"/>
                    </a:p>
                    <a:p>
                      <a:pPr algn="ctr"/>
                      <a:r>
                        <a:rPr lang="pt-BR" sz="1700" dirty="0" err="1"/>
                        <a:t>Con</a:t>
                      </a:r>
                      <a:r>
                        <a:rPr lang="pt-BR" sz="1700" dirty="0"/>
                        <a:t>-</a:t>
                      </a:r>
                    </a:p>
                    <a:p>
                      <a:pPr algn="ctr"/>
                      <a:r>
                        <a:rPr lang="pt-BR" sz="1700" dirty="0"/>
                        <a:t>troles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1C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37,5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3,18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(-)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+5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1532872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2C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37,5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124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540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3,16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(-)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+5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4665000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3C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31,5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194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2,12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(-)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+4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22652708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MÉDIA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3,5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35,5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127,3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353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2,82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(-)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+4,66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1135018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endParaRPr lang="pt-BR" sz="1700" dirty="0"/>
                    </a:p>
                    <a:p>
                      <a:pPr algn="ctr"/>
                      <a:r>
                        <a:rPr lang="pt-BR" sz="1700" dirty="0" err="1"/>
                        <a:t>Diabé</a:t>
                      </a:r>
                      <a:r>
                        <a:rPr lang="pt-BR" sz="1700" dirty="0"/>
                        <a:t>- ticos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1D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127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34,4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332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2074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13,23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0,9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(+)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8626191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2D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105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130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584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1900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10,3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1,05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(+)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936514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106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142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515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1696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9,752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0,25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(+)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dirty="0"/>
                        <a:t>-2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97943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MÉDIA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112,6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35,8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148,3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477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1890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11,1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 smtClean="0"/>
                        <a:t>0,73</a:t>
                      </a:r>
                      <a:endParaRPr lang="pt-BR" sz="1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(+)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700" b="1" dirty="0"/>
                        <a:t>-2,33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05105961"/>
                  </a:ext>
                </a:extLst>
              </a:tr>
            </a:tbl>
          </a:graphicData>
        </a:graphic>
      </p:graphicFrame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1288"/>
      </p:ext>
    </p:extLst>
  </p:cSld>
  <p:clrMapOvr>
    <a:masterClrMapping/>
  </p:clrMapOvr>
  <p:transition spd="slow" advTm="6530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226344"/>
              </p:ext>
            </p:extLst>
          </p:nvPr>
        </p:nvGraphicFramePr>
        <p:xfrm>
          <a:off x="172279" y="159036"/>
          <a:ext cx="11834212" cy="6046592"/>
        </p:xfrm>
        <a:graphic>
          <a:graphicData uri="http://schemas.openxmlformats.org/drawingml/2006/table">
            <a:tbl>
              <a:tblPr firstRow="1" firstCol="1" bandRow="1"/>
              <a:tblGrid>
                <a:gridCol w="829067"/>
                <a:gridCol w="845522"/>
                <a:gridCol w="875302"/>
                <a:gridCol w="845522"/>
                <a:gridCol w="843172"/>
                <a:gridCol w="930154"/>
                <a:gridCol w="883922"/>
                <a:gridCol w="723280"/>
                <a:gridCol w="927018"/>
                <a:gridCol w="836903"/>
                <a:gridCol w="905080"/>
                <a:gridCol w="708465"/>
                <a:gridCol w="84253"/>
                <a:gridCol w="765595"/>
                <a:gridCol w="830957"/>
              </a:tblGrid>
              <a:tr h="16129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Animais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Vol. Urinário (ml/24h)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Alimento ingerido (g/24h)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Água ingerida (ml/24h)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Glicemia (mg/dl)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Glicosúria</a:t>
                      </a:r>
                      <a:r>
                        <a:rPr lang="pt-BR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(g/24h)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Glicogênio </a:t>
                      </a:r>
                      <a:r>
                        <a:rPr lang="pt-BR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hepático (mg%)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pH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Uréia</a:t>
                      </a:r>
                      <a:r>
                        <a:rPr lang="pt-BR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(mg/</a:t>
                      </a:r>
                      <a:r>
                        <a:rPr lang="pt-BR" sz="1400" b="1" dirty="0" err="1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vol</a:t>
                      </a:r>
                      <a:r>
                        <a:rPr lang="pt-BR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24h)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Gordura (g)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β-</a:t>
                      </a:r>
                      <a:r>
                        <a:rPr lang="pt-BR" sz="14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hidroxi</a:t>
                      </a:r>
                      <a:endParaRPr lang="pt-BR" sz="1400" b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Butirato</a:t>
                      </a:r>
                      <a:endParaRPr lang="pt-BR" sz="1400" b="1" dirty="0" smtClean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pt-BR" sz="1400" b="1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mmol</a:t>
                      </a:r>
                      <a:r>
                        <a:rPr lang="pt-BR" sz="14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/L</a:t>
                      </a:r>
                      <a:r>
                        <a:rPr lang="pt-BR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Peso inicial (g)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Peso final (g)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∆ Peso corporal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blipFill>
                      <a:blip r:embed="rId5"/>
                      <a:tile tx="0" ty="0" sx="100000" sy="100000" flip="none" algn="tl"/>
                    </a:blipFill>
                  </a:tcPr>
                </a:tc>
              </a:tr>
              <a:tr h="4480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Grupo 1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25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139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5,6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7,7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387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2,7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0,4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236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+6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4480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Grupo 2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123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7,1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386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5,5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0,6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244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+4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4480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Grupo 3</a:t>
                      </a: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163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7,8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6,7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275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3,3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0,4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235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+5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201765">
                <a:tc gridSpan="1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035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Média ± EPM</a:t>
                      </a:r>
                      <a:endParaRPr lang="pt-BR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 ± 1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 ± 0,8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 ± 1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141 ± 11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 ± 0,6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 ± 0,2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349 ± 37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± 0,8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0,4 ± </a:t>
                      </a:r>
                      <a:r>
                        <a:rPr lang="pt-BR" sz="16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0,1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235 ± 2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240 ± 2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 ± 0,5</a:t>
                      </a:r>
                      <a:endParaRPr lang="pt-BR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233012">
                <a:tc gridSpan="1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ddd</a:t>
                      </a:r>
                      <a:r>
                        <a:rPr lang="pt-BR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480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Grupo 1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140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194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352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13,1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2,1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6,4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3203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0,157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3,4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188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191,7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+3,7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4480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Grupo 2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98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138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600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10,2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3,1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6,7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1537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1,07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2,1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216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216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44804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Grupo 3</a:t>
                      </a:r>
                      <a:endParaRPr lang="pt-BR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119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156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470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6,8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1,9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6,4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3159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0,756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3,8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216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206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-10</a:t>
                      </a:r>
                      <a:endParaRPr lang="pt-BR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6E6"/>
                    </a:solidFill>
                  </a:tcPr>
                </a:tc>
              </a:tr>
              <a:tr h="201765">
                <a:tc gridSpan="1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pt-BR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035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Média ± EPM</a:t>
                      </a:r>
                      <a:endParaRPr lang="pt-BR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119 ± 12</a:t>
                      </a:r>
                      <a:endParaRPr lang="pt-BR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38 ± 1</a:t>
                      </a:r>
                      <a:endParaRPr lang="pt-BR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162 ± 16</a:t>
                      </a:r>
                      <a:endParaRPr lang="pt-BR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474 ± 71</a:t>
                      </a:r>
                      <a:endParaRPr lang="pt-BR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 ± 1</a:t>
                      </a:r>
                      <a:endParaRPr lang="pt-BR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 ± 0,3</a:t>
                      </a:r>
                      <a:endParaRPr lang="pt-BR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 ± 0,1</a:t>
                      </a:r>
                      <a:endParaRPr lang="pt-BR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2633 ± 548</a:t>
                      </a:r>
                      <a:endParaRPr lang="pt-BR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0,6 ± 0,2</a:t>
                      </a:r>
                      <a:endParaRPr lang="pt-BR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 ± 0,5</a:t>
                      </a:r>
                      <a:endParaRPr lang="pt-BR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206 ± 9</a:t>
                      </a:r>
                      <a:endParaRPr lang="pt-BR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204 ± 7</a:t>
                      </a:r>
                      <a:endParaRPr lang="pt-BR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-3 ± 6</a:t>
                      </a:r>
                      <a:endParaRPr lang="pt-BR" sz="1800" b="1" dirty="0"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853" marR="5885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2" name="CaixaDeTexto 1"/>
          <p:cNvSpPr txBox="1"/>
          <p:nvPr/>
        </p:nvSpPr>
        <p:spPr>
          <a:xfrm>
            <a:off x="168812" y="3798277"/>
            <a:ext cx="11830930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b="1" dirty="0" smtClean="0"/>
              <a:t>diabéticos</a:t>
            </a:r>
            <a:endParaRPr lang="pt-BR" sz="2000" b="1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9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14"/>
    </mc:Choice>
    <mc:Fallback xmlns="">
      <p:transition spd="slow" advTm="44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454C85D-6FC5-40DE-8C0F-AA461E2E0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2275674"/>
            <a:ext cx="9601196" cy="1303867"/>
          </a:xfrm>
        </p:spPr>
        <p:txBody>
          <a:bodyPr/>
          <a:lstStyle/>
          <a:p>
            <a:r>
              <a:rPr lang="pt-BR" dirty="0"/>
              <a:t>Discussão!!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051192"/>
      </p:ext>
    </p:extLst>
  </p:cSld>
  <p:clrMapOvr>
    <a:masterClrMapping/>
  </p:clrMapOvr>
  <p:transition spd="slow" advTm="1302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 flipH="1">
            <a:off x="596346" y="436098"/>
            <a:ext cx="11092070" cy="77867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 smtClean="0"/>
              <a:t>                            </a:t>
            </a:r>
            <a:r>
              <a:rPr lang="pt-BR" sz="3600" b="1" dirty="0" smtClean="0"/>
              <a:t>TAREFA    </a:t>
            </a:r>
          </a:p>
          <a:p>
            <a:r>
              <a:rPr lang="pt-BR" sz="3600" b="1" dirty="0"/>
              <a:t> </a:t>
            </a:r>
            <a:r>
              <a:rPr lang="pt-BR" sz="3600" b="1" dirty="0" smtClean="0"/>
              <a:t>              </a:t>
            </a:r>
            <a:r>
              <a:rPr lang="pt-BR" sz="3200" b="1" dirty="0" smtClean="0"/>
              <a:t>Responder as seguintes questões:</a:t>
            </a:r>
          </a:p>
          <a:p>
            <a:r>
              <a:rPr lang="pt-BR" sz="2800" dirty="0" smtClean="0"/>
              <a:t>1- </a:t>
            </a:r>
            <a:r>
              <a:rPr lang="pt-BR" sz="2800" b="1" dirty="0"/>
              <a:t>U</a:t>
            </a:r>
            <a:r>
              <a:rPr lang="pt-BR" sz="2800" b="1" dirty="0" smtClean="0"/>
              <a:t>tilizando </a:t>
            </a:r>
            <a:r>
              <a:rPr lang="pt-BR" sz="2800" b="1" dirty="0"/>
              <a:t>seus conhecimentos </a:t>
            </a:r>
            <a:r>
              <a:rPr lang="pt-BR" sz="2800" b="1" dirty="0" smtClean="0"/>
              <a:t>do </a:t>
            </a:r>
            <a:r>
              <a:rPr lang="pt-BR" sz="2800" b="1" dirty="0"/>
              <a:t>controle hormonal das vias metabólicas </a:t>
            </a:r>
            <a:r>
              <a:rPr lang="pt-BR" sz="2800" dirty="0" smtClean="0"/>
              <a:t>explicar porque os valores glicêmicos dos animais diabéticos estão aumentados e por que apresentam  </a:t>
            </a:r>
            <a:r>
              <a:rPr lang="pt-BR" sz="2800" dirty="0" err="1" smtClean="0"/>
              <a:t>glicosúria</a:t>
            </a:r>
            <a:r>
              <a:rPr lang="pt-BR" sz="2800" dirty="0" smtClean="0"/>
              <a:t> , poliúria e </a:t>
            </a:r>
            <a:r>
              <a:rPr lang="pt-BR" sz="2800" dirty="0" err="1" smtClean="0"/>
              <a:t>polidipsia</a:t>
            </a:r>
            <a:r>
              <a:rPr lang="pt-BR" sz="2800" dirty="0" smtClean="0"/>
              <a:t> .</a:t>
            </a:r>
          </a:p>
          <a:p>
            <a:endParaRPr lang="pt-BR" sz="2800" dirty="0" smtClean="0"/>
          </a:p>
          <a:p>
            <a:r>
              <a:rPr lang="pt-BR" sz="2800" dirty="0" smtClean="0"/>
              <a:t> </a:t>
            </a:r>
            <a:r>
              <a:rPr lang="pt-BR" sz="2800" b="1" dirty="0"/>
              <a:t>2</a:t>
            </a:r>
            <a:r>
              <a:rPr lang="pt-BR" sz="2800" dirty="0" smtClean="0"/>
              <a:t>- Por que os animais diabéticos apresentaram drástica redução na quantidade de gordura  e explicar os altos níveis plasmáticos de β</a:t>
            </a:r>
            <a:r>
              <a:rPr lang="pt-BR" sz="2800" dirty="0"/>
              <a:t>-</a:t>
            </a:r>
            <a:r>
              <a:rPr lang="pt-BR" sz="2800" dirty="0" err="1" smtClean="0"/>
              <a:t>hidroxibutirato</a:t>
            </a:r>
            <a:r>
              <a:rPr lang="pt-BR" sz="2800" dirty="0" smtClean="0"/>
              <a:t> e </a:t>
            </a:r>
            <a:r>
              <a:rPr lang="pt-BR" sz="2800" dirty="0" err="1" smtClean="0"/>
              <a:t>cetonúria</a:t>
            </a:r>
            <a:r>
              <a:rPr lang="pt-BR" sz="2800" dirty="0" smtClean="0"/>
              <a:t> positiva  (explicar o mecanismo de formação dos corpos </a:t>
            </a:r>
            <a:r>
              <a:rPr lang="pt-BR" sz="2800" dirty="0" err="1" smtClean="0"/>
              <a:t>cetônicos</a:t>
            </a:r>
            <a:r>
              <a:rPr lang="pt-BR" sz="2800" dirty="0" smtClean="0"/>
              <a:t>  levando ao quadro de cetoacidose diabética)</a:t>
            </a:r>
          </a:p>
          <a:p>
            <a:endParaRPr lang="pt-BR" sz="2800" dirty="0" smtClean="0"/>
          </a:p>
          <a:p>
            <a:r>
              <a:rPr lang="pt-BR" sz="2800" b="1" dirty="0" smtClean="0"/>
              <a:t>3</a:t>
            </a:r>
            <a:r>
              <a:rPr lang="pt-BR" sz="2800" dirty="0" smtClean="0"/>
              <a:t>- Por </a:t>
            </a:r>
            <a:r>
              <a:rPr lang="pt-BR" sz="2800" dirty="0"/>
              <a:t>que animais diabéticos  perdem massa muscular </a:t>
            </a:r>
            <a:r>
              <a:rPr lang="pt-BR" sz="2800" dirty="0" smtClean="0"/>
              <a:t> e porque estão altos os níveis de </a:t>
            </a:r>
            <a:r>
              <a:rPr lang="pt-BR" sz="2800" dirty="0" err="1" smtClean="0"/>
              <a:t>uréia</a:t>
            </a:r>
            <a:r>
              <a:rPr lang="pt-BR" sz="2800" dirty="0" smtClean="0"/>
              <a:t> na urina? </a:t>
            </a:r>
            <a:endParaRPr lang="pt-BR" sz="2800" dirty="0"/>
          </a:p>
          <a:p>
            <a:endParaRPr lang="pt-BR" sz="2800" dirty="0" smtClean="0"/>
          </a:p>
          <a:p>
            <a:r>
              <a:rPr lang="pt-BR" sz="2800" dirty="0" smtClean="0"/>
              <a:t> </a:t>
            </a:r>
          </a:p>
          <a:p>
            <a:endParaRPr lang="pt-BR" sz="2800" dirty="0" smtClean="0"/>
          </a:p>
          <a:p>
            <a:endParaRPr lang="pt-BR" sz="2800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71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12"/>
    </mc:Choice>
    <mc:Fallback xmlns="">
      <p:transition spd="slow" advTm="46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0809E32-42CA-4D52-BEDA-A7101F6C6E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i="1" dirty="0"/>
              <a:t>Diabetes Mellitus </a:t>
            </a:r>
            <a:r>
              <a:rPr lang="pt-BR" dirty="0"/>
              <a:t>Experimental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2D96B7E1-CB16-4E31-8F83-65EBDCB05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947159"/>
            <a:ext cx="6815669" cy="1031239"/>
          </a:xfrm>
        </p:spPr>
        <p:txBody>
          <a:bodyPr>
            <a:normAutofit fontScale="92500"/>
          </a:bodyPr>
          <a:lstStyle/>
          <a:p>
            <a:r>
              <a:rPr lang="pt-BR" dirty="0"/>
              <a:t>Atividade Prática </a:t>
            </a:r>
            <a:r>
              <a:rPr lang="pt-BR" dirty="0" smtClean="0"/>
              <a:t> </a:t>
            </a:r>
            <a:r>
              <a:rPr lang="pt-BR" smtClean="0"/>
              <a:t>aprovada pela Comissão </a:t>
            </a:r>
            <a:r>
              <a:rPr lang="pt-BR" dirty="0"/>
              <a:t>de Ética em Experimentação Animal da FMRP-USP (Protocolo no. 022/2006).</a:t>
            </a:r>
            <a:br>
              <a:rPr lang="pt-BR" dirty="0"/>
            </a:br>
            <a:endParaRPr lang="pt-BR" dirty="0"/>
          </a:p>
        </p:txBody>
      </p:sp>
      <p:graphicFrame>
        <p:nvGraphicFramePr>
          <p:cNvPr id="5" name="Objeto 4">
            <a:hlinkClick r:id="" action="ppaction://ole?verb=0"/>
          </p:cNvPr>
          <p:cNvGraphicFramePr>
            <a:graphicFrameLocks noChangeAspect="1"/>
          </p:cNvGraphicFramePr>
          <p:nvPr>
            <p:extLst/>
          </p:nvPr>
        </p:nvGraphicFramePr>
        <p:xfrm>
          <a:off x="8778875" y="6661150"/>
          <a:ext cx="3419475" cy="456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Presentation" r:id="rId6" imgW="3419341" imgH="4562417" progId="PowerPoint.Show.12">
                  <p:embed/>
                </p:oleObj>
              </mc:Choice>
              <mc:Fallback>
                <p:oleObj name="Presentation" r:id="rId6" imgW="3419341" imgH="456241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778875" y="6661150"/>
                        <a:ext cx="3419475" cy="4562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53307"/>
      </p:ext>
    </p:extLst>
  </p:cSld>
  <p:clrMapOvr>
    <a:masterClrMapping/>
  </p:clrMapOvr>
  <p:transition spd="slow" advTm="1595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E5ED9DD-2B8D-4374-BCD6-83E936821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90973" y="304798"/>
            <a:ext cx="9601196" cy="1303867"/>
          </a:xfrm>
        </p:spPr>
        <p:txBody>
          <a:bodyPr/>
          <a:lstStyle/>
          <a:p>
            <a:r>
              <a:rPr lang="pt-BR" dirty="0"/>
              <a:t>Introdução – </a:t>
            </a:r>
            <a:r>
              <a:rPr lang="pt-BR" i="1" dirty="0"/>
              <a:t>Diabetes</a:t>
            </a:r>
            <a:r>
              <a:rPr lang="pt-BR" dirty="0"/>
              <a:t> tipo I</a:t>
            </a:r>
          </a:p>
        </p:txBody>
      </p:sp>
      <p:pic>
        <p:nvPicPr>
          <p:cNvPr id="1030" name="Picture 6" descr="Resultado de imagem para aÃ§Ãµes da insulina">
            <a:extLst>
              <a:ext uri="{FF2B5EF4-FFF2-40B4-BE49-F238E27FC236}">
                <a16:creationId xmlns:a16="http://schemas.microsoft.com/office/drawing/2014/main" xmlns="" id="{8FAA96EE-4C75-4A82-915E-22A43C410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023" y="1158130"/>
            <a:ext cx="4270230" cy="488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m para ilhotas de langerhan">
            <a:extLst>
              <a:ext uri="{FF2B5EF4-FFF2-40B4-BE49-F238E27FC236}">
                <a16:creationId xmlns:a16="http://schemas.microsoft.com/office/drawing/2014/main" xmlns="" id="{34E442D3-4E5F-4EF4-8C69-6DE9E666B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507" y="1878433"/>
            <a:ext cx="5302250" cy="371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307857"/>
      </p:ext>
    </p:extLst>
  </p:cSld>
  <p:clrMapOvr>
    <a:masterClrMapping/>
  </p:clrMapOvr>
  <p:transition spd="slow" advTm="4791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056C6AC-C6C3-461F-A98F-E75A1072E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Técnica de produção de </a:t>
            </a:r>
            <a:r>
              <a:rPr lang="pt-BR" i="1" dirty="0"/>
              <a:t>diabetes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0F25D218-DD53-4DD6-8463-00AB053A60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801" y="2475652"/>
            <a:ext cx="9601196" cy="3318936"/>
          </a:xfrm>
        </p:spPr>
        <p:txBody>
          <a:bodyPr>
            <a:normAutofit lnSpcReduction="10000"/>
          </a:bodyPr>
          <a:lstStyle/>
          <a:p>
            <a:r>
              <a:rPr lang="pt-BR" dirty="0"/>
              <a:t>Os ratos machos (150-180g)</a:t>
            </a:r>
          </a:p>
          <a:p>
            <a:r>
              <a:rPr lang="pt-BR" dirty="0"/>
              <a:t>Tratamento com </a:t>
            </a:r>
            <a:r>
              <a:rPr lang="pt-BR" b="1" dirty="0" err="1"/>
              <a:t>Aloxana</a:t>
            </a:r>
            <a:r>
              <a:rPr lang="pt-BR" dirty="0"/>
              <a:t> (15 dias antes), administrada pela veia jugular, após jejum de 36 horas com água, sendo oferecida comida ao rato meia hora após a administração</a:t>
            </a:r>
          </a:p>
          <a:p>
            <a:r>
              <a:rPr lang="pt-BR" b="1" dirty="0" err="1"/>
              <a:t>Aloxana</a:t>
            </a:r>
            <a:r>
              <a:rPr lang="pt-BR" dirty="0"/>
              <a:t>: </a:t>
            </a:r>
            <a:r>
              <a:rPr lang="pt-BR" dirty="0" smtClean="0"/>
              <a:t>droga que promove necrose </a:t>
            </a:r>
            <a:r>
              <a:rPr lang="pt-BR" dirty="0"/>
              <a:t>das células β </a:t>
            </a:r>
            <a:r>
              <a:rPr lang="pt-BR" dirty="0" smtClean="0"/>
              <a:t>pancreáticas</a:t>
            </a:r>
          </a:p>
          <a:p>
            <a:pPr marL="0" indent="0">
              <a:buNone/>
            </a:pPr>
            <a:r>
              <a:rPr lang="pt-BR" dirty="0"/>
              <a:t>l</a:t>
            </a:r>
            <a:r>
              <a:rPr lang="pt-BR" dirty="0" smtClean="0"/>
              <a:t>evando à  deficiência insulínica, que simula um quadro de</a:t>
            </a:r>
          </a:p>
          <a:p>
            <a:pPr marL="0" indent="0">
              <a:buNone/>
            </a:pPr>
            <a:r>
              <a:rPr lang="pt-BR" b="1" dirty="0"/>
              <a:t>d</a:t>
            </a:r>
            <a:r>
              <a:rPr lang="pt-BR" b="1" dirty="0" smtClean="0"/>
              <a:t>iabetes mellitus tipo 1</a:t>
            </a:r>
          </a:p>
          <a:p>
            <a:endParaRPr lang="pt-BR" dirty="0"/>
          </a:p>
        </p:txBody>
      </p:sp>
      <p:pic>
        <p:nvPicPr>
          <p:cNvPr id="2050" name="Picture 2" descr="Imagem relacionada">
            <a:extLst>
              <a:ext uri="{FF2B5EF4-FFF2-40B4-BE49-F238E27FC236}">
                <a16:creationId xmlns:a16="http://schemas.microsoft.com/office/drawing/2014/main" xmlns="" id="{62B8B9EF-2420-4523-B101-5457DA1FC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95" b="94079" l="10000" r="90000">
                        <a14:foregroundMark x1="34737" y1="27368" x2="65526" y2="5526"/>
                        <a14:foregroundMark x1="42105" y1="84342" x2="61053" y2="86974"/>
                        <a14:foregroundMark x1="66316" y1="88289" x2="42895" y2="940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9414">
            <a:off x="7906282" y="4013600"/>
            <a:ext cx="3354475" cy="267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52030"/>
      </p:ext>
    </p:extLst>
  </p:cSld>
  <p:clrMapOvr>
    <a:masterClrMapping/>
  </p:clrMapOvr>
  <p:transition spd="slow" advTm="87055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55EFCD7-16B1-4BDD-B18F-CD32BB0DB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Experimento</a:t>
            </a:r>
            <a:br>
              <a:rPr lang="pt-BR" dirty="0"/>
            </a:br>
            <a:r>
              <a:rPr lang="pt-BR" sz="2900" dirty="0"/>
              <a:t>(observação durante 2 semanas)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C194AEE2-54F9-4BA2-9DF2-942D383C3CFC}"/>
              </a:ext>
            </a:extLst>
          </p:cNvPr>
          <p:cNvSpPr txBox="1"/>
          <p:nvPr/>
        </p:nvSpPr>
        <p:spPr>
          <a:xfrm>
            <a:off x="843280" y="2454408"/>
            <a:ext cx="884936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pt-BR" sz="1900" b="1" dirty="0"/>
              <a:t>Peso</a:t>
            </a:r>
            <a:r>
              <a:rPr lang="pt-BR" sz="1900" dirty="0"/>
              <a:t> do animal a cada 3 dias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900" b="1" dirty="0"/>
              <a:t>Volume urinário </a:t>
            </a:r>
            <a:r>
              <a:rPr lang="pt-BR" sz="1900" dirty="0"/>
              <a:t>diariamente (coletado pela gaiola metabólica numa proveta graduada com uma pequena quantidade de </a:t>
            </a:r>
            <a:r>
              <a:rPr lang="pt-BR" sz="1900" dirty="0" err="1"/>
              <a:t>Toluol</a:t>
            </a:r>
            <a:r>
              <a:rPr lang="pt-BR" sz="1900" dirty="0"/>
              <a:t>*)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900" b="1" dirty="0"/>
              <a:t>Volume de água ingerido</a:t>
            </a:r>
            <a:r>
              <a:rPr lang="pt-BR" sz="1900" dirty="0"/>
              <a:t>, diariamente (bebedouro graduado da gaiola)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900" dirty="0"/>
              <a:t>Quantidade de </a:t>
            </a:r>
            <a:r>
              <a:rPr lang="pt-BR" sz="1900" b="1" dirty="0"/>
              <a:t>alimento ingerido </a:t>
            </a:r>
            <a:r>
              <a:rPr lang="pt-BR" sz="1900" dirty="0"/>
              <a:t>(comedouro especial da gaiola </a:t>
            </a:r>
            <a:r>
              <a:rPr lang="pt-BR" sz="1900" dirty="0" smtClean="0"/>
              <a:t>no qual foram  colocadas </a:t>
            </a:r>
            <a:r>
              <a:rPr lang="pt-BR" sz="1900" dirty="0"/>
              <a:t>50g de </a:t>
            </a:r>
            <a:r>
              <a:rPr lang="pt-BR" sz="1900" dirty="0" smtClean="0"/>
              <a:t>comida em pó , sendo </a:t>
            </a:r>
            <a:r>
              <a:rPr lang="pt-BR" sz="1900" dirty="0"/>
              <a:t>pesado após cada </a:t>
            </a:r>
            <a:r>
              <a:rPr lang="pt-BR" sz="1900" dirty="0" smtClean="0"/>
              <a:t>dia. O alimento </a:t>
            </a:r>
            <a:r>
              <a:rPr lang="pt-BR" sz="1900" smtClean="0"/>
              <a:t>ingerido corresponderá  à diferença </a:t>
            </a:r>
            <a:r>
              <a:rPr lang="pt-BR" sz="1900" dirty="0"/>
              <a:t>entre 50g e o que restou no </a:t>
            </a:r>
            <a:r>
              <a:rPr lang="pt-BR" sz="1900"/>
              <a:t>comedouro</a:t>
            </a:r>
            <a:r>
              <a:rPr lang="pt-BR" sz="1900" smtClean="0"/>
              <a:t>).</a:t>
            </a:r>
            <a:endParaRPr lang="pt-BR" sz="1900" dirty="0"/>
          </a:p>
          <a:p>
            <a:pPr marL="342900" indent="-342900">
              <a:buFont typeface="+mj-lt"/>
              <a:buAutoNum type="arabicPeriod"/>
            </a:pPr>
            <a:r>
              <a:rPr lang="pt-BR" sz="1900" dirty="0"/>
              <a:t>Medida de </a:t>
            </a:r>
            <a:r>
              <a:rPr lang="pt-BR" sz="1900" b="1" dirty="0"/>
              <a:t>glicosúria</a:t>
            </a:r>
            <a:r>
              <a:rPr lang="pt-BR" sz="1900" dirty="0"/>
              <a:t> a cada 4 dias, usando o volume urinário de um dia completo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900" dirty="0"/>
              <a:t>Medida da </a:t>
            </a:r>
            <a:r>
              <a:rPr lang="pt-BR" sz="1900" b="1" dirty="0"/>
              <a:t>ureia</a:t>
            </a:r>
            <a:r>
              <a:rPr lang="pt-BR" sz="1900" dirty="0"/>
              <a:t> na urina, a cada 7 dias</a:t>
            </a:r>
          </a:p>
          <a:p>
            <a:pPr marL="342900" indent="-342900">
              <a:buFont typeface="+mj-lt"/>
              <a:buAutoNum type="arabicPeriod"/>
            </a:pPr>
            <a:r>
              <a:rPr lang="pt-BR" sz="1900" dirty="0"/>
              <a:t>Medida da </a:t>
            </a:r>
            <a:r>
              <a:rPr lang="pt-BR" sz="1900" b="1" dirty="0"/>
              <a:t>glicemia</a:t>
            </a:r>
            <a:r>
              <a:rPr lang="pt-BR" sz="1900" dirty="0"/>
              <a:t>, colhendo 0,05ml de sangue da cauda por meio de um </a:t>
            </a:r>
            <a:r>
              <a:rPr lang="pt-BR" sz="1900" dirty="0" err="1"/>
              <a:t>glicosímetro</a:t>
            </a:r>
            <a:endParaRPr lang="pt-BR" sz="1900" dirty="0"/>
          </a:p>
          <a:p>
            <a:pPr marL="342900" indent="-342900">
              <a:buFont typeface="+mj-lt"/>
              <a:buAutoNum type="arabicPeriod"/>
            </a:pPr>
            <a:r>
              <a:rPr lang="pt-BR" sz="1900" dirty="0"/>
              <a:t>No final, sacrificamos os animais, comparamos e pesamos as </a:t>
            </a:r>
            <a:r>
              <a:rPr lang="pt-BR" sz="1900" b="1" dirty="0"/>
              <a:t>gorduras </a:t>
            </a:r>
            <a:r>
              <a:rPr lang="pt-BR" sz="1900" b="1" dirty="0" err="1"/>
              <a:t>epididimal</a:t>
            </a:r>
            <a:r>
              <a:rPr lang="pt-BR" sz="1900" b="1" dirty="0"/>
              <a:t> e </a:t>
            </a:r>
            <a:r>
              <a:rPr lang="pt-BR" sz="1900" b="1" dirty="0" err="1"/>
              <a:t>retroperitonial</a:t>
            </a:r>
            <a:r>
              <a:rPr lang="pt-BR" sz="1900" dirty="0"/>
              <a:t>, comparamos o pâncreas, o intestino e o músculo abdominal</a:t>
            </a:r>
          </a:p>
          <a:p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D1236E5B-507F-47DF-857B-08ADDBF24E3C}"/>
              </a:ext>
            </a:extLst>
          </p:cNvPr>
          <p:cNvSpPr txBox="1"/>
          <p:nvPr/>
        </p:nvSpPr>
        <p:spPr>
          <a:xfrm>
            <a:off x="843280" y="1310899"/>
            <a:ext cx="258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*Forma um filme de 2 a 3mm sobre a urina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6737214D-61FA-4ECE-BE54-6E9A48EEAF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2521" y="417800"/>
            <a:ext cx="2584305" cy="4594320"/>
          </a:xfrm>
          <a:prstGeom prst="rect">
            <a:avLst/>
          </a:prstGeom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0895485"/>
      </p:ext>
    </p:extLst>
  </p:cSld>
  <p:clrMapOvr>
    <a:masterClrMapping/>
  </p:clrMapOvr>
  <p:transition spd="slow" advTm="20241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  <p:extLst mod="1">
    <p:ext uri="{3A86A75C-4F4B-4683-9AE1-C65F6400EC91}">
      <p14:laserTraceLst xmlns:p14="http://schemas.microsoft.com/office/powerpoint/2010/main">
        <p14:tracePtLst>
          <p14:tracePt t="71158" x="5348288" y="3375025"/>
          <p14:tracePt t="71473" x="5348288" y="3367088"/>
          <p14:tracePt t="71481" x="5348288" y="3357563"/>
          <p14:tracePt t="71521" x="5348288" y="3348038"/>
          <p14:tracePt t="71529" x="5348288" y="3330575"/>
          <p14:tracePt t="71537" x="5348288" y="3313113"/>
          <p14:tracePt t="71548" x="5340350" y="3276600"/>
          <p14:tracePt t="71565" x="5322888" y="3205163"/>
          <p14:tracePt t="71582" x="5303838" y="3133725"/>
          <p14:tracePt t="71599" x="5286375" y="3044825"/>
          <p14:tracePt t="71615" x="5259388" y="2928938"/>
          <p14:tracePt t="71632" x="5241925" y="2803525"/>
          <p14:tracePt t="71649" x="5224463" y="2616200"/>
          <p14:tracePt t="71666" x="5205413" y="2517775"/>
          <p14:tracePt t="71682" x="5197475" y="2428875"/>
          <p14:tracePt t="71699" x="5180013" y="2366963"/>
          <p14:tracePt t="71716" x="5180013" y="2312988"/>
          <p14:tracePt t="71732" x="5180013" y="2259013"/>
          <p14:tracePt t="71749" x="5180013" y="2214563"/>
          <p14:tracePt t="71766" x="5187950" y="2170113"/>
          <p14:tracePt t="71783" x="5268913" y="2108200"/>
          <p14:tracePt t="71799" x="5491163" y="2044700"/>
          <p14:tracePt t="71816" x="5875338" y="2000250"/>
          <p14:tracePt t="71833" x="6394450" y="1973263"/>
          <p14:tracePt t="71850" x="6680200" y="1973263"/>
          <p14:tracePt t="71866" x="6902450" y="1973263"/>
          <p14:tracePt t="71883" x="7099300" y="1973263"/>
          <p14:tracePt t="71899" x="7296150" y="1955800"/>
          <p14:tracePt t="71916" x="7491413" y="1955800"/>
          <p14:tracePt t="71933" x="7688263" y="1938338"/>
          <p14:tracePt t="71950" x="7875588" y="1901825"/>
          <p14:tracePt t="71966" x="8001000" y="1884363"/>
          <p14:tracePt t="71983" x="8037513" y="1874838"/>
          <p14:tracePt t="72000" x="8126413" y="1857375"/>
          <p14:tracePt t="72016" x="8251825" y="1847850"/>
          <p14:tracePt t="72016" x="8358188" y="1839913"/>
          <p14:tracePt t="72033" x="8670925" y="1812925"/>
          <p14:tracePt t="72050" x="9170988" y="1803400"/>
          <p14:tracePt t="72066" x="9705975" y="1785938"/>
          <p14:tracePt t="72083" x="10313988" y="1741488"/>
          <p14:tracePt t="72100" x="10823575" y="1697038"/>
          <p14:tracePt t="72116" x="11037888" y="1697038"/>
          <p14:tracePt t="72133" x="11099800" y="1697038"/>
          <p14:tracePt t="72150" x="11109325" y="1697038"/>
          <p14:tracePt t="72166" x="11126788" y="1697038"/>
          <p14:tracePt t="72265" x="11171238" y="1697038"/>
          <p14:tracePt t="72273" x="11233150" y="1724025"/>
          <p14:tracePt t="72283" x="11385550" y="1795463"/>
          <p14:tracePt t="72301" x="11572875" y="1830388"/>
          <p14:tracePt t="72317" x="11733213" y="1839913"/>
          <p14:tracePt t="72334" x="11814175" y="1839913"/>
          <p14:tracePt t="72350" x="11831638" y="1839913"/>
          <p14:tracePt t="72367" x="11831638" y="1847850"/>
          <p14:tracePt t="72442" x="11804650" y="1857375"/>
          <p14:tracePt t="72449" x="11752263" y="1857375"/>
          <p14:tracePt t="72457" x="11680825" y="1857375"/>
          <p14:tracePt t="72467" x="11518900" y="1857375"/>
          <p14:tracePt t="72484" x="11349038" y="1857375"/>
          <p14:tracePt t="72501" x="11180763" y="1857375"/>
          <p14:tracePt t="72518" x="11045825" y="1857375"/>
          <p14:tracePt t="72534" x="10974388" y="1857375"/>
          <p14:tracePt t="72551" x="10895013" y="1857375"/>
          <p14:tracePt t="72567" x="10831513" y="1866900"/>
          <p14:tracePt t="72584" x="10769600" y="1884363"/>
          <p14:tracePt t="72601" x="10715625" y="1893888"/>
          <p14:tracePt t="72618" x="10671175" y="1911350"/>
          <p14:tracePt t="72634" x="10661650" y="1919288"/>
          <p14:tracePt t="72651" x="10644188" y="1928813"/>
          <p14:tracePt t="72668" x="10609263" y="1938338"/>
          <p14:tracePt t="72684" x="10555288" y="1955800"/>
          <p14:tracePt t="72701" x="10501313" y="1973263"/>
          <p14:tracePt t="72718" x="10439400" y="1982788"/>
          <p14:tracePt t="72734" x="10394950" y="1990725"/>
          <p14:tracePt t="72751" x="10367963" y="2000250"/>
          <p14:tracePt t="72768" x="10358438" y="2000250"/>
          <p14:tracePt t="72793" x="10348913" y="2000250"/>
          <p14:tracePt t="72833" x="10340975" y="2000250"/>
          <p14:tracePt t="72841" x="10331450" y="2000250"/>
          <p14:tracePt t="72851" x="10313988" y="2000250"/>
          <p14:tracePt t="72868" x="10296525" y="2000250"/>
          <p14:tracePt t="72885" x="10277475" y="2000250"/>
          <p14:tracePt t="72901" x="10252075" y="2000250"/>
          <p14:tracePt t="72918" x="10225088" y="2000250"/>
          <p14:tracePt t="72935" x="10171113" y="1973263"/>
          <p14:tracePt t="72951" x="10117138" y="1965325"/>
          <p14:tracePt t="72968" x="10063163" y="1928813"/>
          <p14:tracePt t="72985" x="10010775" y="1893888"/>
          <p14:tracePt t="73002" x="9991725" y="1874838"/>
          <p14:tracePt t="73018" x="9983788" y="1857375"/>
          <p14:tracePt t="73035" x="9966325" y="1822450"/>
          <p14:tracePt t="73052" x="9956800" y="1785938"/>
          <p14:tracePt t="73068" x="9947275" y="1741488"/>
          <p14:tracePt t="73085" x="9939338" y="1704975"/>
          <p14:tracePt t="73102" x="9920288" y="1660525"/>
          <p14:tracePt t="73119" x="9912350" y="1625600"/>
          <p14:tracePt t="73135" x="9902825" y="1589088"/>
          <p14:tracePt t="73152" x="9902825" y="1571625"/>
          <p14:tracePt t="73169" x="9885363" y="1536700"/>
          <p14:tracePt t="73186" x="9885363" y="1517650"/>
          <p14:tracePt t="73202" x="9885363" y="1500188"/>
          <p14:tracePt t="73219" x="9875838" y="1490663"/>
          <p14:tracePt t="73235" x="9875838" y="1482725"/>
          <p14:tracePt t="73252" x="9875838" y="1465263"/>
          <p14:tracePt t="73269" x="9875838" y="1455738"/>
          <p14:tracePt t="73289" x="9875838" y="1465263"/>
          <p14:tracePt t="73466" x="9875838" y="1490663"/>
          <p14:tracePt t="73473" x="9875838" y="1527175"/>
          <p14:tracePt t="73481" x="9875838" y="1571625"/>
          <p14:tracePt t="73489" x="9875838" y="1598613"/>
          <p14:tracePt t="73502" x="9875838" y="1652588"/>
          <p14:tracePt t="73519" x="9875838" y="1704975"/>
          <p14:tracePt t="73536" x="9885363" y="1758950"/>
          <p14:tracePt t="73553" x="9894888" y="1839913"/>
          <p14:tracePt t="73570" x="9894888" y="1893888"/>
          <p14:tracePt t="73586" x="9894888" y="1928813"/>
          <p14:tracePt t="73603" x="9894888" y="1965325"/>
          <p14:tracePt t="73619" x="9912350" y="1982788"/>
          <p14:tracePt t="73636" x="9912350" y="1990725"/>
          <p14:tracePt t="73653" x="9912350" y="2000250"/>
          <p14:tracePt t="73690" x="9912350" y="2009775"/>
          <p14:tracePt t="73697" x="9920288" y="2009775"/>
          <p14:tracePt t="73761" x="9929813" y="2000250"/>
          <p14:tracePt t="73777" x="9939338" y="1982788"/>
          <p14:tracePt t="73785" x="9947275" y="1965325"/>
          <p14:tracePt t="73793" x="9956800" y="1938338"/>
          <p14:tracePt t="73803" x="9974263" y="1874838"/>
          <p14:tracePt t="73820" x="10001250" y="1822450"/>
          <p14:tracePt t="73836" x="10018713" y="1751013"/>
          <p14:tracePt t="73853" x="10018713" y="1714500"/>
          <p14:tracePt t="73871" x="10018713" y="1670050"/>
          <p14:tracePt t="73887" x="10018713" y="1652588"/>
          <p14:tracePt t="73904" x="10018713" y="1625600"/>
          <p14:tracePt t="73920" x="10018713" y="1608138"/>
          <p14:tracePt t="73937" x="10018713" y="1598613"/>
          <p14:tracePt t="73953" x="10018713" y="1625600"/>
          <p14:tracePt t="74097" x="10018713" y="1652588"/>
          <p14:tracePt t="74105" x="10018713" y="1679575"/>
          <p14:tracePt t="74113" x="10018713" y="1704975"/>
          <p14:tracePt t="74122" x="10018713" y="1776413"/>
          <p14:tracePt t="74137" x="10018713" y="1822450"/>
          <p14:tracePt t="74154" x="10018713" y="1857375"/>
          <p14:tracePt t="74170" x="10018713" y="1893888"/>
          <p14:tracePt t="74187" x="10018713" y="1919288"/>
          <p14:tracePt t="74204" x="10018713" y="1938338"/>
          <p14:tracePt t="74221" x="10018713" y="1973263"/>
          <p14:tracePt t="74238" x="10018713" y="2000250"/>
          <p14:tracePt t="74254" x="10018713" y="2036763"/>
          <p14:tracePt t="74271" x="10018713" y="2054225"/>
          <p14:tracePt t="74287" x="10028238" y="2071688"/>
          <p14:tracePt t="74304" x="10028238" y="2081213"/>
          <p14:tracePt t="74321" x="10028238" y="2089150"/>
          <p14:tracePt t="74337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E5CE208-2107-4219-AC12-31B0FF9F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Na aula prática...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693DE597-8728-400C-AA66-305E224A8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486" y="2731167"/>
            <a:ext cx="9601196" cy="3318936"/>
          </a:xfrm>
        </p:spPr>
        <p:txBody>
          <a:bodyPr>
            <a:normAutofit fontScale="77500" lnSpcReduction="20000"/>
          </a:bodyPr>
          <a:lstStyle/>
          <a:p>
            <a:r>
              <a:rPr lang="pt-BR" sz="2200" dirty="0"/>
              <a:t>Determinação de ureia na urina</a:t>
            </a:r>
          </a:p>
          <a:p>
            <a:r>
              <a:rPr lang="pt-BR" sz="2200" dirty="0"/>
              <a:t>Determinação de glicose no sangue</a:t>
            </a:r>
          </a:p>
          <a:p>
            <a:r>
              <a:rPr lang="pt-BR" sz="2200" dirty="0"/>
              <a:t>Determinação de glicose na urina</a:t>
            </a:r>
          </a:p>
          <a:p>
            <a:r>
              <a:rPr lang="pt-BR" sz="2200" dirty="0"/>
              <a:t>Teste para corpos cetônicos na </a:t>
            </a:r>
            <a:r>
              <a:rPr lang="pt-BR" sz="2200" dirty="0" smtClean="0"/>
              <a:t>urina</a:t>
            </a:r>
          </a:p>
          <a:p>
            <a:r>
              <a:rPr lang="pt-BR" sz="2200" dirty="0" smtClean="0"/>
              <a:t>Medida do glicogênio hepático</a:t>
            </a:r>
          </a:p>
          <a:p>
            <a:r>
              <a:rPr lang="pt-BR" sz="2200" dirty="0" smtClean="0"/>
              <a:t>Medida do Beta </a:t>
            </a:r>
            <a:r>
              <a:rPr lang="pt-BR" sz="2200" dirty="0" err="1" smtClean="0"/>
              <a:t>hidroxibutirato</a:t>
            </a:r>
            <a:r>
              <a:rPr lang="pt-BR" sz="2200" dirty="0" smtClean="0"/>
              <a:t> no sangue</a:t>
            </a:r>
          </a:p>
          <a:p>
            <a:r>
              <a:rPr lang="pt-BR" sz="2200" dirty="0" smtClean="0"/>
              <a:t>pH sanguíneo</a:t>
            </a:r>
          </a:p>
          <a:p>
            <a:pPr marL="0" indent="0">
              <a:buNone/>
            </a:pPr>
            <a:endParaRPr lang="pt-BR" sz="2200" i="1" dirty="0" smtClean="0"/>
          </a:p>
          <a:p>
            <a:pPr marL="0" indent="0">
              <a:buNone/>
            </a:pPr>
            <a:endParaRPr lang="pt-BR" sz="2200" i="1" dirty="0"/>
          </a:p>
          <a:p>
            <a:pPr marL="0" indent="0">
              <a:buNone/>
            </a:pPr>
            <a:r>
              <a:rPr lang="pt-BR" sz="2200" b="1" dirty="0"/>
              <a:t>Dados </a:t>
            </a:r>
            <a:r>
              <a:rPr lang="pt-BR" sz="2200" b="1" dirty="0" smtClean="0"/>
              <a:t>serão colocados em uma tabela geral</a:t>
            </a:r>
            <a:endParaRPr lang="pt-BR" sz="22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42ED4446-4640-4655-A697-DDFA2E5E28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9841" y="998859"/>
            <a:ext cx="2854036" cy="507384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130AC63C-CAF6-4B48-B7E5-530EC663DB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274" y="907023"/>
            <a:ext cx="2957350" cy="5257511"/>
          </a:xfrm>
          <a:prstGeom prst="rect">
            <a:avLst/>
          </a:prstGeom>
        </p:spPr>
      </p:pic>
      <p:pic>
        <p:nvPicPr>
          <p:cNvPr id="8" name="Á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28457"/>
      </p:ext>
    </p:extLst>
  </p:cSld>
  <p:clrMapOvr>
    <a:masterClrMapping/>
  </p:clrMapOvr>
  <p:transition spd="slow" advTm="68903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6002" x="6000750" y="3571875"/>
          <p14:tracePt t="6538" x="5991225" y="3571875"/>
          <p14:tracePt t="6753" x="5973763" y="3571875"/>
          <p14:tracePt t="6761" x="5938838" y="3598863"/>
          <p14:tracePt t="6772" x="5803900" y="3670300"/>
          <p14:tracePt t="6789" x="5670550" y="3741738"/>
          <p14:tracePt t="6806" x="5554663" y="3776663"/>
          <p14:tracePt t="6822" x="5465763" y="3803650"/>
          <p14:tracePt t="6839" x="5348288" y="3848100"/>
          <p14:tracePt t="6856" x="5187950" y="3902075"/>
          <p14:tracePt t="6872" x="5045075" y="3938588"/>
          <p14:tracePt t="6872" x="4991100" y="3956050"/>
          <p14:tracePt t="6890" x="4929188" y="3983038"/>
          <p14:tracePt t="6906" x="4867275" y="3983038"/>
          <p14:tracePt t="6923" x="4714875" y="4027488"/>
          <p14:tracePt t="6939" x="4562475" y="4062413"/>
          <p14:tracePt t="6956" x="4429125" y="4108450"/>
          <p14:tracePt t="6973" x="4303713" y="4143375"/>
          <p14:tracePt t="6989" x="4187825" y="4187825"/>
          <p14:tracePt t="7006" x="4062413" y="4224338"/>
          <p14:tracePt t="7023" x="3956050" y="4276725"/>
          <p14:tracePt t="7040" x="3857625" y="4313238"/>
          <p14:tracePt t="7056" x="3768725" y="4340225"/>
          <p14:tracePt t="7073" x="3660775" y="4367213"/>
          <p14:tracePt t="7090" x="3554413" y="4384675"/>
          <p14:tracePt t="7106" x="3402013" y="4419600"/>
          <p14:tracePt t="7123" x="3224213" y="4438650"/>
          <p14:tracePt t="7140" x="3054350" y="4465638"/>
          <p14:tracePt t="7156" x="2901950" y="4483100"/>
          <p14:tracePt t="7173" x="2768600" y="4500563"/>
          <p14:tracePt t="7190" x="2625725" y="4518025"/>
          <p14:tracePt t="7206" x="2490788" y="4527550"/>
          <p14:tracePt t="7224" x="2393950" y="4545013"/>
          <p14:tracePt t="7240" x="2286000" y="4554538"/>
          <p14:tracePt t="7257" x="2160588" y="4581525"/>
          <p14:tracePt t="7274" x="2081213" y="4598988"/>
          <p14:tracePt t="7290" x="2000250" y="4625975"/>
          <p14:tracePt t="7306" x="1919288" y="4633913"/>
          <p14:tracePt t="7323" x="1839913" y="4652963"/>
          <p14:tracePt t="7340" x="1768475" y="4660900"/>
          <p14:tracePt t="7357" x="1714500" y="4670425"/>
          <p14:tracePt t="7374" x="1643063" y="4697413"/>
          <p14:tracePt t="7390" x="1598613" y="4714875"/>
          <p14:tracePt t="7407" x="1554163" y="4724400"/>
          <p14:tracePt t="7424" x="1509713" y="4741863"/>
          <p14:tracePt t="7440" x="1473200" y="4751388"/>
          <p14:tracePt t="7457" x="1428750" y="4768850"/>
          <p14:tracePt t="7474" x="1411288" y="4768850"/>
          <p14:tracePt t="7490" x="1401763" y="4776788"/>
          <p14:tracePt t="7507" x="1384300" y="4786313"/>
          <p14:tracePt t="7524" x="1374775" y="4795838"/>
          <p14:tracePt t="7541" x="1374775" y="4803775"/>
          <p14:tracePt t="7673" x="1374775" y="4813300"/>
          <p14:tracePt t="7689" x="1374775" y="4822825"/>
          <p14:tracePt t="7697" x="1374775" y="4830763"/>
          <p14:tracePt t="7713" x="1374775" y="4840288"/>
          <p14:tracePt t="7738" x="1384300" y="4840288"/>
          <p14:tracePt t="7746" x="1393825" y="4848225"/>
          <p14:tracePt t="7757" x="1428750" y="4848225"/>
          <p14:tracePt t="7774" x="1446213" y="4848225"/>
          <p14:tracePt t="7791" x="1465263" y="4848225"/>
          <p14:tracePt t="7807" x="1490663" y="4848225"/>
          <p14:tracePt t="7824" x="1517650" y="4848225"/>
          <p14:tracePt t="7841" x="1554163" y="4830763"/>
          <p14:tracePt t="7858" x="1562100" y="4822825"/>
          <p14:tracePt t="7874" x="1562100" y="4786313"/>
          <p14:tracePt t="7891" x="1562100" y="4751388"/>
          <p14:tracePt t="7908" x="1562100" y="4714875"/>
          <p14:tracePt t="7925" x="1562100" y="4697413"/>
          <p14:tracePt t="7941" x="1562100" y="4670425"/>
          <p14:tracePt t="7958" x="1562100" y="4660900"/>
          <p14:tracePt t="7975" x="1554163" y="4652963"/>
          <p14:tracePt t="7991" x="1536700" y="4633913"/>
          <p14:tracePt t="8008" x="1527175" y="4616450"/>
          <p14:tracePt t="8025" x="1490663" y="4608513"/>
          <p14:tracePt t="8042" x="1482725" y="4608513"/>
          <p14:tracePt t="8058" x="1455738" y="4598988"/>
          <p14:tracePt t="8075" x="1428750" y="4598988"/>
          <p14:tracePt t="8092" x="1411288" y="4598988"/>
          <p14:tracePt t="8108" x="1384300" y="4598988"/>
          <p14:tracePt t="8125" x="1357313" y="4598988"/>
          <p14:tracePt t="8142" x="1347788" y="4598988"/>
          <p14:tracePt t="8158" x="1312863" y="4598988"/>
          <p14:tracePt t="8175" x="1303338" y="4608513"/>
          <p14:tracePt t="8192" x="1295400" y="4616450"/>
          <p14:tracePt t="8208" x="1285875" y="4625975"/>
          <p14:tracePt t="8208" x="1276350" y="4633913"/>
          <p14:tracePt t="8226" x="1268413" y="4643438"/>
          <p14:tracePt t="8249" x="1268413" y="4652963"/>
          <p14:tracePt t="8259" x="1268413" y="4660900"/>
          <p14:tracePt t="8275" x="1258888" y="4679950"/>
          <p14:tracePt t="8292" x="1258888" y="4687888"/>
          <p14:tracePt t="8308" x="1258888" y="4697413"/>
          <p14:tracePt t="8325" x="1258888" y="4705350"/>
          <p14:tracePt t="8342" x="1258888" y="4714875"/>
          <p14:tracePt t="8359" x="1258888" y="4724400"/>
          <p14:tracePt t="8376" x="1258888" y="4741863"/>
          <p14:tracePt t="8392" x="1268413" y="4751388"/>
          <p14:tracePt t="8409" x="1322388" y="4759325"/>
          <p14:tracePt t="8426" x="1401763" y="4776788"/>
          <p14:tracePt t="8442" x="1473200" y="4776788"/>
          <p14:tracePt t="8459" x="1517650" y="4776788"/>
          <p14:tracePt t="8476" x="1544638" y="4776788"/>
          <p14:tracePt t="8492" x="1581150" y="4776788"/>
          <p14:tracePt t="8509" x="1598613" y="4768850"/>
          <p14:tracePt t="8526" x="1608138" y="4759325"/>
          <p14:tracePt t="8543" x="1616075" y="4732338"/>
          <p14:tracePt t="8559" x="1625600" y="4705350"/>
          <p14:tracePt t="8576" x="1625600" y="4687888"/>
          <p14:tracePt t="8592" x="1625600" y="4652963"/>
          <p14:tracePt t="8610" x="1625600" y="4625975"/>
          <p14:tracePt t="8626" x="1625600" y="4616450"/>
          <p14:tracePt t="8642" x="1625600" y="4589463"/>
          <p14:tracePt t="8660" x="1616075" y="4572000"/>
          <p14:tracePt t="8676" x="1608138" y="4554538"/>
          <p14:tracePt t="8693" x="1598613" y="4545013"/>
          <p14:tracePt t="8709" x="1581150" y="4527550"/>
          <p14:tracePt t="8726" x="1571625" y="4527550"/>
          <p14:tracePt t="8745" x="1571625" y="4518025"/>
          <p14:tracePt t="8759" x="1554163" y="4518025"/>
          <p14:tracePt t="8776" x="1527175" y="4518025"/>
          <p14:tracePt t="8776" x="1517650" y="4518025"/>
          <p14:tracePt t="8793" x="1490663" y="4518025"/>
          <p14:tracePt t="8810" x="1473200" y="4518025"/>
          <p14:tracePt t="8826" x="1438275" y="4518025"/>
          <p14:tracePt t="8843" x="1411288" y="4518025"/>
          <p14:tracePt t="8860" x="1384300" y="4527550"/>
          <p14:tracePt t="8876" x="1357313" y="4545013"/>
          <p14:tracePt t="8892" x="1330325" y="4572000"/>
          <p14:tracePt t="8909" x="1322388" y="4581525"/>
          <p14:tracePt t="8925" x="1312863" y="4608513"/>
          <p14:tracePt t="8943" x="1303338" y="4625975"/>
          <p14:tracePt t="8959" x="1295400" y="4652963"/>
          <p14:tracePt t="8976" x="1285875" y="4670425"/>
          <p14:tracePt t="8993" x="1285875" y="4697413"/>
          <p14:tracePt t="9009" x="1285875" y="4705350"/>
          <p14:tracePt t="9026" x="1285875" y="4732338"/>
          <p14:tracePt t="9043" x="1285875" y="4751388"/>
          <p14:tracePt t="9059" x="1285875" y="4768850"/>
          <p14:tracePt t="9076" x="1295400" y="4776788"/>
          <p14:tracePt t="9093" x="1312863" y="4795838"/>
          <p14:tracePt t="9109" x="1322388" y="4803775"/>
          <p14:tracePt t="9126" x="1366838" y="4803775"/>
          <p14:tracePt t="9143" x="1401763" y="4803775"/>
          <p14:tracePt t="9159" x="1446213" y="4813300"/>
          <p14:tracePt t="9159" x="1473200" y="4813300"/>
          <p14:tracePt t="9177" x="1517650" y="4813300"/>
          <p14:tracePt t="9193" x="1554163" y="4813300"/>
          <p14:tracePt t="9210" x="1581150" y="4813300"/>
          <p14:tracePt t="9226" x="1608138" y="4813300"/>
          <p14:tracePt t="9243" x="1625600" y="4813300"/>
          <p14:tracePt t="9260" x="1633538" y="4813300"/>
          <p14:tracePt t="9276" x="1643063" y="4786313"/>
          <p14:tracePt t="9293" x="1643063" y="4768850"/>
          <p14:tracePt t="9310" x="1643063" y="4751388"/>
          <p14:tracePt t="9326" x="1643063" y="4741863"/>
          <p14:tracePt t="9343" x="1643063" y="4724400"/>
          <p14:tracePt t="9360" x="1643063" y="4705350"/>
          <p14:tracePt t="9376" x="1643063" y="4687888"/>
          <p14:tracePt t="9393" x="1633538" y="4679950"/>
          <p14:tracePt t="9410" x="1616075" y="4660900"/>
          <p14:tracePt t="9426" x="1608138" y="4652963"/>
          <p14:tracePt t="9443" x="1581150" y="4643438"/>
          <p14:tracePt t="9460" x="1554163" y="4625975"/>
          <p14:tracePt t="9476" x="1527175" y="4625975"/>
          <p14:tracePt t="9493" x="1509713" y="4625975"/>
          <p14:tracePt t="9510" x="1482725" y="4616450"/>
          <p14:tracePt t="9527" x="1438275" y="4608513"/>
          <p14:tracePt t="9543" x="1419225" y="4608513"/>
          <p14:tracePt t="9543" x="1411288" y="4608513"/>
          <p14:tracePt t="9562" x="1357313" y="4608513"/>
          <p14:tracePt t="9577" x="1330325" y="4608513"/>
          <p14:tracePt t="9594" x="1303338" y="4608513"/>
          <p14:tracePt t="9610" x="1276350" y="4608513"/>
          <p14:tracePt t="9627" x="1258888" y="4616450"/>
          <p14:tracePt t="9644" x="1241425" y="4633913"/>
          <p14:tracePt t="9660" x="1231900" y="4643438"/>
          <p14:tracePt t="9677" x="1214438" y="4643438"/>
          <p14:tracePt t="9694" x="1214438" y="4660900"/>
          <p14:tracePt t="9710" x="1204913" y="4670425"/>
          <p14:tracePt t="9727" x="1204913" y="4687888"/>
          <p14:tracePt t="9744" x="1204913" y="4705350"/>
          <p14:tracePt t="9761" x="1204913" y="4724400"/>
          <p14:tracePt t="9777" x="1204913" y="4741863"/>
          <p14:tracePt t="9794" x="1204913" y="4751388"/>
          <p14:tracePt t="9816" x="1214438" y="4751388"/>
          <p14:tracePt t="9928" x="1223963" y="4751388"/>
          <p14:tracePt t="9936" x="1223963" y="4741863"/>
          <p14:tracePt t="9944" x="1241425" y="4732338"/>
          <p14:tracePt t="9961" x="1258888" y="4705350"/>
          <p14:tracePt t="9978" x="1268413" y="4670425"/>
          <p14:tracePt t="9994" x="1268413" y="4643438"/>
          <p14:tracePt t="10011" x="1285875" y="4598988"/>
          <p14:tracePt t="10028" x="1285875" y="4572000"/>
          <p14:tracePt t="10045" x="1285875" y="4527550"/>
          <p14:tracePt t="10061" x="1285875" y="4500563"/>
          <p14:tracePt t="10078" x="1285875" y="4446588"/>
          <p14:tracePt t="10095" x="1285875" y="4394200"/>
          <p14:tracePt t="10111" x="1285875" y="4348163"/>
          <p14:tracePt t="10111" x="1285875" y="4330700"/>
          <p14:tracePt t="10128" x="1285875" y="4286250"/>
          <p14:tracePt t="10145" x="1285875" y="4251325"/>
          <p14:tracePt t="10161" x="1285875" y="4197350"/>
          <p14:tracePt t="10178" x="1285875" y="4160838"/>
          <p14:tracePt t="10195" x="1285875" y="4108450"/>
          <p14:tracePt t="10212" x="1285875" y="4071938"/>
          <p14:tracePt t="10228" x="1276350" y="4027488"/>
          <p14:tracePt t="10245" x="1276350" y="3990975"/>
          <p14:tracePt t="10262" x="1276350" y="3965575"/>
          <p14:tracePt t="10278" x="1276350" y="3938588"/>
          <p14:tracePt t="10295" x="1276350" y="3911600"/>
          <p14:tracePt t="10312" x="1276350" y="3875088"/>
          <p14:tracePt t="10329" x="1276350" y="3867150"/>
          <p14:tracePt t="10345" x="1276350" y="3875088"/>
          <p14:tracePt t="10656" x="1285875" y="3902075"/>
          <p14:tracePt t="10664" x="1285875" y="3946525"/>
          <p14:tracePt t="10672" x="1285875" y="3973513"/>
          <p14:tracePt t="10681" x="1285875" y="3990975"/>
          <p14:tracePt t="10696" x="1285875" y="4027488"/>
          <p14:tracePt t="10713" x="1285875" y="4044950"/>
          <p14:tracePt t="10729" x="1285875" y="4054475"/>
          <p14:tracePt t="10746" x="1285875" y="4081463"/>
          <p14:tracePt t="10763" x="1285875" y="4098925"/>
          <p14:tracePt t="10779" x="1285875" y="4133850"/>
          <p14:tracePt t="10796" x="1285875" y="4170363"/>
          <p14:tracePt t="10813" x="1285875" y="4205288"/>
          <p14:tracePt t="10830" x="1285875" y="4251325"/>
          <p14:tracePt t="10846" x="1295400" y="4303713"/>
          <p14:tracePt t="10863" x="1312863" y="4348163"/>
          <p14:tracePt t="10879" x="1322388" y="4394200"/>
          <p14:tracePt t="10879" x="1330325" y="4411663"/>
          <p14:tracePt t="10896" x="1339850" y="4446588"/>
          <p14:tracePt t="10913" x="1347788" y="4465638"/>
          <p14:tracePt t="10930" x="1347788" y="4483100"/>
          <p14:tracePt t="10952" x="1357313" y="4491038"/>
          <p14:tracePt t="10963" x="1357313" y="4500563"/>
          <p14:tracePt t="10980" x="1366838" y="4527550"/>
          <p14:tracePt t="10997" x="1374775" y="4562475"/>
          <p14:tracePt t="11013" x="1374775" y="4589463"/>
          <p14:tracePt t="11030" x="1393825" y="4625975"/>
          <p14:tracePt t="11046" x="1401763" y="4652963"/>
          <p14:tracePt t="11063" x="1419225" y="4670425"/>
          <p14:tracePt t="11080" x="1438275" y="4705350"/>
          <p14:tracePt t="11097" x="1446213" y="4705350"/>
          <p14:tracePt t="11113" x="1446213" y="4714875"/>
          <p14:tracePt t="11130" x="1455738" y="4724400"/>
          <p14:tracePt t="11147" x="1455738" y="4741863"/>
          <p14:tracePt t="11164" x="1455738" y="4751388"/>
          <p14:tracePt t="11180" x="1465263" y="4768850"/>
          <p14:tracePt t="11197" x="1473200" y="4776788"/>
          <p14:tracePt t="11213" x="1482725" y="4795838"/>
          <p14:tracePt t="11230" x="1490663" y="4822825"/>
          <p14:tracePt t="11247" x="1500188" y="4840288"/>
          <p14:tracePt t="11264" x="1509713" y="4857750"/>
          <p14:tracePt t="11281" x="1517650" y="4875213"/>
          <p14:tracePt t="11297" x="1517650" y="4894263"/>
          <p14:tracePt t="11313" x="1536700" y="4911725"/>
          <p14:tracePt t="11331" x="1536700" y="4919663"/>
          <p14:tracePt t="11347" x="1536700" y="4938713"/>
          <p14:tracePt t="11364" x="1536700" y="4946650"/>
          <p14:tracePt t="11380" x="1536700" y="4965700"/>
          <p14:tracePt t="11397" x="1536700" y="4973638"/>
          <p14:tracePt t="11424" x="0" y="0"/>
        </p14:tracePtLst>
        <p14:tracePtLst>
          <p14:tracePt t="14501" x="10456863" y="4062413"/>
          <p14:tracePt t="15224" x="10456863" y="4071938"/>
          <p14:tracePt t="15536" x="10456863" y="4081463"/>
          <p14:tracePt t="15544" x="10456863" y="4089400"/>
          <p14:tracePt t="15555" x="10456863" y="4098925"/>
          <p14:tracePt t="15572" x="10456863" y="4108450"/>
          <p14:tracePt t="15589" x="10456863" y="4116388"/>
          <p14:tracePt t="15605" x="10456863" y="4125913"/>
          <p14:tracePt t="15622" x="10456863" y="4133850"/>
          <p14:tracePt t="15640" x="10456863" y="4143375"/>
          <p14:tracePt t="15656" x="10456863" y="4152900"/>
          <p14:tracePt t="15672" x="10466388" y="4152900"/>
          <p14:tracePt t="15704" x="10474325" y="4152900"/>
          <p14:tracePt t="15720" x="10491788" y="4152900"/>
          <p14:tracePt t="15728" x="10510838" y="4152900"/>
          <p14:tracePt t="15739" x="10537825" y="4152900"/>
          <p14:tracePt t="15756" x="10572750" y="4152900"/>
          <p14:tracePt t="15773" x="10582275" y="4152900"/>
          <p14:tracePt t="15789" x="10590213" y="4152900"/>
          <p14:tracePt t="15806" x="10599738" y="4152900"/>
          <p14:tracePt t="15856" x="10599738" y="4160838"/>
          <p14:tracePt t="15952" x="10572750" y="4170363"/>
          <p14:tracePt t="15968" x="10545763" y="4179888"/>
          <p14:tracePt t="15976" x="10518775" y="4187825"/>
          <p14:tracePt t="15984" x="10491788" y="4187825"/>
          <p14:tracePt t="15992" x="10466388" y="4187825"/>
          <p14:tracePt t="16006" x="10402888" y="4187825"/>
          <p14:tracePt t="16023" x="10358438" y="4187825"/>
          <p14:tracePt t="16040" x="10304463" y="4187825"/>
          <p14:tracePt t="16057" x="10269538" y="4179888"/>
          <p14:tracePt t="16073" x="10233025" y="4179888"/>
          <p14:tracePt t="16090" x="10206038" y="4170363"/>
          <p14:tracePt t="16107" x="10171113" y="4152900"/>
          <p14:tracePt t="16123" x="10153650" y="4152900"/>
          <p14:tracePt t="16140" x="10144125" y="4143375"/>
          <p14:tracePt t="16157" x="10153650" y="4143375"/>
          <p14:tracePt t="16328" x="10180638" y="4143375"/>
          <p14:tracePt t="16336" x="10198100" y="4143375"/>
          <p14:tracePt t="16344" x="10225088" y="4143375"/>
          <p14:tracePt t="16357" x="10269538" y="4143375"/>
          <p14:tracePt t="16374" x="10304463" y="4143375"/>
          <p14:tracePt t="16391" x="10348913" y="4143375"/>
          <p14:tracePt t="16407" x="10367963" y="4143375"/>
          <p14:tracePt t="16424" x="10375900" y="4143375"/>
          <p14:tracePt t="16440" x="10385425" y="4143375"/>
          <p14:tracePt t="16457" x="10394950" y="4143375"/>
          <p14:tracePt t="16474" x="10394950" y="4152900"/>
          <p14:tracePt t="16544" x="10394950" y="4160838"/>
          <p14:tracePt t="16552" x="10394950" y="4170363"/>
          <p14:tracePt t="16560" x="10394950" y="4179888"/>
          <p14:tracePt t="16574" x="10394950" y="4214813"/>
          <p14:tracePt t="16591" x="10394950" y="4232275"/>
          <p14:tracePt t="16608" x="10394950" y="4276725"/>
          <p14:tracePt t="16624" x="10394950" y="4313238"/>
          <p14:tracePt t="16641" x="10394950" y="4348163"/>
          <p14:tracePt t="16658" x="10385425" y="4384675"/>
          <p14:tracePt t="16674" x="10367963" y="4411663"/>
          <p14:tracePt t="16691" x="10340975" y="4456113"/>
          <p14:tracePt t="16708" x="10304463" y="4491038"/>
          <p14:tracePt t="16725" x="10269538" y="4527550"/>
          <p14:tracePt t="16741" x="10233025" y="4562475"/>
          <p14:tracePt t="16758" x="10206038" y="4581525"/>
          <p14:tracePt t="16775" x="10171113" y="4598988"/>
          <p14:tracePt t="16791" x="10144125" y="4616450"/>
          <p14:tracePt t="16791" x="10117138" y="4625975"/>
          <p14:tracePt t="16808" x="10082213" y="4643438"/>
          <p14:tracePt t="16825" x="10037763" y="4660900"/>
          <p14:tracePt t="16841" x="10010775" y="4670425"/>
          <p14:tracePt t="16858" x="9974263" y="4679950"/>
          <p14:tracePt t="16875" x="9939338" y="4687888"/>
          <p14:tracePt t="16892" x="9894888" y="4697413"/>
          <p14:tracePt t="16908" x="9867900" y="4705350"/>
          <p14:tracePt t="16925" x="9823450" y="4714875"/>
          <p14:tracePt t="16942" x="9786938" y="4732338"/>
          <p14:tracePt t="16958" x="9752013" y="4741863"/>
          <p14:tracePt t="16975" x="9715500" y="4751388"/>
          <p14:tracePt t="16975" x="9688513" y="4759325"/>
          <p14:tracePt t="16992" x="9653588" y="4768850"/>
          <p14:tracePt t="17008" x="9617075" y="4776788"/>
          <p14:tracePt t="17025" x="9582150" y="4795838"/>
          <p14:tracePt t="17042" x="9537700" y="4795838"/>
          <p14:tracePt t="17058" x="9518650" y="4803775"/>
          <p14:tracePt t="17075" x="9491663" y="4813300"/>
          <p14:tracePt t="17092" x="9447213" y="4813300"/>
          <p14:tracePt t="17109" x="9429750" y="4822825"/>
          <p14:tracePt t="17125" x="9402763" y="4830763"/>
          <p14:tracePt t="17142" x="9367838" y="4840288"/>
          <p14:tracePt t="17159" x="9348788" y="4848225"/>
          <p14:tracePt t="17176" x="9340850" y="4857750"/>
          <p14:tracePt t="17216" x="9331325" y="4867275"/>
          <p14:tracePt t="17224" x="9323388" y="4875213"/>
          <p14:tracePt t="17232" x="9304338" y="4875213"/>
          <p14:tracePt t="17242" x="9286875" y="4894263"/>
          <p14:tracePt t="17259" x="9259888" y="4911725"/>
          <p14:tracePt t="17276" x="9242425" y="4929188"/>
          <p14:tracePt t="17292" x="9180513" y="4983163"/>
          <p14:tracePt t="17309" x="9117013" y="5045075"/>
          <p14:tracePt t="17326" x="9028113" y="5116513"/>
          <p14:tracePt t="17343" x="8947150" y="5180013"/>
          <p14:tracePt t="17359" x="8894763" y="5205413"/>
          <p14:tracePt t="17359" x="8875713" y="5224463"/>
          <p14:tracePt t="17376" x="8867775" y="5232400"/>
          <p14:tracePt t="17393" x="8867775" y="5224463"/>
          <p14:tracePt t="17512" x="8894763" y="5214938"/>
          <p14:tracePt t="17520" x="8912225" y="5197475"/>
          <p14:tracePt t="17528" x="8920163" y="5197475"/>
          <p14:tracePt t="17543" x="8983663" y="5160963"/>
          <p14:tracePt t="17559" x="9117013" y="5116513"/>
          <p14:tracePt t="17576" x="9224963" y="5072063"/>
          <p14:tracePt t="17593" x="9331325" y="5027613"/>
          <p14:tracePt t="17609" x="9429750" y="4973638"/>
          <p14:tracePt t="17626" x="9528175" y="4929188"/>
          <p14:tracePt t="17643" x="9634538" y="4875213"/>
          <p14:tracePt t="17660" x="9705975" y="4822825"/>
          <p14:tracePt t="17677" x="9804400" y="4776788"/>
          <p14:tracePt t="17693" x="9885363" y="4732338"/>
          <p14:tracePt t="17710" x="9966325" y="4679950"/>
          <p14:tracePt t="17727" x="10028238" y="4643438"/>
          <p14:tracePt t="17743" x="10063163" y="4616450"/>
          <p14:tracePt t="17743" x="10082213" y="4598988"/>
          <p14:tracePt t="17760" x="10126663" y="4572000"/>
          <p14:tracePt t="17776" x="10161588" y="4554538"/>
          <p14:tracePt t="17793" x="10188575" y="4537075"/>
          <p14:tracePt t="17810" x="10215563" y="4510088"/>
          <p14:tracePt t="17827" x="10242550" y="4483100"/>
          <p14:tracePt t="17843" x="10277475" y="4456113"/>
          <p14:tracePt t="17860" x="10313988" y="4411663"/>
          <p14:tracePt t="17877" x="10358438" y="4375150"/>
          <p14:tracePt t="17893" x="10394950" y="4313238"/>
          <p14:tracePt t="17910" x="10429875" y="4259263"/>
          <p14:tracePt t="17927" x="10466388" y="4205288"/>
          <p14:tracePt t="17943" x="10518775" y="4125913"/>
          <p14:tracePt t="17960" x="10537825" y="4089400"/>
          <p14:tracePt t="17977" x="10545763" y="4054475"/>
          <p14:tracePt t="17994" x="10555288" y="4027488"/>
          <p14:tracePt t="18010" x="10563225" y="4010025"/>
          <p14:tracePt t="18027" x="10563225" y="3990975"/>
          <p14:tracePt t="18044" x="10563225" y="3983038"/>
          <p14:tracePt t="18060" x="10563225" y="3973513"/>
          <p14:tracePt t="18080" x="10563225" y="3965575"/>
          <p14:tracePt t="18094" x="10572750" y="3965575"/>
          <p14:tracePt t="18110" x="10572750" y="3956050"/>
          <p14:tracePt t="18127" x="10582275" y="3929063"/>
          <p14:tracePt t="18145" x="10582275" y="3919538"/>
          <p14:tracePt t="18160" x="10582275" y="3911600"/>
          <p14:tracePt t="18177" x="10582275" y="3902075"/>
          <p14:tracePt t="18194" x="10582275" y="3919538"/>
          <p14:tracePt t="18304" x="10582275" y="3938588"/>
          <p14:tracePt t="18312" x="10582275" y="3956050"/>
          <p14:tracePt t="18320" x="10582275" y="3983038"/>
          <p14:tracePt t="18328" x="10582275" y="4027488"/>
          <p14:tracePt t="18344" x="10582275" y="4081463"/>
          <p14:tracePt t="18361" x="10563225" y="4116388"/>
          <p14:tracePt t="18378" x="10545763" y="4179888"/>
          <p14:tracePt t="18394" x="10510838" y="4259263"/>
          <p14:tracePt t="18412" x="10466388" y="4367213"/>
          <p14:tracePt t="18428" x="10394950" y="4483100"/>
          <p14:tracePt t="18444" x="10323513" y="4598988"/>
          <p14:tracePt t="18462" x="10242550" y="4705350"/>
          <p14:tracePt t="18478" x="10171113" y="4830763"/>
          <p14:tracePt t="18495" x="10126663" y="4929188"/>
          <p14:tracePt t="18512" x="10063163" y="5027613"/>
          <p14:tracePt t="18528" x="10055225" y="5062538"/>
          <p14:tracePt t="18545" x="10055225" y="5089525"/>
          <p14:tracePt t="18561" x="10045700" y="5108575"/>
          <p14:tracePt t="18578" x="10037763" y="5126038"/>
          <p14:tracePt t="18595" x="10018713" y="5143500"/>
          <p14:tracePt t="18612" x="10001250" y="5160963"/>
          <p14:tracePt t="18628" x="9983788" y="5180013"/>
          <p14:tracePt t="18645" x="9956800" y="5197475"/>
          <p14:tracePt t="18662" x="9929813" y="5205413"/>
          <p14:tracePt t="18678" x="9902825" y="5224463"/>
          <p14:tracePt t="18696" x="9867900" y="5241925"/>
          <p14:tracePt t="18713" x="9840913" y="5241925"/>
          <p14:tracePt t="18728" x="9813925" y="5251450"/>
          <p14:tracePt t="18745" x="9759950" y="5251450"/>
          <p14:tracePt t="18762" x="9688513" y="5251450"/>
          <p14:tracePt t="18778" x="9626600" y="5251450"/>
          <p14:tracePt t="18795" x="9572625" y="5251450"/>
          <p14:tracePt t="18812" x="9518650" y="5251450"/>
          <p14:tracePt t="18829" x="9466263" y="5251450"/>
          <p14:tracePt t="18845" x="9385300" y="5251450"/>
          <p14:tracePt t="18862" x="9313863" y="5251450"/>
          <p14:tracePt t="18879" x="9224963" y="5241925"/>
          <p14:tracePt t="18896" x="9126538" y="5232400"/>
          <p14:tracePt t="18912" x="9090025" y="5214938"/>
          <p14:tracePt t="18929" x="9063038" y="5214938"/>
          <p14:tracePt t="18945" x="9055100" y="5214938"/>
          <p14:tracePt t="18962" x="9055100" y="5197475"/>
          <p14:tracePt t="19112" x="9072563" y="5187950"/>
          <p14:tracePt t="19120" x="9099550" y="5180013"/>
          <p14:tracePt t="19129" x="9170988" y="5153025"/>
          <p14:tracePt t="19146" x="9251950" y="5133975"/>
          <p14:tracePt t="19162" x="9358313" y="5089525"/>
          <p14:tracePt t="19179" x="9466263" y="5062538"/>
          <p14:tracePt t="19196" x="9572625" y="5037138"/>
          <p14:tracePt t="19213" x="9653588" y="5000625"/>
          <p14:tracePt t="19229" x="9732963" y="4946650"/>
          <p14:tracePt t="19246" x="9813925" y="4911725"/>
          <p14:tracePt t="19263" x="9858375" y="4857750"/>
          <p14:tracePt t="19280" x="9920288" y="4795838"/>
          <p14:tracePt t="19296" x="9974263" y="4741863"/>
          <p14:tracePt t="19313" x="10028238" y="4679950"/>
          <p14:tracePt t="19330" x="10082213" y="4633913"/>
          <p14:tracePt t="19346" x="10126663" y="4589463"/>
          <p14:tracePt t="19363" x="10161588" y="4545013"/>
          <p14:tracePt t="19380" x="10198100" y="4491038"/>
          <p14:tracePt t="19396" x="10225088" y="4456113"/>
          <p14:tracePt t="19413" x="10269538" y="4402138"/>
          <p14:tracePt t="19431" x="10323513" y="4348163"/>
          <p14:tracePt t="19446" x="10394950" y="4276725"/>
          <p14:tracePt t="19463" x="10447338" y="4214813"/>
          <p14:tracePt t="19481" x="10474325" y="4187825"/>
          <p14:tracePt t="19497" x="10483850" y="4179888"/>
          <p14:tracePt t="19514" x="10491788" y="4152900"/>
          <p14:tracePt t="19530" x="10491788" y="4143375"/>
          <p14:tracePt t="19547" x="10501313" y="4143375"/>
          <p14:tracePt t="19632" x="10510838" y="4133850"/>
          <p14:tracePt t="19640" x="10510838" y="4116388"/>
          <p14:tracePt t="19656" x="10518775" y="4108450"/>
          <p14:tracePt t="19672" x="10518775" y="4098925"/>
          <p14:tracePt t="19696" x="10518775" y="4089400"/>
          <p14:tracePt t="19704" x="10510838" y="4089400"/>
          <p14:tracePt t="19856" x="10501313" y="4089400"/>
          <p14:tracePt t="19864" x="10483850" y="4108450"/>
          <p14:tracePt t="19872" x="10474325" y="4116388"/>
          <p14:tracePt t="19880" x="10429875" y="4170363"/>
          <p14:tracePt t="19897" x="10375900" y="4232275"/>
          <p14:tracePt t="19914" x="10340975" y="4303713"/>
          <p14:tracePt t="19931" x="10296525" y="4367213"/>
          <p14:tracePt t="19947" x="10277475" y="4438650"/>
          <p14:tracePt t="19965" x="10260013" y="4483100"/>
          <p14:tracePt t="19981" x="10252075" y="4537075"/>
          <p14:tracePt t="19998" x="10252075" y="4581525"/>
          <p14:tracePt t="20014" x="10252075" y="4616450"/>
          <p14:tracePt t="20031" x="10252075" y="4643438"/>
          <p14:tracePt t="20031" x="10252075" y="4652963"/>
          <p14:tracePt t="20048" x="10252075" y="4697413"/>
          <p14:tracePt t="20064" x="10252075" y="4714875"/>
          <p14:tracePt t="20081" x="10252075" y="4732338"/>
          <p14:tracePt t="20098" x="10252075" y="4741863"/>
          <p14:tracePt t="20114" x="10260013" y="4741863"/>
          <p14:tracePt t="20132" x="10277475" y="4751388"/>
          <p14:tracePt t="20148" x="10296525" y="4751388"/>
          <p14:tracePt t="20165" x="10331450" y="4751388"/>
          <p14:tracePt t="20181" x="10358438" y="4751388"/>
          <p14:tracePt t="20198" x="10402888" y="4741863"/>
          <p14:tracePt t="20215" x="10439400" y="4714875"/>
          <p14:tracePt t="20231" x="10483850" y="4652963"/>
          <p14:tracePt t="20248" x="10510838" y="4608513"/>
          <p14:tracePt t="20265" x="10545763" y="4545013"/>
          <p14:tracePt t="20282" x="10555288" y="4473575"/>
          <p14:tracePt t="20298" x="10563225" y="4402138"/>
          <p14:tracePt t="20315" x="10563225" y="4348163"/>
          <p14:tracePt t="20332" x="10563225" y="4303713"/>
          <p14:tracePt t="20348" x="10563225" y="4276725"/>
          <p14:tracePt t="20365" x="10563225" y="4251325"/>
          <p14:tracePt t="20382" x="10563225" y="4232275"/>
          <p14:tracePt t="20398" x="10563225" y="4224338"/>
          <p14:tracePt t="20415" x="10545763" y="4214813"/>
          <p14:tracePt t="20432" x="10528300" y="4197350"/>
          <p14:tracePt t="20448" x="10491788" y="4197350"/>
          <p14:tracePt t="20465" x="10456863" y="4197350"/>
          <p14:tracePt t="20482" x="10412413" y="4197350"/>
          <p14:tracePt t="20499" x="10385425" y="4214813"/>
          <p14:tracePt t="20515" x="10340975" y="4241800"/>
          <p14:tracePt t="20532" x="10323513" y="4268788"/>
          <p14:tracePt t="20549" x="10304463" y="4295775"/>
          <p14:tracePt t="20565" x="10277475" y="4340225"/>
          <p14:tracePt t="20583" x="10260013" y="4384675"/>
          <p14:tracePt t="20599" x="10252075" y="4429125"/>
          <p14:tracePt t="20599" x="10252075" y="4446588"/>
          <p14:tracePt t="20616" x="10252075" y="4483100"/>
          <p14:tracePt t="20632" x="10252075" y="4527550"/>
          <p14:tracePt t="20649" x="10252075" y="4554538"/>
          <p14:tracePt t="20666" x="10252075" y="4572000"/>
          <p14:tracePt t="20682" x="10252075" y="4589463"/>
          <p14:tracePt t="20699" x="10260013" y="4598988"/>
          <p14:tracePt t="20716" x="10277475" y="4608513"/>
          <p14:tracePt t="20733" x="10296525" y="4616450"/>
          <p14:tracePt t="20749" x="10348913" y="4616450"/>
          <p14:tracePt t="20766" x="10402888" y="4616450"/>
          <p14:tracePt t="20782" x="10456863" y="4616450"/>
          <p14:tracePt t="20799" x="10518775" y="4589463"/>
          <p14:tracePt t="20816" x="10545763" y="4581525"/>
          <p14:tracePt t="20832" x="10563225" y="4562475"/>
          <p14:tracePt t="20849" x="10572750" y="4545013"/>
          <p14:tracePt t="20866" x="10582275" y="4510088"/>
          <p14:tracePt t="20883" x="10599738" y="4483100"/>
          <p14:tracePt t="20900" x="10609263" y="4438650"/>
          <p14:tracePt t="20916" x="10609263" y="4429125"/>
          <p14:tracePt t="20936" x="10609263" y="4419600"/>
          <p14:tracePt t="20949" x="10609263" y="4411663"/>
          <p14:tracePt t="20966" x="10609263" y="4402138"/>
          <p14:tracePt t="20983" x="10599738" y="4402138"/>
          <p14:tracePt t="21048" x="10582275" y="4402138"/>
          <p14:tracePt t="21056" x="10555288" y="4402138"/>
          <p14:tracePt t="21066" x="10528300" y="4402138"/>
          <p14:tracePt t="21083" x="10501313" y="4402138"/>
          <p14:tracePt t="21100" x="10491788" y="4402138"/>
          <p14:tracePt t="21117" x="10474325" y="4402138"/>
          <p14:tracePt t="21133" x="10466388" y="4411663"/>
          <p14:tracePt t="21150" x="10456863" y="4419600"/>
          <p14:tracePt t="21167" x="10447338" y="4446588"/>
          <p14:tracePt t="21183" x="10439400" y="4491038"/>
          <p14:tracePt t="21200" x="10439400" y="4518025"/>
          <p14:tracePt t="21217" x="10429875" y="4545013"/>
          <p14:tracePt t="21234" x="10429875" y="4562475"/>
          <p14:tracePt t="21251" x="10429875" y="4581525"/>
          <p14:tracePt t="21267" x="10429875" y="4589463"/>
          <p14:tracePt t="21312" x="10439400" y="4589463"/>
          <p14:tracePt t="21328" x="10456863" y="4589463"/>
          <p14:tracePt t="21336" x="10483850" y="4589463"/>
          <p14:tracePt t="21344" x="10510838" y="4589463"/>
          <p14:tracePt t="21352" x="10528300" y="4589463"/>
          <p14:tracePt t="21367" x="10572750" y="4589463"/>
          <p14:tracePt t="21384" x="10653713" y="4562475"/>
          <p14:tracePt t="21400" x="10688638" y="4545013"/>
          <p14:tracePt t="21417" x="10706100" y="4518025"/>
          <p14:tracePt t="21434" x="10725150" y="4491038"/>
          <p14:tracePt t="21451" x="10733088" y="4446588"/>
          <p14:tracePt t="21467" x="10733088" y="4419600"/>
          <p14:tracePt t="21484" x="10733088" y="4394200"/>
          <p14:tracePt t="21501" x="10733088" y="4357688"/>
          <p14:tracePt t="21517" x="10733088" y="4340225"/>
          <p14:tracePt t="21534" x="10733088" y="4303713"/>
          <p14:tracePt t="21551" x="10725150" y="4286250"/>
          <p14:tracePt t="21567" x="10680700" y="4268788"/>
          <p14:tracePt t="21584" x="10653713" y="4259263"/>
          <p14:tracePt t="21601" x="10626725" y="4259263"/>
          <p14:tracePt t="21617" x="10599738" y="4259263"/>
          <p14:tracePt t="21634" x="10582275" y="4259263"/>
          <p14:tracePt t="21651" x="10555288" y="4259263"/>
          <p14:tracePt t="21668" x="10537825" y="4259263"/>
          <p14:tracePt t="21684" x="10518775" y="4259263"/>
          <p14:tracePt t="21701" x="10491788" y="4268788"/>
          <p14:tracePt t="21718" x="10474325" y="4286250"/>
          <p14:tracePt t="21735" x="10456863" y="4303713"/>
          <p14:tracePt t="21751" x="10439400" y="4357688"/>
          <p14:tracePt t="21768" x="10429875" y="4394200"/>
          <p14:tracePt t="21785" x="10412413" y="4419600"/>
          <p14:tracePt t="21801" x="10412413" y="4465638"/>
          <p14:tracePt t="21818" x="10412413" y="4500563"/>
          <p14:tracePt t="21835" x="10412413" y="4527550"/>
          <p14:tracePt t="21851" x="10412413" y="4545013"/>
          <p14:tracePt t="21868" x="10412413" y="4554538"/>
          <p14:tracePt t="21885" x="10412413" y="4562475"/>
          <p14:tracePt t="21901" x="10412413" y="4572000"/>
          <p14:tracePt t="21918" x="10420350" y="4572000"/>
          <p14:tracePt t="21952" x="10429875" y="4572000"/>
          <p14:tracePt t="21960" x="10456863" y="4572000"/>
          <p14:tracePt t="21968" x="10501313" y="4572000"/>
          <p14:tracePt t="21985" x="10537825" y="4572000"/>
          <p14:tracePt t="22002" x="10582275" y="4572000"/>
          <p14:tracePt t="22018" x="10599738" y="4572000"/>
          <p14:tracePt t="22035" x="10617200" y="4572000"/>
          <p14:tracePt t="22052" x="10626725" y="4572000"/>
          <p14:tracePt t="22068" x="10644188" y="4562475"/>
          <p14:tracePt t="22085" x="10644188" y="4545013"/>
          <p14:tracePt t="22102" x="10644188" y="4510088"/>
          <p14:tracePt t="22118" x="10653713" y="4473575"/>
          <p14:tracePt t="22135" x="10653713" y="4402138"/>
          <p14:tracePt t="22152" x="10653713" y="4357688"/>
          <p14:tracePt t="22169" x="10653713" y="4330700"/>
          <p14:tracePt t="22185" x="10626725" y="4313238"/>
          <p14:tracePt t="22202" x="10599738" y="4286250"/>
          <p14:tracePt t="22219" x="10563225" y="4268788"/>
          <p14:tracePt t="22236" x="10528300" y="4259263"/>
          <p14:tracePt t="22252" x="10491788" y="4259263"/>
          <p14:tracePt t="22269" x="10466388" y="4259263"/>
          <p14:tracePt t="22286" x="10420350" y="4259263"/>
          <p14:tracePt t="22302" x="10402888" y="4259263"/>
          <p14:tracePt t="22319" x="10358438" y="4259263"/>
          <p14:tracePt t="22319" x="10348913" y="4259263"/>
          <p14:tracePt t="22336" x="10304463" y="4259263"/>
          <p14:tracePt t="22352" x="10287000" y="4268788"/>
          <p14:tracePt t="22369" x="10277475" y="4286250"/>
          <p14:tracePt t="22386" x="10252075" y="4303713"/>
          <p14:tracePt t="22402" x="10252075" y="4330700"/>
          <p14:tracePt t="22419" x="10242550" y="4375150"/>
          <p14:tracePt t="22436" x="10242550" y="4411663"/>
          <p14:tracePt t="22453" x="10242550" y="4446588"/>
          <p14:tracePt t="22469" x="10242550" y="4473575"/>
          <p14:tracePt t="22486" x="10242550" y="4500563"/>
          <p14:tracePt t="22503" x="10252075" y="4510088"/>
          <p14:tracePt t="22519" x="10252075" y="4527550"/>
          <p14:tracePt t="22536" x="10269538" y="4527550"/>
          <p14:tracePt t="22553" x="10287000" y="4537075"/>
          <p14:tracePt t="22569" x="10323513" y="4537075"/>
          <p14:tracePt t="22586" x="10358438" y="4537075"/>
          <p14:tracePt t="22603" x="10402888" y="4537075"/>
          <p14:tracePt t="22620" x="10447338" y="4537075"/>
          <p14:tracePt t="22636" x="10483850" y="4537075"/>
          <p14:tracePt t="22653" x="10518775" y="4527550"/>
          <p14:tracePt t="22670" x="10545763" y="4510088"/>
          <p14:tracePt t="22686" x="10555288" y="4500563"/>
          <p14:tracePt t="22703" x="10572750" y="4483100"/>
          <p14:tracePt t="22703" x="10572750" y="4473575"/>
          <p14:tracePt t="22720" x="10599738" y="4446588"/>
          <p14:tracePt t="22736" x="10626725" y="4402138"/>
          <p14:tracePt t="22753" x="10634663" y="4375150"/>
          <p14:tracePt t="22770" x="10644188" y="4340225"/>
          <p14:tracePt t="22787" x="10644188" y="4322763"/>
          <p14:tracePt t="22803" x="10644188" y="4303713"/>
          <p14:tracePt t="22820" x="10644188" y="4286250"/>
          <p14:tracePt t="22837" x="10644188" y="4276725"/>
          <p14:tracePt t="22853" x="10644188" y="4259263"/>
          <p14:tracePt t="22870" x="10644188" y="4251325"/>
          <p14:tracePt t="22887" x="10626725" y="4251325"/>
          <p14:tracePt t="22903" x="10609263" y="4241800"/>
          <p14:tracePt t="22920" x="10572750" y="4232275"/>
          <p14:tracePt t="22937" x="10537825" y="4232275"/>
          <p14:tracePt t="22953" x="10510838" y="4232275"/>
          <p14:tracePt t="22970" x="10466388" y="4232275"/>
          <p14:tracePt t="22987" x="10439400" y="4232275"/>
          <p14:tracePt t="23003" x="10402888" y="4251325"/>
          <p14:tracePt t="23020" x="10394950" y="4268788"/>
          <p14:tracePt t="23037" x="10367963" y="4295775"/>
          <p14:tracePt t="23054" x="10358438" y="4330700"/>
          <p14:tracePt t="23071" x="10358438" y="4348163"/>
          <p14:tracePt t="23087" x="10358438" y="4394200"/>
          <p14:tracePt t="23104" x="10358438" y="4429125"/>
          <p14:tracePt t="23121" x="10358438" y="4446588"/>
          <p14:tracePt t="23137" x="10358438" y="4456113"/>
          <p14:tracePt t="23154" x="10358438" y="4473575"/>
          <p14:tracePt t="23171" x="10358438" y="4483100"/>
          <p14:tracePt t="23187" x="10367963" y="4483100"/>
          <p14:tracePt t="23224" x="10375900" y="4483100"/>
          <p14:tracePt t="23232" x="10385425" y="4483100"/>
          <p14:tracePt t="23240" x="10402888" y="4483100"/>
          <p14:tracePt t="23254" x="10439400" y="4483100"/>
          <p14:tracePt t="23271" x="10483850" y="4483100"/>
          <p14:tracePt t="23288" x="10545763" y="4483100"/>
          <p14:tracePt t="23305" x="10563225" y="4473575"/>
          <p14:tracePt t="23321" x="10572750" y="4456113"/>
          <p14:tracePt t="23338" x="10582275" y="4438650"/>
          <p14:tracePt t="23354" x="10599738" y="4402138"/>
          <p14:tracePt t="23371" x="10599738" y="4367213"/>
          <p14:tracePt t="23388" x="10609263" y="4322763"/>
          <p14:tracePt t="23404" x="10609263" y="4276725"/>
          <p14:tracePt t="23422" x="10609263" y="4251325"/>
          <p14:tracePt t="23438" x="10609263" y="4232275"/>
          <p14:tracePt t="23454" x="10609263" y="4205288"/>
          <p14:tracePt t="23471" x="10590213" y="4205288"/>
          <p14:tracePt t="23512" x="10582275" y="4205288"/>
          <p14:tracePt t="23520" x="10563225" y="4205288"/>
          <p14:tracePt t="23528" x="10537825" y="4205288"/>
          <p14:tracePt t="23538" x="10483850" y="4205288"/>
          <p14:tracePt t="23555" x="10447338" y="4205288"/>
          <p14:tracePt t="23572" x="10420350" y="4205288"/>
          <p14:tracePt t="23588" x="10412413" y="4224338"/>
          <p14:tracePt t="23605" x="10412413" y="4232275"/>
          <p14:tracePt t="23622" x="10394950" y="4259263"/>
          <p14:tracePt t="23638" x="10394950" y="4286250"/>
          <p14:tracePt t="23655" x="10385425" y="4303713"/>
          <p14:tracePt t="23672" x="10385425" y="4330700"/>
          <p14:tracePt t="23688" x="10385425" y="4357688"/>
          <p14:tracePt t="23705" x="10385425" y="4367213"/>
          <p14:tracePt t="23722" x="10385425" y="4384675"/>
          <p14:tracePt t="23738" x="10385425" y="4394200"/>
          <p14:tracePt t="23756" x="10385425" y="4402138"/>
          <p14:tracePt t="23776" x="10394950" y="4402138"/>
          <p14:tracePt t="23800" x="10394950" y="4411663"/>
          <p14:tracePt t="23808" x="10402888" y="4411663"/>
          <p14:tracePt t="23823" x="10429875" y="4419600"/>
          <p14:tracePt t="23839" x="10466388" y="4419600"/>
          <p14:tracePt t="23856" x="10528300" y="4419600"/>
          <p14:tracePt t="23872" x="10555288" y="4419600"/>
          <p14:tracePt t="23889" x="10582275" y="4419600"/>
          <p14:tracePt t="23906" x="10599738" y="4419600"/>
          <p14:tracePt t="23922" x="10609263" y="4419600"/>
          <p14:tracePt t="23939" x="10609263" y="4402138"/>
          <p14:tracePt t="23955" x="10609263" y="4394200"/>
          <p14:tracePt t="23972" x="10609263" y="4375150"/>
          <p14:tracePt t="23989" x="10609263" y="4367213"/>
          <p14:tracePt t="24006" x="10609263" y="4348163"/>
          <p14:tracePt t="24022" x="10590213" y="4348163"/>
          <p14:tracePt t="24048" x="10582275" y="4348163"/>
          <p14:tracePt t="24056" x="10563225" y="4348163"/>
          <p14:tracePt t="24072" x="10545763" y="4348163"/>
          <p14:tracePt t="24089" x="10537825" y="4348163"/>
          <p14:tracePt t="24106" x="10528300" y="4348163"/>
          <p14:tracePt t="24122" x="10518775" y="4348163"/>
          <p14:tracePt t="24392" x="10501313" y="4348163"/>
          <p14:tracePt t="24400" x="10474325" y="4348163"/>
          <p14:tracePt t="24408" x="10447338" y="4348163"/>
          <p14:tracePt t="24423" x="10348913" y="4375150"/>
          <p14:tracePt t="24440" x="10304463" y="4394200"/>
          <p14:tracePt t="24457" x="10287000" y="4402138"/>
          <p14:tracePt t="24473" x="10269538" y="4411663"/>
          <p14:tracePt t="24490" x="10260013" y="4411663"/>
          <p14:tracePt t="24506" x="10242550" y="4429125"/>
          <p14:tracePt t="24523" x="10198100" y="4438650"/>
          <p14:tracePt t="24540" x="10171113" y="4456113"/>
          <p14:tracePt t="24557" x="10134600" y="4483100"/>
          <p14:tracePt t="24573" x="10099675" y="4510088"/>
          <p14:tracePt t="24590" x="10063163" y="4537075"/>
          <p14:tracePt t="24607" x="10055225" y="4554538"/>
          <p14:tracePt t="24607" x="10037763" y="4562475"/>
          <p14:tracePt t="24624" x="10018713" y="4581525"/>
          <p14:tracePt t="24640" x="10001250" y="4608513"/>
          <p14:tracePt t="24657" x="9991725" y="4633913"/>
          <p14:tracePt t="24674" x="9974263" y="4660900"/>
          <p14:tracePt t="24691" x="9947275" y="4687888"/>
          <p14:tracePt t="24708" x="9920288" y="4714875"/>
          <p14:tracePt t="24724" x="9885363" y="4751388"/>
          <p14:tracePt t="24741" x="9858375" y="4786313"/>
          <p14:tracePt t="24757" x="9813925" y="4822825"/>
          <p14:tracePt t="24774" x="9796463" y="4848225"/>
          <p14:tracePt t="24791" x="9786938" y="4867275"/>
          <p14:tracePt t="24808" x="9752013" y="4894263"/>
          <p14:tracePt t="24824" x="9725025" y="4911725"/>
          <p14:tracePt t="24840" x="9661525" y="4938713"/>
          <p14:tracePt t="24857" x="9626600" y="4946650"/>
          <p14:tracePt t="24874" x="9609138" y="4956175"/>
          <p14:tracePt t="24891" x="9563100" y="4965700"/>
          <p14:tracePt t="24907" x="9528175" y="4973638"/>
          <p14:tracePt t="24924" x="9483725" y="4983163"/>
          <p14:tracePt t="24941" x="9456738" y="4991100"/>
          <p14:tracePt t="24957" x="9439275" y="5000625"/>
          <p14:tracePt t="24974" x="9420225" y="5010150"/>
          <p14:tracePt t="24991" x="9412288" y="5010150"/>
          <p14:tracePt t="25008" x="9394825" y="5018088"/>
          <p14:tracePt t="25025" x="9375775" y="5018088"/>
          <p14:tracePt t="25041" x="9367838" y="5027613"/>
          <p14:tracePt t="25058" x="9348788" y="5037138"/>
          <p14:tracePt t="25075" x="9340850" y="5037138"/>
          <p14:tracePt t="25091" x="9331325" y="5045075"/>
          <p14:tracePt t="25108" x="9323388" y="5045075"/>
          <p14:tracePt t="25124" x="9323388" y="5062538"/>
          <p14:tracePt t="25141" x="9313863" y="5062538"/>
          <p14:tracePt t="25158" x="9304338" y="5072063"/>
          <p14:tracePt t="25175" x="9296400" y="5072063"/>
          <p14:tracePt t="25192" x="9296400" y="5081588"/>
          <p14:tracePt t="25544" x="9313863" y="5081588"/>
          <p14:tracePt t="25560" x="9323388" y="5081588"/>
          <p14:tracePt t="25576" x="9331325" y="5081588"/>
          <p14:tracePt t="25584" x="9340850" y="5081588"/>
          <p14:tracePt t="25592" x="9358313" y="5081588"/>
          <p14:tracePt t="25609" x="9367838" y="5081588"/>
          <p14:tracePt t="25625" x="9385300" y="5081588"/>
          <p14:tracePt t="25642" x="9385300" y="5089525"/>
          <p14:tracePt t="25784" x="9394825" y="5099050"/>
          <p14:tracePt t="25928" x="9420225" y="5108575"/>
          <p14:tracePt t="25936" x="9439275" y="5108575"/>
          <p14:tracePt t="25944" x="9456738" y="5108575"/>
          <p14:tracePt t="25959" x="9518650" y="5108575"/>
          <p14:tracePt t="25976" x="9545638" y="5108575"/>
          <p14:tracePt t="25993" x="9563100" y="5108575"/>
          <p14:tracePt t="26010" x="9572625" y="5108575"/>
          <p14:tracePt t="26026" x="9582150" y="5108575"/>
          <p14:tracePt t="26128" x="9582150" y="5116513"/>
          <p14:tracePt t="26144" x="9582150" y="5126038"/>
          <p14:tracePt t="26152" x="9582150" y="5133975"/>
          <p14:tracePt t="26160" x="9582150" y="5143500"/>
          <p14:tracePt t="26176" x="9582150" y="5160963"/>
          <p14:tracePt t="26194" x="9582150" y="5170488"/>
          <p14:tracePt t="26210" x="9572625" y="5187950"/>
          <p14:tracePt t="26227" x="9563100" y="5187950"/>
          <p14:tracePt t="26243" x="9528175" y="5187950"/>
          <p14:tracePt t="26260" x="9483725" y="5187950"/>
          <p14:tracePt t="26277" x="9447213" y="5187950"/>
          <p14:tracePt t="26293" x="9412288" y="5187950"/>
          <p14:tracePt t="26310" x="9385300" y="5187950"/>
          <p14:tracePt t="26327" x="9367838" y="5187950"/>
          <p14:tracePt t="26344" x="9358313" y="5187950"/>
          <p14:tracePt t="26360" x="9348788" y="5187950"/>
          <p14:tracePt t="26377" x="9340850" y="5187950"/>
          <p14:tracePt t="26394" x="9358313" y="5187950"/>
          <p14:tracePt t="26544" x="9367838" y="5187950"/>
          <p14:tracePt t="26552" x="9385300" y="5187950"/>
          <p14:tracePt t="26560" x="9402763" y="5187950"/>
          <p14:tracePt t="26577" x="9429750" y="5187950"/>
          <p14:tracePt t="26594" x="9447213" y="5187950"/>
          <p14:tracePt t="26611" x="9466263" y="5187950"/>
          <p14:tracePt t="26627" x="9474200" y="5187950"/>
          <p14:tracePt t="26648" x="9466263" y="5187950"/>
          <p14:tracePt t="26760" x="9456738" y="5197475"/>
          <p14:tracePt t="26768" x="9447213" y="5197475"/>
          <p14:tracePt t="26778" x="9439275" y="5197475"/>
          <p14:tracePt t="26794" x="9420225" y="5197475"/>
          <p14:tracePt t="26811" x="9394825" y="5197475"/>
          <p14:tracePt t="26828" x="9358313" y="5197475"/>
          <p14:tracePt t="26845" x="9340850" y="5197475"/>
          <p14:tracePt t="26862" x="9331325" y="5197475"/>
          <p14:tracePt t="26878" x="9304338" y="5197475"/>
          <p14:tracePt t="26895" x="9286875" y="5197475"/>
          <p14:tracePt t="26912" x="9277350" y="5197475"/>
          <p14:tracePt t="26928" x="9286875" y="5197475"/>
          <p14:tracePt t="27112" x="9313863" y="5197475"/>
          <p14:tracePt t="27120" x="9348788" y="5197475"/>
          <p14:tracePt t="27128" x="9402763" y="5197475"/>
          <p14:tracePt t="27145" x="9447213" y="5197475"/>
          <p14:tracePt t="27162" x="9474200" y="5197475"/>
          <p14:tracePt t="27179" x="9483725" y="5187950"/>
          <p14:tracePt t="27195" x="9491663" y="5187950"/>
          <p14:tracePt t="27212" x="9510713" y="5187950"/>
          <p14:tracePt t="27229" x="9491663" y="5187950"/>
          <p14:tracePt t="27360" x="9474200" y="5187950"/>
          <p14:tracePt t="27368" x="9447213" y="5187950"/>
          <p14:tracePt t="27379" x="9402763" y="5197475"/>
          <p14:tracePt t="27396" x="9367838" y="5197475"/>
          <p14:tracePt t="27412" x="9323388" y="5197475"/>
          <p14:tracePt t="27429" x="9286875" y="5197475"/>
          <p14:tracePt t="27446" x="9251950" y="5187950"/>
          <p14:tracePt t="27463" x="9242425" y="5187950"/>
          <p14:tracePt t="27479" x="9242425" y="5180013"/>
          <p14:tracePt t="27632" x="9251950" y="5180013"/>
          <p14:tracePt t="27640" x="9277350" y="5180013"/>
          <p14:tracePt t="27648" x="9304338" y="5180013"/>
          <p14:tracePt t="27663" x="9348788" y="5180013"/>
          <p14:tracePt t="27663" x="9375775" y="5170488"/>
          <p14:tracePt t="27680" x="9429750" y="5160963"/>
          <p14:tracePt t="27696" x="9456738" y="5160963"/>
          <p14:tracePt t="27713" x="9474200" y="5160963"/>
          <p14:tracePt t="27730" x="9447213" y="5160963"/>
          <p14:tracePt t="27888" x="9429750" y="5160963"/>
          <p14:tracePt t="27896" x="9420225" y="5160963"/>
          <p14:tracePt t="27904" x="9412288" y="5160963"/>
          <p14:tracePt t="27913" x="9385300" y="5160963"/>
          <p14:tracePt t="27930" x="9375775" y="5160963"/>
          <p14:tracePt t="27947" x="9367838" y="5160963"/>
          <p14:tracePt t="27963" x="9385300" y="5160963"/>
          <p14:tracePt t="28064" x="9402763" y="5160963"/>
          <p14:tracePt t="28072" x="9429750" y="5160963"/>
          <p14:tracePt t="28080" x="9483725" y="5160963"/>
          <p14:tracePt t="28097" x="9528175" y="5160963"/>
          <p14:tracePt t="28114" x="9563100" y="5160963"/>
          <p14:tracePt t="28130" x="9582150" y="5160963"/>
          <p14:tracePt t="29252" x="9590088" y="5160963"/>
          <p14:tracePt t="29360" x="9599613" y="5160963"/>
          <p14:tracePt t="29368" x="9609138" y="5160963"/>
          <p14:tracePt t="29376" x="9617075" y="5160963"/>
          <p14:tracePt t="29384" x="9626600" y="5153025"/>
          <p14:tracePt t="29400" x="9644063" y="5143500"/>
          <p14:tracePt t="29416" x="9671050" y="5126038"/>
          <p14:tracePt t="29416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443535D-6402-44BB-8966-F989A2E52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603915" y="829578"/>
            <a:ext cx="9601196" cy="1303867"/>
          </a:xfrm>
        </p:spPr>
        <p:txBody>
          <a:bodyPr/>
          <a:lstStyle/>
          <a:p>
            <a:r>
              <a:rPr lang="pt-BR" dirty="0"/>
              <a:t>Determinação de ureia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1873C64B-06A6-4F41-8145-4462DF6A1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761" y="2573977"/>
            <a:ext cx="6846255" cy="3318936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Kit LAB TEST</a:t>
            </a:r>
          </a:p>
          <a:p>
            <a:r>
              <a:rPr lang="pt-BR" dirty="0"/>
              <a:t>Urina do diabético diluída </a:t>
            </a:r>
            <a:r>
              <a:rPr lang="pt-BR" b="1" dirty="0"/>
              <a:t>50x</a:t>
            </a:r>
            <a:r>
              <a:rPr lang="pt-BR" dirty="0"/>
              <a:t>; Urina do controle diluída </a:t>
            </a:r>
            <a:r>
              <a:rPr lang="pt-BR" b="1" dirty="0"/>
              <a:t>100x</a:t>
            </a:r>
          </a:p>
          <a:p>
            <a:r>
              <a:rPr lang="pt-BR" dirty="0"/>
              <a:t>4 amostras (0,02mL): </a:t>
            </a:r>
            <a:r>
              <a:rPr lang="pt-BR" b="1" dirty="0"/>
              <a:t>diabético</a:t>
            </a:r>
            <a:r>
              <a:rPr lang="pt-BR" dirty="0"/>
              <a:t>, </a:t>
            </a:r>
            <a:r>
              <a:rPr lang="pt-BR" b="1" dirty="0"/>
              <a:t>controle</a:t>
            </a:r>
            <a:r>
              <a:rPr lang="pt-BR" dirty="0"/>
              <a:t>, </a:t>
            </a:r>
            <a:r>
              <a:rPr lang="pt-BR" b="1" dirty="0"/>
              <a:t>branco</a:t>
            </a:r>
            <a:r>
              <a:rPr lang="pt-BR" dirty="0"/>
              <a:t> (água destilada) e </a:t>
            </a:r>
            <a:r>
              <a:rPr lang="pt-BR" b="1" dirty="0"/>
              <a:t>padrão</a:t>
            </a:r>
          </a:p>
          <a:p>
            <a:r>
              <a:rPr lang="pt-BR" dirty="0" err="1"/>
              <a:t>Urease</a:t>
            </a:r>
            <a:r>
              <a:rPr lang="pt-BR" dirty="0"/>
              <a:t> tamponada (2mL) </a:t>
            </a:r>
            <a:r>
              <a:rPr lang="pt-BR" dirty="0">
                <a:sym typeface="Wingdings" panose="05000000000000000000" pitchFamily="2" charset="2"/>
              </a:rPr>
              <a:t> incubação a 37ºC (5min)  Oxidante de uso (2mL)  incubação a 36ºC (5min)</a:t>
            </a:r>
          </a:p>
          <a:p>
            <a:r>
              <a:rPr lang="pt-BR" dirty="0">
                <a:sym typeface="Wingdings" panose="05000000000000000000" pitchFamily="2" charset="2"/>
              </a:rPr>
              <a:t>Determinação de </a:t>
            </a:r>
            <a:r>
              <a:rPr lang="pt-BR" b="1" dirty="0">
                <a:sym typeface="Wingdings" panose="05000000000000000000" pitchFamily="2" charset="2"/>
              </a:rPr>
              <a:t>absorbância</a:t>
            </a:r>
            <a:r>
              <a:rPr lang="pt-BR" dirty="0">
                <a:sym typeface="Wingdings" panose="05000000000000000000" pitchFamily="2" charset="2"/>
              </a:rPr>
              <a:t> e cálculo pela fórmula:</a:t>
            </a:r>
          </a:p>
          <a:p>
            <a:pPr marL="0" indent="0" algn="ctr">
              <a:buNone/>
            </a:pPr>
            <a:r>
              <a:rPr lang="pt-BR" sz="2100" b="1" dirty="0">
                <a:sym typeface="Wingdings" panose="05000000000000000000" pitchFamily="2" charset="2"/>
              </a:rPr>
              <a:t>Ureia(mg/100mL) = (</a:t>
            </a:r>
            <a:r>
              <a:rPr lang="pt-BR" sz="2100" b="1" dirty="0" err="1">
                <a:sym typeface="Wingdings" panose="05000000000000000000" pitchFamily="2" charset="2"/>
              </a:rPr>
              <a:t>Ab</a:t>
            </a:r>
            <a:r>
              <a:rPr lang="pt-BR" sz="2100" b="1" dirty="0">
                <a:sym typeface="Wingdings" panose="05000000000000000000" pitchFamily="2" charset="2"/>
              </a:rPr>
              <a:t> desconhecido)x70x(diluição)/(</a:t>
            </a:r>
            <a:r>
              <a:rPr lang="pt-BR" sz="2100" b="1" dirty="0" err="1">
                <a:sym typeface="Wingdings" panose="05000000000000000000" pitchFamily="2" charset="2"/>
              </a:rPr>
              <a:t>Ab</a:t>
            </a:r>
            <a:r>
              <a:rPr lang="pt-BR" sz="2100" b="1" dirty="0">
                <a:sym typeface="Wingdings" panose="05000000000000000000" pitchFamily="2" charset="2"/>
              </a:rPr>
              <a:t> padrão)</a:t>
            </a:r>
            <a:endParaRPr lang="pt-BR" sz="2100" b="1" dirty="0"/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C9D36B63-4325-4C18-AFD1-2FDF4AAB6C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378" r="20576"/>
          <a:stretch/>
        </p:blipFill>
        <p:spPr>
          <a:xfrm>
            <a:off x="7348653" y="1209339"/>
            <a:ext cx="4240586" cy="384439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55D97BF3-5DCE-4D6B-BE34-A67376009E53}"/>
              </a:ext>
            </a:extLst>
          </p:cNvPr>
          <p:cNvSpPr txBox="1"/>
          <p:nvPr/>
        </p:nvSpPr>
        <p:spPr>
          <a:xfrm rot="19179053">
            <a:off x="10468798" y="1558889"/>
            <a:ext cx="121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Diabético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00939938-B240-413E-8FE6-9B171C523682}"/>
              </a:ext>
            </a:extLst>
          </p:cNvPr>
          <p:cNvSpPr txBox="1"/>
          <p:nvPr/>
        </p:nvSpPr>
        <p:spPr>
          <a:xfrm rot="19179053">
            <a:off x="9491660" y="1179126"/>
            <a:ext cx="1215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Controle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xmlns="" id="{09FE7C6E-DC5F-4349-B16A-CD449178A5DD}"/>
              </a:ext>
            </a:extLst>
          </p:cNvPr>
          <p:cNvSpPr/>
          <p:nvPr/>
        </p:nvSpPr>
        <p:spPr>
          <a:xfrm rot="1576364">
            <a:off x="8957621" y="5063335"/>
            <a:ext cx="805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Padrão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E1A81DA9-3F0C-4798-99F7-3997D260E87C}"/>
              </a:ext>
            </a:extLst>
          </p:cNvPr>
          <p:cNvSpPr/>
          <p:nvPr/>
        </p:nvSpPr>
        <p:spPr>
          <a:xfrm rot="1576364">
            <a:off x="8122761" y="5063336"/>
            <a:ext cx="8290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Branco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40719"/>
      </p:ext>
    </p:extLst>
  </p:cSld>
  <p:clrMapOvr>
    <a:masterClrMapping/>
  </p:clrMapOvr>
  <p:transition spd="slow" advTm="4183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086" x="1608138" y="5741988"/>
          <p14:tracePt t="29745" x="1608138" y="5732463"/>
          <p14:tracePt t="29921" x="1608138" y="5724525"/>
          <p14:tracePt t="29929" x="1608138" y="5705475"/>
          <p14:tracePt t="29940" x="1608138" y="5670550"/>
          <p14:tracePt t="29957" x="1608138" y="5616575"/>
          <p14:tracePt t="29973" x="1608138" y="5599113"/>
          <p14:tracePt t="29990" x="1608138" y="5589588"/>
          <p14:tracePt t="30281" x="1616075" y="5589588"/>
          <p14:tracePt t="30320" x="1625600" y="5581650"/>
          <p14:tracePt t="30329" x="1633538" y="5581650"/>
          <p14:tracePt t="30337" x="1652588" y="5581650"/>
          <p14:tracePt t="30344" x="1660525" y="5581650"/>
          <p14:tracePt t="30361" x="1660525" y="5572125"/>
          <p14:tracePt t="30425" x="1679575" y="5572125"/>
          <p14:tracePt t="30432" x="1704975" y="5572125"/>
          <p14:tracePt t="30441" x="1785938" y="5572125"/>
          <p14:tracePt t="30458" x="1893888" y="5572125"/>
          <p14:tracePt t="30475" x="2017713" y="5572125"/>
          <p14:tracePt t="30491" x="2098675" y="5572125"/>
          <p14:tracePt t="30508" x="2116138" y="5572125"/>
          <p14:tracePt t="30525" x="2125663" y="5572125"/>
          <p14:tracePt t="30681" x="2143125" y="5572125"/>
          <p14:tracePt t="30689" x="2160588" y="5572125"/>
          <p14:tracePt t="30696" x="2179638" y="5572125"/>
          <p14:tracePt t="30708" x="2197100" y="5572125"/>
          <p14:tracePt t="30725" x="2214563" y="5572125"/>
          <p14:tracePt t="30742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BCA0DE2-40B8-4610-8D55-DF8BF5A8D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Determinação da glicemia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711497C8-6C35-4F7B-A973-3D0DBA570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Teste do </a:t>
            </a:r>
            <a:r>
              <a:rPr lang="pt-BR" b="1" dirty="0" err="1"/>
              <a:t>glicosímetro</a:t>
            </a:r>
            <a:endParaRPr lang="pt-BR" b="1" dirty="0"/>
          </a:p>
          <a:p>
            <a:r>
              <a:rPr lang="pt-BR" dirty="0"/>
              <a:t>Pequeno corte na cauda do animal para obter sangue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18402"/>
      </p:ext>
    </p:extLst>
  </p:cSld>
  <p:clrMapOvr>
    <a:masterClrMapping/>
  </p:clrMapOvr>
  <p:transition spd="slow" advTm="1838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F82EA8A-98BE-4F56-8AFC-B9D72F46A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Determinação da glicosúria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DB859AFF-092D-4F3E-AFFA-187585A7E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9728" y="2556932"/>
            <a:ext cx="10069550" cy="3318936"/>
          </a:xfrm>
        </p:spPr>
        <p:txBody>
          <a:bodyPr>
            <a:normAutofit lnSpcReduction="10000"/>
          </a:bodyPr>
          <a:lstStyle/>
          <a:p>
            <a:r>
              <a:rPr lang="pt-BR" dirty="0"/>
              <a:t>Tubos de </a:t>
            </a:r>
            <a:r>
              <a:rPr lang="pt-BR" i="1" dirty="0" err="1"/>
              <a:t>Folin</a:t>
            </a:r>
            <a:r>
              <a:rPr lang="pt-BR" i="1" dirty="0"/>
              <a:t>-Wu</a:t>
            </a:r>
          </a:p>
          <a:p>
            <a:r>
              <a:rPr lang="pt-BR" dirty="0"/>
              <a:t>3 amostras (1,0mL): </a:t>
            </a:r>
            <a:r>
              <a:rPr lang="pt-BR" b="1" dirty="0"/>
              <a:t>urina diabético </a:t>
            </a:r>
            <a:r>
              <a:rPr lang="pt-BR" dirty="0"/>
              <a:t>(diluída 100x), </a:t>
            </a:r>
            <a:r>
              <a:rPr lang="pt-BR" b="1" dirty="0"/>
              <a:t>branco</a:t>
            </a:r>
            <a:r>
              <a:rPr lang="pt-BR" dirty="0"/>
              <a:t>, </a:t>
            </a:r>
            <a:r>
              <a:rPr lang="pt-BR" b="1" dirty="0"/>
              <a:t>padrão de glicose</a:t>
            </a:r>
          </a:p>
          <a:p>
            <a:r>
              <a:rPr lang="pt-BR" dirty="0"/>
              <a:t>Urina de animais controle </a:t>
            </a:r>
            <a:r>
              <a:rPr lang="pt-BR" b="1" dirty="0"/>
              <a:t>NÃO</a:t>
            </a:r>
            <a:r>
              <a:rPr lang="pt-BR" dirty="0"/>
              <a:t> apresenta glicose</a:t>
            </a:r>
          </a:p>
          <a:p>
            <a:r>
              <a:rPr lang="pt-BR" dirty="0"/>
              <a:t>Reagente </a:t>
            </a:r>
            <a:r>
              <a:rPr lang="pt-BR" dirty="0" err="1"/>
              <a:t>dinitrossalicílico</a:t>
            </a:r>
            <a:r>
              <a:rPr lang="pt-BR" dirty="0"/>
              <a:t> (3mL) </a:t>
            </a:r>
            <a:r>
              <a:rPr lang="pt-BR" dirty="0">
                <a:sym typeface="Wingdings" panose="05000000000000000000" pitchFamily="2" charset="2"/>
              </a:rPr>
              <a:t> fervura por 5min  resfriamento no gelo por 3min  diluir para 25mL com água destilada</a:t>
            </a:r>
          </a:p>
          <a:p>
            <a:r>
              <a:rPr lang="pt-BR" dirty="0">
                <a:sym typeface="Wingdings" panose="05000000000000000000" pitchFamily="2" charset="2"/>
              </a:rPr>
              <a:t>Determinação de </a:t>
            </a:r>
            <a:r>
              <a:rPr lang="pt-BR" b="1" dirty="0">
                <a:sym typeface="Wingdings" panose="05000000000000000000" pitchFamily="2" charset="2"/>
              </a:rPr>
              <a:t>absorbância</a:t>
            </a:r>
            <a:r>
              <a:rPr lang="pt-BR" dirty="0">
                <a:sym typeface="Wingdings" panose="05000000000000000000" pitchFamily="2" charset="2"/>
              </a:rPr>
              <a:t> e cálculo pela fórmula:</a:t>
            </a:r>
          </a:p>
          <a:p>
            <a:pPr marL="0" indent="0">
              <a:buNone/>
            </a:pPr>
            <a:r>
              <a:rPr lang="pt-BR" b="1" dirty="0">
                <a:sym typeface="Wingdings" panose="05000000000000000000" pitchFamily="2" charset="2"/>
              </a:rPr>
              <a:t>Glicose(g/100mL) = (</a:t>
            </a:r>
            <a:r>
              <a:rPr lang="pt-BR" b="1" dirty="0" err="1">
                <a:sym typeface="Wingdings" panose="05000000000000000000" pitchFamily="2" charset="2"/>
              </a:rPr>
              <a:t>Ab</a:t>
            </a:r>
            <a:r>
              <a:rPr lang="pt-BR" b="1" dirty="0">
                <a:sym typeface="Wingdings" panose="05000000000000000000" pitchFamily="2" charset="2"/>
              </a:rPr>
              <a:t> desconhecido)x(diluição)/(</a:t>
            </a:r>
            <a:r>
              <a:rPr lang="pt-BR" b="1" dirty="0" err="1">
                <a:sym typeface="Wingdings" panose="05000000000000000000" pitchFamily="2" charset="2"/>
              </a:rPr>
              <a:t>Ab</a:t>
            </a:r>
            <a:r>
              <a:rPr lang="pt-BR" b="1" dirty="0">
                <a:sym typeface="Wingdings" panose="05000000000000000000" pitchFamily="2" charset="2"/>
              </a:rPr>
              <a:t> padrão)x10</a:t>
            </a:r>
            <a:endParaRPr lang="pt-BR" b="1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1028" name="Picture 4" descr="Resultado de imagem para folin-wu">
            <a:extLst>
              <a:ext uri="{FF2B5EF4-FFF2-40B4-BE49-F238E27FC236}">
                <a16:creationId xmlns:a16="http://schemas.microsoft.com/office/drawing/2014/main" xmlns="" id="{A2A55918-8E7D-4EA9-B02C-2AB08966B1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2" t="2300" r="48276" b="9353"/>
          <a:stretch/>
        </p:blipFill>
        <p:spPr bwMode="auto">
          <a:xfrm rot="19248836" flipH="1">
            <a:off x="2330606" y="814725"/>
            <a:ext cx="289932" cy="170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81692"/>
      </p:ext>
    </p:extLst>
  </p:cSld>
  <p:clrMapOvr>
    <a:masterClrMapping/>
  </p:clrMapOvr>
  <p:transition spd="slow" advTm="5307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68" x="1973263" y="1562100"/>
          <p14:tracePt t="8158" x="1973263" y="1571625"/>
          <p14:tracePt t="8399" x="1982788" y="1598613"/>
          <p14:tracePt t="8406" x="2000250" y="1625600"/>
          <p14:tracePt t="8414" x="2027238" y="1660525"/>
          <p14:tracePt t="8422" x="2098675" y="1785938"/>
          <p14:tracePt t="8438" x="2187575" y="1901825"/>
          <p14:tracePt t="8455" x="2268538" y="2027238"/>
          <p14:tracePt t="8472" x="2339975" y="2125663"/>
          <p14:tracePt t="8489" x="2401888" y="2205038"/>
          <p14:tracePt t="8505" x="2438400" y="2241550"/>
          <p14:tracePt t="8522" x="2455863" y="2268538"/>
          <p14:tracePt t="8539" x="2465388" y="2276475"/>
          <p14:tracePt t="8555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THENA.CUSTOMXMLID" val="{74503E20-7525-4FF5-95A9-208295EF2A06}"/>
  <p:tag name="ATHENA.CUSTOMXMLCONTENT" val="&lt;?xml version=&quot;1.0&quot;?&gt;&lt;athena xmlns=&quot;http://schemas.microsoft.com/edu/athena&quot; version=&quot;0.1.3517.0&quot;&gt;&lt;timings duration=&quot;30741&quot;/&gt;&lt;/athena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|5.6|39|10.4|20.4|23.4|15.1|2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|26.8|52.1|57.5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ânico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athena xmlns="http://schemas.microsoft.com/edu/athena" version="0.1.3517.0">
  <timings duration="30741"/>
</athena>
</file>

<file path=customXml/itemProps1.xml><?xml version="1.0" encoding="utf-8"?>
<ds:datastoreItem xmlns:ds="http://schemas.openxmlformats.org/officeDocument/2006/customXml" ds:itemID="{732631AB-F674-4D2B-857F-B63EF6187472}">
  <ds:schemaRefs>
    <ds:schemaRef ds:uri="http://schemas.microsoft.com/edu/athen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1267</TotalTime>
  <Words>1005</Words>
  <Application>Microsoft Office PowerPoint</Application>
  <PresentationFormat>Personalizar</PresentationFormat>
  <Paragraphs>315</Paragraphs>
  <Slides>15</Slides>
  <Notes>5</Notes>
  <HiddenSlides>0</HiddenSlides>
  <MMClips>15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7" baseType="lpstr">
      <vt:lpstr>Orgânico</vt:lpstr>
      <vt:lpstr>Presentation</vt:lpstr>
      <vt:lpstr>Apresentação do PowerPoint</vt:lpstr>
      <vt:lpstr>Diabetes Mellitus Experimental</vt:lpstr>
      <vt:lpstr>Introdução – Diabetes tipo I</vt:lpstr>
      <vt:lpstr>Técnica de produção de diabetes</vt:lpstr>
      <vt:lpstr>Experimento (observação durante 2 semanas)</vt:lpstr>
      <vt:lpstr>Na aula prática...</vt:lpstr>
      <vt:lpstr>Determinação de ureia</vt:lpstr>
      <vt:lpstr>Determinação da glicemia</vt:lpstr>
      <vt:lpstr>Determinação da glicosúria</vt:lpstr>
      <vt:lpstr>Teste para corpos cetônicos</vt:lpstr>
      <vt:lpstr>Dissecação do animal</vt:lpstr>
      <vt:lpstr>Resultados</vt:lpstr>
      <vt:lpstr>Apresentação do PowerPoint</vt:lpstr>
      <vt:lpstr>Discussão!!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Diabetes Mellitus Experimental</dc:title>
  <dc:creator>Roro Turcatto</dc:creator>
  <cp:lastModifiedBy>Luciana</cp:lastModifiedBy>
  <cp:revision>96</cp:revision>
  <dcterms:created xsi:type="dcterms:W3CDTF">2018-08-28T15:11:34Z</dcterms:created>
  <dcterms:modified xsi:type="dcterms:W3CDTF">2020-05-21T19:33:55Z</dcterms:modified>
</cp:coreProperties>
</file>