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5eaae670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5eaae670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5eaae670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5eaae670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eaae670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5eaae670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5eaae670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5eaae670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5eaae670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5eaae670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5eaae670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5eaae670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5eaae670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5eaae670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5eaae670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5eaae670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5eaae670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5eaae670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5a17eb688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5a17eb688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5a17eb688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5a17eb688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5a17eb688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5a17eb688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5d56bde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5d56bde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5d56bde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5d56bde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5d56bde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5d56bde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5cba5d7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5cba5d7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5cba5d76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5cba5d767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5d56bde2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5d56bde2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5a17eb68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5a17eb68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5a17eb688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5a17eb688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5a17eb68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5a17eb68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5a17eb688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5a17eb688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5a17eb68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5a17eb68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5eaae67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5eaae670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eaae670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5eaae670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4572000" y="4857750"/>
            <a:ext cx="4572000" cy="2859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857750"/>
            <a:ext cx="4572000" cy="28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33400" y="760050"/>
            <a:ext cx="8077200" cy="743100"/>
          </a:xfrm>
          <a:prstGeom prst="roundRect">
            <a:avLst>
              <a:gd name="adj" fmla="val 16667"/>
            </a:avLst>
          </a:prstGeom>
          <a:solidFill>
            <a:srgbClr val="3333B2"/>
          </a:solidFill>
          <a:ln w="25400" cap="flat" cmpd="sng">
            <a:solidFill>
              <a:srgbClr val="3333B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524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09600" y="1085850"/>
            <a:ext cx="7772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001000" y="4869656"/>
            <a:ext cx="114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555958" y="-9024"/>
            <a:ext cx="4587900" cy="5805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6042" y="-9024"/>
            <a:ext cx="4572000" cy="58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2895600" y="2114550"/>
            <a:ext cx="3429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-175700" y="4982156"/>
            <a:ext cx="46716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Bersan, Louzada, Neves, Puppi - EAE0310 2021 - FEA USP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4705350" y="4856288"/>
            <a:ext cx="523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Optimal Targeted Lockdowns in a Multi-Group SIR Model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2" name="Google Shape;112;p1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4572000" y="4857750"/>
            <a:ext cx="4572000" cy="2859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4857750"/>
            <a:ext cx="4572000" cy="28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571500"/>
            <a:ext cx="9144000" cy="571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3333B2"/>
              </a:gs>
            </a:gsLst>
            <a:lin ang="10800000" scaled="0"/>
          </a:gradFill>
          <a:ln>
            <a:noFill/>
          </a:ln>
          <a:effectLst>
            <a:outerShdw blurRad="50800" dist="889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04800" y="1314450"/>
            <a:ext cx="8382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•"/>
              <a:defRPr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8100" y="585035"/>
            <a:ext cx="9007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07720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4495800" y="-9024"/>
            <a:ext cx="4648200" cy="5805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-6016" y="-9024"/>
            <a:ext cx="4572000" cy="59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-175700" y="4982156"/>
            <a:ext cx="46716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Bersan, Louzada, Neves, Puppi - EAE0310 2021 - FEA USP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4705350" y="4856288"/>
            <a:ext cx="523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Optimal Targeted Lockdowns in a Multi-Group SIR Model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4572000" y="4857750"/>
            <a:ext cx="4572000" cy="2859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-16042" y="4857750"/>
            <a:ext cx="4572000" cy="28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3333B2"/>
              </a:gs>
            </a:gsLst>
            <a:lin ang="10800000" scaled="0"/>
          </a:gradFill>
          <a:ln>
            <a:noFill/>
          </a:ln>
          <a:effectLst>
            <a:outerShdw blurRad="50800" dist="889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1071563" y="4866085"/>
            <a:ext cx="35004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Damodar Rajbhandari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2672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Char char="•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48200" y="800100"/>
            <a:ext cx="42672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alibri"/>
              <a:buChar char="•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39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4572000" y="4869656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07720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4572000" y="4857750"/>
            <a:ext cx="4572000" cy="2859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4857750"/>
            <a:ext cx="4572000" cy="28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3333B2"/>
              </a:gs>
            </a:gsLst>
            <a:lin ang="10800000" scaled="0"/>
          </a:gradFill>
          <a:ln>
            <a:noFill/>
          </a:ln>
          <a:effectLst>
            <a:outerShdw blurRad="50800" dist="889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66788" y="4933378"/>
            <a:ext cx="35004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Economia do Setor Público - FEA USP 2021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457200" y="1257300"/>
            <a:ext cx="4040100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4645025" y="742950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4"/>
          </p:nvPr>
        </p:nvSpPr>
        <p:spPr>
          <a:xfrm>
            <a:off x="4645025" y="1257300"/>
            <a:ext cx="4041900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39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4572000" y="4869656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07720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3333B2"/>
              </a:gs>
            </a:gsLst>
            <a:lin ang="10800000" scaled="0"/>
          </a:gradFill>
          <a:ln>
            <a:noFill/>
          </a:ln>
          <a:effectLst>
            <a:outerShdw blurRad="50800" dist="889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4572000" y="4857750"/>
            <a:ext cx="4572000" cy="2859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0" y="4857750"/>
            <a:ext cx="4572000" cy="28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15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1066800" y="4857750"/>
            <a:ext cx="3505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4572000" y="4869656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07720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6" name="Google Shape;66;p6"/>
          <p:cNvSpPr txBox="1"/>
          <p:nvPr/>
        </p:nvSpPr>
        <p:spPr>
          <a:xfrm>
            <a:off x="1474150" y="486213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Economia do Setor Público - FEA USP 2021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4572000" y="4857750"/>
            <a:ext cx="4572000" cy="2859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0" y="4857750"/>
            <a:ext cx="4572000" cy="28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066800" y="4857750"/>
            <a:ext cx="3505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dt" idx="10"/>
          </p:nvPr>
        </p:nvSpPr>
        <p:spPr>
          <a:xfrm>
            <a:off x="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ftr" idx="11"/>
          </p:nvPr>
        </p:nvSpPr>
        <p:spPr>
          <a:xfrm>
            <a:off x="4572000" y="4869656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077200" y="4869656"/>
            <a:ext cx="106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r-sir.herokuapp.com/main" TargetMode="External"/><Relationship Id="rId7" Type="http://schemas.openxmlformats.org/officeDocument/2006/relationships/hyperlink" Target="https://www.ime.usp.br/~pedrosp/covid19/#risk_mobilit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me.usp.br/~patriota/Covid19.html" TargetMode="External"/><Relationship Id="rId5" Type="http://schemas.openxmlformats.org/officeDocument/2006/relationships/hyperlink" Target="https://portal.fiocruz.br/sites/portal.fiocruz.br/files/documentos/boletim_covid_2021-semanas_14-15-red.pdf" TargetMode="External"/><Relationship Id="rId4" Type="http://schemas.openxmlformats.org/officeDocument/2006/relationships/hyperlink" Target="https://economics.mit.edu/files/1969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ctrTitle"/>
          </p:nvPr>
        </p:nvSpPr>
        <p:spPr>
          <a:xfrm>
            <a:off x="3537150" y="914175"/>
            <a:ext cx="5017500" cy="224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MULTI-RISK SIR MODEL WITH OPTIMALLY TARGETED LOCKDOWN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351875" y="3227150"/>
            <a:ext cx="3519900" cy="139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/>
              <a:t>Felipe de Alcantara Manzi</a:t>
            </a: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/>
              <a:t>João Victor Evangelista</a:t>
            </a: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/>
              <a:t>Saulo Roza da Silva</a:t>
            </a:r>
            <a:endParaRPr sz="2400"/>
          </a:p>
        </p:txBody>
      </p:sp>
      <p:sp>
        <p:nvSpPr>
          <p:cNvPr id="123" name="Google Shape;123;p14"/>
          <p:cNvSpPr txBox="1"/>
          <p:nvPr/>
        </p:nvSpPr>
        <p:spPr>
          <a:xfrm>
            <a:off x="4825050" y="3507500"/>
            <a:ext cx="2441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Daron Acemoglu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Victor Chernozhukov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Iván Werning Michael D. Whinston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 Totalmente Focalizada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6057675" y="1597275"/>
            <a:ext cx="26319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Lockdown severo para toda a população idosa (21% da pop. total) até a chegada da vacina.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Lockdown  chega a 30% para a população jovem, 72% para a pop. de meia-idade e termina após 210 para ambos os grupos.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Mortes: 1,00% da pop. total.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Econômico: 12,7% do PIB de 1 ano.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similar ao da política semi-focalizada.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752875" cy="236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 Totalmente Focalizada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6184900" y="1597275"/>
            <a:ext cx="25047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O gráfico compara as perdas econômicas vs. mortes para diferentes políticas de lockdown e custos da perda da vida.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Conclusões: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 ganhos consideráveis nas políticas semi-focalizadas e ganhos menores nas políticas totalmente focalizadas.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25" y="1307850"/>
            <a:ext cx="3832443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Distanciamento entre os Grupos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Na pesquisa, considera-se que os indivíduos têm contato tanto com pessoas do mesmo grupo quanto com pessoas de grupos diferentes a uma mesma taxa, levando a uma taxa comum de infecção β.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Considera-se então que seja possível reduzir essa interação entre grupos por uma fração de 1-ρ, levando a uma nova taxa de βρ de infeção entre os grupos.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6057675" y="1597275"/>
            <a:ext cx="26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463" y="1822200"/>
            <a:ext cx="441007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5235661" y="1422000"/>
            <a:ext cx="36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Contato entre grupos reduzido para 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ρ=0,5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07913"/>
            <a:ext cx="4381500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766800" y="1422000"/>
            <a:ext cx="33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Contato entre grupos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ρ=1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958850" y="635000"/>
            <a:ext cx="793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Diferença de contato entre grupos para políticas semi-focalizadas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6057675" y="1597275"/>
            <a:ext cx="26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5150136" y="1422000"/>
            <a:ext cx="36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Contato entre grupos reduzido para 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ρ=0,5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766800" y="1422000"/>
            <a:ext cx="33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Contato entre grupos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ρ=1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958850" y="635000"/>
            <a:ext cx="793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Diferença de contato entre grupos para políticas semi-focalizadas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156" y="1974600"/>
            <a:ext cx="4079543" cy="3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74600"/>
            <a:ext cx="4088629" cy="3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chegada de uma vacina - Política Uniforme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6057675" y="1597275"/>
            <a:ext cx="2631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Considera-se agora uma chegada mais rápida da vacina (T=365 dias ao invés de T=548)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política uniforme, a melhor alternativa seria ter um lockdown mais agressivo (60% da pop.)  até a chegada da vacina.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Mortes: 0,88% da pop. total.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Econômico: 36,84% do PIB de 1 ano.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7275"/>
            <a:ext cx="6038349" cy="22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1285300" y="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 Uniforme x Semi-Focalizada</a:t>
            </a:r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600" y="650725"/>
            <a:ext cx="5346350" cy="44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6454825" y="1026250"/>
            <a:ext cx="26391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 da política semi-focalizada: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Maior taxa de fatalidade (0,95% da pop vs 0,88% na política uniforme).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Menor dano econômico ( 13,8% do PIB de um ano vs. 36,8% na política uniforme)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Conclusão: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Existem ganhos significativos em uma política semi-focalizada ou totalmente focalizada, principalmente em relação ao menor dano econômico.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Testagem e rastreamento</a:t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6057675" y="1597275"/>
            <a:ext cx="26319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O gráfico considera a probabilidade de 40% de um indivíduo com Covid-19 ser identificado e isolado, em um política semi-focalizada.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Mortes: 0,57% da pop. total. (sem testagem e isolamento: 1,02%)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Lockdown menos restrito em relação ao semi-focalizado sem testagem e isolamento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Econômico: 5,9% do PIB de 1 ano (12,8% sem testagem e isolamento).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752875" cy="2348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Testagem e rastreamento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6057675" y="1597275"/>
            <a:ext cx="26319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O gráfico considera a probabilidade de 40% de um indivíduo com Covid-19 ser identificado e isolado, em um política semi-focalizada.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Contato entre os grupos reduzido para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ρ=0,5.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Mortes: 0,3% da pop. total.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há necessidade de lockdown para os dois grupos mais jovens.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Econômico: 2% do PIB de 1 ano.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752875" cy="238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1162375" y="503975"/>
            <a:ext cx="7447800" cy="122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Resultados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Apresentação</a:t>
            </a:r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just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pt-BR"/>
              <a:t>Introdução e modelo</a:t>
            </a:r>
            <a:endParaRPr/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pt-BR"/>
              <a:t>Resultados e Conclusão </a:t>
            </a:r>
            <a:endParaRPr/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pt-BR"/>
              <a:t>Resultados Diferentes</a:t>
            </a:r>
            <a:endParaRPr/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pt-BR"/>
              <a:t>Bibliografia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Resultados</a:t>
            </a:r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500"/>
              <a:t>Doença atingindo mais os jovens: caso Fiocruz</a:t>
            </a:r>
            <a:endParaRPr sz="2500"/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SzPts val="2500"/>
              <a:buChar char="•"/>
            </a:pPr>
            <a:r>
              <a:rPr lang="pt-BR" sz="2500"/>
              <a:t>Com as novas variantes, os parâmetros para o modelo se ajustam, e dessa forma os resultados esperados com políticas também diferem.</a:t>
            </a: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Resultados: </a:t>
            </a:r>
            <a:r>
              <a:rPr lang="pt-BR" sz="2500"/>
              <a:t>caso Fiocruz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0" y="1389950"/>
            <a:ext cx="5209452" cy="35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6057675" y="1597275"/>
            <a:ext cx="2631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S.E 1: 2 a 9 de Janeiro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S.E 14: 17 de Abril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Algumas Hipóteses: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Efeitos da vacinação nos 70 + (queda da letalidade dos mais velhos)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Grupos mais jovens têm uma maior necessidade de sair de casa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Mais novos são mais vulneráveis a nova variante (taxa de letalidade maior)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Resultados</a:t>
            </a:r>
            <a:endParaRPr/>
          </a:p>
        </p:txBody>
      </p:sp>
      <p:sp>
        <p:nvSpPr>
          <p:cNvPr id="279" name="Google Shape;279;p35"/>
          <p:cNvSpPr txBox="1"/>
          <p:nvPr/>
        </p:nvSpPr>
        <p:spPr>
          <a:xfrm>
            <a:off x="1095000" y="1456650"/>
            <a:ext cx="75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Efeitos da vacinação nos 70 + (queda da letalidade dos mais velhos)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75" y="2150063"/>
            <a:ext cx="3488800" cy="119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5"/>
          <p:cNvCxnSpPr/>
          <p:nvPr/>
        </p:nvCxnSpPr>
        <p:spPr>
          <a:xfrm>
            <a:off x="3860537" y="2667850"/>
            <a:ext cx="12495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375" y="2150075"/>
            <a:ext cx="3518825" cy="11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507450" y="4184425"/>
            <a:ext cx="812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Nesse caso, há queda no total de mortes, sendo: queda no dos mais velhos, e aumento marginal na mortes dos mais novas e intermediários. Esse aumento na mortes dos mais novos é provocada pela ainda tranmissão dos grupos mais velhos, pois dado que eles não morrem, eles ainda transmitem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507450" y="3572850"/>
            <a:ext cx="283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Queda nas mortes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Aumento de perda econômica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Resultados</a:t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1095000" y="1456650"/>
            <a:ext cx="75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mais jovens têm uma maior necessidade de sair de casa (efeito do lockdown é menor)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50" y="2267513"/>
            <a:ext cx="3488800" cy="119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36"/>
          <p:cNvCxnSpPr/>
          <p:nvPr/>
        </p:nvCxnSpPr>
        <p:spPr>
          <a:xfrm>
            <a:off x="3856987" y="2813613"/>
            <a:ext cx="12495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3" name="Google Shape;29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592" y="2267513"/>
            <a:ext cx="3514958" cy="12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 txBox="1"/>
          <p:nvPr/>
        </p:nvSpPr>
        <p:spPr>
          <a:xfrm>
            <a:off x="507450" y="4184425"/>
            <a:ext cx="812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Nesse caso, aumento total de mortes, sendo: aumento no dos mais velhos, nos mais novas e intermediários. Esse aumento é claramente provocado pelo aumento na taxa de transmissão, dado o menor efeito da política de lockdown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507450" y="3572850"/>
            <a:ext cx="283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Aumento nas mortes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Aumento de perda econômica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Resultados</a:t>
            </a:r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1095000" y="1456650"/>
            <a:ext cx="75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novos são mais vulneráveis a nova variante (taxa de letalidade maior no mais novos)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00" y="2221038"/>
            <a:ext cx="3488800" cy="119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37"/>
          <p:cNvCxnSpPr/>
          <p:nvPr/>
        </p:nvCxnSpPr>
        <p:spPr>
          <a:xfrm>
            <a:off x="3899437" y="2816650"/>
            <a:ext cx="12495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4" name="Google Shape;3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825" y="2183760"/>
            <a:ext cx="3734525" cy="1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/>
        </p:nvSpPr>
        <p:spPr>
          <a:xfrm>
            <a:off x="507450" y="4184425"/>
            <a:ext cx="812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Nesse caso, aumento total de mortes, sendo: aumento marginal no dos mais velhos e nos intermediários, e um expressivo aumento nos mais novos. É evidente que o aumento morte dos mais novos, mas qual o motivo as mortes do grupo intermediário e dos mais velhos aumentam também?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507450" y="3572850"/>
            <a:ext cx="283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Aumento nas mortes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Aumento de perda econômica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baseado em Isolamento Social</a:t>
            </a:r>
            <a:endParaRPr/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25" y="1766450"/>
            <a:ext cx="4672525" cy="30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525" y="1766450"/>
            <a:ext cx="4542264" cy="309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1095000" y="1456650"/>
            <a:ext cx="75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410350" y="2058825"/>
            <a:ext cx="8638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https://mr-sir.herokuapp.com/main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https://economics.mit.edu/files/19698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https://portal.fiocruz.br/sites/portal.fiocruz.br/files/documentos/boletim_covid_2021-semanas_14-15-red.pdf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https://www.ime.usp.br/~patriota/Covid19.html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https://www.ime.usp.br/~pedrosp/covid19/#risk_mobility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 e modelo</a:t>
            </a: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905850" y="1460075"/>
            <a:ext cx="7899600" cy="29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spcBef>
                <a:spcPts val="640"/>
              </a:spcBef>
              <a:spcAft>
                <a:spcPts val="0"/>
              </a:spcAft>
              <a:buSzPts val="2000"/>
              <a:buChar char="-"/>
            </a:pPr>
            <a:r>
              <a:rPr lang="pt-BR" sz="2000"/>
              <a:t>Com o lockdown, os indivíduos reduzem o consumo e horas de trabalho;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pt-BR" sz="2000"/>
              <a:t>Há uma externalidade negativa associada ao vírus;</a:t>
            </a:r>
            <a:endParaRPr sz="200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575" y="2776600"/>
            <a:ext cx="3070600" cy="22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 e modelo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867150" y="1307850"/>
            <a:ext cx="7899600" cy="186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spcBef>
                <a:spcPts val="640"/>
              </a:spcBef>
              <a:spcAft>
                <a:spcPts val="0"/>
              </a:spcAft>
              <a:buSzPts val="2000"/>
              <a:buChar char="-"/>
            </a:pPr>
            <a:r>
              <a:rPr lang="pt-BR" sz="2000"/>
              <a:t>Os resultados poderão ser usados para: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pt-BR" sz="2000"/>
              <a:t>Implementação de medidas de isolamento próximas ao nível ótimo;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pt-BR" sz="2000"/>
              <a:t>Identificar medidas com melhor custo-benefício;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pt-BR" sz="2000"/>
              <a:t>Modelo clássico de Kermack e McKendricl (1927);</a:t>
            </a:r>
            <a:endParaRPr sz="2000"/>
          </a:p>
          <a:p>
            <a:pPr marL="4572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25" y="2891750"/>
            <a:ext cx="3070600" cy="2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850" y="4117600"/>
            <a:ext cx="5693475" cy="6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3212375" y="3792375"/>
            <a:ext cx="1117500" cy="32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Suscetíveis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4472975" y="3792375"/>
            <a:ext cx="1034100" cy="32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Infectados</a:t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5617050" y="3792375"/>
            <a:ext cx="1305000" cy="32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Recuperados</a:t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7032025" y="3792375"/>
            <a:ext cx="1117500" cy="32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Mortos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 e modelo</a:t>
            </a:r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5526725" y="1109263"/>
            <a:ext cx="7346700" cy="1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000"/>
              <a:t>3 Grupos:</a:t>
            </a:r>
            <a:endParaRPr sz="2000"/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Jovens (20-44 anos)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Meia-idade ( 45-65 anos)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Idosos (65+)</a:t>
            </a:r>
            <a:endParaRPr sz="2000"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477675"/>
            <a:ext cx="3786974" cy="3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2988" y="2664588"/>
            <a:ext cx="210502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207200" y="2007450"/>
            <a:ext cx="6180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L = fração de indivíduos em lockdown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H = número de indivíduos internados na UTI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𝜃 = eficiência do lockdown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𝛽 = taxa de contatos contagiosos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Parâmetros do processo de Poisson: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𝛾 = taxa de recuperação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𝛿𝘥 = taxa de morte condicional à UTI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𝛿𝘳 = taxa de recuperação condicionada à UTI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5">
            <a:alphaModFix/>
          </a:blip>
          <a:srcRect l="-27880" r="27880"/>
          <a:stretch/>
        </p:blipFill>
        <p:spPr>
          <a:xfrm>
            <a:off x="5694738" y="4027225"/>
            <a:ext cx="2009775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 e modelo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l="-27880" r="27880"/>
          <a:stretch/>
        </p:blipFill>
        <p:spPr>
          <a:xfrm>
            <a:off x="3313775" y="2324100"/>
            <a:ext cx="20097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2655350" y="1627525"/>
            <a:ext cx="2472900" cy="591300"/>
          </a:xfrm>
          <a:prstGeom prst="wedgeRectCallout">
            <a:avLst>
              <a:gd name="adj1" fmla="val 20815"/>
              <a:gd name="adj2" fmla="val 7593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Suscetíveis (lockdown), infectados,recuperados que não retornam, mortos </a:t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4736600" y="2878825"/>
            <a:ext cx="1305000" cy="690900"/>
          </a:xfrm>
          <a:prstGeom prst="wedgeRectCallout">
            <a:avLst>
              <a:gd name="adj1" fmla="val -21110"/>
              <a:gd name="adj2" fmla="val -744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valor da vida (difícil mensuração)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604100" y="3892150"/>
            <a:ext cx="64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- Sabendo disso, qual a melhor alternativa? Melhor intensidade, duração, foco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 e Conclusão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Políticas semi-focalizadas apresentam maiores vantagens do que as políticas uniformes e totalmente focalizadas, tanto em relação ao número de mortes evitadas quanto a um menor dano econômico.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Reduzir o tempo de chegada da vacina possui maior influência nos resultados do que diferentes políticas de isolamento entre grupos.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 Uniforme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6057675" y="1597275"/>
            <a:ext cx="2631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α =2 (quadrático)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θ = 0,75 (taxa de obediência ao lockdown)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= 20 (custo da perda da vida = 20 vezes a contribuição anual do indivíduo)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T=543 (dias até a chegada da vacina)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Pico Infecção: 6%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Mortes: 1,83% da pop.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Econômico: 24,3% do PIB de 1 ano.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752875" cy="238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Política Semi-Focalizada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6057675" y="1597275"/>
            <a:ext cx="26319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Lockdown severo para toda a população idosa (21% da pop. total) até a chegada da vacina.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Lockdown  chega a 45% da pop. jovem e de meia-idade e termina após 210 dias aprox.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Mortes: 1,02% da pop. total.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Apesar do lockdown menos severo para a maioria da pop. (79%), a taxa de fatalidade é menor do que na polícia uniforme.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Econômico: 12,8% do PIB de 1 ano.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752876" cy="237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mer_Presentation_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Apresentação na tela (16:9)</PresentationFormat>
  <Paragraphs>144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Beamer_Presentation_template</vt:lpstr>
      <vt:lpstr>A MULTI-RISK SIR MODEL WITH OPTIMALLY TARGETED LOCKDOWN</vt:lpstr>
      <vt:lpstr>Apresentação</vt:lpstr>
      <vt:lpstr>Introdução e modelo</vt:lpstr>
      <vt:lpstr>Introdução e modelo</vt:lpstr>
      <vt:lpstr>Introdução e modelo</vt:lpstr>
      <vt:lpstr>Introdução e modelo</vt:lpstr>
      <vt:lpstr>Resultado e Conclusão</vt:lpstr>
      <vt:lpstr>Política Uniforme</vt:lpstr>
      <vt:lpstr>Política Semi-Focalizada</vt:lpstr>
      <vt:lpstr>Política Totalmente Focalizada</vt:lpstr>
      <vt:lpstr>Política Totalmente Focalizada</vt:lpstr>
      <vt:lpstr>Distanciamento entre os Grupos</vt:lpstr>
      <vt:lpstr>Apresentação do PowerPoint</vt:lpstr>
      <vt:lpstr>Apresentação do PowerPoint</vt:lpstr>
      <vt:lpstr>A chegada de uma vacina - Política Uniforme</vt:lpstr>
      <vt:lpstr>Política Uniforme x Semi-Focalizada</vt:lpstr>
      <vt:lpstr>Testagem e rastreamento</vt:lpstr>
      <vt:lpstr>Testagem e rastreamento</vt:lpstr>
      <vt:lpstr>Outros Resultados  </vt:lpstr>
      <vt:lpstr>Outros Resultados</vt:lpstr>
      <vt:lpstr>Outros Resultados: caso Fiocruz </vt:lpstr>
      <vt:lpstr>Outros Resultados</vt:lpstr>
      <vt:lpstr>Outros Resultados</vt:lpstr>
      <vt:lpstr>Outros Resultados</vt:lpstr>
      <vt:lpstr>Modelo baseado em Isolamento Social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MULTI-RISK SIR MODEL WITH OPTIMALLY TARGETED LOCKDOWN</dc:title>
  <dc:creator>fabiana</dc:creator>
  <cp:lastModifiedBy>Paulo Picchetti</cp:lastModifiedBy>
  <cp:revision>1</cp:revision>
  <dcterms:modified xsi:type="dcterms:W3CDTF">2021-04-30T00:05:29Z</dcterms:modified>
</cp:coreProperties>
</file>