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58" r:id="rId4"/>
    <p:sldId id="259" r:id="rId5"/>
    <p:sldId id="261" r:id="rId6"/>
    <p:sldId id="257" r:id="rId7"/>
    <p:sldId id="262" r:id="rId8"/>
    <p:sldId id="260" r:id="rId9"/>
    <p:sldId id="263" r:id="rId10"/>
    <p:sldId id="264" r:id="rId11"/>
    <p:sldId id="265" r:id="rId12"/>
    <p:sldId id="269" r:id="rId13"/>
    <p:sldId id="267" r:id="rId14"/>
    <p:sldId id="266" r:id="rId15"/>
    <p:sldId id="270" r:id="rId16"/>
    <p:sldId id="271" r:id="rId17"/>
    <p:sldId id="272" r:id="rId18"/>
    <p:sldId id="276" r:id="rId19"/>
    <p:sldId id="278" r:id="rId20"/>
    <p:sldId id="282" r:id="rId21"/>
    <p:sldId id="275" r:id="rId22"/>
    <p:sldId id="279" r:id="rId23"/>
    <p:sldId id="280" r:id="rId24"/>
    <p:sldId id="281" r:id="rId25"/>
    <p:sldId id="288" r:id="rId26"/>
    <p:sldId id="283" r:id="rId27"/>
    <p:sldId id="285" r:id="rId28"/>
    <p:sldId id="287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171C64-941C-4295-B457-0C49F05DD1ED}" type="datetimeFigureOut">
              <a:rPr lang="pt-BR" smtClean="0"/>
              <a:pPr/>
              <a:t>24/08/2015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0465B5-1B31-48A9-A661-92652E8A9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au-brasil-map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468544" cy="10447137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pt-BR" sz="8000" b="0" dirty="0" smtClean="0">
                <a:solidFill>
                  <a:schemeClr val="bg1"/>
                </a:solidFill>
                <a:latin typeface="Colonna MT" pitchFamily="82" charset="0"/>
              </a:rPr>
              <a:t>CASA-GRANDE</a:t>
            </a:r>
            <a:r>
              <a:rPr lang="pt-BR" sz="8800" b="0" dirty="0" smtClean="0">
                <a:solidFill>
                  <a:schemeClr val="bg1"/>
                </a:solidFill>
                <a:latin typeface="Colonna MT" pitchFamily="82" charset="0"/>
              </a:rPr>
              <a:t> E </a:t>
            </a:r>
            <a:r>
              <a:rPr lang="pt-BR" sz="8000" b="0" dirty="0" smtClean="0">
                <a:solidFill>
                  <a:schemeClr val="bg1"/>
                </a:solidFill>
                <a:latin typeface="Colonna MT" pitchFamily="82" charset="0"/>
              </a:rPr>
              <a:t>SENZALA</a:t>
            </a:r>
            <a:r>
              <a:rPr lang="pt-BR" sz="8000" dirty="0" smtClean="0">
                <a:solidFill>
                  <a:schemeClr val="bg1"/>
                </a:solidFill>
                <a:latin typeface="Baskerville Old Face" pitchFamily="18" charset="0"/>
              </a:rPr>
              <a:t/>
            </a:r>
            <a:br>
              <a:rPr lang="pt-BR" sz="8000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pt-BR" sz="6000" dirty="0" smtClean="0">
                <a:solidFill>
                  <a:schemeClr val="bg1"/>
                </a:solidFill>
                <a:latin typeface="Baskerville Old Face" pitchFamily="18" charset="0"/>
              </a:rPr>
              <a:t/>
            </a:r>
            <a:br>
              <a:rPr lang="pt-BR" sz="6000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pt-BR" sz="4400" b="1" dirty="0" smtClean="0">
                <a:solidFill>
                  <a:schemeClr val="bg1"/>
                </a:solidFill>
                <a:latin typeface="Baskerville Old Face" pitchFamily="18" charset="0"/>
              </a:rPr>
              <a:t>O Índio e o Colonizador Português</a:t>
            </a:r>
            <a:br>
              <a:rPr lang="pt-BR" sz="4400" b="1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pt-BR" sz="4400" b="1" dirty="0" smtClean="0">
                <a:solidFill>
                  <a:schemeClr val="bg1"/>
                </a:solidFill>
                <a:latin typeface="Baskerville Old Face" pitchFamily="18" charset="0"/>
              </a:rPr>
              <a:t/>
            </a:r>
            <a:br>
              <a:rPr lang="pt-BR" sz="4400" b="1" dirty="0" smtClean="0">
                <a:solidFill>
                  <a:schemeClr val="bg1"/>
                </a:solidFill>
                <a:latin typeface="Baskerville Old Face" pitchFamily="18" charset="0"/>
              </a:rPr>
            </a:br>
            <a:endParaRPr lang="pt-BR" sz="60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Formação do Povo Português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Portugal: terra de transição entre </a:t>
            </a:r>
            <a:r>
              <a:rPr lang="pt-BR" sz="2800" dirty="0" err="1" smtClean="0"/>
              <a:t>Africa</a:t>
            </a:r>
            <a:r>
              <a:rPr lang="pt-BR" sz="2800" dirty="0" smtClean="0"/>
              <a:t> e Europa</a:t>
            </a:r>
          </a:p>
          <a:p>
            <a:r>
              <a:rPr lang="pt-BR" sz="2800" dirty="0" smtClean="0"/>
              <a:t>Constantes guerra e domínios por diferentes povos</a:t>
            </a:r>
            <a:endParaRPr lang="pt-BR" sz="2800" dirty="0"/>
          </a:p>
        </p:txBody>
      </p:sp>
      <p:pic>
        <p:nvPicPr>
          <p:cNvPr id="21506" name="Picture 2" descr="http://www.luventicus.org/mapas/europa/portug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4944"/>
            <a:ext cx="56769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Formação do Povo Português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Povo nativo: africano ou europeu?</a:t>
            </a:r>
          </a:p>
          <a:p>
            <a:r>
              <a:rPr lang="pt-BR" dirty="0" smtClean="0"/>
              <a:t>Mouros (africanos do norte)</a:t>
            </a:r>
          </a:p>
          <a:p>
            <a:r>
              <a:rPr lang="pt-BR" dirty="0" smtClean="0"/>
              <a:t>Árabes (invasão da Península Ibérica)</a:t>
            </a:r>
          </a:p>
          <a:p>
            <a:r>
              <a:rPr lang="pt-BR" dirty="0" smtClean="0"/>
              <a:t>Império Romano</a:t>
            </a:r>
          </a:p>
          <a:p>
            <a:r>
              <a:rPr lang="pt-BR" dirty="0" smtClean="0"/>
              <a:t>Espanhóis</a:t>
            </a:r>
          </a:p>
          <a:p>
            <a:r>
              <a:rPr lang="pt-BR" dirty="0" smtClean="0"/>
              <a:t>Semitas</a:t>
            </a:r>
          </a:p>
          <a:p>
            <a:r>
              <a:rPr lang="pt-BR" dirty="0" smtClean="0"/>
              <a:t>Judeus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não gostarem dos espanhóis, se tornaram independentes e autônomos;</a:t>
            </a:r>
          </a:p>
          <a:p>
            <a:r>
              <a:rPr lang="pt-BR" dirty="0" smtClean="0"/>
              <a:t>Orgulhosos das técnicas de navegação;</a:t>
            </a:r>
          </a:p>
          <a:p>
            <a:r>
              <a:rPr lang="pt-BR" dirty="0" smtClean="0"/>
              <a:t>Nacionalistas;</a:t>
            </a:r>
          </a:p>
          <a:p>
            <a:r>
              <a:rPr lang="pt-BR" dirty="0" smtClean="0"/>
              <a:t>Primeira nação a ter um rei burguês;</a:t>
            </a:r>
          </a:p>
          <a:p>
            <a:r>
              <a:rPr lang="pt-BR" dirty="0" smtClean="0"/>
              <a:t>Baixa participação na época feudal; sociedade pouco estratificada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www.bananaetc.blogger.com.br/03_12_azulejos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4325" t="54856" r="4858" b="19584"/>
          <a:stretch>
            <a:fillRect/>
          </a:stretch>
        </p:blipFill>
        <p:spPr bwMode="auto">
          <a:xfrm>
            <a:off x="-1" y="5589240"/>
            <a:ext cx="3675029" cy="126876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168352"/>
          </a:xfrm>
        </p:spPr>
        <p:txBody>
          <a:bodyPr/>
          <a:lstStyle/>
          <a:p>
            <a:r>
              <a:rPr lang="pt-BR" dirty="0" smtClean="0"/>
              <a:t>Povo africano</a:t>
            </a:r>
          </a:p>
          <a:p>
            <a:r>
              <a:rPr lang="pt-BR" dirty="0" smtClean="0"/>
              <a:t>Mais evoluídos em técnicas de agricultura;</a:t>
            </a:r>
          </a:p>
          <a:p>
            <a:r>
              <a:rPr lang="pt-BR" dirty="0" smtClean="0"/>
              <a:t>Levaram a cana de açúcar para Portugal;</a:t>
            </a:r>
          </a:p>
          <a:p>
            <a:r>
              <a:rPr lang="pt-BR" dirty="0" smtClean="0"/>
              <a:t>Influências na arquitetura e higiene;</a:t>
            </a:r>
          </a:p>
          <a:p>
            <a:r>
              <a:rPr lang="pt-BR" dirty="0" smtClean="0"/>
              <a:t>Azulejos portugueses</a:t>
            </a:r>
          </a:p>
          <a:p>
            <a:endParaRPr lang="pt-BR" dirty="0" smtClean="0"/>
          </a:p>
        </p:txBody>
      </p:sp>
      <p:pic>
        <p:nvPicPr>
          <p:cNvPr id="7" name="Picture 4" descr="http://www.bananaetc.blogger.com.br/03_12_azulejos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4325" t="54856" r="4858" b="19584"/>
          <a:stretch>
            <a:fillRect/>
          </a:stretch>
        </p:blipFill>
        <p:spPr bwMode="auto">
          <a:xfrm>
            <a:off x="3707904" y="5565285"/>
            <a:ext cx="3744416" cy="1292715"/>
          </a:xfrm>
          <a:prstGeom prst="rect">
            <a:avLst/>
          </a:prstGeom>
          <a:noFill/>
        </p:spPr>
      </p:pic>
      <p:pic>
        <p:nvPicPr>
          <p:cNvPr id="12" name="Picture 4" descr="http://www.bananaetc.blogger.com.br/03_12_azulejos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4325" t="54856" r="4858" b="19584"/>
          <a:stretch>
            <a:fillRect/>
          </a:stretch>
        </p:blipFill>
        <p:spPr bwMode="auto">
          <a:xfrm>
            <a:off x="7271792" y="5565285"/>
            <a:ext cx="3744416" cy="1292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Português é um povo miscigenado;</a:t>
            </a:r>
          </a:p>
          <a:p>
            <a:r>
              <a:rPr lang="pt-BR" dirty="0" smtClean="0"/>
              <a:t>Preconceito quanto à religião</a:t>
            </a:r>
          </a:p>
          <a:p>
            <a:r>
              <a:rPr lang="pt-BR" dirty="0" smtClean="0"/>
              <a:t>Guerra contra os </a:t>
            </a:r>
            <a:r>
              <a:rPr lang="pt-BR" dirty="0" err="1" smtClean="0"/>
              <a:t>não-cristãos</a:t>
            </a:r>
            <a:r>
              <a:rPr lang="pt-BR" dirty="0" smtClean="0"/>
              <a:t> (unificação ocorreu contra os </a:t>
            </a:r>
            <a:r>
              <a:rPr lang="pt-BR" dirty="0" err="1" smtClean="0"/>
              <a:t>arábes</a:t>
            </a:r>
            <a:r>
              <a:rPr lang="pt-BR" dirty="0" smtClean="0"/>
              <a:t>)</a:t>
            </a:r>
          </a:p>
          <a:p>
            <a:r>
              <a:rPr lang="pt-BR" dirty="0" smtClean="0"/>
              <a:t>Luta contra os hereges (influência: ex de ingleses no Brasil)</a:t>
            </a:r>
          </a:p>
          <a:p>
            <a:r>
              <a:rPr lang="pt-BR" dirty="0" smtClean="0"/>
              <a:t>Nesta luta contra os hereges e luta por preservar a religião se embasou a Cia de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Alimentação – </a:t>
            </a:r>
            <a:r>
              <a:rPr lang="pt-BR" dirty="0" smtClean="0"/>
              <a:t>contradição </a:t>
            </a:r>
            <a:r>
              <a:rPr lang="pt-BR" dirty="0" smtClean="0"/>
              <a:t>à carta de Pero Vaz de Caminha</a:t>
            </a:r>
          </a:p>
          <a:p>
            <a:pPr>
              <a:buNone/>
            </a:pPr>
            <a:r>
              <a:rPr lang="pt-BR" dirty="0" smtClean="0"/>
              <a:t>			“tudo que se planta, dá”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Diferente dos plantios de Portugal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Chegada ao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Este perfil de português que alcançou o Brasil, em 1500.</a:t>
            </a:r>
          </a:p>
          <a:p>
            <a:r>
              <a:rPr lang="pt-BR" dirty="0" smtClean="0"/>
              <a:t>Sociedade indígena pouco estruturada</a:t>
            </a:r>
          </a:p>
          <a:p>
            <a:r>
              <a:rPr lang="pt-BR" dirty="0" smtClean="0"/>
              <a:t>Mulheres indígenas preferiam e eram preferidas;</a:t>
            </a:r>
          </a:p>
          <a:p>
            <a:r>
              <a:rPr lang="pt-BR" dirty="0" smtClean="0"/>
              <a:t>Libertinagem controlada pelos padres da Companhia de Jesus.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__ISDC7IXLT8/TMcpnpBzG4I/AAAAAAAAASk/fhgRU5IiPMM/s1600/indi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59632" y="1484784"/>
            <a:ext cx="6732240" cy="537083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Influências Indígenas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Casamentos: índias assumiam o papel de esposa e mãe de família;</a:t>
            </a:r>
          </a:p>
          <a:p>
            <a:r>
              <a:rPr lang="pt-BR" dirty="0" smtClean="0"/>
              <a:t>Busca por estabilidade</a:t>
            </a:r>
          </a:p>
          <a:p>
            <a:r>
              <a:rPr lang="pt-BR" dirty="0" smtClean="0"/>
              <a:t>Muitas influências essenciais para o brasileiro:</a:t>
            </a:r>
          </a:p>
          <a:p>
            <a:r>
              <a:rPr lang="pt-BR" dirty="0" smtClean="0"/>
              <a:t>Uso de alimentos, drogas e remédios caseiros, tradições ligadas ao desenvolvimento da criança, inclusive o habito diário de tomar banho.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2.bp.blogspot.com/__ISDC7IXLT8/TMcpnpBzG4I/AAAAAAAAASk/fhgRU5IiPMM/s1600/indi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24136" y="1484784"/>
            <a:ext cx="6804248" cy="5428279"/>
          </a:xfrm>
          <a:prstGeom prst="rect">
            <a:avLst/>
          </a:prstGeom>
          <a:noFill/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Papel essencial na educação dos brasileiros;</a:t>
            </a:r>
          </a:p>
          <a:p>
            <a:r>
              <a:rPr lang="pt-BR" dirty="0" smtClean="0"/>
              <a:t>Educavam através do medo (bicho-papão, espíritos da mata);</a:t>
            </a:r>
          </a:p>
          <a:p>
            <a:r>
              <a:rPr lang="pt-BR" dirty="0" smtClean="0"/>
              <a:t>Crianças tinham espírito de “fair-play”</a:t>
            </a:r>
          </a:p>
          <a:p>
            <a:r>
              <a:rPr lang="pt-BR" dirty="0" smtClean="0"/>
              <a:t>Mais felizes que as portuguesas</a:t>
            </a:r>
          </a:p>
          <a:p>
            <a:r>
              <a:rPr lang="pt-BR" dirty="0" smtClean="0"/>
              <a:t>Bola de borracha</a:t>
            </a:r>
          </a:p>
          <a:p>
            <a:r>
              <a:rPr lang="pt-BR" dirty="0" smtClean="0"/>
              <a:t>Jogos cooperativos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Influências Indígenas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Influências Indígenas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caju, o milho, o mingau, </a:t>
            </a:r>
            <a:r>
              <a:rPr lang="pt-BR" dirty="0" err="1" smtClean="0"/>
              <a:t>oleo</a:t>
            </a:r>
            <a:r>
              <a:rPr lang="pt-BR" dirty="0" smtClean="0"/>
              <a:t> de coco para os cabelos, animais domésticos não para serviço, mas para companhia.</a:t>
            </a:r>
          </a:p>
          <a:p>
            <a:r>
              <a:rPr lang="pt-BR" dirty="0" smtClean="0"/>
              <a:t>Índio: desbravador de matas, guerreiro, hábitos ligados ao nomadismo.</a:t>
            </a:r>
          </a:p>
          <a:p>
            <a:r>
              <a:rPr lang="pt-BR" dirty="0" smtClean="0"/>
              <a:t>Não tinham noção alguma de técnicas de agricultura;</a:t>
            </a:r>
          </a:p>
          <a:p>
            <a:r>
              <a:rPr lang="pt-BR" dirty="0" smtClean="0"/>
              <a:t>Contribuição na defesa dos engenhos e do território contra outros povos;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autor e o livro</a:t>
            </a:r>
          </a:p>
          <a:p>
            <a:r>
              <a:rPr lang="pt-BR" dirty="0" smtClean="0"/>
              <a:t>Colonização da América</a:t>
            </a:r>
          </a:p>
          <a:p>
            <a:r>
              <a:rPr lang="pt-BR" dirty="0" smtClean="0"/>
              <a:t>Estilo Colonizador Português</a:t>
            </a:r>
          </a:p>
          <a:p>
            <a:r>
              <a:rPr lang="pt-BR" dirty="0" smtClean="0"/>
              <a:t>Formação da cultura e povo português</a:t>
            </a:r>
          </a:p>
          <a:p>
            <a:r>
              <a:rPr lang="pt-BR" dirty="0" smtClean="0"/>
              <a:t>Dificuldades no Brasil</a:t>
            </a:r>
          </a:p>
          <a:p>
            <a:r>
              <a:rPr lang="pt-BR" dirty="0" smtClean="0"/>
              <a:t>Choque com a cultura indígena</a:t>
            </a:r>
          </a:p>
          <a:p>
            <a:r>
              <a:rPr lang="pt-BR" dirty="0" smtClean="0"/>
              <a:t>Sociedade Indígena e influências</a:t>
            </a:r>
          </a:p>
          <a:p>
            <a:r>
              <a:rPr lang="pt-BR" dirty="0" smtClean="0"/>
              <a:t>Companhia de Jesus</a:t>
            </a:r>
          </a:p>
          <a:p>
            <a:r>
              <a:rPr lang="pt-BR" dirty="0" smtClean="0"/>
              <a:t>Heranças para o povo brasileiro</a:t>
            </a:r>
          </a:p>
          <a:p>
            <a:r>
              <a:rPr lang="pt-BR" dirty="0" smtClean="0"/>
              <a:t>Considerações Finais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Influências Indígenas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Índios não viravam bons escravos, foi necessária a mão de obra africana;</a:t>
            </a:r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“A enxada é que não se firmou nunca na mão do índio nem na do mameluco, nem o seu pé de nômade se fixou nunca em pé de boi paciente e sólido.”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Curiosidades e Heranças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Culinária: Panelas de barro, farinha de mandioca, inhame, </a:t>
            </a:r>
            <a:r>
              <a:rPr lang="pt-BR" dirty="0" err="1" smtClean="0"/>
              <a:t>cajú</a:t>
            </a:r>
            <a:r>
              <a:rPr lang="pt-BR" dirty="0" smtClean="0"/>
              <a:t>, peixes, paçoca, pamonha</a:t>
            </a:r>
          </a:p>
          <a:p>
            <a:r>
              <a:rPr lang="pt-BR" dirty="0" smtClean="0"/>
              <a:t>Instrumentos de madeira, nunca pedra;</a:t>
            </a:r>
          </a:p>
          <a:p>
            <a:r>
              <a:rPr lang="pt-BR" dirty="0" smtClean="0"/>
              <a:t>Hábito de fumar em cachimbos</a:t>
            </a:r>
          </a:p>
          <a:p>
            <a:r>
              <a:rPr lang="pt-BR" dirty="0" smtClean="0"/>
              <a:t>Feiticeiros para afastar espíritos maus, </a:t>
            </a:r>
            <a:r>
              <a:rPr lang="pt-BR" dirty="0" err="1" smtClean="0"/>
              <a:t>sepultação</a:t>
            </a:r>
            <a:r>
              <a:rPr lang="pt-BR" dirty="0" smtClean="0"/>
              <a:t> de mortos</a:t>
            </a:r>
          </a:p>
          <a:p>
            <a:r>
              <a:rPr lang="pt-BR" dirty="0" smtClean="0"/>
              <a:t>Jogo do bicho – totemismo</a:t>
            </a:r>
          </a:p>
          <a:p>
            <a:r>
              <a:rPr lang="pt-BR" dirty="0" smtClean="0"/>
              <a:t>Veneração pela Lua e Sol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Curiosidades e Heranças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do vermelho predominante no Norte, Nordeste e em Portugal;</a:t>
            </a:r>
          </a:p>
          <a:p>
            <a:r>
              <a:rPr lang="pt-BR" dirty="0" smtClean="0"/>
              <a:t>Respeito ao Homossexualismo: Pajés</a:t>
            </a:r>
          </a:p>
          <a:p>
            <a:r>
              <a:rPr lang="pt-BR" dirty="0" smtClean="0"/>
              <a:t>Formação das sociedades masculinas</a:t>
            </a:r>
            <a:endParaRPr lang="pt-BR" dirty="0"/>
          </a:p>
        </p:txBody>
      </p:sp>
      <p:pic>
        <p:nvPicPr>
          <p:cNvPr id="8194" name="Picture 2" descr="http://2.bp.blogspot.com/-CYKNQBzfz-E/UA7J0hTzqtI/AAAAAAAACCQ/eSgWKZioDhM/s1600/%C3%8Dndio+Mehin%C3%A1ku+uruc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1656184" cy="2510846"/>
          </a:xfrm>
          <a:prstGeom prst="rect">
            <a:avLst/>
          </a:prstGeom>
          <a:noFill/>
        </p:spPr>
      </p:pic>
      <p:sp>
        <p:nvSpPr>
          <p:cNvPr id="8196" name="AutoShape 4" descr="data:image/jpeg;base64,/9j/4AAQSkZJRgABAQAAAQABAAD/2wBDAAkGBwgHBgkIBwgKCgkLDRYPDQwMDRsUFRAWIB0iIiAdHx8kKDQsJCYxJx8fLT0tMTU3Ojo6Iys/RD84QzQ5Ojf/2wBDAQoKCg0MDRoPDxo3JR8lNzc3Nzc3Nzc3Nzc3Nzc3Nzc3Nzc3Nzc3Nzc3Nzc3Nzc3Nzc3Nzc3Nzc3Nzc3Nzc3Nzf/wAARCAByAOMDASIAAhEBAxEB/8QAHAAAAQUBAQEAAAAAAAAAAAAABQACAwQGAQcI/8QAPRAAAgEDAgQDBQYFBAAHAAAAAQIDAAQREiEFMUFREyJhBhQycYEjkaGxwdFCUmLh8BUzcvEkNENTgpKy/8QAGgEAAgMBAQAAAAAAAAAAAAAAAgMBBAUABv/EACgRAAMAAgICAQQCAgMAAAAAAAABAgMRITESQQQTMlFhFCIzQiNxgf/aAAwDAQACEQMRAD8Ag9urgXPErS2U4CJlvqf7UDmOT89q7cztdcUmmZsgJpB9f+hUZJwCeR3+fesl/s9bgjwxqTgO+V5+vauM2wrh5YGw701mxz2qEhjYs4GetN94ZGBDMCpyrA4IPoaglmC7jnTLSGe+n8K3jLHv0HzPSi1pbEXllcB7h/tlxK1cJdFbqLO3ieV/oRzr07g4a6to7u7tZbUEZEM2A31wTWV9lODcJ4U63V2Rc3oJ0s3wRj0Hf1NbD/VLXTr1jbpVDP8AJX2wZWdzT/qiZx4uTKQqnYa9vupItvAMoA7fzMc0DuuKCaUnOwOxI6VyO9RjzxWdVZZlqX2LU/kOyXDEZBzUQuHzVFLhWHOnq/rVRprthaLskqyDEig1RuF8PJXde/an66b4gY4c5B51Yw/JvG/0C5REG23rhapRYyPG7o6kD4B1PXFDzNgkHY5xitic6pcAqS4hzkU1+dMs5NcjD+n9amdcE0aohyQyQpLEUkUMjKQQeooNwXg1pwmGS1t1Yh3LuSd22x+A2o4p3096H8ZkFqnjEbnYfOrDv+uwUnvQH4tG8ciRkEod9ff0+lC45A8UrD4S2kbelFDxCC7jNrf+USjyuNvl8jQq/tpOFwhJWMqF9YlA57jn64pDSfKHLjhg0Sbg9wwpHdLcdmBH3f3qEHTKUYgaXI39amRXlWAIjM2nOFBJ+EUSRzZAd9B7g/tVe+k8a6gtARoRfEk39dv1ogtk4AEzrH5fh+JufYfrTWg4bbTNI7ZklIz4hyWOBgBR6DrRR22QyGyU3ExfSdIxn07Cn3Nrc3kpkdljij5Bzn67VJe3jwMsdtbM8mMnyEhPoBjNUpouKXYzKkmknk5CgDtg4okmQNNvYqcNdEkcyqjH/wCqVRDg10Rkzwqf5c5xSovD9kBC2H2WTsZCZCSPupzjYjGB+NPAAXA+EflUMrBVOTQno9aQnbvjP5VSubgDIBpl1c7kAk4ovwX2ZmvMT8RLwQncR4w7jv6CifjjXlbKOf5CS0gfwbhk/F5ydfh26EeJIRnHoO5rZQ28FhbiC2UKg3PdvU9zUyQwWVqlvaRrHGg8oHX1PrVSeQvGwU+YD/BVHJmeWv0Z13scbrGfnzrj3XZvxoUbkGLY4wdxUQuC2FXJJOABU/RQryDK3TEgDPz50c4VwTit9Gs6BIYWOxmJBI7gYz+VGfZDhUvCuHM92VMs+HKafg9M/dRmacKGIIz6mlX4T2Sm2+DLHh3FoJSiRJOo5PHIBn6GpZDc2wxdRaNs7Nnai2ZG86HB6DNDOLNIyqsvMZPxZqk2q4aLEzt9ijuVkAIIrpmAby5zQKSSSIFoc554HWu2nEBKDqIDDYjqKh/H42dUuXpmt4ZLricdmzn6UF47AbW6Eq7Ryn7m6/vU/CLsLcBSdn2Iq3xqza/4fNbxuElK5icjIDjln0osb+negJaV89Abgk5lv5EHw+ET+IotKRn96xvsVeTPxe5iuk8OSOBg6HmrBlBBFayeQb71fpuHph54XnwMZsMDXOJW6Xti6MpO2oY7jpUDvnFWrGTWroTuN6divfBXqWuTEyrbzygs5kH8mggegPp+1PmuGEOi5lhaIr5w2WB+lDfbGe74dxme0txGiNiRGK58rf3yKoQxI6+/cQkaSNCNCPykbvijWNrtjPJNBOPh9lFceI5lkDYbSzDA+u351aa74bEojN1BEAPgVhsPkDWLkur83guWnZXzsucoozuMcsUVRrbiJCvGILptiFI8x5bZ5/I7+tNca7YCewvNd8OWFpMSSonQZUfdtVF+I29tw83kFlFACT4Q0DXI3z/WopLUGFo5yBEXBcj+VRyP7UMvZTxG9GEKwW/kQDuf12roS7Iotjjd/PhvEEf0/Gu2t3eXEx/8RIEHPHWqbZ1eHGAcnA9T/arsY8CABRlzsPU96hvRKLL3ojYo9y2oc8tSof4lsuzqsjdWI5mlQ6O2EpHCKc8gCKF3MxZiFPSnTTNK4Vd8nAxzz6eta3gvs6liiXd+NV38Qi20xHpnufyoqtYp8qNTP8jfCKvs17PiILxDiUfnBHhQtg6f6m+fStFeXIclsgYHQ1BcSZOofDyJoXd3aImkYz1qhTvNfkzMqia4udI1KST1U86DzcQaGRmj3Ocn0ptzcGSPEYx/VQ6Z/EYqhz0Jq3iwr2Vsl6XBKtx7xORnBc7Ad60fs5wd2nW5ulxpbZDQj2S4ObsyXUiMWikKBT8Ixjzeu5x9K3ttYmHAJAYYJ1daX8rKk/CB/wAbHufOv/DQQTllG3zqIXSMwjyMnIxStPDJ0tHhT1PWk1vbrKCYvhzgA/iazbrQ9a2VJS+plDHy9M4qaG3WeAPLtnZge9NnXDFxpGeenrXGnEcYJbG3pSk0uhj2+jl3wq3e3Aijww31ITn7qB8V4RC1vrs5n94U7lh0oylwzgnPyqpNmQFhRzlpPYUz6ZnrDiMsUqxz/ZzKcjfnjqK3cUoubeOaMalkXOTtmsHxmxVmDZK76lYfwmjHsTxX3qGexZ0aS38y46gnf8fzpueFePzRXyR4s7fcLFr7Qf6tb+VbiExzAD+PYhvqB+ApstxnflR6dFmjeI8m2zWSuC0Uzxv8SnFDjyPJ36GQ/JFszVNw+40Tox5EAGhPi+auxzFApHTB/GrcvRFztaO+33C1up7K9LaEUMkp5ZHMfr99YTid371MceS2jGmMDkPUj1r0f2xj969k5nHmaEpIuOgDDP4Zry5Ss5Crkop32yG6VoY+eSrvXBLBHrjZtsLy9fWpNCTMXXlk89sGmHVDEqoxUDy551LJEbeGSFd7ic+fr4a9APXGM1L/ACSieLifhXTWVyplRQAX5sv/AC7jl99OksUSEtYsCjbhQe/Mg9/nUENslup8uZG5knJPYE0oHkS5It3AABL55NQvX+pPPsgtlxl2BDE6QvVR+9Pu7jfw0O+MMeo9KueNbXEmhz4d1jIyfy7/AC50PuLZ7VskbHk/r+9clt7ZDZEAQMDAHzpUtX9BpUzRBu/ZvgnuCre3YzdspEcZ38Idz/V+QolLIzAl2wueXpWrsLJLIiWdRLM2RnmFqlxT2dhvFaWyYRSn/wBIsdDftWRWTzvdsZWR09mLvbsBCmcZONu1AZ5cygnf0q3x2C64dceBewvE+Nsrs/qD1oZGZHK5BB6VoYcaS2VMmTnSIbi/8SQonIHGMVf4Xww8SuPDDMFAGorzOagg4a890scMZaaY4AG+/evUvZzgQ4baLGQPFIBOd8n1os2VQko7Ow4/J+V9EfCOGRWluqYICgBQauOPtMJuT3q/Ja6ImmfUQw2zTrS1A03BwAOprLqW70y/5pLYyCHcCUnK8tuv/VOjukilk32I60++ZfNlThjnAOMUCIk8R8sSvMZ50jK03qH0FjnyW2X7h1kkYRqB1261RvELaSw5YIFXOGR+KZGkYDAwoO2a7dQalHptSumNTSeijaSaHVmGVHMVcnMU2ZIF83IjvVFm8LyrzJ3+VPtnw3Pbr61L3oJr2UeJR6tPl8p69zQK2mPC+NW14q4QN4c+B/A3X6bfdW1niDxZAGOdAOI2kU0bkKQ/Kn4cn+rBpK50zSSka89DQD2lgxoukXrpfH4GrfA7l7jhcIlz4kX2bE9ccvwwfrVi8jW4geJ+TKQaVP8Ax2VpblmN8bz/AErpkIAGfT8aozM0c7xvs0Z0kV1piV1Zz/1Wn4+xjezXQFeIcJu7JsEPCRg9iCPzFeWQ4hVcMdgMEnOBW+4De6eJRLnCyRsu/cDP6fjWS4vwpouP3Fs502ysZif6DkgfmPoasYK4aYip54KsTC2t/fphksdNuh5k9/kKHeJdWzmQN4jMSzh98k1NPdm8uTIABFH5YlI5Y6/56VMYwQM9vNVn7VyLb8uhp4pGUxMrxk7csinw3lukeEKvMTnfln5+lQSgehPIfOh11CM64zpYcsV045o51SLlw3iMwYai2SxPImnDiktnGqT4nhIxpbdvoevyNDlupgjLIFJ5Kf1NVHJ1anOSadOP8i3k10HPeeFyecXBQH+EuRilQP3grsDjFKp+igfqM+ptPfFLw8bgnHWnDDDIOfTtSGeR5V57xmkM3pkN3ZWnErU299Ak8J6MOR7g8wflWF4/7GtYRS3HDVeeBRqEWC0kY9P5h+Neg4CfKnK3bam48jx8egWkzIexfAHsbZeI3wBuZMGNM/7anln1NadRokXVjvU0qhkJAAP8wH+ffQ+W4ZZ/DbAIHM9qXlyf2VFjGtrRYvzrAUA5bcb9K5HPoV4Mg6diT0qKwcTXLkscKOvWh8kp99lIymo5x2pd5Nt0u2NmPT9F+dwIyCoJ7nbAobhc5BJPXNXp1fw8q5J6+tDfDMch6b5xVXnfI6FwXNZVfKBnvUoOtRqzVeLONxU8J2oDmVprUZJH0ql4mnKEeYcsUXnZUQk7YGapBMnWYxk8s86NcIKXwdhZzEVcebmBnpVS9hzakps5qW6ZkKsSRnanOQ8WD1ol2T1yAOE3otuIG2kOFn5fMVoX+EVjeNxuk2qI6XRgykdMVpuF3YvuGw3GMFhuOx607PHCyL2Izzp7Mj7VwNbcS94Cnw5t8juBvQpZsxYB6H8q3XFbeO5gaKVdSsN6wd7aycPnKOcqd0fGxH71f+NayQp9oT5F6yuSs9u680dT9M/tT/b15JeGx3EP84ikIG+Om/z/ADoTbXGnfOMYP3UdmaK4tngm3ilXB3/z/BTv8dpkv+0vRhUYLjByF69z3otA1hbRwGcvcSSt9oiMUFuOWSf4mA3xyoVfWc3DbgRXGGXH2cg5P6/26VCs2AMjI6A9avtKltFVVou3zGCSSBiC6Erkfn/neh88hGe5qzIfflJiI96jQZXrMAOY/qAG46jcVREU8v8AsQyyYyNkJ/SpmdEVWyB5CzHsDipLa1mvHPhFVVfiY1Jb8LvHmRZLeZI2OGfwydI71orLhlvZI6B5nVjqOcZFTkyzC47IiHTBK8Ct9I1TuT1wKVH/AHez/wDam/8AtSqv9avyO+lJ7XG5XcVcidJB2bqKHK4ruvByDXmoyOOgnOwmykDcUwrUEF26ddQ7GrSSxyb/AAtVuMuO+hbloYpPIimTQCXzFVJxgA9Pl+1WWj2qLJWmOTttAyNEs0kDsNbMSCByHaqsVwIpHdhknlnpRa7tkulwNm60BdGidlkB261TyS1RcxVNLnsui48QknrTZ0zGWXfFU1dQw0narMcmxAO9KHNa6I43ONxzqyh22NVHVg2voalhfUMDmaho5k7KrxnI5VAX+0A5KBU2rzYxtjBqtcjUDpbDbYztRLkhEN+utMj4e9V1cm3XBwc86l8ViuDjA5jpScCZMEBR0wOdGg+kA+Lx+JliuBjbHWnezMxEc9sTkIQyjlsc5/z1qxdx6kZRyG1Bo7hrC7SZSdPwyAdVNWZ/vjcnXPlOjTzoQOeaAcXtkkiZJPhb8DWjDLLCrqQVYZUjqKEcTiEkbDrigwNzSM+lwebpM1pelZEjZo3IKSKGVh6g7EYrR23ELC+tx48RspFOA0ALof8A4ncfQmgntJbl194iH2kezAfxD+1DOH327Rk/EMit5wssbQqMmmam94WeI2xSN4ruMbrJbvloz30nDD1GKxPEIJuH3DwXKmNxy1DGR3oi120b6kIBG9WV4vdTR6HuZGU7AMden5as0eOax/tHW5r/ALM7qycqSDsQQcYxyrRcG4jHLEkLY95GeYyW9aGyy3rzmAxQTlht9gm477AYrX8B9ndFlHdSJCkzr59C56/hXZ6lRydimvLgHa7qR8QoSM7lth+NTJbEENcz79EQfrRW5tYYV80249QKzV/xiK2LJBpkk/pPL61UlO+JRZpqeWwvqhGwiGPlSrIHiV851B1APTFKnfxb/Ir60nuvDuIxX1sk0R+Lp2PUVbWXHOvLuDcbfhtxlstCx+0T9R6ivQLS6juYUlhcOjDII61h/J+LWKv0E2m+AssvUVNHN3zQxZCp57VMkuTzqk5JCsd067cx2q0s8U3PY0IjfO2akGQcg70ePNccegXKZelQ80IPpmq0kSyKQy56U1LnB0tt61PlZN2bPYjnTPqqjtNAi6sJI/PH5lG/qKijxq5kHtRzSV3XDDsarTWqyAtH5H7YrnO+h0Z31RQJlk1MuNHbrUKloJMtyP4VM6SwvpZSKUqhhqahZYmkySNx0ptyPJtVdS0YJbkOtTo5kGO9CjmuSu8YCEggj1NMgJAZM5I61LOmhCAapoxRuYB60xBIgkY5ZenWhd7Ajgldh3opJgyFuh3qtMoVSRuDzFPxvT2idjfZ+5Pu0lq2cxHIP9J/vUl7JhTvQq0YwcVGknTIpU/n+lS8Tnwp36U1xvJteyln0qM7xghZSw5HmKxl4nus+U+BjkenpWo4rNrDb79Kz1yA6kEVufHWp0zKu9WQGbPWnRyENhetUyTGdJ++noxxtzqzoYq3yFkvXX7O3wZjsM8s1s+E3klpwP3aaUmWIl/Fddeosc457b1luB2Pg/aygeIw2H8oo6Y5Ljh3EBD8UcGoY6YP9qo52m/FFzCmltge9u7viPiMdkzpXHM+tM4T7Oz3cvkTI6ntW44b7MobKCNn0t5SxxvjFaMWsNjbiK3TTgcx+9Ir5aheMDFi290Yseytso0ktkegpVp2aPUcxqd+ZYjP4Uqrfycn5GfSn8Hl8hOG361rPYN3MM4LNgOMDPKlSq38z/CUcX3G06V1TuPnSpV54sluP4vpVylSpTOOt8NMtidRpUqhE+i4p3HzqVvgb5UqVWMQtle7GYcnc4oc/wAP0FKlUX2Pw9ED7lM9j+VRwk7b0qVd6LXoU5Ok71SP8XypUqKejkRN8TfOoJP4qVKnScCj/wCdj/51X4mTo+lKlV2PuRT+T2Ze++KhEnM/OlSrYx/aYuT7gfe8lqxwoA3S5GdiaVKnvodj+01VpyPyrQeyIBn4uDuPcxsfrSpVmV7NFdI2cH8H/E1Xvie/Q/rSpVl+yygQ3xN/yP50qVKiC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198" name="AutoShape 6" descr="data:image/jpeg;base64,/9j/4AAQSkZJRgABAQAAAQABAAD/2wBDAAkGBwgHBgkIBwgKCgkLDRYPDQwMDRsUFRAWIB0iIiAdHx8kKDQsJCYxJx8fLT0tMTU3Ojo6Iys/RD84QzQ5Ojf/2wBDAQoKCg0MDRoPDxo3JR8lNzc3Nzc3Nzc3Nzc3Nzc3Nzc3Nzc3Nzc3Nzc3Nzc3Nzc3Nzc3Nzc3Nzc3Nzc3Nzc3Nzf/wAARCAByAOMDASIAAhEBAxEB/8QAHAAAAQUBAQEAAAAAAAAAAAAABQACAwQGAQcI/8QAPRAAAgEDAgQDBQYFBAAHAAAAAQIDAAQREiEFMUFREyJhBhQycYEjkaGxwdFCUmLh8BUzcvEkNENTgpKy/8QAGgEAAgMBAQAAAAAAAAAAAAAAAgMBBAUABv/EACgRAAMAAgICAQQCAgMAAAAAAAABAgMRITESQQQTMlFhFCIzQiNxgf/aAAwDAQACEQMRAD8Ag9urgXPErS2U4CJlvqf7UDmOT89q7cztdcUmmZsgJpB9f+hUZJwCeR3+fesl/s9bgjwxqTgO+V5+vauM2wrh5YGw701mxz2qEhjYs4GetN94ZGBDMCpyrA4IPoaglmC7jnTLSGe+n8K3jLHv0HzPSi1pbEXllcB7h/tlxK1cJdFbqLO3ieV/oRzr07g4a6to7u7tZbUEZEM2A31wTWV9lODcJ4U63V2Rc3oJ0s3wRj0Hf1NbD/VLXTr1jbpVDP8AJX2wZWdzT/qiZx4uTKQqnYa9vupItvAMoA7fzMc0DuuKCaUnOwOxI6VyO9RjzxWdVZZlqX2LU/kOyXDEZBzUQuHzVFLhWHOnq/rVRprthaLskqyDEig1RuF8PJXde/an66b4gY4c5B51Yw/JvG/0C5REG23rhapRYyPG7o6kD4B1PXFDzNgkHY5xitic6pcAqS4hzkU1+dMs5NcjD+n9amdcE0aohyQyQpLEUkUMjKQQeooNwXg1pwmGS1t1Yh3LuSd22x+A2o4p3096H8ZkFqnjEbnYfOrDv+uwUnvQH4tG8ciRkEod9ff0+lC45A8UrD4S2kbelFDxCC7jNrf+USjyuNvl8jQq/tpOFwhJWMqF9YlA57jn64pDSfKHLjhg0Sbg9wwpHdLcdmBH3f3qEHTKUYgaXI39amRXlWAIjM2nOFBJ+EUSRzZAd9B7g/tVe+k8a6gtARoRfEk39dv1ogtk4AEzrH5fh+JufYfrTWg4bbTNI7ZklIz4hyWOBgBR6DrRR22QyGyU3ExfSdIxn07Cn3Nrc3kpkdljij5Bzn67VJe3jwMsdtbM8mMnyEhPoBjNUpouKXYzKkmknk5CgDtg4okmQNNvYqcNdEkcyqjH/wCqVRDg10Rkzwqf5c5xSovD9kBC2H2WTsZCZCSPupzjYjGB+NPAAXA+EflUMrBVOTQno9aQnbvjP5VSubgDIBpl1c7kAk4ovwX2ZmvMT8RLwQncR4w7jv6CifjjXlbKOf5CS0gfwbhk/F5ydfh26EeJIRnHoO5rZQ28FhbiC2UKg3PdvU9zUyQwWVqlvaRrHGg8oHX1PrVSeQvGwU+YD/BVHJmeWv0Z13scbrGfnzrj3XZvxoUbkGLY4wdxUQuC2FXJJOABU/RQryDK3TEgDPz50c4VwTit9Gs6BIYWOxmJBI7gYz+VGfZDhUvCuHM92VMs+HKafg9M/dRmacKGIIz6mlX4T2Sm2+DLHh3FoJSiRJOo5PHIBn6GpZDc2wxdRaNs7Nnai2ZG86HB6DNDOLNIyqsvMZPxZqk2q4aLEzt9ijuVkAIIrpmAby5zQKSSSIFoc554HWu2nEBKDqIDDYjqKh/H42dUuXpmt4ZLricdmzn6UF47AbW6Eq7Ryn7m6/vU/CLsLcBSdn2Iq3xqza/4fNbxuElK5icjIDjln0osb+negJaV89Abgk5lv5EHw+ET+IotKRn96xvsVeTPxe5iuk8OSOBg6HmrBlBBFayeQb71fpuHph54XnwMZsMDXOJW6Xti6MpO2oY7jpUDvnFWrGTWroTuN6divfBXqWuTEyrbzygs5kH8mggegPp+1PmuGEOi5lhaIr5w2WB+lDfbGe74dxme0txGiNiRGK58rf3yKoQxI6+/cQkaSNCNCPykbvijWNrtjPJNBOPh9lFceI5lkDYbSzDA+u351aa74bEojN1BEAPgVhsPkDWLkur83guWnZXzsucoozuMcsUVRrbiJCvGILptiFI8x5bZ5/I7+tNca7YCewvNd8OWFpMSSonQZUfdtVF+I29tw83kFlFACT4Q0DXI3z/WopLUGFo5yBEXBcj+VRyP7UMvZTxG9GEKwW/kQDuf12roS7Iotjjd/PhvEEf0/Gu2t3eXEx/8RIEHPHWqbZ1eHGAcnA9T/arsY8CABRlzsPU96hvRKLL3ojYo9y2oc8tSof4lsuzqsjdWI5mlQ6O2EpHCKc8gCKF3MxZiFPSnTTNK4Vd8nAxzz6eta3gvs6liiXd+NV38Qi20xHpnufyoqtYp8qNTP8jfCKvs17PiILxDiUfnBHhQtg6f6m+fStFeXIclsgYHQ1BcSZOofDyJoXd3aImkYz1qhTvNfkzMqia4udI1KST1U86DzcQaGRmj3Ocn0ptzcGSPEYx/VQ6Z/EYqhz0Jq3iwr2Vsl6XBKtx7xORnBc7Ad60fs5wd2nW5ulxpbZDQj2S4ObsyXUiMWikKBT8Ixjzeu5x9K3ttYmHAJAYYJ1daX8rKk/CB/wAbHufOv/DQQTllG3zqIXSMwjyMnIxStPDJ0tHhT1PWk1vbrKCYvhzgA/iazbrQ9a2VJS+plDHy9M4qaG3WeAPLtnZge9NnXDFxpGeenrXGnEcYJbG3pSk0uhj2+jl3wq3e3Aijww31ITn7qB8V4RC1vrs5n94U7lh0oylwzgnPyqpNmQFhRzlpPYUz6ZnrDiMsUqxz/ZzKcjfnjqK3cUoubeOaMalkXOTtmsHxmxVmDZK76lYfwmjHsTxX3qGexZ0aS38y46gnf8fzpueFePzRXyR4s7fcLFr7Qf6tb+VbiExzAD+PYhvqB+ApstxnflR6dFmjeI8m2zWSuC0Uzxv8SnFDjyPJ36GQ/JFszVNw+40Tox5EAGhPi+auxzFApHTB/GrcvRFztaO+33C1up7K9LaEUMkp5ZHMfr99YTid371MceS2jGmMDkPUj1r0f2xj969k5nHmaEpIuOgDDP4Zry5Ss5Crkop32yG6VoY+eSrvXBLBHrjZtsLy9fWpNCTMXXlk89sGmHVDEqoxUDy551LJEbeGSFd7ic+fr4a9APXGM1L/ACSieLifhXTWVyplRQAX5sv/AC7jl99OksUSEtYsCjbhQe/Mg9/nUENslup8uZG5knJPYE0oHkS5It3AABL55NQvX+pPPsgtlxl2BDE6QvVR+9Pu7jfw0O+MMeo9KueNbXEmhz4d1jIyfy7/AC50PuLZ7VskbHk/r+9clt7ZDZEAQMDAHzpUtX9BpUzRBu/ZvgnuCre3YzdspEcZ38Idz/V+QolLIzAl2wueXpWrsLJLIiWdRLM2RnmFqlxT2dhvFaWyYRSn/wBIsdDftWRWTzvdsZWR09mLvbsBCmcZONu1AZ5cygnf0q3x2C64dceBewvE+Nsrs/qD1oZGZHK5BB6VoYcaS2VMmTnSIbi/8SQonIHGMVf4Xww8SuPDDMFAGorzOagg4a890scMZaaY4AG+/evUvZzgQ4baLGQPFIBOd8n1os2VQko7Ow4/J+V9EfCOGRWluqYICgBQauOPtMJuT3q/Ja6ImmfUQw2zTrS1A03BwAOprLqW70y/5pLYyCHcCUnK8tuv/VOjukilk32I60++ZfNlThjnAOMUCIk8R8sSvMZ50jK03qH0FjnyW2X7h1kkYRqB1261RvELaSw5YIFXOGR+KZGkYDAwoO2a7dQalHptSumNTSeijaSaHVmGVHMVcnMU2ZIF83IjvVFm8LyrzJ3+VPtnw3Pbr61L3oJr2UeJR6tPl8p69zQK2mPC+NW14q4QN4c+B/A3X6bfdW1niDxZAGOdAOI2kU0bkKQ/Kn4cn+rBpK50zSSka89DQD2lgxoukXrpfH4GrfA7l7jhcIlz4kX2bE9ccvwwfrVi8jW4geJ+TKQaVP8Ax2VpblmN8bz/AErpkIAGfT8aozM0c7xvs0Z0kV1piV1Zz/1Wn4+xjezXQFeIcJu7JsEPCRg9iCPzFeWQ4hVcMdgMEnOBW+4De6eJRLnCyRsu/cDP6fjWS4vwpouP3Fs502ysZif6DkgfmPoasYK4aYip54KsTC2t/fphksdNuh5k9/kKHeJdWzmQN4jMSzh98k1NPdm8uTIABFH5YlI5Y6/56VMYwQM9vNVn7VyLb8uhp4pGUxMrxk7csinw3lukeEKvMTnfln5+lQSgehPIfOh11CM64zpYcsV045o51SLlw3iMwYai2SxPImnDiktnGqT4nhIxpbdvoevyNDlupgjLIFJ5Kf1NVHJ1anOSadOP8i3k10HPeeFyecXBQH+EuRilQP3grsDjFKp+igfqM+ptPfFLw8bgnHWnDDDIOfTtSGeR5V57xmkM3pkN3ZWnErU299Ak8J6MOR7g8wflWF4/7GtYRS3HDVeeBRqEWC0kY9P5h+Neg4CfKnK3bam48jx8egWkzIexfAHsbZeI3wBuZMGNM/7anln1NadRokXVjvU0qhkJAAP8wH+ffQ+W4ZZ/DbAIHM9qXlyf2VFjGtrRYvzrAUA5bcb9K5HPoV4Mg6diT0qKwcTXLkscKOvWh8kp99lIymo5x2pd5Nt0u2NmPT9F+dwIyCoJ7nbAobhc5BJPXNXp1fw8q5J6+tDfDMch6b5xVXnfI6FwXNZVfKBnvUoOtRqzVeLONxU8J2oDmVprUZJH0ql4mnKEeYcsUXnZUQk7YGapBMnWYxk8s86NcIKXwdhZzEVcebmBnpVS9hzakps5qW6ZkKsSRnanOQ8WD1ol2T1yAOE3otuIG2kOFn5fMVoX+EVjeNxuk2qI6XRgykdMVpuF3YvuGw3GMFhuOx607PHCyL2Izzp7Mj7VwNbcS94Cnw5t8juBvQpZsxYB6H8q3XFbeO5gaKVdSsN6wd7aycPnKOcqd0fGxH71f+NayQp9oT5F6yuSs9u680dT9M/tT/b15JeGx3EP84ikIG+Om/z/ADoTbXGnfOMYP3UdmaK4tngm3ilXB3/z/BTv8dpkv+0vRhUYLjByF69z3otA1hbRwGcvcSSt9oiMUFuOWSf4mA3xyoVfWc3DbgRXGGXH2cg5P6/26VCs2AMjI6A9avtKltFVVou3zGCSSBiC6Erkfn/neh88hGe5qzIfflJiI96jQZXrMAOY/qAG46jcVREU8v8AsQyyYyNkJ/SpmdEVWyB5CzHsDipLa1mvHPhFVVfiY1Jb8LvHmRZLeZI2OGfwydI71orLhlvZI6B5nVjqOcZFTkyzC47IiHTBK8Ct9I1TuT1wKVH/AHez/wDam/8AtSqv9avyO+lJ7XG5XcVcidJB2bqKHK4ruvByDXmoyOOgnOwmykDcUwrUEF26ddQ7GrSSxyb/AAtVuMuO+hbloYpPIimTQCXzFVJxgA9Pl+1WWj2qLJWmOTttAyNEs0kDsNbMSCByHaqsVwIpHdhknlnpRa7tkulwNm60BdGidlkB261TyS1RcxVNLnsui48QknrTZ0zGWXfFU1dQw0narMcmxAO9KHNa6I43ONxzqyh22NVHVg2voalhfUMDmaho5k7KrxnI5VAX+0A5KBU2rzYxtjBqtcjUDpbDbYztRLkhEN+utMj4e9V1cm3XBwc86l8ViuDjA5jpScCZMEBR0wOdGg+kA+Lx+JliuBjbHWnezMxEc9sTkIQyjlsc5/z1qxdx6kZRyG1Bo7hrC7SZSdPwyAdVNWZ/vjcnXPlOjTzoQOeaAcXtkkiZJPhb8DWjDLLCrqQVYZUjqKEcTiEkbDrigwNzSM+lwebpM1pelZEjZo3IKSKGVh6g7EYrR23ELC+tx48RspFOA0ALof8A4ncfQmgntJbl194iH2kezAfxD+1DOH327Rk/EMit5wssbQqMmmam94WeI2xSN4ruMbrJbvloz30nDD1GKxPEIJuH3DwXKmNxy1DGR3oi120b6kIBG9WV4vdTR6HuZGU7AMden5as0eOax/tHW5r/ALM7qycqSDsQQcYxyrRcG4jHLEkLY95GeYyW9aGyy3rzmAxQTlht9gm477AYrX8B9ndFlHdSJCkzr59C56/hXZ6lRydimvLgHa7qR8QoSM7lth+NTJbEENcz79EQfrRW5tYYV80249QKzV/xiK2LJBpkk/pPL61UlO+JRZpqeWwvqhGwiGPlSrIHiV851B1APTFKnfxb/Ir60nuvDuIxX1sk0R+Lp2PUVbWXHOvLuDcbfhtxlstCx+0T9R6ivQLS6juYUlhcOjDII61h/J+LWKv0E2m+AssvUVNHN3zQxZCp57VMkuTzqk5JCsd067cx2q0s8U3PY0IjfO2akGQcg70ePNccegXKZelQ80IPpmq0kSyKQy56U1LnB0tt61PlZN2bPYjnTPqqjtNAi6sJI/PH5lG/qKijxq5kHtRzSV3XDDsarTWqyAtH5H7YrnO+h0Z31RQJlk1MuNHbrUKloJMtyP4VM6SwvpZSKUqhhqahZYmkySNx0ptyPJtVdS0YJbkOtTo5kGO9CjmuSu8YCEggj1NMgJAZM5I61LOmhCAapoxRuYB60xBIgkY5ZenWhd7Ajgldh3opJgyFuh3qtMoVSRuDzFPxvT2idjfZ+5Pu0lq2cxHIP9J/vUl7JhTvQq0YwcVGknTIpU/n+lS8Tnwp36U1xvJteyln0qM7xghZSw5HmKxl4nus+U+BjkenpWo4rNrDb79Kz1yA6kEVufHWp0zKu9WQGbPWnRyENhetUyTGdJ++noxxtzqzoYq3yFkvXX7O3wZjsM8s1s+E3klpwP3aaUmWIl/Fddeosc457b1luB2Pg/aygeIw2H8oo6Y5Ljh3EBD8UcGoY6YP9qo52m/FFzCmltge9u7viPiMdkzpXHM+tM4T7Oz3cvkTI6ntW44b7MobKCNn0t5SxxvjFaMWsNjbiK3TTgcx+9Ir5aheMDFi290Yseytso0ktkegpVp2aPUcxqd+ZYjP4Uqrfycn5GfSn8Hl8hOG361rPYN3MM4LNgOMDPKlSq38z/CUcX3G06V1TuPnSpV54sluP4vpVylSpTOOt8NMtidRpUqhE+i4p3HzqVvgb5UqVWMQtle7GYcnc4oc/wAP0FKlUX2Pw9ED7lM9j+VRwk7b0qVd6LXoU5Ok71SP8XypUqKejkRN8TfOoJP4qVKnScCj/wCdj/51X4mTo+lKlV2PuRT+T2Ze++KhEnM/OlSrYx/aYuT7gfe8lqxwoA3S5GdiaVKnvodj+01VpyPyrQeyIBn4uDuPcxsfrSpVmV7NFdI2cH8H/E1Xvie/Q/rSpVl+yygQ3xN/yP50qVKiC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200" name="Picture 8" descr="http://mdemulher.abril.com.br/imagem/culinaria/interna-slideshow/receita-pamon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221088"/>
            <a:ext cx="4714875" cy="2381250"/>
          </a:xfrm>
          <a:prstGeom prst="rect">
            <a:avLst/>
          </a:prstGeom>
          <a:noFill/>
        </p:spPr>
      </p:pic>
      <p:pic>
        <p:nvPicPr>
          <p:cNvPr id="8202" name="Picture 10" descr="http://revistaraiz.uol.com.br/portal/images/stories/xavan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077072"/>
            <a:ext cx="3417148" cy="2198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Hábitos Indígenas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viviam vida </a:t>
            </a:r>
            <a:r>
              <a:rPr lang="pt-BR" dirty="0" err="1" smtClean="0"/>
              <a:t>libertinária</a:t>
            </a:r>
            <a:r>
              <a:rPr lang="pt-BR" dirty="0" smtClean="0"/>
              <a:t> e selvagem imaginada pelos portugueses</a:t>
            </a:r>
          </a:p>
          <a:p>
            <a:r>
              <a:rPr lang="pt-BR" dirty="0" smtClean="0"/>
              <a:t>Moral sexual evoluída, impedida pelo totemismo e rituais;</a:t>
            </a:r>
          </a:p>
          <a:p>
            <a:r>
              <a:rPr lang="pt-BR" dirty="0" smtClean="0"/>
              <a:t>Não existia sexo por lazer;</a:t>
            </a:r>
          </a:p>
          <a:p>
            <a:r>
              <a:rPr lang="pt-BR" dirty="0" smtClean="0"/>
              <a:t>Vida de medo e preconceitos;</a:t>
            </a:r>
          </a:p>
          <a:p>
            <a:r>
              <a:rPr lang="pt-BR" dirty="0" smtClean="0"/>
              <a:t>Respeito a outras tribos;</a:t>
            </a:r>
          </a:p>
          <a:p>
            <a:r>
              <a:rPr lang="pt-BR" dirty="0" smtClean="0"/>
              <a:t>Nomadismo.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da cultura portuguesa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a cultura </a:t>
            </a:r>
            <a:r>
              <a:rPr lang="pt-BR" dirty="0" err="1" smtClean="0"/>
              <a:t>sedentarista</a:t>
            </a:r>
            <a:r>
              <a:rPr lang="pt-BR" dirty="0" smtClean="0"/>
              <a:t> é imposta a um povo nômade, acontece a degradação de sua cultura;</a:t>
            </a:r>
          </a:p>
          <a:p>
            <a:r>
              <a:rPr lang="pt-BR" dirty="0" smtClean="0"/>
              <a:t>Companhia de Jesus: destruição dos rituais e religião indígena</a:t>
            </a:r>
          </a:p>
          <a:p>
            <a:r>
              <a:rPr lang="pt-BR" dirty="0" smtClean="0"/>
              <a:t>Ignoraram sua fase de evolução como civilização, costumes, hábitos e crenças.</a:t>
            </a:r>
          </a:p>
          <a:p>
            <a:r>
              <a:rPr lang="pt-BR" dirty="0" smtClean="0"/>
              <a:t>Foco no curumim para mudar a educação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Impactos da cultura portuguesa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 da Cachaça;</a:t>
            </a:r>
          </a:p>
          <a:p>
            <a:r>
              <a:rPr lang="pt-BR" dirty="0" smtClean="0"/>
              <a:t>Roupas causavam cânceres;</a:t>
            </a:r>
          </a:p>
          <a:p>
            <a:r>
              <a:rPr lang="pt-BR" dirty="0" smtClean="0"/>
              <a:t>Doenças europeias aumentaram a mortalidade;</a:t>
            </a:r>
          </a:p>
          <a:p>
            <a:endParaRPr lang="pt-BR" dirty="0" smtClean="0"/>
          </a:p>
          <a:p>
            <a:r>
              <a:rPr lang="pt-BR" dirty="0" smtClean="0"/>
              <a:t>Religião ficou mais alegre e colorida.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Educação dos Jesuítas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 smtClean="0"/>
              <a:t>Concentração de </a:t>
            </a:r>
            <a:r>
              <a:rPr lang="pt-BR" dirty="0" err="1" smtClean="0"/>
              <a:t>aborígenas</a:t>
            </a:r>
            <a:r>
              <a:rPr lang="pt-BR" dirty="0" smtClean="0"/>
              <a:t> em grandes aldeias;</a:t>
            </a:r>
          </a:p>
          <a:p>
            <a:pPr lvl="0"/>
            <a:r>
              <a:rPr lang="pt-BR" dirty="0" smtClean="0"/>
              <a:t>Vestuário a europeia</a:t>
            </a:r>
          </a:p>
          <a:p>
            <a:pPr lvl="0"/>
            <a:r>
              <a:rPr lang="pt-BR" dirty="0" smtClean="0"/>
              <a:t>Segregação nas plantações</a:t>
            </a:r>
          </a:p>
          <a:p>
            <a:pPr lvl="0"/>
            <a:r>
              <a:rPr lang="pt-BR" dirty="0" smtClean="0"/>
              <a:t>Obstáculo ao casamento à moda indígena</a:t>
            </a:r>
          </a:p>
          <a:p>
            <a:pPr lvl="0"/>
            <a:r>
              <a:rPr lang="pt-BR" dirty="0" smtClean="0"/>
              <a:t>Aplicação de legislação penal europeia a supostos crimes de fornicação;</a:t>
            </a:r>
          </a:p>
          <a:p>
            <a:pPr lvl="0"/>
            <a:r>
              <a:rPr lang="pt-BR" dirty="0" smtClean="0"/>
              <a:t>Abolição de guerras entre as tribos;</a:t>
            </a:r>
          </a:p>
          <a:p>
            <a:pPr lvl="0"/>
            <a:r>
              <a:rPr lang="pt-BR" dirty="0" smtClean="0"/>
              <a:t>Abolição da poligamia;</a:t>
            </a:r>
          </a:p>
          <a:p>
            <a:pPr lvl="0"/>
            <a:r>
              <a:rPr lang="pt-BR" dirty="0" smtClean="0"/>
              <a:t>Aumento da mortalidade infantil;</a:t>
            </a:r>
          </a:p>
          <a:p>
            <a:pPr lvl="0"/>
            <a:r>
              <a:rPr lang="pt-BR" dirty="0" smtClean="0"/>
              <a:t>Abolição do sistema comunal e da autoridade dos pajés.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Educação dos Jesuítas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Ensinavam a ler, escrever, matemática, </a:t>
            </a:r>
            <a:r>
              <a:rPr lang="pt-BR" dirty="0" err="1" smtClean="0"/>
              <a:t>oficios</a:t>
            </a:r>
            <a:r>
              <a:rPr lang="pt-BR" dirty="0" smtClean="0"/>
              <a:t> e lavoura. Usavam de castigos.</a:t>
            </a:r>
          </a:p>
          <a:p>
            <a:r>
              <a:rPr lang="pt-BR" dirty="0" smtClean="0"/>
              <a:t>O Português sofreu muita influência do Tupi.</a:t>
            </a:r>
          </a:p>
          <a:p>
            <a:r>
              <a:rPr lang="pt-BR" dirty="0" smtClean="0"/>
              <a:t>Padres formalizaram o tupi.</a:t>
            </a:r>
          </a:p>
          <a:p>
            <a:r>
              <a:rPr lang="pt-BR" dirty="0" smtClean="0"/>
              <a:t>Tratavam todos com igualdade (índios, mamelucos, filhos de portugueses)</a:t>
            </a:r>
          </a:p>
          <a:p>
            <a:r>
              <a:rPr lang="pt-BR" dirty="0" smtClean="0"/>
              <a:t>Educação ideal seria dos franciscanos</a:t>
            </a:r>
          </a:p>
          <a:p>
            <a:r>
              <a:rPr lang="pt-BR" dirty="0" smtClean="0"/>
              <a:t>Jesuítas x Senhores de Engenho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Considerações Finais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Principal fator: não ocorrência do puritanismo europeu, miscigenação;</a:t>
            </a:r>
          </a:p>
          <a:p>
            <a:r>
              <a:rPr lang="pt-BR" dirty="0" smtClean="0"/>
              <a:t>Sociedade patriarcal, aristocrática e ruralista tardia refletida nos engenhos</a:t>
            </a:r>
          </a:p>
          <a:p>
            <a:r>
              <a:rPr lang="pt-BR" dirty="0" smtClean="0"/>
              <a:t>Necessidade de trazer mão de obra escrava e “reserva de alegria africana” para lidar com o pesado trabalho na cana de açúcar.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autor – Gilberto Freyre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232391"/>
            <a:ext cx="8229600" cy="4625609"/>
          </a:xfrm>
        </p:spPr>
        <p:txBody>
          <a:bodyPr>
            <a:normAutofit/>
          </a:bodyPr>
          <a:lstStyle/>
          <a:p>
            <a:pPr lvl="8"/>
            <a:r>
              <a:rPr lang="pt-BR" sz="2800" dirty="0" smtClean="0"/>
              <a:t> Sociólogo, Antropólogo e Historiador brasileiro</a:t>
            </a:r>
          </a:p>
          <a:p>
            <a:pPr lvl="8"/>
            <a:r>
              <a:rPr lang="pt-BR" sz="2800" dirty="0" smtClean="0"/>
              <a:t>Viveu de 1900 a 1987</a:t>
            </a:r>
          </a:p>
          <a:p>
            <a:pPr lvl="8"/>
            <a:r>
              <a:rPr lang="pt-BR" sz="2800" dirty="0" smtClean="0"/>
              <a:t>Formado na Universidade de Columbia, EUA</a:t>
            </a:r>
          </a:p>
          <a:p>
            <a:pPr lvl="8"/>
            <a:r>
              <a:rPr lang="pt-BR" sz="2800" dirty="0" smtClean="0"/>
              <a:t>Considerado um dos maiores historiadores brasileiros</a:t>
            </a:r>
          </a:p>
          <a:p>
            <a:pPr lvl="7"/>
            <a:endParaRPr lang="pt-BR" sz="2800" dirty="0"/>
          </a:p>
        </p:txBody>
      </p:sp>
      <p:pic>
        <p:nvPicPr>
          <p:cNvPr id="2050" name="Picture 2" descr="http://americasouthandnorth.files.wordpress.com/2012/07/gilberto_frey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217309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Livro – Casa Grande e Senzala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Publicado em 1933</a:t>
            </a:r>
          </a:p>
          <a:p>
            <a:r>
              <a:rPr lang="pt-BR" dirty="0" smtClean="0"/>
              <a:t>Considerado uma preciosidade brasileira</a:t>
            </a:r>
          </a:p>
          <a:p>
            <a:r>
              <a:rPr lang="pt-BR" dirty="0" smtClean="0"/>
              <a:t>Formação cultural brasileira</a:t>
            </a:r>
          </a:p>
          <a:p>
            <a:r>
              <a:rPr lang="pt-BR" dirty="0" smtClean="0"/>
              <a:t>Comparação à Casa Grande e Senzala</a:t>
            </a:r>
          </a:p>
          <a:p>
            <a:r>
              <a:rPr lang="pt-BR" dirty="0" smtClean="0"/>
              <a:t>Estuda as influencias indígenas, portuguesas e africanas na formação do brasileiro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Colonização Americana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Interação com os nativos ocorreu de maneira diferente nas colônias espanholas, portuguesas e inglesas</a:t>
            </a:r>
          </a:p>
          <a:p>
            <a:r>
              <a:rPr lang="pt-BR" dirty="0" smtClean="0"/>
              <a:t>Astecas, maias e incas: semicivilizações com ordem social e política</a:t>
            </a:r>
          </a:p>
          <a:p>
            <a:r>
              <a:rPr lang="pt-BR" dirty="0" smtClean="0"/>
              <a:t>Cultura espanhola: moral extremamente católica</a:t>
            </a:r>
          </a:p>
          <a:p>
            <a:r>
              <a:rPr lang="pt-BR" dirty="0" smtClean="0"/>
              <a:t>Cultura Inglesa: puritanismo, medo da miscigenação e do paganismo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http://upload.wikimedia.org/wikipedia/commons/0/04/Colonias_europea_en_Am%C3%A9rica_siglo_XVI-XVII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-1179512"/>
            <a:ext cx="7272808" cy="8385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Colonização Portuguesa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24536"/>
          </a:xfrm>
        </p:spPr>
        <p:txBody>
          <a:bodyPr/>
          <a:lstStyle/>
          <a:p>
            <a:r>
              <a:rPr lang="pt-BR" dirty="0" smtClean="0"/>
              <a:t>Portugueses que para cá vieram não eram os mais nobres/ricos; sem noção forte de moral</a:t>
            </a:r>
          </a:p>
          <a:p>
            <a:r>
              <a:rPr lang="pt-BR" dirty="0" smtClean="0"/>
              <a:t>Não tão puritanos nem tão moralistas;</a:t>
            </a:r>
          </a:p>
          <a:p>
            <a:r>
              <a:rPr lang="pt-BR" dirty="0" smtClean="0"/>
              <a:t>Ausência de resistência indígena</a:t>
            </a:r>
          </a:p>
          <a:p>
            <a:r>
              <a:rPr lang="pt-BR" dirty="0" smtClean="0"/>
              <a:t>Índios como extensão da floresta</a:t>
            </a:r>
          </a:p>
          <a:p>
            <a:r>
              <a:rPr lang="pt-BR" dirty="0" smtClean="0"/>
              <a:t>Impulso sexual; índios inocentes</a:t>
            </a:r>
          </a:p>
          <a:p>
            <a:r>
              <a:rPr lang="pt-BR" dirty="0" smtClean="0"/>
              <a:t>Aos poucos, degradação da cultura indígena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ortas-lapsos.zip.net/images/indios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552211" cy="6858000"/>
          </a:xfrm>
          <a:prstGeom prst="rect">
            <a:avLst/>
          </a:prstGeom>
          <a:noFill/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Colonização Portuguesa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2656"/>
            <a:ext cx="8820472" cy="309634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pt-BR" sz="3600" dirty="0" smtClean="0">
              <a:latin typeface="Agency FB" pitchFamily="34" charset="0"/>
            </a:endParaRPr>
          </a:p>
          <a:p>
            <a:pPr algn="just">
              <a:buNone/>
            </a:pPr>
            <a:endParaRPr lang="pt-BR" sz="3600" dirty="0" smtClean="0">
              <a:latin typeface="Agency FB" pitchFamily="34" charset="0"/>
            </a:endParaRPr>
          </a:p>
          <a:p>
            <a:pPr algn="just">
              <a:buNone/>
            </a:pPr>
            <a:r>
              <a:rPr lang="pt-BR" sz="3600" dirty="0" smtClean="0">
                <a:latin typeface="Agency FB" pitchFamily="34" charset="0"/>
              </a:rPr>
              <a:t>- Rápida miscigenação</a:t>
            </a:r>
          </a:p>
          <a:p>
            <a:pPr algn="just">
              <a:buNone/>
            </a:pPr>
            <a:r>
              <a:rPr lang="pt-BR" sz="3600" dirty="0" smtClean="0">
                <a:latin typeface="Agency FB" pitchFamily="34" charset="0"/>
              </a:rPr>
              <a:t>“</a:t>
            </a:r>
            <a:r>
              <a:rPr lang="pt-BR" sz="3600" b="1" dirty="0" smtClean="0">
                <a:latin typeface="Agency FB" pitchFamily="34" charset="0"/>
              </a:rPr>
              <a:t>O ambiente em que começou a vida brasileira foi quase de intoxicação sexual.”</a:t>
            </a:r>
          </a:p>
          <a:p>
            <a:pPr algn="just">
              <a:buNone/>
            </a:pPr>
            <a:endParaRPr lang="pt-BR" sz="3600" b="1" dirty="0" smtClean="0">
              <a:latin typeface="Agency FB" pitchFamily="34" charset="0"/>
            </a:endParaRPr>
          </a:p>
          <a:p>
            <a:pPr algn="just">
              <a:buNone/>
            </a:pPr>
            <a:r>
              <a:rPr lang="pt-BR" sz="3600" b="1" dirty="0" smtClean="0">
                <a:latin typeface="Agency FB" pitchFamily="34" charset="0"/>
              </a:rPr>
              <a:t>“O europeu saltava em terra escorregando em índia nua, os próprios padres da Companhia precisavam descer com cuidado , senão atolavam o pé em carne”.</a:t>
            </a:r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Colonização Portuguesa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Uma das mais harmoniosas das colônias;</a:t>
            </a:r>
          </a:p>
          <a:p>
            <a:r>
              <a:rPr lang="pt-BR" dirty="0" smtClean="0"/>
              <a:t>A aceitação da miscigenação está:</a:t>
            </a:r>
          </a:p>
          <a:p>
            <a:pPr lvl="1"/>
            <a:r>
              <a:rPr lang="pt-BR" dirty="0" smtClean="0"/>
              <a:t>Falta de mulheres brancas no novo território;</a:t>
            </a:r>
          </a:p>
          <a:p>
            <a:pPr lvl="1"/>
            <a:r>
              <a:rPr lang="pt-BR" dirty="0" smtClean="0"/>
              <a:t>Abstinência sexual;</a:t>
            </a:r>
          </a:p>
          <a:p>
            <a:pPr lvl="1"/>
            <a:r>
              <a:rPr lang="pt-BR" dirty="0" smtClean="0"/>
              <a:t>Moral religiosa mais “frouxa”;</a:t>
            </a:r>
          </a:p>
          <a:p>
            <a:pPr lvl="1"/>
            <a:r>
              <a:rPr lang="pt-BR" dirty="0" smtClean="0"/>
              <a:t>Atração pelas índias e negras;</a:t>
            </a:r>
          </a:p>
          <a:p>
            <a:pPr lvl="1"/>
            <a:r>
              <a:rPr lang="pt-BR" dirty="0" smtClean="0"/>
              <a:t>Própria origem do povo português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Essencial olhar para o português do século XV e XVI para entender formação brasileira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222</TotalTime>
  <Words>1071</Words>
  <Application>Microsoft Office PowerPoint</Application>
  <PresentationFormat>Apresentação na tela (4:3)</PresentationFormat>
  <Paragraphs>160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8" baseType="lpstr">
      <vt:lpstr>Agency FB</vt:lpstr>
      <vt:lpstr>Andalus</vt:lpstr>
      <vt:lpstr>Arial</vt:lpstr>
      <vt:lpstr>Baskerville Old Face</vt:lpstr>
      <vt:lpstr>Colonna MT</vt:lpstr>
      <vt:lpstr>Corbel</vt:lpstr>
      <vt:lpstr>Wingdings</vt:lpstr>
      <vt:lpstr>Wingdings 2</vt:lpstr>
      <vt:lpstr>Wingdings 3</vt:lpstr>
      <vt:lpstr>Módulo</vt:lpstr>
      <vt:lpstr>CASA-GRANDE E SENZALA  O Índio e o Colonizador Português  </vt:lpstr>
      <vt:lpstr>Agenda</vt:lpstr>
      <vt:lpstr>O autor – Gilberto Freyre</vt:lpstr>
      <vt:lpstr>Livro – Casa Grande e Senzala</vt:lpstr>
      <vt:lpstr>Colonização Americana</vt:lpstr>
      <vt:lpstr>Apresentação do PowerPoint</vt:lpstr>
      <vt:lpstr>Colonização Portuguesa</vt:lpstr>
      <vt:lpstr>Colonização Portuguesa</vt:lpstr>
      <vt:lpstr>Colonização Portuguesa</vt:lpstr>
      <vt:lpstr>Formação do Povo Português</vt:lpstr>
      <vt:lpstr>Formação do Povo Português</vt:lpstr>
      <vt:lpstr>Apresentação do PowerPoint</vt:lpstr>
      <vt:lpstr>Mouros</vt:lpstr>
      <vt:lpstr>Apresentação do PowerPoint</vt:lpstr>
      <vt:lpstr>Dificuldades no Brasil</vt:lpstr>
      <vt:lpstr>Chegada ao Brasil</vt:lpstr>
      <vt:lpstr>Influências Indígenas</vt:lpstr>
      <vt:lpstr>Apresentação do PowerPoint</vt:lpstr>
      <vt:lpstr>Influências Indígenas</vt:lpstr>
      <vt:lpstr>Influências Indígenas</vt:lpstr>
      <vt:lpstr>Curiosidades e Heranças</vt:lpstr>
      <vt:lpstr>Curiosidades e Heranças</vt:lpstr>
      <vt:lpstr>Hábitos Indígenas</vt:lpstr>
      <vt:lpstr>Impacto da cultura portuguesa</vt:lpstr>
      <vt:lpstr>Impactos da cultura portuguesa</vt:lpstr>
      <vt:lpstr>Educação dos Jesuítas</vt:lpstr>
      <vt:lpstr>Educação dos Jesuítas</vt:lpstr>
      <vt:lpstr>Considerações Finais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Andre Lucirton Costa</cp:lastModifiedBy>
  <cp:revision>28</cp:revision>
  <dcterms:created xsi:type="dcterms:W3CDTF">2012-08-21T02:35:24Z</dcterms:created>
  <dcterms:modified xsi:type="dcterms:W3CDTF">2015-08-24T12:16:05Z</dcterms:modified>
</cp:coreProperties>
</file>