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9"/>
  </p:notesMasterIdLst>
  <p:handoutMasterIdLst>
    <p:handoutMasterId r:id="rId10"/>
  </p:handoutMasterIdLst>
  <p:sldIdLst>
    <p:sldId id="350" r:id="rId5"/>
    <p:sldId id="352" r:id="rId6"/>
    <p:sldId id="361" r:id="rId7"/>
    <p:sldId id="334" r:id="rId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5226" autoAdjust="0"/>
  </p:normalViewPr>
  <p:slideViewPr>
    <p:cSldViewPr snapToGrid="0">
      <p:cViewPr varScale="1">
        <p:scale>
          <a:sx n="95" d="100"/>
          <a:sy n="95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728A1A-D670-41C0-87CE-811AE81BF8A1}" type="datetime1">
              <a:rPr lang="pt-BR" noProof="0" smtClean="0"/>
              <a:t>01/10/2023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47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66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19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7" name="Espaço Reservado para Conteú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8" name="Espaço reservado para conteúdo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D002ABF2-59A6-4C8B-90A9-C2D7243E4867}" type="datetime4">
              <a:rPr lang="pt-BR" noProof="0" smtClean="0">
                <a:latin typeface="+mn-lt"/>
              </a:rPr>
              <a:t>1 de outubro de 2023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a Liv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9" name="Forma Liv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40" name="Forma Liv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27" name="Espaço Reservado para Conteú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21" name="Espaço Reservado para Conteúdo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24" name="Espaço reservado para conteúdo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8A4F546E-0691-4510-9A35-C7334DA84076}" type="datetime4">
              <a:rPr lang="pt-BR" noProof="0" smtClean="0">
                <a:latin typeface="+mn-lt"/>
              </a:rPr>
              <a:t>1 de outubro de 2023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7" name="Forma Livre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3DBEA6DC-A0BF-49C7-906E-6E6597662598}" type="datetime4">
              <a:rPr lang="pt-BR" noProof="0" smtClean="0">
                <a:latin typeface="+mn-lt"/>
              </a:rPr>
              <a:t>1 de outubro de 2023</a:t>
            </a:fld>
            <a:endParaRPr lang="pt-BR" noProof="0" dirty="0">
              <a:latin typeface="+mn-lt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orma Livre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3" name="Forma Livre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ço Reservado para Texto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Espaço Reservado para Texto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spaço Reservado para Texto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Espaço Reservado para Texto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spaço Reservado para Texto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Espaço Reservado para Texto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8" name="Espaço Reservado para Texto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6B0F7DF4-F2CA-42E1-AFA2-97BD8D250ADE}" type="datetime4">
              <a:rPr lang="pt-BR" noProof="0" smtClean="0">
                <a:latin typeface="+mn-lt"/>
              </a:rPr>
              <a:t>1 de outubro de 2023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9" name="Forma Livre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4" name="Espaço Reservado para Imagem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C16A7595-89D9-4258-950C-6AECF9DDF8B8}" type="datetime4">
              <a:rPr lang="pt-BR" noProof="0" smtClean="0">
                <a:latin typeface="+mn-lt"/>
              </a:rPr>
              <a:t>1 de outubro de 2023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Imagem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4" name="Forma Livre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5" name="Forma Livre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Gráfico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no ícone para adicionar gráfico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2D0FCFC1-2078-4220-A791-5353C1A85342}" type="datetime4">
              <a:rPr lang="pt-BR" noProof="0" smtClean="0">
                <a:latin typeface="+mn-lt"/>
              </a:rPr>
              <a:t>1 de outubro de 2023</a:t>
            </a:fld>
            <a:endParaRPr lang="pt-BR" noProof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9" name="Espaço Reservado para Tabe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tabela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D672EA7-A5DA-4DCF-A305-17E011B80D62}" type="datetime4">
              <a:rPr lang="pt-BR" noProof="0" smtClean="0">
                <a:latin typeface="+mn-lt"/>
              </a:rPr>
              <a:t>1 de outubro de 2023</a:t>
            </a:fld>
            <a:endParaRPr lang="pt-BR" noProof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0" name="Caixa de texto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20000" b="1" noProof="0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Forma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orma Livre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6" name="Forma Livre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orma Livre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6" name="Forma Livre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38" name="Espaço Reservado para Imagem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Espaço Reservado para Imagem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2" name="Espaço Reservado para Texto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3" name="Espaço Reservado para Texto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4" name="Espaço Reservado para Texto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5" name="Espaço Reservado para Texto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6" name="Espaço Reservado para Texto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7" name="Espaço Reservado para Texto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8" name="Espaço Reservado para Texto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9" name="Espaço Reservado para Texto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Forma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9" name="Forma Livre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0" name="Forma Livre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1" name="Forma livre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66" name="Espaço Reservado para Imagem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9" name="Espaço Reservado para Imagem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037ECF49-BE9A-4960-9DAF-BEA0BAF15DBB}" type="datetime4">
              <a:rPr lang="pt-BR" noProof="0" smtClean="0">
                <a:latin typeface="+mn-lt"/>
              </a:rPr>
              <a:t>1 de outubro de 2023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96" name="Espaço Reservado para Texto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97" name="Espaço Reservado para Texto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2" name="Espaço Reservado para Texto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3" name="Espaço Reservado para Texto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106" name="Espaço Reservado para Texto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7" name="Espaço Reservado para Texto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108" name="Espaço Reservado para Texto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9" name="Espaço Reservado para Texto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707B6374-D19B-4EAC-B5EF-652507579787}" type="datetime4">
              <a:rPr lang="pt-BR" noProof="0" smtClean="0">
                <a:latin typeface="+mn-lt"/>
              </a:rPr>
              <a:t>1 de outubro de 2023</a:t>
            </a:fld>
            <a:endParaRPr lang="pt-BR" noProof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0" name="Espaço Reservado para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94B1CDD-2F73-47CA-A551-F85B4E632EE9}" type="datetime4">
              <a:rPr lang="pt-BR" noProof="0" smtClean="0">
                <a:latin typeface="+mn-lt"/>
              </a:rPr>
              <a:t>1 de outubro de 2023</a:t>
            </a:fld>
            <a:endParaRPr lang="pt-BR" noProof="0">
              <a:latin typeface="+mn-lt"/>
            </a:endParaRPr>
          </a:p>
        </p:txBody>
      </p:sp>
      <p:sp>
        <p:nvSpPr>
          <p:cNvPr id="31" name="Espaço Reservado para Rodapé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32" name="Espaço reservado para o número do slid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oyb.com.br/home/conheca-os-7-pilares-da-contabilida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5Yi-9pO4E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 rtlCol="0"/>
          <a:lstStyle/>
          <a:p>
            <a:pPr rtl="0"/>
            <a:r>
              <a:rPr lang="pt-BR" dirty="0"/>
              <a:t>Contabilidade e Finanças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549553"/>
            <a:ext cx="5762625" cy="953337"/>
          </a:xfrm>
        </p:spPr>
        <p:txBody>
          <a:bodyPr rtlCol="0"/>
          <a:lstStyle/>
          <a:p>
            <a:pPr rtl="0"/>
            <a:r>
              <a:rPr lang="pt-BR" dirty="0">
                <a:latin typeface="+mj-lt"/>
              </a:rPr>
              <a:t>Aula outubro 2023</a:t>
            </a:r>
            <a:r>
              <a:rPr lang="pt-BR" dirty="0"/>
              <a:t> </a:t>
            </a:r>
          </a:p>
          <a:p>
            <a:pPr rtl="0"/>
            <a:r>
              <a:rPr lang="pt-BR" dirty="0"/>
              <a:t>Profa. Dra. Ana Cristina Limongi-França</a:t>
            </a:r>
          </a:p>
          <a:p>
            <a:pPr rtl="0"/>
            <a:r>
              <a:rPr lang="pt-BR" dirty="0"/>
              <a:t>PRO3811: Fundamentos de Administração – T203-205</a:t>
            </a:r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rtlCol="0"/>
          <a:lstStyle/>
          <a:p>
            <a:pPr rtl="0"/>
            <a:r>
              <a:rPr lang="pt-BR" dirty="0"/>
              <a:t>Conceitos chaves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369332"/>
          </a:xfrm>
        </p:spPr>
        <p:txBody>
          <a:bodyPr rtlCol="0"/>
          <a:lstStyle/>
          <a:p>
            <a:pPr rtl="0"/>
            <a:r>
              <a:rPr lang="pt-BR" dirty="0"/>
              <a:t>01. Origem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982" y="2579133"/>
            <a:ext cx="2674118" cy="1440084"/>
          </a:xfrm>
        </p:spPr>
        <p:txBody>
          <a:bodyPr rtlCol="0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conceito de contabilidade vem da origem de sua palavra, que significa: “</a:t>
            </a:r>
            <a:r>
              <a:rPr lang="pt-BR" sz="1200" kern="100" dirty="0">
                <a:solidFill>
                  <a:srgbClr val="040C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científica teórica e/ou prática que estuda métodos e técnicas usados para calcular e registrar a movimentação financeira de uma firma, companhia ou empresa</a:t>
            </a:r>
            <a:r>
              <a:rPr lang="pt-BR" sz="1200" kern="1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0"/>
            <a:endParaRPr lang="pt-BR" sz="18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42355"/>
          </a:xfrm>
        </p:spPr>
        <p:txBody>
          <a:bodyPr rtlCol="0"/>
          <a:lstStyle/>
          <a:p>
            <a:pPr rtl="0"/>
            <a:r>
              <a:rPr lang="pt-BR" dirty="0"/>
              <a:t>02. Elementos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1955" y="2668442"/>
            <a:ext cx="4834344" cy="1350775"/>
          </a:xfrm>
        </p:spPr>
        <p:txBody>
          <a:bodyPr rtlCol="0"/>
          <a:lstStyle/>
          <a:p>
            <a:pPr lvl="0">
              <a:lnSpc>
                <a:spcPct val="107000"/>
              </a:lnSpc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pt-BR" sz="12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Bens: todos os objetos que a empresa possui e que estão em seu poder para uso, troca ou consumo.</a:t>
            </a:r>
            <a:endParaRPr lang="pt-BR" sz="1200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pt-BR" sz="12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Direitos: valores que a empresa tem para receber de terceiros. Por exemplo: duplicatas, promissórias e aluguéis.</a:t>
            </a:r>
            <a:endParaRPr lang="pt-BR" sz="1200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pt-BR" sz="12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Obrigações: valores que a empresa tem para pagar a terceiros.</a:t>
            </a:r>
            <a:endParaRPr lang="pt-BR" sz="1200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t-BR" sz="12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pt-BR" sz="120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2514" y="4522803"/>
            <a:ext cx="2563586" cy="369332"/>
          </a:xfrm>
        </p:spPr>
        <p:txBody>
          <a:bodyPr rtlCol="0"/>
          <a:lstStyle/>
          <a:p>
            <a:pPr rtl="0"/>
            <a:r>
              <a:rPr lang="pt-BR" dirty="0"/>
              <a:t>03. Princípios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2529" y="4820843"/>
            <a:ext cx="2885133" cy="1915394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200" kern="100" dirty="0">
                <a:solidFill>
                  <a:srgbClr val="040C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I) o da ENTIDADE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200" kern="100" dirty="0">
                <a:solidFill>
                  <a:srgbClr val="040C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II) o da CONTINUIDADE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200" kern="100" dirty="0">
                <a:solidFill>
                  <a:srgbClr val="040C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III) o da OPORTUNIDADE</a:t>
            </a:r>
            <a:r>
              <a:rPr lang="pt-BR" sz="1200" kern="100" dirty="0">
                <a:solidFill>
                  <a:srgbClr val="4D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200" kern="100" dirty="0">
                <a:solidFill>
                  <a:srgbClr val="4D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IV) o do REGISTRO PELO VALOR ORIGINAL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200" kern="100" dirty="0">
                <a:solidFill>
                  <a:srgbClr val="4D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V) o da ATUALIZAÇÃO MONETÁRIA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200" kern="100" dirty="0">
                <a:solidFill>
                  <a:srgbClr val="4D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VI) o da COMPETÊNCIA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200" kern="100" dirty="0">
                <a:solidFill>
                  <a:srgbClr val="4D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VII) o da PRUDÊNCIA. </a:t>
            </a:r>
            <a:endParaRPr lang="pt-B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200" kern="100" dirty="0">
                <a:solidFill>
                  <a:srgbClr val="4D515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lnSpc>
                <a:spcPct val="150000"/>
              </a:lnSpc>
            </a:pPr>
            <a:r>
              <a:rPr lang="pt-BR" sz="1200" dirty="0"/>
              <a:t>.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304247"/>
          </a:xfrm>
        </p:spPr>
        <p:txBody>
          <a:bodyPr rtlCol="0"/>
          <a:lstStyle/>
          <a:p>
            <a:pPr rtl="0"/>
            <a:r>
              <a:rPr lang="pt-BR" dirty="0"/>
              <a:t>04. Classificação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8FB4732-AB07-C54D-AF44-F8ADB6D2B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64009" y="5072928"/>
            <a:ext cx="1381231" cy="1423637"/>
          </a:xfrm>
        </p:spPr>
        <p:txBody>
          <a:bodyPr rtlCol="0"/>
          <a:lstStyle/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2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Ativos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3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2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Passivos.</a:t>
            </a:r>
            <a:endParaRPr lang="pt-BR" sz="1200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3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2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Receitas.</a:t>
            </a:r>
            <a:endParaRPr lang="pt-BR" sz="1200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3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2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Despesas.</a:t>
            </a:r>
            <a:endParaRPr lang="pt-BR" sz="1200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pt-BR" sz="1200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369332"/>
          </a:xfrm>
        </p:spPr>
        <p:txBody>
          <a:bodyPr rtlCol="0"/>
          <a:lstStyle/>
          <a:p>
            <a:pPr rtl="0"/>
            <a:r>
              <a:rPr lang="pt-BR" dirty="0"/>
              <a:t>05. Pilares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E43B735D-4873-B0DE-A322-28212D5D3F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0" y="5131299"/>
            <a:ext cx="5771103" cy="369332"/>
          </a:xfrm>
        </p:spPr>
        <p:txBody>
          <a:bodyPr/>
          <a:lstStyle/>
          <a:p>
            <a:r>
              <a:rPr lang="pt-BR" sz="1600" u="sng" kern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https://voyb.com.br/home/conheca-os-7-pilares-da-contabilidade/</a:t>
            </a: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733531"/>
            <a:ext cx="5413131" cy="756396"/>
          </a:xfrm>
        </p:spPr>
        <p:txBody>
          <a:bodyPr rtlCol="0">
            <a:noAutofit/>
          </a:bodyPr>
          <a:lstStyle/>
          <a:p>
            <a:pPr rtl="0"/>
            <a:r>
              <a:rPr lang="pt-BR" sz="2000" b="0" dirty="0"/>
              <a:t>Palestra Especial </a:t>
            </a:r>
            <a:br>
              <a:rPr lang="pt-BR" sz="2800" dirty="0"/>
            </a:br>
            <a:r>
              <a:rPr lang="pt-BR" sz="2800" dirty="0"/>
              <a:t>Prof. Dr. Eliseu Martins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674901"/>
          </a:xfrm>
        </p:spPr>
        <p:txBody>
          <a:bodyPr rtlCol="0"/>
          <a:lstStyle/>
          <a:p>
            <a:pPr rtl="0"/>
            <a:r>
              <a:rPr lang="pt-BR" dirty="0">
                <a:hlinkClick r:id="rId3"/>
              </a:rPr>
              <a:t>https://www.youtube.com/watch?v=W5Yi-9pO4EM</a:t>
            </a:r>
            <a:endParaRPr lang="pt-BR" dirty="0"/>
          </a:p>
          <a:p>
            <a:pPr rtl="0"/>
            <a:endParaRPr lang="pt-BR" dirty="0"/>
          </a:p>
        </p:txBody>
      </p:sp>
      <p:pic>
        <p:nvPicPr>
          <p:cNvPr id="53" name="Espaço Reservado para Imagem 52" descr="Lâmpadas Deslocadas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6CEFCE8-362A-943D-4314-8FCB7D6C72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54" t="15776" r="32395" b="30891"/>
          <a:stretch/>
        </p:blipFill>
        <p:spPr>
          <a:xfrm>
            <a:off x="915531" y="2893926"/>
            <a:ext cx="4353499" cy="24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 descr="Close de Mudas em Preto e Branco ">
            <a:extLst>
              <a:ext uri="{FF2B5EF4-FFF2-40B4-BE49-F238E27FC236}">
                <a16:creationId xmlns:a16="http://schemas.microsoft.com/office/drawing/2014/main" id="{12F007AF-B3B3-4BBC-9990-D46E31738B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704A28-E62C-2E4A-A2A4-AD85CB6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043" y="1491149"/>
            <a:ext cx="5684378" cy="2165151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/>
              <a:t>Contabilidade e Finanças</a:t>
            </a:r>
            <a:br>
              <a:rPr lang="pt-BR" dirty="0"/>
            </a:br>
            <a:r>
              <a:rPr lang="pt-BR" dirty="0"/>
              <a:t>Viabiliza o crescimento e negócios sustentáveis das empresas!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D6EE753-BEBB-4348-896E-73627FDDC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4680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237567.tgt.Office_49129298_TF78853419_Win32_OJ110714667.potx" id="{26A8DC41-7521-4E8A-BB40-82DDDF6580CB}" vid="{96196EC2-C392-482E-BF29-9BD12A62668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{09F1CB86-F0A8-44A2-BC7F-2D49240E72B7}tf78853419_win32</Template>
  <TotalTime>21</TotalTime>
  <Words>239</Words>
  <Application>Microsoft Office PowerPoint</Application>
  <PresentationFormat>Widescreen</PresentationFormat>
  <Paragraphs>37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Calibri</vt:lpstr>
      <vt:lpstr>Franklin Gothic Book</vt:lpstr>
      <vt:lpstr>Franklin Gothic Demi</vt:lpstr>
      <vt:lpstr>Times New Roman</vt:lpstr>
      <vt:lpstr>Wingdings</vt:lpstr>
      <vt:lpstr>Personalizado</vt:lpstr>
      <vt:lpstr>Contabilidade e Finanças</vt:lpstr>
      <vt:lpstr>Conceitos chaves</vt:lpstr>
      <vt:lpstr>Palestra Especial  Prof. Dr. Eliseu Martins</vt:lpstr>
      <vt:lpstr>Contabilidade e Finanças Viabiliza o crescimento e negócios sustentáveis das empresas!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e Finanças</dc:title>
  <dc:creator>Ana Cristina Limongi França</dc:creator>
  <cp:lastModifiedBy>Ana Cristina Limongi França</cp:lastModifiedBy>
  <cp:revision>1</cp:revision>
  <dcterms:created xsi:type="dcterms:W3CDTF">2023-10-02T00:54:07Z</dcterms:created>
  <dcterms:modified xsi:type="dcterms:W3CDTF">2023-10-02T01:16:01Z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