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54"/>
  </p:notesMasterIdLst>
  <p:handoutMasterIdLst>
    <p:handoutMasterId r:id="rId55"/>
  </p:handoutMasterIdLst>
  <p:sldIdLst>
    <p:sldId id="1586" r:id="rId2"/>
    <p:sldId id="1587" r:id="rId3"/>
    <p:sldId id="1588" r:id="rId4"/>
    <p:sldId id="1589" r:id="rId5"/>
    <p:sldId id="1590" r:id="rId6"/>
    <p:sldId id="1591" r:id="rId7"/>
    <p:sldId id="1592" r:id="rId8"/>
    <p:sldId id="1593" r:id="rId9"/>
    <p:sldId id="1594" r:id="rId10"/>
    <p:sldId id="1595" r:id="rId11"/>
    <p:sldId id="1596" r:id="rId12"/>
    <p:sldId id="1727" r:id="rId13"/>
    <p:sldId id="1597" r:id="rId14"/>
    <p:sldId id="1598" r:id="rId15"/>
    <p:sldId id="1599" r:id="rId16"/>
    <p:sldId id="1600" r:id="rId17"/>
    <p:sldId id="1601" r:id="rId18"/>
    <p:sldId id="1602" r:id="rId19"/>
    <p:sldId id="1603" r:id="rId20"/>
    <p:sldId id="1604" r:id="rId21"/>
    <p:sldId id="1605" r:id="rId22"/>
    <p:sldId id="1606" r:id="rId23"/>
    <p:sldId id="1607" r:id="rId24"/>
    <p:sldId id="1608" r:id="rId25"/>
    <p:sldId id="1609" r:id="rId26"/>
    <p:sldId id="1610" r:id="rId27"/>
    <p:sldId id="1611" r:id="rId28"/>
    <p:sldId id="1612" r:id="rId29"/>
    <p:sldId id="1613" r:id="rId30"/>
    <p:sldId id="1614" r:id="rId31"/>
    <p:sldId id="1615" r:id="rId32"/>
    <p:sldId id="1616" r:id="rId33"/>
    <p:sldId id="1617" r:id="rId34"/>
    <p:sldId id="1618" r:id="rId35"/>
    <p:sldId id="1619" r:id="rId36"/>
    <p:sldId id="1620" r:id="rId37"/>
    <p:sldId id="1621" r:id="rId38"/>
    <p:sldId id="1622" r:id="rId39"/>
    <p:sldId id="1623" r:id="rId40"/>
    <p:sldId id="1624" r:id="rId41"/>
    <p:sldId id="1625" r:id="rId42"/>
    <p:sldId id="1626" r:id="rId43"/>
    <p:sldId id="1627" r:id="rId44"/>
    <p:sldId id="1628" r:id="rId45"/>
    <p:sldId id="1629" r:id="rId46"/>
    <p:sldId id="1630" r:id="rId47"/>
    <p:sldId id="1631" r:id="rId48"/>
    <p:sldId id="1632" r:id="rId49"/>
    <p:sldId id="1633" r:id="rId50"/>
    <p:sldId id="1634" r:id="rId51"/>
    <p:sldId id="1635" r:id="rId52"/>
    <p:sldId id="1636" r:id="rId53"/>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5" autoAdjust="0"/>
    <p:restoredTop sz="88590" autoAdjust="0"/>
  </p:normalViewPr>
  <p:slideViewPr>
    <p:cSldViewPr>
      <p:cViewPr varScale="1">
        <p:scale>
          <a:sx n="62" d="100"/>
          <a:sy n="62" d="100"/>
        </p:scale>
        <p:origin x="534" y="7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lineChart>
        <c:grouping val="stacked"/>
        <c:varyColors val="0"/>
        <c:ser>
          <c:idx val="2"/>
          <c:order val="0"/>
          <c:tx>
            <c:strRef>
              <c:f>'[Chart in Microsoft Office PowerPoint]Sheet1'!$C$1</c:f>
              <c:strCache>
                <c:ptCount val="1"/>
                <c:pt idx="0">
                  <c:v>Total annual</c:v>
                </c:pt>
              </c:strCache>
            </c:strRef>
          </c:tx>
          <c:cat>
            <c:strRef>
              <c:f>'[Chart in Microsoft Office PowerPoint]Sheet1'!$A$2:$A$21</c:f>
              <c:strCache>
                <c:ptCount val="20"/>
                <c:pt idx="0">
                  <c:v>1700-1705</c:v>
                </c:pt>
                <c:pt idx="1">
                  <c:v>1706-1710</c:v>
                </c:pt>
                <c:pt idx="2">
                  <c:v>1711-1715</c:v>
                </c:pt>
                <c:pt idx="3">
                  <c:v>1716-1720</c:v>
                </c:pt>
                <c:pt idx="4">
                  <c:v>1721-1725</c:v>
                </c:pt>
                <c:pt idx="5">
                  <c:v>1726-1729</c:v>
                </c:pt>
                <c:pt idx="6">
                  <c:v>1730-1734</c:v>
                </c:pt>
                <c:pt idx="7">
                  <c:v>1735-1739</c:v>
                </c:pt>
                <c:pt idx="8">
                  <c:v>1740-1744</c:v>
                </c:pt>
                <c:pt idx="9">
                  <c:v>1745-1749</c:v>
                </c:pt>
                <c:pt idx="10">
                  <c:v>1750-1754</c:v>
                </c:pt>
                <c:pt idx="11">
                  <c:v>1755-1759</c:v>
                </c:pt>
                <c:pt idx="12">
                  <c:v>1760-1764</c:v>
                </c:pt>
                <c:pt idx="13">
                  <c:v>1765-1769</c:v>
                </c:pt>
                <c:pt idx="14">
                  <c:v>1770-1774</c:v>
                </c:pt>
                <c:pt idx="15">
                  <c:v>1775-1779</c:v>
                </c:pt>
                <c:pt idx="16">
                  <c:v>1780-1784</c:v>
                </c:pt>
                <c:pt idx="17">
                  <c:v>1785-1789</c:v>
                </c:pt>
                <c:pt idx="18">
                  <c:v>1790-1794</c:v>
                </c:pt>
                <c:pt idx="19">
                  <c:v>1795-1799</c:v>
                </c:pt>
              </c:strCache>
            </c:strRef>
          </c:cat>
          <c:val>
            <c:numRef>
              <c:f>'[Chart in Microsoft Office PowerPoint]Sheet1'!$C$2:$C$21</c:f>
              <c:numCache>
                <c:formatCode>General</c:formatCode>
                <c:ptCount val="20"/>
                <c:pt idx="0">
                  <c:v>8820</c:v>
                </c:pt>
                <c:pt idx="1">
                  <c:v>22050</c:v>
                </c:pt>
                <c:pt idx="2">
                  <c:v>32500</c:v>
                </c:pt>
                <c:pt idx="3">
                  <c:v>32500</c:v>
                </c:pt>
                <c:pt idx="4">
                  <c:v>38000</c:v>
                </c:pt>
                <c:pt idx="5">
                  <c:v>34000</c:v>
                </c:pt>
                <c:pt idx="6">
                  <c:v>45000</c:v>
                </c:pt>
                <c:pt idx="7">
                  <c:v>70670</c:v>
                </c:pt>
                <c:pt idx="8">
                  <c:v>70735</c:v>
                </c:pt>
                <c:pt idx="9">
                  <c:v>74060</c:v>
                </c:pt>
                <c:pt idx="10">
                  <c:v>78800</c:v>
                </c:pt>
                <c:pt idx="11">
                  <c:v>63080</c:v>
                </c:pt>
                <c:pt idx="12">
                  <c:v>52495</c:v>
                </c:pt>
                <c:pt idx="13">
                  <c:v>48795</c:v>
                </c:pt>
                <c:pt idx="14">
                  <c:v>43895</c:v>
                </c:pt>
                <c:pt idx="15">
                  <c:v>40590</c:v>
                </c:pt>
                <c:pt idx="16">
                  <c:v>31420</c:v>
                </c:pt>
                <c:pt idx="17">
                  <c:v>24555</c:v>
                </c:pt>
                <c:pt idx="18">
                  <c:v>22550</c:v>
                </c:pt>
                <c:pt idx="19">
                  <c:v>21995</c:v>
                </c:pt>
              </c:numCache>
            </c:numRef>
          </c:val>
          <c:smooth val="0"/>
          <c:extLst>
            <c:ext xmlns:c16="http://schemas.microsoft.com/office/drawing/2014/chart" uri="{C3380CC4-5D6E-409C-BE32-E72D297353CC}">
              <c16:uniqueId val="{00000000-735C-4C76-BDD8-F2B71471CBF9}"/>
            </c:ext>
          </c:extLst>
        </c:ser>
        <c:dLbls>
          <c:showLegendKey val="0"/>
          <c:showVal val="0"/>
          <c:showCatName val="0"/>
          <c:showSerName val="0"/>
          <c:showPercent val="0"/>
          <c:showBubbleSize val="0"/>
        </c:dLbls>
        <c:marker val="1"/>
        <c:smooth val="0"/>
        <c:axId val="118817280"/>
        <c:axId val="83973184"/>
      </c:lineChart>
      <c:catAx>
        <c:axId val="118817280"/>
        <c:scaling>
          <c:orientation val="minMax"/>
        </c:scaling>
        <c:delete val="0"/>
        <c:axPos val="b"/>
        <c:numFmt formatCode="General" sourceLinked="0"/>
        <c:majorTickMark val="out"/>
        <c:minorTickMark val="none"/>
        <c:tickLblPos val="nextTo"/>
        <c:crossAx val="83973184"/>
        <c:crosses val="autoZero"/>
        <c:auto val="1"/>
        <c:lblAlgn val="ctr"/>
        <c:lblOffset val="100"/>
        <c:noMultiLvlLbl val="0"/>
      </c:catAx>
      <c:valAx>
        <c:axId val="83973184"/>
        <c:scaling>
          <c:orientation val="minMax"/>
        </c:scaling>
        <c:delete val="0"/>
        <c:axPos val="l"/>
        <c:majorGridlines/>
        <c:numFmt formatCode="#,##0" sourceLinked="0"/>
        <c:majorTickMark val="out"/>
        <c:minorTickMark val="none"/>
        <c:tickLblPos val="nextTo"/>
        <c:crossAx val="118817280"/>
        <c:crosses val="autoZero"/>
        <c:crossBetween val="between"/>
      </c:valAx>
    </c:plotArea>
    <c:plotVisOnly val="1"/>
    <c:dispBlanksAs val="zero"/>
    <c:showDLblsOverMax val="0"/>
  </c:chart>
  <c:txPr>
    <a:bodyPr/>
    <a:lstStyle/>
    <a:p>
      <a:pPr>
        <a:defRPr sz="1200"/>
      </a:pPr>
      <a:endParaRPr lang="pt-B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FEFF7-3D73-46A0-87D3-D8259C54CB06}" type="datetimeFigureOut">
              <a:rPr lang="pt-BR" smtClean="0"/>
              <a:pPr/>
              <a:t>28/09/2021</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AC6A0-912F-4AA9-9D0E-F2C46BF3C253}" type="slidenum">
              <a:rPr lang="pt-BR" smtClean="0"/>
              <a:pPr/>
              <a:t>‹nº›</a:t>
            </a:fld>
            <a:endParaRPr lang="pt-BR"/>
          </a:p>
        </p:txBody>
      </p:sp>
    </p:spTree>
    <p:extLst>
      <p:ext uri="{BB962C8B-B14F-4D97-AF65-F5344CB8AC3E}">
        <p14:creationId xmlns:p14="http://schemas.microsoft.com/office/powerpoint/2010/main" val="3515983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C048DF87-94AD-4585-9112-FB5739434767}" type="datetimeFigureOut">
              <a:rPr lang="pt-BR" smtClean="0"/>
              <a:pPr/>
              <a:t>28/09/2021</a:t>
            </a:fld>
            <a:endParaRPr lang="pt-BR"/>
          </a:p>
        </p:txBody>
      </p:sp>
      <p:sp>
        <p:nvSpPr>
          <p:cNvPr id="4" name="Espaço Reservado para Imagem de Sli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FA1A587-0A0E-4D80-947E-55F253A39C1A}" type="slidenum">
              <a:rPr lang="pt-BR" smtClean="0"/>
              <a:pPr/>
              <a:t>‹nº›</a:t>
            </a:fld>
            <a:endParaRPr lang="pt-BR"/>
          </a:p>
        </p:txBody>
      </p:sp>
    </p:spTree>
    <p:extLst>
      <p:ext uri="{BB962C8B-B14F-4D97-AF65-F5344CB8AC3E}">
        <p14:creationId xmlns:p14="http://schemas.microsoft.com/office/powerpoint/2010/main" val="1344436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7972351-A09C-44D5-9DD0-0622ACA34EF6}" type="slidenum">
              <a:rPr lang="pt-BR" smtClean="0"/>
              <a:pPr/>
              <a:t>1</a:t>
            </a:fld>
            <a:endParaRPr lang="pt-BR"/>
          </a:p>
        </p:txBody>
      </p:sp>
    </p:spTree>
    <p:extLst>
      <p:ext uri="{BB962C8B-B14F-4D97-AF65-F5344CB8AC3E}">
        <p14:creationId xmlns:p14="http://schemas.microsoft.com/office/powerpoint/2010/main" val="213785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838901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itação">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332656"/>
            <a:ext cx="6589141" cy="5832648"/>
          </a:xfrm>
        </p:spPr>
        <p:txBody>
          <a:bodyPr anchor="ctr">
            <a:normAutofit/>
          </a:bodyPr>
          <a:lstStyle>
            <a:lvl1pPr marL="0" indent="0" algn="ctr">
              <a:lnSpc>
                <a:spcPct val="114000"/>
              </a:lnSpc>
              <a:spcBef>
                <a:spcPts val="0"/>
              </a:spcBef>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Editar estilos de texto Mestre</a:t>
            </a:r>
          </a:p>
        </p:txBody>
      </p:sp>
      <p:sp>
        <p:nvSpPr>
          <p:cNvPr id="8" name="Espaço Reservado para Texto 7"/>
          <p:cNvSpPr>
            <a:spLocks noGrp="1"/>
          </p:cNvSpPr>
          <p:nvPr>
            <p:ph type="body" sz="quarter" idx="14"/>
          </p:nvPr>
        </p:nvSpPr>
        <p:spPr>
          <a:xfrm>
            <a:off x="1358414" y="6236543"/>
            <a:ext cx="7570480" cy="504825"/>
          </a:xfrm>
        </p:spPr>
        <p:txBody>
          <a:bodyPr>
            <a:normAutofit/>
          </a:bodyPr>
          <a:lstStyle>
            <a:lvl1pPr marL="0" indent="0" algn="r">
              <a:buFont typeface="Arial" panose="020B0604020202020204" pitchFamily="34" charset="0"/>
              <a:buNone/>
              <a:defRPr sz="1400">
                <a:solidFill>
                  <a:schemeClr val="tx1">
                    <a:lumMod val="65000"/>
                    <a:lumOff val="3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Editar estilos de texto Mestre</a:t>
            </a:r>
          </a:p>
        </p:txBody>
      </p:sp>
      <p:sp>
        <p:nvSpPr>
          <p:cNvPr id="4" name="Freeform 11"/>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211217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5806752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6558192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712098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6792932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4141294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8310398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90598063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779921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7080186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193056" y="2133600"/>
            <a:ext cx="6771614" cy="4535760"/>
          </a:xfrm>
        </p:spPr>
        <p:txBody>
          <a:bodyPr>
            <a:normAutofit/>
          </a:bodyPr>
          <a:lstStyle>
            <a:lvl1pPr>
              <a:spcBef>
                <a:spcPts val="600"/>
              </a:spcBef>
              <a:spcAft>
                <a:spcPts val="600"/>
              </a:spcAft>
              <a:defRPr sz="24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55781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401233275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91031587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46534110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00143972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7598450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7722816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53415315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04570627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7260738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27108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11" name="Freeform 11"/>
          <p:cNvSpPr/>
          <p:nvPr userDrawn="1"/>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5784565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3489212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2366566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8048478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3879674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426941142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68968908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71287045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6704340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endParaRPr lang="pt-BR"/>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671987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endParaRPr lang="pt-BR"/>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0278662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F5ABCC35-AE37-4B74-AFDC-2B5B2D807A04}" type="datetimeFigureOut">
              <a:rPr lang="en-US" smtClean="0"/>
              <a:t>9/28/2021</a:t>
            </a:fld>
            <a:endParaRPr lang="en-US" dirty="0"/>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49721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3469636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89553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endParaRPr lang="pt-BR"/>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7897449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95736" y="624110"/>
            <a:ext cx="6768570" cy="1280890"/>
          </a:xfrm>
          <a:prstGeom prst="rect">
            <a:avLst/>
          </a:prstGeom>
        </p:spPr>
        <p:txBody>
          <a:bodyPr vert="horz" lIns="91440" tIns="45720" rIns="91440" bIns="45720" rtlCol="0" anchor="ctr">
            <a:normAutofit/>
          </a:bodyPr>
          <a:lstStyle/>
          <a:p>
            <a:r>
              <a:rPr lang="pt-BR" dirty="0"/>
              <a:t>Clique para editar o título mestre</a:t>
            </a:r>
            <a:endParaRPr lang="en-US" dirty="0"/>
          </a:p>
        </p:txBody>
      </p:sp>
      <p:sp>
        <p:nvSpPr>
          <p:cNvPr id="3" name="Text Placeholder 2"/>
          <p:cNvSpPr>
            <a:spLocks noGrp="1"/>
          </p:cNvSpPr>
          <p:nvPr>
            <p:ph type="body" idx="1"/>
          </p:nvPr>
        </p:nvSpPr>
        <p:spPr>
          <a:xfrm>
            <a:off x="2193057" y="2133600"/>
            <a:ext cx="6771431" cy="446674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Tree>
    <p:extLst>
      <p:ext uri="{BB962C8B-B14F-4D97-AF65-F5344CB8AC3E}">
        <p14:creationId xmlns:p14="http://schemas.microsoft.com/office/powerpoint/2010/main" val="266898210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6" r:id="rId4"/>
    <p:sldLayoutId id="2147484037" r:id="rId5"/>
    <p:sldLayoutId id="2147484039" r:id="rId6"/>
    <p:sldLayoutId id="2147484040" r:id="rId7"/>
    <p:sldLayoutId id="2147484041" r:id="rId8"/>
    <p:sldLayoutId id="2147484042" r:id="rId9"/>
    <p:sldLayoutId id="2147484047"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 id="2147484069" r:id="rId27"/>
    <p:sldLayoutId id="2147484070" r:id="rId28"/>
    <p:sldLayoutId id="2147484071" r:id="rId29"/>
    <p:sldLayoutId id="2147484072" r:id="rId30"/>
    <p:sldLayoutId id="2147484073" r:id="rId31"/>
    <p:sldLayoutId id="2147484074" r:id="rId32"/>
    <p:sldLayoutId id="2147484075" r:id="rId33"/>
    <p:sldLayoutId id="2147484076" r:id="rId34"/>
    <p:sldLayoutId id="2147484077" r:id="rId35"/>
    <p:sldLayoutId id="2147484078" r:id="rId36"/>
    <p:sldLayoutId id="2147484079" r:id="rId37"/>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normAutofit fontScale="90000"/>
          </a:bodyPr>
          <a:lstStyle/>
          <a:p>
            <a:r>
              <a:rPr lang="pt-BR" dirty="0"/>
              <a:t>Fluxos de renda e regressão econômica na mineração</a:t>
            </a:r>
          </a:p>
        </p:txBody>
      </p:sp>
      <p:sp>
        <p:nvSpPr>
          <p:cNvPr id="3" name="Subtítulo 2"/>
          <p:cNvSpPr>
            <a:spLocks noGrp="1"/>
          </p:cNvSpPr>
          <p:nvPr>
            <p:ph type="subTitle" idx="1"/>
          </p:nvPr>
        </p:nvSpPr>
        <p:spPr/>
        <p:txBody>
          <a:bodyPr/>
          <a:lstStyle/>
          <a:p>
            <a:r>
              <a:rPr lang="pt-BR" dirty="0"/>
              <a:t>Mercado interno e desenvolvimento endógeno</a:t>
            </a:r>
          </a:p>
        </p:txBody>
      </p:sp>
    </p:spTree>
    <p:extLst>
      <p:ext uri="{BB962C8B-B14F-4D97-AF65-F5344CB8AC3E}">
        <p14:creationId xmlns:p14="http://schemas.microsoft.com/office/powerpoint/2010/main" val="193117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Os regimentos</a:t>
            </a:r>
            <a:endParaRPr lang="pt-BR" dirty="0"/>
          </a:p>
        </p:txBody>
      </p:sp>
      <p:sp>
        <p:nvSpPr>
          <p:cNvPr id="3" name="Content Placeholder 2"/>
          <p:cNvSpPr>
            <a:spLocks noGrp="1"/>
          </p:cNvSpPr>
          <p:nvPr>
            <p:ph idx="1"/>
          </p:nvPr>
        </p:nvSpPr>
        <p:spPr/>
        <p:txBody>
          <a:bodyPr/>
          <a:lstStyle/>
          <a:p>
            <a:r>
              <a:rPr lang="pt-BR" dirty="0"/>
              <a:t>O regimento de 1700: contemplava brancos pobres, inclusive sem escravos</a:t>
            </a:r>
          </a:p>
          <a:p>
            <a:r>
              <a:rPr lang="pt-BR" dirty="0"/>
              <a:t>O regimento de 1702 excluiu essa possibilidade</a:t>
            </a:r>
          </a:p>
          <a:p>
            <a:r>
              <a:rPr lang="pt-BR" dirty="0"/>
              <a:t>As terras passaram a ser divididas com base no número de escravos possuídos</a:t>
            </a:r>
          </a:p>
        </p:txBody>
      </p:sp>
    </p:spTree>
    <p:extLst>
      <p:ext uri="{BB962C8B-B14F-4D97-AF65-F5344CB8AC3E}">
        <p14:creationId xmlns:p14="http://schemas.microsoft.com/office/powerpoint/2010/main" val="306322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idx="1"/>
          </p:nvPr>
        </p:nvSpPr>
        <p:spPr/>
        <p:txBody>
          <a:bodyPr/>
          <a:lstStyle/>
          <a:p>
            <a:r>
              <a:rPr lang="pt-BR"/>
              <a:t>[...] se lhes dará cinco braças de terra a cada um, onde lhe cair a sorte, como aos mais, porque não é razão que por serem pobres, percam a mercê que Sua Majestade faz a todos os seus vassalos [...] (ROMEIRO, 2008, pp. 61-62)</a:t>
            </a:r>
            <a:endParaRPr lang="pt-BR" dirty="0"/>
          </a:p>
        </p:txBody>
      </p:sp>
      <p:sp>
        <p:nvSpPr>
          <p:cNvPr id="13" name="Espaço Reservado para Texto 5"/>
          <p:cNvSpPr txBox="1">
            <a:spLocks noGrp="1"/>
          </p:cNvSpPr>
          <p:nvPr>
            <p:ph type="body" sz="quarter" idx="14"/>
          </p:nvPr>
        </p:nvSpPr>
        <p:spPr/>
        <p:txBody>
          <a:bodyPr vert="horz" lIns="91440" tIns="45720" rIns="91440" bIns="45720" rtlCol="0">
            <a:normAutofit lnSpcReduction="10000"/>
          </a:bodyPr>
          <a:lstStyle/>
          <a:p>
            <a:r>
              <a:rPr lang="pt-BR" dirty="0"/>
              <a:t>ROMEIRO, Adriana. Paulistas e emboabas no coração das Minas. Belo Horizonte: Editora UFMG, 2008, p. 31.</a:t>
            </a:r>
          </a:p>
        </p:txBody>
      </p:sp>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30228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idx="1"/>
          </p:nvPr>
        </p:nvSpPr>
        <p:spPr/>
        <p:txBody>
          <a:bodyPr/>
          <a:lstStyle/>
          <a:p>
            <a:r>
              <a:rPr lang="pt-BR"/>
              <a:t>Tem o descobridor a primeira data, como descobridor, e outra como mineiro; segue-se a que cabe a El-Rei, e, atrás desta, a do guarda-mor; as outras se distribuem por sortes. As que chamam datas inteiras são de trinta braças em quadra, e tais são a de El-Rei, e as do descobridor e guarda-mor. </a:t>
            </a:r>
            <a:endParaRPr lang="pt-BR" dirty="0"/>
          </a:p>
        </p:txBody>
      </p:sp>
      <p:sp>
        <p:nvSpPr>
          <p:cNvPr id="13" name="Espaço Reservado para Texto 5"/>
          <p:cNvSpPr txBox="1">
            <a:spLocks noGrp="1"/>
          </p:cNvSpPr>
          <p:nvPr>
            <p:ph type="body" sz="quarter" idx="14"/>
          </p:nvPr>
        </p:nvSpPr>
        <p:spPr/>
        <p:txBody>
          <a:bodyPr vert="horz" lIns="91440" tIns="45720" rIns="91440" bIns="45720" rtlCol="0">
            <a:normAutofit lnSpcReduction="10000"/>
          </a:bodyPr>
          <a:lstStyle/>
          <a:p>
            <a:r>
              <a:rPr lang="pt-BR"/>
              <a:t>ANTONIL, André João. Cultura e opulência do Brasil. São Paulo: Cia. Editora Nacional, 1967. (Coleção Roteiro do Brasil, vol. 2), p. 265.</a:t>
            </a:r>
            <a:endParaRPr lang="pt-BR" dirty="0"/>
          </a:p>
        </p:txBody>
      </p:sp>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9095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idx="1"/>
          </p:nvPr>
        </p:nvSpPr>
        <p:spPr/>
        <p:txBody>
          <a:bodyPr/>
          <a:lstStyle/>
          <a:p>
            <a:r>
              <a:rPr lang="pt-BR"/>
              <a:t>As outras, que se dão por sortes, têm a extensão proporcional ao número dos escravos que trazem para catar, dando duas braças em quadra por cada escravo ou índio, de que se servem nas catas; e assim, a quem tem quinze escravos se dá uma data inteira de trinta braças em quadra.</a:t>
            </a:r>
            <a:endParaRPr lang="pt-BR" dirty="0"/>
          </a:p>
        </p:txBody>
      </p:sp>
      <p:sp>
        <p:nvSpPr>
          <p:cNvPr id="7" name="Espaço Reservado para Texto 6"/>
          <p:cNvSpPr>
            <a:spLocks noGrp="1"/>
          </p:cNvSpPr>
          <p:nvPr>
            <p:ph type="body" sz="quarter" idx="14"/>
          </p:nvPr>
        </p:nvSpPr>
        <p:spPr/>
        <p:txBody>
          <a:bodyPr vert="horz" lIns="91440" tIns="45720" rIns="91440" bIns="45720" rtlCol="0">
            <a:normAutofit lnSpcReduction="10000"/>
          </a:bodyPr>
          <a:lstStyle/>
          <a:p>
            <a:pPr algn="r"/>
            <a:r>
              <a:rPr lang="pt-BR">
                <a:solidFill>
                  <a:schemeClr val="tx1">
                    <a:lumMod val="65000"/>
                    <a:lumOff val="35000"/>
                  </a:schemeClr>
                </a:solidFill>
              </a:rPr>
              <a:t>ANTONIL, André João. Cultura e opulência do Brasil. São Paulo: Cia. Editora Nacional, 1967. (Coleção Roteiro do Brasil, vol. 2), p. 265.</a:t>
            </a:r>
          </a:p>
          <a:p>
            <a:pPr algn="r"/>
            <a:endParaRPr lang="pt-BR" dirty="0">
              <a:solidFill>
                <a:schemeClr val="tx1">
                  <a:lumMod val="65000"/>
                  <a:lumOff val="35000"/>
                </a:schemeClr>
              </a:solidFill>
            </a:endParaRPr>
          </a:p>
        </p:txBody>
      </p:sp>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11073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idx="1"/>
          </p:nvPr>
        </p:nvSpPr>
        <p:spPr/>
        <p:txBody>
          <a:bodyPr/>
          <a:lstStyle/>
          <a:p>
            <a:r>
              <a:rPr lang="pt-BR"/>
              <a:t>[...] aquelas pessoas que não chegarem a ter doze escravos lhes serão repartidas duas braças e meia por cada escravo para que igualmente fiquem todos lucrando da mercê que lhes faço e para que não haja a queixa nem dos pobres, nem dos ricos por dizerem que na repartição houve dolo, repartindo-se a uns melhor sítio, que a outros por amizades ou respeitos, [...]</a:t>
            </a:r>
            <a:endParaRPr lang="pt-BR" dirty="0"/>
          </a:p>
        </p:txBody>
      </p:sp>
      <p:sp>
        <p:nvSpPr>
          <p:cNvPr id="5" name="Text Placeholder 4"/>
          <p:cNvSpPr>
            <a:spLocks noGrp="1"/>
          </p:cNvSpPr>
          <p:nvPr>
            <p:ph type="body" sz="quarter" idx="14"/>
          </p:nvPr>
        </p:nvSpPr>
        <p:spPr/>
        <p:txBody>
          <a:bodyPr>
            <a:normAutofit lnSpcReduction="10000"/>
          </a:bodyPr>
          <a:lstStyle/>
          <a:p>
            <a:r>
              <a:rPr lang="pt-BR"/>
              <a:t>LEME, Pedro Taques de Almeida Paes. Notícias das minas de São Paulo e dos sertões da mesma Capitania. Belo Horizonte: Itatiaia; São Paulo: EDUSP, 1980, p. 198.</a:t>
            </a:r>
            <a:endParaRPr lang="pt-BR" dirty="0"/>
          </a:p>
        </p:txBody>
      </p:sp>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70793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idx="1"/>
          </p:nvPr>
        </p:nvSpPr>
        <p:spPr/>
        <p:txBody>
          <a:bodyPr/>
          <a:lstStyle/>
          <a:p>
            <a:r>
              <a:rPr lang="pt-BR"/>
              <a:t>E porque é muito prejudicial repartirem-se aos poderosos em cada Ribeiro que se descobre sua data, ficando por esta causa, muitos pobres sem ela ou sucede ordinariamente por não poderem lavrar tantas datas venderem os pobres, ou estarem muito tempo por lavrar </a:t>
            </a:r>
            <a:br>
              <a:rPr lang="pt-BR"/>
            </a:br>
            <a:r>
              <a:rPr lang="pt-BR"/>
              <a:t>o que não é somente em prejuízos dos meus Vassalos, mas também </a:t>
            </a:r>
            <a:br>
              <a:rPr lang="pt-BR"/>
            </a:br>
            <a:r>
              <a:rPr lang="pt-BR"/>
              <a:t>dos meus Quintos [...]</a:t>
            </a:r>
            <a:endParaRPr lang="pt-BR" dirty="0"/>
          </a:p>
        </p:txBody>
      </p:sp>
      <p:sp>
        <p:nvSpPr>
          <p:cNvPr id="5" name="Text Placeholder 4"/>
          <p:cNvSpPr>
            <a:spLocks noGrp="1"/>
          </p:cNvSpPr>
          <p:nvPr>
            <p:ph type="body" sz="quarter" idx="14"/>
          </p:nvPr>
        </p:nvSpPr>
        <p:spPr/>
        <p:txBody>
          <a:bodyPr>
            <a:normAutofit lnSpcReduction="10000"/>
          </a:bodyPr>
          <a:lstStyle/>
          <a:p>
            <a:r>
              <a:rPr lang="pt-BR"/>
              <a:t>LEME, Pedro Taques de Almeida Paes. Notícias das minas de São Paulo e dos sertões da mesma Capitania. Belo Horizonte: Itatiaia; São Paulo: EDUSP, 1980, p. 199.</a:t>
            </a:r>
            <a:endParaRPr lang="pt-BR" dirty="0"/>
          </a:p>
        </p:txBody>
      </p:sp>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8993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A defesa dos ‘pobres’ e a relativa igualdade de todos os mineradores, ocorrida na primeira fase da atividade aurífera, quando o metal extraía-se facilmente, amorteceu-se, provavelmente, à medida em que os trabalhos exigiam maior vulto e, portanto, indivíduos com elevados recursos materiais. </a:t>
            </a:r>
            <a:endParaRPr lang="pt-BR" dirty="0"/>
          </a:p>
        </p:txBody>
      </p:sp>
      <p:sp>
        <p:nvSpPr>
          <p:cNvPr id="11" name="Espaço Reservado para Texto 2"/>
          <p:cNvSpPr>
            <a:spLocks noGrp="1"/>
          </p:cNvSpPr>
          <p:nvPr>
            <p:ph type="body" sz="quarter" idx="14"/>
          </p:nvPr>
        </p:nvSpPr>
        <p:spPr/>
        <p:txBody>
          <a:bodyPr>
            <a:normAutofit lnSpcReduction="10000"/>
          </a:bodyPr>
          <a:lstStyle/>
          <a:p>
            <a:r>
              <a:rPr lang="pt-BR"/>
              <a:t>LUNA, Francisco Vida. Minas Gerais: escravos e senhores. São Paulo: IPE/USP, 1981, p. 56.</a:t>
            </a:r>
            <a:endParaRPr lang="pt-BR" dirty="0"/>
          </a:p>
        </p:txBody>
      </p:sp>
    </p:spTree>
    <p:extLst>
      <p:ext uri="{BB962C8B-B14F-4D97-AF65-F5344CB8AC3E}">
        <p14:creationId xmlns:p14="http://schemas.microsoft.com/office/powerpoint/2010/main" val="75842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Na realidade, nada interessava senão o quinto: que fosse pago, por bem ou à força; tudo mais não tinha importância. Os mineiros que se arranjassem lá como fosse possível; porque em caso contrário havia as derramas, os confiscos, as masmorras do Limoeiro ou as deportações para a costa da África.”</a:t>
            </a:r>
            <a:endParaRPr lang="pt-BR" dirty="0"/>
          </a:p>
        </p:txBody>
      </p:sp>
      <p:sp>
        <p:nvSpPr>
          <p:cNvPr id="9" name="Espaço Reservado para Texto 5"/>
          <p:cNvSpPr>
            <a:spLocks noGrp="1"/>
          </p:cNvSpPr>
          <p:nvPr>
            <p:ph type="body" sz="quarter" idx="14"/>
          </p:nvPr>
        </p:nvSpPr>
        <p:spPr/>
        <p:txBody>
          <a:bodyPr>
            <a:normAutofit lnSpcReduction="10000"/>
          </a:bodyPr>
          <a:lstStyle/>
          <a:p>
            <a:r>
              <a:rPr lang="pt-BR"/>
              <a:t>PRADO JUNIOR, Caio. Formação do Brasil Contemporâneo – colônia. São Paulo: Companhia das Letras, 2011, pp. 185-186.</a:t>
            </a:r>
            <a:endParaRPr lang="pt-BR" dirty="0"/>
          </a:p>
        </p:txBody>
      </p:sp>
    </p:spTree>
    <p:extLst>
      <p:ext uri="{BB962C8B-B14F-4D97-AF65-F5344CB8AC3E}">
        <p14:creationId xmlns:p14="http://schemas.microsoft.com/office/powerpoint/2010/main" val="332630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O faiscador</a:t>
            </a:r>
            <a:endParaRPr lang="pt-BR" dirty="0"/>
          </a:p>
        </p:txBody>
      </p:sp>
      <p:sp>
        <p:nvSpPr>
          <p:cNvPr id="3" name="Content Placeholder 2"/>
          <p:cNvSpPr>
            <a:spLocks noGrp="1"/>
          </p:cNvSpPr>
          <p:nvPr>
            <p:ph idx="1"/>
          </p:nvPr>
        </p:nvSpPr>
        <p:spPr/>
        <p:txBody>
          <a:bodyPr/>
          <a:lstStyle/>
          <a:p>
            <a:r>
              <a:rPr lang="pt-BR"/>
              <a:t>Existem visões diferentes com relação ao papel do faiscador</a:t>
            </a:r>
          </a:p>
          <a:p>
            <a:r>
              <a:rPr lang="pt-BR"/>
              <a:t>Caio Prado: sinal de decadência</a:t>
            </a:r>
          </a:p>
          <a:p>
            <a:r>
              <a:rPr lang="pt-BR"/>
              <a:t>Celso Furtado: possibilidade de mobilidade econômica e social</a:t>
            </a:r>
          </a:p>
          <a:p>
            <a:r>
              <a:rPr lang="pt-BR"/>
              <a:t>Fontes documentais comprovam a maior complexidade da sociedade mineira setecentista</a:t>
            </a:r>
          </a:p>
          <a:p>
            <a:endParaRPr lang="pt-BR"/>
          </a:p>
          <a:p>
            <a:endParaRPr lang="pt-BR" dirty="0"/>
          </a:p>
        </p:txBody>
      </p:sp>
    </p:spTree>
    <p:extLst>
      <p:ext uri="{BB962C8B-B14F-4D97-AF65-F5344CB8AC3E}">
        <p14:creationId xmlns:p14="http://schemas.microsoft.com/office/powerpoint/2010/main" val="147980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Se eram reduzidos os seus recursos iniciais, podia limitar sua empresa às mínimas proporções permitidas pela divisibilidade da mão de obra, isto é, a um escravo. Por último, se seus recursos não lhe permitiam mais que financiar o próprio sustento durante um período limitado de tempo, podia trabalhar ele mesmo como ‘faiscador’. Se lhe favorecia a sorte, em pouco tempo ascenderia à posição de empresário.</a:t>
            </a:r>
            <a:endParaRPr lang="pt-BR" dirty="0"/>
          </a:p>
        </p:txBody>
      </p:sp>
      <p:sp>
        <p:nvSpPr>
          <p:cNvPr id="11" name="Espaço Reservado para Texto 2"/>
          <p:cNvSpPr>
            <a:spLocks noGrp="1"/>
          </p:cNvSpPr>
          <p:nvPr>
            <p:ph type="body" sz="quarter" idx="14"/>
          </p:nvPr>
        </p:nvSpPr>
        <p:spPr/>
        <p:txBody>
          <a:bodyPr>
            <a:normAutofit fontScale="92500"/>
          </a:bodyPr>
          <a:lstStyle/>
          <a:p>
            <a:r>
              <a:rPr lang="pt-BR"/>
              <a:t>FURTADO, Celso. Formação Econômica do Brasil. 24ª. ed. São Paulo: São Paulo: Editora Nacional, 1991. (Biblioteca Universitária. Série 2. Ciências Sociais, v. 23), pp. 75-76.</a:t>
            </a:r>
            <a:endParaRPr lang="pt-BR" dirty="0"/>
          </a:p>
        </p:txBody>
      </p:sp>
    </p:spTree>
    <p:extLst>
      <p:ext uri="{BB962C8B-B14F-4D97-AF65-F5344CB8AC3E}">
        <p14:creationId xmlns:p14="http://schemas.microsoft.com/office/powerpoint/2010/main" val="304026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195861" y="5577110"/>
            <a:ext cx="6768752" cy="1092250"/>
          </a:xfrm>
        </p:spPr>
        <p:txBody>
          <a:bodyPr anchor="b"/>
          <a:lstStyle/>
          <a:p>
            <a:pPr algn="r"/>
            <a:r>
              <a:rPr lang="pt-BR" dirty="0"/>
              <a:t>Extração de ouro no Brasil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9089364"/>
              </p:ext>
            </p:extLst>
          </p:nvPr>
        </p:nvGraphicFramePr>
        <p:xfrm>
          <a:off x="179512" y="116632"/>
          <a:ext cx="8785101"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19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4"/>
          <p:cNvSpPr>
            <a:spLocks noGrp="1"/>
          </p:cNvSpPr>
          <p:nvPr>
            <p:ph idx="1"/>
          </p:nvPr>
        </p:nvSpPr>
        <p:spPr/>
        <p:txBody>
          <a:bodyPr/>
          <a:lstStyle/>
          <a:p>
            <a:r>
              <a:rPr lang="pt-BR"/>
              <a:t>Em maior ou menor proporção, a faiscação sempre existiu na indústria aurífera da colônia. [...] O número de faiscadores tende [...] a crescer com o esgotamento das jazidas. O mesmo se dá quando começam a faltar recursos para aqueles aparelhamentos ou para reunir um número avultado de trabalhadores e instalar uma lavra de grandes proporções. Aparece então o faiscador. Quando este avulta, portanto, é sinal de decadência da mineração.</a:t>
            </a:r>
            <a:endParaRPr lang="pt-BR" dirty="0"/>
          </a:p>
        </p:txBody>
      </p:sp>
      <p:sp>
        <p:nvSpPr>
          <p:cNvPr id="11" name="Espaço Reservado para Texto 5"/>
          <p:cNvSpPr>
            <a:spLocks noGrp="1"/>
          </p:cNvSpPr>
          <p:nvPr>
            <p:ph type="body" sz="quarter" idx="14"/>
          </p:nvPr>
        </p:nvSpPr>
        <p:spPr/>
        <p:txBody>
          <a:bodyPr>
            <a:normAutofit lnSpcReduction="10000"/>
          </a:bodyPr>
          <a:lstStyle/>
          <a:p>
            <a:r>
              <a:rPr lang="pt-BR"/>
              <a:t>PRADO JUNIOR, Caio. Formação do Brasil Contemporâneo – colônia. São Paulo: Companhia das Letras, 2011, pp. 187-188.</a:t>
            </a:r>
            <a:endParaRPr lang="pt-BR" dirty="0"/>
          </a:p>
        </p:txBody>
      </p:sp>
    </p:spTree>
    <p:extLst>
      <p:ext uri="{BB962C8B-B14F-4D97-AF65-F5344CB8AC3E}">
        <p14:creationId xmlns:p14="http://schemas.microsoft.com/office/powerpoint/2010/main" val="4206726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Minas Gerais: </a:t>
            </a:r>
            <a:br>
              <a:rPr lang="pt-BR"/>
            </a:br>
            <a:r>
              <a:rPr lang="pt-BR"/>
              <a:t>escravos e senhores</a:t>
            </a:r>
            <a:endParaRPr lang="pt-BR" dirty="0"/>
          </a:p>
        </p:txBody>
      </p:sp>
      <p:sp>
        <p:nvSpPr>
          <p:cNvPr id="3" name="Content Placeholder 2"/>
          <p:cNvSpPr>
            <a:spLocks noGrp="1"/>
          </p:cNvSpPr>
          <p:nvPr>
            <p:ph idx="1"/>
          </p:nvPr>
        </p:nvSpPr>
        <p:spPr/>
        <p:txBody>
          <a:bodyPr/>
          <a:lstStyle/>
          <a:p>
            <a:r>
              <a:rPr lang="pt-BR"/>
              <a:t>Trabalho baseado em fontes primárias</a:t>
            </a:r>
          </a:p>
          <a:p>
            <a:pPr lvl="1"/>
            <a:r>
              <a:rPr lang="pt-BR"/>
              <a:t>Listas nominativas</a:t>
            </a:r>
          </a:p>
          <a:p>
            <a:pPr lvl="1"/>
            <a:r>
              <a:rPr lang="pt-BR"/>
              <a:t>Livros de arrecadação dos quintos</a:t>
            </a:r>
          </a:p>
          <a:p>
            <a:pPr lvl="1"/>
            <a:r>
              <a:rPr lang="pt-BR"/>
              <a:t>Censos populacionais</a:t>
            </a:r>
          </a:p>
          <a:p>
            <a:r>
              <a:rPr lang="pt-BR"/>
              <a:t>Localidades estudadas permitem analisar todas as fases da atividade aurífera</a:t>
            </a:r>
          </a:p>
          <a:p>
            <a:r>
              <a:rPr lang="pt-BR"/>
              <a:t>Predomínio de pequenas posses</a:t>
            </a:r>
          </a:p>
          <a:p>
            <a:r>
              <a:rPr lang="pt-BR"/>
              <a:t>Forros proprietários de escravos, sendo um grande número do sexo feminino</a:t>
            </a:r>
          </a:p>
          <a:p>
            <a:endParaRPr lang="pt-BR" dirty="0"/>
          </a:p>
        </p:txBody>
      </p:sp>
    </p:spTree>
    <p:extLst>
      <p:ext uri="{BB962C8B-B14F-4D97-AF65-F5344CB8AC3E}">
        <p14:creationId xmlns:p14="http://schemas.microsoft.com/office/powerpoint/2010/main" val="4179625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547664" y="188640"/>
            <a:ext cx="7416824" cy="1280890"/>
          </a:xfrm>
        </p:spPr>
        <p:txBody>
          <a:bodyPr>
            <a:noAutofit/>
          </a:bodyPr>
          <a:lstStyle/>
          <a:p>
            <a:r>
              <a:rPr lang="pt-BR" dirty="0"/>
              <a:t>Estrutura da posse de cativos</a:t>
            </a:r>
            <a:br>
              <a:rPr lang="pt-BR" dirty="0"/>
            </a:br>
            <a:r>
              <a:rPr lang="pt-BR" sz="2000" dirty="0"/>
              <a:t>(Proprietários. Localidades mineradoras, 1718-1804)</a:t>
            </a:r>
          </a:p>
        </p:txBody>
      </p:sp>
      <p:pic>
        <p:nvPicPr>
          <p:cNvPr id="4" name="Espaço Reservado para Conteúdo 3" descr="historia_demografica.tripod.com/pesquisadores/paco/pdf-paco/ar18.pdf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611560" y="1823100"/>
            <a:ext cx="8317539" cy="3262084"/>
          </a:xfrm>
        </p:spPr>
      </p:pic>
      <p:sp>
        <p:nvSpPr>
          <p:cNvPr id="5" name="CaixaDeTexto 4"/>
          <p:cNvSpPr txBox="1"/>
          <p:nvPr/>
        </p:nvSpPr>
        <p:spPr>
          <a:xfrm>
            <a:off x="1547663" y="5847655"/>
            <a:ext cx="7381435" cy="738664"/>
          </a:xfrm>
          <a:prstGeom prst="rect">
            <a:avLst/>
          </a:prstGeom>
          <a:noFill/>
        </p:spPr>
        <p:txBody>
          <a:bodyPr wrap="square" rtlCol="0">
            <a:spAutoFit/>
          </a:bodyPr>
          <a:lstStyle/>
          <a:p>
            <a:r>
              <a:rPr lang="pt-BR" sz="1400" dirty="0">
                <a:solidFill>
                  <a:schemeClr val="tx1">
                    <a:lumMod val="85000"/>
                    <a:lumOff val="15000"/>
                  </a:schemeClr>
                </a:solidFill>
              </a:rPr>
              <a:t>LUNA, Francisco Vidal. Estrutura da Posse de Escravos, In: LUNA, Francisco Vidal &amp; COSTA, Iraci </a:t>
            </a:r>
            <a:r>
              <a:rPr lang="pt-BR" sz="1400" dirty="0" err="1">
                <a:solidFill>
                  <a:schemeClr val="tx1">
                    <a:lumMod val="85000"/>
                    <a:lumOff val="15000"/>
                  </a:schemeClr>
                </a:solidFill>
              </a:rPr>
              <a:t>del</a:t>
            </a:r>
            <a:r>
              <a:rPr lang="pt-BR" sz="1400" dirty="0">
                <a:solidFill>
                  <a:schemeClr val="tx1">
                    <a:lumMod val="85000"/>
                    <a:lumOff val="15000"/>
                  </a:schemeClr>
                </a:solidFill>
              </a:rPr>
              <a:t> Nero da. Minas Colonial: Economia e Sociedade, São Paulo, FIPE/PIONEIRA, p. 31-55, 1982 (Estudos Econômicos FIPE-PIONEIRA).</a:t>
            </a:r>
          </a:p>
        </p:txBody>
      </p:sp>
      <p:sp>
        <p:nvSpPr>
          <p:cNvPr id="2" name="Rectangle 1"/>
          <p:cNvSpPr/>
          <p:nvPr/>
        </p:nvSpPr>
        <p:spPr>
          <a:xfrm>
            <a:off x="179512" y="4262860"/>
            <a:ext cx="8784976" cy="216024"/>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29419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547664" y="116632"/>
            <a:ext cx="7416824" cy="1224136"/>
          </a:xfrm>
        </p:spPr>
        <p:txBody>
          <a:bodyPr>
            <a:normAutofit/>
          </a:bodyPr>
          <a:lstStyle/>
          <a:p>
            <a:r>
              <a:rPr lang="pt-BR" dirty="0"/>
              <a:t>Cativos</a:t>
            </a:r>
            <a:br>
              <a:rPr lang="pt-BR" dirty="0"/>
            </a:br>
            <a:r>
              <a:rPr lang="pt-BR" sz="2000" dirty="0"/>
              <a:t>(Distribuição segundo sexo, 1718-1804)</a:t>
            </a:r>
          </a:p>
        </p:txBody>
      </p:sp>
      <p:pic>
        <p:nvPicPr>
          <p:cNvPr id="6" name="Espaço Reservado para Conteúdo 5" descr="historia_demografica.tripod.com/pesquisadores/paco/pdf-paco/ar18.pdf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136" t="17696" r="13533" b="7317"/>
          <a:stretch/>
        </p:blipFill>
        <p:spPr>
          <a:xfrm>
            <a:off x="323528" y="1373896"/>
            <a:ext cx="8641085" cy="4793150"/>
          </a:xfrm>
        </p:spPr>
      </p:pic>
      <p:sp>
        <p:nvSpPr>
          <p:cNvPr id="5" name="CaixaDeTexto 4"/>
          <p:cNvSpPr txBox="1"/>
          <p:nvPr/>
        </p:nvSpPr>
        <p:spPr>
          <a:xfrm>
            <a:off x="323528" y="6167045"/>
            <a:ext cx="8640960" cy="461665"/>
          </a:xfrm>
          <a:prstGeom prst="rect">
            <a:avLst/>
          </a:prstGeom>
          <a:noFill/>
        </p:spPr>
        <p:txBody>
          <a:bodyPr wrap="square" rtlCol="0">
            <a:spAutoFit/>
          </a:bodyPr>
          <a:lstStyle/>
          <a:p>
            <a:r>
              <a:rPr lang="pt-BR" sz="1200" dirty="0">
                <a:solidFill>
                  <a:schemeClr val="tx1">
                    <a:lumMod val="85000"/>
                    <a:lumOff val="15000"/>
                  </a:schemeClr>
                </a:solidFill>
              </a:rPr>
              <a:t>LUNA, Francisco Vidal. Estrutura da Posse de Escravos, In: LUNA, Francisco Vidal &amp; COSTA, Iraci </a:t>
            </a:r>
            <a:r>
              <a:rPr lang="pt-BR" sz="1200" dirty="0" err="1">
                <a:solidFill>
                  <a:schemeClr val="tx1">
                    <a:lumMod val="85000"/>
                    <a:lumOff val="15000"/>
                  </a:schemeClr>
                </a:solidFill>
              </a:rPr>
              <a:t>del</a:t>
            </a:r>
            <a:r>
              <a:rPr lang="pt-BR" sz="1200" dirty="0">
                <a:solidFill>
                  <a:schemeClr val="tx1">
                    <a:lumMod val="85000"/>
                    <a:lumOff val="15000"/>
                  </a:schemeClr>
                </a:solidFill>
              </a:rPr>
              <a:t> Nero da. Minas Colonial: Economia e Sociedade, São Paulo, FIPE/PIONEIRA, p. 31-55, 1982 (Estudos Econômicos FIPE-PIONEIRA).</a:t>
            </a:r>
          </a:p>
        </p:txBody>
      </p:sp>
      <p:sp>
        <p:nvSpPr>
          <p:cNvPr id="7" name="Rectangle 6"/>
          <p:cNvSpPr/>
          <p:nvPr/>
        </p:nvSpPr>
        <p:spPr>
          <a:xfrm>
            <a:off x="4420171" y="2662809"/>
            <a:ext cx="835905" cy="3456384"/>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0591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547664" y="116632"/>
            <a:ext cx="7416824" cy="1224136"/>
          </a:xfrm>
        </p:spPr>
        <p:txBody>
          <a:bodyPr>
            <a:normAutofit/>
          </a:bodyPr>
          <a:lstStyle/>
          <a:p>
            <a:r>
              <a:rPr lang="pt-BR" dirty="0"/>
              <a:t>Estrutura da posse de cativos</a:t>
            </a:r>
            <a:br>
              <a:rPr lang="pt-BR" dirty="0"/>
            </a:br>
            <a:r>
              <a:rPr lang="pt-BR" sz="1600" dirty="0"/>
              <a:t>(Indicadores estatísticos da posse de cativos. Localidades mineradoras, 1718-1804)</a:t>
            </a:r>
          </a:p>
        </p:txBody>
      </p:sp>
      <p:pic>
        <p:nvPicPr>
          <p:cNvPr id="4" name="Espaço Reservado para Conteúdo 3" descr="historia_demografica.tripod.com/pesquisadores/paco/pdf-paco/ar18.pdf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3075" t="35618" r="15383" b="30428"/>
          <a:stretch/>
        </p:blipFill>
        <p:spPr>
          <a:xfrm>
            <a:off x="217322" y="2051962"/>
            <a:ext cx="8771482" cy="2241133"/>
          </a:xfrm>
        </p:spPr>
      </p:pic>
      <p:sp>
        <p:nvSpPr>
          <p:cNvPr id="5" name="CaixaDeTexto 4"/>
          <p:cNvSpPr txBox="1"/>
          <p:nvPr/>
        </p:nvSpPr>
        <p:spPr>
          <a:xfrm>
            <a:off x="1475656" y="4756526"/>
            <a:ext cx="7488832" cy="738664"/>
          </a:xfrm>
          <a:prstGeom prst="rect">
            <a:avLst/>
          </a:prstGeom>
          <a:noFill/>
        </p:spPr>
        <p:txBody>
          <a:bodyPr wrap="square" rtlCol="0">
            <a:spAutoFit/>
          </a:bodyPr>
          <a:lstStyle/>
          <a:p>
            <a:pPr algn="r"/>
            <a:r>
              <a:rPr lang="pt-BR" sz="1400" dirty="0">
                <a:solidFill>
                  <a:schemeClr val="tx1">
                    <a:lumMod val="85000"/>
                    <a:lumOff val="15000"/>
                  </a:schemeClr>
                </a:solidFill>
              </a:rPr>
              <a:t>LUNA, Francisco Vidal. Estrutura da Posse de Escravos, In: LUNA, Francisco Vidal &amp; COSTA, Iraci </a:t>
            </a:r>
            <a:r>
              <a:rPr lang="pt-BR" sz="1400" dirty="0" err="1">
                <a:solidFill>
                  <a:schemeClr val="tx1">
                    <a:lumMod val="85000"/>
                    <a:lumOff val="15000"/>
                  </a:schemeClr>
                </a:solidFill>
              </a:rPr>
              <a:t>del</a:t>
            </a:r>
            <a:r>
              <a:rPr lang="pt-BR" sz="1400" dirty="0">
                <a:solidFill>
                  <a:schemeClr val="tx1">
                    <a:lumMod val="85000"/>
                    <a:lumOff val="15000"/>
                  </a:schemeClr>
                </a:solidFill>
              </a:rPr>
              <a:t> Nero da. Minas Colonial: Economia e Sociedade, São Paulo, FIPE/PIONEIRA, p. 31-55, 1982 (Estudos Econômicos FIPE-PIONEIRA).</a:t>
            </a:r>
          </a:p>
        </p:txBody>
      </p:sp>
      <p:sp>
        <p:nvSpPr>
          <p:cNvPr id="7"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48274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619672" y="332656"/>
            <a:ext cx="6768752" cy="1280890"/>
          </a:xfrm>
        </p:spPr>
        <p:txBody>
          <a:bodyPr>
            <a:normAutofit/>
          </a:bodyPr>
          <a:lstStyle/>
          <a:p>
            <a:r>
              <a:rPr lang="pt-BR" dirty="0"/>
              <a:t>Forros como proprietários</a:t>
            </a:r>
            <a:br>
              <a:rPr lang="pt-BR" dirty="0"/>
            </a:br>
            <a:r>
              <a:rPr lang="pt-BR" sz="2000" dirty="0"/>
              <a:t>(Localidades mineradoras, 1718-1804)</a:t>
            </a:r>
          </a:p>
        </p:txBody>
      </p:sp>
      <p:pic>
        <p:nvPicPr>
          <p:cNvPr id="6" name="Espaço Reservado para Conteúdo 5" descr="historia_demografica.tripod.com/pesquisadores/paco/pdf-paco/ar18.pdf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3134" t="30632" r="13268" b="2565"/>
          <a:stretch/>
        </p:blipFill>
        <p:spPr>
          <a:xfrm>
            <a:off x="395536" y="1690023"/>
            <a:ext cx="8569077" cy="4187249"/>
          </a:xfrm>
        </p:spPr>
      </p:pic>
      <p:sp>
        <p:nvSpPr>
          <p:cNvPr id="5" name="CaixaDeTexto 4"/>
          <p:cNvSpPr txBox="1"/>
          <p:nvPr/>
        </p:nvSpPr>
        <p:spPr>
          <a:xfrm>
            <a:off x="395536" y="6002704"/>
            <a:ext cx="8352928" cy="738664"/>
          </a:xfrm>
          <a:prstGeom prst="rect">
            <a:avLst/>
          </a:prstGeom>
          <a:noFill/>
        </p:spPr>
        <p:txBody>
          <a:bodyPr wrap="square" rtlCol="0">
            <a:spAutoFit/>
          </a:bodyPr>
          <a:lstStyle/>
          <a:p>
            <a:r>
              <a:rPr lang="pt-BR" sz="1400" dirty="0">
                <a:solidFill>
                  <a:schemeClr val="tx1">
                    <a:lumMod val="85000"/>
                    <a:lumOff val="15000"/>
                  </a:schemeClr>
                </a:solidFill>
              </a:rPr>
              <a:t>LUNA, Francisco Vidal. Estrutura da Posse de Escravos, In: LUNA, Francisco Vidal &amp; COSTA, Iraci </a:t>
            </a:r>
            <a:r>
              <a:rPr lang="pt-BR" sz="1400" dirty="0" err="1">
                <a:solidFill>
                  <a:schemeClr val="tx1">
                    <a:lumMod val="85000"/>
                    <a:lumOff val="15000"/>
                  </a:schemeClr>
                </a:solidFill>
              </a:rPr>
              <a:t>del</a:t>
            </a:r>
            <a:r>
              <a:rPr lang="pt-BR" sz="1400" dirty="0">
                <a:solidFill>
                  <a:schemeClr val="tx1">
                    <a:lumMod val="85000"/>
                    <a:lumOff val="15000"/>
                  </a:schemeClr>
                </a:solidFill>
              </a:rPr>
              <a:t> Nero da. Minas Colonial: Economia e Sociedade, São Paulo, FIPE/PIONEIRA, p. 31-55, 1982 (Estudos Econômicos FIPE-PIONEIRA).</a:t>
            </a:r>
          </a:p>
        </p:txBody>
      </p:sp>
      <p:sp>
        <p:nvSpPr>
          <p:cNvPr id="7"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86453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a:t>Forros como proprietários</a:t>
            </a:r>
            <a:br>
              <a:rPr lang="pt-BR" dirty="0"/>
            </a:br>
            <a:r>
              <a:rPr lang="pt-BR" sz="2400" dirty="0"/>
              <a:t>(Distribuição segundo sexo, 1718-1804)</a:t>
            </a:r>
          </a:p>
        </p:txBody>
      </p:sp>
      <p:pic>
        <p:nvPicPr>
          <p:cNvPr id="4" name="Espaço Reservado para Conteúdo 3" descr="historia_demografica.tripod.com/pesquisadores/paco/pdf-paco/ar18.pdf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3459" t="30991" r="14614" b="20783"/>
          <a:stretch/>
        </p:blipFill>
        <p:spPr>
          <a:xfrm>
            <a:off x="238536" y="2132856"/>
            <a:ext cx="8797960" cy="3175676"/>
          </a:xfrm>
        </p:spPr>
      </p:pic>
      <p:sp>
        <p:nvSpPr>
          <p:cNvPr id="5" name="CaixaDeTexto 4"/>
          <p:cNvSpPr txBox="1"/>
          <p:nvPr/>
        </p:nvSpPr>
        <p:spPr>
          <a:xfrm>
            <a:off x="323528" y="5930696"/>
            <a:ext cx="8640960" cy="738664"/>
          </a:xfrm>
          <a:prstGeom prst="rect">
            <a:avLst/>
          </a:prstGeom>
          <a:noFill/>
        </p:spPr>
        <p:txBody>
          <a:bodyPr wrap="square" rtlCol="0">
            <a:spAutoFit/>
          </a:bodyPr>
          <a:lstStyle/>
          <a:p>
            <a:r>
              <a:rPr lang="pt-BR" sz="1400" dirty="0">
                <a:solidFill>
                  <a:schemeClr val="tx1">
                    <a:lumMod val="85000"/>
                    <a:lumOff val="15000"/>
                  </a:schemeClr>
                </a:solidFill>
              </a:rPr>
              <a:t>LUNA, Francisco Vidal. Estrutura da Posse de Escravos, In: LUNA, Francisco Vidal &amp; COSTA, Iraci </a:t>
            </a:r>
            <a:r>
              <a:rPr lang="pt-BR" sz="1400" dirty="0" err="1">
                <a:solidFill>
                  <a:schemeClr val="tx1">
                    <a:lumMod val="85000"/>
                    <a:lumOff val="15000"/>
                  </a:schemeClr>
                </a:solidFill>
              </a:rPr>
              <a:t>del</a:t>
            </a:r>
            <a:r>
              <a:rPr lang="pt-BR" sz="1400" dirty="0">
                <a:solidFill>
                  <a:schemeClr val="tx1">
                    <a:lumMod val="85000"/>
                    <a:lumOff val="15000"/>
                  </a:schemeClr>
                </a:solidFill>
              </a:rPr>
              <a:t> Nero da. Minas Colonial: Economia e Sociedade, São Paulo, FIPE/PIONEIRA, p. 31-55, 1982 (Estudos Econômicos FIPE-PIONEIRA).</a:t>
            </a:r>
          </a:p>
        </p:txBody>
      </p:sp>
      <p:sp>
        <p:nvSpPr>
          <p:cNvPr id="6" name="Rectangle 5"/>
          <p:cNvSpPr/>
          <p:nvPr/>
        </p:nvSpPr>
        <p:spPr>
          <a:xfrm>
            <a:off x="179512" y="4133962"/>
            <a:ext cx="8784976" cy="216024"/>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Rectangle 6"/>
          <p:cNvSpPr/>
          <p:nvPr/>
        </p:nvSpPr>
        <p:spPr>
          <a:xfrm>
            <a:off x="179512" y="3717032"/>
            <a:ext cx="8784976" cy="216024"/>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4255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763688" y="116632"/>
            <a:ext cx="7200800" cy="914964"/>
          </a:xfrm>
        </p:spPr>
        <p:txBody>
          <a:bodyPr>
            <a:normAutofit fontScale="90000"/>
          </a:bodyPr>
          <a:lstStyle/>
          <a:p>
            <a:r>
              <a:rPr lang="pt-BR" dirty="0"/>
              <a:t>Cativos</a:t>
            </a:r>
            <a:br>
              <a:rPr lang="pt-BR" dirty="0"/>
            </a:br>
            <a:r>
              <a:rPr lang="pt-BR" sz="2400" dirty="0"/>
              <a:t>(Estrutura etária, 1718-1804)</a:t>
            </a:r>
          </a:p>
        </p:txBody>
      </p:sp>
      <p:pic>
        <p:nvPicPr>
          <p:cNvPr id="4" name="Espaço Reservado para Conteúdo 3" descr="historia_demografica.tripod.com/pesquisadores/paco/pdf-paco/ar18.pdf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187" t="19715" r="21044" b="8799"/>
          <a:stretch/>
        </p:blipFill>
        <p:spPr>
          <a:xfrm>
            <a:off x="395536" y="1412776"/>
            <a:ext cx="8462425" cy="4517920"/>
          </a:xfrm>
        </p:spPr>
      </p:pic>
      <p:sp>
        <p:nvSpPr>
          <p:cNvPr id="5" name="CaixaDeTexto 4"/>
          <p:cNvSpPr txBox="1"/>
          <p:nvPr/>
        </p:nvSpPr>
        <p:spPr>
          <a:xfrm>
            <a:off x="395536" y="5930696"/>
            <a:ext cx="8352928" cy="738664"/>
          </a:xfrm>
          <a:prstGeom prst="rect">
            <a:avLst/>
          </a:prstGeom>
          <a:noFill/>
        </p:spPr>
        <p:txBody>
          <a:bodyPr wrap="square" rtlCol="0">
            <a:spAutoFit/>
          </a:bodyPr>
          <a:lstStyle/>
          <a:p>
            <a:r>
              <a:rPr lang="pt-BR" sz="1400" dirty="0">
                <a:solidFill>
                  <a:schemeClr val="tx1">
                    <a:lumMod val="85000"/>
                    <a:lumOff val="15000"/>
                  </a:schemeClr>
                </a:solidFill>
              </a:rPr>
              <a:t>LUNA, Francisco Vidal. Estrutura da Posse de Escravos, In: LUNA, Francisco Vidal &amp; COSTA, Iraci </a:t>
            </a:r>
            <a:r>
              <a:rPr lang="pt-BR" sz="1400" dirty="0" err="1">
                <a:solidFill>
                  <a:schemeClr val="tx1">
                    <a:lumMod val="85000"/>
                    <a:lumOff val="15000"/>
                  </a:schemeClr>
                </a:solidFill>
              </a:rPr>
              <a:t>del</a:t>
            </a:r>
            <a:r>
              <a:rPr lang="pt-BR" sz="1400" dirty="0">
                <a:solidFill>
                  <a:schemeClr val="tx1">
                    <a:lumMod val="85000"/>
                    <a:lumOff val="15000"/>
                  </a:schemeClr>
                </a:solidFill>
              </a:rPr>
              <a:t> Nero da. Minas Colonial: Economia e Sociedade, São Paulo, FIPE/PIONEIRA, p. 31-55, 1982 (Estudos Econômicos FIPE-PIONEIRA).</a:t>
            </a:r>
          </a:p>
        </p:txBody>
      </p:sp>
      <p:sp>
        <p:nvSpPr>
          <p:cNvPr id="6" name="Rectangle 5"/>
          <p:cNvSpPr/>
          <p:nvPr/>
        </p:nvSpPr>
        <p:spPr>
          <a:xfrm>
            <a:off x="414103" y="2713560"/>
            <a:ext cx="4705003" cy="871297"/>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1045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a:t>Considerações sobre o fluxo de renda</a:t>
            </a:r>
            <a:endParaRPr lang="pt-BR" dirty="0"/>
          </a:p>
        </p:txBody>
      </p:sp>
      <p:sp>
        <p:nvSpPr>
          <p:cNvPr id="8" name="Subtitle 7"/>
          <p:cNvSpPr>
            <a:spLocks noGrp="1"/>
          </p:cNvSpPr>
          <p:nvPr>
            <p:ph type="subTitle" idx="1"/>
          </p:nvPr>
        </p:nvSpPr>
        <p:spPr/>
        <p:txBody>
          <a:bodyPr/>
          <a:lstStyle/>
          <a:p>
            <a:r>
              <a:rPr lang="pt-BR"/>
              <a:t>Celso Furtado</a:t>
            </a:r>
            <a:endParaRPr lang="pt-BR" dirty="0"/>
          </a:p>
        </p:txBody>
      </p:sp>
    </p:spTree>
    <p:extLst>
      <p:ext uri="{BB962C8B-B14F-4D97-AF65-F5344CB8AC3E}">
        <p14:creationId xmlns:p14="http://schemas.microsoft.com/office/powerpoint/2010/main" val="398999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Renda</a:t>
            </a:r>
            <a:endParaRPr lang="pt-BR" dirty="0"/>
          </a:p>
        </p:txBody>
      </p:sp>
      <p:sp>
        <p:nvSpPr>
          <p:cNvPr id="3" name="Content Placeholder 2"/>
          <p:cNvSpPr>
            <a:spLocks noGrp="1"/>
          </p:cNvSpPr>
          <p:nvPr>
            <p:ph idx="1"/>
          </p:nvPr>
        </p:nvSpPr>
        <p:spPr/>
        <p:txBody>
          <a:bodyPr/>
          <a:lstStyle/>
          <a:p>
            <a:r>
              <a:rPr lang="pt-BR"/>
              <a:t>Exportações de ouro crescem durante a primeira metade do XVIII (ponto máximo c. 1760): 2,5 milhões libras</a:t>
            </a:r>
          </a:p>
          <a:p>
            <a:r>
              <a:rPr lang="pt-BR"/>
              <a:t>c. 1780: exportações não chegam a 1 milhão libras</a:t>
            </a:r>
          </a:p>
          <a:p>
            <a:r>
              <a:rPr lang="pt-BR"/>
              <a:t>Apogeu da economia mineira: 1750-1760; exportação média de 2 milhões de libras</a:t>
            </a:r>
          </a:p>
          <a:p>
            <a:r>
              <a:rPr lang="pt-BR"/>
              <a:t>Renda total da economia: não superior a 3,6 milhões de libras</a:t>
            </a:r>
            <a:endParaRPr lang="pt-BR" dirty="0"/>
          </a:p>
        </p:txBody>
      </p:sp>
    </p:spTree>
    <p:extLst>
      <p:ext uri="{BB962C8B-B14F-4D97-AF65-F5344CB8AC3E}">
        <p14:creationId xmlns:p14="http://schemas.microsoft.com/office/powerpoint/2010/main" val="99109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a:t>Tipos de exploração</a:t>
            </a:r>
            <a:endParaRPr lang="pt-BR" dirty="0"/>
          </a:p>
        </p:txBody>
      </p:sp>
      <p:sp>
        <p:nvSpPr>
          <p:cNvPr id="6" name="Espaço Reservado para Conteúdo 5"/>
          <p:cNvSpPr>
            <a:spLocks noGrp="1"/>
          </p:cNvSpPr>
          <p:nvPr>
            <p:ph idx="1"/>
          </p:nvPr>
        </p:nvSpPr>
        <p:spPr/>
        <p:txBody>
          <a:bodyPr/>
          <a:lstStyle/>
          <a:p>
            <a:r>
              <a:rPr lang="pt-BR"/>
              <a:t>Ocupação e povoamento: regulados pelas condições de exploração</a:t>
            </a:r>
          </a:p>
          <a:p>
            <a:r>
              <a:rPr lang="pt-BR"/>
              <a:t>Fase inicial: aluvião e tabuleiros (mais ou menos 30 anos de exploração)</a:t>
            </a:r>
          </a:p>
          <a:p>
            <a:r>
              <a:rPr lang="pt-BR"/>
              <a:t>Grupiaras, gupiaras ou catas altas</a:t>
            </a:r>
          </a:p>
          <a:p>
            <a:pPr lvl="1"/>
            <a:r>
              <a:rPr lang="pt-BR"/>
              <a:t>Por volta de 1720 pouco sobrava nos rios, daí a exploração das margens mais altas</a:t>
            </a:r>
          </a:p>
          <a:p>
            <a:pPr lvl="1"/>
            <a:r>
              <a:rPr lang="pt-BR"/>
              <a:t>Fixação dos exploradores</a:t>
            </a:r>
          </a:p>
          <a:p>
            <a:endParaRPr lang="pt-BR" dirty="0"/>
          </a:p>
        </p:txBody>
      </p:sp>
    </p:spTree>
    <p:extLst>
      <p:ext uri="{BB962C8B-B14F-4D97-AF65-F5344CB8AC3E}">
        <p14:creationId xmlns:p14="http://schemas.microsoft.com/office/powerpoint/2010/main" val="80107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Título 1"/>
          <p:cNvSpPr>
            <a:spLocks noGrp="1"/>
          </p:cNvSpPr>
          <p:nvPr>
            <p:ph idx="1"/>
          </p:nvPr>
        </p:nvSpPr>
        <p:spPr/>
        <p:txBody>
          <a:bodyPr/>
          <a:lstStyle/>
          <a:p>
            <a:r>
              <a:rPr lang="pt-BR"/>
              <a:t>Se se tem em conta que a população livre da região mineira não seria inferior, por essa época, a 300 mil pessoas, se depreende que a renda média era substancialmente inferior à que conhecera a economia açucareira na etapa de grande prosperidade.</a:t>
            </a:r>
          </a:p>
          <a:p>
            <a:r>
              <a:rPr lang="pt-BR"/>
              <a:t>[...]</a:t>
            </a:r>
          </a:p>
          <a:p>
            <a:r>
              <a:rPr lang="pt-BR"/>
              <a:t>Se bem que a renda média da economia mineira haja estado por baixo da que conhecera a região do açúcar, seu mercado apresentava potencialidades muito maiores.</a:t>
            </a:r>
            <a:endParaRPr lang="pt-BR" dirty="0"/>
          </a:p>
        </p:txBody>
      </p:sp>
      <p:sp>
        <p:nvSpPr>
          <p:cNvPr id="16"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(Biblioteca Universitária. Série 2. Ciências Sociais, v. 23), p. 78.</a:t>
            </a:r>
            <a:endParaRPr lang="pt-BR" dirty="0"/>
          </a:p>
        </p:txBody>
      </p:sp>
    </p:spTree>
    <p:extLst>
      <p:ext uri="{BB962C8B-B14F-4D97-AF65-F5344CB8AC3E}">
        <p14:creationId xmlns:p14="http://schemas.microsoft.com/office/powerpoint/2010/main" val="23550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OURO versus AÇÚCAR</a:t>
            </a:r>
            <a:endParaRPr lang="pt-BR" dirty="0"/>
          </a:p>
        </p:txBody>
      </p:sp>
      <p:sp>
        <p:nvSpPr>
          <p:cNvPr id="3" name="Content Placeholder 2"/>
          <p:cNvSpPr>
            <a:spLocks noGrp="1"/>
          </p:cNvSpPr>
          <p:nvPr>
            <p:ph idx="1"/>
          </p:nvPr>
        </p:nvSpPr>
        <p:spPr/>
        <p:txBody>
          <a:bodyPr/>
          <a:lstStyle/>
          <a:p>
            <a:r>
              <a:rPr lang="pt-BR"/>
              <a:t>Renda média menor: maior participação dos livres</a:t>
            </a:r>
          </a:p>
          <a:p>
            <a:r>
              <a:rPr lang="pt-BR"/>
              <a:t>Renda menos concentrada</a:t>
            </a:r>
          </a:p>
          <a:p>
            <a:r>
              <a:rPr lang="pt-BR"/>
              <a:t>Maior potencial de mercado: composição da população; interiorização; urbanização</a:t>
            </a:r>
          </a:p>
          <a:p>
            <a:r>
              <a:rPr lang="pt-BR"/>
              <a:t>Coeficiente de importações menor: interiorização e encarecimento dos gêneros</a:t>
            </a:r>
          </a:p>
          <a:p>
            <a:r>
              <a:rPr lang="pt-BR"/>
              <a:t>Desenvolvimento endógeno?</a:t>
            </a:r>
            <a:endParaRPr lang="pt-BR" dirty="0"/>
          </a:p>
        </p:txBody>
      </p:sp>
    </p:spTree>
    <p:extLst>
      <p:ext uri="{BB962C8B-B14F-4D97-AF65-F5344CB8AC3E}">
        <p14:creationId xmlns:p14="http://schemas.microsoft.com/office/powerpoint/2010/main" val="225300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Título 1"/>
          <p:cNvSpPr>
            <a:spLocks noGrp="1"/>
          </p:cNvSpPr>
          <p:nvPr>
            <p:ph idx="1"/>
          </p:nvPr>
        </p:nvSpPr>
        <p:spPr/>
        <p:txBody>
          <a:bodyPr/>
          <a:lstStyle/>
          <a:p>
            <a:r>
              <a:rPr lang="pt-BR"/>
              <a:t>Esse conjunto de circunstâncias tornava a região mineira muito mais propícia ao desenvolvimento de atividades ligadas ao mercado interno do que havia sido até então a região açucareira. Contudo, o desenvolvimento endógeno - isto é, com base no seu próprio mercado - da região mineira foi praticamente nulo.</a:t>
            </a:r>
            <a:endParaRPr lang="pt-BR" dirty="0"/>
          </a:p>
        </p:txBody>
      </p:sp>
      <p:sp>
        <p:nvSpPr>
          <p:cNvPr id="16"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(Biblioteca Universitária. Série 2. Ciências Sociais, v. 23), p. 79.</a:t>
            </a:r>
            <a:endParaRPr lang="pt-BR" dirty="0"/>
          </a:p>
        </p:txBody>
      </p:sp>
    </p:spTree>
    <p:extLst>
      <p:ext uri="{BB962C8B-B14F-4D97-AF65-F5344CB8AC3E}">
        <p14:creationId xmlns:p14="http://schemas.microsoft.com/office/powerpoint/2010/main" val="4221277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Razões para o não desenvolvimento</a:t>
            </a:r>
            <a:endParaRPr lang="pt-BR" dirty="0"/>
          </a:p>
        </p:txBody>
      </p:sp>
      <p:sp>
        <p:nvSpPr>
          <p:cNvPr id="3" name="Content Placeholder 2"/>
          <p:cNvSpPr>
            <a:spLocks noGrp="1"/>
          </p:cNvSpPr>
          <p:nvPr>
            <p:ph idx="1"/>
          </p:nvPr>
        </p:nvSpPr>
        <p:spPr/>
        <p:txBody>
          <a:bodyPr/>
          <a:lstStyle/>
          <a:p>
            <a:r>
              <a:rPr lang="pt-BR"/>
              <a:t>Decreto de 1785? </a:t>
            </a:r>
          </a:p>
          <a:p>
            <a:r>
              <a:rPr lang="pt-BR"/>
              <a:t>Incapacidade técnica dos portugueses?</a:t>
            </a:r>
          </a:p>
          <a:p>
            <a:r>
              <a:rPr lang="pt-BR"/>
              <a:t>Razões da incapacidade?</a:t>
            </a:r>
          </a:p>
          <a:p>
            <a:pPr lvl="1"/>
            <a:r>
              <a:rPr lang="pt-BR"/>
              <a:t>Tratado de Methuen?</a:t>
            </a:r>
          </a:p>
          <a:p>
            <a:pPr lvl="1"/>
            <a:r>
              <a:rPr lang="pt-BR"/>
              <a:t>O mercantilismo português</a:t>
            </a:r>
          </a:p>
          <a:p>
            <a:pPr lvl="2"/>
            <a:endParaRPr lang="pt-BR" dirty="0"/>
          </a:p>
        </p:txBody>
      </p:sp>
    </p:spTree>
    <p:extLst>
      <p:ext uri="{BB962C8B-B14F-4D97-AF65-F5344CB8AC3E}">
        <p14:creationId xmlns:p14="http://schemas.microsoft.com/office/powerpoint/2010/main" val="11327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Em realidade, se o ouro criou condições favoráveis ao desenvolvimento endógeno da colônia, não é menos verdade que dificultou o aproveitamento dessas condições ao entorpecer o desenvolvimento manufatureiro da Metrópole.</a:t>
            </a:r>
            <a:endParaRPr lang="pt-BR" dirty="0"/>
          </a:p>
        </p:txBody>
      </p:sp>
      <p:sp>
        <p:nvSpPr>
          <p:cNvPr id="11"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(Biblioteca Universitária. Série 2. Ciências Sociais, v. 23), p. 80.</a:t>
            </a:r>
            <a:endParaRPr lang="pt-BR" dirty="0"/>
          </a:p>
        </p:txBody>
      </p:sp>
    </p:spTree>
    <p:extLst>
      <p:ext uri="{BB962C8B-B14F-4D97-AF65-F5344CB8AC3E}">
        <p14:creationId xmlns:p14="http://schemas.microsoft.com/office/powerpoint/2010/main" val="244472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Neste caso [da mineração], como no da economia pecuária do Nordeste, a expansão demográfica se prolongará num processo de atrofiamento da economia monetária. Dessa forma, uma região cujo povoamento se fizera dentro de um sistema de alta produtividade, e em que a mão de obra fora um fator extremamente escasso, involuiu numa massa de população totalmente desarticulada [...]</a:t>
            </a:r>
            <a:endParaRPr lang="pt-BR" dirty="0"/>
          </a:p>
        </p:txBody>
      </p:sp>
      <p:sp>
        <p:nvSpPr>
          <p:cNvPr id="11" name="Espaço Reservado para Texto 2"/>
          <p:cNvSpPr>
            <a:spLocks noGrp="1"/>
          </p:cNvSpPr>
          <p:nvPr>
            <p:ph type="body" sz="quarter" idx="14"/>
          </p:nvPr>
        </p:nvSpPr>
        <p:spPr/>
        <p:txBody>
          <a:bodyPr>
            <a:normAutofit fontScale="92500"/>
          </a:bodyPr>
          <a:lstStyle/>
          <a:p>
            <a:r>
              <a:rPr lang="pt-BR"/>
              <a:t>FURTADO, Celso. Formação Econômica do Brasil. 24ª. ed. São Paulo: São Paulo: Editora Nacional, 1991. (Biblioteca Universitária. Série 2. Ciências Sociais, v. 23), pp. 85-86.</a:t>
            </a:r>
            <a:endParaRPr lang="pt-BR" dirty="0"/>
          </a:p>
        </p:txBody>
      </p:sp>
    </p:spTree>
    <p:extLst>
      <p:ext uri="{BB962C8B-B14F-4D97-AF65-F5344CB8AC3E}">
        <p14:creationId xmlns:p14="http://schemas.microsoft.com/office/powerpoint/2010/main" val="227512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Em nenhuma parte do continente americano houve um caso de involução tão rápida e tão completa de um sistema econômico constituído por população principalmente de origem europeia.</a:t>
            </a:r>
            <a:endParaRPr lang="pt-BR" dirty="0"/>
          </a:p>
        </p:txBody>
      </p:sp>
      <p:sp>
        <p:nvSpPr>
          <p:cNvPr id="11" name="Espaço Reservado para Texto 2"/>
          <p:cNvSpPr>
            <a:spLocks noGrp="1"/>
          </p:cNvSpPr>
          <p:nvPr>
            <p:ph type="body" sz="quarter" idx="14"/>
          </p:nvPr>
        </p:nvSpPr>
        <p:spPr/>
        <p:txBody>
          <a:bodyPr>
            <a:normAutofit fontScale="92500"/>
          </a:bodyPr>
          <a:lstStyle/>
          <a:p>
            <a:r>
              <a:rPr lang="pt-BR"/>
              <a:t>FURTADO, Celso. Formação Econômica do Brasil. 24ª. ed. São Paulo: São Paulo: Editora Nacional, 1991. (Biblioteca Universitária. Série 2. Ciências Sociais, v. 23), pp. 85-86.</a:t>
            </a:r>
            <a:endParaRPr lang="pt-BR" dirty="0"/>
          </a:p>
        </p:txBody>
      </p:sp>
    </p:spTree>
    <p:extLst>
      <p:ext uri="{BB962C8B-B14F-4D97-AF65-F5344CB8AC3E}">
        <p14:creationId xmlns:p14="http://schemas.microsoft.com/office/powerpoint/2010/main" val="81278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p:cNvSpPr>
            <a:spLocks noGrp="1"/>
          </p:cNvSpPr>
          <p:nvPr>
            <p:ph idx="1"/>
          </p:nvPr>
        </p:nvSpPr>
        <p:spPr/>
        <p:txBody>
          <a:bodyPr/>
          <a:lstStyle/>
          <a:p>
            <a:r>
              <a:rPr lang="pt-BR"/>
              <a:t>E o pior é que a maior parte do ouro que se tira das minas passa em pó e em moedas para os reinos estranhos e a menor é a que fica em Portugal e nas cidades do Brasil [...]</a:t>
            </a:r>
            <a:endParaRPr lang="pt-BR" dirty="0"/>
          </a:p>
        </p:txBody>
      </p:sp>
      <p:sp>
        <p:nvSpPr>
          <p:cNvPr id="10" name="Espaço Reservado para Texto 5"/>
          <p:cNvSpPr>
            <a:spLocks noGrp="1"/>
          </p:cNvSpPr>
          <p:nvPr>
            <p:ph type="body" sz="quarter" idx="14"/>
          </p:nvPr>
        </p:nvSpPr>
        <p:spPr/>
        <p:txBody>
          <a:bodyPr>
            <a:normAutofit lnSpcReduction="10000"/>
          </a:bodyPr>
          <a:lstStyle/>
          <a:p>
            <a:r>
              <a:rPr lang="pt-BR"/>
              <a:t>ANTONIL, André João. Cultura e opulência do Brasil. São Paulo: Cia. Editora Nacional, 1967. (Coleção Roteiro do Brasil, vol. 2), p. 304.</a:t>
            </a:r>
            <a:endParaRPr lang="pt-BR" dirty="0"/>
          </a:p>
        </p:txBody>
      </p:sp>
    </p:spTree>
    <p:extLst>
      <p:ext uri="{BB962C8B-B14F-4D97-AF65-F5344CB8AC3E}">
        <p14:creationId xmlns:p14="http://schemas.microsoft.com/office/powerpoint/2010/main" val="3778963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a:t>Sobre a decadência econômica das gerais</a:t>
            </a:r>
            <a:endParaRPr lang="pt-BR" dirty="0"/>
          </a:p>
        </p:txBody>
      </p:sp>
      <p:sp>
        <p:nvSpPr>
          <p:cNvPr id="5" name="Subtítulo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632230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Partindo de Furtado</a:t>
            </a:r>
            <a:endParaRPr lang="pt-BR" dirty="0"/>
          </a:p>
        </p:txBody>
      </p:sp>
      <p:sp>
        <p:nvSpPr>
          <p:cNvPr id="3" name="Content Placeholder 2"/>
          <p:cNvSpPr>
            <a:spLocks noGrp="1"/>
          </p:cNvSpPr>
          <p:nvPr>
            <p:ph idx="1"/>
          </p:nvPr>
        </p:nvSpPr>
        <p:spPr/>
        <p:txBody>
          <a:bodyPr/>
          <a:lstStyle/>
          <a:p>
            <a:r>
              <a:rPr lang="pt-BR"/>
              <a:t>Se tem um claro cenário de decadência</a:t>
            </a:r>
          </a:p>
          <a:p>
            <a:r>
              <a:rPr lang="pt-BR"/>
              <a:t>Involução econômica rápida e completa</a:t>
            </a:r>
          </a:p>
          <a:p>
            <a:r>
              <a:rPr lang="pt-BR"/>
              <a:t>Abundância de mão de obra permitiu o avanço rápido e intenso da cafeicultura</a:t>
            </a:r>
          </a:p>
          <a:p>
            <a:pPr lvl="1"/>
            <a:endParaRPr lang="pt-BR" dirty="0"/>
          </a:p>
        </p:txBody>
      </p:sp>
    </p:spTree>
    <p:extLst>
      <p:ext uri="{BB962C8B-B14F-4D97-AF65-F5344CB8AC3E}">
        <p14:creationId xmlns:p14="http://schemas.microsoft.com/office/powerpoint/2010/main" val="176153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Possibilidades de ascensão: açúcar versus ouro</a:t>
            </a:r>
            <a:endParaRPr lang="pt-BR" dirty="0"/>
          </a:p>
        </p:txBody>
      </p:sp>
      <p:sp>
        <p:nvSpPr>
          <p:cNvPr id="5" name="Espaço Reservado para Texto 4"/>
          <p:cNvSpPr>
            <a:spLocks noGrp="1"/>
          </p:cNvSpPr>
          <p:nvPr>
            <p:ph type="body" idx="1"/>
          </p:nvPr>
        </p:nvSpPr>
        <p:spPr/>
        <p:txBody>
          <a:bodyPr/>
          <a:lstStyle/>
          <a:p>
            <a:r>
              <a:rPr lang="pt-BR"/>
              <a:t>Os regimentos - Os faiscadores - Posse de escravos - Os forros escravistas</a:t>
            </a:r>
            <a:endParaRPr lang="pt-BR" dirty="0"/>
          </a:p>
        </p:txBody>
      </p:sp>
    </p:spTree>
    <p:extLst>
      <p:ext uri="{BB962C8B-B14F-4D97-AF65-F5344CB8AC3E}">
        <p14:creationId xmlns:p14="http://schemas.microsoft.com/office/powerpoint/2010/main" val="165326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Roberto Borges Martins:</a:t>
            </a:r>
            <a:br>
              <a:rPr lang="pt-BR"/>
            </a:br>
            <a:r>
              <a:rPr lang="pt-BR"/>
              <a:t>Minas cresce em silêncio</a:t>
            </a:r>
            <a:endParaRPr lang="pt-BR" dirty="0"/>
          </a:p>
        </p:txBody>
      </p:sp>
      <p:sp>
        <p:nvSpPr>
          <p:cNvPr id="3" name="Content Placeholder 2"/>
          <p:cNvSpPr>
            <a:spLocks noGrp="1"/>
          </p:cNvSpPr>
          <p:nvPr>
            <p:ph idx="1"/>
          </p:nvPr>
        </p:nvSpPr>
        <p:spPr/>
        <p:txBody>
          <a:bodyPr/>
          <a:lstStyle/>
          <a:p>
            <a:r>
              <a:rPr lang="pt-BR"/>
              <a:t>Growing in silence: the slave economy </a:t>
            </a:r>
            <a:br>
              <a:rPr lang="pt-BR"/>
            </a:br>
            <a:r>
              <a:rPr lang="pt-BR"/>
              <a:t>of nineteenth century Minas Gerais, Brazil. </a:t>
            </a:r>
            <a:br>
              <a:rPr lang="pt-BR"/>
            </a:br>
            <a:r>
              <a:rPr lang="pt-BR"/>
              <a:t>Tese de Doutorado: Vanderbilt University, 1980</a:t>
            </a:r>
          </a:p>
          <a:p>
            <a:endParaRPr lang="pt-BR" dirty="0"/>
          </a:p>
        </p:txBody>
      </p:sp>
    </p:spTree>
    <p:extLst>
      <p:ext uri="{BB962C8B-B14F-4D97-AF65-F5344CB8AC3E}">
        <p14:creationId xmlns:p14="http://schemas.microsoft.com/office/powerpoint/2010/main" val="4156214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47664" y="188640"/>
            <a:ext cx="7416824" cy="1440160"/>
          </a:xfrm>
        </p:spPr>
        <p:txBody>
          <a:bodyPr>
            <a:normAutofit/>
          </a:bodyPr>
          <a:lstStyle/>
          <a:p>
            <a:r>
              <a:rPr lang="pt-BR" sz="3200" dirty="0"/>
              <a:t>Brasil: crescimento da população escrava, por províncias, 1819-1872</a:t>
            </a:r>
          </a:p>
        </p:txBody>
      </p:sp>
      <p:sp>
        <p:nvSpPr>
          <p:cNvPr id="174083" name="Rectangle 3"/>
          <p:cNvSpPr>
            <a:spLocks noGrp="1" noChangeArrowheads="1"/>
          </p:cNvSpPr>
          <p:nvPr>
            <p:ph idx="1"/>
          </p:nvPr>
        </p:nvSpPr>
        <p:spPr/>
        <p:txBody>
          <a:bodyPr/>
          <a:lstStyle/>
          <a:p>
            <a:endParaRPr lang="pt-BR"/>
          </a:p>
          <a:p>
            <a:r>
              <a:rPr lang="pt-BR"/>
              <a:t>    </a:t>
            </a:r>
          </a:p>
          <a:p>
            <a:endParaRPr lang="pt-BR"/>
          </a:p>
        </p:txBody>
      </p:sp>
      <p:pic>
        <p:nvPicPr>
          <p:cNvPr id="174085" name="Picture 5"/>
          <p:cNvPicPr>
            <a:picLocks noChangeAspect="1" noChangeArrowheads="1"/>
          </p:cNvPicPr>
          <p:nvPr/>
        </p:nvPicPr>
        <p:blipFill rotWithShape="1">
          <a:blip r:embed="rId2" cstate="print">
            <a:biLevel thresh="50000"/>
          </a:blip>
          <a:srcRect b="22692"/>
          <a:stretch/>
        </p:blipFill>
        <p:spPr bwMode="auto">
          <a:xfrm>
            <a:off x="253252" y="1742153"/>
            <a:ext cx="8785225" cy="3840149"/>
          </a:xfrm>
          <a:prstGeom prst="rect">
            <a:avLst/>
          </a:prstGeom>
          <a:noFill/>
          <a:ln w="38100" algn="ctr">
            <a:noFill/>
            <a:miter lim="800000"/>
            <a:headEnd/>
            <a:tailEnd/>
          </a:ln>
          <a:effectLst/>
        </p:spPr>
      </p:pic>
      <p:sp>
        <p:nvSpPr>
          <p:cNvPr id="174094" name="Rectangle 14"/>
          <p:cNvSpPr>
            <a:spLocks noChangeArrowheads="1"/>
          </p:cNvSpPr>
          <p:nvPr/>
        </p:nvSpPr>
        <p:spPr bwMode="auto">
          <a:xfrm>
            <a:off x="454280" y="3890544"/>
            <a:ext cx="8208962" cy="215900"/>
          </a:xfrm>
          <a:prstGeom prst="rect">
            <a:avLst/>
          </a:prstGeom>
          <a:noFill/>
          <a:ln w="1270" algn="ctr">
            <a:solidFill>
              <a:srgbClr val="FF00FF"/>
            </a:solidFill>
            <a:miter lim="800000"/>
            <a:headEnd/>
            <a:tailEnd/>
          </a:ln>
          <a:effectLst/>
        </p:spPr>
        <p:txBody>
          <a:bodyPr wrap="none" anchor="ctr"/>
          <a:lstStyle/>
          <a:p>
            <a:endParaRPr lang="pt-BR"/>
          </a:p>
        </p:txBody>
      </p:sp>
      <p:sp>
        <p:nvSpPr>
          <p:cNvPr id="9" name="Espaço Reservado para Texto 2"/>
          <p:cNvSpPr txBox="1">
            <a:spLocks/>
          </p:cNvSpPr>
          <p:nvPr/>
        </p:nvSpPr>
        <p:spPr>
          <a:xfrm>
            <a:off x="253252" y="6021288"/>
            <a:ext cx="8785225" cy="720080"/>
          </a:xfrm>
          <a:prstGeom prst="rect">
            <a:avLst/>
          </a:prstGeom>
        </p:spPr>
        <p:txBody>
          <a:bodyPr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pt-BR" sz="1400" dirty="0"/>
              <a:t>MARTINS, Roberto Borges. Minas Gerais, século XIX: tráfico e apego à escravidão numa economia não-exportadora. </a:t>
            </a:r>
            <a:r>
              <a:rPr lang="pt-BR" sz="1400" i="1" dirty="0"/>
              <a:t>Estudos Econômicos</a:t>
            </a:r>
            <a:r>
              <a:rPr lang="pt-BR" sz="1400" dirty="0"/>
              <a:t> 13 (1): 181-209, jan./abr. 1983, p. 188.</a:t>
            </a:r>
          </a:p>
        </p:txBody>
      </p:sp>
      <p:sp>
        <p:nvSpPr>
          <p:cNvPr id="10"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618177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4"/>
          <p:cNvSpPr>
            <a:spLocks noGrp="1"/>
          </p:cNvSpPr>
          <p:nvPr>
            <p:ph idx="1"/>
          </p:nvPr>
        </p:nvSpPr>
        <p:spPr/>
        <p:txBody>
          <a:bodyPr/>
          <a:lstStyle/>
          <a:p>
            <a:r>
              <a:rPr lang="pt-BR"/>
              <a:t>A ideia de que Minas tenha sido um exportador de escravos na primeira metade do século é contestada, mais que por qualquer outra evidência, pelo vigoroso crescimento da população escrava da província. Em 1808, Minas tinha 148.772 escravos, contingente esse que cresceu para 168.543 em 1819, constituindo-se na maior população cativa do Brasil e representando 15,2% do total.</a:t>
            </a:r>
            <a:endParaRPr lang="pt-BR" dirty="0"/>
          </a:p>
        </p:txBody>
      </p:sp>
      <p:sp>
        <p:nvSpPr>
          <p:cNvPr id="6" name="Espaço Reservado para Texto 5"/>
          <p:cNvSpPr>
            <a:spLocks noGrp="1"/>
          </p:cNvSpPr>
          <p:nvPr>
            <p:ph type="body" sz="quarter" idx="14"/>
          </p:nvPr>
        </p:nvSpPr>
        <p:spPr/>
        <p:txBody>
          <a:bodyPr>
            <a:normAutofit lnSpcReduction="10000"/>
          </a:bodyPr>
          <a:lstStyle/>
          <a:p>
            <a:r>
              <a:rPr lang="pt-BR"/>
              <a:t>MARTINS, Roberto Borges. Minas Gerais, século XIX: tráfico e apego à escravidão numa economia não-exportadora. Estudos Econômicos 13 (1): 181-209, jan./abr. 1983, p. 188.</a:t>
            </a:r>
            <a:endParaRPr lang="pt-BR" dirty="0"/>
          </a:p>
        </p:txBody>
      </p:sp>
    </p:spTree>
    <p:extLst>
      <p:ext uri="{BB962C8B-B14F-4D97-AF65-F5344CB8AC3E}">
        <p14:creationId xmlns:p14="http://schemas.microsoft.com/office/powerpoint/2010/main" val="3838048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4"/>
          <p:cNvSpPr>
            <a:spLocks noGrp="1"/>
          </p:cNvSpPr>
          <p:nvPr>
            <p:ph idx="1"/>
          </p:nvPr>
        </p:nvSpPr>
        <p:spPr/>
        <p:txBody>
          <a:bodyPr/>
          <a:lstStyle/>
          <a:p>
            <a:r>
              <a:rPr lang="pt-BR" dirty="0"/>
              <a:t>Seu rápido crescimento entre 1819 e 1872 reforçou essa posição e a participação nessa última data passou a 24,7%. Nesse período, a população escrava de Minas cresceu a uma taxa cerca de duas vezes e meia maior que a média nacional e o seu aumento absoluto foi igualado apenas pelo do Rio de Janeiro. Na época do censo, Minas Gerais </a:t>
            </a:r>
            <a:br>
              <a:rPr lang="pt-BR" dirty="0"/>
            </a:br>
            <a:r>
              <a:rPr lang="pt-BR" dirty="0"/>
              <a:t>tinha mais escravos que as dez províncias ao norte da Bahia, Goiás, Mato Grosso e Paraná, somados.</a:t>
            </a:r>
          </a:p>
        </p:txBody>
      </p:sp>
      <p:sp>
        <p:nvSpPr>
          <p:cNvPr id="14" name="Espaço Reservado para Texto 13"/>
          <p:cNvSpPr>
            <a:spLocks noGrp="1"/>
          </p:cNvSpPr>
          <p:nvPr>
            <p:ph type="body" sz="quarter" idx="14"/>
          </p:nvPr>
        </p:nvSpPr>
        <p:spPr/>
        <p:txBody>
          <a:bodyPr>
            <a:normAutofit lnSpcReduction="10000"/>
          </a:bodyPr>
          <a:lstStyle/>
          <a:p>
            <a:r>
              <a:rPr lang="pt-BR"/>
              <a:t>MARTINS, Roberto Borges. Minas Gerais, século XIX: tráfico e apego à escravidão numa economia não-exportadora. Estudos Econômicos 13 (1): 181-209, jan./abr. 1983, p. 187.</a:t>
            </a:r>
          </a:p>
          <a:p>
            <a:endParaRPr lang="pt-BR" dirty="0"/>
          </a:p>
        </p:txBody>
      </p:sp>
    </p:spTree>
    <p:extLst>
      <p:ext uri="{BB962C8B-B14F-4D97-AF65-F5344CB8AC3E}">
        <p14:creationId xmlns:p14="http://schemas.microsoft.com/office/powerpoint/2010/main" val="344509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Afinal, como poderia uma economia estagnada, entregue ao miasma da produção para o autoconsumo, sustentar a maior população provincial do Brasil e manter o maior plantel de escravos de todas as unidades do Império ao longo do século passado? [...] o movimento revisionista, embora longe de alcançar um consenso, é enfático ao rejeitar as análises que insistem na decadência e na estagnação.</a:t>
            </a:r>
            <a:endParaRPr lang="pt-BR" dirty="0"/>
          </a:p>
        </p:txBody>
      </p:sp>
      <p:sp>
        <p:nvSpPr>
          <p:cNvPr id="11" name="Espaço Reservado para Texto 2"/>
          <p:cNvSpPr>
            <a:spLocks noGrp="1"/>
          </p:cNvSpPr>
          <p:nvPr>
            <p:ph type="body" sz="quarter" idx="14"/>
          </p:nvPr>
        </p:nvSpPr>
        <p:spPr/>
        <p:txBody>
          <a:bodyPr>
            <a:normAutofit lnSpcReduction="10000"/>
          </a:bodyPr>
          <a:lstStyle/>
          <a:p>
            <a:r>
              <a:rPr lang="pt-BR"/>
              <a:t>LIBBY, Douglas Cole. Transformação e trabalho em uma economia escravista: Minas Gerais no século XIX. São Paulo: Brasiliense, 1988, p. 15.</a:t>
            </a:r>
            <a:endParaRPr lang="pt-BR" dirty="0"/>
          </a:p>
        </p:txBody>
      </p:sp>
      <p:sp>
        <p:nvSpPr>
          <p:cNvPr id="19" name="Título 1"/>
          <p:cNvSpPr txBox="1">
            <a:spLocks/>
          </p:cNvSpPr>
          <p:nvPr/>
        </p:nvSpPr>
        <p:spPr>
          <a:xfrm>
            <a:off x="4716016" y="1916832"/>
            <a:ext cx="3898272" cy="2460625"/>
          </a:xfrm>
          <a:prstGeom prst="rect">
            <a:avLst/>
          </a:prstGeom>
        </p:spPr>
        <p:txBody>
          <a:bodyPr/>
          <a:lstStyle>
            <a:lvl1pPr algn="ctr" defTabSz="914400" rtl="0" eaLnBrk="1" latinLnBrk="0" hangingPunct="1">
              <a:spcBef>
                <a:spcPct val="0"/>
              </a:spcBef>
              <a:buNone/>
              <a:defRPr sz="4600" kern="1200">
                <a:solidFill>
                  <a:schemeClr val="accent3"/>
                </a:solidFill>
                <a:latin typeface="+mj-lt"/>
                <a:ea typeface="+mj-ea"/>
                <a:cs typeface="+mj-cs"/>
              </a:defRPr>
            </a:lvl1pPr>
          </a:lstStyle>
          <a:p>
            <a:endParaRPr lang="pt-BR" dirty="0"/>
          </a:p>
        </p:txBody>
      </p:sp>
    </p:spTree>
    <p:extLst>
      <p:ext uri="{BB962C8B-B14F-4D97-AF65-F5344CB8AC3E}">
        <p14:creationId xmlns:p14="http://schemas.microsoft.com/office/powerpoint/2010/main" val="2946756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Minas Gerais, século XIX</a:t>
            </a:r>
            <a:endParaRPr lang="pt-BR" dirty="0"/>
          </a:p>
        </p:txBody>
      </p:sp>
      <p:sp>
        <p:nvSpPr>
          <p:cNvPr id="3" name="Content Placeholder 2"/>
          <p:cNvSpPr>
            <a:spLocks noGrp="1"/>
          </p:cNvSpPr>
          <p:nvPr>
            <p:ph idx="1"/>
          </p:nvPr>
        </p:nvSpPr>
        <p:spPr/>
        <p:txBody>
          <a:bodyPr/>
          <a:lstStyle/>
          <a:p>
            <a:r>
              <a:rPr lang="pt-BR"/>
              <a:t>Economia voltada para o mercado interno empregando mão de obra cativa</a:t>
            </a:r>
          </a:p>
          <a:p>
            <a:r>
              <a:rPr lang="pt-BR"/>
              <a:t>Produção em pequenas/médias propriedades</a:t>
            </a:r>
          </a:p>
          <a:p>
            <a:r>
              <a:rPr lang="pt-BR"/>
              <a:t>Diversificação, autosuficiência, comercialização de excedentes: mercados regionais e locais</a:t>
            </a:r>
          </a:p>
          <a:p>
            <a:r>
              <a:rPr lang="pt-BR"/>
              <a:t>Isolamento de mercados externos</a:t>
            </a:r>
            <a:endParaRPr lang="pt-BR" dirty="0"/>
          </a:p>
        </p:txBody>
      </p:sp>
    </p:spTree>
    <p:extLst>
      <p:ext uri="{BB962C8B-B14F-4D97-AF65-F5344CB8AC3E}">
        <p14:creationId xmlns:p14="http://schemas.microsoft.com/office/powerpoint/2010/main" val="4082272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dirty="0"/>
              <a:t>[O] setor escravista também teria sido menos orientado para a produção mercantil em Minas do que em outras regiões  [...] </a:t>
            </a:r>
            <a:br>
              <a:rPr lang="pt-BR" dirty="0"/>
            </a:br>
            <a:r>
              <a:rPr lang="pt-BR" dirty="0"/>
              <a:t>[De] onde partia, então, o grande impulso </a:t>
            </a:r>
            <a:br>
              <a:rPr lang="pt-BR" dirty="0"/>
            </a:br>
            <a:r>
              <a:rPr lang="pt-BR" dirty="0"/>
              <a:t>para comprar escravos?</a:t>
            </a:r>
            <a:br>
              <a:rPr lang="pt-BR" dirty="0"/>
            </a:br>
            <a:r>
              <a:rPr lang="pt-BR" dirty="0"/>
              <a:t>[A] demanda por cativos </a:t>
            </a:r>
            <a:br>
              <a:rPr lang="pt-BR" dirty="0"/>
            </a:br>
            <a:r>
              <a:rPr lang="pt-BR" dirty="0"/>
              <a:t>tinha sua origem na alta razão terra/população que caracterizava Minas na época.</a:t>
            </a:r>
            <a:br>
              <a:rPr lang="pt-BR" dirty="0"/>
            </a:br>
            <a:br>
              <a:rPr lang="pt-BR" sz="1800" i="0" dirty="0"/>
            </a:br>
            <a:r>
              <a:rPr lang="pt-BR" sz="1800" i="0" dirty="0"/>
              <a:t>[ fator </a:t>
            </a:r>
            <a:r>
              <a:rPr lang="pt-BR" sz="1800" i="0" dirty="0" err="1"/>
              <a:t>Wakefield</a:t>
            </a:r>
            <a:r>
              <a:rPr lang="pt-BR" sz="1800" i="0" dirty="0"/>
              <a:t>: os “recursos abertos” ]</a:t>
            </a:r>
          </a:p>
        </p:txBody>
      </p:sp>
      <p:sp>
        <p:nvSpPr>
          <p:cNvPr id="5" name="Espaço Reservado para Texto 4"/>
          <p:cNvSpPr>
            <a:spLocks noGrp="1"/>
          </p:cNvSpPr>
          <p:nvPr>
            <p:ph type="body" sz="quarter" idx="14"/>
          </p:nvPr>
        </p:nvSpPr>
        <p:spPr/>
        <p:txBody>
          <a:bodyPr>
            <a:normAutofit lnSpcReduction="10000"/>
          </a:bodyPr>
          <a:lstStyle/>
          <a:p>
            <a:r>
              <a:rPr lang="pt-BR"/>
              <a:t>MARTINS, Roberto Borges. Minas Gerais, século XIX: tráfico e apego à escravidão numa economia não-exportadora. Estudos Econômicos 13 (1): 181-209, jan./abr. 1983, p. 209.</a:t>
            </a:r>
            <a:endParaRPr lang="pt-BR" dirty="0"/>
          </a:p>
        </p:txBody>
      </p:sp>
    </p:spTree>
    <p:extLst>
      <p:ext uri="{BB962C8B-B14F-4D97-AF65-F5344CB8AC3E}">
        <p14:creationId xmlns:p14="http://schemas.microsoft.com/office/powerpoint/2010/main" val="3426408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Outras discussões</a:t>
            </a:r>
            <a:endParaRPr lang="pt-BR" dirty="0"/>
          </a:p>
        </p:txBody>
      </p:sp>
      <p:sp>
        <p:nvSpPr>
          <p:cNvPr id="3" name="Content Placeholder 2"/>
          <p:cNvSpPr>
            <a:spLocks noGrp="1"/>
          </p:cNvSpPr>
          <p:nvPr>
            <p:ph idx="1"/>
          </p:nvPr>
        </p:nvSpPr>
        <p:spPr/>
        <p:txBody>
          <a:bodyPr/>
          <a:lstStyle/>
          <a:p>
            <a:r>
              <a:rPr lang="pt-BR"/>
              <a:t>Tráfico negreiro versus reprodução natural: </a:t>
            </a:r>
          </a:p>
          <a:p>
            <a:pPr lvl="1"/>
            <a:r>
              <a:rPr lang="pt-BR"/>
              <a:t>Cano &amp; Luna</a:t>
            </a:r>
          </a:p>
          <a:p>
            <a:pPr lvl="1"/>
            <a:r>
              <a:rPr lang="pt-BR"/>
              <a:t>Paiva &amp; Libby</a:t>
            </a:r>
          </a:p>
          <a:p>
            <a:endParaRPr lang="pt-BR"/>
          </a:p>
          <a:p>
            <a:r>
              <a:rPr lang="pt-BR"/>
              <a:t>Mercado interno versus economia exportadora: Slenes</a:t>
            </a:r>
          </a:p>
          <a:p>
            <a:endParaRPr lang="pt-BR" dirty="0"/>
          </a:p>
        </p:txBody>
      </p:sp>
    </p:spTree>
    <p:extLst>
      <p:ext uri="{BB962C8B-B14F-4D97-AF65-F5344CB8AC3E}">
        <p14:creationId xmlns:p14="http://schemas.microsoft.com/office/powerpoint/2010/main" val="250370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 se é verdade que o grau de mercantilização dessa economia era muito baixo; se é verdade que prescindia, de fato, de mercados exteriores e se também é verdade que a economia mercantilizada, que era a cafeeira, ocupara apenas pequena fração do contingente escravo, pergunta-se: de onde se originou a massa de capital-dinheiro suficiente e necessária para tal maciça importação de escravos  [...] ?</a:t>
            </a:r>
            <a:endParaRPr lang="pt-BR" dirty="0"/>
          </a:p>
        </p:txBody>
      </p:sp>
      <p:sp>
        <p:nvSpPr>
          <p:cNvPr id="11" name="Espaço Reservado para Texto 2"/>
          <p:cNvSpPr>
            <a:spLocks noGrp="1"/>
          </p:cNvSpPr>
          <p:nvPr>
            <p:ph type="body" sz="quarter" idx="14"/>
          </p:nvPr>
        </p:nvSpPr>
        <p:spPr/>
        <p:txBody>
          <a:bodyPr>
            <a:normAutofit lnSpcReduction="10000"/>
          </a:bodyPr>
          <a:lstStyle/>
          <a:p>
            <a:r>
              <a:rPr lang="pt-BR"/>
              <a:t>CANO, Wilson &amp; LUNA, Francisco Vidal. Economia escravista em Minas Gerais. Cadernos IFCH-UNICAMP 10, out. 1983, p. 2 </a:t>
            </a:r>
            <a:endParaRPr lang="pt-BR" dirty="0"/>
          </a:p>
        </p:txBody>
      </p:sp>
    </p:spTree>
    <p:extLst>
      <p:ext uri="{BB962C8B-B14F-4D97-AF65-F5344CB8AC3E}">
        <p14:creationId xmlns:p14="http://schemas.microsoft.com/office/powerpoint/2010/main" val="372046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Na realidade, pensamos que, justamente no baixo grau de mercantilização reside a explicação do imenso plantel: a violenta diminuição da taxa de exploração e o ‘relaxamento dos costumes’ (mestiçagem e ‘casamentos’)  permitiram o crescimento demográfico.</a:t>
            </a:r>
            <a:endParaRPr lang="pt-BR" dirty="0"/>
          </a:p>
        </p:txBody>
      </p:sp>
      <p:sp>
        <p:nvSpPr>
          <p:cNvPr id="11" name="Espaço Reservado para Texto 2"/>
          <p:cNvSpPr>
            <a:spLocks noGrp="1"/>
          </p:cNvSpPr>
          <p:nvPr>
            <p:ph type="body" sz="quarter" idx="14"/>
          </p:nvPr>
        </p:nvSpPr>
        <p:spPr/>
        <p:txBody>
          <a:bodyPr>
            <a:normAutofit lnSpcReduction="10000"/>
          </a:bodyPr>
          <a:lstStyle/>
          <a:p>
            <a:r>
              <a:rPr lang="pt-BR"/>
              <a:t>CANO, Wilson &amp; LUNA, Francisco Vidal. Economia escravista em Minas Gerais. Cadernos IFCH-UNICAMP 10, out. 1983, p. 2 </a:t>
            </a:r>
            <a:endParaRPr lang="pt-BR" dirty="0"/>
          </a:p>
        </p:txBody>
      </p:sp>
    </p:spTree>
    <p:extLst>
      <p:ext uri="{BB962C8B-B14F-4D97-AF65-F5344CB8AC3E}">
        <p14:creationId xmlns:p14="http://schemas.microsoft.com/office/powerpoint/2010/main" val="368417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Convidou a fama das minas tão abundantes do Brasil homens de toda a casta e de todas as partes, uns de cabedal, e outros, vadios. </a:t>
            </a:r>
            <a:endParaRPr lang="pt-BR" dirty="0"/>
          </a:p>
        </p:txBody>
      </p:sp>
      <p:sp>
        <p:nvSpPr>
          <p:cNvPr id="9" name="Espaço Reservado para Texto 5"/>
          <p:cNvSpPr>
            <a:spLocks noGrp="1"/>
          </p:cNvSpPr>
          <p:nvPr>
            <p:ph type="body" sz="quarter" idx="14"/>
          </p:nvPr>
        </p:nvSpPr>
        <p:spPr/>
        <p:txBody>
          <a:bodyPr>
            <a:normAutofit lnSpcReduction="10000"/>
          </a:bodyPr>
          <a:lstStyle/>
          <a:p>
            <a:r>
              <a:rPr lang="pt-BR"/>
              <a:t>ANTONIL, André João. Cultura e opulência do Brasil. São Paulo: Cia. Editora Nacional, 1967. (Coleção Roteiro do Brasil, vol. 2), p. 303.</a:t>
            </a:r>
            <a:endParaRPr lang="pt-BR" dirty="0"/>
          </a:p>
        </p:txBody>
      </p:sp>
    </p:spTree>
    <p:extLst>
      <p:ext uri="{BB962C8B-B14F-4D97-AF65-F5344CB8AC3E}">
        <p14:creationId xmlns:p14="http://schemas.microsoft.com/office/powerpoint/2010/main" val="56856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a:xfrm>
            <a:off x="2339752" y="332656"/>
            <a:ext cx="6589141" cy="5616624"/>
          </a:xfrm>
        </p:spPr>
        <p:txBody>
          <a:bodyPr/>
          <a:lstStyle/>
          <a:p>
            <a:r>
              <a:rPr lang="pt-BR" dirty="0"/>
              <a:t>[...] as importações de africanos em grande escala e a reprodução natural teriam sido, necessariamente, mutuamente exclusivas?  [...] Que Minas participou ativamente do tráfico negreiro internacional é inegável [...] </a:t>
            </a:r>
          </a:p>
          <a:p>
            <a:r>
              <a:rPr lang="pt-BR" dirty="0"/>
              <a:t>[ Não obstante ]  Argumentou-se que a natureza da economia mineira, especialmente devido a sua orientação para o mercado interno, favorecia o crescimento reprodutivo natural em contraste com as economias de sistemas escravistas dependentes da </a:t>
            </a:r>
            <a:r>
              <a:rPr lang="pt-BR" dirty="0" err="1"/>
              <a:t>agroexportação</a:t>
            </a:r>
            <a:r>
              <a:rPr lang="pt-BR" dirty="0"/>
              <a:t>.”</a:t>
            </a:r>
          </a:p>
        </p:txBody>
      </p:sp>
      <p:sp>
        <p:nvSpPr>
          <p:cNvPr id="11" name="Espaço Reservado para Texto 2"/>
          <p:cNvSpPr>
            <a:spLocks noGrp="1"/>
          </p:cNvSpPr>
          <p:nvPr>
            <p:ph type="body" sz="quarter" idx="14"/>
          </p:nvPr>
        </p:nvSpPr>
        <p:spPr>
          <a:xfrm>
            <a:off x="1358414" y="6093297"/>
            <a:ext cx="7570480" cy="648072"/>
          </a:xfrm>
        </p:spPr>
        <p:txBody>
          <a:bodyPr>
            <a:normAutofit fontScale="92500" lnSpcReduction="10000"/>
          </a:bodyPr>
          <a:lstStyle/>
          <a:p>
            <a:r>
              <a:rPr lang="pt-BR" dirty="0"/>
              <a:t>PAIVA, Clotilde Andrade &amp; LIBBY, Douglas Cole. Caminhos alternativos: escravidão e reprodução em Minas Gerais no século XIX. Estudos Econômicos 25 (2): 203-233, maio/ago. 1995, pp. 212-213 e 227-228.</a:t>
            </a:r>
          </a:p>
        </p:txBody>
      </p:sp>
    </p:spTree>
    <p:extLst>
      <p:ext uri="{BB962C8B-B14F-4D97-AF65-F5344CB8AC3E}">
        <p14:creationId xmlns:p14="http://schemas.microsoft.com/office/powerpoint/2010/main" val="2405513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4"/>
          <p:cNvSpPr>
            <a:spLocks noGrp="1"/>
          </p:cNvSpPr>
          <p:nvPr>
            <p:ph idx="1"/>
          </p:nvPr>
        </p:nvSpPr>
        <p:spPr/>
        <p:txBody>
          <a:bodyPr/>
          <a:lstStyle/>
          <a:p>
            <a:r>
              <a:rPr lang="pt-BR"/>
              <a:t>Se meu argumento estiver correto, o apego dos mineiros à escravidão nesses anos decorria principalmente de dois fatores:  </a:t>
            </a:r>
          </a:p>
          <a:p>
            <a:r>
              <a:rPr lang="pt-BR"/>
              <a:t>1) da força do setor de exportação da província (exportação de mercadorias e de minérios preciosos) [...]; </a:t>
            </a:r>
          </a:p>
          <a:p>
            <a:r>
              <a:rPr lang="pt-BR"/>
              <a:t>2) do alto custo de transporte do litoral, que permitiu uma substituição significativa de importações, ou seja, que garantiu que a demanda do setor externo estimulasse [...] principalmente a produção interna da província, ao invés de gerar um grande influxo de mercadorias de fora.</a:t>
            </a:r>
            <a:endParaRPr lang="pt-BR" dirty="0"/>
          </a:p>
        </p:txBody>
      </p:sp>
      <p:sp>
        <p:nvSpPr>
          <p:cNvPr id="7" name="Espaço Reservado para Texto 6"/>
          <p:cNvSpPr>
            <a:spLocks noGrp="1"/>
          </p:cNvSpPr>
          <p:nvPr>
            <p:ph type="body" sz="quarter" idx="14"/>
          </p:nvPr>
        </p:nvSpPr>
        <p:spPr/>
        <p:txBody>
          <a:bodyPr>
            <a:normAutofit lnSpcReduction="10000"/>
          </a:bodyPr>
          <a:lstStyle/>
          <a:p>
            <a:r>
              <a:rPr lang="pt-BR"/>
              <a:t>SLENES, Robert W. Os múltiplos de porcos e diamantes: a economia escrava de Minas Gerais no século XIX. Estudos Econômicos 18 (3): 449-495, set./dez. 1988, pp. 487-488.</a:t>
            </a:r>
            <a:endParaRPr lang="pt-BR" dirty="0"/>
          </a:p>
        </p:txBody>
      </p:sp>
    </p:spTree>
    <p:extLst>
      <p:ext uri="{BB962C8B-B14F-4D97-AF65-F5344CB8AC3E}">
        <p14:creationId xmlns:p14="http://schemas.microsoft.com/office/powerpoint/2010/main" val="3278284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4"/>
          <p:cNvSpPr>
            <a:spLocks noGrp="1"/>
          </p:cNvSpPr>
          <p:nvPr>
            <p:ph idx="1"/>
          </p:nvPr>
        </p:nvSpPr>
        <p:spPr/>
        <p:txBody>
          <a:bodyPr/>
          <a:lstStyle/>
          <a:p>
            <a:r>
              <a:rPr lang="pt-BR"/>
              <a:t>Qualquer que seja a combinação em Minas de ligações com a economia de exportação, disponibilidade de terra e mercados locais, não se tem mais em vista uma economia estagnada e de pouca significância para o resto do Brasil. A agenda para futuras pesquisas é evidente: para conhecer a fundo a escravidão no Brasil e resolver as questões atualmente em debate, precisamos de mais estudos locais e de menos ênfase sobre a plantation.</a:t>
            </a:r>
            <a:endParaRPr lang="pt-BR" dirty="0"/>
          </a:p>
        </p:txBody>
      </p:sp>
      <p:sp>
        <p:nvSpPr>
          <p:cNvPr id="6" name="Espaço Reservado para Texto 5"/>
          <p:cNvSpPr>
            <a:spLocks noGrp="1"/>
          </p:cNvSpPr>
          <p:nvPr>
            <p:ph type="body" sz="quarter" idx="14"/>
          </p:nvPr>
        </p:nvSpPr>
        <p:spPr/>
        <p:txBody>
          <a:bodyPr>
            <a:normAutofit lnSpcReduction="10000"/>
          </a:bodyPr>
          <a:lstStyle/>
          <a:p>
            <a:r>
              <a:rPr lang="pt-BR" dirty="0"/>
              <a:t>SLENES, Robert W. Os múltiplos de porcos e diamantes: a economia escrava de Minas Gerais no século XIX. Estudos Econômicos 18 (3): 449-495, set./dez. 1988, pp. 488.</a:t>
            </a:r>
          </a:p>
        </p:txBody>
      </p:sp>
    </p:spTree>
    <p:extLst>
      <p:ext uri="{BB962C8B-B14F-4D97-AF65-F5344CB8AC3E}">
        <p14:creationId xmlns:p14="http://schemas.microsoft.com/office/powerpoint/2010/main" val="96770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Açúcar versus Ouro</a:t>
            </a:r>
            <a:endParaRPr lang="pt-BR" dirty="0"/>
          </a:p>
        </p:txBody>
      </p:sp>
      <p:sp>
        <p:nvSpPr>
          <p:cNvPr id="3" name="Content Placeholder 2"/>
          <p:cNvSpPr>
            <a:spLocks noGrp="1"/>
          </p:cNvSpPr>
          <p:nvPr>
            <p:ph idx="1"/>
          </p:nvPr>
        </p:nvSpPr>
        <p:spPr/>
        <p:txBody>
          <a:bodyPr/>
          <a:lstStyle/>
          <a:p>
            <a:r>
              <a:rPr lang="pt-BR"/>
              <a:t>Proporção entre brancos e escravos</a:t>
            </a:r>
          </a:p>
          <a:p>
            <a:r>
              <a:rPr lang="pt-BR"/>
              <a:t>Meio social mais complexo</a:t>
            </a:r>
          </a:p>
          <a:p>
            <a:r>
              <a:rPr lang="pt-BR"/>
              <a:t>Inserção de homens brancos despossuídos</a:t>
            </a:r>
          </a:p>
          <a:p>
            <a:r>
              <a:rPr lang="pt-BR"/>
              <a:t>Abertura para arranjos não tradicionais entre escravos e senhores</a:t>
            </a:r>
          </a:p>
          <a:p>
            <a:r>
              <a:rPr lang="pt-BR"/>
              <a:t>Possibilidades reais de mobilidade social</a:t>
            </a:r>
          </a:p>
          <a:p>
            <a:endParaRPr lang="pt-BR"/>
          </a:p>
          <a:p>
            <a:endParaRPr lang="pt-BR"/>
          </a:p>
          <a:p>
            <a:endParaRPr lang="pt-BR" dirty="0"/>
          </a:p>
        </p:txBody>
      </p:sp>
    </p:spTree>
    <p:extLst>
      <p:ext uri="{BB962C8B-B14F-4D97-AF65-F5344CB8AC3E}">
        <p14:creationId xmlns:p14="http://schemas.microsoft.com/office/powerpoint/2010/main" val="215649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Título 1"/>
          <p:cNvSpPr>
            <a:spLocks noGrp="1"/>
          </p:cNvSpPr>
          <p:nvPr>
            <p:ph idx="1"/>
          </p:nvPr>
        </p:nvSpPr>
        <p:spPr/>
        <p:txBody>
          <a:bodyPr/>
          <a:lstStyle/>
          <a:p>
            <a:r>
              <a:rPr lang="pt-BR"/>
              <a:t>Ao estagnar-se a economia açucareira, as possibilidades de um homem livre para elevar-se socialmente se reduziram ainda mais. Em consequência, começou a avolumar-se uma subclasse de homens livres sem possibilidade de ascensão social, a qual em certas épocas chegou a constituir um problema.</a:t>
            </a:r>
            <a:endParaRPr lang="pt-BR" dirty="0"/>
          </a:p>
        </p:txBody>
      </p:sp>
      <p:sp>
        <p:nvSpPr>
          <p:cNvPr id="16"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(Biblioteca Universitária. Série 2. Ciências Sociais, v. 23), p. 75.</a:t>
            </a:r>
            <a:endParaRPr lang="pt-BR" dirty="0"/>
          </a:p>
        </p:txBody>
      </p:sp>
    </p:spTree>
    <p:extLst>
      <p:ext uri="{BB962C8B-B14F-4D97-AF65-F5344CB8AC3E}">
        <p14:creationId xmlns:p14="http://schemas.microsoft.com/office/powerpoint/2010/main" val="164164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Título 1"/>
          <p:cNvSpPr>
            <a:spLocks noGrp="1"/>
          </p:cNvSpPr>
          <p:nvPr>
            <p:ph idx="1"/>
          </p:nvPr>
        </p:nvSpPr>
        <p:spPr/>
        <p:txBody>
          <a:bodyPr/>
          <a:lstStyle/>
          <a:p>
            <a:r>
              <a:rPr lang="pt-BR"/>
              <a:t>Na economia mineira, as possibilidades que tinha um homem livre com iniciativa eram muito maiores. Se dispunha de recursos, podia organizar uma ‘lavra’ em escala grande, com cem ou mais escravos. Contudo, o capital que imobilizava por escravo ou por unidade de produção era bem inferior ao que correspondia a um engenho real. </a:t>
            </a:r>
            <a:endParaRPr lang="pt-BR" dirty="0"/>
          </a:p>
        </p:txBody>
      </p:sp>
      <p:sp>
        <p:nvSpPr>
          <p:cNvPr id="16"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(Biblioteca Universitária. Série 2. Ciências Sociais, v. 23), p. 75.</a:t>
            </a:r>
            <a:endParaRPr lang="pt-BR" dirty="0"/>
          </a:p>
        </p:txBody>
      </p:sp>
    </p:spTree>
    <p:extLst>
      <p:ext uri="{BB962C8B-B14F-4D97-AF65-F5344CB8AC3E}">
        <p14:creationId xmlns:p14="http://schemas.microsoft.com/office/powerpoint/2010/main" val="315620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Título 1"/>
          <p:cNvSpPr>
            <a:spLocks noGrp="1"/>
          </p:cNvSpPr>
          <p:nvPr>
            <p:ph idx="1"/>
          </p:nvPr>
        </p:nvSpPr>
        <p:spPr/>
        <p:txBody>
          <a:bodyPr/>
          <a:lstStyle/>
          <a:p>
            <a:r>
              <a:rPr lang="pt-BR"/>
              <a:t>Muitos escravos chegam mesmo a trabalhar por conta própria, comprometendo-se a pagar periodicamente uma quantia fixa a seu dono, o que lhes abre a possibilidade de comprar a própria liberdade.</a:t>
            </a:r>
            <a:endParaRPr lang="pt-BR" dirty="0"/>
          </a:p>
        </p:txBody>
      </p:sp>
      <p:sp>
        <p:nvSpPr>
          <p:cNvPr id="16" name="Espaço Reservado para Texto 2"/>
          <p:cNvSpPr>
            <a:spLocks noGrp="1"/>
          </p:cNvSpPr>
          <p:nvPr>
            <p:ph type="body" sz="quarter" idx="14"/>
          </p:nvPr>
        </p:nvSpPr>
        <p:spPr/>
        <p:txBody>
          <a:bodyPr>
            <a:normAutofit lnSpcReduction="10000"/>
          </a:bodyPr>
          <a:lstStyle/>
          <a:p>
            <a:r>
              <a:rPr lang="pt-BR" dirty="0"/>
              <a:t>FURTADO, Celso. Formação Econômica do Brasil. 24ª. ed. São Paulo: São Paulo: Editora Nacional, 1991. (Biblioteca Universitária. Série 2. Ciências Sociais, v. 23), p. 75.</a:t>
            </a:r>
          </a:p>
        </p:txBody>
      </p:sp>
    </p:spTree>
    <p:extLst>
      <p:ext uri="{BB962C8B-B14F-4D97-AF65-F5344CB8AC3E}">
        <p14:creationId xmlns:p14="http://schemas.microsoft.com/office/powerpoint/2010/main" val="791031886"/>
      </p:ext>
    </p:extLst>
  </p:cSld>
  <p:clrMapOvr>
    <a:masterClrMapping/>
  </p:clrMapOvr>
</p:sld>
</file>

<file path=ppt/theme/theme1.xml><?xml version="1.0" encoding="utf-8"?>
<a:theme xmlns:a="http://schemas.openxmlformats.org/drawingml/2006/main" name="Cach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a 2">
      <a:majorFont>
        <a:latin typeface="Candara"/>
        <a:ea typeface=""/>
        <a:cs typeface=""/>
      </a:majorFont>
      <a:minorFont>
        <a:latin typeface="Kalinga"/>
        <a:ea typeface=""/>
        <a:cs typeface=""/>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Luciana 2017 v3</Template>
  <TotalTime>29562</TotalTime>
  <Words>3606</Words>
  <Application>Microsoft Office PowerPoint</Application>
  <PresentationFormat>Apresentação na tela (4:3)</PresentationFormat>
  <Paragraphs>150</Paragraphs>
  <Slides>52</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52</vt:i4>
      </vt:variant>
    </vt:vector>
  </HeadingPairs>
  <TitlesOfParts>
    <vt:vector size="59" baseType="lpstr">
      <vt:lpstr>Arial</vt:lpstr>
      <vt:lpstr>Calibri</vt:lpstr>
      <vt:lpstr>Candara</vt:lpstr>
      <vt:lpstr>Kalinga</vt:lpstr>
      <vt:lpstr>Wingdings</vt:lpstr>
      <vt:lpstr>Wingdings 3</vt:lpstr>
      <vt:lpstr>Cacho</vt:lpstr>
      <vt:lpstr>Fluxos de renda e regressão econômica na mineração</vt:lpstr>
      <vt:lpstr>Extração de ouro no Brasil</vt:lpstr>
      <vt:lpstr>Tipos de exploração</vt:lpstr>
      <vt:lpstr>Possibilidades de ascensão: açúcar versus ouro</vt:lpstr>
      <vt:lpstr>Apresentação do PowerPoint</vt:lpstr>
      <vt:lpstr>Açúcar versus Ouro</vt:lpstr>
      <vt:lpstr>Apresentação do PowerPoint</vt:lpstr>
      <vt:lpstr>Apresentação do PowerPoint</vt:lpstr>
      <vt:lpstr>Apresentação do PowerPoint</vt:lpstr>
      <vt:lpstr>Os regimentos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faiscador</vt:lpstr>
      <vt:lpstr>Apresentação do PowerPoint</vt:lpstr>
      <vt:lpstr>Apresentação do PowerPoint</vt:lpstr>
      <vt:lpstr>Minas Gerais:  escravos e senhores</vt:lpstr>
      <vt:lpstr>Estrutura da posse de cativos (Proprietários. Localidades mineradoras, 1718-1804)</vt:lpstr>
      <vt:lpstr>Cativos (Distribuição segundo sexo, 1718-1804)</vt:lpstr>
      <vt:lpstr>Estrutura da posse de cativos (Indicadores estatísticos da posse de cativos. Localidades mineradoras, 1718-1804)</vt:lpstr>
      <vt:lpstr>Forros como proprietários (Localidades mineradoras, 1718-1804)</vt:lpstr>
      <vt:lpstr>Forros como proprietários (Distribuição segundo sexo, 1718-1804)</vt:lpstr>
      <vt:lpstr>Cativos (Estrutura etária, 1718-1804)</vt:lpstr>
      <vt:lpstr>Considerações sobre o fluxo de renda</vt:lpstr>
      <vt:lpstr>Renda</vt:lpstr>
      <vt:lpstr>Apresentação do PowerPoint</vt:lpstr>
      <vt:lpstr>OURO versus AÇÚCAR</vt:lpstr>
      <vt:lpstr>Apresentação do PowerPoint</vt:lpstr>
      <vt:lpstr>Razões para o não desenvolvimento</vt:lpstr>
      <vt:lpstr>Apresentação do PowerPoint</vt:lpstr>
      <vt:lpstr>Apresentação do PowerPoint</vt:lpstr>
      <vt:lpstr>Apresentação do PowerPoint</vt:lpstr>
      <vt:lpstr>Apresentação do PowerPoint</vt:lpstr>
      <vt:lpstr>Sobre a decadência econômica das gerais</vt:lpstr>
      <vt:lpstr>Partindo de Furtado</vt:lpstr>
      <vt:lpstr>Roberto Borges Martins: Minas cresce em silêncio</vt:lpstr>
      <vt:lpstr>Brasil: crescimento da população escrava, por províncias, 1819-1872</vt:lpstr>
      <vt:lpstr>Apresentação do PowerPoint</vt:lpstr>
      <vt:lpstr>Apresentação do PowerPoint</vt:lpstr>
      <vt:lpstr>Apresentação do PowerPoint</vt:lpstr>
      <vt:lpstr>Minas Gerais, século XIX</vt:lpstr>
      <vt:lpstr>Apresentação do PowerPoint</vt:lpstr>
      <vt:lpstr>Outras discussões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Fernando novais</dc:title>
  <dc:creator>Luciana Lopes</dc:creator>
  <cp:lastModifiedBy>Luciana Suarez Lopes</cp:lastModifiedBy>
  <cp:revision>1346</cp:revision>
  <cp:lastPrinted>2017-04-27T16:17:30Z</cp:lastPrinted>
  <dcterms:created xsi:type="dcterms:W3CDTF">2013-03-07T21:51:02Z</dcterms:created>
  <dcterms:modified xsi:type="dcterms:W3CDTF">2021-09-28T18:28:37Z</dcterms:modified>
</cp:coreProperties>
</file>