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63" r:id="rId3"/>
    <p:sldId id="1273" r:id="rId4"/>
    <p:sldId id="1348" r:id="rId5"/>
    <p:sldId id="1274" r:id="rId6"/>
    <p:sldId id="485" r:id="rId7"/>
    <p:sldId id="1275" r:id="rId8"/>
    <p:sldId id="1276" r:id="rId9"/>
    <p:sldId id="1277" r:id="rId10"/>
    <p:sldId id="1278" r:id="rId11"/>
    <p:sldId id="1279" r:id="rId12"/>
    <p:sldId id="1280" r:id="rId13"/>
    <p:sldId id="1281" r:id="rId14"/>
    <p:sldId id="1282" r:id="rId15"/>
    <p:sldId id="1283" r:id="rId16"/>
    <p:sldId id="1284" r:id="rId17"/>
    <p:sldId id="262" r:id="rId18"/>
    <p:sldId id="1285" r:id="rId19"/>
    <p:sldId id="1286" r:id="rId20"/>
    <p:sldId id="1287" r:id="rId21"/>
    <p:sldId id="1298" r:id="rId22"/>
    <p:sldId id="1300" r:id="rId23"/>
    <p:sldId id="1304" r:id="rId24"/>
    <p:sldId id="1308" r:id="rId25"/>
    <p:sldId id="1309" r:id="rId26"/>
    <p:sldId id="1310" r:id="rId27"/>
    <p:sldId id="1311" r:id="rId28"/>
    <p:sldId id="1312" r:id="rId29"/>
    <p:sldId id="1313" r:id="rId30"/>
    <p:sldId id="1314" r:id="rId31"/>
    <p:sldId id="1315" r:id="rId32"/>
    <p:sldId id="1316" r:id="rId33"/>
    <p:sldId id="1317" r:id="rId34"/>
    <p:sldId id="1318" r:id="rId35"/>
    <p:sldId id="1319" r:id="rId36"/>
    <p:sldId id="1349" r:id="rId37"/>
    <p:sldId id="264" r:id="rId38"/>
    <p:sldId id="265" r:id="rId39"/>
    <p:sldId id="267" r:id="rId40"/>
    <p:sldId id="268" r:id="rId41"/>
    <p:sldId id="269" r:id="rId42"/>
    <p:sldId id="272" r:id="rId43"/>
    <p:sldId id="266" r:id="rId44"/>
    <p:sldId id="270" r:id="rId45"/>
    <p:sldId id="271" r:id="rId46"/>
    <p:sldId id="1320" r:id="rId47"/>
    <p:sldId id="1321" r:id="rId48"/>
    <p:sldId id="1336" r:id="rId49"/>
    <p:sldId id="1347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0049"/>
    <a:srgbClr val="00003A"/>
    <a:srgbClr val="000057"/>
    <a:srgbClr val="000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51"/>
  </p:normalViewPr>
  <p:slideViewPr>
    <p:cSldViewPr snapToGrid="0" snapToObjects="1">
      <p:cViewPr varScale="1">
        <p:scale>
          <a:sx n="78" d="100"/>
          <a:sy n="78" d="100"/>
        </p:scale>
        <p:origin x="662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205F0-4629-C847-99CA-B73E8E87C48B}" type="doc">
      <dgm:prSet loTypeId="urn:microsoft.com/office/officeart/2005/8/layout/hierarchy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CD5F2B-24A1-DC44-8C05-F085CB5661D1}">
      <dgm:prSet phldrT="[Text]"/>
      <dgm:spPr/>
      <dgm:t>
        <a:bodyPr/>
        <a:lstStyle/>
        <a:p>
          <a:r>
            <a:rPr lang="en-US" dirty="0" err="1"/>
            <a:t>Análise</a:t>
          </a:r>
          <a:r>
            <a:rPr lang="en-US" dirty="0"/>
            <a:t> de </a:t>
          </a:r>
          <a:r>
            <a:rPr lang="en-US" dirty="0" err="1"/>
            <a:t>Risco</a:t>
          </a:r>
          <a:r>
            <a:rPr lang="en-US" dirty="0"/>
            <a:t> de </a:t>
          </a:r>
          <a:r>
            <a:rPr lang="en-US" dirty="0" err="1"/>
            <a:t>Crédito</a:t>
          </a:r>
          <a:endParaRPr lang="en-US" dirty="0"/>
        </a:p>
      </dgm:t>
    </dgm:pt>
    <dgm:pt modelId="{A5AFBAFB-0C8E-1D4D-9A4B-1FA0DFA04BE7}" type="parTrans" cxnId="{EDE116C1-55FE-E547-AC41-F925764CA803}">
      <dgm:prSet/>
      <dgm:spPr/>
      <dgm:t>
        <a:bodyPr/>
        <a:lstStyle/>
        <a:p>
          <a:endParaRPr lang="en-US"/>
        </a:p>
      </dgm:t>
    </dgm:pt>
    <dgm:pt modelId="{589488CD-36D0-CB48-B9E2-D705D758F37C}" type="sibTrans" cxnId="{EDE116C1-55FE-E547-AC41-F925764CA803}">
      <dgm:prSet/>
      <dgm:spPr/>
      <dgm:t>
        <a:bodyPr/>
        <a:lstStyle/>
        <a:p>
          <a:endParaRPr lang="en-US"/>
        </a:p>
      </dgm:t>
    </dgm:pt>
    <dgm:pt modelId="{354FB0A2-78FC-E940-AED0-E0C25CEB0037}">
      <dgm:prSet phldrT="[Text]"/>
      <dgm:spPr/>
      <dgm:t>
        <a:bodyPr/>
        <a:lstStyle/>
        <a:p>
          <a:r>
            <a:rPr lang="en-US" dirty="0" err="1"/>
            <a:t>Abordagem</a:t>
          </a:r>
          <a:r>
            <a:rPr lang="en-US" dirty="0"/>
            <a:t> </a:t>
          </a:r>
          <a:r>
            <a:rPr lang="en-US" dirty="0" err="1"/>
            <a:t>Qualititativa</a:t>
          </a:r>
          <a:endParaRPr lang="en-US" dirty="0"/>
        </a:p>
      </dgm:t>
    </dgm:pt>
    <dgm:pt modelId="{67730C46-26E9-4C47-B167-99B5B8FF1FC6}" type="parTrans" cxnId="{3A3B143E-643C-5542-AD30-5A45CE329B44}">
      <dgm:prSet/>
      <dgm:spPr/>
      <dgm:t>
        <a:bodyPr/>
        <a:lstStyle/>
        <a:p>
          <a:endParaRPr lang="en-US"/>
        </a:p>
      </dgm:t>
    </dgm:pt>
    <dgm:pt modelId="{78402D90-BA3A-4C47-9F37-A9547BCE8866}" type="sibTrans" cxnId="{3A3B143E-643C-5542-AD30-5A45CE329B44}">
      <dgm:prSet/>
      <dgm:spPr/>
      <dgm:t>
        <a:bodyPr/>
        <a:lstStyle/>
        <a:p>
          <a:endParaRPr lang="en-US"/>
        </a:p>
      </dgm:t>
    </dgm:pt>
    <dgm:pt modelId="{0A9793B2-16F0-C247-9601-485C752462BB}">
      <dgm:prSet phldrT="[Text]"/>
      <dgm:spPr/>
      <dgm:t>
        <a:bodyPr/>
        <a:lstStyle/>
        <a:p>
          <a:r>
            <a:rPr lang="en-US" dirty="0" err="1"/>
            <a:t>Análise</a:t>
          </a:r>
          <a:r>
            <a:rPr lang="en-US" dirty="0"/>
            <a:t> </a:t>
          </a:r>
          <a:r>
            <a:rPr lang="en-US" dirty="0" err="1"/>
            <a:t>Julgamental</a:t>
          </a:r>
          <a:endParaRPr lang="en-US" dirty="0"/>
        </a:p>
      </dgm:t>
    </dgm:pt>
    <dgm:pt modelId="{4CE0479E-A265-7846-9C22-FDF1D2C8ECC9}" type="parTrans" cxnId="{C272DF72-4C05-194E-A051-0DB52A1DA0DE}">
      <dgm:prSet/>
      <dgm:spPr/>
      <dgm:t>
        <a:bodyPr/>
        <a:lstStyle/>
        <a:p>
          <a:endParaRPr lang="en-US"/>
        </a:p>
      </dgm:t>
    </dgm:pt>
    <dgm:pt modelId="{6FE96527-FD1F-3E41-AB03-0F7AFE4C4315}" type="sibTrans" cxnId="{C272DF72-4C05-194E-A051-0DB52A1DA0DE}">
      <dgm:prSet/>
      <dgm:spPr/>
      <dgm:t>
        <a:bodyPr/>
        <a:lstStyle/>
        <a:p>
          <a:endParaRPr lang="en-US"/>
        </a:p>
      </dgm:t>
    </dgm:pt>
    <dgm:pt modelId="{F18688C1-270E-6647-AC13-B718C9E3D142}">
      <dgm:prSet phldrT="[Text]"/>
      <dgm:spPr/>
      <dgm:t>
        <a:bodyPr/>
        <a:lstStyle/>
        <a:p>
          <a:r>
            <a:rPr lang="en-US" dirty="0" err="1"/>
            <a:t>Abordagem</a:t>
          </a:r>
          <a:r>
            <a:rPr lang="en-US" dirty="0"/>
            <a:t> </a:t>
          </a:r>
          <a:r>
            <a:rPr lang="en-US" dirty="0" err="1"/>
            <a:t>Quantitativa</a:t>
          </a:r>
          <a:endParaRPr lang="en-US" dirty="0"/>
        </a:p>
      </dgm:t>
    </dgm:pt>
    <dgm:pt modelId="{DECB5691-A824-DA4C-8A84-21C3331C6B8D}" type="parTrans" cxnId="{89A51435-A83E-EB46-A830-1DFC4AEACEDB}">
      <dgm:prSet/>
      <dgm:spPr/>
      <dgm:t>
        <a:bodyPr/>
        <a:lstStyle/>
        <a:p>
          <a:endParaRPr lang="en-US"/>
        </a:p>
      </dgm:t>
    </dgm:pt>
    <dgm:pt modelId="{2AA285F9-9495-3346-B943-E87A2ADE5EDA}" type="sibTrans" cxnId="{89A51435-A83E-EB46-A830-1DFC4AEACEDB}">
      <dgm:prSet/>
      <dgm:spPr/>
      <dgm:t>
        <a:bodyPr/>
        <a:lstStyle/>
        <a:p>
          <a:endParaRPr lang="en-US"/>
        </a:p>
      </dgm:t>
    </dgm:pt>
    <dgm:pt modelId="{79BBFD09-52C1-324F-9D24-DB0832B3D315}">
      <dgm:prSet phldrT="[Text]"/>
      <dgm:spPr/>
      <dgm:t>
        <a:bodyPr/>
        <a:lstStyle/>
        <a:p>
          <a:r>
            <a:rPr lang="en-US" dirty="0" err="1"/>
            <a:t>Análise</a:t>
          </a:r>
          <a:r>
            <a:rPr lang="en-US" dirty="0"/>
            <a:t> de </a:t>
          </a:r>
          <a:r>
            <a:rPr lang="en-US" i="1" dirty="0"/>
            <a:t>Credit Scoring</a:t>
          </a:r>
          <a:endParaRPr lang="en-US" dirty="0"/>
        </a:p>
      </dgm:t>
    </dgm:pt>
    <dgm:pt modelId="{87AE148C-1879-624F-B9B5-D3664405A842}" type="parTrans" cxnId="{896E0C2B-9FE6-4840-B2F3-FEAC9F161E77}">
      <dgm:prSet/>
      <dgm:spPr/>
      <dgm:t>
        <a:bodyPr/>
        <a:lstStyle/>
        <a:p>
          <a:endParaRPr lang="en-US"/>
        </a:p>
      </dgm:t>
    </dgm:pt>
    <dgm:pt modelId="{57219026-8503-7143-A280-0C6ABCD5201C}" type="sibTrans" cxnId="{896E0C2B-9FE6-4840-B2F3-FEAC9F161E77}">
      <dgm:prSet/>
      <dgm:spPr/>
      <dgm:t>
        <a:bodyPr/>
        <a:lstStyle/>
        <a:p>
          <a:endParaRPr lang="en-US"/>
        </a:p>
      </dgm:t>
    </dgm:pt>
    <dgm:pt modelId="{F71B2FB9-5AA6-B04F-B42C-089C19CEC2E3}" type="pres">
      <dgm:prSet presAssocID="{069205F0-4629-C847-99CA-B73E8E87C4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766A33-CA84-6B4E-A28D-01CEEB423FE3}" type="pres">
      <dgm:prSet presAssocID="{E4CD5F2B-24A1-DC44-8C05-F085CB5661D1}" presName="root1" presStyleCnt="0"/>
      <dgm:spPr/>
    </dgm:pt>
    <dgm:pt modelId="{A72DEA25-7C3C-1548-A3FC-4228DF25EBC4}" type="pres">
      <dgm:prSet presAssocID="{E4CD5F2B-24A1-DC44-8C05-F085CB5661D1}" presName="LevelOneTextNode" presStyleLbl="node0" presStyleIdx="0" presStyleCnt="1">
        <dgm:presLayoutVars>
          <dgm:chPref val="3"/>
        </dgm:presLayoutVars>
      </dgm:prSet>
      <dgm:spPr/>
    </dgm:pt>
    <dgm:pt modelId="{1FFF503B-D8AD-D949-A5D0-A32887A66BBC}" type="pres">
      <dgm:prSet presAssocID="{E4CD5F2B-24A1-DC44-8C05-F085CB5661D1}" presName="level2hierChild" presStyleCnt="0"/>
      <dgm:spPr/>
    </dgm:pt>
    <dgm:pt modelId="{CF489979-3D0B-5848-9CB6-034EA23F1BF3}" type="pres">
      <dgm:prSet presAssocID="{67730C46-26E9-4C47-B167-99B5B8FF1FC6}" presName="conn2-1" presStyleLbl="parChTrans1D2" presStyleIdx="0" presStyleCnt="2"/>
      <dgm:spPr/>
    </dgm:pt>
    <dgm:pt modelId="{A714940A-DB68-844A-AB96-9DE325804644}" type="pres">
      <dgm:prSet presAssocID="{67730C46-26E9-4C47-B167-99B5B8FF1FC6}" presName="connTx" presStyleLbl="parChTrans1D2" presStyleIdx="0" presStyleCnt="2"/>
      <dgm:spPr/>
    </dgm:pt>
    <dgm:pt modelId="{561FE3C1-C690-834A-8A9C-880B492BE287}" type="pres">
      <dgm:prSet presAssocID="{354FB0A2-78FC-E940-AED0-E0C25CEB0037}" presName="root2" presStyleCnt="0"/>
      <dgm:spPr/>
    </dgm:pt>
    <dgm:pt modelId="{4919DD6C-2C71-AA4A-8334-A9E41913DD09}" type="pres">
      <dgm:prSet presAssocID="{354FB0A2-78FC-E940-AED0-E0C25CEB0037}" presName="LevelTwoTextNode" presStyleLbl="node2" presStyleIdx="0" presStyleCnt="2">
        <dgm:presLayoutVars>
          <dgm:chPref val="3"/>
        </dgm:presLayoutVars>
      </dgm:prSet>
      <dgm:spPr/>
    </dgm:pt>
    <dgm:pt modelId="{5C50CCC1-4661-264F-9897-64F829F7D878}" type="pres">
      <dgm:prSet presAssocID="{354FB0A2-78FC-E940-AED0-E0C25CEB0037}" presName="level3hierChild" presStyleCnt="0"/>
      <dgm:spPr/>
    </dgm:pt>
    <dgm:pt modelId="{E70A72D0-2BEB-2849-8CF8-DEDFFE1CFDDC}" type="pres">
      <dgm:prSet presAssocID="{4CE0479E-A265-7846-9C22-FDF1D2C8ECC9}" presName="conn2-1" presStyleLbl="parChTrans1D3" presStyleIdx="0" presStyleCnt="2"/>
      <dgm:spPr/>
    </dgm:pt>
    <dgm:pt modelId="{7B8018E5-5353-CE48-BF1E-9153DFD543C3}" type="pres">
      <dgm:prSet presAssocID="{4CE0479E-A265-7846-9C22-FDF1D2C8ECC9}" presName="connTx" presStyleLbl="parChTrans1D3" presStyleIdx="0" presStyleCnt="2"/>
      <dgm:spPr/>
    </dgm:pt>
    <dgm:pt modelId="{43561D6C-77BA-0941-919C-8FBF57FA9ED7}" type="pres">
      <dgm:prSet presAssocID="{0A9793B2-16F0-C247-9601-485C752462BB}" presName="root2" presStyleCnt="0"/>
      <dgm:spPr/>
    </dgm:pt>
    <dgm:pt modelId="{0A2252D7-93EE-FB4F-988C-8CC731C27795}" type="pres">
      <dgm:prSet presAssocID="{0A9793B2-16F0-C247-9601-485C752462BB}" presName="LevelTwoTextNode" presStyleLbl="node3" presStyleIdx="0" presStyleCnt="2">
        <dgm:presLayoutVars>
          <dgm:chPref val="3"/>
        </dgm:presLayoutVars>
      </dgm:prSet>
      <dgm:spPr/>
    </dgm:pt>
    <dgm:pt modelId="{83BFE8D4-9074-EB44-9315-EE2A26E69576}" type="pres">
      <dgm:prSet presAssocID="{0A9793B2-16F0-C247-9601-485C752462BB}" presName="level3hierChild" presStyleCnt="0"/>
      <dgm:spPr/>
    </dgm:pt>
    <dgm:pt modelId="{EC1A0619-9E81-1E40-8719-FDA6B2EBAD76}" type="pres">
      <dgm:prSet presAssocID="{DECB5691-A824-DA4C-8A84-21C3331C6B8D}" presName="conn2-1" presStyleLbl="parChTrans1D2" presStyleIdx="1" presStyleCnt="2"/>
      <dgm:spPr/>
    </dgm:pt>
    <dgm:pt modelId="{6C372305-C862-8340-B6B2-CE5FCC0DE1CD}" type="pres">
      <dgm:prSet presAssocID="{DECB5691-A824-DA4C-8A84-21C3331C6B8D}" presName="connTx" presStyleLbl="parChTrans1D2" presStyleIdx="1" presStyleCnt="2"/>
      <dgm:spPr/>
    </dgm:pt>
    <dgm:pt modelId="{A01B6C78-BC4E-2644-8D8B-715F4E796D74}" type="pres">
      <dgm:prSet presAssocID="{F18688C1-270E-6647-AC13-B718C9E3D142}" presName="root2" presStyleCnt="0"/>
      <dgm:spPr/>
    </dgm:pt>
    <dgm:pt modelId="{92FB672D-3FB8-8649-9970-E898922A86E6}" type="pres">
      <dgm:prSet presAssocID="{F18688C1-270E-6647-AC13-B718C9E3D142}" presName="LevelTwoTextNode" presStyleLbl="node2" presStyleIdx="1" presStyleCnt="2">
        <dgm:presLayoutVars>
          <dgm:chPref val="3"/>
        </dgm:presLayoutVars>
      </dgm:prSet>
      <dgm:spPr/>
    </dgm:pt>
    <dgm:pt modelId="{287A8244-33DD-704F-B335-AB3A84ED1786}" type="pres">
      <dgm:prSet presAssocID="{F18688C1-270E-6647-AC13-B718C9E3D142}" presName="level3hierChild" presStyleCnt="0"/>
      <dgm:spPr/>
    </dgm:pt>
    <dgm:pt modelId="{F1554978-0640-044C-99B9-BDE3333CCFFA}" type="pres">
      <dgm:prSet presAssocID="{87AE148C-1879-624F-B9B5-D3664405A842}" presName="conn2-1" presStyleLbl="parChTrans1D3" presStyleIdx="1" presStyleCnt="2"/>
      <dgm:spPr/>
    </dgm:pt>
    <dgm:pt modelId="{B925D49B-A0B7-7C47-AB91-CFD90197679A}" type="pres">
      <dgm:prSet presAssocID="{87AE148C-1879-624F-B9B5-D3664405A842}" presName="connTx" presStyleLbl="parChTrans1D3" presStyleIdx="1" presStyleCnt="2"/>
      <dgm:spPr/>
    </dgm:pt>
    <dgm:pt modelId="{31E1EBFB-FA68-1041-86F9-7E1FCAB435E0}" type="pres">
      <dgm:prSet presAssocID="{79BBFD09-52C1-324F-9D24-DB0832B3D315}" presName="root2" presStyleCnt="0"/>
      <dgm:spPr/>
    </dgm:pt>
    <dgm:pt modelId="{F3339271-3976-E545-9DD5-645B00B6289B}" type="pres">
      <dgm:prSet presAssocID="{79BBFD09-52C1-324F-9D24-DB0832B3D315}" presName="LevelTwoTextNode" presStyleLbl="node3" presStyleIdx="1" presStyleCnt="2">
        <dgm:presLayoutVars>
          <dgm:chPref val="3"/>
        </dgm:presLayoutVars>
      </dgm:prSet>
      <dgm:spPr/>
    </dgm:pt>
    <dgm:pt modelId="{B9DB21A1-7159-D946-BCE2-61C37158F1DD}" type="pres">
      <dgm:prSet presAssocID="{79BBFD09-52C1-324F-9D24-DB0832B3D315}" presName="level3hierChild" presStyleCnt="0"/>
      <dgm:spPr/>
    </dgm:pt>
  </dgm:ptLst>
  <dgm:cxnLst>
    <dgm:cxn modelId="{BFC9A219-3EE0-C242-8CD8-E22302A1AB2C}" type="presOf" srcId="{87AE148C-1879-624F-B9B5-D3664405A842}" destId="{B925D49B-A0B7-7C47-AB91-CFD90197679A}" srcOrd="1" destOrd="0" presId="urn:microsoft.com/office/officeart/2005/8/layout/hierarchy2"/>
    <dgm:cxn modelId="{896E0C2B-9FE6-4840-B2F3-FEAC9F161E77}" srcId="{F18688C1-270E-6647-AC13-B718C9E3D142}" destId="{79BBFD09-52C1-324F-9D24-DB0832B3D315}" srcOrd="0" destOrd="0" parTransId="{87AE148C-1879-624F-B9B5-D3664405A842}" sibTransId="{57219026-8503-7143-A280-0C6ABCD5201C}"/>
    <dgm:cxn modelId="{89A51435-A83E-EB46-A830-1DFC4AEACEDB}" srcId="{E4CD5F2B-24A1-DC44-8C05-F085CB5661D1}" destId="{F18688C1-270E-6647-AC13-B718C9E3D142}" srcOrd="1" destOrd="0" parTransId="{DECB5691-A824-DA4C-8A84-21C3331C6B8D}" sibTransId="{2AA285F9-9495-3346-B943-E87A2ADE5EDA}"/>
    <dgm:cxn modelId="{E6489539-AE83-7E4A-99CB-2F401B1E91AA}" type="presOf" srcId="{4CE0479E-A265-7846-9C22-FDF1D2C8ECC9}" destId="{E70A72D0-2BEB-2849-8CF8-DEDFFE1CFDDC}" srcOrd="0" destOrd="0" presId="urn:microsoft.com/office/officeart/2005/8/layout/hierarchy2"/>
    <dgm:cxn modelId="{3A3B143E-643C-5542-AD30-5A45CE329B44}" srcId="{E4CD5F2B-24A1-DC44-8C05-F085CB5661D1}" destId="{354FB0A2-78FC-E940-AED0-E0C25CEB0037}" srcOrd="0" destOrd="0" parTransId="{67730C46-26E9-4C47-B167-99B5B8FF1FC6}" sibTransId="{78402D90-BA3A-4C47-9F37-A9547BCE8866}"/>
    <dgm:cxn modelId="{CD0F074A-70C5-4348-A611-3E0EFEB5C8FB}" type="presOf" srcId="{79BBFD09-52C1-324F-9D24-DB0832B3D315}" destId="{F3339271-3976-E545-9DD5-645B00B6289B}" srcOrd="0" destOrd="0" presId="urn:microsoft.com/office/officeart/2005/8/layout/hierarchy2"/>
    <dgm:cxn modelId="{2464546E-2604-0447-8D9B-6372F6D355C3}" type="presOf" srcId="{67730C46-26E9-4C47-B167-99B5B8FF1FC6}" destId="{A714940A-DB68-844A-AB96-9DE325804644}" srcOrd="1" destOrd="0" presId="urn:microsoft.com/office/officeart/2005/8/layout/hierarchy2"/>
    <dgm:cxn modelId="{C272DF72-4C05-194E-A051-0DB52A1DA0DE}" srcId="{354FB0A2-78FC-E940-AED0-E0C25CEB0037}" destId="{0A9793B2-16F0-C247-9601-485C752462BB}" srcOrd="0" destOrd="0" parTransId="{4CE0479E-A265-7846-9C22-FDF1D2C8ECC9}" sibTransId="{6FE96527-FD1F-3E41-AB03-0F7AFE4C4315}"/>
    <dgm:cxn modelId="{F0800474-A591-4B41-8C88-546C94FA62F4}" type="presOf" srcId="{67730C46-26E9-4C47-B167-99B5B8FF1FC6}" destId="{CF489979-3D0B-5848-9CB6-034EA23F1BF3}" srcOrd="0" destOrd="0" presId="urn:microsoft.com/office/officeart/2005/8/layout/hierarchy2"/>
    <dgm:cxn modelId="{311986A1-24DA-804D-837C-5CC930FA8B7D}" type="presOf" srcId="{E4CD5F2B-24A1-DC44-8C05-F085CB5661D1}" destId="{A72DEA25-7C3C-1548-A3FC-4228DF25EBC4}" srcOrd="0" destOrd="0" presId="urn:microsoft.com/office/officeart/2005/8/layout/hierarchy2"/>
    <dgm:cxn modelId="{7297F3AB-BCBF-D14E-BDE7-8A75779B8614}" type="presOf" srcId="{DECB5691-A824-DA4C-8A84-21C3331C6B8D}" destId="{6C372305-C862-8340-B6B2-CE5FCC0DE1CD}" srcOrd="1" destOrd="0" presId="urn:microsoft.com/office/officeart/2005/8/layout/hierarchy2"/>
    <dgm:cxn modelId="{B1AC39BB-2B79-834F-B753-7F26C9E43068}" type="presOf" srcId="{DECB5691-A824-DA4C-8A84-21C3331C6B8D}" destId="{EC1A0619-9E81-1E40-8719-FDA6B2EBAD76}" srcOrd="0" destOrd="0" presId="urn:microsoft.com/office/officeart/2005/8/layout/hierarchy2"/>
    <dgm:cxn modelId="{EDE116C1-55FE-E547-AC41-F925764CA803}" srcId="{069205F0-4629-C847-99CA-B73E8E87C48B}" destId="{E4CD5F2B-24A1-DC44-8C05-F085CB5661D1}" srcOrd="0" destOrd="0" parTransId="{A5AFBAFB-0C8E-1D4D-9A4B-1FA0DFA04BE7}" sibTransId="{589488CD-36D0-CB48-B9E2-D705D758F37C}"/>
    <dgm:cxn modelId="{D5D831CA-6A67-CA45-9950-E4EB92B5072C}" type="presOf" srcId="{4CE0479E-A265-7846-9C22-FDF1D2C8ECC9}" destId="{7B8018E5-5353-CE48-BF1E-9153DFD543C3}" srcOrd="1" destOrd="0" presId="urn:microsoft.com/office/officeart/2005/8/layout/hierarchy2"/>
    <dgm:cxn modelId="{D049D0D3-CFB3-5348-9A5C-5415757BEE3A}" type="presOf" srcId="{069205F0-4629-C847-99CA-B73E8E87C48B}" destId="{F71B2FB9-5AA6-B04F-B42C-089C19CEC2E3}" srcOrd="0" destOrd="0" presId="urn:microsoft.com/office/officeart/2005/8/layout/hierarchy2"/>
    <dgm:cxn modelId="{0BD5F3D9-E84A-5640-AA01-12872701F15D}" type="presOf" srcId="{87AE148C-1879-624F-B9B5-D3664405A842}" destId="{F1554978-0640-044C-99B9-BDE3333CCFFA}" srcOrd="0" destOrd="0" presId="urn:microsoft.com/office/officeart/2005/8/layout/hierarchy2"/>
    <dgm:cxn modelId="{F04472E8-EA94-974D-A104-455E5E52F66D}" type="presOf" srcId="{354FB0A2-78FC-E940-AED0-E0C25CEB0037}" destId="{4919DD6C-2C71-AA4A-8334-A9E41913DD09}" srcOrd="0" destOrd="0" presId="urn:microsoft.com/office/officeart/2005/8/layout/hierarchy2"/>
    <dgm:cxn modelId="{97EA9EF0-685F-7D4B-AEAB-B6B9076A5FFC}" type="presOf" srcId="{F18688C1-270E-6647-AC13-B718C9E3D142}" destId="{92FB672D-3FB8-8649-9970-E898922A86E6}" srcOrd="0" destOrd="0" presId="urn:microsoft.com/office/officeart/2005/8/layout/hierarchy2"/>
    <dgm:cxn modelId="{175FC2F6-D23D-B94C-8A1A-6869EAB99B57}" type="presOf" srcId="{0A9793B2-16F0-C247-9601-485C752462BB}" destId="{0A2252D7-93EE-FB4F-988C-8CC731C27795}" srcOrd="0" destOrd="0" presId="urn:microsoft.com/office/officeart/2005/8/layout/hierarchy2"/>
    <dgm:cxn modelId="{FD520717-B31C-E24F-BA67-655D5B515DE7}" type="presParOf" srcId="{F71B2FB9-5AA6-B04F-B42C-089C19CEC2E3}" destId="{53766A33-CA84-6B4E-A28D-01CEEB423FE3}" srcOrd="0" destOrd="0" presId="urn:microsoft.com/office/officeart/2005/8/layout/hierarchy2"/>
    <dgm:cxn modelId="{3DEF70C4-95F7-ED4B-A9C2-85DD612DBBC0}" type="presParOf" srcId="{53766A33-CA84-6B4E-A28D-01CEEB423FE3}" destId="{A72DEA25-7C3C-1548-A3FC-4228DF25EBC4}" srcOrd="0" destOrd="0" presId="urn:microsoft.com/office/officeart/2005/8/layout/hierarchy2"/>
    <dgm:cxn modelId="{B4D6CCAE-C5E4-9846-88BD-A2A6AF749677}" type="presParOf" srcId="{53766A33-CA84-6B4E-A28D-01CEEB423FE3}" destId="{1FFF503B-D8AD-D949-A5D0-A32887A66BBC}" srcOrd="1" destOrd="0" presId="urn:microsoft.com/office/officeart/2005/8/layout/hierarchy2"/>
    <dgm:cxn modelId="{C83F2531-FC6A-4E43-BEB0-121C704DCDFE}" type="presParOf" srcId="{1FFF503B-D8AD-D949-A5D0-A32887A66BBC}" destId="{CF489979-3D0B-5848-9CB6-034EA23F1BF3}" srcOrd="0" destOrd="0" presId="urn:microsoft.com/office/officeart/2005/8/layout/hierarchy2"/>
    <dgm:cxn modelId="{E4AA281E-F804-314C-B8CD-39FD7C2B3855}" type="presParOf" srcId="{CF489979-3D0B-5848-9CB6-034EA23F1BF3}" destId="{A714940A-DB68-844A-AB96-9DE325804644}" srcOrd="0" destOrd="0" presId="urn:microsoft.com/office/officeart/2005/8/layout/hierarchy2"/>
    <dgm:cxn modelId="{01CA935D-D33B-8A40-8C4A-8B609BC882B2}" type="presParOf" srcId="{1FFF503B-D8AD-D949-A5D0-A32887A66BBC}" destId="{561FE3C1-C690-834A-8A9C-880B492BE287}" srcOrd="1" destOrd="0" presId="urn:microsoft.com/office/officeart/2005/8/layout/hierarchy2"/>
    <dgm:cxn modelId="{2414B877-B666-864C-B5DD-E1FAE272071F}" type="presParOf" srcId="{561FE3C1-C690-834A-8A9C-880B492BE287}" destId="{4919DD6C-2C71-AA4A-8334-A9E41913DD09}" srcOrd="0" destOrd="0" presId="urn:microsoft.com/office/officeart/2005/8/layout/hierarchy2"/>
    <dgm:cxn modelId="{B3FF9AE7-BD14-EF44-B543-E23964274318}" type="presParOf" srcId="{561FE3C1-C690-834A-8A9C-880B492BE287}" destId="{5C50CCC1-4661-264F-9897-64F829F7D878}" srcOrd="1" destOrd="0" presId="urn:microsoft.com/office/officeart/2005/8/layout/hierarchy2"/>
    <dgm:cxn modelId="{C3B98C22-3F0A-9444-AD7D-6EBE65F948CE}" type="presParOf" srcId="{5C50CCC1-4661-264F-9897-64F829F7D878}" destId="{E70A72D0-2BEB-2849-8CF8-DEDFFE1CFDDC}" srcOrd="0" destOrd="0" presId="urn:microsoft.com/office/officeart/2005/8/layout/hierarchy2"/>
    <dgm:cxn modelId="{A09A4B3A-937B-6D42-8BEB-F234D5D75958}" type="presParOf" srcId="{E70A72D0-2BEB-2849-8CF8-DEDFFE1CFDDC}" destId="{7B8018E5-5353-CE48-BF1E-9153DFD543C3}" srcOrd="0" destOrd="0" presId="urn:microsoft.com/office/officeart/2005/8/layout/hierarchy2"/>
    <dgm:cxn modelId="{8CDBBC29-889E-0C4D-A9AB-42E735307DB5}" type="presParOf" srcId="{5C50CCC1-4661-264F-9897-64F829F7D878}" destId="{43561D6C-77BA-0941-919C-8FBF57FA9ED7}" srcOrd="1" destOrd="0" presId="urn:microsoft.com/office/officeart/2005/8/layout/hierarchy2"/>
    <dgm:cxn modelId="{ED3F931E-73A5-0941-B423-FE4D7E42EA08}" type="presParOf" srcId="{43561D6C-77BA-0941-919C-8FBF57FA9ED7}" destId="{0A2252D7-93EE-FB4F-988C-8CC731C27795}" srcOrd="0" destOrd="0" presId="urn:microsoft.com/office/officeart/2005/8/layout/hierarchy2"/>
    <dgm:cxn modelId="{EFB07FC6-A336-DD41-81E5-5EAEFACD16F4}" type="presParOf" srcId="{43561D6C-77BA-0941-919C-8FBF57FA9ED7}" destId="{83BFE8D4-9074-EB44-9315-EE2A26E69576}" srcOrd="1" destOrd="0" presId="urn:microsoft.com/office/officeart/2005/8/layout/hierarchy2"/>
    <dgm:cxn modelId="{9CEFED8F-0704-B142-83DE-665764EB886B}" type="presParOf" srcId="{1FFF503B-D8AD-D949-A5D0-A32887A66BBC}" destId="{EC1A0619-9E81-1E40-8719-FDA6B2EBAD76}" srcOrd="2" destOrd="0" presId="urn:microsoft.com/office/officeart/2005/8/layout/hierarchy2"/>
    <dgm:cxn modelId="{F3F39C66-118B-824C-9C5A-8343F7626D12}" type="presParOf" srcId="{EC1A0619-9E81-1E40-8719-FDA6B2EBAD76}" destId="{6C372305-C862-8340-B6B2-CE5FCC0DE1CD}" srcOrd="0" destOrd="0" presId="urn:microsoft.com/office/officeart/2005/8/layout/hierarchy2"/>
    <dgm:cxn modelId="{0634A347-FBDA-7147-A071-AAAA59015B52}" type="presParOf" srcId="{1FFF503B-D8AD-D949-A5D0-A32887A66BBC}" destId="{A01B6C78-BC4E-2644-8D8B-715F4E796D74}" srcOrd="3" destOrd="0" presId="urn:microsoft.com/office/officeart/2005/8/layout/hierarchy2"/>
    <dgm:cxn modelId="{12BFFE64-6EFB-124D-9EBC-D216609BB6C6}" type="presParOf" srcId="{A01B6C78-BC4E-2644-8D8B-715F4E796D74}" destId="{92FB672D-3FB8-8649-9970-E898922A86E6}" srcOrd="0" destOrd="0" presId="urn:microsoft.com/office/officeart/2005/8/layout/hierarchy2"/>
    <dgm:cxn modelId="{2945C2AC-7803-EC43-9ED2-D2E413422FFF}" type="presParOf" srcId="{A01B6C78-BC4E-2644-8D8B-715F4E796D74}" destId="{287A8244-33DD-704F-B335-AB3A84ED1786}" srcOrd="1" destOrd="0" presId="urn:microsoft.com/office/officeart/2005/8/layout/hierarchy2"/>
    <dgm:cxn modelId="{8586FF90-59CB-9247-8F0A-1350DBFC8D5F}" type="presParOf" srcId="{287A8244-33DD-704F-B335-AB3A84ED1786}" destId="{F1554978-0640-044C-99B9-BDE3333CCFFA}" srcOrd="0" destOrd="0" presId="urn:microsoft.com/office/officeart/2005/8/layout/hierarchy2"/>
    <dgm:cxn modelId="{1763F4E3-6FC6-DD4C-98AC-EE9E00099754}" type="presParOf" srcId="{F1554978-0640-044C-99B9-BDE3333CCFFA}" destId="{B925D49B-A0B7-7C47-AB91-CFD90197679A}" srcOrd="0" destOrd="0" presId="urn:microsoft.com/office/officeart/2005/8/layout/hierarchy2"/>
    <dgm:cxn modelId="{59E4BCA1-B926-DA46-B338-B572F0416458}" type="presParOf" srcId="{287A8244-33DD-704F-B335-AB3A84ED1786}" destId="{31E1EBFB-FA68-1041-86F9-7E1FCAB435E0}" srcOrd="1" destOrd="0" presId="urn:microsoft.com/office/officeart/2005/8/layout/hierarchy2"/>
    <dgm:cxn modelId="{C7524382-479A-AA43-BA10-8A7473F8E88D}" type="presParOf" srcId="{31E1EBFB-FA68-1041-86F9-7E1FCAB435E0}" destId="{F3339271-3976-E545-9DD5-645B00B6289B}" srcOrd="0" destOrd="0" presId="urn:microsoft.com/office/officeart/2005/8/layout/hierarchy2"/>
    <dgm:cxn modelId="{C525A2BA-45A9-9D4D-970F-6DB491242531}" type="presParOf" srcId="{31E1EBFB-FA68-1041-86F9-7E1FCAB435E0}" destId="{B9DB21A1-7159-D946-BCE2-61C37158F1D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32E9A-D3E1-48C2-B1F2-EE6BE6C4949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92100DD-5588-4AE2-A8F6-841B19A8337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aseline="0"/>
            <a:t>Ampara-se na obtenção de informações do solicitante do crédito e na confirmação das informações através de documentos e consulta a agências especializadas;</a:t>
          </a:r>
          <a:endParaRPr lang="pt-BR"/>
        </a:p>
      </dgm:t>
    </dgm:pt>
    <dgm:pt modelId="{1D8779AD-C0A1-419F-B0AA-6DB4DD9EFA22}" type="parTrans" cxnId="{C3CD10FB-8808-4887-8DEA-35D9F51014E5}">
      <dgm:prSet/>
      <dgm:spPr/>
      <dgm:t>
        <a:bodyPr/>
        <a:lstStyle/>
        <a:p>
          <a:endParaRPr lang="pt-BR"/>
        </a:p>
      </dgm:t>
    </dgm:pt>
    <dgm:pt modelId="{FD4AE144-6D86-4494-937A-9BE99CEB46E3}" type="sibTrans" cxnId="{C3CD10FB-8808-4887-8DEA-35D9F51014E5}">
      <dgm:prSet/>
      <dgm:spPr/>
      <dgm:t>
        <a:bodyPr/>
        <a:lstStyle/>
        <a:p>
          <a:endParaRPr lang="pt-BR"/>
        </a:p>
      </dgm:t>
    </dgm:pt>
    <dgm:pt modelId="{CB29B4BF-36F5-4ABB-A5BE-26A4844F0B5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aseline="0"/>
            <a:t>Ficha Cadastral </a:t>
          </a:r>
          <a:r>
            <a:rPr lang="pt-BR" sz="2800" baseline="0"/>
            <a:t>–</a:t>
          </a:r>
          <a:r>
            <a:rPr lang="en-US" sz="2800" baseline="0"/>
            <a:t> CPF, RG, pessoa e do conjugê;</a:t>
          </a:r>
          <a:endParaRPr lang="pt-BR" sz="2800"/>
        </a:p>
      </dgm:t>
    </dgm:pt>
    <dgm:pt modelId="{2B22FAE6-1F87-4DFB-8FDF-9A3468F1E465}" type="parTrans" cxnId="{7634732D-2173-4C73-8897-B149ACC6B8FB}">
      <dgm:prSet/>
      <dgm:spPr/>
      <dgm:t>
        <a:bodyPr/>
        <a:lstStyle/>
        <a:p>
          <a:endParaRPr lang="pt-BR"/>
        </a:p>
      </dgm:t>
    </dgm:pt>
    <dgm:pt modelId="{2B2649A5-DBC7-48F3-8C09-97AB7514C8C1}" type="sibTrans" cxnId="{7634732D-2173-4C73-8897-B149ACC6B8FB}">
      <dgm:prSet/>
      <dgm:spPr/>
      <dgm:t>
        <a:bodyPr/>
        <a:lstStyle/>
        <a:p>
          <a:endParaRPr lang="pt-BR"/>
        </a:p>
      </dgm:t>
    </dgm:pt>
    <dgm:pt modelId="{4442EB44-777F-4D87-AFFB-54467A5EDE2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aseline="0"/>
            <a:t>Comprovante de endereço;</a:t>
          </a:r>
          <a:endParaRPr lang="pt-BR" sz="2800"/>
        </a:p>
      </dgm:t>
    </dgm:pt>
    <dgm:pt modelId="{B4CDB886-589A-4DA2-8976-F28E8F31B292}" type="parTrans" cxnId="{1101310F-B890-46C0-ABD1-6E7B57BA419C}">
      <dgm:prSet/>
      <dgm:spPr/>
      <dgm:t>
        <a:bodyPr/>
        <a:lstStyle/>
        <a:p>
          <a:endParaRPr lang="pt-BR"/>
        </a:p>
      </dgm:t>
    </dgm:pt>
    <dgm:pt modelId="{859C6AC3-A03E-41E0-ACC8-4D194AD03FAC}" type="sibTrans" cxnId="{1101310F-B890-46C0-ABD1-6E7B57BA419C}">
      <dgm:prSet/>
      <dgm:spPr/>
      <dgm:t>
        <a:bodyPr/>
        <a:lstStyle/>
        <a:p>
          <a:endParaRPr lang="pt-BR"/>
        </a:p>
      </dgm:t>
    </dgm:pt>
    <dgm:pt modelId="{7573C4DB-885E-45D7-8203-0E9584667E1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aseline="0"/>
            <a:t>Holerite;</a:t>
          </a:r>
          <a:endParaRPr lang="pt-BR" sz="2800"/>
        </a:p>
      </dgm:t>
    </dgm:pt>
    <dgm:pt modelId="{36CB26B4-3329-4354-A403-3D968B3FD605}" type="parTrans" cxnId="{9B45EFDA-3DEF-4FD8-835D-4F0504D2C891}">
      <dgm:prSet/>
      <dgm:spPr/>
      <dgm:t>
        <a:bodyPr/>
        <a:lstStyle/>
        <a:p>
          <a:endParaRPr lang="pt-BR"/>
        </a:p>
      </dgm:t>
    </dgm:pt>
    <dgm:pt modelId="{C69DB0B1-6AFE-4360-8044-51AD976FAD53}" type="sibTrans" cxnId="{9B45EFDA-3DEF-4FD8-835D-4F0504D2C891}">
      <dgm:prSet/>
      <dgm:spPr/>
      <dgm:t>
        <a:bodyPr/>
        <a:lstStyle/>
        <a:p>
          <a:endParaRPr lang="pt-BR"/>
        </a:p>
      </dgm:t>
    </dgm:pt>
    <dgm:pt modelId="{2BC8D1F4-38C4-4FBE-BAC2-9CA36E821A2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aseline="0"/>
            <a:t>Outros rendimentos;</a:t>
          </a:r>
          <a:endParaRPr lang="pt-BR" sz="2800"/>
        </a:p>
      </dgm:t>
    </dgm:pt>
    <dgm:pt modelId="{67D0A826-920D-4031-9960-83185729ADD0}" type="parTrans" cxnId="{BF69BE4B-24CD-46C2-BEC2-686128EEA437}">
      <dgm:prSet/>
      <dgm:spPr/>
      <dgm:t>
        <a:bodyPr/>
        <a:lstStyle/>
        <a:p>
          <a:endParaRPr lang="pt-BR"/>
        </a:p>
      </dgm:t>
    </dgm:pt>
    <dgm:pt modelId="{200D7CF4-EEBE-4F44-A88A-745EAA481D32}" type="sibTrans" cxnId="{BF69BE4B-24CD-46C2-BEC2-686128EEA437}">
      <dgm:prSet/>
      <dgm:spPr/>
      <dgm:t>
        <a:bodyPr/>
        <a:lstStyle/>
        <a:p>
          <a:endParaRPr lang="pt-BR"/>
        </a:p>
      </dgm:t>
    </dgm:pt>
    <dgm:pt modelId="{0E80DDCB-AF0F-4801-974F-96D325FDBB2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aseline="0"/>
            <a:t>Referências bancárias e do comércio;</a:t>
          </a:r>
          <a:endParaRPr lang="pt-BR" sz="2800"/>
        </a:p>
      </dgm:t>
    </dgm:pt>
    <dgm:pt modelId="{1A83ADA8-5263-4E27-970A-C4244297C09D}" type="parTrans" cxnId="{84335379-92D6-42A7-BBFA-E9B6EA2349ED}">
      <dgm:prSet/>
      <dgm:spPr/>
      <dgm:t>
        <a:bodyPr/>
        <a:lstStyle/>
        <a:p>
          <a:endParaRPr lang="pt-BR"/>
        </a:p>
      </dgm:t>
    </dgm:pt>
    <dgm:pt modelId="{7A02CE73-06A5-4165-AAF0-B584449F8F13}" type="sibTrans" cxnId="{84335379-92D6-42A7-BBFA-E9B6EA2349ED}">
      <dgm:prSet/>
      <dgm:spPr/>
      <dgm:t>
        <a:bodyPr/>
        <a:lstStyle/>
        <a:p>
          <a:endParaRPr lang="pt-BR"/>
        </a:p>
      </dgm:t>
    </dgm:pt>
    <dgm:pt modelId="{F328C938-A7FD-48D8-9F96-F731BBC624C1}" type="pres">
      <dgm:prSet presAssocID="{D4332E9A-D3E1-48C2-B1F2-EE6BE6C4949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19F9011-CC27-48A9-9CC5-2C5D4D0FFF28}" type="pres">
      <dgm:prSet presAssocID="{E92100DD-5588-4AE2-A8F6-841B19A83378}" presName="horFlow" presStyleCnt="0"/>
      <dgm:spPr/>
    </dgm:pt>
    <dgm:pt modelId="{5F936BB8-7049-49A2-8E96-5A98235F5A80}" type="pres">
      <dgm:prSet presAssocID="{E92100DD-5588-4AE2-A8F6-841B19A83378}" presName="bigChev" presStyleLbl="node1" presStyleIdx="0" presStyleCnt="6" custScaleX="518481"/>
      <dgm:spPr/>
    </dgm:pt>
    <dgm:pt modelId="{56CC42B4-B041-4BFD-900A-38B0A3393214}" type="pres">
      <dgm:prSet presAssocID="{E92100DD-5588-4AE2-A8F6-841B19A83378}" presName="vSp" presStyleCnt="0"/>
      <dgm:spPr/>
    </dgm:pt>
    <dgm:pt modelId="{BFC22F56-6037-4E87-8A03-097DE00CFCC5}" type="pres">
      <dgm:prSet presAssocID="{CB29B4BF-36F5-4ABB-A5BE-26A4844F0B5E}" presName="horFlow" presStyleCnt="0"/>
      <dgm:spPr/>
    </dgm:pt>
    <dgm:pt modelId="{0E79E1DA-DA76-4D6C-A9BF-6A93C12DD552}" type="pres">
      <dgm:prSet presAssocID="{CB29B4BF-36F5-4ABB-A5BE-26A4844F0B5E}" presName="bigChev" presStyleLbl="node1" presStyleIdx="1" presStyleCnt="6" custScaleX="518481"/>
      <dgm:spPr/>
    </dgm:pt>
    <dgm:pt modelId="{6343C638-A22E-4AAB-AEDC-58D897A860BE}" type="pres">
      <dgm:prSet presAssocID="{CB29B4BF-36F5-4ABB-A5BE-26A4844F0B5E}" presName="vSp" presStyleCnt="0"/>
      <dgm:spPr/>
    </dgm:pt>
    <dgm:pt modelId="{C2FE2641-B3A8-46DF-885F-3551DDAA6068}" type="pres">
      <dgm:prSet presAssocID="{4442EB44-777F-4D87-AFFB-54467A5EDE2C}" presName="horFlow" presStyleCnt="0"/>
      <dgm:spPr/>
    </dgm:pt>
    <dgm:pt modelId="{E38F193E-BD7C-4081-A1BA-5A76A35DA79E}" type="pres">
      <dgm:prSet presAssocID="{4442EB44-777F-4D87-AFFB-54467A5EDE2C}" presName="bigChev" presStyleLbl="node1" presStyleIdx="2" presStyleCnt="6" custScaleX="518481"/>
      <dgm:spPr/>
    </dgm:pt>
    <dgm:pt modelId="{3827E5A4-AE1A-4142-9FED-D8D77D3144A9}" type="pres">
      <dgm:prSet presAssocID="{4442EB44-777F-4D87-AFFB-54467A5EDE2C}" presName="vSp" presStyleCnt="0"/>
      <dgm:spPr/>
    </dgm:pt>
    <dgm:pt modelId="{36D5ED61-240B-4E93-933F-71C2960D43A2}" type="pres">
      <dgm:prSet presAssocID="{7573C4DB-885E-45D7-8203-0E9584667E1F}" presName="horFlow" presStyleCnt="0"/>
      <dgm:spPr/>
    </dgm:pt>
    <dgm:pt modelId="{1AFF9EB9-A6B0-4BE2-AD46-0F30BE7E90A9}" type="pres">
      <dgm:prSet presAssocID="{7573C4DB-885E-45D7-8203-0E9584667E1F}" presName="bigChev" presStyleLbl="node1" presStyleIdx="3" presStyleCnt="6" custScaleX="518481"/>
      <dgm:spPr/>
    </dgm:pt>
    <dgm:pt modelId="{3012FA5D-D624-48B7-8438-307FBE56E9E6}" type="pres">
      <dgm:prSet presAssocID="{7573C4DB-885E-45D7-8203-0E9584667E1F}" presName="vSp" presStyleCnt="0"/>
      <dgm:spPr/>
    </dgm:pt>
    <dgm:pt modelId="{3AACF9A6-24B6-4816-89E2-AD3DF1C3E6FA}" type="pres">
      <dgm:prSet presAssocID="{2BC8D1F4-38C4-4FBE-BAC2-9CA36E821A26}" presName="horFlow" presStyleCnt="0"/>
      <dgm:spPr/>
    </dgm:pt>
    <dgm:pt modelId="{EDD77D07-CF45-49D2-9C43-DBABB76DE75D}" type="pres">
      <dgm:prSet presAssocID="{2BC8D1F4-38C4-4FBE-BAC2-9CA36E821A26}" presName="bigChev" presStyleLbl="node1" presStyleIdx="4" presStyleCnt="6" custScaleX="518481"/>
      <dgm:spPr/>
    </dgm:pt>
    <dgm:pt modelId="{98FAA11E-E16B-4558-BADD-A4A32574C075}" type="pres">
      <dgm:prSet presAssocID="{2BC8D1F4-38C4-4FBE-BAC2-9CA36E821A26}" presName="vSp" presStyleCnt="0"/>
      <dgm:spPr/>
    </dgm:pt>
    <dgm:pt modelId="{8F1B1B3C-6C4A-4EC7-BC07-78CD048098B9}" type="pres">
      <dgm:prSet presAssocID="{0E80DDCB-AF0F-4801-974F-96D325FDBB20}" presName="horFlow" presStyleCnt="0"/>
      <dgm:spPr/>
    </dgm:pt>
    <dgm:pt modelId="{76C7874C-8B1D-418A-8CE9-93411CA05471}" type="pres">
      <dgm:prSet presAssocID="{0E80DDCB-AF0F-4801-974F-96D325FDBB20}" presName="bigChev" presStyleLbl="node1" presStyleIdx="5" presStyleCnt="6" custScaleX="518481"/>
      <dgm:spPr/>
    </dgm:pt>
  </dgm:ptLst>
  <dgm:cxnLst>
    <dgm:cxn modelId="{1101310F-B890-46C0-ABD1-6E7B57BA419C}" srcId="{D4332E9A-D3E1-48C2-B1F2-EE6BE6C4949D}" destId="{4442EB44-777F-4D87-AFFB-54467A5EDE2C}" srcOrd="2" destOrd="0" parTransId="{B4CDB886-589A-4DA2-8976-F28E8F31B292}" sibTransId="{859C6AC3-A03E-41E0-ACC8-4D194AD03FAC}"/>
    <dgm:cxn modelId="{A881462D-D85B-8848-A9E1-916E5BBD1009}" type="presOf" srcId="{D4332E9A-D3E1-48C2-B1F2-EE6BE6C4949D}" destId="{F328C938-A7FD-48D8-9F96-F731BBC624C1}" srcOrd="0" destOrd="0" presId="urn:microsoft.com/office/officeart/2005/8/layout/lProcess3"/>
    <dgm:cxn modelId="{7634732D-2173-4C73-8897-B149ACC6B8FB}" srcId="{D4332E9A-D3E1-48C2-B1F2-EE6BE6C4949D}" destId="{CB29B4BF-36F5-4ABB-A5BE-26A4844F0B5E}" srcOrd="1" destOrd="0" parTransId="{2B22FAE6-1F87-4DFB-8FDF-9A3468F1E465}" sibTransId="{2B2649A5-DBC7-48F3-8C09-97AB7514C8C1}"/>
    <dgm:cxn modelId="{6BAD6C31-B7D6-1D46-B490-D68BBFACCE62}" type="presOf" srcId="{7573C4DB-885E-45D7-8203-0E9584667E1F}" destId="{1AFF9EB9-A6B0-4BE2-AD46-0F30BE7E90A9}" srcOrd="0" destOrd="0" presId="urn:microsoft.com/office/officeart/2005/8/layout/lProcess3"/>
    <dgm:cxn modelId="{97224F5F-ACB3-574D-B0C9-8759D47B7958}" type="presOf" srcId="{CB29B4BF-36F5-4ABB-A5BE-26A4844F0B5E}" destId="{0E79E1DA-DA76-4D6C-A9BF-6A93C12DD552}" srcOrd="0" destOrd="0" presId="urn:microsoft.com/office/officeart/2005/8/layout/lProcess3"/>
    <dgm:cxn modelId="{BF69BE4B-24CD-46C2-BEC2-686128EEA437}" srcId="{D4332E9A-D3E1-48C2-B1F2-EE6BE6C4949D}" destId="{2BC8D1F4-38C4-4FBE-BAC2-9CA36E821A26}" srcOrd="4" destOrd="0" parTransId="{67D0A826-920D-4031-9960-83185729ADD0}" sibTransId="{200D7CF4-EEBE-4F44-A88A-745EAA481D32}"/>
    <dgm:cxn modelId="{3920D257-D6A5-7547-A1B7-F2FA9E4AFCFD}" type="presOf" srcId="{2BC8D1F4-38C4-4FBE-BAC2-9CA36E821A26}" destId="{EDD77D07-CF45-49D2-9C43-DBABB76DE75D}" srcOrd="0" destOrd="0" presId="urn:microsoft.com/office/officeart/2005/8/layout/lProcess3"/>
    <dgm:cxn modelId="{84335379-92D6-42A7-BBFA-E9B6EA2349ED}" srcId="{D4332E9A-D3E1-48C2-B1F2-EE6BE6C4949D}" destId="{0E80DDCB-AF0F-4801-974F-96D325FDBB20}" srcOrd="5" destOrd="0" parTransId="{1A83ADA8-5263-4E27-970A-C4244297C09D}" sibTransId="{7A02CE73-06A5-4165-AAF0-B584449F8F13}"/>
    <dgm:cxn modelId="{7F794C80-4084-424A-8301-16820F706EDC}" type="presOf" srcId="{4442EB44-777F-4D87-AFFB-54467A5EDE2C}" destId="{E38F193E-BD7C-4081-A1BA-5A76A35DA79E}" srcOrd="0" destOrd="0" presId="urn:microsoft.com/office/officeart/2005/8/layout/lProcess3"/>
    <dgm:cxn modelId="{80CDD0BB-3B5F-F149-BABB-68CCB5292FB3}" type="presOf" srcId="{E92100DD-5588-4AE2-A8F6-841B19A83378}" destId="{5F936BB8-7049-49A2-8E96-5A98235F5A80}" srcOrd="0" destOrd="0" presId="urn:microsoft.com/office/officeart/2005/8/layout/lProcess3"/>
    <dgm:cxn modelId="{9B45EFDA-3DEF-4FD8-835D-4F0504D2C891}" srcId="{D4332E9A-D3E1-48C2-B1F2-EE6BE6C4949D}" destId="{7573C4DB-885E-45D7-8203-0E9584667E1F}" srcOrd="3" destOrd="0" parTransId="{36CB26B4-3329-4354-A403-3D968B3FD605}" sibTransId="{C69DB0B1-6AFE-4360-8044-51AD976FAD53}"/>
    <dgm:cxn modelId="{09ED33EE-383A-3146-AF4E-AF3D181A4C15}" type="presOf" srcId="{0E80DDCB-AF0F-4801-974F-96D325FDBB20}" destId="{76C7874C-8B1D-418A-8CE9-93411CA05471}" srcOrd="0" destOrd="0" presId="urn:microsoft.com/office/officeart/2005/8/layout/lProcess3"/>
    <dgm:cxn modelId="{C3CD10FB-8808-4887-8DEA-35D9F51014E5}" srcId="{D4332E9A-D3E1-48C2-B1F2-EE6BE6C4949D}" destId="{E92100DD-5588-4AE2-A8F6-841B19A83378}" srcOrd="0" destOrd="0" parTransId="{1D8779AD-C0A1-419F-B0AA-6DB4DD9EFA22}" sibTransId="{FD4AE144-6D86-4494-937A-9BE99CEB46E3}"/>
    <dgm:cxn modelId="{94D22D44-3179-F848-B097-4BEB6861E3B4}" type="presParOf" srcId="{F328C938-A7FD-48D8-9F96-F731BBC624C1}" destId="{A19F9011-CC27-48A9-9CC5-2C5D4D0FFF28}" srcOrd="0" destOrd="0" presId="urn:microsoft.com/office/officeart/2005/8/layout/lProcess3"/>
    <dgm:cxn modelId="{063C8F98-73FE-F14A-8D46-7C62C53F2379}" type="presParOf" srcId="{A19F9011-CC27-48A9-9CC5-2C5D4D0FFF28}" destId="{5F936BB8-7049-49A2-8E96-5A98235F5A80}" srcOrd="0" destOrd="0" presId="urn:microsoft.com/office/officeart/2005/8/layout/lProcess3"/>
    <dgm:cxn modelId="{EDF926E5-9C70-394D-9213-C84337BDE188}" type="presParOf" srcId="{F328C938-A7FD-48D8-9F96-F731BBC624C1}" destId="{56CC42B4-B041-4BFD-900A-38B0A3393214}" srcOrd="1" destOrd="0" presId="urn:microsoft.com/office/officeart/2005/8/layout/lProcess3"/>
    <dgm:cxn modelId="{144B3AC9-1DC3-164A-A688-76E829213AEF}" type="presParOf" srcId="{F328C938-A7FD-48D8-9F96-F731BBC624C1}" destId="{BFC22F56-6037-4E87-8A03-097DE00CFCC5}" srcOrd="2" destOrd="0" presId="urn:microsoft.com/office/officeart/2005/8/layout/lProcess3"/>
    <dgm:cxn modelId="{DB554AEA-E9F9-A74C-A8C1-4D3D2B8B3196}" type="presParOf" srcId="{BFC22F56-6037-4E87-8A03-097DE00CFCC5}" destId="{0E79E1DA-DA76-4D6C-A9BF-6A93C12DD552}" srcOrd="0" destOrd="0" presId="urn:microsoft.com/office/officeart/2005/8/layout/lProcess3"/>
    <dgm:cxn modelId="{CE742B92-0250-1A4B-B304-1F5FD36B4462}" type="presParOf" srcId="{F328C938-A7FD-48D8-9F96-F731BBC624C1}" destId="{6343C638-A22E-4AAB-AEDC-58D897A860BE}" srcOrd="3" destOrd="0" presId="urn:microsoft.com/office/officeart/2005/8/layout/lProcess3"/>
    <dgm:cxn modelId="{FDC2B3B2-3108-D144-8DF4-C937B0040438}" type="presParOf" srcId="{F328C938-A7FD-48D8-9F96-F731BBC624C1}" destId="{C2FE2641-B3A8-46DF-885F-3551DDAA6068}" srcOrd="4" destOrd="0" presId="urn:microsoft.com/office/officeart/2005/8/layout/lProcess3"/>
    <dgm:cxn modelId="{4D25DCF1-38C2-E84B-812C-EE84EDB4EAC1}" type="presParOf" srcId="{C2FE2641-B3A8-46DF-885F-3551DDAA6068}" destId="{E38F193E-BD7C-4081-A1BA-5A76A35DA79E}" srcOrd="0" destOrd="0" presId="urn:microsoft.com/office/officeart/2005/8/layout/lProcess3"/>
    <dgm:cxn modelId="{8DF66000-6BEF-0346-93DD-308756B9D1B7}" type="presParOf" srcId="{F328C938-A7FD-48D8-9F96-F731BBC624C1}" destId="{3827E5A4-AE1A-4142-9FED-D8D77D3144A9}" srcOrd="5" destOrd="0" presId="urn:microsoft.com/office/officeart/2005/8/layout/lProcess3"/>
    <dgm:cxn modelId="{488F46AE-1873-3349-A83C-50CDC1630180}" type="presParOf" srcId="{F328C938-A7FD-48D8-9F96-F731BBC624C1}" destId="{36D5ED61-240B-4E93-933F-71C2960D43A2}" srcOrd="6" destOrd="0" presId="urn:microsoft.com/office/officeart/2005/8/layout/lProcess3"/>
    <dgm:cxn modelId="{A6FAFB05-4778-AC48-B9F0-C5BAC726802D}" type="presParOf" srcId="{36D5ED61-240B-4E93-933F-71C2960D43A2}" destId="{1AFF9EB9-A6B0-4BE2-AD46-0F30BE7E90A9}" srcOrd="0" destOrd="0" presId="urn:microsoft.com/office/officeart/2005/8/layout/lProcess3"/>
    <dgm:cxn modelId="{ABC81E4B-3248-C849-B532-929E130CE6AE}" type="presParOf" srcId="{F328C938-A7FD-48D8-9F96-F731BBC624C1}" destId="{3012FA5D-D624-48B7-8438-307FBE56E9E6}" srcOrd="7" destOrd="0" presId="urn:microsoft.com/office/officeart/2005/8/layout/lProcess3"/>
    <dgm:cxn modelId="{09F68C30-29D2-7A44-AB1B-933BBC5A95C5}" type="presParOf" srcId="{F328C938-A7FD-48D8-9F96-F731BBC624C1}" destId="{3AACF9A6-24B6-4816-89E2-AD3DF1C3E6FA}" srcOrd="8" destOrd="0" presId="urn:microsoft.com/office/officeart/2005/8/layout/lProcess3"/>
    <dgm:cxn modelId="{B8A66B40-0423-5449-ABD0-8955B994A752}" type="presParOf" srcId="{3AACF9A6-24B6-4816-89E2-AD3DF1C3E6FA}" destId="{EDD77D07-CF45-49D2-9C43-DBABB76DE75D}" srcOrd="0" destOrd="0" presId="urn:microsoft.com/office/officeart/2005/8/layout/lProcess3"/>
    <dgm:cxn modelId="{FD06C24D-4F10-964E-906D-C732A56B8B85}" type="presParOf" srcId="{F328C938-A7FD-48D8-9F96-F731BBC624C1}" destId="{98FAA11E-E16B-4558-BADD-A4A32574C075}" srcOrd="9" destOrd="0" presId="urn:microsoft.com/office/officeart/2005/8/layout/lProcess3"/>
    <dgm:cxn modelId="{0CB8822A-F53A-ED48-B499-F9AA36D8B885}" type="presParOf" srcId="{F328C938-A7FD-48D8-9F96-F731BBC624C1}" destId="{8F1B1B3C-6C4A-4EC7-BC07-78CD048098B9}" srcOrd="10" destOrd="0" presId="urn:microsoft.com/office/officeart/2005/8/layout/lProcess3"/>
    <dgm:cxn modelId="{78EC4E4C-99AF-F845-93E8-99DB580CD505}" type="presParOf" srcId="{8F1B1B3C-6C4A-4EC7-BC07-78CD048098B9}" destId="{76C7874C-8B1D-418A-8CE9-93411CA0547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378F1-271F-43D2-BD33-837FF9C93A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18F669-8F14-499F-A6A5-34884A577B87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baseline="0" dirty="0" err="1"/>
            <a:t>Ampara</a:t>
          </a:r>
          <a:r>
            <a:rPr lang="en-US" baseline="0" dirty="0"/>
            <a:t>-se na </a:t>
          </a:r>
          <a:r>
            <a:rPr lang="en-US" baseline="0" dirty="0" err="1"/>
            <a:t>obtenção</a:t>
          </a:r>
          <a:r>
            <a:rPr lang="en-US" baseline="0" dirty="0"/>
            <a:t> </a:t>
          </a:r>
          <a:r>
            <a:rPr lang="x-none" baseline="0" dirty="0"/>
            <a:t>um percentual máximo de comprometimento da renda  para pagamento de prestações mensais;</a:t>
          </a:r>
          <a:r>
            <a:rPr lang="en-US" baseline="0" dirty="0"/>
            <a:t> </a:t>
          </a:r>
          <a:r>
            <a:rPr lang="en-US" baseline="0" dirty="0" err="1"/>
            <a:t>Análise</a:t>
          </a:r>
          <a:r>
            <a:rPr lang="en-US" baseline="0" dirty="0"/>
            <a:t> Caso a Caso;</a:t>
          </a:r>
          <a:endParaRPr lang="pt-BR" dirty="0"/>
        </a:p>
      </dgm:t>
    </dgm:pt>
    <dgm:pt modelId="{79334A4A-21CD-4D66-A86D-C41ED3031590}" type="parTrans" cxnId="{D9B52EDF-AFE6-4226-BB21-F77B7C6BEB3C}">
      <dgm:prSet/>
      <dgm:spPr/>
      <dgm:t>
        <a:bodyPr/>
        <a:lstStyle/>
        <a:p>
          <a:endParaRPr lang="pt-BR"/>
        </a:p>
      </dgm:t>
    </dgm:pt>
    <dgm:pt modelId="{FBCEF047-569A-4FA8-90EA-8DC062276865}" type="sibTrans" cxnId="{D9B52EDF-AFE6-4226-BB21-F77B7C6BEB3C}">
      <dgm:prSet/>
      <dgm:spPr/>
      <dgm:t>
        <a:bodyPr/>
        <a:lstStyle/>
        <a:p>
          <a:endParaRPr lang="pt-BR"/>
        </a:p>
      </dgm:t>
    </dgm:pt>
    <dgm:pt modelId="{199ECDFB-EA10-4795-878E-A98E55B2E0D1}" type="pres">
      <dgm:prSet presAssocID="{43E378F1-271F-43D2-BD33-837FF9C93A9A}" presName="linear" presStyleCnt="0">
        <dgm:presLayoutVars>
          <dgm:animLvl val="lvl"/>
          <dgm:resizeHandles val="exact"/>
        </dgm:presLayoutVars>
      </dgm:prSet>
      <dgm:spPr/>
    </dgm:pt>
    <dgm:pt modelId="{D55BF25B-0950-45B3-AD48-B3452DC69767}" type="pres">
      <dgm:prSet presAssocID="{C018F669-8F14-499F-A6A5-34884A577B8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29CBF30-5621-8D43-999B-5889AFCEFFED}" type="presOf" srcId="{C018F669-8F14-499F-A6A5-34884A577B87}" destId="{D55BF25B-0950-45B3-AD48-B3452DC69767}" srcOrd="0" destOrd="0" presId="urn:microsoft.com/office/officeart/2005/8/layout/vList2"/>
    <dgm:cxn modelId="{52C78657-FF27-F148-A1EE-3DCFBD62A1F3}" type="presOf" srcId="{43E378F1-271F-43D2-BD33-837FF9C93A9A}" destId="{199ECDFB-EA10-4795-878E-A98E55B2E0D1}" srcOrd="0" destOrd="0" presId="urn:microsoft.com/office/officeart/2005/8/layout/vList2"/>
    <dgm:cxn modelId="{D9B52EDF-AFE6-4226-BB21-F77B7C6BEB3C}" srcId="{43E378F1-271F-43D2-BD33-837FF9C93A9A}" destId="{C018F669-8F14-499F-A6A5-34884A577B87}" srcOrd="0" destOrd="0" parTransId="{79334A4A-21CD-4D66-A86D-C41ED3031590}" sibTransId="{FBCEF047-569A-4FA8-90EA-8DC062276865}"/>
    <dgm:cxn modelId="{C7FA5DB5-9D2E-B04A-9372-65DD9FB32F54}" type="presParOf" srcId="{199ECDFB-EA10-4795-878E-A98E55B2E0D1}" destId="{D55BF25B-0950-45B3-AD48-B3452DC69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D7D83C-4D23-4759-B687-2F184A095379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8272FBB-16FA-475B-99F1-8E78F5BE9451}">
      <dgm:prSet custT="1"/>
      <dgm:spPr/>
      <dgm:t>
        <a:bodyPr/>
        <a:lstStyle/>
        <a:p>
          <a:r>
            <a:rPr lang="en-US" sz="2700" baseline="0" dirty="0" err="1"/>
            <a:t>Ampara</a:t>
          </a:r>
          <a:r>
            <a:rPr lang="en-US" sz="2700" baseline="0" dirty="0"/>
            <a:t>-se na </a:t>
          </a:r>
          <a:r>
            <a:rPr lang="en-US" sz="2700" baseline="0" dirty="0" err="1"/>
            <a:t>obtenção</a:t>
          </a:r>
          <a:r>
            <a:rPr lang="en-US" sz="2700" baseline="0" dirty="0"/>
            <a:t> de </a:t>
          </a:r>
          <a:r>
            <a:rPr lang="en-US" sz="2700" baseline="0" dirty="0" err="1"/>
            <a:t>informações</a:t>
          </a:r>
          <a:r>
            <a:rPr lang="en-US" sz="2700" baseline="0" dirty="0"/>
            <a:t> </a:t>
          </a:r>
          <a:r>
            <a:rPr lang="x-none" sz="2700" baseline="0" dirty="0"/>
            <a:t>da Empresa como:</a:t>
          </a:r>
          <a:endParaRPr lang="pt-BR" sz="2700" dirty="0"/>
        </a:p>
      </dgm:t>
    </dgm:pt>
    <dgm:pt modelId="{5106439F-9F68-484C-ABCD-D00EC19D56B4}" type="parTrans" cxnId="{AD012CAD-F108-4202-A713-D9DA410E9C87}">
      <dgm:prSet/>
      <dgm:spPr/>
      <dgm:t>
        <a:bodyPr/>
        <a:lstStyle/>
        <a:p>
          <a:endParaRPr lang="pt-BR"/>
        </a:p>
      </dgm:t>
    </dgm:pt>
    <dgm:pt modelId="{29CB0E52-37B0-48F4-B3F5-D96AE4751A7F}" type="sibTrans" cxnId="{AD012CAD-F108-4202-A713-D9DA410E9C87}">
      <dgm:prSet/>
      <dgm:spPr/>
      <dgm:t>
        <a:bodyPr/>
        <a:lstStyle/>
        <a:p>
          <a:endParaRPr lang="pt-BR"/>
        </a:p>
      </dgm:t>
    </dgm:pt>
    <dgm:pt modelId="{61925C8D-A052-4B19-BDD9-FEC7C1928CEC}">
      <dgm:prSet custT="1"/>
      <dgm:spPr/>
      <dgm:t>
        <a:bodyPr/>
        <a:lstStyle/>
        <a:p>
          <a:r>
            <a:rPr lang="x-none" sz="2400" baseline="0"/>
            <a:t>Ficha Cadastral</a:t>
          </a:r>
          <a:endParaRPr lang="pt-BR" sz="2400"/>
        </a:p>
      </dgm:t>
    </dgm:pt>
    <dgm:pt modelId="{56CDA785-02FB-4192-9DE8-A322D9DE2283}" type="parTrans" cxnId="{D6AF1746-BFA3-4D0E-BEE0-C177E9B97E9C}">
      <dgm:prSet/>
      <dgm:spPr/>
      <dgm:t>
        <a:bodyPr/>
        <a:lstStyle/>
        <a:p>
          <a:endParaRPr lang="pt-BR"/>
        </a:p>
      </dgm:t>
    </dgm:pt>
    <dgm:pt modelId="{81EC1284-464A-4633-8A6F-F0BEF033933E}" type="sibTrans" cxnId="{D6AF1746-BFA3-4D0E-BEE0-C177E9B97E9C}">
      <dgm:prSet/>
      <dgm:spPr/>
      <dgm:t>
        <a:bodyPr/>
        <a:lstStyle/>
        <a:p>
          <a:endParaRPr lang="pt-BR"/>
        </a:p>
      </dgm:t>
    </dgm:pt>
    <dgm:pt modelId="{366793CE-7186-47D6-9B59-9553E974B316}">
      <dgm:prSet custT="1"/>
      <dgm:spPr/>
      <dgm:t>
        <a:bodyPr/>
        <a:lstStyle/>
        <a:p>
          <a:r>
            <a:rPr lang="x-none" sz="2400" baseline="0"/>
            <a:t>Demonstrações Financeiras</a:t>
          </a:r>
          <a:endParaRPr lang="pt-BR" sz="2400"/>
        </a:p>
      </dgm:t>
    </dgm:pt>
    <dgm:pt modelId="{D36B4C6C-82EC-4D40-9750-BA706ECA3909}" type="parTrans" cxnId="{787C427F-E1D7-4DBF-8C79-7D9DED5B27CB}">
      <dgm:prSet/>
      <dgm:spPr/>
      <dgm:t>
        <a:bodyPr/>
        <a:lstStyle/>
        <a:p>
          <a:endParaRPr lang="pt-BR"/>
        </a:p>
      </dgm:t>
    </dgm:pt>
    <dgm:pt modelId="{C96CD98B-4117-415D-8235-1B640478AEF6}" type="sibTrans" cxnId="{787C427F-E1D7-4DBF-8C79-7D9DED5B27CB}">
      <dgm:prSet/>
      <dgm:spPr/>
      <dgm:t>
        <a:bodyPr/>
        <a:lstStyle/>
        <a:p>
          <a:endParaRPr lang="pt-BR"/>
        </a:p>
      </dgm:t>
    </dgm:pt>
    <dgm:pt modelId="{02CB7D10-EAF9-4BE5-84AE-58AB4800B6B9}">
      <dgm:prSet custT="1"/>
      <dgm:spPr/>
      <dgm:t>
        <a:bodyPr/>
        <a:lstStyle/>
        <a:p>
          <a:r>
            <a:rPr lang="x-none" sz="2400" baseline="0"/>
            <a:t>Documentação Societária (contrato Social e alterações; estatutos, atas)</a:t>
          </a:r>
          <a:endParaRPr lang="pt-BR" sz="2400"/>
        </a:p>
      </dgm:t>
    </dgm:pt>
    <dgm:pt modelId="{C8085820-004A-49EF-A13F-88D2140CAEF4}" type="parTrans" cxnId="{18B57209-68FE-4389-9863-E8F479499A56}">
      <dgm:prSet/>
      <dgm:spPr/>
      <dgm:t>
        <a:bodyPr/>
        <a:lstStyle/>
        <a:p>
          <a:endParaRPr lang="pt-BR"/>
        </a:p>
      </dgm:t>
    </dgm:pt>
    <dgm:pt modelId="{39285ABF-6482-4878-B2D9-979D868B7280}" type="sibTrans" cxnId="{18B57209-68FE-4389-9863-E8F479499A56}">
      <dgm:prSet/>
      <dgm:spPr/>
      <dgm:t>
        <a:bodyPr/>
        <a:lstStyle/>
        <a:p>
          <a:endParaRPr lang="pt-BR"/>
        </a:p>
      </dgm:t>
    </dgm:pt>
    <dgm:pt modelId="{72E3B874-5D2D-4A64-BEB3-725EB5E4C4F9}">
      <dgm:prSet custT="1"/>
      <dgm:spPr/>
      <dgm:t>
        <a:bodyPr/>
        <a:lstStyle/>
        <a:p>
          <a:r>
            <a:rPr lang="x-none" sz="2400" baseline="0"/>
            <a:t>Informações Setoriais</a:t>
          </a:r>
          <a:endParaRPr lang="pt-BR" sz="2400"/>
        </a:p>
      </dgm:t>
    </dgm:pt>
    <dgm:pt modelId="{69C21D8D-9696-407A-A2F3-502073EAD2AA}" type="parTrans" cxnId="{978DF4A0-9489-496C-96CB-A447BE4D4214}">
      <dgm:prSet/>
      <dgm:spPr/>
      <dgm:t>
        <a:bodyPr/>
        <a:lstStyle/>
        <a:p>
          <a:endParaRPr lang="pt-BR"/>
        </a:p>
      </dgm:t>
    </dgm:pt>
    <dgm:pt modelId="{D570DA85-01FD-4F59-A0D2-2FE84DDE43C9}" type="sibTrans" cxnId="{978DF4A0-9489-496C-96CB-A447BE4D4214}">
      <dgm:prSet/>
      <dgm:spPr/>
      <dgm:t>
        <a:bodyPr/>
        <a:lstStyle/>
        <a:p>
          <a:endParaRPr lang="pt-BR"/>
        </a:p>
      </dgm:t>
    </dgm:pt>
    <dgm:pt modelId="{CC53DF59-E5C6-445D-AB18-8680F44DDBAD}">
      <dgm:prSet custT="1"/>
      <dgm:spPr/>
      <dgm:t>
        <a:bodyPr/>
        <a:lstStyle/>
        <a:p>
          <a:r>
            <a:rPr lang="x-none" sz="2400" baseline="0"/>
            <a:t>Consulta agências restritivas</a:t>
          </a:r>
          <a:endParaRPr lang="pt-BR" sz="2400"/>
        </a:p>
      </dgm:t>
    </dgm:pt>
    <dgm:pt modelId="{B541F248-D194-47FB-91D3-9BE113978F7A}" type="parTrans" cxnId="{42958AFE-E065-48C7-83DB-2C84FE54E2A9}">
      <dgm:prSet/>
      <dgm:spPr/>
      <dgm:t>
        <a:bodyPr/>
        <a:lstStyle/>
        <a:p>
          <a:endParaRPr lang="pt-BR"/>
        </a:p>
      </dgm:t>
    </dgm:pt>
    <dgm:pt modelId="{DE1072FD-6E9A-4022-9164-79A5BB8D333E}" type="sibTrans" cxnId="{42958AFE-E065-48C7-83DB-2C84FE54E2A9}">
      <dgm:prSet/>
      <dgm:spPr/>
      <dgm:t>
        <a:bodyPr/>
        <a:lstStyle/>
        <a:p>
          <a:endParaRPr lang="pt-BR"/>
        </a:p>
      </dgm:t>
    </dgm:pt>
    <dgm:pt modelId="{37E14F69-45B6-4CC0-885E-FE04F4E9BFD1}">
      <dgm:prSet custT="1"/>
      <dgm:spPr/>
      <dgm:t>
        <a:bodyPr/>
        <a:lstStyle/>
        <a:p>
          <a:r>
            <a:rPr lang="x-none" sz="2400" baseline="0"/>
            <a:t>Análise Qualitativa e Quantitativa</a:t>
          </a:r>
          <a:endParaRPr lang="pt-BR" sz="2400"/>
        </a:p>
      </dgm:t>
    </dgm:pt>
    <dgm:pt modelId="{5D09860A-1BAF-4130-8E7E-A422F428E6E0}" type="parTrans" cxnId="{5E956302-ACD6-489B-9B43-5B292D5F6B0A}">
      <dgm:prSet/>
      <dgm:spPr/>
      <dgm:t>
        <a:bodyPr/>
        <a:lstStyle/>
        <a:p>
          <a:endParaRPr lang="pt-BR"/>
        </a:p>
      </dgm:t>
    </dgm:pt>
    <dgm:pt modelId="{734659CA-964F-4449-879E-5B8AA2550B6A}" type="sibTrans" cxnId="{5E956302-ACD6-489B-9B43-5B292D5F6B0A}">
      <dgm:prSet/>
      <dgm:spPr/>
      <dgm:t>
        <a:bodyPr/>
        <a:lstStyle/>
        <a:p>
          <a:endParaRPr lang="pt-BR"/>
        </a:p>
      </dgm:t>
    </dgm:pt>
    <dgm:pt modelId="{EFC50A21-0ACD-470C-855F-01CD99DFCEF2}" type="pres">
      <dgm:prSet presAssocID="{5CD7D83C-4D23-4759-B687-2F184A09537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8B3EF2-62B6-4161-80BE-437A52841558}" type="pres">
      <dgm:prSet presAssocID="{D8272FBB-16FA-475B-99F1-8E78F5BE9451}" presName="root" presStyleCnt="0"/>
      <dgm:spPr/>
    </dgm:pt>
    <dgm:pt modelId="{B40A4656-F958-4465-868A-60C4D83F7F22}" type="pres">
      <dgm:prSet presAssocID="{D8272FBB-16FA-475B-99F1-8E78F5BE9451}" presName="rootComposite" presStyleCnt="0"/>
      <dgm:spPr/>
    </dgm:pt>
    <dgm:pt modelId="{5DFFBE5D-A0DF-4C20-9601-A5B417A3759D}" type="pres">
      <dgm:prSet presAssocID="{D8272FBB-16FA-475B-99F1-8E78F5BE9451}" presName="rootText" presStyleLbl="node1" presStyleIdx="0" presStyleCnt="1" custScaleX="848033"/>
      <dgm:spPr/>
    </dgm:pt>
    <dgm:pt modelId="{44BB4771-E48A-4488-BD17-FADBA982D1CE}" type="pres">
      <dgm:prSet presAssocID="{D8272FBB-16FA-475B-99F1-8E78F5BE9451}" presName="rootConnector" presStyleLbl="node1" presStyleIdx="0" presStyleCnt="1"/>
      <dgm:spPr/>
    </dgm:pt>
    <dgm:pt modelId="{BE32899D-1568-4AD1-9E21-E3838C26F46D}" type="pres">
      <dgm:prSet presAssocID="{D8272FBB-16FA-475B-99F1-8E78F5BE9451}" presName="childShape" presStyleCnt="0"/>
      <dgm:spPr/>
    </dgm:pt>
    <dgm:pt modelId="{2427719E-3DBC-4D89-BD65-2CE1A5B5D2F6}" type="pres">
      <dgm:prSet presAssocID="{56CDA785-02FB-4192-9DE8-A322D9DE2283}" presName="Name13" presStyleLbl="parChTrans1D2" presStyleIdx="0" presStyleCnt="6"/>
      <dgm:spPr/>
    </dgm:pt>
    <dgm:pt modelId="{DE38AB3C-833E-48E1-AD63-70C7A5E88922}" type="pres">
      <dgm:prSet presAssocID="{61925C8D-A052-4B19-BDD9-FEC7C1928CEC}" presName="childText" presStyleLbl="bgAcc1" presStyleIdx="0" presStyleCnt="6" custScaleX="705015">
        <dgm:presLayoutVars>
          <dgm:bulletEnabled val="1"/>
        </dgm:presLayoutVars>
      </dgm:prSet>
      <dgm:spPr/>
    </dgm:pt>
    <dgm:pt modelId="{7C3E43D3-48B2-4E62-A9C0-AED40F9048C9}" type="pres">
      <dgm:prSet presAssocID="{D36B4C6C-82EC-4D40-9750-BA706ECA3909}" presName="Name13" presStyleLbl="parChTrans1D2" presStyleIdx="1" presStyleCnt="6"/>
      <dgm:spPr/>
    </dgm:pt>
    <dgm:pt modelId="{C41BFBCC-5819-4DAA-A085-BFAD10EAED79}" type="pres">
      <dgm:prSet presAssocID="{366793CE-7186-47D6-9B59-9553E974B316}" presName="childText" presStyleLbl="bgAcc1" presStyleIdx="1" presStyleCnt="6" custScaleX="705015">
        <dgm:presLayoutVars>
          <dgm:bulletEnabled val="1"/>
        </dgm:presLayoutVars>
      </dgm:prSet>
      <dgm:spPr/>
    </dgm:pt>
    <dgm:pt modelId="{271233E2-72F2-406B-925C-5A38E51AA0AB}" type="pres">
      <dgm:prSet presAssocID="{C8085820-004A-49EF-A13F-88D2140CAEF4}" presName="Name13" presStyleLbl="parChTrans1D2" presStyleIdx="2" presStyleCnt="6"/>
      <dgm:spPr/>
    </dgm:pt>
    <dgm:pt modelId="{B3C15A10-F9AF-4D10-81D6-512625768D89}" type="pres">
      <dgm:prSet presAssocID="{02CB7D10-EAF9-4BE5-84AE-58AB4800B6B9}" presName="childText" presStyleLbl="bgAcc1" presStyleIdx="2" presStyleCnt="6" custScaleX="705015" custScaleY="132380">
        <dgm:presLayoutVars>
          <dgm:bulletEnabled val="1"/>
        </dgm:presLayoutVars>
      </dgm:prSet>
      <dgm:spPr/>
    </dgm:pt>
    <dgm:pt modelId="{8F1FDDCD-EA72-4487-BE27-A44419202AD6}" type="pres">
      <dgm:prSet presAssocID="{69C21D8D-9696-407A-A2F3-502073EAD2AA}" presName="Name13" presStyleLbl="parChTrans1D2" presStyleIdx="3" presStyleCnt="6"/>
      <dgm:spPr/>
    </dgm:pt>
    <dgm:pt modelId="{81846A22-D77B-4617-82B4-E36933BAE2C4}" type="pres">
      <dgm:prSet presAssocID="{72E3B874-5D2D-4A64-BEB3-725EB5E4C4F9}" presName="childText" presStyleLbl="bgAcc1" presStyleIdx="3" presStyleCnt="6" custScaleX="705015">
        <dgm:presLayoutVars>
          <dgm:bulletEnabled val="1"/>
        </dgm:presLayoutVars>
      </dgm:prSet>
      <dgm:spPr/>
    </dgm:pt>
    <dgm:pt modelId="{82140EAE-D953-4528-B336-DEE331241C52}" type="pres">
      <dgm:prSet presAssocID="{B541F248-D194-47FB-91D3-9BE113978F7A}" presName="Name13" presStyleLbl="parChTrans1D2" presStyleIdx="4" presStyleCnt="6"/>
      <dgm:spPr/>
    </dgm:pt>
    <dgm:pt modelId="{D676D01D-3D41-4638-B38A-376A6B5C1B44}" type="pres">
      <dgm:prSet presAssocID="{CC53DF59-E5C6-445D-AB18-8680F44DDBAD}" presName="childText" presStyleLbl="bgAcc1" presStyleIdx="4" presStyleCnt="6" custScaleX="705015">
        <dgm:presLayoutVars>
          <dgm:bulletEnabled val="1"/>
        </dgm:presLayoutVars>
      </dgm:prSet>
      <dgm:spPr/>
    </dgm:pt>
    <dgm:pt modelId="{6C800022-2792-4C0A-9A01-7732503C4E81}" type="pres">
      <dgm:prSet presAssocID="{5D09860A-1BAF-4130-8E7E-A422F428E6E0}" presName="Name13" presStyleLbl="parChTrans1D2" presStyleIdx="5" presStyleCnt="6"/>
      <dgm:spPr/>
    </dgm:pt>
    <dgm:pt modelId="{D9381AF8-F81D-4047-8231-488A424B5331}" type="pres">
      <dgm:prSet presAssocID="{37E14F69-45B6-4CC0-885E-FE04F4E9BFD1}" presName="childText" presStyleLbl="bgAcc1" presStyleIdx="5" presStyleCnt="6" custScaleX="705015">
        <dgm:presLayoutVars>
          <dgm:bulletEnabled val="1"/>
        </dgm:presLayoutVars>
      </dgm:prSet>
      <dgm:spPr/>
    </dgm:pt>
  </dgm:ptLst>
  <dgm:cxnLst>
    <dgm:cxn modelId="{5E956302-ACD6-489B-9B43-5B292D5F6B0A}" srcId="{D8272FBB-16FA-475B-99F1-8E78F5BE9451}" destId="{37E14F69-45B6-4CC0-885E-FE04F4E9BFD1}" srcOrd="5" destOrd="0" parTransId="{5D09860A-1BAF-4130-8E7E-A422F428E6E0}" sibTransId="{734659CA-964F-4449-879E-5B8AA2550B6A}"/>
    <dgm:cxn modelId="{18B57209-68FE-4389-9863-E8F479499A56}" srcId="{D8272FBB-16FA-475B-99F1-8E78F5BE9451}" destId="{02CB7D10-EAF9-4BE5-84AE-58AB4800B6B9}" srcOrd="2" destOrd="0" parTransId="{C8085820-004A-49EF-A13F-88D2140CAEF4}" sibTransId="{39285ABF-6482-4878-B2D9-979D868B7280}"/>
    <dgm:cxn modelId="{4A8B200B-31F5-9A45-87F8-8F84A47E0516}" type="presOf" srcId="{B541F248-D194-47FB-91D3-9BE113978F7A}" destId="{82140EAE-D953-4528-B336-DEE331241C52}" srcOrd="0" destOrd="0" presId="urn:microsoft.com/office/officeart/2005/8/layout/hierarchy3"/>
    <dgm:cxn modelId="{D82E410F-38E2-C340-91BF-4641597DA304}" type="presOf" srcId="{56CDA785-02FB-4192-9DE8-A322D9DE2283}" destId="{2427719E-3DBC-4D89-BD65-2CE1A5B5D2F6}" srcOrd="0" destOrd="0" presId="urn:microsoft.com/office/officeart/2005/8/layout/hierarchy3"/>
    <dgm:cxn modelId="{8AF5CE21-38A6-554B-9399-B6CBABA0B635}" type="presOf" srcId="{D8272FBB-16FA-475B-99F1-8E78F5BE9451}" destId="{44BB4771-E48A-4488-BD17-FADBA982D1CE}" srcOrd="1" destOrd="0" presId="urn:microsoft.com/office/officeart/2005/8/layout/hierarchy3"/>
    <dgm:cxn modelId="{2D8C312E-9066-DB4A-8C8F-7691254C581D}" type="presOf" srcId="{5D09860A-1BAF-4130-8E7E-A422F428E6E0}" destId="{6C800022-2792-4C0A-9A01-7732503C4E81}" srcOrd="0" destOrd="0" presId="urn:microsoft.com/office/officeart/2005/8/layout/hierarchy3"/>
    <dgm:cxn modelId="{A785AB36-30C4-6346-B973-1DDEBA0AE8A1}" type="presOf" srcId="{C8085820-004A-49EF-A13F-88D2140CAEF4}" destId="{271233E2-72F2-406B-925C-5A38E51AA0AB}" srcOrd="0" destOrd="0" presId="urn:microsoft.com/office/officeart/2005/8/layout/hierarchy3"/>
    <dgm:cxn modelId="{11E1C363-22D4-3643-A81D-D1CD3CC1D5F2}" type="presOf" srcId="{69C21D8D-9696-407A-A2F3-502073EAD2AA}" destId="{8F1FDDCD-EA72-4487-BE27-A44419202AD6}" srcOrd="0" destOrd="0" presId="urn:microsoft.com/office/officeart/2005/8/layout/hierarchy3"/>
    <dgm:cxn modelId="{D6AF1746-BFA3-4D0E-BEE0-C177E9B97E9C}" srcId="{D8272FBB-16FA-475B-99F1-8E78F5BE9451}" destId="{61925C8D-A052-4B19-BDD9-FEC7C1928CEC}" srcOrd="0" destOrd="0" parTransId="{56CDA785-02FB-4192-9DE8-A322D9DE2283}" sibTransId="{81EC1284-464A-4633-8A6F-F0BEF033933E}"/>
    <dgm:cxn modelId="{787C427F-E1D7-4DBF-8C79-7D9DED5B27CB}" srcId="{D8272FBB-16FA-475B-99F1-8E78F5BE9451}" destId="{366793CE-7186-47D6-9B59-9553E974B316}" srcOrd="1" destOrd="0" parTransId="{D36B4C6C-82EC-4D40-9750-BA706ECA3909}" sibTransId="{C96CD98B-4117-415D-8235-1B640478AEF6}"/>
    <dgm:cxn modelId="{A1C09C83-3315-A44F-B9DA-503740FC0E1E}" type="presOf" srcId="{5CD7D83C-4D23-4759-B687-2F184A095379}" destId="{EFC50A21-0ACD-470C-855F-01CD99DFCEF2}" srcOrd="0" destOrd="0" presId="urn:microsoft.com/office/officeart/2005/8/layout/hierarchy3"/>
    <dgm:cxn modelId="{593BEB89-6BFB-EA43-8CF1-EFEA8340A9C7}" type="presOf" srcId="{366793CE-7186-47D6-9B59-9553E974B316}" destId="{C41BFBCC-5819-4DAA-A085-BFAD10EAED79}" srcOrd="0" destOrd="0" presId="urn:microsoft.com/office/officeart/2005/8/layout/hierarchy3"/>
    <dgm:cxn modelId="{D8B6878B-136D-9E44-95B9-B12F08294591}" type="presOf" srcId="{61925C8D-A052-4B19-BDD9-FEC7C1928CEC}" destId="{DE38AB3C-833E-48E1-AD63-70C7A5E88922}" srcOrd="0" destOrd="0" presId="urn:microsoft.com/office/officeart/2005/8/layout/hierarchy3"/>
    <dgm:cxn modelId="{978DF4A0-9489-496C-96CB-A447BE4D4214}" srcId="{D8272FBB-16FA-475B-99F1-8E78F5BE9451}" destId="{72E3B874-5D2D-4A64-BEB3-725EB5E4C4F9}" srcOrd="3" destOrd="0" parTransId="{69C21D8D-9696-407A-A2F3-502073EAD2AA}" sibTransId="{D570DA85-01FD-4F59-A0D2-2FE84DDE43C9}"/>
    <dgm:cxn modelId="{0E1912AB-6F78-D949-90FF-C41B4DEAE0BF}" type="presOf" srcId="{CC53DF59-E5C6-445D-AB18-8680F44DDBAD}" destId="{D676D01D-3D41-4638-B38A-376A6B5C1B44}" srcOrd="0" destOrd="0" presId="urn:microsoft.com/office/officeart/2005/8/layout/hierarchy3"/>
    <dgm:cxn modelId="{AD012CAD-F108-4202-A713-D9DA410E9C87}" srcId="{5CD7D83C-4D23-4759-B687-2F184A095379}" destId="{D8272FBB-16FA-475B-99F1-8E78F5BE9451}" srcOrd="0" destOrd="0" parTransId="{5106439F-9F68-484C-ABCD-D00EC19D56B4}" sibTransId="{29CB0E52-37B0-48F4-B3F5-D96AE4751A7F}"/>
    <dgm:cxn modelId="{CC89DCD3-1110-E345-AAF5-DA2D418F21C2}" type="presOf" srcId="{37E14F69-45B6-4CC0-885E-FE04F4E9BFD1}" destId="{D9381AF8-F81D-4047-8231-488A424B5331}" srcOrd="0" destOrd="0" presId="urn:microsoft.com/office/officeart/2005/8/layout/hierarchy3"/>
    <dgm:cxn modelId="{AC723EDE-6A0B-7B46-B046-2D8BB91503EB}" type="presOf" srcId="{72E3B874-5D2D-4A64-BEB3-725EB5E4C4F9}" destId="{81846A22-D77B-4617-82B4-E36933BAE2C4}" srcOrd="0" destOrd="0" presId="urn:microsoft.com/office/officeart/2005/8/layout/hierarchy3"/>
    <dgm:cxn modelId="{A6AEA3DE-D701-D040-9162-4DE3104DC766}" type="presOf" srcId="{D36B4C6C-82EC-4D40-9750-BA706ECA3909}" destId="{7C3E43D3-48B2-4E62-A9C0-AED40F9048C9}" srcOrd="0" destOrd="0" presId="urn:microsoft.com/office/officeart/2005/8/layout/hierarchy3"/>
    <dgm:cxn modelId="{9EBE09EA-1F6A-1149-8479-8C2FF20F89BE}" type="presOf" srcId="{02CB7D10-EAF9-4BE5-84AE-58AB4800B6B9}" destId="{B3C15A10-F9AF-4D10-81D6-512625768D89}" srcOrd="0" destOrd="0" presId="urn:microsoft.com/office/officeart/2005/8/layout/hierarchy3"/>
    <dgm:cxn modelId="{BFBB85F6-AB24-AA4E-BCFE-B8D9AD1F8065}" type="presOf" srcId="{D8272FBB-16FA-475B-99F1-8E78F5BE9451}" destId="{5DFFBE5D-A0DF-4C20-9601-A5B417A3759D}" srcOrd="0" destOrd="0" presId="urn:microsoft.com/office/officeart/2005/8/layout/hierarchy3"/>
    <dgm:cxn modelId="{42958AFE-E065-48C7-83DB-2C84FE54E2A9}" srcId="{D8272FBB-16FA-475B-99F1-8E78F5BE9451}" destId="{CC53DF59-E5C6-445D-AB18-8680F44DDBAD}" srcOrd="4" destOrd="0" parTransId="{B541F248-D194-47FB-91D3-9BE113978F7A}" sibTransId="{DE1072FD-6E9A-4022-9164-79A5BB8D333E}"/>
    <dgm:cxn modelId="{24E1BB6D-E07B-DF4F-B8A1-BB520967A4E8}" type="presParOf" srcId="{EFC50A21-0ACD-470C-855F-01CD99DFCEF2}" destId="{998B3EF2-62B6-4161-80BE-437A52841558}" srcOrd="0" destOrd="0" presId="urn:microsoft.com/office/officeart/2005/8/layout/hierarchy3"/>
    <dgm:cxn modelId="{F5B6A710-DB5B-3A4F-ABF0-53D5599D618B}" type="presParOf" srcId="{998B3EF2-62B6-4161-80BE-437A52841558}" destId="{B40A4656-F958-4465-868A-60C4D83F7F22}" srcOrd="0" destOrd="0" presId="urn:microsoft.com/office/officeart/2005/8/layout/hierarchy3"/>
    <dgm:cxn modelId="{A460079C-43E7-1D4F-A12A-BEE3FF09A15F}" type="presParOf" srcId="{B40A4656-F958-4465-868A-60C4D83F7F22}" destId="{5DFFBE5D-A0DF-4C20-9601-A5B417A3759D}" srcOrd="0" destOrd="0" presId="urn:microsoft.com/office/officeart/2005/8/layout/hierarchy3"/>
    <dgm:cxn modelId="{779B9460-2137-F945-8CAC-A10B6E2F24A8}" type="presParOf" srcId="{B40A4656-F958-4465-868A-60C4D83F7F22}" destId="{44BB4771-E48A-4488-BD17-FADBA982D1CE}" srcOrd="1" destOrd="0" presId="urn:microsoft.com/office/officeart/2005/8/layout/hierarchy3"/>
    <dgm:cxn modelId="{C07E9A57-0845-1C47-8537-B0F5DA44A65A}" type="presParOf" srcId="{998B3EF2-62B6-4161-80BE-437A52841558}" destId="{BE32899D-1568-4AD1-9E21-E3838C26F46D}" srcOrd="1" destOrd="0" presId="urn:microsoft.com/office/officeart/2005/8/layout/hierarchy3"/>
    <dgm:cxn modelId="{DCBCD842-9B93-5A4B-B045-0AA6F0179789}" type="presParOf" srcId="{BE32899D-1568-4AD1-9E21-E3838C26F46D}" destId="{2427719E-3DBC-4D89-BD65-2CE1A5B5D2F6}" srcOrd="0" destOrd="0" presId="urn:microsoft.com/office/officeart/2005/8/layout/hierarchy3"/>
    <dgm:cxn modelId="{8CCF74AA-3F5C-EE4B-9FD1-D8E23055EFA9}" type="presParOf" srcId="{BE32899D-1568-4AD1-9E21-E3838C26F46D}" destId="{DE38AB3C-833E-48E1-AD63-70C7A5E88922}" srcOrd="1" destOrd="0" presId="urn:microsoft.com/office/officeart/2005/8/layout/hierarchy3"/>
    <dgm:cxn modelId="{DB1FD43C-26B7-0F48-8CA1-7A5AB1531080}" type="presParOf" srcId="{BE32899D-1568-4AD1-9E21-E3838C26F46D}" destId="{7C3E43D3-48B2-4E62-A9C0-AED40F9048C9}" srcOrd="2" destOrd="0" presId="urn:microsoft.com/office/officeart/2005/8/layout/hierarchy3"/>
    <dgm:cxn modelId="{2A011509-7F95-8849-8D0F-8BA24E125636}" type="presParOf" srcId="{BE32899D-1568-4AD1-9E21-E3838C26F46D}" destId="{C41BFBCC-5819-4DAA-A085-BFAD10EAED79}" srcOrd="3" destOrd="0" presId="urn:microsoft.com/office/officeart/2005/8/layout/hierarchy3"/>
    <dgm:cxn modelId="{2C89DFD0-6C5C-DE4A-AAE6-68F0093234CF}" type="presParOf" srcId="{BE32899D-1568-4AD1-9E21-E3838C26F46D}" destId="{271233E2-72F2-406B-925C-5A38E51AA0AB}" srcOrd="4" destOrd="0" presId="urn:microsoft.com/office/officeart/2005/8/layout/hierarchy3"/>
    <dgm:cxn modelId="{D2EE9290-D5BB-E945-875C-0F50F2BC5324}" type="presParOf" srcId="{BE32899D-1568-4AD1-9E21-E3838C26F46D}" destId="{B3C15A10-F9AF-4D10-81D6-512625768D89}" srcOrd="5" destOrd="0" presId="urn:microsoft.com/office/officeart/2005/8/layout/hierarchy3"/>
    <dgm:cxn modelId="{43FF4F6C-596E-3142-ABF6-2CA6E1A55678}" type="presParOf" srcId="{BE32899D-1568-4AD1-9E21-E3838C26F46D}" destId="{8F1FDDCD-EA72-4487-BE27-A44419202AD6}" srcOrd="6" destOrd="0" presId="urn:microsoft.com/office/officeart/2005/8/layout/hierarchy3"/>
    <dgm:cxn modelId="{8C0CA723-F3E4-454F-B9C0-18EFBF48ED1E}" type="presParOf" srcId="{BE32899D-1568-4AD1-9E21-E3838C26F46D}" destId="{81846A22-D77B-4617-82B4-E36933BAE2C4}" srcOrd="7" destOrd="0" presId="urn:microsoft.com/office/officeart/2005/8/layout/hierarchy3"/>
    <dgm:cxn modelId="{46A0DB8C-6F9D-994F-98C2-27AC7423847F}" type="presParOf" srcId="{BE32899D-1568-4AD1-9E21-E3838C26F46D}" destId="{82140EAE-D953-4528-B336-DEE331241C52}" srcOrd="8" destOrd="0" presId="urn:microsoft.com/office/officeart/2005/8/layout/hierarchy3"/>
    <dgm:cxn modelId="{36D3BDB5-0426-604B-87CA-2DFBE796A856}" type="presParOf" srcId="{BE32899D-1568-4AD1-9E21-E3838C26F46D}" destId="{D676D01D-3D41-4638-B38A-376A6B5C1B44}" srcOrd="9" destOrd="0" presId="urn:microsoft.com/office/officeart/2005/8/layout/hierarchy3"/>
    <dgm:cxn modelId="{C0F845AE-82B9-2243-986C-567CF2153F86}" type="presParOf" srcId="{BE32899D-1568-4AD1-9E21-E3838C26F46D}" destId="{6C800022-2792-4C0A-9A01-7732503C4E81}" srcOrd="10" destOrd="0" presId="urn:microsoft.com/office/officeart/2005/8/layout/hierarchy3"/>
    <dgm:cxn modelId="{F5242572-A9F6-EE47-81D9-C058ADD94300}" type="presParOf" srcId="{BE32899D-1568-4AD1-9E21-E3838C26F46D}" destId="{D9381AF8-F81D-4047-8231-488A424B533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81B9A4-4E63-4278-9280-995D54504E5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A156EB-AAD9-45F4-B5A9-153B7DFA4A0F}">
      <dgm:prSet/>
      <dgm:spPr>
        <a:solidFill>
          <a:srgbClr val="800000"/>
        </a:solidFill>
      </dgm:spPr>
      <dgm:t>
        <a:bodyPr/>
        <a:lstStyle/>
        <a:p>
          <a:r>
            <a:rPr lang="en-US" baseline="0" dirty="0"/>
            <a:t>Uma </a:t>
          </a:r>
          <a:r>
            <a:rPr lang="en-US" baseline="0" dirty="0" err="1"/>
            <a:t>medida</a:t>
          </a:r>
          <a:r>
            <a:rPr lang="en-US" baseline="0" dirty="0"/>
            <a:t> que </a:t>
          </a:r>
          <a:r>
            <a:rPr lang="en-US" baseline="0" dirty="0" err="1"/>
            <a:t>expressa</a:t>
          </a:r>
          <a:r>
            <a:rPr lang="en-US" baseline="0" dirty="0"/>
            <a:t> a </a:t>
          </a:r>
          <a:r>
            <a:rPr lang="en-US" baseline="0" dirty="0" err="1"/>
            <a:t>qualidade</a:t>
          </a:r>
          <a:r>
            <a:rPr lang="en-US" baseline="0" dirty="0"/>
            <a:t> de </a:t>
          </a:r>
          <a:r>
            <a:rPr lang="en-US" baseline="0" dirty="0" err="1"/>
            <a:t>crédito</a:t>
          </a:r>
          <a:r>
            <a:rPr lang="en-US" baseline="0" dirty="0"/>
            <a:t> de um </a:t>
          </a:r>
          <a:r>
            <a:rPr lang="en-US" baseline="0" dirty="0" err="1"/>
            <a:t>tomador</a:t>
          </a:r>
          <a:r>
            <a:rPr lang="en-US" baseline="0" dirty="0"/>
            <a:t> de </a:t>
          </a:r>
          <a:r>
            <a:rPr lang="en-US" baseline="0" dirty="0" err="1"/>
            <a:t>crédito</a:t>
          </a:r>
          <a:r>
            <a:rPr lang="en-US" baseline="0" dirty="0"/>
            <a:t> </a:t>
          </a:r>
          <a:r>
            <a:rPr lang="en-US" baseline="0" dirty="0" err="1"/>
            <a:t>ou</a:t>
          </a:r>
          <a:r>
            <a:rPr lang="en-US" baseline="0" dirty="0"/>
            <a:t> de um </a:t>
          </a:r>
          <a:r>
            <a:rPr lang="en-US" baseline="0" dirty="0" err="1"/>
            <a:t>emissor</a:t>
          </a:r>
          <a:r>
            <a:rPr lang="en-US" baseline="0" dirty="0"/>
            <a:t> de </a:t>
          </a:r>
          <a:r>
            <a:rPr lang="en-US" baseline="0" dirty="0" err="1"/>
            <a:t>dívidas</a:t>
          </a:r>
          <a:r>
            <a:rPr lang="en-US" baseline="0" dirty="0"/>
            <a:t> </a:t>
          </a:r>
          <a:endParaRPr lang="pt-BR" dirty="0"/>
        </a:p>
      </dgm:t>
    </dgm:pt>
    <dgm:pt modelId="{4B56A5A3-534C-4A98-AB88-AB00B1015AFF}" type="parTrans" cxnId="{36E31D97-3530-4703-B6DB-8191D15BCE2E}">
      <dgm:prSet/>
      <dgm:spPr/>
      <dgm:t>
        <a:bodyPr/>
        <a:lstStyle/>
        <a:p>
          <a:endParaRPr lang="pt-BR"/>
        </a:p>
      </dgm:t>
    </dgm:pt>
    <dgm:pt modelId="{AD2B7401-2393-44AF-99A4-2A21B1F2E500}" type="sibTrans" cxnId="{36E31D97-3530-4703-B6DB-8191D15BCE2E}">
      <dgm:prSet/>
      <dgm:spPr/>
      <dgm:t>
        <a:bodyPr/>
        <a:lstStyle/>
        <a:p>
          <a:endParaRPr lang="pt-BR"/>
        </a:p>
      </dgm:t>
    </dgm:pt>
    <dgm:pt modelId="{5563EB4D-9458-4408-9CA6-8388FD005C33}">
      <dgm:prSet/>
      <dgm:spPr>
        <a:solidFill>
          <a:srgbClr val="800000"/>
        </a:solidFill>
      </dgm:spPr>
      <dgm:t>
        <a:bodyPr/>
        <a:lstStyle/>
        <a:p>
          <a:r>
            <a:rPr lang="en-US" baseline="0"/>
            <a:t>Pode ser definido com base em análises qualitativas e quantitativas </a:t>
          </a:r>
          <a:endParaRPr lang="pt-BR"/>
        </a:p>
      </dgm:t>
    </dgm:pt>
    <dgm:pt modelId="{AB43DDF1-D4B8-43F8-A84D-F6C5990A18D6}" type="parTrans" cxnId="{EEDC490F-1FAC-49A5-BA92-7FF407A331EF}">
      <dgm:prSet/>
      <dgm:spPr/>
      <dgm:t>
        <a:bodyPr/>
        <a:lstStyle/>
        <a:p>
          <a:endParaRPr lang="pt-BR"/>
        </a:p>
      </dgm:t>
    </dgm:pt>
    <dgm:pt modelId="{D99B5557-1FE0-4D34-915B-46E31C2312F1}" type="sibTrans" cxnId="{EEDC490F-1FAC-49A5-BA92-7FF407A331EF}">
      <dgm:prSet/>
      <dgm:spPr/>
      <dgm:t>
        <a:bodyPr/>
        <a:lstStyle/>
        <a:p>
          <a:endParaRPr lang="pt-BR"/>
        </a:p>
      </dgm:t>
    </dgm:pt>
    <dgm:pt modelId="{691AE20F-F239-4871-B1D1-2FF6996A3538}">
      <dgm:prSet/>
      <dgm:spPr>
        <a:solidFill>
          <a:srgbClr val="800000"/>
        </a:solidFill>
      </dgm:spPr>
      <dgm:t>
        <a:bodyPr/>
        <a:lstStyle/>
        <a:p>
          <a:r>
            <a:rPr lang="en-US" baseline="0"/>
            <a:t>Representado por letra e/ou número, dentro de uma escala previamente definida </a:t>
          </a:r>
          <a:endParaRPr lang="pt-BR"/>
        </a:p>
      </dgm:t>
    </dgm:pt>
    <dgm:pt modelId="{5E8FAC9F-00D8-46A1-9782-414592802409}" type="parTrans" cxnId="{8D7AA533-B904-426B-A32C-76F48CE503A8}">
      <dgm:prSet/>
      <dgm:spPr/>
      <dgm:t>
        <a:bodyPr/>
        <a:lstStyle/>
        <a:p>
          <a:endParaRPr lang="pt-BR"/>
        </a:p>
      </dgm:t>
    </dgm:pt>
    <dgm:pt modelId="{A8EE1ADE-A56A-4437-AE23-EBC53CACE738}" type="sibTrans" cxnId="{8D7AA533-B904-426B-A32C-76F48CE503A8}">
      <dgm:prSet/>
      <dgm:spPr/>
      <dgm:t>
        <a:bodyPr/>
        <a:lstStyle/>
        <a:p>
          <a:endParaRPr lang="pt-BR"/>
        </a:p>
      </dgm:t>
    </dgm:pt>
    <dgm:pt modelId="{60E110E2-28D0-43BD-80D9-1EB87B75E295}" type="pres">
      <dgm:prSet presAssocID="{4981B9A4-4E63-4278-9280-995D54504E5A}" presName="Name0" presStyleCnt="0">
        <dgm:presLayoutVars>
          <dgm:dir/>
          <dgm:resizeHandles val="exact"/>
        </dgm:presLayoutVars>
      </dgm:prSet>
      <dgm:spPr/>
    </dgm:pt>
    <dgm:pt modelId="{E7C1855F-8ECC-4B9A-8101-B9CAAD7CCCB2}" type="pres">
      <dgm:prSet presAssocID="{27A156EB-AAD9-45F4-B5A9-153B7DFA4A0F}" presName="node" presStyleLbl="node1" presStyleIdx="0" presStyleCnt="3">
        <dgm:presLayoutVars>
          <dgm:bulletEnabled val="1"/>
        </dgm:presLayoutVars>
      </dgm:prSet>
      <dgm:spPr/>
    </dgm:pt>
    <dgm:pt modelId="{2C8A5A49-47B5-485E-9D82-534D3654D1FB}" type="pres">
      <dgm:prSet presAssocID="{AD2B7401-2393-44AF-99A4-2A21B1F2E500}" presName="sibTrans" presStyleCnt="0"/>
      <dgm:spPr/>
    </dgm:pt>
    <dgm:pt modelId="{5F45A40F-D91B-4F99-8EA5-438205CA1128}" type="pres">
      <dgm:prSet presAssocID="{5563EB4D-9458-4408-9CA6-8388FD005C33}" presName="node" presStyleLbl="node1" presStyleIdx="1" presStyleCnt="3">
        <dgm:presLayoutVars>
          <dgm:bulletEnabled val="1"/>
        </dgm:presLayoutVars>
      </dgm:prSet>
      <dgm:spPr/>
    </dgm:pt>
    <dgm:pt modelId="{A5F4C0A4-CD7C-4A09-BB30-640F19EA9CB5}" type="pres">
      <dgm:prSet presAssocID="{D99B5557-1FE0-4D34-915B-46E31C2312F1}" presName="sibTrans" presStyleCnt="0"/>
      <dgm:spPr/>
    </dgm:pt>
    <dgm:pt modelId="{80EE7333-18F9-4DD0-BFB0-949EEDE97746}" type="pres">
      <dgm:prSet presAssocID="{691AE20F-F239-4871-B1D1-2FF6996A3538}" presName="node" presStyleLbl="node1" presStyleIdx="2" presStyleCnt="3">
        <dgm:presLayoutVars>
          <dgm:bulletEnabled val="1"/>
        </dgm:presLayoutVars>
      </dgm:prSet>
      <dgm:spPr/>
    </dgm:pt>
  </dgm:ptLst>
  <dgm:cxnLst>
    <dgm:cxn modelId="{EEDC490F-1FAC-49A5-BA92-7FF407A331EF}" srcId="{4981B9A4-4E63-4278-9280-995D54504E5A}" destId="{5563EB4D-9458-4408-9CA6-8388FD005C33}" srcOrd="1" destOrd="0" parTransId="{AB43DDF1-D4B8-43F8-A84D-F6C5990A18D6}" sibTransId="{D99B5557-1FE0-4D34-915B-46E31C2312F1}"/>
    <dgm:cxn modelId="{4DF7A10F-FDE1-F44E-9232-5CF553A63745}" type="presOf" srcId="{691AE20F-F239-4871-B1D1-2FF6996A3538}" destId="{80EE7333-18F9-4DD0-BFB0-949EEDE97746}" srcOrd="0" destOrd="0" presId="urn:microsoft.com/office/officeart/2005/8/layout/hList6"/>
    <dgm:cxn modelId="{8D7AA533-B904-426B-A32C-76F48CE503A8}" srcId="{4981B9A4-4E63-4278-9280-995D54504E5A}" destId="{691AE20F-F239-4871-B1D1-2FF6996A3538}" srcOrd="2" destOrd="0" parTransId="{5E8FAC9F-00D8-46A1-9782-414592802409}" sibTransId="{A8EE1ADE-A56A-4437-AE23-EBC53CACE738}"/>
    <dgm:cxn modelId="{CCF6EB61-0EFF-1742-ADAC-DC8EE19E5226}" type="presOf" srcId="{27A156EB-AAD9-45F4-B5A9-153B7DFA4A0F}" destId="{E7C1855F-8ECC-4B9A-8101-B9CAAD7CCCB2}" srcOrd="0" destOrd="0" presId="urn:microsoft.com/office/officeart/2005/8/layout/hList6"/>
    <dgm:cxn modelId="{D0FE7B7F-293E-1E40-8BA7-104C0C68D1A6}" type="presOf" srcId="{5563EB4D-9458-4408-9CA6-8388FD005C33}" destId="{5F45A40F-D91B-4F99-8EA5-438205CA1128}" srcOrd="0" destOrd="0" presId="urn:microsoft.com/office/officeart/2005/8/layout/hList6"/>
    <dgm:cxn modelId="{36E31D97-3530-4703-B6DB-8191D15BCE2E}" srcId="{4981B9A4-4E63-4278-9280-995D54504E5A}" destId="{27A156EB-AAD9-45F4-B5A9-153B7DFA4A0F}" srcOrd="0" destOrd="0" parTransId="{4B56A5A3-534C-4A98-AB88-AB00B1015AFF}" sibTransId="{AD2B7401-2393-44AF-99A4-2A21B1F2E500}"/>
    <dgm:cxn modelId="{64E0E5B5-52E1-6042-96E8-08CEF53D3DAD}" type="presOf" srcId="{4981B9A4-4E63-4278-9280-995D54504E5A}" destId="{60E110E2-28D0-43BD-80D9-1EB87B75E295}" srcOrd="0" destOrd="0" presId="urn:microsoft.com/office/officeart/2005/8/layout/hList6"/>
    <dgm:cxn modelId="{42EE2CCA-4AA8-6D4B-84CA-5E7FE6031457}" type="presParOf" srcId="{60E110E2-28D0-43BD-80D9-1EB87B75E295}" destId="{E7C1855F-8ECC-4B9A-8101-B9CAAD7CCCB2}" srcOrd="0" destOrd="0" presId="urn:microsoft.com/office/officeart/2005/8/layout/hList6"/>
    <dgm:cxn modelId="{4B512004-13C2-A14E-B0A6-13B6B6C0C80E}" type="presParOf" srcId="{60E110E2-28D0-43BD-80D9-1EB87B75E295}" destId="{2C8A5A49-47B5-485E-9D82-534D3654D1FB}" srcOrd="1" destOrd="0" presId="urn:microsoft.com/office/officeart/2005/8/layout/hList6"/>
    <dgm:cxn modelId="{308AF2A1-60C4-424F-B835-C5A6AE38E87A}" type="presParOf" srcId="{60E110E2-28D0-43BD-80D9-1EB87B75E295}" destId="{5F45A40F-D91B-4F99-8EA5-438205CA1128}" srcOrd="2" destOrd="0" presId="urn:microsoft.com/office/officeart/2005/8/layout/hList6"/>
    <dgm:cxn modelId="{5D887465-C4C9-CA4C-BF62-986CF7BC72BF}" type="presParOf" srcId="{60E110E2-28D0-43BD-80D9-1EB87B75E295}" destId="{A5F4C0A4-CD7C-4A09-BB30-640F19EA9CB5}" srcOrd="3" destOrd="0" presId="urn:microsoft.com/office/officeart/2005/8/layout/hList6"/>
    <dgm:cxn modelId="{0F4EAD3F-7036-1D42-B2FC-3192907D3AA6}" type="presParOf" srcId="{60E110E2-28D0-43BD-80D9-1EB87B75E295}" destId="{80EE7333-18F9-4DD0-BFB0-949EEDE9774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26965D-4DC6-4697-9E59-DE226750C7D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A1D12A84-CCE0-4AEA-B8CC-64673CC35F7D}">
      <dgm:prSet/>
      <dgm:spPr/>
      <dgm:t>
        <a:bodyPr/>
        <a:lstStyle/>
        <a:p>
          <a:r>
            <a:rPr lang="en-US" b="1"/>
            <a:t>Res. 2.689/1999 – Art 1</a:t>
          </a:r>
          <a:r>
            <a:rPr lang="pt-BR" b="1" baseline="30000"/>
            <a:t>o</a:t>
          </a:r>
          <a:r>
            <a:rPr lang="en-US"/>
            <a:t>:</a:t>
          </a:r>
          <a:endParaRPr lang="pt-BR"/>
        </a:p>
      </dgm:t>
    </dgm:pt>
    <dgm:pt modelId="{708A84AC-9639-43A3-9B95-43D9F10BD0A3}" type="parTrans" cxnId="{73605148-2C1E-4081-B0D6-6008F27DCD43}">
      <dgm:prSet/>
      <dgm:spPr/>
      <dgm:t>
        <a:bodyPr/>
        <a:lstStyle/>
        <a:p>
          <a:endParaRPr lang="pt-BR"/>
        </a:p>
      </dgm:t>
    </dgm:pt>
    <dgm:pt modelId="{DC625858-9154-4CDE-A31F-35C069D88095}" type="sibTrans" cxnId="{73605148-2C1E-4081-B0D6-6008F27DCD43}">
      <dgm:prSet/>
      <dgm:spPr/>
      <dgm:t>
        <a:bodyPr/>
        <a:lstStyle/>
        <a:p>
          <a:endParaRPr lang="pt-BR"/>
        </a:p>
      </dgm:t>
    </dgm:pt>
    <dgm:pt modelId="{2DCF11AE-167A-4582-8A2A-91DAC7A83BDE}">
      <dgm:prSet/>
      <dgm:spPr/>
      <dgm:t>
        <a:bodyPr/>
        <a:lstStyle/>
        <a:p>
          <a:r>
            <a:rPr lang="en-US"/>
            <a:t>Determina que as IFs devem classificar as operações de crédito, em ordem crescente de risco, nos seguintes níveis: AA, A, B, C, D, E, F, G e H. </a:t>
          </a:r>
          <a:endParaRPr lang="pt-BR"/>
        </a:p>
      </dgm:t>
    </dgm:pt>
    <dgm:pt modelId="{CC210815-AE3A-4613-A93B-7CAB233E2141}" type="parTrans" cxnId="{CDA759FA-5F1E-4974-885B-A0DD42035F9C}">
      <dgm:prSet/>
      <dgm:spPr/>
      <dgm:t>
        <a:bodyPr/>
        <a:lstStyle/>
        <a:p>
          <a:endParaRPr lang="pt-BR"/>
        </a:p>
      </dgm:t>
    </dgm:pt>
    <dgm:pt modelId="{D208536A-ADBC-4D73-BF44-2E852205E01E}" type="sibTrans" cxnId="{CDA759FA-5F1E-4974-885B-A0DD42035F9C}">
      <dgm:prSet/>
      <dgm:spPr/>
      <dgm:t>
        <a:bodyPr/>
        <a:lstStyle/>
        <a:p>
          <a:endParaRPr lang="pt-BR"/>
        </a:p>
      </dgm:t>
    </dgm:pt>
    <dgm:pt modelId="{8D98EC94-864C-4C4B-93B4-E6473E3056E8}" type="pres">
      <dgm:prSet presAssocID="{1826965D-4DC6-4697-9E59-DE226750C7DB}" presName="linear" presStyleCnt="0">
        <dgm:presLayoutVars>
          <dgm:dir/>
          <dgm:animLvl val="lvl"/>
          <dgm:resizeHandles val="exact"/>
        </dgm:presLayoutVars>
      </dgm:prSet>
      <dgm:spPr/>
    </dgm:pt>
    <dgm:pt modelId="{7C8A8D63-D3C9-419F-9E96-630494B180C0}" type="pres">
      <dgm:prSet presAssocID="{A1D12A84-CCE0-4AEA-B8CC-64673CC35F7D}" presName="parentLin" presStyleCnt="0"/>
      <dgm:spPr/>
    </dgm:pt>
    <dgm:pt modelId="{A427EB34-70C8-487F-BBA8-9A84FEB3D118}" type="pres">
      <dgm:prSet presAssocID="{A1D12A84-CCE0-4AEA-B8CC-64673CC35F7D}" presName="parentLeftMargin" presStyleLbl="node1" presStyleIdx="0" presStyleCnt="1"/>
      <dgm:spPr/>
    </dgm:pt>
    <dgm:pt modelId="{B9A2C089-AC09-4326-9F8A-F7EB7AA2D009}" type="pres">
      <dgm:prSet presAssocID="{A1D12A84-CCE0-4AEA-B8CC-64673CC35F7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698F790-DC1D-4E97-8D06-8768B618BDEF}" type="pres">
      <dgm:prSet presAssocID="{A1D12A84-CCE0-4AEA-B8CC-64673CC35F7D}" presName="negativeSpace" presStyleCnt="0"/>
      <dgm:spPr/>
    </dgm:pt>
    <dgm:pt modelId="{38B3370A-E8FF-4994-9EEE-0D02D9BAAF08}" type="pres">
      <dgm:prSet presAssocID="{A1D12A84-CCE0-4AEA-B8CC-64673CC35F7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3FD6403-B0CC-4F75-902A-D69F73FC1FDD}" type="presOf" srcId="{A1D12A84-CCE0-4AEA-B8CC-64673CC35F7D}" destId="{A427EB34-70C8-487F-BBA8-9A84FEB3D118}" srcOrd="0" destOrd="0" presId="urn:microsoft.com/office/officeart/2005/8/layout/list1"/>
    <dgm:cxn modelId="{853E3B31-8E10-4F6A-B770-2E08F03DD504}" type="presOf" srcId="{1826965D-4DC6-4697-9E59-DE226750C7DB}" destId="{8D98EC94-864C-4C4B-93B4-E6473E3056E8}" srcOrd="0" destOrd="0" presId="urn:microsoft.com/office/officeart/2005/8/layout/list1"/>
    <dgm:cxn modelId="{E52DD63F-0EBB-41B2-88BD-BA2A309D0AD0}" type="presOf" srcId="{A1D12A84-CCE0-4AEA-B8CC-64673CC35F7D}" destId="{B9A2C089-AC09-4326-9F8A-F7EB7AA2D009}" srcOrd="1" destOrd="0" presId="urn:microsoft.com/office/officeart/2005/8/layout/list1"/>
    <dgm:cxn modelId="{73605148-2C1E-4081-B0D6-6008F27DCD43}" srcId="{1826965D-4DC6-4697-9E59-DE226750C7DB}" destId="{A1D12A84-CCE0-4AEA-B8CC-64673CC35F7D}" srcOrd="0" destOrd="0" parTransId="{708A84AC-9639-43A3-9B95-43D9F10BD0A3}" sibTransId="{DC625858-9154-4CDE-A31F-35C069D88095}"/>
    <dgm:cxn modelId="{647678C2-8BAD-48D1-96F4-E4D827D59C97}" type="presOf" srcId="{2DCF11AE-167A-4582-8A2A-91DAC7A83BDE}" destId="{38B3370A-E8FF-4994-9EEE-0D02D9BAAF08}" srcOrd="0" destOrd="0" presId="urn:microsoft.com/office/officeart/2005/8/layout/list1"/>
    <dgm:cxn modelId="{CDA759FA-5F1E-4974-885B-A0DD42035F9C}" srcId="{A1D12A84-CCE0-4AEA-B8CC-64673CC35F7D}" destId="{2DCF11AE-167A-4582-8A2A-91DAC7A83BDE}" srcOrd="0" destOrd="0" parTransId="{CC210815-AE3A-4613-A93B-7CAB233E2141}" sibTransId="{D208536A-ADBC-4D73-BF44-2E852205E01E}"/>
    <dgm:cxn modelId="{806A06A3-C3DC-4501-96D4-20D4A871E75A}" type="presParOf" srcId="{8D98EC94-864C-4C4B-93B4-E6473E3056E8}" destId="{7C8A8D63-D3C9-419F-9E96-630494B180C0}" srcOrd="0" destOrd="0" presId="urn:microsoft.com/office/officeart/2005/8/layout/list1"/>
    <dgm:cxn modelId="{142E36F3-8433-4755-B049-40A5C2A2F113}" type="presParOf" srcId="{7C8A8D63-D3C9-419F-9E96-630494B180C0}" destId="{A427EB34-70C8-487F-BBA8-9A84FEB3D118}" srcOrd="0" destOrd="0" presId="urn:microsoft.com/office/officeart/2005/8/layout/list1"/>
    <dgm:cxn modelId="{210849DD-0C3E-453B-BA9F-B4601B016C04}" type="presParOf" srcId="{7C8A8D63-D3C9-419F-9E96-630494B180C0}" destId="{B9A2C089-AC09-4326-9F8A-F7EB7AA2D009}" srcOrd="1" destOrd="0" presId="urn:microsoft.com/office/officeart/2005/8/layout/list1"/>
    <dgm:cxn modelId="{22161366-0147-4A9F-8A9F-6B7D9EDDA7B8}" type="presParOf" srcId="{8D98EC94-864C-4C4B-93B4-E6473E3056E8}" destId="{9698F790-DC1D-4E97-8D06-8768B618BDEF}" srcOrd="1" destOrd="0" presId="urn:microsoft.com/office/officeart/2005/8/layout/list1"/>
    <dgm:cxn modelId="{BDC80350-D192-4C85-9580-5921B7B0E0DD}" type="presParOf" srcId="{8D98EC94-864C-4C4B-93B4-E6473E3056E8}" destId="{38B3370A-E8FF-4994-9EEE-0D02D9BAAF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E39AC6-4303-49C9-8E2E-3E9E362E163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261AA2-7879-45AE-AC6D-4CF577B9691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</a:rPr>
            <a:t>Res. 2.682/99, art. 4°: A </a:t>
          </a:r>
          <a:r>
            <a:rPr lang="en-US" b="1" dirty="0" err="1">
              <a:solidFill>
                <a:sysClr val="windowText" lastClr="000000"/>
              </a:solidFill>
            </a:rPr>
            <a:t>classificação</a:t>
          </a:r>
          <a:r>
            <a:rPr lang="en-US" b="1" dirty="0">
              <a:solidFill>
                <a:sysClr val="windowText" lastClr="000000"/>
              </a:solidFill>
            </a:rPr>
            <a:t> da </a:t>
          </a:r>
          <a:r>
            <a:rPr lang="en-US" b="1" dirty="0" err="1">
              <a:solidFill>
                <a:sysClr val="windowText" lastClr="000000"/>
              </a:solidFill>
            </a:rPr>
            <a:t>operação</a:t>
          </a:r>
          <a:r>
            <a:rPr lang="en-US" b="1" dirty="0">
              <a:solidFill>
                <a:sysClr val="windowText" lastClr="000000"/>
              </a:solidFill>
            </a:rPr>
            <a:t> </a:t>
          </a:r>
          <a:r>
            <a:rPr lang="en-US" b="1" dirty="0" err="1">
              <a:solidFill>
                <a:sysClr val="windowText" lastClr="000000"/>
              </a:solidFill>
            </a:rPr>
            <a:t>deve</a:t>
          </a:r>
          <a:r>
            <a:rPr lang="en-US" b="1" dirty="0">
              <a:solidFill>
                <a:sysClr val="windowText" lastClr="000000"/>
              </a:solidFill>
            </a:rPr>
            <a:t> ser </a:t>
          </a:r>
          <a:r>
            <a:rPr lang="en-US" b="1" dirty="0" err="1">
              <a:solidFill>
                <a:sysClr val="windowText" lastClr="000000"/>
              </a:solidFill>
            </a:rPr>
            <a:t>revista</a:t>
          </a:r>
          <a:r>
            <a:rPr lang="en-US" b="1" dirty="0">
              <a:solidFill>
                <a:sysClr val="windowText" lastClr="000000"/>
              </a:solidFill>
            </a:rPr>
            <a:t>, no </a:t>
          </a:r>
          <a:r>
            <a:rPr lang="en-US" b="1" dirty="0" err="1">
              <a:solidFill>
                <a:sysClr val="windowText" lastClr="000000"/>
              </a:solidFill>
            </a:rPr>
            <a:t>mínimo</a:t>
          </a:r>
          <a:r>
            <a:rPr lang="en-US" b="1" dirty="0">
              <a:solidFill>
                <a:sysClr val="windowText" lastClr="000000"/>
              </a:solidFill>
            </a:rPr>
            <a:t>:</a:t>
          </a:r>
          <a:endParaRPr lang="en-US" dirty="0">
            <a:solidFill>
              <a:sysClr val="windowText" lastClr="000000"/>
            </a:solidFill>
          </a:endParaRPr>
        </a:p>
      </dgm:t>
    </dgm:pt>
    <dgm:pt modelId="{7C7DC442-C105-43D7-A439-400562B4EABE}" type="parTrans" cxnId="{553302DF-6EEB-41A7-BD1F-BF12FB0ECBC6}">
      <dgm:prSet/>
      <dgm:spPr/>
      <dgm:t>
        <a:bodyPr/>
        <a:lstStyle/>
        <a:p>
          <a:endParaRPr lang="en-US"/>
        </a:p>
      </dgm:t>
    </dgm:pt>
    <dgm:pt modelId="{B25A0CE0-9FE9-4F80-B735-091FE7AF738C}" type="sibTrans" cxnId="{553302DF-6EEB-41A7-BD1F-BF12FB0ECBC6}">
      <dgm:prSet/>
      <dgm:spPr/>
      <dgm:t>
        <a:bodyPr/>
        <a:lstStyle/>
        <a:p>
          <a:endParaRPr lang="en-US"/>
        </a:p>
      </dgm:t>
    </dgm:pt>
    <dgm:pt modelId="{9129307B-C415-4F0C-8CD1-A3FEC018EF6B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c) </a:t>
          </a:r>
          <a:r>
            <a:rPr lang="en-US" dirty="0" err="1">
              <a:solidFill>
                <a:sysClr val="windowText" lastClr="000000"/>
              </a:solidFill>
            </a:rPr>
            <a:t>Mensalmente</a:t>
          </a:r>
          <a:r>
            <a:rPr lang="en-US" dirty="0">
              <a:solidFill>
                <a:sysClr val="windowText" lastClr="000000"/>
              </a:solidFill>
            </a:rPr>
            <a:t> </a:t>
          </a:r>
          <a:r>
            <a:rPr lang="en-US" dirty="0" err="1">
              <a:solidFill>
                <a:sysClr val="windowText" lastClr="000000"/>
              </a:solidFill>
            </a:rPr>
            <a:t>em</a:t>
          </a:r>
          <a:r>
            <a:rPr lang="en-US" dirty="0">
              <a:solidFill>
                <a:sysClr val="windowText" lastClr="000000"/>
              </a:solidFill>
            </a:rPr>
            <a:t> </a:t>
          </a:r>
          <a:r>
            <a:rPr lang="en-US" dirty="0" err="1">
              <a:solidFill>
                <a:sysClr val="windowText" lastClr="000000"/>
              </a:solidFill>
            </a:rPr>
            <a:t>função</a:t>
          </a:r>
          <a:r>
            <a:rPr lang="en-US" dirty="0">
              <a:solidFill>
                <a:sysClr val="windowText" lastClr="000000"/>
              </a:solidFill>
            </a:rPr>
            <a:t> de </a:t>
          </a:r>
          <a:r>
            <a:rPr lang="en-US" dirty="0" err="1">
              <a:solidFill>
                <a:sysClr val="windowText" lastClr="000000"/>
              </a:solidFill>
            </a:rPr>
            <a:t>atraso</a:t>
          </a:r>
          <a:r>
            <a:rPr lang="en-US" dirty="0">
              <a:solidFill>
                <a:sysClr val="windowText" lastClr="000000"/>
              </a:solidFill>
            </a:rPr>
            <a:t>.</a:t>
          </a:r>
        </a:p>
      </dgm:t>
    </dgm:pt>
    <dgm:pt modelId="{E4689D9D-1E86-4356-8330-A304AB93CECF}" type="parTrans" cxnId="{6617F647-6BF4-46AF-A8CC-FA1ADD005CC4}">
      <dgm:prSet/>
      <dgm:spPr/>
      <dgm:t>
        <a:bodyPr/>
        <a:lstStyle/>
        <a:p>
          <a:endParaRPr lang="en-US"/>
        </a:p>
      </dgm:t>
    </dgm:pt>
    <dgm:pt modelId="{87EA8674-9821-43FC-AC3A-432B88F25A2C}" type="sibTrans" cxnId="{6617F647-6BF4-46AF-A8CC-FA1ADD005CC4}">
      <dgm:prSet/>
      <dgm:spPr/>
      <dgm:t>
        <a:bodyPr/>
        <a:lstStyle/>
        <a:p>
          <a:endParaRPr lang="en-US"/>
        </a:p>
      </dgm:t>
    </dgm:pt>
    <dgm:pt modelId="{92211B5C-0DA0-B447-A04A-58BF0D6AD870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a) </a:t>
          </a:r>
          <a:r>
            <a:rPr lang="en-US" dirty="0" err="1"/>
            <a:t>uma</a:t>
          </a:r>
          <a:r>
            <a:rPr lang="en-US" dirty="0"/>
            <a:t> </a:t>
          </a:r>
          <a:r>
            <a:rPr lang="en-US" dirty="0" err="1"/>
            <a:t>vez</a:t>
          </a:r>
          <a:r>
            <a:rPr lang="en-US" dirty="0"/>
            <a:t> a </a:t>
          </a:r>
          <a:r>
            <a:rPr lang="en-US" dirty="0" err="1"/>
            <a:t>cada</a:t>
          </a:r>
          <a:r>
            <a:rPr lang="en-US" dirty="0"/>
            <a:t> doze meses, </a:t>
          </a:r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todas</a:t>
          </a:r>
          <a:r>
            <a:rPr lang="en-US" dirty="0"/>
            <a:t> as </a:t>
          </a:r>
          <a:r>
            <a:rPr lang="en-US" dirty="0" err="1"/>
            <a:t>situações</a:t>
          </a:r>
          <a:r>
            <a:rPr lang="en-US" dirty="0"/>
            <a:t>; </a:t>
          </a:r>
        </a:p>
      </dgm:t>
    </dgm:pt>
    <dgm:pt modelId="{BEC54257-38E5-0D44-893D-5422265E0401}" type="parTrans" cxnId="{5A7EA16E-7A3A-564A-9AB8-B2F7CC370BF7}">
      <dgm:prSet/>
      <dgm:spPr/>
      <dgm:t>
        <a:bodyPr/>
        <a:lstStyle/>
        <a:p>
          <a:endParaRPr lang="en-US"/>
        </a:p>
      </dgm:t>
    </dgm:pt>
    <dgm:pt modelId="{7DEE5522-2A1F-7E4E-A67B-1412798142C7}" type="sibTrans" cxnId="{5A7EA16E-7A3A-564A-9AB8-B2F7CC370BF7}">
      <dgm:prSet/>
      <dgm:spPr/>
      <dgm:t>
        <a:bodyPr/>
        <a:lstStyle/>
        <a:p>
          <a:endParaRPr lang="en-US"/>
        </a:p>
      </dgm:t>
    </dgm:pt>
    <dgm:pt modelId="{B7699EDA-ADD1-674F-A341-E2916992209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b)  a </a:t>
          </a:r>
          <a:r>
            <a:rPr lang="en-US" dirty="0" err="1"/>
            <a:t>cada</a:t>
          </a:r>
          <a:r>
            <a:rPr lang="en-US" dirty="0"/>
            <a:t> </a:t>
          </a:r>
          <a:r>
            <a:rPr lang="en-US" dirty="0" err="1"/>
            <a:t>seis</a:t>
          </a:r>
          <a:r>
            <a:rPr lang="en-US" dirty="0"/>
            <a:t> </a:t>
          </a:r>
          <a:r>
            <a:rPr lang="en-US" dirty="0" err="1"/>
            <a:t>meses</a:t>
          </a:r>
          <a:r>
            <a:rPr lang="en-US" dirty="0"/>
            <a:t>, </a:t>
          </a:r>
          <a:r>
            <a:rPr lang="en-US" dirty="0" err="1"/>
            <a:t>para</a:t>
          </a:r>
          <a:r>
            <a:rPr lang="en-US" dirty="0"/>
            <a:t> </a:t>
          </a:r>
          <a:r>
            <a:rPr lang="en-US" dirty="0" err="1"/>
            <a:t>operações</a:t>
          </a:r>
          <a:r>
            <a:rPr lang="en-US" dirty="0"/>
            <a:t> de um </a:t>
          </a:r>
          <a:r>
            <a:rPr lang="en-US" dirty="0" err="1"/>
            <a:t>mesmo</a:t>
          </a:r>
          <a:r>
            <a:rPr lang="en-US" dirty="0"/>
            <a:t> </a:t>
          </a:r>
          <a:r>
            <a:rPr lang="en-US" dirty="0" err="1"/>
            <a:t>cliente</a:t>
          </a:r>
          <a:r>
            <a:rPr lang="en-US" dirty="0"/>
            <a:t> </a:t>
          </a:r>
          <a:r>
            <a:rPr lang="en-US" dirty="0" err="1"/>
            <a:t>ou</a:t>
          </a:r>
          <a:r>
            <a:rPr lang="en-US" dirty="0"/>
            <a:t> </a:t>
          </a:r>
          <a:r>
            <a:rPr lang="en-US" dirty="0" err="1"/>
            <a:t>grupo</a:t>
          </a:r>
          <a:r>
            <a:rPr lang="en-US" dirty="0"/>
            <a:t> </a:t>
          </a:r>
          <a:r>
            <a:rPr lang="en-US" dirty="0" err="1"/>
            <a:t>econômico</a:t>
          </a:r>
          <a:r>
            <a:rPr lang="en-US" dirty="0"/>
            <a:t> </a:t>
          </a:r>
          <a:r>
            <a:rPr lang="en-US" dirty="0" err="1"/>
            <a:t>cujo</a:t>
          </a:r>
          <a:r>
            <a:rPr lang="en-US" dirty="0"/>
            <a:t> </a:t>
          </a:r>
          <a:r>
            <a:rPr lang="en-US" dirty="0" err="1"/>
            <a:t>montante</a:t>
          </a:r>
          <a:r>
            <a:rPr lang="en-US" dirty="0"/>
            <a:t> </a:t>
          </a:r>
          <a:r>
            <a:rPr lang="en-US" dirty="0" err="1"/>
            <a:t>seja</a:t>
          </a:r>
          <a:r>
            <a:rPr lang="en-US" dirty="0"/>
            <a:t> superior a 5% do </a:t>
          </a:r>
          <a:r>
            <a:rPr lang="en-US" dirty="0" err="1"/>
            <a:t>patrimônio</a:t>
          </a:r>
          <a:r>
            <a:rPr lang="en-US" dirty="0"/>
            <a:t> </a:t>
          </a:r>
          <a:r>
            <a:rPr lang="en-US" dirty="0" err="1"/>
            <a:t>líquido</a:t>
          </a:r>
          <a:r>
            <a:rPr lang="en-US" dirty="0"/>
            <a:t>; </a:t>
          </a:r>
        </a:p>
      </dgm:t>
    </dgm:pt>
    <dgm:pt modelId="{CC3D956A-B6FE-E54E-936B-221849D809B7}" type="sibTrans" cxnId="{35E18158-E931-7D4C-A042-DFE5FF75D385}">
      <dgm:prSet/>
      <dgm:spPr/>
      <dgm:t>
        <a:bodyPr/>
        <a:lstStyle/>
        <a:p>
          <a:endParaRPr lang="en-US"/>
        </a:p>
      </dgm:t>
    </dgm:pt>
    <dgm:pt modelId="{BE4F2708-718D-7D41-8502-A69041434144}" type="parTrans" cxnId="{35E18158-E931-7D4C-A042-DFE5FF75D385}">
      <dgm:prSet/>
      <dgm:spPr/>
      <dgm:t>
        <a:bodyPr/>
        <a:lstStyle/>
        <a:p>
          <a:endParaRPr lang="en-US"/>
        </a:p>
      </dgm:t>
    </dgm:pt>
    <dgm:pt modelId="{563861CB-909D-4FB2-A4A1-C5C8436BF684}" type="pres">
      <dgm:prSet presAssocID="{1AE39AC6-4303-49C9-8E2E-3E9E362E1630}" presName="diagram" presStyleCnt="0">
        <dgm:presLayoutVars>
          <dgm:dir/>
          <dgm:resizeHandles val="exact"/>
        </dgm:presLayoutVars>
      </dgm:prSet>
      <dgm:spPr/>
    </dgm:pt>
    <dgm:pt modelId="{7EFD0999-F698-4949-AF20-F030AC53F6BF}" type="pres">
      <dgm:prSet presAssocID="{02261AA2-7879-45AE-AC6D-4CF577B96919}" presName="node" presStyleLbl="node1" presStyleIdx="0" presStyleCnt="4">
        <dgm:presLayoutVars>
          <dgm:bulletEnabled val="1"/>
        </dgm:presLayoutVars>
      </dgm:prSet>
      <dgm:spPr/>
    </dgm:pt>
    <dgm:pt modelId="{DB6999F7-685D-4E61-9224-6EDEE1B0C1FA}" type="pres">
      <dgm:prSet presAssocID="{B25A0CE0-9FE9-4F80-B735-091FE7AF738C}" presName="sibTrans" presStyleCnt="0"/>
      <dgm:spPr/>
    </dgm:pt>
    <dgm:pt modelId="{26F82445-16B2-824C-8086-5947921BFF34}" type="pres">
      <dgm:prSet presAssocID="{92211B5C-0DA0-B447-A04A-58BF0D6AD870}" presName="node" presStyleLbl="node1" presStyleIdx="1" presStyleCnt="4">
        <dgm:presLayoutVars>
          <dgm:bulletEnabled val="1"/>
        </dgm:presLayoutVars>
      </dgm:prSet>
      <dgm:spPr/>
    </dgm:pt>
    <dgm:pt modelId="{9ED1961A-2E95-0643-9662-B2D473F0C14C}" type="pres">
      <dgm:prSet presAssocID="{7DEE5522-2A1F-7E4E-A67B-1412798142C7}" presName="sibTrans" presStyleCnt="0"/>
      <dgm:spPr/>
    </dgm:pt>
    <dgm:pt modelId="{298C9283-11CD-9046-9EED-2DFA18E76138}" type="pres">
      <dgm:prSet presAssocID="{B7699EDA-ADD1-674F-A341-E29169922091}" presName="node" presStyleLbl="node1" presStyleIdx="2" presStyleCnt="4">
        <dgm:presLayoutVars>
          <dgm:bulletEnabled val="1"/>
        </dgm:presLayoutVars>
      </dgm:prSet>
      <dgm:spPr/>
    </dgm:pt>
    <dgm:pt modelId="{0D739247-1C86-984E-8419-5E46551CEBAF}" type="pres">
      <dgm:prSet presAssocID="{CC3D956A-B6FE-E54E-936B-221849D809B7}" presName="sibTrans" presStyleCnt="0"/>
      <dgm:spPr/>
    </dgm:pt>
    <dgm:pt modelId="{F6EF82FA-4B77-4959-B017-DABC68B25CB3}" type="pres">
      <dgm:prSet presAssocID="{9129307B-C415-4F0C-8CD1-A3FEC018EF6B}" presName="node" presStyleLbl="node1" presStyleIdx="3" presStyleCnt="4">
        <dgm:presLayoutVars>
          <dgm:bulletEnabled val="1"/>
        </dgm:presLayoutVars>
      </dgm:prSet>
      <dgm:spPr/>
    </dgm:pt>
  </dgm:ptLst>
  <dgm:cxnLst>
    <dgm:cxn modelId="{EF5AE12F-F200-C146-B56E-86E9775EA753}" type="presOf" srcId="{9129307B-C415-4F0C-8CD1-A3FEC018EF6B}" destId="{F6EF82FA-4B77-4959-B017-DABC68B25CB3}" srcOrd="0" destOrd="0" presId="urn:microsoft.com/office/officeart/2005/8/layout/default"/>
    <dgm:cxn modelId="{6BE0DF38-A990-A148-8172-94FA774FCB49}" type="presOf" srcId="{B7699EDA-ADD1-674F-A341-E29169922091}" destId="{298C9283-11CD-9046-9EED-2DFA18E76138}" srcOrd="0" destOrd="0" presId="urn:microsoft.com/office/officeart/2005/8/layout/default"/>
    <dgm:cxn modelId="{D3458163-1BBF-41E6-903A-156F193FAAD1}" type="presOf" srcId="{1AE39AC6-4303-49C9-8E2E-3E9E362E1630}" destId="{563861CB-909D-4FB2-A4A1-C5C8436BF684}" srcOrd="0" destOrd="0" presId="urn:microsoft.com/office/officeart/2005/8/layout/default"/>
    <dgm:cxn modelId="{6617F647-6BF4-46AF-A8CC-FA1ADD005CC4}" srcId="{1AE39AC6-4303-49C9-8E2E-3E9E362E1630}" destId="{9129307B-C415-4F0C-8CD1-A3FEC018EF6B}" srcOrd="3" destOrd="0" parTransId="{E4689D9D-1E86-4356-8330-A304AB93CECF}" sibTransId="{87EA8674-9821-43FC-AC3A-432B88F25A2C}"/>
    <dgm:cxn modelId="{5A7EA16E-7A3A-564A-9AB8-B2F7CC370BF7}" srcId="{1AE39AC6-4303-49C9-8E2E-3E9E362E1630}" destId="{92211B5C-0DA0-B447-A04A-58BF0D6AD870}" srcOrd="1" destOrd="0" parTransId="{BEC54257-38E5-0D44-893D-5422265E0401}" sibTransId="{7DEE5522-2A1F-7E4E-A67B-1412798142C7}"/>
    <dgm:cxn modelId="{35E18158-E931-7D4C-A042-DFE5FF75D385}" srcId="{1AE39AC6-4303-49C9-8E2E-3E9E362E1630}" destId="{B7699EDA-ADD1-674F-A341-E29169922091}" srcOrd="2" destOrd="0" parTransId="{BE4F2708-718D-7D41-8502-A69041434144}" sibTransId="{CC3D956A-B6FE-E54E-936B-221849D809B7}"/>
    <dgm:cxn modelId="{F9D36E8E-320C-9C4F-9095-C536FEB13490}" type="presOf" srcId="{92211B5C-0DA0-B447-A04A-58BF0D6AD870}" destId="{26F82445-16B2-824C-8086-5947921BFF34}" srcOrd="0" destOrd="0" presId="urn:microsoft.com/office/officeart/2005/8/layout/default"/>
    <dgm:cxn modelId="{553302DF-6EEB-41A7-BD1F-BF12FB0ECBC6}" srcId="{1AE39AC6-4303-49C9-8E2E-3E9E362E1630}" destId="{02261AA2-7879-45AE-AC6D-4CF577B96919}" srcOrd="0" destOrd="0" parTransId="{7C7DC442-C105-43D7-A439-400562B4EABE}" sibTransId="{B25A0CE0-9FE9-4F80-B735-091FE7AF738C}"/>
    <dgm:cxn modelId="{5DDB17E6-1C02-7A48-BF38-B41199AADC68}" type="presOf" srcId="{02261AA2-7879-45AE-AC6D-4CF577B96919}" destId="{7EFD0999-F698-4949-AF20-F030AC53F6BF}" srcOrd="0" destOrd="0" presId="urn:microsoft.com/office/officeart/2005/8/layout/default"/>
    <dgm:cxn modelId="{35987C5B-DB8A-0943-BFFD-B2809858B885}" type="presParOf" srcId="{563861CB-909D-4FB2-A4A1-C5C8436BF684}" destId="{7EFD0999-F698-4949-AF20-F030AC53F6BF}" srcOrd="0" destOrd="0" presId="urn:microsoft.com/office/officeart/2005/8/layout/default"/>
    <dgm:cxn modelId="{C7E2B42D-479A-F143-AD68-E92E4E9A0681}" type="presParOf" srcId="{563861CB-909D-4FB2-A4A1-C5C8436BF684}" destId="{DB6999F7-685D-4E61-9224-6EDEE1B0C1FA}" srcOrd="1" destOrd="0" presId="urn:microsoft.com/office/officeart/2005/8/layout/default"/>
    <dgm:cxn modelId="{555457E8-BBA6-0A48-B131-B1892C2DDBD1}" type="presParOf" srcId="{563861CB-909D-4FB2-A4A1-C5C8436BF684}" destId="{26F82445-16B2-824C-8086-5947921BFF34}" srcOrd="2" destOrd="0" presId="urn:microsoft.com/office/officeart/2005/8/layout/default"/>
    <dgm:cxn modelId="{181BACD4-DB63-F14E-A778-BCA5AD6724CE}" type="presParOf" srcId="{563861CB-909D-4FB2-A4A1-C5C8436BF684}" destId="{9ED1961A-2E95-0643-9662-B2D473F0C14C}" srcOrd="3" destOrd="0" presId="urn:microsoft.com/office/officeart/2005/8/layout/default"/>
    <dgm:cxn modelId="{E0641359-B11F-7043-A48E-3E6E9EB5B185}" type="presParOf" srcId="{563861CB-909D-4FB2-A4A1-C5C8436BF684}" destId="{298C9283-11CD-9046-9EED-2DFA18E76138}" srcOrd="4" destOrd="0" presId="urn:microsoft.com/office/officeart/2005/8/layout/default"/>
    <dgm:cxn modelId="{B2CC49EC-EB5E-FA41-8D28-C244EACCAABF}" type="presParOf" srcId="{563861CB-909D-4FB2-A4A1-C5C8436BF684}" destId="{0D739247-1C86-984E-8419-5E46551CEBAF}" srcOrd="5" destOrd="0" presId="urn:microsoft.com/office/officeart/2005/8/layout/default"/>
    <dgm:cxn modelId="{8D34F80C-A4C5-4B4B-8777-1D24BEB49874}" type="presParOf" srcId="{563861CB-909D-4FB2-A4A1-C5C8436BF684}" destId="{F6EF82FA-4B77-4959-B017-DABC68B25CB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72DE7E-3D57-4004-9C24-F2CF26A450D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DC32677-2882-426D-83DE-4CC694A1E811}">
      <dgm:prSet/>
      <dgm:spPr/>
      <dgm:t>
        <a:bodyPr/>
        <a:lstStyle/>
        <a:p>
          <a:r>
            <a:rPr lang="pt-BR" b="1" u="sng">
              <a:solidFill>
                <a:schemeClr val="tx1"/>
              </a:solidFill>
            </a:rPr>
            <a:t>Inadimplência</a:t>
          </a:r>
          <a:r>
            <a:rPr lang="pt-BR" b="1">
              <a:solidFill>
                <a:schemeClr val="tx1"/>
              </a:solidFill>
            </a:rPr>
            <a:t> (default) (b)</a:t>
          </a:r>
          <a:endParaRPr lang="pt-BR">
            <a:solidFill>
              <a:schemeClr val="tx1"/>
            </a:solidFill>
          </a:endParaRPr>
        </a:p>
      </dgm:t>
    </dgm:pt>
    <dgm:pt modelId="{86CEBC1E-95BC-41B5-8941-EA373B8A032E}" type="parTrans" cxnId="{A7E7D69F-B9E8-49D6-AFCA-CD1A793F86A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09BC618-623F-4D98-B296-17219028B5BF}" type="sibTrans" cxnId="{A7E7D69F-B9E8-49D6-AFCA-CD1A793F86A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08A2FF6-0516-4E17-9432-7FCCBD2A08C7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Uma contraparte está ou não em default (inadimplente)</a:t>
          </a:r>
        </a:p>
      </dgm:t>
    </dgm:pt>
    <dgm:pt modelId="{D1884A2A-C746-45A8-BCE5-920CD84F14A4}" type="parTrans" cxnId="{6AD3D943-2FA2-4AD4-84BC-D95FCC1D6C6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E2B106C-1362-4CFF-8AFE-707E61F323D9}" type="sibTrans" cxnId="{6AD3D943-2FA2-4AD4-84BC-D95FCC1D6C6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844C7CC-A245-46A2-B6E6-F69F9AEDB3FB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Este evento envolve uma </a:t>
          </a:r>
          <a:r>
            <a:rPr lang="pt-BR" u="sng">
              <a:solidFill>
                <a:schemeClr val="tx1"/>
              </a:solidFill>
            </a:rPr>
            <a:t>probabilidade de default</a:t>
          </a:r>
          <a:endParaRPr lang="pt-BR">
            <a:solidFill>
              <a:schemeClr val="tx1"/>
            </a:solidFill>
          </a:endParaRPr>
        </a:p>
      </dgm:t>
    </dgm:pt>
    <dgm:pt modelId="{0A7E98B4-7360-4677-AF6E-39B35FD64FCD}" type="parTrans" cxnId="{90C8E6AD-0F28-41A1-98BD-11DC39138B2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8CF05F2-F141-4A89-8158-5D7CD598E3C6}" type="sibTrans" cxnId="{90C8E6AD-0F28-41A1-98BD-11DC39138B2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90DF923-1826-4640-A176-11343977888F}">
      <dgm:prSet/>
      <dgm:spPr/>
      <dgm:t>
        <a:bodyPr/>
        <a:lstStyle/>
        <a:p>
          <a:r>
            <a:rPr lang="pt-BR" b="1" u="sng">
              <a:solidFill>
                <a:schemeClr val="tx1"/>
              </a:solidFill>
            </a:rPr>
            <a:t>Exposição</a:t>
          </a:r>
          <a:r>
            <a:rPr lang="pt-BR" b="1">
              <a:solidFill>
                <a:schemeClr val="tx1"/>
              </a:solidFill>
            </a:rPr>
            <a:t> a crédito no default (EC)</a:t>
          </a:r>
          <a:endParaRPr lang="pt-BR">
            <a:solidFill>
              <a:schemeClr val="tx1"/>
            </a:solidFill>
          </a:endParaRPr>
        </a:p>
      </dgm:t>
    </dgm:pt>
    <dgm:pt modelId="{547D8F6A-ED11-46E4-AFE1-3A0A90907402}" type="parTrans" cxnId="{B355ED54-AE47-4000-B6B8-ECB870E1597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A63D937-02D8-439E-9E02-4FA283EA7C53}" type="sibTrans" cxnId="{B355ED54-AE47-4000-B6B8-ECB870E1597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12A11DC-70A5-46E4-9F3C-B6F62F4F2E23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Incerteza quanto ao valor da exposição do crédito no momento do default</a:t>
          </a:r>
        </a:p>
      </dgm:t>
    </dgm:pt>
    <dgm:pt modelId="{A4A0E17C-DE19-4007-92B8-9152A9AA2422}" type="parTrans" cxnId="{1C954D30-7E99-469F-BBEE-63D882D7968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9623392-48DB-43A6-88C3-E45CBDA7D627}" type="sibTrans" cxnId="{1C954D30-7E99-469F-BBEE-63D882D7968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176A676-3252-40EE-8D0C-23EAAE1C80CC}">
      <dgm:prSet/>
      <dgm:spPr/>
      <dgm:t>
        <a:bodyPr/>
        <a:lstStyle/>
        <a:p>
          <a:r>
            <a:rPr lang="pt-BR" b="1" u="sng">
              <a:solidFill>
                <a:schemeClr val="tx1"/>
              </a:solidFill>
            </a:rPr>
            <a:t>Perda dado default </a:t>
          </a:r>
          <a:r>
            <a:rPr lang="pt-BR" b="1">
              <a:solidFill>
                <a:schemeClr val="tx1"/>
              </a:solidFill>
            </a:rPr>
            <a:t>(condicionada ao evento)- PDF</a:t>
          </a:r>
          <a:endParaRPr lang="pt-BR">
            <a:solidFill>
              <a:schemeClr val="tx1"/>
            </a:solidFill>
          </a:endParaRPr>
        </a:p>
      </dgm:t>
    </dgm:pt>
    <dgm:pt modelId="{3A5A58A2-41CB-41AF-AFBC-0E5417FB095B}" type="parTrans" cxnId="{74A0CE9C-9FFF-4547-B692-9D0BD2F0AC8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0B11D34-FCE0-4F5D-9AC2-08A2AEF79614}" type="sibTrans" cxnId="{74A0CE9C-9FFF-4547-B692-9D0BD2F0AC8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06387D2-94D1-49A6-BEFD-02FF67C8D3DF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Incerteza quanto ao valor que pode ser recuperado após o default</a:t>
          </a:r>
        </a:p>
      </dgm:t>
    </dgm:pt>
    <dgm:pt modelId="{9DC31075-9A4B-4963-B1C5-B042ED2412CD}" type="parTrans" cxnId="{FB628731-3E43-470D-8DCC-C8BF6AA8CB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4EA0F04-B926-45BE-B398-39C3E097F226}" type="sibTrans" cxnId="{FB628731-3E43-470D-8DCC-C8BF6AA8CB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B77E5B8-EB02-4A1B-809F-72C06E00C9C1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1 menos a taxa de recuperação do credor</a:t>
          </a:r>
        </a:p>
      </dgm:t>
    </dgm:pt>
    <dgm:pt modelId="{476842AB-C205-468A-9983-952BE36065E5}" type="parTrans" cxnId="{1D0F392B-4119-458C-9AFA-16410DC3569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2EE6E48-1E1B-4E6F-BD59-F65BC3C85197}" type="sibTrans" cxnId="{1D0F392B-4119-458C-9AFA-16410DC3569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367C442-06D4-4A62-A494-B33FA9DAE186}" type="pres">
      <dgm:prSet presAssocID="{3272DE7E-3D57-4004-9C24-F2CF26A450D6}" presName="linear" presStyleCnt="0">
        <dgm:presLayoutVars>
          <dgm:animLvl val="lvl"/>
          <dgm:resizeHandles val="exact"/>
        </dgm:presLayoutVars>
      </dgm:prSet>
      <dgm:spPr/>
    </dgm:pt>
    <dgm:pt modelId="{8B39C7C2-A11D-48D0-9A91-7CCF5053FDA7}" type="pres">
      <dgm:prSet presAssocID="{8DC32677-2882-426D-83DE-4CC694A1E8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78B8B4-6EA7-4F89-A401-2EEE61C6985F}" type="pres">
      <dgm:prSet presAssocID="{8DC32677-2882-426D-83DE-4CC694A1E811}" presName="childText" presStyleLbl="revTx" presStyleIdx="0" presStyleCnt="3">
        <dgm:presLayoutVars>
          <dgm:bulletEnabled val="1"/>
        </dgm:presLayoutVars>
      </dgm:prSet>
      <dgm:spPr/>
    </dgm:pt>
    <dgm:pt modelId="{9DBAB847-DBF2-4424-B21C-0D91D903DB8A}" type="pres">
      <dgm:prSet presAssocID="{690DF923-1826-4640-A176-1134397788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32B80F-9FC1-48F5-9AC8-231EA83ECA87}" type="pres">
      <dgm:prSet presAssocID="{690DF923-1826-4640-A176-11343977888F}" presName="childText" presStyleLbl="revTx" presStyleIdx="1" presStyleCnt="3">
        <dgm:presLayoutVars>
          <dgm:bulletEnabled val="1"/>
        </dgm:presLayoutVars>
      </dgm:prSet>
      <dgm:spPr/>
    </dgm:pt>
    <dgm:pt modelId="{B93B4BC1-2E4C-4553-B21D-F4291D3AF98D}" type="pres">
      <dgm:prSet presAssocID="{0176A676-3252-40EE-8D0C-23EAAE1C80C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8AD8BFF-7F55-42EE-9296-6152BEEA5643}" type="pres">
      <dgm:prSet presAssocID="{0176A676-3252-40EE-8D0C-23EAAE1C80C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1C2600D-7DDC-48DC-A976-C16B5EB20B65}" type="presOf" srcId="{E06387D2-94D1-49A6-BEFD-02FF67C8D3DF}" destId="{98AD8BFF-7F55-42EE-9296-6152BEEA5643}" srcOrd="0" destOrd="0" presId="urn:microsoft.com/office/officeart/2005/8/layout/vList2"/>
    <dgm:cxn modelId="{5C2AC70F-42BC-4070-ACF1-8B48CB87228A}" type="presOf" srcId="{B12A11DC-70A5-46E4-9F3C-B6F62F4F2E23}" destId="{0132B80F-9FC1-48F5-9AC8-231EA83ECA87}" srcOrd="0" destOrd="0" presId="urn:microsoft.com/office/officeart/2005/8/layout/vList2"/>
    <dgm:cxn modelId="{1D0F392B-4119-458C-9AFA-16410DC3569B}" srcId="{0176A676-3252-40EE-8D0C-23EAAE1C80CC}" destId="{2B77E5B8-EB02-4A1B-809F-72C06E00C9C1}" srcOrd="1" destOrd="0" parTransId="{476842AB-C205-468A-9983-952BE36065E5}" sibTransId="{F2EE6E48-1E1B-4E6F-BD59-F65BC3C85197}"/>
    <dgm:cxn modelId="{1C954D30-7E99-469F-BBEE-63D882D7968E}" srcId="{690DF923-1826-4640-A176-11343977888F}" destId="{B12A11DC-70A5-46E4-9F3C-B6F62F4F2E23}" srcOrd="0" destOrd="0" parTransId="{A4A0E17C-DE19-4007-92B8-9152A9AA2422}" sibTransId="{99623392-48DB-43A6-88C3-E45CBDA7D627}"/>
    <dgm:cxn modelId="{FB628731-3E43-470D-8DCC-C8BF6AA8CB5E}" srcId="{0176A676-3252-40EE-8D0C-23EAAE1C80CC}" destId="{E06387D2-94D1-49A6-BEFD-02FF67C8D3DF}" srcOrd="0" destOrd="0" parTransId="{9DC31075-9A4B-4963-B1C5-B042ED2412CD}" sibTransId="{74EA0F04-B926-45BE-B398-39C3E097F226}"/>
    <dgm:cxn modelId="{9B6CB033-35FB-424C-8E49-20007E0BE7EF}" type="presOf" srcId="{8DC32677-2882-426D-83DE-4CC694A1E811}" destId="{8B39C7C2-A11D-48D0-9A91-7CCF5053FDA7}" srcOrd="0" destOrd="0" presId="urn:microsoft.com/office/officeart/2005/8/layout/vList2"/>
    <dgm:cxn modelId="{6AD3D943-2FA2-4AD4-84BC-D95FCC1D6C65}" srcId="{8DC32677-2882-426D-83DE-4CC694A1E811}" destId="{008A2FF6-0516-4E17-9432-7FCCBD2A08C7}" srcOrd="0" destOrd="0" parTransId="{D1884A2A-C746-45A8-BCE5-920CD84F14A4}" sibTransId="{BE2B106C-1362-4CFF-8AFE-707E61F323D9}"/>
    <dgm:cxn modelId="{64A1B868-796E-4EEF-BA9D-08103192D2EF}" type="presOf" srcId="{2B77E5B8-EB02-4A1B-809F-72C06E00C9C1}" destId="{98AD8BFF-7F55-42EE-9296-6152BEEA5643}" srcOrd="0" destOrd="1" presId="urn:microsoft.com/office/officeart/2005/8/layout/vList2"/>
    <dgm:cxn modelId="{512ABD53-65AE-4C3B-8A52-5C6BC55B74C0}" type="presOf" srcId="{008A2FF6-0516-4E17-9432-7FCCBD2A08C7}" destId="{9478B8B4-6EA7-4F89-A401-2EEE61C6985F}" srcOrd="0" destOrd="0" presId="urn:microsoft.com/office/officeart/2005/8/layout/vList2"/>
    <dgm:cxn modelId="{B355ED54-AE47-4000-B6B8-ECB870E15975}" srcId="{3272DE7E-3D57-4004-9C24-F2CF26A450D6}" destId="{690DF923-1826-4640-A176-11343977888F}" srcOrd="1" destOrd="0" parTransId="{547D8F6A-ED11-46E4-AFE1-3A0A90907402}" sibTransId="{9A63D937-02D8-439E-9E02-4FA283EA7C53}"/>
    <dgm:cxn modelId="{DE65F481-A8FE-43CB-B53D-B493B4D50905}" type="presOf" srcId="{690DF923-1826-4640-A176-11343977888F}" destId="{9DBAB847-DBF2-4424-B21C-0D91D903DB8A}" srcOrd="0" destOrd="0" presId="urn:microsoft.com/office/officeart/2005/8/layout/vList2"/>
    <dgm:cxn modelId="{80881986-D5AA-4546-9D9C-FCBEEA650C2F}" type="presOf" srcId="{3272DE7E-3D57-4004-9C24-F2CF26A450D6}" destId="{7367C442-06D4-4A62-A494-B33FA9DAE186}" srcOrd="0" destOrd="0" presId="urn:microsoft.com/office/officeart/2005/8/layout/vList2"/>
    <dgm:cxn modelId="{CF6EB199-06DB-4584-A81A-390C44AB7707}" type="presOf" srcId="{5844C7CC-A245-46A2-B6E6-F69F9AEDB3FB}" destId="{9478B8B4-6EA7-4F89-A401-2EEE61C6985F}" srcOrd="0" destOrd="1" presId="urn:microsoft.com/office/officeart/2005/8/layout/vList2"/>
    <dgm:cxn modelId="{74A0CE9C-9FFF-4547-B692-9D0BD2F0AC86}" srcId="{3272DE7E-3D57-4004-9C24-F2CF26A450D6}" destId="{0176A676-3252-40EE-8D0C-23EAAE1C80CC}" srcOrd="2" destOrd="0" parTransId="{3A5A58A2-41CB-41AF-AFBC-0E5417FB095B}" sibTransId="{00B11D34-FCE0-4F5D-9AC2-08A2AEF79614}"/>
    <dgm:cxn modelId="{A7E7D69F-B9E8-49D6-AFCA-CD1A793F86AF}" srcId="{3272DE7E-3D57-4004-9C24-F2CF26A450D6}" destId="{8DC32677-2882-426D-83DE-4CC694A1E811}" srcOrd="0" destOrd="0" parTransId="{86CEBC1E-95BC-41B5-8941-EA373B8A032E}" sibTransId="{709BC618-623F-4D98-B296-17219028B5BF}"/>
    <dgm:cxn modelId="{90C8E6AD-0F28-41A1-98BD-11DC39138B28}" srcId="{8DC32677-2882-426D-83DE-4CC694A1E811}" destId="{5844C7CC-A245-46A2-B6E6-F69F9AEDB3FB}" srcOrd="1" destOrd="0" parTransId="{0A7E98B4-7360-4677-AF6E-39B35FD64FCD}" sibTransId="{18CF05F2-F141-4A89-8158-5D7CD598E3C6}"/>
    <dgm:cxn modelId="{834CCADC-52FD-4C5B-B83E-193679300831}" type="presOf" srcId="{0176A676-3252-40EE-8D0C-23EAAE1C80CC}" destId="{B93B4BC1-2E4C-4553-B21D-F4291D3AF98D}" srcOrd="0" destOrd="0" presId="urn:microsoft.com/office/officeart/2005/8/layout/vList2"/>
    <dgm:cxn modelId="{3A760B66-62EA-42B1-811A-985D5762958B}" type="presParOf" srcId="{7367C442-06D4-4A62-A494-B33FA9DAE186}" destId="{8B39C7C2-A11D-48D0-9A91-7CCF5053FDA7}" srcOrd="0" destOrd="0" presId="urn:microsoft.com/office/officeart/2005/8/layout/vList2"/>
    <dgm:cxn modelId="{3D1BCC75-73BF-49D3-A600-5D0376C93E2A}" type="presParOf" srcId="{7367C442-06D4-4A62-A494-B33FA9DAE186}" destId="{9478B8B4-6EA7-4F89-A401-2EEE61C6985F}" srcOrd="1" destOrd="0" presId="urn:microsoft.com/office/officeart/2005/8/layout/vList2"/>
    <dgm:cxn modelId="{B7850CE5-3DFA-445A-9E8C-293AB8E7BDAC}" type="presParOf" srcId="{7367C442-06D4-4A62-A494-B33FA9DAE186}" destId="{9DBAB847-DBF2-4424-B21C-0D91D903DB8A}" srcOrd="2" destOrd="0" presId="urn:microsoft.com/office/officeart/2005/8/layout/vList2"/>
    <dgm:cxn modelId="{95C19D31-2222-4F74-A4C7-A5BCDC12E8FA}" type="presParOf" srcId="{7367C442-06D4-4A62-A494-B33FA9DAE186}" destId="{0132B80F-9FC1-48F5-9AC8-231EA83ECA87}" srcOrd="3" destOrd="0" presId="urn:microsoft.com/office/officeart/2005/8/layout/vList2"/>
    <dgm:cxn modelId="{22B2B613-FFA2-445C-AC01-7EF6EED74EB7}" type="presParOf" srcId="{7367C442-06D4-4A62-A494-B33FA9DAE186}" destId="{B93B4BC1-2E4C-4553-B21D-F4291D3AF98D}" srcOrd="4" destOrd="0" presId="urn:microsoft.com/office/officeart/2005/8/layout/vList2"/>
    <dgm:cxn modelId="{CFE03CB2-2CAA-4ABB-8B86-A9B012152618}" type="presParOf" srcId="{7367C442-06D4-4A62-A494-B33FA9DAE186}" destId="{98AD8BFF-7F55-42EE-9296-6152BEEA564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DEA25-7C3C-1548-A3FC-4228DF25EBC4}">
      <dsp:nvSpPr>
        <dsp:cNvPr id="0" name=""/>
        <dsp:cNvSpPr/>
      </dsp:nvSpPr>
      <dsp:spPr>
        <a:xfrm>
          <a:off x="4177" y="916573"/>
          <a:ext cx="3122649" cy="1561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Análise</a:t>
          </a:r>
          <a:r>
            <a:rPr lang="en-US" sz="3600" kern="1200" dirty="0"/>
            <a:t> de </a:t>
          </a:r>
          <a:r>
            <a:rPr lang="en-US" sz="3600" kern="1200" dirty="0" err="1"/>
            <a:t>Risco</a:t>
          </a:r>
          <a:r>
            <a:rPr lang="en-US" sz="3600" kern="1200" dirty="0"/>
            <a:t> de </a:t>
          </a:r>
          <a:r>
            <a:rPr lang="en-US" sz="3600" kern="1200" dirty="0" err="1"/>
            <a:t>Crédito</a:t>
          </a:r>
          <a:endParaRPr lang="en-US" sz="3600" kern="1200" dirty="0"/>
        </a:p>
      </dsp:txBody>
      <dsp:txXfrm>
        <a:off x="49907" y="962303"/>
        <a:ext cx="3031189" cy="1469864"/>
      </dsp:txXfrm>
    </dsp:sp>
    <dsp:sp modelId="{CF489979-3D0B-5848-9CB6-034EA23F1BF3}">
      <dsp:nvSpPr>
        <dsp:cNvPr id="0" name=""/>
        <dsp:cNvSpPr/>
      </dsp:nvSpPr>
      <dsp:spPr>
        <a:xfrm rot="19457599">
          <a:off x="2982245" y="1206958"/>
          <a:ext cx="1538221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1538221" y="4139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12900" y="1209899"/>
        <a:ext cx="76911" cy="76911"/>
      </dsp:txXfrm>
    </dsp:sp>
    <dsp:sp modelId="{4919DD6C-2C71-AA4A-8334-A9E41913DD09}">
      <dsp:nvSpPr>
        <dsp:cNvPr id="0" name=""/>
        <dsp:cNvSpPr/>
      </dsp:nvSpPr>
      <dsp:spPr>
        <a:xfrm>
          <a:off x="4375885" y="18812"/>
          <a:ext cx="3122649" cy="1561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Abordagem</a:t>
          </a:r>
          <a:r>
            <a:rPr lang="en-US" sz="3600" kern="1200" dirty="0"/>
            <a:t> </a:t>
          </a:r>
          <a:r>
            <a:rPr lang="en-US" sz="3600" kern="1200" dirty="0" err="1"/>
            <a:t>Qualititativa</a:t>
          </a:r>
          <a:endParaRPr lang="en-US" sz="3600" kern="1200" dirty="0"/>
        </a:p>
      </dsp:txBody>
      <dsp:txXfrm>
        <a:off x="4421615" y="64542"/>
        <a:ext cx="3031189" cy="1469864"/>
      </dsp:txXfrm>
    </dsp:sp>
    <dsp:sp modelId="{E70A72D0-2BEB-2849-8CF8-DEDFFE1CFDDC}">
      <dsp:nvSpPr>
        <dsp:cNvPr id="0" name=""/>
        <dsp:cNvSpPr/>
      </dsp:nvSpPr>
      <dsp:spPr>
        <a:xfrm>
          <a:off x="7498535" y="758077"/>
          <a:ext cx="1249059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1249059" y="4139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91838" y="768247"/>
        <a:ext cx="62452" cy="62452"/>
      </dsp:txXfrm>
    </dsp:sp>
    <dsp:sp modelId="{0A2252D7-93EE-FB4F-988C-8CC731C27795}">
      <dsp:nvSpPr>
        <dsp:cNvPr id="0" name=""/>
        <dsp:cNvSpPr/>
      </dsp:nvSpPr>
      <dsp:spPr>
        <a:xfrm>
          <a:off x="8747594" y="18812"/>
          <a:ext cx="3122649" cy="1561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Análise</a:t>
          </a:r>
          <a:r>
            <a:rPr lang="en-US" sz="3600" kern="1200" dirty="0"/>
            <a:t> </a:t>
          </a:r>
          <a:r>
            <a:rPr lang="en-US" sz="3600" kern="1200" dirty="0" err="1"/>
            <a:t>Julgamental</a:t>
          </a:r>
          <a:endParaRPr lang="en-US" sz="3600" kern="1200" dirty="0"/>
        </a:p>
      </dsp:txBody>
      <dsp:txXfrm>
        <a:off x="8793324" y="64542"/>
        <a:ext cx="3031189" cy="1469864"/>
      </dsp:txXfrm>
    </dsp:sp>
    <dsp:sp modelId="{EC1A0619-9E81-1E40-8719-FDA6B2EBAD76}">
      <dsp:nvSpPr>
        <dsp:cNvPr id="0" name=""/>
        <dsp:cNvSpPr/>
      </dsp:nvSpPr>
      <dsp:spPr>
        <a:xfrm rot="2142401">
          <a:off x="2982245" y="2104720"/>
          <a:ext cx="1538221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1538221" y="4139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12900" y="2107661"/>
        <a:ext cx="76911" cy="76911"/>
      </dsp:txXfrm>
    </dsp:sp>
    <dsp:sp modelId="{92FB672D-3FB8-8649-9970-E898922A86E6}">
      <dsp:nvSpPr>
        <dsp:cNvPr id="0" name=""/>
        <dsp:cNvSpPr/>
      </dsp:nvSpPr>
      <dsp:spPr>
        <a:xfrm>
          <a:off x="4375885" y="1814335"/>
          <a:ext cx="3122649" cy="1561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Abordagem</a:t>
          </a:r>
          <a:r>
            <a:rPr lang="en-US" sz="3600" kern="1200" dirty="0"/>
            <a:t> </a:t>
          </a:r>
          <a:r>
            <a:rPr lang="en-US" sz="3600" kern="1200" dirty="0" err="1"/>
            <a:t>Quantitativa</a:t>
          </a:r>
          <a:endParaRPr lang="en-US" sz="3600" kern="1200" dirty="0"/>
        </a:p>
      </dsp:txBody>
      <dsp:txXfrm>
        <a:off x="4421615" y="1860065"/>
        <a:ext cx="3031189" cy="1469864"/>
      </dsp:txXfrm>
    </dsp:sp>
    <dsp:sp modelId="{F1554978-0640-044C-99B9-BDE3333CCFFA}">
      <dsp:nvSpPr>
        <dsp:cNvPr id="0" name=""/>
        <dsp:cNvSpPr/>
      </dsp:nvSpPr>
      <dsp:spPr>
        <a:xfrm>
          <a:off x="7498535" y="2553601"/>
          <a:ext cx="1249059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1249059" y="4139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91838" y="2563771"/>
        <a:ext cx="62452" cy="62452"/>
      </dsp:txXfrm>
    </dsp:sp>
    <dsp:sp modelId="{F3339271-3976-E545-9DD5-645B00B6289B}">
      <dsp:nvSpPr>
        <dsp:cNvPr id="0" name=""/>
        <dsp:cNvSpPr/>
      </dsp:nvSpPr>
      <dsp:spPr>
        <a:xfrm>
          <a:off x="8747594" y="1814335"/>
          <a:ext cx="3122649" cy="1561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Análise</a:t>
          </a:r>
          <a:r>
            <a:rPr lang="en-US" sz="3600" kern="1200" dirty="0"/>
            <a:t> de </a:t>
          </a:r>
          <a:r>
            <a:rPr lang="en-US" sz="3600" i="1" kern="1200" dirty="0"/>
            <a:t>Credit Scoring</a:t>
          </a:r>
          <a:endParaRPr lang="en-US" sz="3600" kern="1200" dirty="0"/>
        </a:p>
      </dsp:txBody>
      <dsp:txXfrm>
        <a:off x="8793324" y="1860065"/>
        <a:ext cx="3031189" cy="1469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36BB8-7049-49A2-8E96-5A98235F5A80}">
      <dsp:nvSpPr>
        <dsp:cNvPr id="0" name=""/>
        <dsp:cNvSpPr/>
      </dsp:nvSpPr>
      <dsp:spPr>
        <a:xfrm>
          <a:off x="1477181" y="859"/>
          <a:ext cx="8893081" cy="686087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Ampara-se na obtenção de informações do solicitante do crédito e na confirmação das informações através de documentos e consulta a agências especializadas;</a:t>
          </a:r>
          <a:endParaRPr lang="pt-BR" sz="1900" kern="1200"/>
        </a:p>
      </dsp:txBody>
      <dsp:txXfrm>
        <a:off x="1820225" y="859"/>
        <a:ext cx="8206994" cy="686087"/>
      </dsp:txXfrm>
    </dsp:sp>
    <dsp:sp modelId="{0E79E1DA-DA76-4D6C-A9BF-6A93C12DD552}">
      <dsp:nvSpPr>
        <dsp:cNvPr id="0" name=""/>
        <dsp:cNvSpPr/>
      </dsp:nvSpPr>
      <dsp:spPr>
        <a:xfrm>
          <a:off x="1477181" y="782998"/>
          <a:ext cx="8893081" cy="686087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Ficha Cadastral </a:t>
          </a:r>
          <a:r>
            <a:rPr lang="pt-BR" sz="2800" kern="1200" baseline="0"/>
            <a:t>–</a:t>
          </a:r>
          <a:r>
            <a:rPr lang="en-US" sz="2800" kern="1200" baseline="0"/>
            <a:t> CPF, RG, pessoa e do conjugê;</a:t>
          </a:r>
          <a:endParaRPr lang="pt-BR" sz="2800" kern="1200"/>
        </a:p>
      </dsp:txBody>
      <dsp:txXfrm>
        <a:off x="1820225" y="782998"/>
        <a:ext cx="8206994" cy="686087"/>
      </dsp:txXfrm>
    </dsp:sp>
    <dsp:sp modelId="{E38F193E-BD7C-4081-A1BA-5A76A35DA79E}">
      <dsp:nvSpPr>
        <dsp:cNvPr id="0" name=""/>
        <dsp:cNvSpPr/>
      </dsp:nvSpPr>
      <dsp:spPr>
        <a:xfrm>
          <a:off x="1477181" y="1565138"/>
          <a:ext cx="8893081" cy="686087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Comprovante de endereço;</a:t>
          </a:r>
          <a:endParaRPr lang="pt-BR" sz="2800" kern="1200"/>
        </a:p>
      </dsp:txBody>
      <dsp:txXfrm>
        <a:off x="1820225" y="1565138"/>
        <a:ext cx="8206994" cy="686087"/>
      </dsp:txXfrm>
    </dsp:sp>
    <dsp:sp modelId="{1AFF9EB9-A6B0-4BE2-AD46-0F30BE7E90A9}">
      <dsp:nvSpPr>
        <dsp:cNvPr id="0" name=""/>
        <dsp:cNvSpPr/>
      </dsp:nvSpPr>
      <dsp:spPr>
        <a:xfrm>
          <a:off x="1477181" y="2347278"/>
          <a:ext cx="8893081" cy="686087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Holerite;</a:t>
          </a:r>
          <a:endParaRPr lang="pt-BR" sz="2800" kern="1200"/>
        </a:p>
      </dsp:txBody>
      <dsp:txXfrm>
        <a:off x="1820225" y="2347278"/>
        <a:ext cx="8206994" cy="686087"/>
      </dsp:txXfrm>
    </dsp:sp>
    <dsp:sp modelId="{EDD77D07-CF45-49D2-9C43-DBABB76DE75D}">
      <dsp:nvSpPr>
        <dsp:cNvPr id="0" name=""/>
        <dsp:cNvSpPr/>
      </dsp:nvSpPr>
      <dsp:spPr>
        <a:xfrm>
          <a:off x="1477181" y="3129417"/>
          <a:ext cx="8893081" cy="686087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Outros rendimentos;</a:t>
          </a:r>
          <a:endParaRPr lang="pt-BR" sz="2800" kern="1200"/>
        </a:p>
      </dsp:txBody>
      <dsp:txXfrm>
        <a:off x="1820225" y="3129417"/>
        <a:ext cx="8206994" cy="686087"/>
      </dsp:txXfrm>
    </dsp:sp>
    <dsp:sp modelId="{76C7874C-8B1D-418A-8CE9-93411CA05471}">
      <dsp:nvSpPr>
        <dsp:cNvPr id="0" name=""/>
        <dsp:cNvSpPr/>
      </dsp:nvSpPr>
      <dsp:spPr>
        <a:xfrm>
          <a:off x="1477181" y="3911557"/>
          <a:ext cx="8893081" cy="686087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Referências bancárias e do comércio;</a:t>
          </a:r>
          <a:endParaRPr lang="pt-BR" sz="2800" kern="1200"/>
        </a:p>
      </dsp:txBody>
      <dsp:txXfrm>
        <a:off x="1820225" y="3911557"/>
        <a:ext cx="8206994" cy="686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BF25B-0950-45B3-AD48-B3452DC69767}">
      <dsp:nvSpPr>
        <dsp:cNvPr id="0" name=""/>
        <dsp:cNvSpPr/>
      </dsp:nvSpPr>
      <dsp:spPr>
        <a:xfrm>
          <a:off x="0" y="17177"/>
          <a:ext cx="11247040" cy="1034280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 err="1"/>
            <a:t>Ampara</a:t>
          </a:r>
          <a:r>
            <a:rPr lang="en-US" sz="2600" kern="1200" baseline="0" dirty="0"/>
            <a:t>-se na </a:t>
          </a:r>
          <a:r>
            <a:rPr lang="en-US" sz="2600" kern="1200" baseline="0" dirty="0" err="1"/>
            <a:t>obtenção</a:t>
          </a:r>
          <a:r>
            <a:rPr lang="en-US" sz="2600" kern="1200" baseline="0" dirty="0"/>
            <a:t> </a:t>
          </a:r>
          <a:r>
            <a:rPr lang="x-none" sz="2600" kern="1200" baseline="0" dirty="0"/>
            <a:t>um percentual máximo de comprometimento da renda  para pagamento de prestações mensais;</a:t>
          </a:r>
          <a:r>
            <a:rPr lang="en-US" sz="2600" kern="1200" baseline="0" dirty="0"/>
            <a:t> </a:t>
          </a:r>
          <a:r>
            <a:rPr lang="en-US" sz="2600" kern="1200" baseline="0" dirty="0" err="1"/>
            <a:t>Análise</a:t>
          </a:r>
          <a:r>
            <a:rPr lang="en-US" sz="2600" kern="1200" baseline="0" dirty="0"/>
            <a:t> Caso a Caso;</a:t>
          </a:r>
          <a:endParaRPr lang="pt-BR" sz="2600" kern="1200" dirty="0"/>
        </a:p>
      </dsp:txBody>
      <dsp:txXfrm>
        <a:off x="50489" y="67666"/>
        <a:ext cx="11146062" cy="933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FBE5D-A0DF-4C20-9601-A5B417A3759D}">
      <dsp:nvSpPr>
        <dsp:cNvPr id="0" name=""/>
        <dsp:cNvSpPr/>
      </dsp:nvSpPr>
      <dsp:spPr>
        <a:xfrm>
          <a:off x="1488423" y="2469"/>
          <a:ext cx="8905935" cy="5250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 err="1"/>
            <a:t>Ampara</a:t>
          </a:r>
          <a:r>
            <a:rPr lang="en-US" sz="2700" kern="1200" baseline="0" dirty="0"/>
            <a:t>-se na </a:t>
          </a:r>
          <a:r>
            <a:rPr lang="en-US" sz="2700" kern="1200" baseline="0" dirty="0" err="1"/>
            <a:t>obtenção</a:t>
          </a:r>
          <a:r>
            <a:rPr lang="en-US" sz="2700" kern="1200" baseline="0" dirty="0"/>
            <a:t> de </a:t>
          </a:r>
          <a:r>
            <a:rPr lang="en-US" sz="2700" kern="1200" baseline="0" dirty="0" err="1"/>
            <a:t>informações</a:t>
          </a:r>
          <a:r>
            <a:rPr lang="en-US" sz="2700" kern="1200" baseline="0" dirty="0"/>
            <a:t> </a:t>
          </a:r>
          <a:r>
            <a:rPr lang="x-none" sz="2700" kern="1200" baseline="0" dirty="0"/>
            <a:t>da Empresa como:</a:t>
          </a:r>
          <a:endParaRPr lang="pt-BR" sz="2700" kern="1200" dirty="0"/>
        </a:p>
      </dsp:txBody>
      <dsp:txXfrm>
        <a:off x="1503802" y="17848"/>
        <a:ext cx="8875177" cy="494335"/>
      </dsp:txXfrm>
    </dsp:sp>
    <dsp:sp modelId="{2427719E-3DBC-4D89-BD65-2CE1A5B5D2F6}">
      <dsp:nvSpPr>
        <dsp:cNvPr id="0" name=""/>
        <dsp:cNvSpPr/>
      </dsp:nvSpPr>
      <dsp:spPr>
        <a:xfrm>
          <a:off x="2379017" y="527562"/>
          <a:ext cx="890593" cy="393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820"/>
              </a:lnTo>
              <a:lnTo>
                <a:pt x="890593" y="3938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8AB3C-833E-48E1-AD63-70C7A5E88922}">
      <dsp:nvSpPr>
        <dsp:cNvPr id="0" name=""/>
        <dsp:cNvSpPr/>
      </dsp:nvSpPr>
      <dsp:spPr>
        <a:xfrm>
          <a:off x="3269610" y="658836"/>
          <a:ext cx="5923182" cy="52509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400" kern="1200" baseline="0"/>
            <a:t>Ficha Cadastral</a:t>
          </a:r>
          <a:endParaRPr lang="pt-BR" sz="2400" kern="1200"/>
        </a:p>
      </dsp:txBody>
      <dsp:txXfrm>
        <a:off x="3284989" y="674215"/>
        <a:ext cx="5892424" cy="494335"/>
      </dsp:txXfrm>
    </dsp:sp>
    <dsp:sp modelId="{7C3E43D3-48B2-4E62-A9C0-AED40F9048C9}">
      <dsp:nvSpPr>
        <dsp:cNvPr id="0" name=""/>
        <dsp:cNvSpPr/>
      </dsp:nvSpPr>
      <dsp:spPr>
        <a:xfrm>
          <a:off x="2379017" y="527562"/>
          <a:ext cx="890593" cy="1050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187"/>
              </a:lnTo>
              <a:lnTo>
                <a:pt x="890593" y="10501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BFBCC-5819-4DAA-A085-BFAD10EAED79}">
      <dsp:nvSpPr>
        <dsp:cNvPr id="0" name=""/>
        <dsp:cNvSpPr/>
      </dsp:nvSpPr>
      <dsp:spPr>
        <a:xfrm>
          <a:off x="3269610" y="1315203"/>
          <a:ext cx="5923182" cy="52509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400" kern="1200" baseline="0"/>
            <a:t>Demonstrações Financeiras</a:t>
          </a:r>
          <a:endParaRPr lang="pt-BR" sz="2400" kern="1200"/>
        </a:p>
      </dsp:txBody>
      <dsp:txXfrm>
        <a:off x="3284989" y="1330582"/>
        <a:ext cx="5892424" cy="494335"/>
      </dsp:txXfrm>
    </dsp:sp>
    <dsp:sp modelId="{271233E2-72F2-406B-925C-5A38E51AA0AB}">
      <dsp:nvSpPr>
        <dsp:cNvPr id="0" name=""/>
        <dsp:cNvSpPr/>
      </dsp:nvSpPr>
      <dsp:spPr>
        <a:xfrm>
          <a:off x="2379017" y="527562"/>
          <a:ext cx="890593" cy="1791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1567"/>
              </a:lnTo>
              <a:lnTo>
                <a:pt x="890593" y="179156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15A10-F9AF-4D10-81D6-512625768D89}">
      <dsp:nvSpPr>
        <dsp:cNvPr id="0" name=""/>
        <dsp:cNvSpPr/>
      </dsp:nvSpPr>
      <dsp:spPr>
        <a:xfrm>
          <a:off x="3269610" y="1971570"/>
          <a:ext cx="5923182" cy="69511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400" kern="1200" baseline="0"/>
            <a:t>Documentação Societária (contrato Social e alterações; estatutos, atas)</a:t>
          </a:r>
          <a:endParaRPr lang="pt-BR" sz="2400" kern="1200"/>
        </a:p>
      </dsp:txBody>
      <dsp:txXfrm>
        <a:off x="3289969" y="1991929"/>
        <a:ext cx="5882464" cy="654401"/>
      </dsp:txXfrm>
    </dsp:sp>
    <dsp:sp modelId="{8F1FDDCD-EA72-4487-BE27-A44419202AD6}">
      <dsp:nvSpPr>
        <dsp:cNvPr id="0" name=""/>
        <dsp:cNvSpPr/>
      </dsp:nvSpPr>
      <dsp:spPr>
        <a:xfrm>
          <a:off x="2379017" y="527562"/>
          <a:ext cx="890593" cy="2532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2946"/>
              </a:lnTo>
              <a:lnTo>
                <a:pt x="890593" y="25329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46A22-D77B-4617-82B4-E36933BAE2C4}">
      <dsp:nvSpPr>
        <dsp:cNvPr id="0" name=""/>
        <dsp:cNvSpPr/>
      </dsp:nvSpPr>
      <dsp:spPr>
        <a:xfrm>
          <a:off x="3269610" y="2797962"/>
          <a:ext cx="5923182" cy="52509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400" kern="1200" baseline="0"/>
            <a:t>Informações Setoriais</a:t>
          </a:r>
          <a:endParaRPr lang="pt-BR" sz="2400" kern="1200"/>
        </a:p>
      </dsp:txBody>
      <dsp:txXfrm>
        <a:off x="3284989" y="2813341"/>
        <a:ext cx="5892424" cy="494335"/>
      </dsp:txXfrm>
    </dsp:sp>
    <dsp:sp modelId="{82140EAE-D953-4528-B336-DEE331241C52}">
      <dsp:nvSpPr>
        <dsp:cNvPr id="0" name=""/>
        <dsp:cNvSpPr/>
      </dsp:nvSpPr>
      <dsp:spPr>
        <a:xfrm>
          <a:off x="2379017" y="527562"/>
          <a:ext cx="890593" cy="318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314"/>
              </a:lnTo>
              <a:lnTo>
                <a:pt x="890593" y="31893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6D01D-3D41-4638-B38A-376A6B5C1B44}">
      <dsp:nvSpPr>
        <dsp:cNvPr id="0" name=""/>
        <dsp:cNvSpPr/>
      </dsp:nvSpPr>
      <dsp:spPr>
        <a:xfrm>
          <a:off x="3269610" y="3454330"/>
          <a:ext cx="5923182" cy="52509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400" kern="1200" baseline="0"/>
            <a:t>Consulta agências restritivas</a:t>
          </a:r>
          <a:endParaRPr lang="pt-BR" sz="2400" kern="1200"/>
        </a:p>
      </dsp:txBody>
      <dsp:txXfrm>
        <a:off x="3284989" y="3469709"/>
        <a:ext cx="5892424" cy="494335"/>
      </dsp:txXfrm>
    </dsp:sp>
    <dsp:sp modelId="{6C800022-2792-4C0A-9A01-7732503C4E81}">
      <dsp:nvSpPr>
        <dsp:cNvPr id="0" name=""/>
        <dsp:cNvSpPr/>
      </dsp:nvSpPr>
      <dsp:spPr>
        <a:xfrm>
          <a:off x="2379017" y="527562"/>
          <a:ext cx="890593" cy="3845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5681"/>
              </a:lnTo>
              <a:lnTo>
                <a:pt x="890593" y="38456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81AF8-F81D-4047-8231-488A424B5331}">
      <dsp:nvSpPr>
        <dsp:cNvPr id="0" name=""/>
        <dsp:cNvSpPr/>
      </dsp:nvSpPr>
      <dsp:spPr>
        <a:xfrm>
          <a:off x="3269610" y="4110697"/>
          <a:ext cx="5923182" cy="52509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400" kern="1200" baseline="0"/>
            <a:t>Análise Qualitativa e Quantitativa</a:t>
          </a:r>
          <a:endParaRPr lang="pt-BR" sz="2400" kern="1200"/>
        </a:p>
      </dsp:txBody>
      <dsp:txXfrm>
        <a:off x="3284989" y="4126076"/>
        <a:ext cx="5892424" cy="494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1855F-8ECC-4B9A-8101-B9CAAD7CCCB2}">
      <dsp:nvSpPr>
        <dsp:cNvPr id="0" name=""/>
        <dsp:cNvSpPr/>
      </dsp:nvSpPr>
      <dsp:spPr>
        <a:xfrm rot="16200000">
          <a:off x="-62815" y="64273"/>
          <a:ext cx="3919330" cy="3790783"/>
        </a:xfrm>
        <a:prstGeom prst="flowChartManualOperati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41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Uma </a:t>
          </a:r>
          <a:r>
            <a:rPr lang="en-US" sz="2800" kern="1200" baseline="0" dirty="0" err="1"/>
            <a:t>medida</a:t>
          </a:r>
          <a:r>
            <a:rPr lang="en-US" sz="2800" kern="1200" baseline="0" dirty="0"/>
            <a:t> que </a:t>
          </a:r>
          <a:r>
            <a:rPr lang="en-US" sz="2800" kern="1200" baseline="0" dirty="0" err="1"/>
            <a:t>expressa</a:t>
          </a:r>
          <a:r>
            <a:rPr lang="en-US" sz="2800" kern="1200" baseline="0" dirty="0"/>
            <a:t> a </a:t>
          </a:r>
          <a:r>
            <a:rPr lang="en-US" sz="2800" kern="1200" baseline="0" dirty="0" err="1"/>
            <a:t>qualidade</a:t>
          </a:r>
          <a:r>
            <a:rPr lang="en-US" sz="2800" kern="1200" baseline="0" dirty="0"/>
            <a:t> de </a:t>
          </a:r>
          <a:r>
            <a:rPr lang="en-US" sz="2800" kern="1200" baseline="0" dirty="0" err="1"/>
            <a:t>crédito</a:t>
          </a:r>
          <a:r>
            <a:rPr lang="en-US" sz="2800" kern="1200" baseline="0" dirty="0"/>
            <a:t> de um </a:t>
          </a:r>
          <a:r>
            <a:rPr lang="en-US" sz="2800" kern="1200" baseline="0" dirty="0" err="1"/>
            <a:t>tomador</a:t>
          </a:r>
          <a:r>
            <a:rPr lang="en-US" sz="2800" kern="1200" baseline="0" dirty="0"/>
            <a:t> de </a:t>
          </a:r>
          <a:r>
            <a:rPr lang="en-US" sz="2800" kern="1200" baseline="0" dirty="0" err="1"/>
            <a:t>crédito</a:t>
          </a:r>
          <a:r>
            <a:rPr lang="en-US" sz="2800" kern="1200" baseline="0" dirty="0"/>
            <a:t> </a:t>
          </a:r>
          <a:r>
            <a:rPr lang="en-US" sz="2800" kern="1200" baseline="0" dirty="0" err="1"/>
            <a:t>ou</a:t>
          </a:r>
          <a:r>
            <a:rPr lang="en-US" sz="2800" kern="1200" baseline="0" dirty="0"/>
            <a:t> de um </a:t>
          </a:r>
          <a:r>
            <a:rPr lang="en-US" sz="2800" kern="1200" baseline="0" dirty="0" err="1"/>
            <a:t>emissor</a:t>
          </a:r>
          <a:r>
            <a:rPr lang="en-US" sz="2800" kern="1200" baseline="0" dirty="0"/>
            <a:t> de </a:t>
          </a:r>
          <a:r>
            <a:rPr lang="en-US" sz="2800" kern="1200" baseline="0" dirty="0" err="1"/>
            <a:t>dívidas</a:t>
          </a:r>
          <a:r>
            <a:rPr lang="en-US" sz="2800" kern="1200" baseline="0" dirty="0"/>
            <a:t> </a:t>
          </a:r>
          <a:endParaRPr lang="pt-BR" sz="2800" kern="1200" dirty="0"/>
        </a:p>
      </dsp:txBody>
      <dsp:txXfrm rot="5400000">
        <a:off x="1459" y="783865"/>
        <a:ext cx="3790783" cy="2351598"/>
      </dsp:txXfrm>
    </dsp:sp>
    <dsp:sp modelId="{5F45A40F-D91B-4F99-8EA5-438205CA1128}">
      <dsp:nvSpPr>
        <dsp:cNvPr id="0" name=""/>
        <dsp:cNvSpPr/>
      </dsp:nvSpPr>
      <dsp:spPr>
        <a:xfrm rot="16200000">
          <a:off x="4012277" y="64273"/>
          <a:ext cx="3919330" cy="3790783"/>
        </a:xfrm>
        <a:prstGeom prst="flowChartManualOperati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41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Pode ser definido com base em análises qualitativas e quantitativas </a:t>
          </a:r>
          <a:endParaRPr lang="pt-BR" sz="2800" kern="1200"/>
        </a:p>
      </dsp:txBody>
      <dsp:txXfrm rot="5400000">
        <a:off x="4076551" y="783865"/>
        <a:ext cx="3790783" cy="2351598"/>
      </dsp:txXfrm>
    </dsp:sp>
    <dsp:sp modelId="{80EE7333-18F9-4DD0-BFB0-949EEDE97746}">
      <dsp:nvSpPr>
        <dsp:cNvPr id="0" name=""/>
        <dsp:cNvSpPr/>
      </dsp:nvSpPr>
      <dsp:spPr>
        <a:xfrm rot="16200000">
          <a:off x="8087369" y="64273"/>
          <a:ext cx="3919330" cy="3790783"/>
        </a:xfrm>
        <a:prstGeom prst="flowChartManualOperation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41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Representado por letra e/ou número, dentro de uma escala previamente definida </a:t>
          </a:r>
          <a:endParaRPr lang="pt-BR" sz="2800" kern="1200"/>
        </a:p>
      </dsp:txBody>
      <dsp:txXfrm rot="5400000">
        <a:off x="8151643" y="783865"/>
        <a:ext cx="3790783" cy="2351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3370A-E8FF-4994-9EEE-0D02D9BAAF08}">
      <dsp:nvSpPr>
        <dsp:cNvPr id="0" name=""/>
        <dsp:cNvSpPr/>
      </dsp:nvSpPr>
      <dsp:spPr>
        <a:xfrm>
          <a:off x="0" y="560304"/>
          <a:ext cx="8164755" cy="1771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676" tIns="520700" rIns="63367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Determina que as IFs devem classificar as operações de crédito, em ordem crescente de risco, nos seguintes níveis: AA, A, B, C, D, E, F, G e H. </a:t>
          </a:r>
          <a:endParaRPr lang="pt-BR" sz="2500" kern="1200"/>
        </a:p>
      </dsp:txBody>
      <dsp:txXfrm>
        <a:off x="0" y="560304"/>
        <a:ext cx="8164755" cy="1771875"/>
      </dsp:txXfrm>
    </dsp:sp>
    <dsp:sp modelId="{B9A2C089-AC09-4326-9F8A-F7EB7AA2D009}">
      <dsp:nvSpPr>
        <dsp:cNvPr id="0" name=""/>
        <dsp:cNvSpPr/>
      </dsp:nvSpPr>
      <dsp:spPr>
        <a:xfrm>
          <a:off x="408237" y="191304"/>
          <a:ext cx="5715328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6" tIns="0" rIns="21602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Res. 2.689/1999 – Art 1</a:t>
          </a:r>
          <a:r>
            <a:rPr lang="pt-BR" sz="2500" b="1" kern="1200" baseline="30000"/>
            <a:t>o</a:t>
          </a:r>
          <a:r>
            <a:rPr lang="en-US" sz="2500" kern="1200"/>
            <a:t>:</a:t>
          </a:r>
          <a:endParaRPr lang="pt-BR" sz="2500" kern="1200"/>
        </a:p>
      </dsp:txBody>
      <dsp:txXfrm>
        <a:off x="444263" y="227330"/>
        <a:ext cx="5643276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D0999-F698-4949-AF20-F030AC53F6BF}">
      <dsp:nvSpPr>
        <dsp:cNvPr id="0" name=""/>
        <dsp:cNvSpPr/>
      </dsp:nvSpPr>
      <dsp:spPr>
        <a:xfrm>
          <a:off x="707" y="997061"/>
          <a:ext cx="2757723" cy="165463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</a:rPr>
            <a:t>Res. 2.682/99, art. 4°: A </a:t>
          </a:r>
          <a:r>
            <a:rPr lang="en-US" sz="1800" b="1" kern="1200" dirty="0" err="1">
              <a:solidFill>
                <a:sysClr val="windowText" lastClr="000000"/>
              </a:solidFill>
            </a:rPr>
            <a:t>classificação</a:t>
          </a:r>
          <a:r>
            <a:rPr lang="en-US" sz="1800" b="1" kern="1200" dirty="0">
              <a:solidFill>
                <a:sysClr val="windowText" lastClr="000000"/>
              </a:solidFill>
            </a:rPr>
            <a:t> da </a:t>
          </a:r>
          <a:r>
            <a:rPr lang="en-US" sz="1800" b="1" kern="1200" dirty="0" err="1">
              <a:solidFill>
                <a:sysClr val="windowText" lastClr="000000"/>
              </a:solidFill>
            </a:rPr>
            <a:t>operação</a:t>
          </a:r>
          <a:r>
            <a:rPr lang="en-US" sz="1800" b="1" kern="1200" dirty="0">
              <a:solidFill>
                <a:sysClr val="windowText" lastClr="000000"/>
              </a:solidFill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</a:rPr>
            <a:t>deve</a:t>
          </a:r>
          <a:r>
            <a:rPr lang="en-US" sz="1800" b="1" kern="1200" dirty="0">
              <a:solidFill>
                <a:sysClr val="windowText" lastClr="000000"/>
              </a:solidFill>
            </a:rPr>
            <a:t> ser </a:t>
          </a:r>
          <a:r>
            <a:rPr lang="en-US" sz="1800" b="1" kern="1200" dirty="0" err="1">
              <a:solidFill>
                <a:sysClr val="windowText" lastClr="000000"/>
              </a:solidFill>
            </a:rPr>
            <a:t>revista</a:t>
          </a:r>
          <a:r>
            <a:rPr lang="en-US" sz="1800" b="1" kern="1200" dirty="0">
              <a:solidFill>
                <a:sysClr val="windowText" lastClr="000000"/>
              </a:solidFill>
            </a:rPr>
            <a:t>, no </a:t>
          </a:r>
          <a:r>
            <a:rPr lang="en-US" sz="1800" b="1" kern="1200" dirty="0" err="1">
              <a:solidFill>
                <a:sysClr val="windowText" lastClr="000000"/>
              </a:solidFill>
            </a:rPr>
            <a:t>mínimo</a:t>
          </a:r>
          <a:r>
            <a:rPr lang="en-US" sz="1800" b="1" kern="1200" dirty="0">
              <a:solidFill>
                <a:sysClr val="windowText" lastClr="000000"/>
              </a:solidFill>
            </a:rPr>
            <a:t>:</a:t>
          </a:r>
          <a:endParaRPr lang="en-US" sz="1800" kern="1200" dirty="0">
            <a:solidFill>
              <a:sysClr val="windowText" lastClr="000000"/>
            </a:solidFill>
          </a:endParaRPr>
        </a:p>
      </dsp:txBody>
      <dsp:txXfrm>
        <a:off x="707" y="997061"/>
        <a:ext cx="2757723" cy="1654634"/>
      </dsp:txXfrm>
    </dsp:sp>
    <dsp:sp modelId="{26F82445-16B2-824C-8086-5947921BFF34}">
      <dsp:nvSpPr>
        <dsp:cNvPr id="0" name=""/>
        <dsp:cNvSpPr/>
      </dsp:nvSpPr>
      <dsp:spPr>
        <a:xfrm>
          <a:off x="3034203" y="997061"/>
          <a:ext cx="2757723" cy="1654634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a) </a:t>
          </a:r>
          <a:r>
            <a:rPr lang="en-US" sz="1800" kern="1200" dirty="0" err="1"/>
            <a:t>uma</a:t>
          </a:r>
          <a:r>
            <a:rPr lang="en-US" sz="1800" kern="1200" dirty="0"/>
            <a:t> </a:t>
          </a:r>
          <a:r>
            <a:rPr lang="en-US" sz="1800" kern="1200" dirty="0" err="1"/>
            <a:t>vez</a:t>
          </a:r>
          <a:r>
            <a:rPr lang="en-US" sz="1800" kern="1200" dirty="0"/>
            <a:t> a </a:t>
          </a:r>
          <a:r>
            <a:rPr lang="en-US" sz="1800" kern="1200" dirty="0" err="1"/>
            <a:t>cada</a:t>
          </a:r>
          <a:r>
            <a:rPr lang="en-US" sz="1800" kern="1200" dirty="0"/>
            <a:t> doze meses, </a:t>
          </a:r>
          <a:r>
            <a:rPr lang="en-US" sz="1800" kern="1200" dirty="0" err="1"/>
            <a:t>em</a:t>
          </a:r>
          <a:r>
            <a:rPr lang="en-US" sz="1800" kern="1200" dirty="0"/>
            <a:t> </a:t>
          </a:r>
          <a:r>
            <a:rPr lang="en-US" sz="1800" kern="1200" dirty="0" err="1"/>
            <a:t>todas</a:t>
          </a:r>
          <a:r>
            <a:rPr lang="en-US" sz="1800" kern="1200" dirty="0"/>
            <a:t> as </a:t>
          </a:r>
          <a:r>
            <a:rPr lang="en-US" sz="1800" kern="1200" dirty="0" err="1"/>
            <a:t>situações</a:t>
          </a:r>
          <a:r>
            <a:rPr lang="en-US" sz="1800" kern="1200" dirty="0"/>
            <a:t>; </a:t>
          </a:r>
        </a:p>
      </dsp:txBody>
      <dsp:txXfrm>
        <a:off x="3034203" y="997061"/>
        <a:ext cx="2757723" cy="1654634"/>
      </dsp:txXfrm>
    </dsp:sp>
    <dsp:sp modelId="{298C9283-11CD-9046-9EED-2DFA18E76138}">
      <dsp:nvSpPr>
        <dsp:cNvPr id="0" name=""/>
        <dsp:cNvSpPr/>
      </dsp:nvSpPr>
      <dsp:spPr>
        <a:xfrm>
          <a:off x="707" y="2927468"/>
          <a:ext cx="2757723" cy="1654634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b)  a </a:t>
          </a:r>
          <a:r>
            <a:rPr lang="en-US" sz="1800" kern="1200" dirty="0" err="1"/>
            <a:t>cada</a:t>
          </a:r>
          <a:r>
            <a:rPr lang="en-US" sz="1800" kern="1200" dirty="0"/>
            <a:t> </a:t>
          </a:r>
          <a:r>
            <a:rPr lang="en-US" sz="1800" kern="1200" dirty="0" err="1"/>
            <a:t>seis</a:t>
          </a:r>
          <a:r>
            <a:rPr lang="en-US" sz="1800" kern="1200" dirty="0"/>
            <a:t> </a:t>
          </a:r>
          <a:r>
            <a:rPr lang="en-US" sz="1800" kern="1200" dirty="0" err="1"/>
            <a:t>meses</a:t>
          </a:r>
          <a:r>
            <a:rPr lang="en-US" sz="1800" kern="1200" dirty="0"/>
            <a:t>, </a:t>
          </a:r>
          <a:r>
            <a:rPr lang="en-US" sz="1800" kern="1200" dirty="0" err="1"/>
            <a:t>para</a:t>
          </a:r>
          <a:r>
            <a:rPr lang="en-US" sz="1800" kern="1200" dirty="0"/>
            <a:t> </a:t>
          </a:r>
          <a:r>
            <a:rPr lang="en-US" sz="1800" kern="1200" dirty="0" err="1"/>
            <a:t>operações</a:t>
          </a:r>
          <a:r>
            <a:rPr lang="en-US" sz="1800" kern="1200" dirty="0"/>
            <a:t> de um </a:t>
          </a:r>
          <a:r>
            <a:rPr lang="en-US" sz="1800" kern="1200" dirty="0" err="1"/>
            <a:t>mesmo</a:t>
          </a:r>
          <a:r>
            <a:rPr lang="en-US" sz="1800" kern="1200" dirty="0"/>
            <a:t> </a:t>
          </a:r>
          <a:r>
            <a:rPr lang="en-US" sz="1800" kern="1200" dirty="0" err="1"/>
            <a:t>cliente</a:t>
          </a:r>
          <a:r>
            <a:rPr lang="en-US" sz="1800" kern="1200" dirty="0"/>
            <a:t> </a:t>
          </a:r>
          <a:r>
            <a:rPr lang="en-US" sz="1800" kern="1200" dirty="0" err="1"/>
            <a:t>ou</a:t>
          </a:r>
          <a:r>
            <a:rPr lang="en-US" sz="1800" kern="1200" dirty="0"/>
            <a:t> </a:t>
          </a:r>
          <a:r>
            <a:rPr lang="en-US" sz="1800" kern="1200" dirty="0" err="1"/>
            <a:t>grupo</a:t>
          </a:r>
          <a:r>
            <a:rPr lang="en-US" sz="1800" kern="1200" dirty="0"/>
            <a:t> </a:t>
          </a:r>
          <a:r>
            <a:rPr lang="en-US" sz="1800" kern="1200" dirty="0" err="1"/>
            <a:t>econômico</a:t>
          </a:r>
          <a:r>
            <a:rPr lang="en-US" sz="1800" kern="1200" dirty="0"/>
            <a:t> </a:t>
          </a:r>
          <a:r>
            <a:rPr lang="en-US" sz="1800" kern="1200" dirty="0" err="1"/>
            <a:t>cujo</a:t>
          </a:r>
          <a:r>
            <a:rPr lang="en-US" sz="1800" kern="1200" dirty="0"/>
            <a:t> </a:t>
          </a:r>
          <a:r>
            <a:rPr lang="en-US" sz="1800" kern="1200" dirty="0" err="1"/>
            <a:t>montante</a:t>
          </a:r>
          <a:r>
            <a:rPr lang="en-US" sz="1800" kern="1200" dirty="0"/>
            <a:t> </a:t>
          </a:r>
          <a:r>
            <a:rPr lang="en-US" sz="1800" kern="1200" dirty="0" err="1"/>
            <a:t>seja</a:t>
          </a:r>
          <a:r>
            <a:rPr lang="en-US" sz="1800" kern="1200" dirty="0"/>
            <a:t> superior a 5% do </a:t>
          </a:r>
          <a:r>
            <a:rPr lang="en-US" sz="1800" kern="1200" dirty="0" err="1"/>
            <a:t>patrimônio</a:t>
          </a:r>
          <a:r>
            <a:rPr lang="en-US" sz="1800" kern="1200" dirty="0"/>
            <a:t> </a:t>
          </a:r>
          <a:r>
            <a:rPr lang="en-US" sz="1800" kern="1200" dirty="0" err="1"/>
            <a:t>líquido</a:t>
          </a:r>
          <a:r>
            <a:rPr lang="en-US" sz="1800" kern="1200" dirty="0"/>
            <a:t>; </a:t>
          </a:r>
        </a:p>
      </dsp:txBody>
      <dsp:txXfrm>
        <a:off x="707" y="2927468"/>
        <a:ext cx="2757723" cy="1654634"/>
      </dsp:txXfrm>
    </dsp:sp>
    <dsp:sp modelId="{F6EF82FA-4B77-4959-B017-DABC68B25CB3}">
      <dsp:nvSpPr>
        <dsp:cNvPr id="0" name=""/>
        <dsp:cNvSpPr/>
      </dsp:nvSpPr>
      <dsp:spPr>
        <a:xfrm>
          <a:off x="3034203" y="2927468"/>
          <a:ext cx="2757723" cy="165463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</a:rPr>
            <a:t>c) </a:t>
          </a:r>
          <a:r>
            <a:rPr lang="en-US" sz="1800" kern="1200" dirty="0" err="1">
              <a:solidFill>
                <a:sysClr val="windowText" lastClr="000000"/>
              </a:solidFill>
            </a:rPr>
            <a:t>Mensalmente</a:t>
          </a:r>
          <a:r>
            <a:rPr lang="en-US" sz="1800" kern="1200" dirty="0">
              <a:solidFill>
                <a:sysClr val="windowText" lastClr="000000"/>
              </a:solidFill>
            </a:rPr>
            <a:t> </a:t>
          </a:r>
          <a:r>
            <a:rPr lang="en-US" sz="1800" kern="1200" dirty="0" err="1">
              <a:solidFill>
                <a:sysClr val="windowText" lastClr="000000"/>
              </a:solidFill>
            </a:rPr>
            <a:t>em</a:t>
          </a:r>
          <a:r>
            <a:rPr lang="en-US" sz="1800" kern="1200" dirty="0">
              <a:solidFill>
                <a:sysClr val="windowText" lastClr="000000"/>
              </a:solidFill>
            </a:rPr>
            <a:t> </a:t>
          </a:r>
          <a:r>
            <a:rPr lang="en-US" sz="1800" kern="1200" dirty="0" err="1">
              <a:solidFill>
                <a:sysClr val="windowText" lastClr="000000"/>
              </a:solidFill>
            </a:rPr>
            <a:t>função</a:t>
          </a:r>
          <a:r>
            <a:rPr lang="en-US" sz="1800" kern="1200" dirty="0">
              <a:solidFill>
                <a:sysClr val="windowText" lastClr="000000"/>
              </a:solidFill>
            </a:rPr>
            <a:t> de </a:t>
          </a:r>
          <a:r>
            <a:rPr lang="en-US" sz="1800" kern="1200" dirty="0" err="1">
              <a:solidFill>
                <a:sysClr val="windowText" lastClr="000000"/>
              </a:solidFill>
            </a:rPr>
            <a:t>atraso</a:t>
          </a:r>
          <a:r>
            <a:rPr lang="en-US" sz="1800" kern="1200" dirty="0">
              <a:solidFill>
                <a:sysClr val="windowText" lastClr="000000"/>
              </a:solidFill>
            </a:rPr>
            <a:t>.</a:t>
          </a:r>
        </a:p>
      </dsp:txBody>
      <dsp:txXfrm>
        <a:off x="3034203" y="2927468"/>
        <a:ext cx="2757723" cy="16546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9C7C2-A11D-48D0-9A91-7CCF5053FDA7}">
      <dsp:nvSpPr>
        <dsp:cNvPr id="0" name=""/>
        <dsp:cNvSpPr/>
      </dsp:nvSpPr>
      <dsp:spPr>
        <a:xfrm>
          <a:off x="0" y="69277"/>
          <a:ext cx="7749138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u="sng" kern="1200">
              <a:solidFill>
                <a:schemeClr val="tx1"/>
              </a:solidFill>
            </a:rPr>
            <a:t>Inadimplência</a:t>
          </a:r>
          <a:r>
            <a:rPr lang="pt-BR" sz="2600" b="1" kern="1200">
              <a:solidFill>
                <a:schemeClr val="tx1"/>
              </a:solidFill>
            </a:rPr>
            <a:t> (default) (b)</a:t>
          </a:r>
          <a:endParaRPr lang="pt-BR" sz="2600" kern="1200">
            <a:solidFill>
              <a:schemeClr val="tx1"/>
            </a:solidFill>
          </a:endParaRPr>
        </a:p>
      </dsp:txBody>
      <dsp:txXfrm>
        <a:off x="30442" y="99719"/>
        <a:ext cx="7688254" cy="562726"/>
      </dsp:txXfrm>
    </dsp:sp>
    <dsp:sp modelId="{9478B8B4-6EA7-4F89-A401-2EEE61C6985F}">
      <dsp:nvSpPr>
        <dsp:cNvPr id="0" name=""/>
        <dsp:cNvSpPr/>
      </dsp:nvSpPr>
      <dsp:spPr>
        <a:xfrm>
          <a:off x="0" y="692887"/>
          <a:ext cx="7749138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0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>
              <a:solidFill>
                <a:schemeClr val="tx1"/>
              </a:solidFill>
            </a:rPr>
            <a:t>Uma contraparte está ou não em default (inadimplente)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>
              <a:solidFill>
                <a:schemeClr val="tx1"/>
              </a:solidFill>
            </a:rPr>
            <a:t>Este evento envolve uma </a:t>
          </a:r>
          <a:r>
            <a:rPr lang="pt-BR" sz="2000" u="sng" kern="1200">
              <a:solidFill>
                <a:schemeClr val="tx1"/>
              </a:solidFill>
            </a:rPr>
            <a:t>probabilidade de default</a:t>
          </a:r>
          <a:endParaRPr lang="pt-BR" sz="2000" kern="1200">
            <a:solidFill>
              <a:schemeClr val="tx1"/>
            </a:solidFill>
          </a:endParaRPr>
        </a:p>
      </dsp:txBody>
      <dsp:txXfrm>
        <a:off x="0" y="692887"/>
        <a:ext cx="7749138" cy="699660"/>
      </dsp:txXfrm>
    </dsp:sp>
    <dsp:sp modelId="{9DBAB847-DBF2-4424-B21C-0D91D903DB8A}">
      <dsp:nvSpPr>
        <dsp:cNvPr id="0" name=""/>
        <dsp:cNvSpPr/>
      </dsp:nvSpPr>
      <dsp:spPr>
        <a:xfrm>
          <a:off x="0" y="1392547"/>
          <a:ext cx="7749138" cy="62361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u="sng" kern="1200">
              <a:solidFill>
                <a:schemeClr val="tx1"/>
              </a:solidFill>
            </a:rPr>
            <a:t>Exposição</a:t>
          </a:r>
          <a:r>
            <a:rPr lang="pt-BR" sz="2600" b="1" kern="1200">
              <a:solidFill>
                <a:schemeClr val="tx1"/>
              </a:solidFill>
            </a:rPr>
            <a:t> a crédito no default (EC)</a:t>
          </a:r>
          <a:endParaRPr lang="pt-BR" sz="2600" kern="1200">
            <a:solidFill>
              <a:schemeClr val="tx1"/>
            </a:solidFill>
          </a:endParaRPr>
        </a:p>
      </dsp:txBody>
      <dsp:txXfrm>
        <a:off x="30442" y="1422989"/>
        <a:ext cx="7688254" cy="562726"/>
      </dsp:txXfrm>
    </dsp:sp>
    <dsp:sp modelId="{0132B80F-9FC1-48F5-9AC8-231EA83ECA87}">
      <dsp:nvSpPr>
        <dsp:cNvPr id="0" name=""/>
        <dsp:cNvSpPr/>
      </dsp:nvSpPr>
      <dsp:spPr>
        <a:xfrm>
          <a:off x="0" y="2016157"/>
          <a:ext cx="7749138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0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tx1"/>
              </a:solidFill>
            </a:rPr>
            <a:t>Incerteza quanto ao valor da exposição do crédito no momento do default</a:t>
          </a:r>
        </a:p>
      </dsp:txBody>
      <dsp:txXfrm>
        <a:off x="0" y="2016157"/>
        <a:ext cx="7749138" cy="632385"/>
      </dsp:txXfrm>
    </dsp:sp>
    <dsp:sp modelId="{B93B4BC1-2E4C-4553-B21D-F4291D3AF98D}">
      <dsp:nvSpPr>
        <dsp:cNvPr id="0" name=""/>
        <dsp:cNvSpPr/>
      </dsp:nvSpPr>
      <dsp:spPr>
        <a:xfrm>
          <a:off x="0" y="2648542"/>
          <a:ext cx="7749138" cy="6236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u="sng" kern="1200">
              <a:solidFill>
                <a:schemeClr val="tx1"/>
              </a:solidFill>
            </a:rPr>
            <a:t>Perda dado default </a:t>
          </a:r>
          <a:r>
            <a:rPr lang="pt-BR" sz="2600" b="1" kern="1200">
              <a:solidFill>
                <a:schemeClr val="tx1"/>
              </a:solidFill>
            </a:rPr>
            <a:t>(condicionada ao evento)- PDF</a:t>
          </a:r>
          <a:endParaRPr lang="pt-BR" sz="2600" kern="1200">
            <a:solidFill>
              <a:schemeClr val="tx1"/>
            </a:solidFill>
          </a:endParaRPr>
        </a:p>
      </dsp:txBody>
      <dsp:txXfrm>
        <a:off x="30442" y="2678984"/>
        <a:ext cx="7688254" cy="562726"/>
      </dsp:txXfrm>
    </dsp:sp>
    <dsp:sp modelId="{98AD8BFF-7F55-42EE-9296-6152BEEA5643}">
      <dsp:nvSpPr>
        <dsp:cNvPr id="0" name=""/>
        <dsp:cNvSpPr/>
      </dsp:nvSpPr>
      <dsp:spPr>
        <a:xfrm>
          <a:off x="0" y="3272152"/>
          <a:ext cx="7749138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0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tx1"/>
              </a:solidFill>
            </a:rPr>
            <a:t>Incerteza quanto ao valor que pode ser recuperado após o default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tx1"/>
              </a:solidFill>
            </a:rPr>
            <a:t>1 menos a taxa de recuperação do credor</a:t>
          </a:r>
        </a:p>
      </dsp:txBody>
      <dsp:txXfrm>
        <a:off x="0" y="3272152"/>
        <a:ext cx="7749138" cy="699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75842-85FD-6941-A275-C7B88EDDC7E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513FF-7BCE-1047-BDE8-C74355080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61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FB262-0E76-4993-A470-CF85B05DB4B5}" type="slidenum">
              <a:rPr lang="pt-BR" smtClean="0">
                <a:latin typeface="Arial" pitchFamily="34" charset="0"/>
              </a:rPr>
              <a:pPr/>
              <a:t>18</a:t>
            </a:fld>
            <a:endParaRPr lang="pt-BR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6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FB262-0E76-4993-A470-CF85B05DB4B5}" type="slidenum">
              <a:rPr lang="pt-BR" smtClean="0">
                <a:latin typeface="Arial" pitchFamily="34" charset="0"/>
              </a:rPr>
              <a:pPr/>
              <a:t>19</a:t>
            </a:fld>
            <a:endParaRPr lang="pt-BR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3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FB262-0E76-4993-A470-CF85B05DB4B5}" type="slidenum">
              <a:rPr lang="pt-BR" smtClean="0">
                <a:latin typeface="Arial" pitchFamily="34" charset="0"/>
              </a:rPr>
              <a:pPr/>
              <a:t>20</a:t>
            </a:fld>
            <a:endParaRPr lang="pt-BR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6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3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7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3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1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2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9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B34D-2168-4947-AFA2-2A9819983C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package" Target="../embeddings/Microsoft_Word_Document7.docx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package" Target="../embeddings/Microsoft_Word_Document8.docx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package" Target="../embeddings/Microsoft_Word_Document9.docx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package" Target="../embeddings/Microsoft_Word_Document10.docx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package" Target="../embeddings/Microsoft_Word_Document11.docx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package" Target="../embeddings/Microsoft_Word_Document12.doc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package" Target="../embeddings/Microsoft_Word_Document13.docx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package" Target="../embeddings/Microsoft_Word_Document14.doc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package" Target="../embeddings/Microsoft_Word_Document15.docx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package" Target="../embeddings/Microsoft_Word_Document16.doc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72774"/>
            <a:ext cx="1689100" cy="596881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200713" y="1476718"/>
            <a:ext cx="2832067" cy="375200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RCC 8400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err="1"/>
              <a:t>Análise</a:t>
            </a:r>
            <a:r>
              <a:rPr lang="en-US" sz="4400" dirty="0"/>
              <a:t> de </a:t>
            </a:r>
            <a:r>
              <a:rPr lang="en-US" sz="4400" dirty="0" err="1"/>
              <a:t>Riscos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196566" y="2629447"/>
            <a:ext cx="58422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/>
              <a:t>Risco</a:t>
            </a:r>
            <a:r>
              <a:rPr lang="en-US" sz="6600" b="1" dirty="0"/>
              <a:t> de </a:t>
            </a:r>
            <a:r>
              <a:rPr lang="en-US" sz="6600" b="1" dirty="0" err="1"/>
              <a:t>Crédito</a:t>
            </a:r>
            <a:endParaRPr lang="en-US" sz="66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F16E14-8A1E-554A-A36B-1DD360FC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69"/>
            <a:ext cx="9144000" cy="9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8572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x-none" dirty="0">
                <a:latin typeface="Futura Std Book" panose="020B0502020204020303" pitchFamily="34" charset="0"/>
              </a:rPr>
              <a:t>CASH CREDIT SCORING</a:t>
            </a:r>
            <a:endParaRPr lang="en-US" dirty="0">
              <a:latin typeface="Futura Std Book" panose="020B0502020204020303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C6FC175-1862-4698-A4F8-BCE29D9B9EAF}"/>
              </a:ext>
            </a:extLst>
          </p:cNvPr>
          <p:cNvGraphicFramePr/>
          <p:nvPr/>
        </p:nvGraphicFramePr>
        <p:xfrm>
          <a:off x="472480" y="1759068"/>
          <a:ext cx="11247040" cy="1068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024" y="2827703"/>
            <a:ext cx="11114573" cy="339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568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1324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x-none" dirty="0">
                <a:latin typeface="Futura Std Book" panose="020B0502020204020303" pitchFamily="34" charset="0"/>
              </a:rPr>
              <a:t>CASH CREDIT SCORING</a:t>
            </a:r>
            <a:endParaRPr lang="en-US" dirty="0">
              <a:latin typeface="Futura Std Book" panose="020B0502020204020303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83" y="1857611"/>
            <a:ext cx="11904435" cy="386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191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1324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x-none" sz="4300" dirty="0">
                <a:latin typeface="Futura Std Book" panose="020B0502020204020303" pitchFamily="34" charset="0"/>
              </a:rPr>
              <a:t>Aplicação Prática - CASH CREDIT SCORING</a:t>
            </a:r>
            <a:endParaRPr lang="en-US" sz="4300" dirty="0">
              <a:latin typeface="Futura Std Book" panose="020B0502020204020303" pitchFamily="34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9A32B4B2-1C4A-4ABD-A1DB-DC1C0BEB6AB1}"/>
              </a:ext>
            </a:extLst>
          </p:cNvPr>
          <p:cNvGraphicFramePr>
            <a:graphicFrameLocks noGrp="1"/>
          </p:cNvGraphicFramePr>
          <p:nvPr/>
        </p:nvGraphicFramePr>
        <p:xfrm>
          <a:off x="690880" y="1376550"/>
          <a:ext cx="1081023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aseline="0" dirty="0" err="1"/>
                        <a:t>Parâmetros</a:t>
                      </a:r>
                      <a:r>
                        <a:rPr lang="en-US" baseline="0" dirty="0"/>
                        <a:t> do </a:t>
                      </a:r>
                      <a:r>
                        <a:rPr lang="en-US" baseline="0" dirty="0" err="1"/>
                        <a:t>Solicitante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Situação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Pontuação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Conceito</a:t>
                      </a:r>
                      <a:r>
                        <a:rPr lang="en-US" dirty="0"/>
                        <a:t>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Restrição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Cadastro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restrições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3">
            <a:extLst>
              <a:ext uri="{FF2B5EF4-FFF2-40B4-BE49-F238E27FC236}">
                <a16:creationId xmlns:a16="http://schemas.microsoft.com/office/drawing/2014/main" id="{AD6E16C3-6FA4-4C96-825C-234A86EBB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579" y="2218542"/>
            <a:ext cx="7704667" cy="812800"/>
          </a:xfrm>
          <a:prstGeom prst="rect">
            <a:avLst/>
          </a:prstGeom>
        </p:spPr>
      </p:pic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78F53170-4FB8-493B-AF95-46060738918F}"/>
              </a:ext>
            </a:extLst>
          </p:cNvPr>
          <p:cNvGraphicFramePr>
            <a:graphicFrameLocks noGrp="1"/>
          </p:cNvGraphicFramePr>
          <p:nvPr/>
        </p:nvGraphicFramePr>
        <p:xfrm>
          <a:off x="624333" y="3045236"/>
          <a:ext cx="1081023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aseline="0" dirty="0" err="1"/>
                        <a:t>Parâmetros</a:t>
                      </a:r>
                      <a:r>
                        <a:rPr lang="en-US" baseline="0" dirty="0"/>
                        <a:t> do </a:t>
                      </a:r>
                      <a:r>
                        <a:rPr lang="en-US" baseline="0" dirty="0" err="1"/>
                        <a:t>Solicitante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Situação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Pontuação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Idade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 </a:t>
                      </a:r>
                      <a:r>
                        <a:rPr lang="en-US" dirty="0" err="1"/>
                        <a:t>anos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6">
            <a:extLst>
              <a:ext uri="{FF2B5EF4-FFF2-40B4-BE49-F238E27FC236}">
                <a16:creationId xmlns:a16="http://schemas.microsoft.com/office/drawing/2014/main" id="{9D48CF2D-D4C6-4C2E-9E0D-855C93506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65" y="3856985"/>
            <a:ext cx="7704667" cy="825500"/>
          </a:xfrm>
          <a:prstGeom prst="rect">
            <a:avLst/>
          </a:prstGeom>
        </p:spPr>
      </p:pic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F5416B21-5DBE-4CE0-9970-DCC057486EF6}"/>
              </a:ext>
            </a:extLst>
          </p:cNvPr>
          <p:cNvGraphicFramePr>
            <a:graphicFrameLocks noGrp="1"/>
          </p:cNvGraphicFramePr>
          <p:nvPr/>
        </p:nvGraphicFramePr>
        <p:xfrm>
          <a:off x="737625" y="4672152"/>
          <a:ext cx="1081023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aseline="0" dirty="0" err="1"/>
                        <a:t>Parâmetros</a:t>
                      </a:r>
                      <a:r>
                        <a:rPr lang="en-US" baseline="0" dirty="0"/>
                        <a:t> do </a:t>
                      </a:r>
                      <a:r>
                        <a:rPr lang="en-US" baseline="0" dirty="0" err="1"/>
                        <a:t>Solicitante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Situação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Pontuação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Estabilidade no Emprego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</a:t>
                      </a:r>
                      <a:r>
                        <a:rPr lang="en-US" dirty="0" err="1"/>
                        <a:t>anos</a:t>
                      </a:r>
                      <a:r>
                        <a:rPr lang="en-US" dirty="0"/>
                        <a:t> e 6 </a:t>
                      </a:r>
                      <a:r>
                        <a:rPr lang="en-US" dirty="0" err="1"/>
                        <a:t>meses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8">
            <a:extLst>
              <a:ext uri="{FF2B5EF4-FFF2-40B4-BE49-F238E27FC236}">
                <a16:creationId xmlns:a16="http://schemas.microsoft.com/office/drawing/2014/main" id="{398A5A43-AF66-4D60-83C5-B7D6797EF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493" y="5443881"/>
            <a:ext cx="77216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1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06EB44A-3E0E-40CF-A5EC-49655B22612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4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x-none" sz="4300" dirty="0">
                <a:latin typeface="Futura Std Book" panose="020B0502020204020303" pitchFamily="34" charset="0"/>
              </a:rPr>
              <a:t>Aplicação Prática - CASH CREDIT SCORING</a:t>
            </a:r>
            <a:endParaRPr lang="en-US" sz="4300" dirty="0">
              <a:latin typeface="Futura Std Book" panose="020B0502020204020303" pitchFamily="34" charset="0"/>
            </a:endParaRP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E2CBDFC9-291E-4A88-B370-E07D3318B616}"/>
              </a:ext>
            </a:extLst>
          </p:cNvPr>
          <p:cNvGraphicFramePr>
            <a:graphicFrameLocks noGrp="1"/>
          </p:cNvGraphicFramePr>
          <p:nvPr/>
        </p:nvGraphicFramePr>
        <p:xfrm>
          <a:off x="690880" y="1285044"/>
          <a:ext cx="108102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aseline="0" dirty="0" err="1"/>
                        <a:t>Parâmetros</a:t>
                      </a:r>
                      <a:r>
                        <a:rPr lang="en-US" baseline="0" dirty="0"/>
                        <a:t> do </a:t>
                      </a:r>
                      <a:r>
                        <a:rPr lang="en-US" baseline="0" dirty="0" err="1"/>
                        <a:t>Solicitante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Situação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Pontuação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Cargou/</a:t>
                      </a:r>
                      <a:r>
                        <a:rPr lang="x-none" baseline="0" dirty="0"/>
                        <a:t> Função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Supervisor de </a:t>
                      </a:r>
                      <a:r>
                        <a:rPr lang="en-US" dirty="0" err="1"/>
                        <a:t>Vendas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5B0EF995-E530-4F4F-B7D7-CE9CF0B459E0}"/>
              </a:ext>
            </a:extLst>
          </p:cNvPr>
          <p:cNvGraphicFramePr>
            <a:graphicFrameLocks noGrp="1"/>
          </p:cNvGraphicFramePr>
          <p:nvPr/>
        </p:nvGraphicFramePr>
        <p:xfrm>
          <a:off x="624333" y="3033242"/>
          <a:ext cx="1081023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aseline="0" dirty="0" err="1"/>
                        <a:t>Parâmetros</a:t>
                      </a:r>
                      <a:r>
                        <a:rPr lang="en-US" baseline="0" dirty="0"/>
                        <a:t> do </a:t>
                      </a:r>
                      <a:r>
                        <a:rPr lang="en-US" baseline="0" dirty="0" err="1"/>
                        <a:t>Solicitante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Situação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Pontuação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Renda Líquida Mensal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R$ 3.000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D7039397-DCC0-4A7F-ACC6-2568C12EF4FC}"/>
              </a:ext>
            </a:extLst>
          </p:cNvPr>
          <p:cNvGraphicFramePr>
            <a:graphicFrameLocks noGrp="1"/>
          </p:cNvGraphicFramePr>
          <p:nvPr/>
        </p:nvGraphicFramePr>
        <p:xfrm>
          <a:off x="578601" y="4673410"/>
          <a:ext cx="1081023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aseline="0" dirty="0" err="1"/>
                        <a:t>Parâmetros</a:t>
                      </a:r>
                      <a:r>
                        <a:rPr lang="en-US" baseline="0" dirty="0"/>
                        <a:t> do </a:t>
                      </a:r>
                      <a:r>
                        <a:rPr lang="en-US" baseline="0" dirty="0" err="1"/>
                        <a:t>Solicitante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Situação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Pontuação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/>
                        <a:t>Patrimônio Líquido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R$ 28.000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5">
            <a:extLst>
              <a:ext uri="{FF2B5EF4-FFF2-40B4-BE49-F238E27FC236}">
                <a16:creationId xmlns:a16="http://schemas.microsoft.com/office/drawing/2014/main" id="{7B9EBFFA-CA0A-490E-9C3A-481660318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707" y="2071849"/>
            <a:ext cx="7806267" cy="990600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A8F80DF0-5A2B-4F9E-83CD-A5E30D7C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760" y="3844990"/>
            <a:ext cx="7840133" cy="825500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B0653D49-4A49-4475-BA9F-74331B09C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652" y="5421201"/>
            <a:ext cx="7857067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4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5421" y="1799077"/>
          <a:ext cx="11501160" cy="409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9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Parâmetros</a:t>
                      </a:r>
                      <a:r>
                        <a:rPr lang="en-US" sz="2000" baseline="0" dirty="0"/>
                        <a:t> do </a:t>
                      </a:r>
                      <a:r>
                        <a:rPr lang="en-US" sz="2000" baseline="0" dirty="0" err="1"/>
                        <a:t>Solicitante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Pontuação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Peso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67">
                <a:tc>
                  <a:txBody>
                    <a:bodyPr/>
                    <a:lstStyle/>
                    <a:p>
                      <a:r>
                        <a:rPr lang="en-US" sz="2000" dirty="0" err="1"/>
                        <a:t>Conceito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Cadastro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67">
                <a:tc>
                  <a:txBody>
                    <a:bodyPr/>
                    <a:lstStyle/>
                    <a:p>
                      <a:r>
                        <a:rPr lang="en-US" sz="2000" dirty="0" err="1"/>
                        <a:t>Idade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67">
                <a:tc>
                  <a:txBody>
                    <a:bodyPr/>
                    <a:lstStyle/>
                    <a:p>
                      <a:r>
                        <a:rPr lang="en-US" sz="2000" dirty="0" err="1"/>
                        <a:t>Estabilidade</a:t>
                      </a:r>
                      <a:r>
                        <a:rPr lang="en-US" sz="2000" dirty="0"/>
                        <a:t> no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Emprego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67">
                <a:tc>
                  <a:txBody>
                    <a:bodyPr/>
                    <a:lstStyle/>
                    <a:p>
                      <a:r>
                        <a:rPr lang="en-US" sz="2000" dirty="0"/>
                        <a:t>Cargo/</a:t>
                      </a:r>
                      <a:r>
                        <a:rPr lang="en-US" sz="2000" dirty="0" err="1"/>
                        <a:t>Função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Renda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Líquida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000" dirty="0"/>
                        <a:t>Patrimônio Líquido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TOTAL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E9A4FB6-EBE5-4CD5-848E-0598C8A47DB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4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x-none" sz="4300" dirty="0">
                <a:latin typeface="Futura Std Book" panose="020B0502020204020303" pitchFamily="34" charset="0"/>
              </a:rPr>
              <a:t>Aplicação Prática - CASH CREDIT SCORING</a:t>
            </a:r>
            <a:endParaRPr lang="en-US" sz="4300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1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5230" y="1534037"/>
          <a:ext cx="11801541" cy="403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9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Parâmetros</a:t>
                      </a:r>
                      <a:r>
                        <a:rPr lang="en-US" sz="2000" baseline="0" dirty="0"/>
                        <a:t> do </a:t>
                      </a:r>
                      <a:r>
                        <a:rPr lang="en-US" sz="2000" baseline="0" dirty="0" err="1"/>
                        <a:t>Solicitante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Pontuação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Peso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85">
                <a:tc>
                  <a:txBody>
                    <a:bodyPr/>
                    <a:lstStyle/>
                    <a:p>
                      <a:r>
                        <a:rPr lang="en-US" sz="2000" dirty="0" err="1"/>
                        <a:t>Conceito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Cadastro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985">
                <a:tc>
                  <a:txBody>
                    <a:bodyPr/>
                    <a:lstStyle/>
                    <a:p>
                      <a:r>
                        <a:rPr lang="en-US" sz="2000" dirty="0" err="1"/>
                        <a:t>Idade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985">
                <a:tc>
                  <a:txBody>
                    <a:bodyPr/>
                    <a:lstStyle/>
                    <a:p>
                      <a:r>
                        <a:rPr lang="en-US" sz="2000" dirty="0" err="1"/>
                        <a:t>Estabilidade</a:t>
                      </a:r>
                      <a:r>
                        <a:rPr lang="en-US" sz="2000" dirty="0"/>
                        <a:t> no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Emprego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985">
                <a:tc>
                  <a:txBody>
                    <a:bodyPr/>
                    <a:lstStyle/>
                    <a:p>
                      <a:r>
                        <a:rPr lang="en-US" sz="2000" dirty="0"/>
                        <a:t>Cargo/</a:t>
                      </a:r>
                      <a:r>
                        <a:rPr lang="en-US" sz="2000" dirty="0" err="1"/>
                        <a:t>Função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Renda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Líquida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000" dirty="0"/>
                        <a:t>Patrimônio Líquido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TOTAL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2668" y="5904368"/>
            <a:ext cx="58104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/>
              <a:t>Prestação</a:t>
            </a:r>
            <a:r>
              <a:rPr lang="en-US" sz="2100" dirty="0"/>
              <a:t> </a:t>
            </a:r>
            <a:r>
              <a:rPr lang="en-US" sz="2100" dirty="0" err="1"/>
              <a:t>Máxima</a:t>
            </a:r>
            <a:r>
              <a:rPr lang="en-US" sz="2100" dirty="0"/>
              <a:t> = 28% x R$ 3.000,00 = R$ 840,00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4D3483-AB39-467E-B9AE-00AA331F150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4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x-none" sz="4300" dirty="0">
                <a:latin typeface="Futura Std Book" panose="020B0502020204020303" pitchFamily="34" charset="0"/>
              </a:rPr>
              <a:t>Aplicação Prática - CASH CREDIT SCORING</a:t>
            </a:r>
            <a:endParaRPr lang="en-US" sz="4300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7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87F9293-E15B-45C7-8B28-DBEC99193AFB}"/>
              </a:ext>
            </a:extLst>
          </p:cNvPr>
          <p:cNvGraphicFramePr/>
          <p:nvPr/>
        </p:nvGraphicFramePr>
        <p:xfrm>
          <a:off x="167861" y="1603512"/>
          <a:ext cx="11882783" cy="463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324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Futura Std Book" panose="020B0502020204020303" pitchFamily="34" charset="0"/>
              </a:rPr>
              <a:t>Crédito</a:t>
            </a:r>
            <a:r>
              <a:rPr lang="en-US" dirty="0">
                <a:latin typeface="Futura Std Book" panose="020B0502020204020303" pitchFamily="34" charset="0"/>
              </a:rPr>
              <a:t> Pessoa </a:t>
            </a:r>
            <a:r>
              <a:rPr lang="en-US" dirty="0" err="1">
                <a:latin typeface="Futura Std Book" panose="020B0502020204020303" pitchFamily="34" charset="0"/>
              </a:rPr>
              <a:t>Jurídica</a:t>
            </a:r>
            <a:endParaRPr lang="en-US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3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04800" y="94124"/>
            <a:ext cx="9144000" cy="1440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t-BR" b="1" dirty="0">
                <a:latin typeface="Futura Std Book" panose="020B0502020204020303" pitchFamily="34" charset="0"/>
              </a:rPr>
              <a:t>FATORES DE RISCOS – Pessoa Jurídica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98B1D8A-769E-482C-971F-42CAE6C19F10}"/>
              </a:ext>
            </a:extLst>
          </p:cNvPr>
          <p:cNvSpPr/>
          <p:nvPr/>
        </p:nvSpPr>
        <p:spPr>
          <a:xfrm>
            <a:off x="491680" y="1827692"/>
            <a:ext cx="2757600" cy="981982"/>
          </a:xfrm>
          <a:prstGeom prst="rect">
            <a:avLst/>
          </a:prstGeom>
          <a:ln w="76200">
            <a:solidFill>
              <a:srgbClr val="F4823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Deterioração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Situação</a:t>
            </a:r>
            <a:r>
              <a:rPr lang="en-US" sz="2400" dirty="0"/>
              <a:t> </a:t>
            </a:r>
            <a:r>
              <a:rPr lang="en-US" sz="2400" dirty="0" err="1"/>
              <a:t>Econômico</a:t>
            </a:r>
            <a:r>
              <a:rPr lang="en-US" sz="2400" dirty="0"/>
              <a:t> </a:t>
            </a:r>
            <a:r>
              <a:rPr lang="en-US" sz="2400" dirty="0" err="1"/>
              <a:t>Financeira</a:t>
            </a:r>
            <a:endParaRPr lang="en-US" sz="2400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BB0300A-E61B-4917-BB92-EB6C818C4CDD}"/>
              </a:ext>
            </a:extLst>
          </p:cNvPr>
          <p:cNvSpPr/>
          <p:nvPr/>
        </p:nvSpPr>
        <p:spPr>
          <a:xfrm>
            <a:off x="3499669" y="1827692"/>
            <a:ext cx="2757600" cy="981982"/>
          </a:xfrm>
          <a:prstGeom prst="rect">
            <a:avLst/>
          </a:prstGeom>
          <a:ln w="76200">
            <a:solidFill>
              <a:srgbClr val="F4823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Má</a:t>
            </a:r>
            <a:r>
              <a:rPr lang="en-US" sz="2400" dirty="0"/>
              <a:t> </a:t>
            </a:r>
            <a:r>
              <a:rPr lang="en-US" sz="2400" dirty="0" err="1"/>
              <a:t>Gestão</a:t>
            </a:r>
            <a:endParaRPr lang="en-US" sz="2400" dirty="0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1E54891E-D578-4A44-8C6D-1AF0DFB82F34}"/>
              </a:ext>
            </a:extLst>
          </p:cNvPr>
          <p:cNvSpPr/>
          <p:nvPr/>
        </p:nvSpPr>
        <p:spPr>
          <a:xfrm>
            <a:off x="6508454" y="1827692"/>
            <a:ext cx="2757600" cy="981982"/>
          </a:xfrm>
          <a:prstGeom prst="rect">
            <a:avLst/>
          </a:prstGeom>
          <a:ln w="76200">
            <a:solidFill>
              <a:srgbClr val="F4823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Concorrência</a:t>
            </a:r>
            <a:endParaRPr lang="en-US" sz="2400" dirty="0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64E90E3-371D-49A9-A190-F3429EEE4FEC}"/>
              </a:ext>
            </a:extLst>
          </p:cNvPr>
          <p:cNvSpPr/>
          <p:nvPr/>
        </p:nvSpPr>
        <p:spPr>
          <a:xfrm>
            <a:off x="491680" y="2979820"/>
            <a:ext cx="2757600" cy="981982"/>
          </a:xfrm>
          <a:prstGeom prst="rect">
            <a:avLst/>
          </a:prstGeom>
          <a:ln w="76200">
            <a:solidFill>
              <a:srgbClr val="F4823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Modelo</a:t>
            </a:r>
            <a:r>
              <a:rPr lang="en-US" sz="2400" dirty="0"/>
              <a:t> de </a:t>
            </a:r>
            <a:r>
              <a:rPr lang="en-US" sz="2400" dirty="0" err="1"/>
              <a:t>Negócio</a:t>
            </a:r>
            <a:r>
              <a:rPr lang="en-US" sz="2400" dirty="0"/>
              <a:t> </a:t>
            </a:r>
            <a:r>
              <a:rPr lang="en-US" sz="2400" dirty="0" err="1"/>
              <a:t>Inadequado</a:t>
            </a:r>
            <a:endParaRPr lang="en-US" sz="2400" dirty="0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10FF14E2-4EE3-46EC-AB04-1AEB64FCE8D8}"/>
              </a:ext>
            </a:extLst>
          </p:cNvPr>
          <p:cNvSpPr/>
          <p:nvPr/>
        </p:nvSpPr>
        <p:spPr>
          <a:xfrm>
            <a:off x="3499669" y="2979820"/>
            <a:ext cx="2757600" cy="981982"/>
          </a:xfrm>
          <a:prstGeom prst="rect">
            <a:avLst/>
          </a:prstGeom>
          <a:ln w="76200">
            <a:solidFill>
              <a:srgbClr val="F4823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Contignências</a:t>
            </a:r>
            <a:endParaRPr lang="en-US" sz="2400" dirty="0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F50DDB82-956C-434F-907E-B12D092E8F25}"/>
              </a:ext>
            </a:extLst>
          </p:cNvPr>
          <p:cNvSpPr/>
          <p:nvPr/>
        </p:nvSpPr>
        <p:spPr>
          <a:xfrm>
            <a:off x="6508454" y="2979820"/>
            <a:ext cx="2757600" cy="981982"/>
          </a:xfrm>
          <a:prstGeom prst="rect">
            <a:avLst/>
          </a:prstGeom>
          <a:ln w="76200">
            <a:solidFill>
              <a:srgbClr val="F4823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Falta</a:t>
            </a:r>
            <a:r>
              <a:rPr lang="en-US" sz="2400" dirty="0"/>
              <a:t> de </a:t>
            </a:r>
            <a:r>
              <a:rPr lang="en-US" sz="2400" dirty="0" err="1"/>
              <a:t>Escala</a:t>
            </a:r>
            <a:endParaRPr lang="en-US" sz="2400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B8D82EE9-287A-4A7E-ABDD-12C9AE07931D}"/>
              </a:ext>
            </a:extLst>
          </p:cNvPr>
          <p:cNvSpPr/>
          <p:nvPr/>
        </p:nvSpPr>
        <p:spPr>
          <a:xfrm>
            <a:off x="490884" y="4131948"/>
            <a:ext cx="2757600" cy="981982"/>
          </a:xfrm>
          <a:prstGeom prst="rect">
            <a:avLst/>
          </a:prstGeom>
          <a:ln w="76200">
            <a:solidFill>
              <a:srgbClr val="F4823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Condições</a:t>
            </a:r>
            <a:r>
              <a:rPr lang="en-US" sz="2400" dirty="0"/>
              <a:t> </a:t>
            </a:r>
            <a:r>
              <a:rPr lang="en-US" sz="2400" dirty="0" err="1"/>
              <a:t>Macroeconômicas</a:t>
            </a:r>
            <a:r>
              <a:rPr lang="en-US" sz="2400" dirty="0"/>
              <a:t>	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4AD70B8A-050C-4DDB-9797-2FD5508899CD}"/>
              </a:ext>
            </a:extLst>
          </p:cNvPr>
          <p:cNvSpPr/>
          <p:nvPr/>
        </p:nvSpPr>
        <p:spPr>
          <a:xfrm>
            <a:off x="3499669" y="4131948"/>
            <a:ext cx="2757600" cy="981982"/>
          </a:xfrm>
          <a:prstGeom prst="rect">
            <a:avLst/>
          </a:prstGeom>
          <a:ln w="76200">
            <a:solidFill>
              <a:srgbClr val="F4823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Riscos</a:t>
            </a:r>
            <a:r>
              <a:rPr lang="en-US" sz="2400" dirty="0"/>
              <a:t> </a:t>
            </a:r>
            <a:r>
              <a:rPr lang="en-US" sz="2400" dirty="0" err="1"/>
              <a:t>Ambientais</a:t>
            </a:r>
            <a:endParaRPr lang="en-US" sz="2400" dirty="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B0A67595-8A89-4E1B-9E2C-0A7EBD7A662F}"/>
              </a:ext>
            </a:extLst>
          </p:cNvPr>
          <p:cNvSpPr/>
          <p:nvPr/>
        </p:nvSpPr>
        <p:spPr>
          <a:xfrm>
            <a:off x="6508454" y="4131948"/>
            <a:ext cx="2757600" cy="981982"/>
          </a:xfrm>
          <a:prstGeom prst="rect">
            <a:avLst/>
          </a:prstGeom>
          <a:ln w="76200">
            <a:solidFill>
              <a:srgbClr val="F4823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Desatualização</a:t>
            </a:r>
            <a:r>
              <a:rPr lang="en-US" sz="2400" dirty="0"/>
              <a:t> </a:t>
            </a:r>
            <a:r>
              <a:rPr lang="en-US" sz="2400" dirty="0" err="1"/>
              <a:t>Tecnológica</a:t>
            </a:r>
            <a:endParaRPr lang="en-US" sz="2400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5C184DD2-8A64-4296-80D1-4A852E473FA5}"/>
              </a:ext>
            </a:extLst>
          </p:cNvPr>
          <p:cNvSpPr/>
          <p:nvPr/>
        </p:nvSpPr>
        <p:spPr>
          <a:xfrm>
            <a:off x="491680" y="5284076"/>
            <a:ext cx="2757600" cy="981982"/>
          </a:xfrm>
          <a:prstGeom prst="rect">
            <a:avLst/>
          </a:prstGeom>
          <a:ln w="76200">
            <a:solidFill>
              <a:srgbClr val="F4823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Concentração</a:t>
            </a:r>
            <a:r>
              <a:rPr lang="en-US" sz="2400" dirty="0"/>
              <a:t> de </a:t>
            </a:r>
            <a:r>
              <a:rPr lang="en-US" sz="2400" dirty="0" err="1"/>
              <a:t>Clientes</a:t>
            </a:r>
            <a:endParaRPr lang="en-US" sz="2400" dirty="0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7F5EF072-B12B-4BEE-9153-6AD80039179C}"/>
              </a:ext>
            </a:extLst>
          </p:cNvPr>
          <p:cNvSpPr/>
          <p:nvPr/>
        </p:nvSpPr>
        <p:spPr>
          <a:xfrm>
            <a:off x="3499669" y="5284076"/>
            <a:ext cx="2757600" cy="981982"/>
          </a:xfrm>
          <a:prstGeom prst="rect">
            <a:avLst/>
          </a:prstGeom>
          <a:ln w="76200">
            <a:solidFill>
              <a:srgbClr val="F4823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Sucessão</a:t>
            </a:r>
            <a:endParaRPr lang="en-US" sz="2400" dirty="0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C6B812BB-F0E6-4A16-AEA3-4E1856841CCB}"/>
              </a:ext>
            </a:extLst>
          </p:cNvPr>
          <p:cNvSpPr/>
          <p:nvPr/>
        </p:nvSpPr>
        <p:spPr>
          <a:xfrm>
            <a:off x="6508454" y="5284076"/>
            <a:ext cx="2757600" cy="981982"/>
          </a:xfrm>
          <a:prstGeom prst="rect">
            <a:avLst/>
          </a:prstGeom>
          <a:ln w="76200">
            <a:solidFill>
              <a:srgbClr val="F4823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Eventos</a:t>
            </a:r>
            <a:r>
              <a:rPr lang="en-US" sz="2400" dirty="0"/>
              <a:t> </a:t>
            </a:r>
            <a:r>
              <a:rPr lang="en-US" sz="2400" dirty="0" err="1"/>
              <a:t>Externos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5025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0" y="-65343"/>
            <a:ext cx="12192000" cy="157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pt-BR" sz="4400" b="1" i="1" dirty="0">
                <a:latin typeface="Futura Std Book" panose="020B0502020204020303" pitchFamily="34" charset="0"/>
              </a:rPr>
              <a:t>SMALL BUSSINESS SCORING </a:t>
            </a:r>
            <a:r>
              <a:rPr lang="pt-BR" sz="4400" b="1" dirty="0">
                <a:latin typeface="Futura Std Book" panose="020B0502020204020303" pitchFamily="34" charset="0"/>
              </a:rPr>
              <a:t>PARA MICROEMPRESA</a:t>
            </a:r>
            <a:endParaRPr lang="pt-BR" sz="4400" b="1" i="1" dirty="0">
              <a:latin typeface="Futura Std Book" panose="020B0502020204020303" pitchFamily="34" charset="0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9" y="2197941"/>
            <a:ext cx="12028427" cy="366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97615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82" y="1842053"/>
            <a:ext cx="11976345" cy="331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3D7AF1C-E3E4-466E-B328-C3EA606C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5343"/>
            <a:ext cx="12192000" cy="157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pt-BR" sz="4400" b="1" i="1" dirty="0">
                <a:latin typeface="Futura Std Book" panose="020B0502020204020303" pitchFamily="34" charset="0"/>
              </a:rPr>
              <a:t>SMALL BUSSINESS SCORING </a:t>
            </a:r>
            <a:r>
              <a:rPr lang="pt-BR" sz="4400" b="1" dirty="0">
                <a:latin typeface="Futura Std Book" panose="020B0502020204020303" pitchFamily="34" charset="0"/>
              </a:rPr>
              <a:t>PARA MICROEMPRESA</a:t>
            </a:r>
            <a:endParaRPr lang="pt-BR" sz="4400" b="1" i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207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9326817" y="4943530"/>
            <a:ext cx="369330" cy="5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579" tIns="34290" rIns="68579" bIns="3429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500" b="1">
              <a:latin typeface="Tempus Sans ITC" charset="0"/>
            </a:endParaRPr>
          </a:p>
        </p:txBody>
      </p:sp>
      <p:sp>
        <p:nvSpPr>
          <p:cNvPr id="20483" name="Retângulo 9"/>
          <p:cNvSpPr>
            <a:spLocks noChangeArrowheads="1"/>
          </p:cNvSpPr>
          <p:nvPr/>
        </p:nvSpPr>
        <p:spPr bwMode="auto">
          <a:xfrm>
            <a:off x="2711877" y="2477314"/>
            <a:ext cx="6768246" cy="247747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79" tIns="34290" rIns="68579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700" b="1" dirty="0">
                <a:latin typeface="Tahoma" charset="0"/>
                <a:cs typeface="Tahoma" charset="0"/>
              </a:rPr>
              <a:t>O risco de crédito é o risco de </a:t>
            </a:r>
            <a:r>
              <a:rPr lang="pt-BR" sz="2700" b="1" u="sng" dirty="0">
                <a:latin typeface="Tahoma" charset="0"/>
                <a:cs typeface="Tahoma" charset="0"/>
              </a:rPr>
              <a:t>perda</a:t>
            </a:r>
          </a:p>
          <a:p>
            <a:pPr algn="ctr">
              <a:lnSpc>
                <a:spcPct val="150000"/>
              </a:lnSpc>
            </a:pPr>
            <a:r>
              <a:rPr lang="pt-BR" sz="2700" b="1" u="sng" dirty="0">
                <a:latin typeface="Tahoma" charset="0"/>
                <a:cs typeface="Tahoma" charset="0"/>
              </a:rPr>
              <a:t>econômica</a:t>
            </a:r>
            <a:r>
              <a:rPr lang="pt-BR" sz="2700" b="1" dirty="0">
                <a:latin typeface="Tahoma" charset="0"/>
                <a:cs typeface="Tahoma" charset="0"/>
              </a:rPr>
              <a:t> decorrente do </a:t>
            </a:r>
            <a:r>
              <a:rPr lang="pt-BR" sz="2700" b="1" u="sng" dirty="0">
                <a:latin typeface="Tahoma" charset="0"/>
                <a:cs typeface="Tahoma" charset="0"/>
              </a:rPr>
              <a:t>não</a:t>
            </a:r>
          </a:p>
          <a:p>
            <a:pPr algn="ctr">
              <a:lnSpc>
                <a:spcPct val="150000"/>
              </a:lnSpc>
            </a:pPr>
            <a:r>
              <a:rPr lang="pt-BR" sz="2700" b="1" u="sng" dirty="0">
                <a:latin typeface="Tahoma" charset="0"/>
                <a:cs typeface="Tahoma" charset="0"/>
              </a:rPr>
              <a:t>cumprimento</a:t>
            </a:r>
            <a:r>
              <a:rPr lang="pt-BR" sz="2700" b="1" dirty="0">
                <a:latin typeface="Tahoma" charset="0"/>
                <a:cs typeface="Tahoma" charset="0"/>
              </a:rPr>
              <a:t> de </a:t>
            </a:r>
            <a:r>
              <a:rPr lang="pt-BR" sz="2700" b="1" u="sng" dirty="0">
                <a:latin typeface="Tahoma" charset="0"/>
                <a:cs typeface="Tahoma" charset="0"/>
              </a:rPr>
              <a:t>obrigações</a:t>
            </a:r>
          </a:p>
          <a:p>
            <a:pPr algn="ctr">
              <a:lnSpc>
                <a:spcPct val="150000"/>
              </a:lnSpc>
            </a:pPr>
            <a:r>
              <a:rPr lang="pt-BR" sz="2700" b="1" u="sng" dirty="0">
                <a:latin typeface="Tahoma" charset="0"/>
                <a:cs typeface="Tahoma" charset="0"/>
              </a:rPr>
              <a:t>contratuais</a:t>
            </a:r>
            <a:r>
              <a:rPr lang="pt-BR" sz="2700" b="1" dirty="0">
                <a:latin typeface="Tahoma" charset="0"/>
                <a:cs typeface="Tahoma" charset="0"/>
              </a:rPr>
              <a:t> por uma contraparte</a:t>
            </a: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367482" y="-48929"/>
            <a:ext cx="9144000" cy="1324800"/>
          </a:xfrm>
          <a:prstGeom prst="rect">
            <a:avLst/>
          </a:prstGeom>
        </p:spPr>
        <p:txBody>
          <a:bodyPr lIns="68579" tIns="34290" rIns="68579" bIns="3429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4400" b="1" dirty="0">
                <a:latin typeface="Futura Std Book" panose="020B0502020204020303" pitchFamily="34" charset="0"/>
                <a:ea typeface="+mj-ea"/>
                <a:cs typeface="+mj-cs"/>
              </a:rPr>
              <a:t>Risco de Crédito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EE16123-2313-475D-A71E-7595EFD7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48EC-766E-4870-8A48-C21033EC3C5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015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871" y="2198993"/>
            <a:ext cx="11617291" cy="161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9972" y="3859756"/>
            <a:ext cx="7968885" cy="223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5DC5DFD3-E1B2-4DA0-928B-F9FFA833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5343"/>
            <a:ext cx="12192000" cy="157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pt-BR" sz="4400" b="1" i="1" dirty="0">
                <a:latin typeface="Futura Std Book" panose="020B0502020204020303" pitchFamily="34" charset="0"/>
              </a:rPr>
              <a:t>SMALL BUSSINESS SCORING </a:t>
            </a:r>
            <a:r>
              <a:rPr lang="pt-BR" sz="4400" b="1" dirty="0">
                <a:latin typeface="Futura Std Book" panose="020B0502020204020303" pitchFamily="34" charset="0"/>
              </a:rPr>
              <a:t>PARA MICROEMPRESA</a:t>
            </a:r>
            <a:endParaRPr lang="pt-BR" sz="4400" b="1" i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754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21</a:t>
            </a:fld>
            <a:endParaRPr lang="pt-BR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8B0C66D-2B8F-4E9A-BC5F-AA69314A0BDC}"/>
              </a:ext>
            </a:extLst>
          </p:cNvPr>
          <p:cNvGraphicFramePr/>
          <p:nvPr/>
        </p:nvGraphicFramePr>
        <p:xfrm>
          <a:off x="124058" y="2216426"/>
          <a:ext cx="11943884" cy="391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12192001" cy="144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Classificação</a:t>
            </a:r>
            <a:r>
              <a:rPr lang="en-US" dirty="0">
                <a:solidFill>
                  <a:srgbClr val="FF0000"/>
                </a:solidFill>
                <a:latin typeface="Futura Std Book" panose="020B0502020204020303" pitchFamily="34" charset="0"/>
              </a:rPr>
              <a:t> do </a:t>
            </a:r>
            <a:r>
              <a:rPr lang="en-US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Risco</a:t>
            </a:r>
            <a:r>
              <a:rPr lang="en-US" dirty="0">
                <a:solidFill>
                  <a:srgbClr val="FF0000"/>
                </a:solidFill>
                <a:latin typeface="Futura Std Book" panose="020B0502020204020303" pitchFamily="34" charset="0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Crédito</a:t>
            </a:r>
            <a:endParaRPr lang="en-US" dirty="0">
              <a:solidFill>
                <a:srgbClr val="FF0000"/>
              </a:solidFill>
              <a:latin typeface="Futura Std Book" panose="020B0502020204020303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Futura Std Book" panose="020B0502020204020303" pitchFamily="34" charset="0"/>
              </a:rPr>
              <a:t> RATING DE CRÉDITO</a:t>
            </a:r>
          </a:p>
        </p:txBody>
      </p:sp>
    </p:spTree>
    <p:extLst>
      <p:ext uri="{BB962C8B-B14F-4D97-AF65-F5344CB8AC3E}">
        <p14:creationId xmlns:p14="http://schemas.microsoft.com/office/powerpoint/2010/main" val="3955614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0" y="2744374"/>
            <a:ext cx="12192000" cy="28407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Considere uma empresa que esteja tentando avaliar a capacidade creditícia de um de seus clientes para um possível aumento de limite de crédito para compras a prazo. Este cliente é uma empresa que já compra há cerca de 3 anos e já possuem contratos de compra de produtos. Essa empresa tem um histórico de atrasos de pagamentos de apenas 10 dias e poucas ocorrências, na verdade duas ocorrências em 3 anos. É uma empresa bem conceituada no mercado com CNPJ livre de restrições nos órgãos restritivos e já está no mercado a 14 anos. Em visita a empresa notou-se que a mesma apresenta uma excelente capacidade de atendimento e infra estrutura.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19731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pt-BR" sz="3800" dirty="0">
                <a:solidFill>
                  <a:srgbClr val="FF0000"/>
                </a:solidFill>
                <a:latin typeface="Futura Std Book" panose="020B0502020204020303" pitchFamily="34" charset="0"/>
              </a:rPr>
              <a:t>Risco de </a:t>
            </a:r>
            <a:r>
              <a:rPr lang="pt-BR" sz="3800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inadimplência</a:t>
            </a:r>
            <a:r>
              <a:rPr lang="pt-BR" sz="3800" dirty="0">
                <a:solidFill>
                  <a:srgbClr val="FF0000"/>
                </a:solidFill>
                <a:latin typeface="Futura Std Book" panose="020B0502020204020303" pitchFamily="34" charset="0"/>
              </a:rPr>
              <a:t>: perdas (</a:t>
            </a:r>
            <a:r>
              <a:rPr lang="pt-BR" sz="3800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prejuízo</a:t>
            </a:r>
            <a:r>
              <a:rPr lang="pt-BR" sz="3800" dirty="0">
                <a:solidFill>
                  <a:srgbClr val="FF0000"/>
                </a:solidFill>
                <a:latin typeface="Futura Std Book" panose="020B0502020204020303" pitchFamily="34" charset="0"/>
              </a:rPr>
              <a:t>) e </a:t>
            </a:r>
            <a:r>
              <a:rPr lang="pt-BR" sz="3800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práticas</a:t>
            </a:r>
            <a:r>
              <a:rPr lang="pt-BR" sz="3800" dirty="0">
                <a:solidFill>
                  <a:srgbClr val="FF0000"/>
                </a:solidFill>
                <a:latin typeface="Futura Std Book" panose="020B0502020204020303" pitchFamily="34" charset="0"/>
              </a:rPr>
              <a:t> de </a:t>
            </a:r>
            <a:r>
              <a:rPr lang="pt-BR" sz="3800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recuperação</a:t>
            </a:r>
            <a:r>
              <a:rPr lang="pt-BR" sz="3800" dirty="0">
                <a:solidFill>
                  <a:srgbClr val="FF0000"/>
                </a:solidFill>
                <a:latin typeface="Futura Std Book" panose="020B0502020204020303" pitchFamily="34" charset="0"/>
              </a:rPr>
              <a:t> de </a:t>
            </a:r>
            <a:r>
              <a:rPr lang="pt-BR" sz="3800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crédito</a:t>
            </a:r>
            <a:endParaRPr lang="pt-BR" sz="3800" dirty="0">
              <a:solidFill>
                <a:srgbClr val="FF0000"/>
              </a:solidFill>
              <a:latin typeface="Futura Std Book" panose="020B0502020204020303" pitchFamily="34" charset="0"/>
            </a:endParaRPr>
          </a:p>
          <a:p>
            <a:pPr marL="0" lvl="1" algn="ctr">
              <a:spcBef>
                <a:spcPct val="0"/>
              </a:spcBef>
            </a:pPr>
            <a:endParaRPr lang="pt-BR" sz="2000" dirty="0">
              <a:solidFill>
                <a:srgbClr val="FF0000"/>
              </a:solidFill>
              <a:latin typeface="Futura Std Book" panose="020B0502020204020303" pitchFamily="34" charset="0"/>
            </a:endParaRPr>
          </a:p>
          <a:p>
            <a:r>
              <a:rPr lang="en-US" sz="2400" dirty="0"/>
              <a:t>RATING DE CRÉDITO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4833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457200"/>
            <a:ext cx="5892800" cy="6400800"/>
          </a:xfrm>
          <a:prstGeom prst="rect">
            <a:avLst/>
          </a:prstGeom>
          <a:noFill/>
          <a:ln w="952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197600" y="685800"/>
            <a:ext cx="5384800" cy="2590800"/>
          </a:xfrm>
          <a:prstGeom prst="rect">
            <a:avLst/>
          </a:prstGeom>
          <a:noFill/>
          <a:ln w="952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892800" y="4038600"/>
            <a:ext cx="5384800" cy="2514600"/>
          </a:xfrm>
          <a:prstGeom prst="rect">
            <a:avLst/>
          </a:prstGeom>
          <a:noFill/>
          <a:ln w="952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032000" y="0"/>
            <a:ext cx="8128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Fluxo de Caixa da Empresa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384800" y="2590800"/>
            <a:ext cx="1422400" cy="2667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2800" b="1"/>
              <a:t>C</a:t>
            </a:r>
          </a:p>
          <a:p>
            <a:pPr algn="ctr" eaLnBrk="0" hangingPunct="0"/>
            <a:r>
              <a:rPr lang="pt-BR" sz="2800" b="1"/>
              <a:t>A</a:t>
            </a:r>
          </a:p>
          <a:p>
            <a:pPr algn="ctr" eaLnBrk="0" hangingPunct="0"/>
            <a:r>
              <a:rPr lang="pt-BR" sz="2800" b="1"/>
              <a:t>I</a:t>
            </a:r>
          </a:p>
          <a:p>
            <a:pPr algn="ctr" eaLnBrk="0" hangingPunct="0"/>
            <a:r>
              <a:rPr lang="pt-BR" sz="2800" b="1"/>
              <a:t>X</a:t>
            </a:r>
          </a:p>
          <a:p>
            <a:pPr algn="ctr" eaLnBrk="0" hangingPunct="0"/>
            <a:r>
              <a:rPr lang="pt-BR" sz="2800" b="1"/>
              <a:t>A</a:t>
            </a:r>
          </a:p>
          <a:p>
            <a:pPr algn="ctr" eaLnBrk="0" hangingPunct="0"/>
            <a:endParaRPr lang="pt-BR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04800" y="609600"/>
            <a:ext cx="1727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800"/>
              <a:t>Mão de Obra</a:t>
            </a:r>
            <a:endParaRPr lang="pt-BR" sz="140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336800" y="609600"/>
            <a:ext cx="1727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800"/>
              <a:t>Salários</a:t>
            </a:r>
          </a:p>
          <a:p>
            <a:pPr algn="ctr" eaLnBrk="0" hangingPunct="0"/>
            <a:r>
              <a:rPr lang="pt-BR" sz="1800"/>
              <a:t>a pagar</a:t>
            </a:r>
            <a:endParaRPr lang="pt-BR" sz="140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04800" y="2286000"/>
            <a:ext cx="1727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800"/>
              <a:t>Produtos em</a:t>
            </a:r>
          </a:p>
          <a:p>
            <a:pPr algn="ctr" eaLnBrk="0" hangingPunct="0"/>
            <a:r>
              <a:rPr lang="pt-BR" sz="1800"/>
              <a:t>Processo</a:t>
            </a:r>
            <a:endParaRPr lang="pt-BR" sz="14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149600" y="1447800"/>
            <a:ext cx="1727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800"/>
              <a:t>Duplicatas </a:t>
            </a:r>
          </a:p>
          <a:p>
            <a:pPr algn="ctr" eaLnBrk="0" hangingPunct="0"/>
            <a:r>
              <a:rPr lang="pt-BR" sz="1800"/>
              <a:t>a pagar</a:t>
            </a:r>
            <a:endParaRPr lang="pt-BR" sz="140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016000" y="1447800"/>
            <a:ext cx="1727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800"/>
              <a:t>Matéria</a:t>
            </a:r>
          </a:p>
          <a:p>
            <a:pPr algn="ctr" eaLnBrk="0" hangingPunct="0"/>
            <a:r>
              <a:rPr lang="pt-BR" sz="1800"/>
              <a:t>Prima</a:t>
            </a:r>
            <a:endParaRPr lang="pt-BR" sz="140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04800" y="3124200"/>
            <a:ext cx="1727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800"/>
              <a:t>Produtos</a:t>
            </a:r>
          </a:p>
          <a:p>
            <a:pPr algn="ctr" eaLnBrk="0" hangingPunct="0"/>
            <a:r>
              <a:rPr lang="pt-BR" sz="1800"/>
              <a:t>Acabados</a:t>
            </a:r>
            <a:endParaRPr lang="pt-BR" sz="140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04800" y="3962400"/>
            <a:ext cx="1727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800"/>
              <a:t>Despesas </a:t>
            </a:r>
          </a:p>
          <a:p>
            <a:pPr algn="ctr" eaLnBrk="0" hangingPunct="0"/>
            <a:r>
              <a:rPr lang="pt-BR" sz="1800"/>
              <a:t>operacionais</a:t>
            </a:r>
            <a:endParaRPr lang="pt-BR" sz="140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04800" y="4800600"/>
            <a:ext cx="1727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800"/>
              <a:t>Imposto de </a:t>
            </a:r>
          </a:p>
          <a:p>
            <a:pPr algn="ctr" eaLnBrk="0" hangingPunct="0"/>
            <a:r>
              <a:rPr lang="pt-BR" sz="1800"/>
              <a:t>Renda</a:t>
            </a:r>
            <a:endParaRPr lang="pt-BR" sz="1400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5562600"/>
            <a:ext cx="172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800"/>
              <a:t>Vendas</a:t>
            </a:r>
            <a:endParaRPr lang="pt-BR" sz="1400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304800" y="6096000"/>
            <a:ext cx="1727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800"/>
              <a:t>Duplicatas a </a:t>
            </a:r>
          </a:p>
          <a:p>
            <a:pPr algn="ctr" eaLnBrk="0" hangingPunct="0"/>
            <a:r>
              <a:rPr lang="pt-BR" sz="1800"/>
              <a:t>Receber</a:t>
            </a:r>
            <a:endParaRPr lang="pt-BR" sz="1400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2946400" y="2362200"/>
            <a:ext cx="1727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800"/>
              <a:t>Despesas</a:t>
            </a:r>
          </a:p>
          <a:p>
            <a:pPr algn="ctr" eaLnBrk="0" hangingPunct="0"/>
            <a:r>
              <a:rPr lang="pt-BR" sz="1800"/>
              <a:t>indiretas</a:t>
            </a:r>
            <a:endParaRPr lang="pt-BR" sz="1400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11176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11176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11176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1117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11176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508000" y="114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2032000" y="64770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V="1">
            <a:off x="5689600" y="525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463628" y="6172203"/>
            <a:ext cx="288747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500"/>
              <a:t>Recebimento das Vendas a crédito</a:t>
            </a:r>
            <a:endParaRPr lang="pt-BR" sz="1400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2032000" y="4876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2032000" y="5029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3003546" y="4572000"/>
            <a:ext cx="11345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Pagamento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3018137" y="5029200"/>
            <a:ext cx="1109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Restituição</a:t>
            </a: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2032000" y="5791200"/>
            <a:ext cx="345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 flipV="1">
            <a:off x="5486400" y="525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2895820" y="5486400"/>
            <a:ext cx="1375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Vendas à vista</a:t>
            </a: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H="1">
            <a:off x="2032000" y="4267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56896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H="1">
            <a:off x="4673600" y="2438400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H="1">
            <a:off x="20320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 flipH="1">
            <a:off x="812800" y="1676400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812800" y="1676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V="1">
            <a:off x="5892800" y="685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 flipH="1">
            <a:off x="4064000" y="685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4186358" y="457202"/>
            <a:ext cx="15967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Pagamentos de contas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4982076" y="685802"/>
            <a:ext cx="6848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a  pagar</a:t>
            </a:r>
            <a:endParaRPr lang="pt-BR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 flipH="1">
            <a:off x="2743200" y="16764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 flipV="1">
            <a:off x="57912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 flipH="1">
            <a:off x="4876800" y="1828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4906628" y="1371600"/>
            <a:ext cx="9669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Pagamentos</a:t>
            </a:r>
          </a:p>
          <a:p>
            <a:pPr algn="ctr" eaLnBrk="0" hangingPunct="0"/>
            <a:r>
              <a:rPr lang="pt-BR" sz="1200"/>
              <a:t>de Contas</a:t>
            </a:r>
          </a:p>
          <a:p>
            <a:pPr algn="ctr" eaLnBrk="0" hangingPunct="0"/>
            <a:endParaRPr lang="pt-BR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4957930" y="1828801"/>
            <a:ext cx="7373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a crédito</a:t>
            </a:r>
            <a:endParaRPr lang="pt-BR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8737600" y="990600"/>
            <a:ext cx="1930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9064575" y="965201"/>
            <a:ext cx="123623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Ativos</a:t>
            </a:r>
          </a:p>
          <a:p>
            <a:pPr algn="ctr" eaLnBrk="0" hangingPunct="0"/>
            <a:r>
              <a:rPr lang="pt-BR" sz="1600"/>
              <a:t>Imobilizados</a:t>
            </a:r>
            <a:endParaRPr lang="pt-BR"/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8737600" y="1828800"/>
            <a:ext cx="1930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9040905" y="1828801"/>
            <a:ext cx="129204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Participações</a:t>
            </a:r>
          </a:p>
          <a:p>
            <a:pPr algn="ctr" eaLnBrk="0" hangingPunct="0"/>
            <a:r>
              <a:rPr lang="pt-BR" sz="1600"/>
              <a:t>societárias</a:t>
            </a:r>
            <a:endParaRPr lang="pt-BR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8839200" y="4343400"/>
            <a:ext cx="20320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400"/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9154567" y="4343400"/>
            <a:ext cx="1430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/>
              <a:t>Dívida</a:t>
            </a:r>
          </a:p>
          <a:p>
            <a:pPr algn="ctr" eaLnBrk="0" hangingPunct="0"/>
            <a:r>
              <a:rPr lang="pt-BR" sz="1400"/>
              <a:t>(de curto e longo</a:t>
            </a:r>
          </a:p>
          <a:p>
            <a:pPr algn="ctr" eaLnBrk="0" hangingPunct="0"/>
            <a:r>
              <a:rPr lang="pt-BR" sz="1400"/>
              <a:t>prazo)</a:t>
            </a:r>
            <a:endParaRPr lang="pt-BR"/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8839200" y="5562600"/>
            <a:ext cx="20320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400"/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9315326" y="5715001"/>
            <a:ext cx="111150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Patrimônio</a:t>
            </a:r>
          </a:p>
          <a:p>
            <a:pPr algn="ctr" eaLnBrk="0" hangingPunct="0"/>
            <a:r>
              <a:rPr lang="pt-BR" sz="1600"/>
              <a:t>Líquido</a:t>
            </a:r>
            <a:endParaRPr lang="pt-BR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 flipH="1">
            <a:off x="6807200" y="4572000"/>
            <a:ext cx="203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7121145" y="4241800"/>
            <a:ext cx="1277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Empréstimos</a:t>
            </a:r>
            <a:endParaRPr lang="pt-BR"/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>
            <a:off x="6807200" y="4876800"/>
            <a:ext cx="203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7293939" y="4622800"/>
            <a:ext cx="9378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Quitação</a:t>
            </a:r>
            <a:endParaRPr lang="pt-BR"/>
          </a:p>
        </p:txBody>
      </p:sp>
      <p:sp>
        <p:nvSpPr>
          <p:cNvPr id="3133" name="Line 61"/>
          <p:cNvSpPr>
            <a:spLocks noChangeShapeType="1"/>
          </p:cNvSpPr>
          <p:nvPr/>
        </p:nvSpPr>
        <p:spPr bwMode="auto">
          <a:xfrm flipH="1">
            <a:off x="6299200" y="5715000"/>
            <a:ext cx="25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4" name="Line 62"/>
          <p:cNvSpPr>
            <a:spLocks noChangeShapeType="1"/>
          </p:cNvSpPr>
          <p:nvPr/>
        </p:nvSpPr>
        <p:spPr bwMode="auto">
          <a:xfrm flipV="1">
            <a:off x="62992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6703008" y="5410200"/>
            <a:ext cx="14953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Venda de ações</a:t>
            </a:r>
            <a:endParaRPr lang="pt-BR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auto">
          <a:xfrm>
            <a:off x="6197600" y="525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7" name="Line 65"/>
          <p:cNvSpPr>
            <a:spLocks noChangeShapeType="1"/>
          </p:cNvSpPr>
          <p:nvPr/>
        </p:nvSpPr>
        <p:spPr bwMode="auto">
          <a:xfrm>
            <a:off x="6197600" y="5943600"/>
            <a:ext cx="264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6576820" y="5638800"/>
            <a:ext cx="1813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Recompra de ações</a:t>
            </a:r>
            <a:endParaRPr lang="pt-BR"/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>
            <a:off x="5994400" y="5257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>
            <a:off x="5994400" y="6248400"/>
            <a:ext cx="284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6237545" y="5943600"/>
            <a:ext cx="23458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Pagamento de dividendos</a:t>
            </a:r>
            <a:endParaRPr lang="pt-BR"/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6878898" y="6172200"/>
            <a:ext cx="11964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em dinheiro</a:t>
            </a:r>
            <a:endParaRPr lang="pt-BR"/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10261600" y="2362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44" name="Line 72"/>
          <p:cNvSpPr>
            <a:spLocks noChangeShapeType="1"/>
          </p:cNvSpPr>
          <p:nvPr/>
        </p:nvSpPr>
        <p:spPr bwMode="auto">
          <a:xfrm flipH="1">
            <a:off x="6807200" y="2971800"/>
            <a:ext cx="345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45" name="Text Box 73"/>
          <p:cNvSpPr txBox="1">
            <a:spLocks noChangeArrowheads="1"/>
          </p:cNvSpPr>
          <p:nvPr/>
        </p:nvSpPr>
        <p:spPr bwMode="auto">
          <a:xfrm>
            <a:off x="8501837" y="2971800"/>
            <a:ext cx="717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Venda</a:t>
            </a:r>
            <a:endParaRPr lang="pt-BR"/>
          </a:p>
        </p:txBody>
      </p:sp>
      <p:sp>
        <p:nvSpPr>
          <p:cNvPr id="3146" name="Line 74"/>
          <p:cNvSpPr>
            <a:spLocks noChangeShapeType="1"/>
          </p:cNvSpPr>
          <p:nvPr/>
        </p:nvSpPr>
        <p:spPr bwMode="auto">
          <a:xfrm>
            <a:off x="6807200" y="2743200"/>
            <a:ext cx="25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 flipV="1">
            <a:off x="9347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7878608" y="2438400"/>
            <a:ext cx="8438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Compra</a:t>
            </a:r>
            <a:endParaRPr lang="pt-BR"/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 flipH="1">
            <a:off x="2032000" y="40386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0" name="Line 78"/>
          <p:cNvSpPr>
            <a:spLocks noChangeShapeType="1"/>
          </p:cNvSpPr>
          <p:nvPr/>
        </p:nvSpPr>
        <p:spPr bwMode="auto">
          <a:xfrm flipV="1">
            <a:off x="2540000" y="2286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1" name="Line 79"/>
          <p:cNvSpPr>
            <a:spLocks noChangeShapeType="1"/>
          </p:cNvSpPr>
          <p:nvPr/>
        </p:nvSpPr>
        <p:spPr bwMode="auto">
          <a:xfrm>
            <a:off x="2540000" y="2286000"/>
            <a:ext cx="528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 flipV="1">
            <a:off x="7823200" y="1219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7823200" y="1219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" name="Text Box 82"/>
          <p:cNvSpPr txBox="1">
            <a:spLocks noChangeArrowheads="1"/>
          </p:cNvSpPr>
          <p:nvPr/>
        </p:nvSpPr>
        <p:spPr bwMode="auto">
          <a:xfrm>
            <a:off x="3171524" y="1981200"/>
            <a:ext cx="12198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Depreciação</a:t>
            </a:r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 flipH="1">
            <a:off x="6604000" y="1295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>
            <a:off x="6604000" y="1295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7" name="Text Box 85"/>
          <p:cNvSpPr txBox="1">
            <a:spLocks noChangeArrowheads="1"/>
          </p:cNvSpPr>
          <p:nvPr/>
        </p:nvSpPr>
        <p:spPr bwMode="auto">
          <a:xfrm>
            <a:off x="6823320" y="1219200"/>
            <a:ext cx="717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Venda</a:t>
            </a:r>
            <a:endParaRPr lang="pt-BR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 flipV="1">
            <a:off x="6502400" y="1143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6502400" y="1143000"/>
            <a:ext cx="223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60" name="Text Box 88"/>
          <p:cNvSpPr txBox="1">
            <a:spLocks noChangeArrowheads="1"/>
          </p:cNvSpPr>
          <p:nvPr/>
        </p:nvSpPr>
        <p:spPr bwMode="auto">
          <a:xfrm>
            <a:off x="6843559" y="838200"/>
            <a:ext cx="8438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/>
              <a:t>Compra</a:t>
            </a:r>
            <a:endParaRPr lang="pt-BR"/>
          </a:p>
        </p:txBody>
      </p:sp>
      <p:sp>
        <p:nvSpPr>
          <p:cNvPr id="3161" name="Rectangle 89"/>
          <p:cNvSpPr>
            <a:spLocks noChangeArrowheads="1"/>
          </p:cNvSpPr>
          <p:nvPr/>
        </p:nvSpPr>
        <p:spPr bwMode="auto">
          <a:xfrm>
            <a:off x="2336800" y="609600"/>
            <a:ext cx="1727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800"/>
              <a:t>Salários</a:t>
            </a:r>
          </a:p>
          <a:p>
            <a:pPr algn="ctr" eaLnBrk="0" hangingPunct="0"/>
            <a:r>
              <a:rPr lang="pt-BR" sz="1800"/>
              <a:t>a pagar</a:t>
            </a:r>
            <a:endParaRPr lang="pt-BR" sz="1400"/>
          </a:p>
        </p:txBody>
      </p:sp>
      <p:sp>
        <p:nvSpPr>
          <p:cNvPr id="3162" name="Line 90"/>
          <p:cNvSpPr>
            <a:spLocks noChangeShapeType="1"/>
          </p:cNvSpPr>
          <p:nvPr/>
        </p:nvSpPr>
        <p:spPr bwMode="auto">
          <a:xfrm flipH="1">
            <a:off x="2032000" y="838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63" name="Text Box 91"/>
          <p:cNvSpPr txBox="1">
            <a:spLocks noChangeArrowheads="1"/>
          </p:cNvSpPr>
          <p:nvPr/>
        </p:nvSpPr>
        <p:spPr bwMode="auto">
          <a:xfrm>
            <a:off x="7296555" y="3733800"/>
            <a:ext cx="2653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800" b="1"/>
              <a:t>Fluxos de Financiamentos</a:t>
            </a:r>
          </a:p>
        </p:txBody>
      </p: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7271711" y="381001"/>
            <a:ext cx="2499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800" b="1"/>
              <a:t>Fluxos de Investimentos</a:t>
            </a:r>
          </a:p>
        </p:txBody>
      </p:sp>
      <p:sp>
        <p:nvSpPr>
          <p:cNvPr id="3165" name="Text Box 93"/>
          <p:cNvSpPr txBox="1">
            <a:spLocks noChangeArrowheads="1"/>
          </p:cNvSpPr>
          <p:nvPr/>
        </p:nvSpPr>
        <p:spPr bwMode="auto">
          <a:xfrm>
            <a:off x="2670215" y="6491288"/>
            <a:ext cx="21017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800" b="1"/>
              <a:t>Fluxos Operacionais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F51-C72F-4643-9B14-C50D27290774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63002" y="6488668"/>
            <a:ext cx="18562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Fonte</a:t>
            </a:r>
            <a:r>
              <a:rPr lang="en-US" sz="1100" dirty="0"/>
              <a:t>: GITMAM (1997, p. 82) </a:t>
            </a:r>
          </a:p>
        </p:txBody>
      </p:sp>
    </p:spTree>
    <p:extLst>
      <p:ext uri="{BB962C8B-B14F-4D97-AF65-F5344CB8AC3E}">
        <p14:creationId xmlns:p14="http://schemas.microsoft.com/office/powerpoint/2010/main" val="2537293252"/>
      </p:ext>
    </p:extLst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24</a:t>
            </a:fld>
            <a:endParaRPr lang="pt-B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1807" y="2537242"/>
          <a:ext cx="11848387" cy="1783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1447800" progId="Word.Document.12">
                  <p:embed/>
                </p:oleObj>
              </mc:Choice>
              <mc:Fallback>
                <p:oleObj name="Document" r:id="rId2" imgW="5410200" imgH="14478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1807" y="2537242"/>
                        <a:ext cx="11848387" cy="1783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4FFC9FA-D791-403A-87AE-CB482A65D87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Aplicação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latin typeface="Futura Std Book" panose="020B0502020204020303" pitchFamily="34" charset="0"/>
              </a:rPr>
              <a:t>Prática</a:t>
            </a:r>
            <a:endParaRPr lang="en-US" b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23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25</a:t>
            </a:fld>
            <a:endParaRPr lang="pt-B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5218" y="2476084"/>
          <a:ext cx="12081564" cy="159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1270000" progId="Word.Document.12">
                  <p:embed/>
                </p:oleObj>
              </mc:Choice>
              <mc:Fallback>
                <p:oleObj name="Document" r:id="rId2" imgW="5410200" imgH="12700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218" y="2476084"/>
                        <a:ext cx="12081564" cy="159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1711F8A-E0FB-45BD-9B63-CB25AFCBCC7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Aplicação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latin typeface="Futura Std Book" panose="020B0502020204020303" pitchFamily="34" charset="0"/>
              </a:rPr>
              <a:t>Prática</a:t>
            </a:r>
            <a:endParaRPr lang="en-US" b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05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26</a:t>
            </a:fld>
            <a:endParaRPr lang="pt-B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895" y="2734842"/>
          <a:ext cx="12108211" cy="2062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1638300" progId="Word.Document.12">
                  <p:embed/>
                </p:oleObj>
              </mc:Choice>
              <mc:Fallback>
                <p:oleObj name="Document" r:id="rId2" imgW="5410200" imgH="163830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895" y="2734842"/>
                        <a:ext cx="12108211" cy="2062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1055695-2C22-4E9A-92FA-E10935340E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Aplicação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latin typeface="Futura Std Book" panose="020B0502020204020303" pitchFamily="34" charset="0"/>
              </a:rPr>
              <a:t>Prática</a:t>
            </a:r>
            <a:endParaRPr lang="en-US" b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65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27</a:t>
            </a:fld>
            <a:endParaRPr lang="pt-B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2476" y="2910376"/>
          <a:ext cx="12007048" cy="180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1447800" progId="Word.Document.12">
                  <p:embed/>
                </p:oleObj>
              </mc:Choice>
              <mc:Fallback>
                <p:oleObj name="Document" r:id="rId2" imgW="5410200" imgH="14478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476" y="2910376"/>
                        <a:ext cx="12007048" cy="1807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FFDFDA7-6EE6-430F-8CD6-5007EBF21A4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Aplicação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latin typeface="Futura Std Book" panose="020B0502020204020303" pitchFamily="34" charset="0"/>
              </a:rPr>
              <a:t>Prática</a:t>
            </a:r>
            <a:endParaRPr lang="en-US" b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46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28</a:t>
            </a:fld>
            <a:endParaRPr lang="pt-B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43201" y="2114621"/>
          <a:ext cx="10905592" cy="143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1270000" progId="Word.Document.12">
                  <p:embed/>
                </p:oleObj>
              </mc:Choice>
              <mc:Fallback>
                <p:oleObj name="Document" r:id="rId2" imgW="5410200" imgH="12700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3201" y="2114621"/>
                        <a:ext cx="10905592" cy="1439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96" y="4112996"/>
            <a:ext cx="10769609" cy="21466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9467" y="3554620"/>
            <a:ext cx="773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construir</a:t>
            </a:r>
            <a:r>
              <a:rPr lang="en-US" sz="2400" dirty="0"/>
              <a:t> o </a:t>
            </a:r>
            <a:r>
              <a:rPr lang="en-US" sz="2400" dirty="0" err="1"/>
              <a:t>Fluxo</a:t>
            </a:r>
            <a:r>
              <a:rPr lang="en-US" sz="2400" dirty="0"/>
              <a:t> de </a:t>
            </a:r>
            <a:r>
              <a:rPr lang="en-US" sz="2400" dirty="0" err="1"/>
              <a:t>Caixa</a:t>
            </a:r>
            <a:r>
              <a:rPr lang="en-US" sz="2400" dirty="0"/>
              <a:t> </a:t>
            </a:r>
            <a:r>
              <a:rPr lang="en-US" sz="2400" dirty="0" err="1"/>
              <a:t>Operacional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ter</a:t>
            </a:r>
            <a:r>
              <a:rPr lang="en-US" sz="2400" dirty="0"/>
              <a:t> a DFC?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ED6016-80D9-415C-B2CE-716DA5D7926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Aplicação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latin typeface="Futura Std Book" panose="020B0502020204020303" pitchFamily="34" charset="0"/>
              </a:rPr>
              <a:t>Prática</a:t>
            </a:r>
            <a:endParaRPr lang="en-US" b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49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29</a:t>
            </a:fld>
            <a:endParaRPr lang="pt-B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2920575"/>
          <a:ext cx="12192000" cy="162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1270000" progId="Word.Document.12">
                  <p:embed/>
                </p:oleObj>
              </mc:Choice>
              <mc:Fallback>
                <p:oleObj name="Document" r:id="rId2" imgW="5410200" imgH="127000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2920575"/>
                        <a:ext cx="12192000" cy="162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1007B81-2B1F-44A5-8BAD-489EDF8446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Aplicação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latin typeface="Futura Std Book" panose="020B0502020204020303" pitchFamily="34" charset="0"/>
              </a:rPr>
              <a:t>Prática</a:t>
            </a:r>
            <a:endParaRPr lang="en-US" b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0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9" y="16667"/>
            <a:ext cx="12166443" cy="144000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Futura Std Book" panose="020B0502020204020303" pitchFamily="34" charset="0"/>
              </a:rPr>
              <a:t>Modelos de </a:t>
            </a:r>
            <a:r>
              <a:rPr lang="pt-BR" b="1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análise</a:t>
            </a:r>
            <a:r>
              <a:rPr lang="pt-BR" b="1" dirty="0">
                <a:solidFill>
                  <a:srgbClr val="FF0000"/>
                </a:solidFill>
                <a:latin typeface="Futura Std Book" panose="020B0502020204020303" pitchFamily="34" charset="0"/>
              </a:rPr>
              <a:t> de risco de </a:t>
            </a:r>
            <a:r>
              <a:rPr lang="pt-BR" b="1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crédito</a:t>
            </a:r>
            <a:r>
              <a:rPr lang="pt-BR" b="1" dirty="0">
                <a:solidFill>
                  <a:srgbClr val="FF0000"/>
                </a:solidFill>
                <a:latin typeface="Futura Std Book" panose="020B0502020204020303" pitchFamily="34" charset="0"/>
              </a:rPr>
              <a:t>: pessoa </a:t>
            </a:r>
            <a:r>
              <a:rPr lang="pt-BR" b="1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física</a:t>
            </a:r>
            <a:r>
              <a:rPr lang="pt-BR" b="1" dirty="0">
                <a:solidFill>
                  <a:srgbClr val="FF0000"/>
                </a:solidFill>
                <a:latin typeface="Futura Std Book" panose="020B0502020204020303" pitchFamily="34" charset="0"/>
              </a:rPr>
              <a:t> e </a:t>
            </a:r>
            <a:r>
              <a:rPr lang="pt-BR" b="1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jurídica</a:t>
            </a:r>
            <a:endParaRPr lang="en-US" b="1" dirty="0">
              <a:solidFill>
                <a:srgbClr val="FF0000"/>
              </a:solidFill>
              <a:latin typeface="Futura Std Book" panose="020B05020202040203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8790" y="2070653"/>
          <a:ext cx="11874421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112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30</a:t>
            </a:fld>
            <a:endParaRPr lang="pt-B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3144" y="2866349"/>
          <a:ext cx="12068243" cy="1593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1270000" progId="Word.Document.12">
                  <p:embed/>
                </p:oleObj>
              </mc:Choice>
              <mc:Fallback>
                <p:oleObj name="Document" r:id="rId2" imgW="5410200" imgH="1270000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144" y="2866349"/>
                        <a:ext cx="12068243" cy="1593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8AD56BC-F013-412D-915D-AF8C84FC5F5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Aplicação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latin typeface="Futura Std Book" panose="020B0502020204020303" pitchFamily="34" charset="0"/>
              </a:rPr>
              <a:t>Prática</a:t>
            </a:r>
            <a:endParaRPr lang="en-US" b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85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31</a:t>
            </a:fld>
            <a:endParaRPr lang="pt-B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1056" y="2911956"/>
          <a:ext cx="11969888" cy="158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1270000" progId="Word.Document.12">
                  <p:embed/>
                </p:oleObj>
              </mc:Choice>
              <mc:Fallback>
                <p:oleObj name="Document" r:id="rId2" imgW="5410200" imgH="1270000" progId="Word.Documen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056" y="2911956"/>
                        <a:ext cx="11969888" cy="1580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58A1AC3-73E8-4011-BD29-8C3DB5F44A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Aplicação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latin typeface="Futura Std Book" panose="020B0502020204020303" pitchFamily="34" charset="0"/>
              </a:rPr>
              <a:t>Prática</a:t>
            </a:r>
            <a:endParaRPr lang="en-US" b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12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32</a:t>
            </a:fld>
            <a:endParaRPr lang="pt-B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1906" y="2863781"/>
          <a:ext cx="11908188" cy="157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1270000" progId="Word.Document.12">
                  <p:embed/>
                </p:oleObj>
              </mc:Choice>
              <mc:Fallback>
                <p:oleObj name="Document" r:id="rId2" imgW="5410200" imgH="12700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906" y="2863781"/>
                        <a:ext cx="11908188" cy="1572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03C65F8-75B9-4742-A04C-66F19AAAE53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Aplicação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latin typeface="Futura Std Book" panose="020B0502020204020303" pitchFamily="34" charset="0"/>
              </a:rPr>
              <a:t>Prática</a:t>
            </a:r>
            <a:endParaRPr lang="en-US" b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97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33</a:t>
            </a:fld>
            <a:endParaRPr lang="pt-B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75" y="3113380"/>
          <a:ext cx="11887051" cy="156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1270000" progId="Word.Document.12">
                  <p:embed/>
                </p:oleObj>
              </mc:Choice>
              <mc:Fallback>
                <p:oleObj name="Document" r:id="rId2" imgW="5410200" imgH="12700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75" y="3113380"/>
                        <a:ext cx="11887051" cy="1569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22065DA-FC7E-4B28-A6F4-F3CD29677E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Aplicação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latin typeface="Futura Std Book" panose="020B0502020204020303" pitchFamily="34" charset="0"/>
              </a:rPr>
              <a:t>Prática</a:t>
            </a:r>
            <a:endParaRPr lang="en-US" b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91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34</a:t>
            </a:fld>
            <a:endParaRPr lang="pt-B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9358" y="2906713"/>
          <a:ext cx="11853284" cy="261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1270000" progId="Word.Document.12">
                  <p:embed/>
                </p:oleObj>
              </mc:Choice>
              <mc:Fallback>
                <p:oleObj name="Document" r:id="rId2" imgW="5410200" imgH="127000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358" y="2906713"/>
                        <a:ext cx="11853284" cy="2616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7FC12F4-67A1-4105-9559-E59D5194E2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Aplicação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latin typeface="Futura Std Book" panose="020B0502020204020303" pitchFamily="34" charset="0"/>
              </a:rPr>
              <a:t>Prática</a:t>
            </a:r>
            <a:endParaRPr lang="en-US" b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92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227D0A-8784-4F03-B7C9-AB4A2D602FE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Aplicação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latin typeface="Futura Std Book" panose="020B0502020204020303" pitchFamily="34" charset="0"/>
              </a:rPr>
              <a:t>Prática</a:t>
            </a:r>
            <a:endParaRPr lang="en-US" b="1" dirty="0">
              <a:latin typeface="Futura Std Boo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7" y="2349500"/>
            <a:ext cx="12005733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1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227D0A-8784-4F03-B7C9-AB4A2D602FE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Futura Std Book" panose="020B0502020204020303" pitchFamily="34" charset="0"/>
              </a:rPr>
              <a:t>Modelo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latin typeface="Futura Std Book" panose="020B0502020204020303" pitchFamily="34" charset="0"/>
              </a:rPr>
              <a:t>Escore</a:t>
            </a:r>
            <a:r>
              <a:rPr lang="en-US" b="1" dirty="0">
                <a:latin typeface="Futura Std Book" panose="020B0502020204020303" pitchFamily="34" charset="0"/>
              </a:rPr>
              <a:t>-Z de Altman</a:t>
            </a:r>
          </a:p>
          <a:p>
            <a:r>
              <a:rPr lang="en-US" b="1" dirty="0">
                <a:latin typeface="Futura Std Book" panose="020B0502020204020303" pitchFamily="34" charset="0"/>
              </a:rPr>
              <a:t>Altman (1968)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BB5981A-F8FE-BE36-B8B3-E2215C31B0F8}"/>
                  </a:ext>
                </a:extLst>
              </p:cNvPr>
              <p:cNvSpPr txBox="1"/>
              <p:nvPr/>
            </p:nvSpPr>
            <p:spPr>
              <a:xfrm>
                <a:off x="2433484" y="1843549"/>
                <a:ext cx="61620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+0,6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+1,0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pt-B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BB5981A-F8FE-BE36-B8B3-E2215C31B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84" y="1843549"/>
                <a:ext cx="6162008" cy="430887"/>
              </a:xfrm>
              <a:prstGeom prst="rect">
                <a:avLst/>
              </a:prstGeom>
              <a:blipFill>
                <a:blip r:embed="rId2"/>
                <a:stretch>
                  <a:fillRect t="-25352" b="-492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04A4163-0554-DFA0-615B-20133925F800}"/>
                  </a:ext>
                </a:extLst>
              </p:cNvPr>
              <p:cNvSpPr txBox="1"/>
              <p:nvPr/>
            </p:nvSpPr>
            <p:spPr>
              <a:xfrm>
                <a:off x="2959510" y="4998694"/>
                <a:ext cx="60960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pt-B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pt-BR" sz="2500" dirty="0"/>
                  <a:t>= Sales/Total </a:t>
                </a:r>
                <a:r>
                  <a:rPr lang="pt-BR" sz="2500" dirty="0" err="1"/>
                  <a:t>Assets</a:t>
                </a:r>
                <a:endParaRPr lang="pt-BR" sz="2500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04A4163-0554-DFA0-615B-20133925F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10" y="4998694"/>
                <a:ext cx="6096000" cy="477054"/>
              </a:xfrm>
              <a:prstGeom prst="rect">
                <a:avLst/>
              </a:prstGeom>
              <a:blipFill>
                <a:blip r:embed="rId3"/>
                <a:stretch>
                  <a:fillRect l="-300" t="-10256" b="-3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35A15F8-2A1C-819C-254C-02FFD341E482}"/>
                  </a:ext>
                </a:extLst>
              </p:cNvPr>
              <p:cNvSpPr txBox="1"/>
              <p:nvPr/>
            </p:nvSpPr>
            <p:spPr>
              <a:xfrm>
                <a:off x="2959510" y="3238105"/>
                <a:ext cx="60960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pt-B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500" dirty="0"/>
                  <a:t>= </a:t>
                </a:r>
                <a:r>
                  <a:rPr lang="pt-BR" sz="2500" dirty="0" err="1"/>
                  <a:t>Retained</a:t>
                </a:r>
                <a:r>
                  <a:rPr lang="pt-BR" sz="2500" dirty="0"/>
                  <a:t> </a:t>
                </a:r>
                <a:r>
                  <a:rPr lang="pt-BR" sz="2500" dirty="0" err="1"/>
                  <a:t>Earnings</a:t>
                </a:r>
                <a:r>
                  <a:rPr lang="pt-BR" sz="2500" dirty="0"/>
                  <a:t>/Total </a:t>
                </a:r>
                <a:r>
                  <a:rPr lang="pt-BR" sz="2500" dirty="0" err="1"/>
                  <a:t>Assets</a:t>
                </a:r>
                <a:endParaRPr lang="pt-BR" sz="2500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35A15F8-2A1C-819C-254C-02FFD341E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10" y="3238105"/>
                <a:ext cx="6096000" cy="477054"/>
              </a:xfrm>
              <a:prstGeom prst="rect">
                <a:avLst/>
              </a:prstGeom>
              <a:blipFill>
                <a:blip r:embed="rId4"/>
                <a:stretch>
                  <a:fillRect l="-300" t="-8974" b="-3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D8128F2-90C7-D6EA-730B-900F592A3E30}"/>
                  </a:ext>
                </a:extLst>
              </p:cNvPr>
              <p:cNvSpPr txBox="1"/>
              <p:nvPr/>
            </p:nvSpPr>
            <p:spPr>
              <a:xfrm>
                <a:off x="2959510" y="3883178"/>
                <a:ext cx="60960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pt-B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2500" dirty="0"/>
                  <a:t>= EBIT/Total </a:t>
                </a:r>
                <a:r>
                  <a:rPr lang="pt-BR" sz="2500" dirty="0" err="1"/>
                  <a:t>Assets</a:t>
                </a:r>
                <a:r>
                  <a:rPr lang="pt-BR" sz="2500" dirty="0"/>
                  <a:t> </a:t>
                </a: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D8128F2-90C7-D6EA-730B-900F592A3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10" y="3883178"/>
                <a:ext cx="6096000" cy="477054"/>
              </a:xfrm>
              <a:prstGeom prst="rect">
                <a:avLst/>
              </a:prstGeom>
              <a:blipFill>
                <a:blip r:embed="rId5"/>
                <a:stretch>
                  <a:fillRect l="-300" t="-8974" b="-3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8601BB7-03E2-EED1-2673-6152FB5A41EE}"/>
                  </a:ext>
                </a:extLst>
              </p:cNvPr>
              <p:cNvSpPr txBox="1"/>
              <p:nvPr/>
            </p:nvSpPr>
            <p:spPr>
              <a:xfrm>
                <a:off x="2959510" y="4410468"/>
                <a:ext cx="60960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pt-B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BR" sz="2500" dirty="0"/>
                  <a:t>= Market </a:t>
                </a:r>
                <a:r>
                  <a:rPr lang="pt-BR" sz="2500" dirty="0" err="1"/>
                  <a:t>Value</a:t>
                </a:r>
                <a:r>
                  <a:rPr lang="pt-BR" sz="2500" dirty="0"/>
                  <a:t> </a:t>
                </a:r>
                <a:r>
                  <a:rPr lang="pt-BR" sz="2500" dirty="0" err="1"/>
                  <a:t>of</a:t>
                </a:r>
                <a:r>
                  <a:rPr lang="pt-BR" sz="2500" dirty="0"/>
                  <a:t> </a:t>
                </a:r>
                <a:r>
                  <a:rPr lang="pt-BR" sz="2500" dirty="0" err="1"/>
                  <a:t>Equity</a:t>
                </a:r>
                <a:r>
                  <a:rPr lang="pt-BR" sz="2500" dirty="0"/>
                  <a:t>/Total </a:t>
                </a:r>
                <a:r>
                  <a:rPr lang="pt-BR" sz="2500" dirty="0" err="1"/>
                  <a:t>Assets</a:t>
                </a:r>
                <a:r>
                  <a:rPr lang="pt-BR" sz="2500" dirty="0"/>
                  <a:t> </a:t>
                </a: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8601BB7-03E2-EED1-2673-6152FB5A4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10" y="4410468"/>
                <a:ext cx="6096000" cy="477054"/>
              </a:xfrm>
              <a:prstGeom prst="rect">
                <a:avLst/>
              </a:prstGeom>
              <a:blipFill>
                <a:blip r:embed="rId6"/>
                <a:stretch>
                  <a:fillRect l="-300" t="-10256" b="-3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10D2460-E49C-7476-F657-01ADFE30E2C2}"/>
                  </a:ext>
                </a:extLst>
              </p:cNvPr>
              <p:cNvSpPr txBox="1"/>
              <p:nvPr/>
            </p:nvSpPr>
            <p:spPr>
              <a:xfrm>
                <a:off x="2959510" y="2677985"/>
                <a:ext cx="609600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pt-B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500" dirty="0"/>
                  <a:t>= </a:t>
                </a:r>
                <a:r>
                  <a:rPr lang="pt-BR" sz="2500" dirty="0" err="1"/>
                  <a:t>Working</a:t>
                </a:r>
                <a:r>
                  <a:rPr lang="pt-BR" sz="2500" dirty="0"/>
                  <a:t> Capital/Total </a:t>
                </a:r>
                <a:r>
                  <a:rPr lang="pt-BR" sz="2500" dirty="0" err="1"/>
                  <a:t>Assets</a:t>
                </a:r>
                <a:endParaRPr lang="pt-BR" sz="2500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10D2460-E49C-7476-F657-01ADFE30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10" y="2677985"/>
                <a:ext cx="6096000" cy="477054"/>
              </a:xfrm>
              <a:prstGeom prst="rect">
                <a:avLst/>
              </a:prstGeom>
              <a:blipFill>
                <a:blip r:embed="rId7"/>
                <a:stretch>
                  <a:fillRect l="-300" t="-8861" b="-291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47CDAA-A9D8-3C6C-352C-D4A29CCD08C1}"/>
              </a:ext>
            </a:extLst>
          </p:cNvPr>
          <p:cNvSpPr txBox="1"/>
          <p:nvPr/>
        </p:nvSpPr>
        <p:spPr>
          <a:xfrm>
            <a:off x="1474839" y="5663381"/>
            <a:ext cx="9163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Valores abaixo de 1,81: </a:t>
            </a:r>
            <a:r>
              <a:rPr lang="pt-BR" dirty="0" err="1"/>
              <a:t>distress</a:t>
            </a:r>
            <a:endParaRPr lang="pt-BR" dirty="0"/>
          </a:p>
          <a:p>
            <a:r>
              <a:rPr lang="pt-BR" dirty="0"/>
              <a:t>Valores entre 1,81 e 2,99: “zona cinzenta”</a:t>
            </a:r>
          </a:p>
          <a:p>
            <a:r>
              <a:rPr lang="pt-BR" dirty="0"/>
              <a:t>Valores acima de 2,99: empresas em equilíbrio</a:t>
            </a:r>
          </a:p>
        </p:txBody>
      </p:sp>
    </p:spTree>
    <p:extLst>
      <p:ext uri="{BB962C8B-B14F-4D97-AF65-F5344CB8AC3E}">
        <p14:creationId xmlns:p14="http://schemas.microsoft.com/office/powerpoint/2010/main" val="1628738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89" y="1789919"/>
            <a:ext cx="7886700" cy="994172"/>
          </a:xfrm>
        </p:spPr>
        <p:txBody>
          <a:bodyPr/>
          <a:lstStyle/>
          <a:p>
            <a:r>
              <a:rPr lang="en-US" dirty="0" err="1"/>
              <a:t>Resolução</a:t>
            </a:r>
            <a:r>
              <a:rPr lang="en-US" dirty="0"/>
              <a:t> CMN 2.682/1999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5BEE339-F0F3-4B27-991E-61422A7D56EC}"/>
              </a:ext>
            </a:extLst>
          </p:cNvPr>
          <p:cNvGraphicFramePr/>
          <p:nvPr/>
        </p:nvGraphicFramePr>
        <p:xfrm>
          <a:off x="2013623" y="3049232"/>
          <a:ext cx="8164755" cy="2523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74689" y="349919"/>
            <a:ext cx="7886700" cy="1440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FF0000"/>
                </a:solidFill>
                <a:latin typeface="Futura Std Book" panose="020B0502020204020303" pitchFamily="34" charset="0"/>
              </a:rPr>
              <a:t>Carteiras de </a:t>
            </a:r>
            <a:r>
              <a:rPr lang="pt-BR" sz="3600" b="1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crédito</a:t>
            </a:r>
            <a:r>
              <a:rPr lang="pt-BR" sz="3600" b="1" dirty="0">
                <a:solidFill>
                  <a:srgbClr val="FF0000"/>
                </a:solidFill>
                <a:latin typeface="Futura Std Book" panose="020B0502020204020303" pitchFamily="34" charset="0"/>
              </a:rPr>
              <a:t>: abordagens para a </a:t>
            </a:r>
            <a:r>
              <a:rPr lang="pt-BR" sz="3600" b="1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mensuração</a:t>
            </a:r>
            <a:r>
              <a:rPr lang="pt-BR" sz="3600" b="1" dirty="0">
                <a:solidFill>
                  <a:srgbClr val="FF0000"/>
                </a:solidFill>
                <a:latin typeface="Futura Std Book" panose="020B0502020204020303" pitchFamily="34" charset="0"/>
              </a:rPr>
              <a:t> do risco de </a:t>
            </a:r>
            <a:r>
              <a:rPr lang="pt-BR" sz="3600" b="1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crédito</a:t>
            </a:r>
            <a:endParaRPr lang="pt-BR" sz="3600" b="1" dirty="0">
              <a:solidFill>
                <a:srgbClr val="FF0000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13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28" y="149901"/>
            <a:ext cx="9144000" cy="891003"/>
          </a:xfrm>
        </p:spPr>
        <p:txBody>
          <a:bodyPr/>
          <a:lstStyle/>
          <a:p>
            <a:r>
              <a:rPr lang="en-US" dirty="0" err="1">
                <a:latin typeface="Futura Std Book" panose="020B0502020204020303" pitchFamily="34" charset="0"/>
              </a:rPr>
              <a:t>Resolução</a:t>
            </a:r>
            <a:r>
              <a:rPr lang="en-US" dirty="0">
                <a:latin typeface="Futura Std Book" panose="020B0502020204020303" pitchFamily="34" charset="0"/>
              </a:rPr>
              <a:t> CMN 2.682/1999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751" y="1089783"/>
            <a:ext cx="8042354" cy="4678434"/>
          </a:xfrm>
        </p:spPr>
        <p:txBody>
          <a:bodyPr vert="horz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/>
              <a:t>Res. 2.682/99, art. 2</a:t>
            </a:r>
            <a:r>
              <a:rPr lang="pt-BR" sz="1800" b="1" baseline="30000" dirty="0"/>
              <a:t>o</a:t>
            </a:r>
            <a:r>
              <a:rPr lang="pt-BR" sz="1800" dirty="0"/>
              <a:t> </a:t>
            </a:r>
            <a:r>
              <a:rPr lang="en-US" sz="1800" b="1" dirty="0"/>
              <a:t>: </a:t>
            </a:r>
            <a:r>
              <a:rPr lang="en-US" sz="1800" dirty="0"/>
              <a:t>A </a:t>
            </a:r>
            <a:r>
              <a:rPr lang="en-US" sz="1800" dirty="0" err="1"/>
              <a:t>classificação</a:t>
            </a:r>
            <a:r>
              <a:rPr lang="en-US" sz="1800" dirty="0"/>
              <a:t> da </a:t>
            </a:r>
            <a:r>
              <a:rPr lang="en-US" sz="1800" dirty="0" err="1"/>
              <a:t>operação</a:t>
            </a:r>
            <a:r>
              <a:rPr lang="en-US" sz="1800" dirty="0"/>
              <a:t> </a:t>
            </a:r>
            <a:r>
              <a:rPr lang="en-US" sz="1800" dirty="0" err="1"/>
              <a:t>deve</a:t>
            </a:r>
            <a:r>
              <a:rPr lang="en-US" sz="1800" dirty="0"/>
              <a:t> ser </a:t>
            </a:r>
            <a:r>
              <a:rPr lang="en-US" sz="1800" dirty="0" err="1"/>
              <a:t>efetuada</a:t>
            </a:r>
            <a:r>
              <a:rPr lang="en-US" sz="1800" dirty="0"/>
              <a:t> com base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critérios</a:t>
            </a:r>
            <a:r>
              <a:rPr lang="en-US" sz="1800" dirty="0"/>
              <a:t> </a:t>
            </a:r>
            <a:r>
              <a:rPr lang="en-US" sz="1800" dirty="0" err="1"/>
              <a:t>consistentes</a:t>
            </a:r>
            <a:r>
              <a:rPr lang="en-US" sz="1800" dirty="0"/>
              <a:t> e </a:t>
            </a:r>
            <a:r>
              <a:rPr lang="en-US" sz="1800" dirty="0" err="1"/>
              <a:t>verificáveis</a:t>
            </a:r>
            <a:r>
              <a:rPr lang="en-US" sz="1800" dirty="0"/>
              <a:t>, </a:t>
            </a:r>
            <a:r>
              <a:rPr lang="en-US" sz="1800" dirty="0" err="1"/>
              <a:t>amparada</a:t>
            </a:r>
            <a:r>
              <a:rPr lang="en-US" sz="1800" dirty="0"/>
              <a:t> por </a:t>
            </a:r>
            <a:r>
              <a:rPr lang="en-US" sz="1800" dirty="0" err="1"/>
              <a:t>informações</a:t>
            </a:r>
            <a:r>
              <a:rPr lang="en-US" sz="1800" dirty="0"/>
              <a:t> </a:t>
            </a:r>
            <a:r>
              <a:rPr lang="en-US" sz="1800" dirty="0" err="1"/>
              <a:t>internas</a:t>
            </a:r>
            <a:r>
              <a:rPr lang="en-US" sz="1800" dirty="0"/>
              <a:t> e </a:t>
            </a:r>
            <a:r>
              <a:rPr lang="en-US" sz="1800" dirty="0" err="1"/>
              <a:t>externas</a:t>
            </a:r>
            <a:r>
              <a:rPr lang="en-US" sz="1800" dirty="0"/>
              <a:t>, </a:t>
            </a:r>
            <a:r>
              <a:rPr lang="en-US" sz="1800" dirty="0" err="1"/>
              <a:t>contemplando</a:t>
            </a:r>
            <a:r>
              <a:rPr lang="en-US" sz="1800" dirty="0"/>
              <a:t>, </a:t>
            </a:r>
            <a:r>
              <a:rPr lang="en-US" sz="1800" dirty="0" err="1"/>
              <a:t>pelo</a:t>
            </a:r>
            <a:r>
              <a:rPr lang="en-US" sz="1800" dirty="0"/>
              <a:t> </a:t>
            </a:r>
            <a:r>
              <a:rPr lang="en-US" sz="1800" dirty="0" err="1"/>
              <a:t>menos</a:t>
            </a:r>
            <a:r>
              <a:rPr lang="en-US" sz="1800" dirty="0"/>
              <a:t>,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seguintes</a:t>
            </a:r>
            <a:r>
              <a:rPr lang="en-US" sz="1800" dirty="0"/>
              <a:t> </a:t>
            </a:r>
            <a:r>
              <a:rPr lang="en-US" sz="1800" dirty="0" err="1"/>
              <a:t>aspectos</a:t>
            </a:r>
            <a:r>
              <a:rPr lang="en-US" sz="1800" dirty="0"/>
              <a:t>: 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I - </a:t>
            </a: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relação</a:t>
            </a:r>
            <a:r>
              <a:rPr lang="en-US" sz="1800" b="1" dirty="0"/>
              <a:t> </a:t>
            </a:r>
            <a:r>
              <a:rPr lang="en-US" sz="1800" b="1" dirty="0" err="1"/>
              <a:t>ao</a:t>
            </a:r>
            <a:r>
              <a:rPr lang="en-US" sz="1800" b="1" dirty="0"/>
              <a:t> </a:t>
            </a:r>
            <a:r>
              <a:rPr lang="en-US" sz="1800" b="1" dirty="0" err="1"/>
              <a:t>devedor</a:t>
            </a:r>
            <a:r>
              <a:rPr lang="en-US" sz="1800" b="1" dirty="0"/>
              <a:t> e </a:t>
            </a:r>
            <a:r>
              <a:rPr lang="en-US" sz="1800" b="1" dirty="0" err="1"/>
              <a:t>seus</a:t>
            </a:r>
            <a:r>
              <a:rPr lang="en-US" sz="1800" b="1" dirty="0"/>
              <a:t> </a:t>
            </a:r>
            <a:r>
              <a:rPr lang="en-US" sz="1800" b="1" dirty="0" err="1"/>
              <a:t>garantidores</a:t>
            </a:r>
            <a:r>
              <a:rPr lang="en-US" sz="1800" b="1" dirty="0"/>
              <a:t>: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a) </a:t>
            </a:r>
            <a:r>
              <a:rPr lang="en-US" sz="1800" dirty="0" err="1"/>
              <a:t>situação</a:t>
            </a:r>
            <a:r>
              <a:rPr lang="en-US" sz="1800" dirty="0"/>
              <a:t> </a:t>
            </a:r>
            <a:r>
              <a:rPr lang="en-US" sz="1800" dirty="0" err="1"/>
              <a:t>econômico-financeira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     b) </a:t>
            </a:r>
            <a:r>
              <a:rPr lang="en-US" sz="1800" dirty="0" err="1"/>
              <a:t>grau</a:t>
            </a:r>
            <a:r>
              <a:rPr lang="en-US" sz="1800" dirty="0"/>
              <a:t> de </a:t>
            </a:r>
            <a:r>
              <a:rPr lang="en-US" sz="1800" dirty="0" err="1"/>
              <a:t>endividamento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     c) </a:t>
            </a:r>
            <a:r>
              <a:rPr lang="en-US" sz="1800" dirty="0" err="1"/>
              <a:t>capacidade</a:t>
            </a:r>
            <a:r>
              <a:rPr lang="en-US" sz="1800" dirty="0"/>
              <a:t> de </a:t>
            </a:r>
            <a:r>
              <a:rPr lang="en-US" sz="1800" dirty="0" err="1"/>
              <a:t>geração</a:t>
            </a:r>
            <a:r>
              <a:rPr lang="en-US" sz="1800" dirty="0"/>
              <a:t> de </a:t>
            </a:r>
            <a:r>
              <a:rPr lang="en-US" sz="1800" dirty="0" err="1"/>
              <a:t>resultados</a:t>
            </a:r>
            <a:r>
              <a:rPr lang="en-US" sz="1800" dirty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d) </a:t>
            </a:r>
            <a:r>
              <a:rPr lang="en-US" sz="1800" dirty="0" err="1"/>
              <a:t>fluxo</a:t>
            </a:r>
            <a:r>
              <a:rPr lang="en-US" sz="1800" dirty="0"/>
              <a:t> de </a:t>
            </a:r>
            <a:r>
              <a:rPr lang="en-US" sz="1800" dirty="0" err="1"/>
              <a:t>caixa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     e) </a:t>
            </a:r>
            <a:r>
              <a:rPr lang="en-US" sz="1800" dirty="0" err="1"/>
              <a:t>administração</a:t>
            </a:r>
            <a:r>
              <a:rPr lang="en-US" sz="1800" dirty="0"/>
              <a:t> e </a:t>
            </a:r>
            <a:r>
              <a:rPr lang="en-US" sz="1800" dirty="0" err="1"/>
              <a:t>qualidade</a:t>
            </a:r>
            <a:r>
              <a:rPr lang="en-US" sz="1800" dirty="0"/>
              <a:t> de </a:t>
            </a:r>
            <a:r>
              <a:rPr lang="en-US" sz="1800" dirty="0" err="1"/>
              <a:t>controles</a:t>
            </a:r>
            <a:r>
              <a:rPr lang="en-US" sz="1800" dirty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f) </a:t>
            </a:r>
            <a:r>
              <a:rPr lang="en-US" sz="1800" dirty="0" err="1"/>
              <a:t>pontualidade</a:t>
            </a:r>
            <a:r>
              <a:rPr lang="en-US" sz="1800" dirty="0"/>
              <a:t> e </a:t>
            </a:r>
            <a:r>
              <a:rPr lang="en-US" sz="1800" dirty="0" err="1"/>
              <a:t>atrasos</a:t>
            </a:r>
            <a:r>
              <a:rPr lang="en-US" sz="1800" dirty="0"/>
              <a:t>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pagamentos</a:t>
            </a:r>
            <a:r>
              <a:rPr lang="en-US" sz="1800" dirty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g) </a:t>
            </a:r>
            <a:r>
              <a:rPr lang="en-US" sz="1800" dirty="0" err="1"/>
              <a:t>contingências</a:t>
            </a:r>
            <a:r>
              <a:rPr lang="en-US" sz="1800" dirty="0"/>
              <a:t>.</a:t>
            </a:r>
          </a:p>
          <a:p>
            <a:pPr>
              <a:spcBef>
                <a:spcPts val="0"/>
              </a:spcBef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II - </a:t>
            </a: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relação</a:t>
            </a:r>
            <a:r>
              <a:rPr lang="en-US" sz="1800" b="1" dirty="0"/>
              <a:t> à </a:t>
            </a:r>
            <a:r>
              <a:rPr lang="en-US" sz="1800" b="1" dirty="0" err="1"/>
              <a:t>operação</a:t>
            </a:r>
            <a:r>
              <a:rPr lang="en-US" sz="1800" b="1" dirty="0"/>
              <a:t>: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a) </a:t>
            </a:r>
            <a:r>
              <a:rPr lang="en-US" sz="1800" dirty="0" err="1"/>
              <a:t>natureza</a:t>
            </a:r>
            <a:r>
              <a:rPr lang="en-US" sz="1800" dirty="0"/>
              <a:t> e </a:t>
            </a:r>
            <a:r>
              <a:rPr lang="en-US" sz="1800" dirty="0" err="1"/>
              <a:t>finalidade</a:t>
            </a:r>
            <a:r>
              <a:rPr lang="en-US" sz="1800" dirty="0"/>
              <a:t> da </a:t>
            </a:r>
            <a:r>
              <a:rPr lang="en-US" sz="1800" dirty="0" err="1"/>
              <a:t>transação</a:t>
            </a:r>
            <a:r>
              <a:rPr lang="en-US" sz="1800" dirty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b) </a:t>
            </a:r>
            <a:r>
              <a:rPr lang="en-US" sz="1800" dirty="0" err="1"/>
              <a:t>características</a:t>
            </a:r>
            <a:r>
              <a:rPr lang="en-US" sz="1800" dirty="0"/>
              <a:t> das </a:t>
            </a:r>
            <a:r>
              <a:rPr lang="en-US" sz="1800" dirty="0" err="1"/>
              <a:t>garantias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     c) valor.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d) </a:t>
            </a:r>
            <a:r>
              <a:rPr lang="en-US" sz="1800" dirty="0" err="1"/>
              <a:t>produto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/>
              <a:t>Parágrafo</a:t>
            </a:r>
            <a:r>
              <a:rPr lang="en-US" sz="1800" dirty="0"/>
              <a:t> </a:t>
            </a:r>
            <a:r>
              <a:rPr lang="en-US" sz="1800" dirty="0" err="1"/>
              <a:t>único</a:t>
            </a:r>
            <a:r>
              <a:rPr lang="en-US" sz="1800" dirty="0"/>
              <a:t>. A </a:t>
            </a:r>
            <a:r>
              <a:rPr lang="en-US" sz="1800" dirty="0" err="1"/>
              <a:t>classificação</a:t>
            </a:r>
            <a:r>
              <a:rPr lang="en-US" sz="1800" dirty="0"/>
              <a:t> das </a:t>
            </a:r>
            <a:r>
              <a:rPr lang="en-US" sz="1800" dirty="0" err="1"/>
              <a:t>operações</a:t>
            </a:r>
            <a:r>
              <a:rPr lang="en-US" sz="1800" dirty="0"/>
              <a:t> de </a:t>
            </a:r>
            <a:r>
              <a:rPr lang="en-US" sz="1800" dirty="0" err="1"/>
              <a:t>crédito</a:t>
            </a:r>
            <a:r>
              <a:rPr lang="en-US" sz="1800" dirty="0"/>
              <a:t> de </a:t>
            </a:r>
            <a:r>
              <a:rPr lang="en-US" sz="1800" dirty="0" err="1"/>
              <a:t>titularidade</a:t>
            </a:r>
            <a:r>
              <a:rPr lang="en-US" sz="1800" dirty="0"/>
              <a:t> de </a:t>
            </a:r>
            <a:r>
              <a:rPr lang="en-US" sz="1800" dirty="0" err="1"/>
              <a:t>pessoas</a:t>
            </a:r>
            <a:r>
              <a:rPr lang="en-US" sz="1800" dirty="0"/>
              <a:t> </a:t>
            </a:r>
            <a:r>
              <a:rPr lang="en-US" sz="1800" dirty="0" err="1"/>
              <a:t>físicas</a:t>
            </a:r>
            <a:r>
              <a:rPr lang="en-US" sz="1800" dirty="0"/>
              <a:t> </a:t>
            </a:r>
            <a:r>
              <a:rPr lang="en-US" sz="1800" dirty="0" err="1"/>
              <a:t>deve</a:t>
            </a:r>
            <a:r>
              <a:rPr lang="en-US" sz="1800" dirty="0"/>
              <a:t> </a:t>
            </a:r>
            <a:r>
              <a:rPr lang="en-US" sz="1800" dirty="0" err="1"/>
              <a:t>levar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conta</a:t>
            </a:r>
            <a:r>
              <a:rPr lang="en-US" sz="1800" dirty="0"/>
              <a:t>, </a:t>
            </a:r>
            <a:r>
              <a:rPr lang="en-US" sz="1800" dirty="0" err="1"/>
              <a:t>também</a:t>
            </a:r>
            <a:r>
              <a:rPr lang="en-US" sz="1800" dirty="0"/>
              <a:t>, as </a:t>
            </a:r>
            <a:r>
              <a:rPr lang="en-US" sz="1800" dirty="0" err="1"/>
              <a:t>situações</a:t>
            </a:r>
            <a:r>
              <a:rPr lang="en-US" sz="1800" dirty="0"/>
              <a:t> de </a:t>
            </a:r>
            <a:r>
              <a:rPr lang="en-US" sz="1800" dirty="0" err="1"/>
              <a:t>renda</a:t>
            </a:r>
            <a:r>
              <a:rPr lang="en-US" sz="1800" dirty="0"/>
              <a:t> e de </a:t>
            </a:r>
            <a:r>
              <a:rPr lang="en-US" sz="1800" dirty="0" err="1"/>
              <a:t>patrimônio</a:t>
            </a:r>
            <a:r>
              <a:rPr lang="en-US" sz="1800" dirty="0"/>
              <a:t> </a:t>
            </a:r>
            <a:r>
              <a:rPr lang="en-US" sz="1800" dirty="0" err="1"/>
              <a:t>bem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outras</a:t>
            </a:r>
            <a:r>
              <a:rPr lang="en-US" sz="1800" dirty="0"/>
              <a:t> </a:t>
            </a:r>
            <a:r>
              <a:rPr lang="en-US" sz="1800" dirty="0" err="1"/>
              <a:t>informações</a:t>
            </a:r>
            <a:r>
              <a:rPr lang="en-US" sz="1800" dirty="0"/>
              <a:t> </a:t>
            </a:r>
            <a:r>
              <a:rPr lang="en-US" sz="1800" dirty="0" err="1"/>
              <a:t>cadastrais</a:t>
            </a:r>
            <a:r>
              <a:rPr lang="en-US" sz="1800" dirty="0"/>
              <a:t> do </a:t>
            </a:r>
            <a:r>
              <a:rPr lang="en-US" sz="1800" dirty="0" err="1"/>
              <a:t>devedor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744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27" y="178478"/>
            <a:ext cx="5659786" cy="61600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Resolução</a:t>
            </a:r>
            <a:r>
              <a:rPr lang="en-US" sz="3100" dirty="0">
                <a:solidFill>
                  <a:srgbClr val="FF0000"/>
                </a:solidFill>
                <a:latin typeface="Futura Std Book" panose="020B0502020204020303" pitchFamily="34" charset="0"/>
              </a:rPr>
              <a:t> CMN 2.682/1999</a:t>
            </a:r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0E3CAB93-04C8-484D-B41F-B3DDD7AF0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7604" y="763192"/>
            <a:ext cx="8311721" cy="5775721"/>
          </a:xfrm>
        </p:spPr>
        <p:txBody>
          <a:bodyPr vert="horz" anchor="ctr">
            <a:noAutofit/>
          </a:bodyPr>
          <a:lstStyle/>
          <a:p>
            <a:pPr algn="just"/>
            <a:r>
              <a:rPr lang="en-US" sz="2200" b="1" dirty="0"/>
              <a:t>Res. 2.682/99, art. 4°: A </a:t>
            </a:r>
            <a:r>
              <a:rPr lang="en-US" sz="2200" b="1" dirty="0" err="1"/>
              <a:t>classificação</a:t>
            </a:r>
            <a:r>
              <a:rPr lang="en-US" sz="2200" b="1" dirty="0"/>
              <a:t> da </a:t>
            </a:r>
            <a:r>
              <a:rPr lang="en-US" sz="2200" b="1" dirty="0" err="1"/>
              <a:t>operação</a:t>
            </a:r>
            <a:r>
              <a:rPr lang="en-US" sz="2200" b="1" dirty="0"/>
              <a:t> </a:t>
            </a:r>
            <a:r>
              <a:rPr lang="en-US" sz="2200" b="1" dirty="0" err="1"/>
              <a:t>deve</a:t>
            </a:r>
            <a:r>
              <a:rPr lang="en-US" sz="2200" b="1" dirty="0"/>
              <a:t> </a:t>
            </a:r>
            <a:r>
              <a:rPr lang="en-US" sz="2200" b="1" dirty="0" err="1"/>
              <a:t>ser</a:t>
            </a:r>
            <a:r>
              <a:rPr lang="en-US" sz="2200" b="1" dirty="0"/>
              <a:t> </a:t>
            </a:r>
            <a:r>
              <a:rPr lang="en-US" sz="2200" b="1" dirty="0" err="1"/>
              <a:t>revista</a:t>
            </a:r>
            <a:r>
              <a:rPr lang="en-US" sz="2200" b="1" dirty="0"/>
              <a:t>, no </a:t>
            </a:r>
            <a:r>
              <a:rPr lang="en-US" sz="2200" b="1" dirty="0" err="1"/>
              <a:t>mínimo</a:t>
            </a:r>
            <a:r>
              <a:rPr lang="en-US" sz="2200" b="1" dirty="0"/>
              <a:t>: </a:t>
            </a:r>
            <a:endParaRPr lang="en-US" sz="2200" dirty="0"/>
          </a:p>
          <a:p>
            <a:pPr algn="just"/>
            <a:r>
              <a:rPr lang="en-US" sz="2200" b="1" i="1" dirty="0"/>
              <a:t>I </a:t>
            </a:r>
            <a:r>
              <a:rPr lang="mr-IN" sz="2200" b="1" i="1" dirty="0"/>
              <a:t>–</a:t>
            </a:r>
            <a:r>
              <a:rPr lang="en-US" sz="2200" b="1" i="1" dirty="0"/>
              <a:t> No </a:t>
            </a:r>
            <a:r>
              <a:rPr lang="en-US" sz="2200" b="1" i="1" dirty="0" err="1"/>
              <a:t>caso</a:t>
            </a:r>
            <a:r>
              <a:rPr lang="en-US" sz="2200" b="1" i="1" dirty="0"/>
              <a:t> de </a:t>
            </a:r>
            <a:r>
              <a:rPr lang="en-US" sz="2200" b="1" i="1" dirty="0" err="1"/>
              <a:t>atraso</a:t>
            </a:r>
            <a:r>
              <a:rPr lang="en-US" sz="2200" b="1" i="1" dirty="0"/>
              <a:t>, a </a:t>
            </a:r>
            <a:r>
              <a:rPr lang="en-US" sz="2200" b="1" i="1" dirty="0" err="1"/>
              <a:t>operação</a:t>
            </a:r>
            <a:r>
              <a:rPr lang="en-US" sz="2200" b="1" i="1" dirty="0"/>
              <a:t> </a:t>
            </a:r>
            <a:r>
              <a:rPr lang="en-US" sz="2200" b="1" i="1" dirty="0" err="1"/>
              <a:t>deve</a:t>
            </a:r>
            <a:r>
              <a:rPr lang="en-US" sz="2200" b="1" i="1" dirty="0"/>
              <a:t> </a:t>
            </a:r>
            <a:r>
              <a:rPr lang="en-US" sz="2200" b="1" i="1" dirty="0" err="1"/>
              <a:t>observar</a:t>
            </a:r>
            <a:r>
              <a:rPr lang="en-US" sz="2200" b="1" i="1" dirty="0"/>
              <a:t> as </a:t>
            </a:r>
            <a:r>
              <a:rPr lang="en-US" sz="2200" b="1" i="1" dirty="0" err="1"/>
              <a:t>seguintes</a:t>
            </a:r>
            <a:r>
              <a:rPr lang="en-US" sz="2200" b="1" i="1" dirty="0"/>
              <a:t> </a:t>
            </a:r>
            <a:r>
              <a:rPr lang="en-US" sz="2200" b="1" i="1" dirty="0" err="1"/>
              <a:t>classificações</a:t>
            </a:r>
            <a:r>
              <a:rPr lang="en-US" sz="2200" b="1" i="1" dirty="0"/>
              <a:t>: </a:t>
            </a:r>
          </a:p>
          <a:p>
            <a:pPr marL="0" indent="0" algn="just">
              <a:buNone/>
            </a:pPr>
            <a:endParaRPr lang="en-US" sz="2200" b="1" i="1" dirty="0"/>
          </a:p>
          <a:p>
            <a:pPr algn="just"/>
            <a:r>
              <a:rPr lang="en-US" sz="2200" dirty="0"/>
              <a:t>entre 15 e 30 </a:t>
            </a:r>
            <a:r>
              <a:rPr lang="en-US" sz="2200" dirty="0" err="1"/>
              <a:t>dias</a:t>
            </a:r>
            <a:r>
              <a:rPr lang="en-US" sz="2200" dirty="0"/>
              <a:t>: </a:t>
            </a:r>
            <a:r>
              <a:rPr lang="en-US" sz="2200" dirty="0" err="1"/>
              <a:t>risco</a:t>
            </a:r>
            <a:r>
              <a:rPr lang="en-US" sz="2200" dirty="0"/>
              <a:t> </a:t>
            </a:r>
            <a:r>
              <a:rPr lang="en-US" sz="2200" dirty="0" err="1"/>
              <a:t>nível</a:t>
            </a:r>
            <a:r>
              <a:rPr lang="en-US" sz="2200" dirty="0"/>
              <a:t> B;</a:t>
            </a:r>
          </a:p>
          <a:p>
            <a:pPr algn="just"/>
            <a:r>
              <a:rPr lang="en-US" sz="2200" dirty="0"/>
              <a:t>entre 31 e 60 </a:t>
            </a:r>
            <a:r>
              <a:rPr lang="en-US" sz="2200" dirty="0" err="1"/>
              <a:t>dias</a:t>
            </a:r>
            <a:r>
              <a:rPr lang="en-US" sz="2200" dirty="0"/>
              <a:t>: </a:t>
            </a:r>
            <a:r>
              <a:rPr lang="en-US" sz="2200" dirty="0" err="1"/>
              <a:t>risco</a:t>
            </a:r>
            <a:r>
              <a:rPr lang="en-US" sz="2200" dirty="0"/>
              <a:t> </a:t>
            </a:r>
            <a:r>
              <a:rPr lang="en-US" sz="2200" dirty="0" err="1"/>
              <a:t>nível</a:t>
            </a:r>
            <a:r>
              <a:rPr lang="en-US" sz="2200" dirty="0"/>
              <a:t> C; </a:t>
            </a:r>
          </a:p>
          <a:p>
            <a:pPr algn="just"/>
            <a:r>
              <a:rPr lang="en-US" sz="2200" dirty="0"/>
              <a:t>entre 61 e 90 </a:t>
            </a:r>
            <a:r>
              <a:rPr lang="en-US" sz="2200" dirty="0" err="1"/>
              <a:t>dias</a:t>
            </a:r>
            <a:r>
              <a:rPr lang="en-US" sz="2200" dirty="0"/>
              <a:t>: </a:t>
            </a:r>
            <a:r>
              <a:rPr lang="en-US" sz="2200" dirty="0" err="1"/>
              <a:t>risco</a:t>
            </a:r>
            <a:r>
              <a:rPr lang="en-US" sz="2200" dirty="0"/>
              <a:t> </a:t>
            </a:r>
            <a:r>
              <a:rPr lang="en-US" sz="2200" dirty="0" err="1"/>
              <a:t>nível</a:t>
            </a:r>
            <a:r>
              <a:rPr lang="en-US" sz="2200" dirty="0"/>
              <a:t> D;</a:t>
            </a:r>
          </a:p>
          <a:p>
            <a:pPr algn="just"/>
            <a:r>
              <a:rPr lang="en-US" sz="2200" dirty="0"/>
              <a:t>entre 91 e 120 </a:t>
            </a:r>
            <a:r>
              <a:rPr lang="en-US" sz="2200" dirty="0" err="1"/>
              <a:t>dias</a:t>
            </a:r>
            <a:r>
              <a:rPr lang="en-US" sz="2200" dirty="0"/>
              <a:t>: </a:t>
            </a:r>
            <a:r>
              <a:rPr lang="en-US" sz="2200" dirty="0" err="1"/>
              <a:t>risco</a:t>
            </a:r>
            <a:r>
              <a:rPr lang="en-US" sz="2200" dirty="0"/>
              <a:t> </a:t>
            </a:r>
            <a:r>
              <a:rPr lang="en-US" sz="2200" dirty="0" err="1"/>
              <a:t>nível</a:t>
            </a:r>
            <a:r>
              <a:rPr lang="en-US" sz="2200" dirty="0"/>
              <a:t> E; </a:t>
            </a:r>
          </a:p>
          <a:p>
            <a:pPr algn="just"/>
            <a:r>
              <a:rPr lang="en-US" sz="2200" dirty="0"/>
              <a:t>entre 121 e 150 </a:t>
            </a:r>
            <a:r>
              <a:rPr lang="en-US" sz="2200" dirty="0" err="1"/>
              <a:t>dias</a:t>
            </a:r>
            <a:r>
              <a:rPr lang="en-US" sz="2200" dirty="0"/>
              <a:t>: </a:t>
            </a:r>
            <a:r>
              <a:rPr lang="en-US" sz="2200" dirty="0" err="1"/>
              <a:t>risco</a:t>
            </a:r>
            <a:r>
              <a:rPr lang="en-US" sz="2200" dirty="0"/>
              <a:t> </a:t>
            </a:r>
            <a:r>
              <a:rPr lang="en-US" sz="2200" dirty="0" err="1"/>
              <a:t>nível</a:t>
            </a:r>
            <a:r>
              <a:rPr lang="en-US" sz="2200" dirty="0"/>
              <a:t> F;</a:t>
            </a:r>
          </a:p>
          <a:p>
            <a:pPr algn="just"/>
            <a:r>
              <a:rPr lang="en-US" sz="2200" dirty="0"/>
              <a:t>entre 151 e 180 </a:t>
            </a:r>
            <a:r>
              <a:rPr lang="en-US" sz="2200" dirty="0" err="1"/>
              <a:t>dias</a:t>
            </a:r>
            <a:r>
              <a:rPr lang="en-US" sz="2200" dirty="0"/>
              <a:t>: </a:t>
            </a:r>
            <a:r>
              <a:rPr lang="en-US" sz="2200" dirty="0" err="1"/>
              <a:t>risco</a:t>
            </a:r>
            <a:r>
              <a:rPr lang="en-US" sz="2200" dirty="0"/>
              <a:t> </a:t>
            </a:r>
            <a:r>
              <a:rPr lang="en-US" sz="2200" dirty="0" err="1"/>
              <a:t>nível</a:t>
            </a:r>
            <a:r>
              <a:rPr lang="en-US" sz="2200" dirty="0"/>
              <a:t> G;</a:t>
            </a:r>
          </a:p>
          <a:p>
            <a:pPr algn="just"/>
            <a:r>
              <a:rPr lang="en-US" sz="2200" dirty="0"/>
              <a:t>superior a 180 </a:t>
            </a:r>
            <a:r>
              <a:rPr lang="en-US" sz="2200" dirty="0" err="1"/>
              <a:t>dias</a:t>
            </a:r>
            <a:r>
              <a:rPr lang="en-US" sz="2200" dirty="0"/>
              <a:t>: </a:t>
            </a:r>
            <a:r>
              <a:rPr lang="en-US" sz="2200" dirty="0" err="1"/>
              <a:t>risco</a:t>
            </a:r>
            <a:r>
              <a:rPr lang="en-US" sz="2200" dirty="0"/>
              <a:t> </a:t>
            </a:r>
            <a:r>
              <a:rPr lang="en-US" sz="2200" dirty="0" err="1"/>
              <a:t>nível</a:t>
            </a:r>
            <a:r>
              <a:rPr lang="en-US" sz="2200" dirty="0"/>
              <a:t> H (</a:t>
            </a:r>
            <a:r>
              <a:rPr lang="en-US" sz="2200" dirty="0" err="1"/>
              <a:t>transferida</a:t>
            </a:r>
            <a:r>
              <a:rPr lang="en-US" sz="2200" dirty="0"/>
              <a:t> para </a:t>
            </a:r>
            <a:r>
              <a:rPr lang="en-US" sz="2200" dirty="0" err="1"/>
              <a:t>baixa</a:t>
            </a:r>
            <a:r>
              <a:rPr lang="en-US" sz="2200" dirty="0"/>
              <a:t> a </a:t>
            </a:r>
            <a:r>
              <a:rPr lang="en-US" sz="2200" u="sng" dirty="0" err="1"/>
              <a:t>prejuízo</a:t>
            </a:r>
            <a:r>
              <a:rPr lang="en-US" sz="2200" dirty="0"/>
              <a:t>, com o </a:t>
            </a:r>
            <a:r>
              <a:rPr lang="en-US" sz="2200" dirty="0" err="1"/>
              <a:t>correspodente</a:t>
            </a:r>
            <a:r>
              <a:rPr lang="en-US" sz="2200" dirty="0"/>
              <a:t> </a:t>
            </a:r>
            <a:r>
              <a:rPr lang="en-US" sz="2200" dirty="0" err="1"/>
              <a:t>débito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provisão</a:t>
            </a:r>
            <a:r>
              <a:rPr lang="en-US" sz="2200" dirty="0"/>
              <a:t>, </a:t>
            </a:r>
            <a:r>
              <a:rPr lang="en-US" sz="2200" u="sng" dirty="0" err="1"/>
              <a:t>após</a:t>
            </a:r>
            <a:r>
              <a:rPr lang="en-US" sz="2200" u="sng" dirty="0"/>
              <a:t> </a:t>
            </a:r>
            <a:r>
              <a:rPr lang="en-US" sz="2200" u="sng" dirty="0" err="1"/>
              <a:t>decorridos</a:t>
            </a:r>
            <a:r>
              <a:rPr lang="en-US" sz="2200" u="sng" dirty="0"/>
              <a:t> 6 meses</a:t>
            </a:r>
            <a:r>
              <a:rPr lang="en-US" sz="2200" dirty="0"/>
              <a:t> de </a:t>
            </a:r>
            <a:r>
              <a:rPr lang="en-US" sz="2200" dirty="0" err="1"/>
              <a:t>sua</a:t>
            </a:r>
            <a:r>
              <a:rPr lang="en-US" sz="2200" dirty="0"/>
              <a:t> </a:t>
            </a:r>
            <a:r>
              <a:rPr lang="en-US" sz="2200" dirty="0" err="1"/>
              <a:t>classificação</a:t>
            </a:r>
            <a:r>
              <a:rPr lang="en-US" sz="2200" dirty="0"/>
              <a:t> </a:t>
            </a:r>
            <a:r>
              <a:rPr lang="en-US" sz="2200" dirty="0" err="1"/>
              <a:t>nesse</a:t>
            </a:r>
            <a:r>
              <a:rPr lang="en-US" sz="2200" dirty="0"/>
              <a:t> </a:t>
            </a:r>
            <a:r>
              <a:rPr lang="en-US" sz="2200" dirty="0" err="1"/>
              <a:t>nível</a:t>
            </a:r>
            <a:r>
              <a:rPr lang="en-US" sz="2200" dirty="0"/>
              <a:t> de </a:t>
            </a:r>
            <a:r>
              <a:rPr lang="en-US" sz="2200" dirty="0" err="1"/>
              <a:t>risco</a:t>
            </a:r>
            <a:r>
              <a:rPr lang="en-US" sz="2200" dirty="0"/>
              <a:t>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8802EB4-5B1A-4AD0-9F29-A2AA6C20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48EC-766E-4870-8A48-C21033EC3C5C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17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9" y="16667"/>
            <a:ext cx="12166443" cy="144000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Futura Std Book" panose="020B0502020204020303" pitchFamily="34" charset="0"/>
              </a:rPr>
              <a:t>Avaliação de Risco de Crédito</a:t>
            </a:r>
            <a:endParaRPr lang="en-US" b="1" dirty="0">
              <a:solidFill>
                <a:srgbClr val="FF0000"/>
              </a:solidFill>
              <a:latin typeface="Futura Std Book" panose="020B05020202040203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6FEA1B2-8C81-B83A-4580-0B313682C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Sistemas Especialistas</a:t>
            </a:r>
          </a:p>
          <a:p>
            <a:pPr lvl="1"/>
            <a:r>
              <a:rPr lang="pt-BR" dirty="0"/>
              <a:t>Caráter; Capital; Capacidade; Colateral; Condições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b="1" dirty="0"/>
              <a:t>Sistemas de Ratings</a:t>
            </a:r>
          </a:p>
          <a:p>
            <a:pPr lvl="1"/>
            <a:r>
              <a:rPr lang="pt-BR" dirty="0"/>
              <a:t>AAA, AA, A...</a:t>
            </a:r>
          </a:p>
          <a:p>
            <a:pPr marL="457200" lvl="1" indent="0">
              <a:buNone/>
            </a:pPr>
            <a:endParaRPr lang="pt-BR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Sistemas de 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Scoring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pt-BR" dirty="0">
                <a:solidFill>
                  <a:prstClr val="black"/>
                </a:solidFill>
                <a:latin typeface="Calibri"/>
              </a:rPr>
              <a:t>Modelo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Escore-Z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de Altman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3995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70" y="225237"/>
            <a:ext cx="6167532" cy="6097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Resolução</a:t>
            </a:r>
            <a:r>
              <a:rPr lang="en-US" sz="2800" dirty="0">
                <a:solidFill>
                  <a:srgbClr val="FF0000"/>
                </a:solidFill>
                <a:latin typeface="Futura Std Book" panose="020B0502020204020303" pitchFamily="34" charset="0"/>
              </a:rPr>
              <a:t> CMN 2.682/1999</a:t>
            </a:r>
          </a:p>
        </p:txBody>
      </p:sp>
      <p:graphicFrame>
        <p:nvGraphicFramePr>
          <p:cNvPr id="6" name="Vertical Text Placeholder 2">
            <a:extLst>
              <a:ext uri="{FF2B5EF4-FFF2-40B4-BE49-F238E27FC236}">
                <a16:creationId xmlns:a16="http://schemas.microsoft.com/office/drawing/2014/main" id="{AEC503C8-AF95-4B1A-9AE9-EB8D703AC798}"/>
              </a:ext>
            </a:extLst>
          </p:cNvPr>
          <p:cNvGraphicFramePr/>
          <p:nvPr/>
        </p:nvGraphicFramePr>
        <p:xfrm>
          <a:off x="758068" y="777187"/>
          <a:ext cx="5792634" cy="557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0FF47C0-04CF-4945-B2B5-7C2E9EFD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626"/>
            <a:ext cx="2743200" cy="311509"/>
          </a:xfrm>
        </p:spPr>
        <p:txBody>
          <a:bodyPr/>
          <a:lstStyle/>
          <a:p>
            <a:fld id="{C769B248-20EB-4F5A-90C6-FF20A6294407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217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9"/>
          <p:cNvSpPr>
            <a:spLocks noChangeArrowheads="1"/>
          </p:cNvSpPr>
          <p:nvPr/>
        </p:nvSpPr>
        <p:spPr bwMode="auto">
          <a:xfrm>
            <a:off x="1331842" y="1506139"/>
            <a:ext cx="6480313" cy="151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90" rIns="68579" bIns="3429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sz="1875" dirty="0">
                <a:latin typeface="Tahoma" charset="0"/>
                <a:cs typeface="Tahoma" charset="0"/>
              </a:rPr>
              <a:t> História recente mostrou que os problemas de crédito são </a:t>
            </a:r>
          </a:p>
          <a:p>
            <a:pPr algn="just"/>
            <a:r>
              <a:rPr lang="pt-BR" sz="1875" dirty="0">
                <a:latin typeface="Tahoma" charset="0"/>
                <a:cs typeface="Tahoma" charset="0"/>
              </a:rPr>
              <a:t>fundamentais para a economia, empresas e instituições </a:t>
            </a:r>
          </a:p>
          <a:p>
            <a:pPr algn="just"/>
            <a:r>
              <a:rPr lang="pt-BR" sz="1875" dirty="0">
                <a:latin typeface="Tahoma" charset="0"/>
                <a:cs typeface="Tahoma" charset="0"/>
              </a:rPr>
              <a:t>financeiras e não financeiras.....</a:t>
            </a:r>
          </a:p>
          <a:p>
            <a:pPr algn="just"/>
            <a:endParaRPr lang="pt-BR" sz="1875" dirty="0">
              <a:latin typeface="Tahoma" charset="0"/>
              <a:cs typeface="Tahoma" charset="0"/>
            </a:endParaRPr>
          </a:p>
          <a:p>
            <a:pPr algn="just"/>
            <a:r>
              <a:rPr lang="pt-BR" sz="1875" i="1" dirty="0">
                <a:latin typeface="Tahoma" charset="0"/>
                <a:cs typeface="Tahoma" charset="0"/>
              </a:rPr>
              <a:t>Crises da Ásia, Rússia, </a:t>
            </a:r>
            <a:r>
              <a:rPr lang="pt-BR" sz="1875" i="1" dirty="0" err="1">
                <a:latin typeface="Tahoma" charset="0"/>
                <a:cs typeface="Tahoma" charset="0"/>
              </a:rPr>
              <a:t>subprime</a:t>
            </a:r>
            <a:r>
              <a:rPr lang="pt-BR" sz="1875" i="1" dirty="0">
                <a:latin typeface="Tahoma" charset="0"/>
                <a:cs typeface="Tahoma" charset="0"/>
              </a:rPr>
              <a:t>.... </a:t>
            </a: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594609" y="44970"/>
            <a:ext cx="9144000" cy="1324800"/>
          </a:xfrm>
          <a:prstGeom prst="rect">
            <a:avLst/>
          </a:prstGeom>
        </p:spPr>
        <p:txBody>
          <a:bodyPr lIns="68579" tIns="34290" rIns="68579" bIns="3429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4400" b="1" dirty="0">
                <a:latin typeface="Futura Std Book" panose="020B0502020204020303" pitchFamily="34" charset="0"/>
                <a:cs typeface="Tahoma" charset="0"/>
              </a:rPr>
              <a:t>Risco de Crédito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3215996"/>
            <a:ext cx="885816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9" tIns="34290" rIns="68579" bIns="3429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250" b="1" dirty="0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Risco de </a:t>
            </a:r>
            <a:r>
              <a:rPr lang="pt-BR" sz="2250" b="1" dirty="0" err="1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pré</a:t>
            </a:r>
            <a:r>
              <a:rPr lang="pt-BR" sz="2250" b="1" dirty="0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-liquidação (</a:t>
            </a:r>
            <a:r>
              <a:rPr lang="pt-BR" sz="2250" b="1" i="1" dirty="0" err="1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presettlement</a:t>
            </a:r>
            <a:r>
              <a:rPr lang="pt-BR" sz="2250" b="1" i="1" dirty="0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 </a:t>
            </a:r>
            <a:r>
              <a:rPr lang="pt-BR" sz="2250" b="1" i="1" dirty="0" err="1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risk</a:t>
            </a:r>
            <a:r>
              <a:rPr lang="pt-BR" sz="2250" b="1" dirty="0">
                <a:solidFill>
                  <a:srgbClr val="00649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)</a:t>
            </a:r>
          </a:p>
        </p:txBody>
      </p:sp>
      <p:sp>
        <p:nvSpPr>
          <p:cNvPr id="21509" name="CaixaDeTexto 8"/>
          <p:cNvSpPr txBox="1">
            <a:spLocks noChangeArrowheads="1"/>
          </p:cNvSpPr>
          <p:nvPr/>
        </p:nvSpPr>
        <p:spPr bwMode="auto">
          <a:xfrm>
            <a:off x="308242" y="3934904"/>
            <a:ext cx="3797541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90" rIns="68579" bIns="3429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pt-BR" sz="1875" dirty="0">
                <a:latin typeface="Tahoma" charset="0"/>
                <a:cs typeface="Tahoma" charset="0"/>
              </a:rPr>
              <a:t> </a:t>
            </a:r>
            <a:r>
              <a:rPr lang="pt-BR" sz="1875" b="1" dirty="0">
                <a:latin typeface="Tahoma" charset="0"/>
                <a:cs typeface="Tahoma" charset="0"/>
              </a:rPr>
              <a:t>Contábil 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pt-BR" sz="1875" dirty="0">
                <a:latin typeface="Tahoma" charset="0"/>
                <a:cs typeface="Tahoma" charset="0"/>
              </a:rPr>
              <a:t>Perda Incorrida </a:t>
            </a:r>
            <a:r>
              <a:rPr lang="mr-IN" sz="1875" dirty="0">
                <a:latin typeface="Tahoma" charset="0"/>
                <a:cs typeface="Tahoma" charset="0"/>
              </a:rPr>
              <a:t>–</a:t>
            </a:r>
            <a:r>
              <a:rPr lang="pt-BR" sz="1875" dirty="0">
                <a:latin typeface="Tahoma" charset="0"/>
                <a:cs typeface="Tahoma" charset="0"/>
              </a:rPr>
              <a:t> IAS 39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pt-BR" sz="1875" dirty="0">
                <a:latin typeface="Tahoma" charset="0"/>
                <a:cs typeface="Tahoma" charset="0"/>
              </a:rPr>
              <a:t>Perda Provável </a:t>
            </a:r>
            <a:r>
              <a:rPr lang="mr-IN" sz="1875" dirty="0">
                <a:latin typeface="Tahoma" charset="0"/>
                <a:cs typeface="Tahoma" charset="0"/>
              </a:rPr>
              <a:t>–</a:t>
            </a:r>
            <a:r>
              <a:rPr lang="pt-BR" sz="1875" dirty="0">
                <a:latin typeface="Tahoma" charset="0"/>
                <a:cs typeface="Tahoma" charset="0"/>
              </a:rPr>
              <a:t> COSIF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pt-BR" sz="1875" dirty="0">
                <a:latin typeface="Tahoma" charset="0"/>
                <a:cs typeface="Tahoma" charset="0"/>
              </a:rPr>
              <a:t>Perda Esperada </a:t>
            </a:r>
            <a:r>
              <a:rPr lang="mr-IN" sz="1875" dirty="0">
                <a:latin typeface="Tahoma" charset="0"/>
                <a:cs typeface="Tahoma" charset="0"/>
              </a:rPr>
              <a:t>–</a:t>
            </a:r>
            <a:r>
              <a:rPr lang="pt-BR" sz="1875" dirty="0">
                <a:latin typeface="Tahoma" charset="0"/>
                <a:cs typeface="Tahoma" charset="0"/>
              </a:rPr>
              <a:t> IFRS9</a:t>
            </a:r>
            <a:endParaRPr lang="pt-BR" sz="1875" b="1" dirty="0">
              <a:latin typeface="Tahoma" charset="0"/>
              <a:cs typeface="Tahoma" charset="0"/>
            </a:endParaRP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4105783" y="3914698"/>
            <a:ext cx="4796246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90" rIns="68579" bIns="3429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pt-BR" sz="1875" dirty="0">
                <a:latin typeface="Tahoma" charset="0"/>
                <a:cs typeface="Tahoma" charset="0"/>
              </a:rPr>
              <a:t> </a:t>
            </a:r>
            <a:r>
              <a:rPr lang="pt-BR" sz="1875" b="1" dirty="0">
                <a:latin typeface="Tahoma" charset="0"/>
                <a:cs typeface="Tahoma" charset="0"/>
              </a:rPr>
              <a:t>Prudencial/Gestão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pt-BR" sz="1875" dirty="0">
                <a:latin typeface="Tahoma" charset="0"/>
                <a:cs typeface="Tahoma" charset="0"/>
              </a:rPr>
              <a:t>Perda </a:t>
            </a:r>
            <a:r>
              <a:rPr lang="x-none" sz="1875" dirty="0">
                <a:latin typeface="Tahoma" charset="0"/>
                <a:cs typeface="Tahoma" charset="0"/>
              </a:rPr>
              <a:t>Esperada (</a:t>
            </a:r>
            <a:r>
              <a:rPr lang="x-none" sz="1875" i="1" dirty="0">
                <a:latin typeface="Tahoma" charset="0"/>
                <a:cs typeface="Tahoma" charset="0"/>
              </a:rPr>
              <a:t>Expected Loss </a:t>
            </a:r>
            <a:r>
              <a:rPr lang="mr-IN" sz="1875" i="1" dirty="0">
                <a:latin typeface="Tahoma" charset="0"/>
                <a:cs typeface="Tahoma" charset="0"/>
              </a:rPr>
              <a:t>–</a:t>
            </a:r>
            <a:r>
              <a:rPr lang="x-none" sz="1875" i="1" dirty="0">
                <a:latin typeface="Tahoma" charset="0"/>
                <a:cs typeface="Tahoma" charset="0"/>
              </a:rPr>
              <a:t> EL) </a:t>
            </a:r>
            <a:endParaRPr lang="pt-BR" sz="1875" dirty="0">
              <a:latin typeface="Tahoma" charset="0"/>
              <a:cs typeface="Tahoma" charset="0"/>
            </a:endParaRPr>
          </a:p>
          <a:p>
            <a:pPr lvl="1" algn="just" eaLnBrk="1" hangingPunct="1">
              <a:buFont typeface="Arial" charset="0"/>
              <a:buChar char="•"/>
            </a:pPr>
            <a:r>
              <a:rPr lang="pt-BR" sz="1875" dirty="0">
                <a:latin typeface="Tahoma" charset="0"/>
                <a:cs typeface="Tahoma" charset="0"/>
              </a:rPr>
              <a:t>Perda </a:t>
            </a:r>
            <a:r>
              <a:rPr lang="x-none" sz="1875" dirty="0">
                <a:latin typeface="Tahoma" charset="0"/>
                <a:cs typeface="Tahoma" charset="0"/>
              </a:rPr>
              <a:t>Não Esperada (</a:t>
            </a:r>
            <a:r>
              <a:rPr lang="x-none" sz="1875" i="1" dirty="0">
                <a:latin typeface="Tahoma" charset="0"/>
                <a:cs typeface="Tahoma" charset="0"/>
              </a:rPr>
              <a:t>Unexpected Loss </a:t>
            </a:r>
            <a:r>
              <a:rPr lang="mr-IN" sz="1875" i="1" dirty="0">
                <a:latin typeface="Tahoma" charset="0"/>
                <a:cs typeface="Tahoma" charset="0"/>
              </a:rPr>
              <a:t>–</a:t>
            </a:r>
            <a:r>
              <a:rPr lang="x-none" sz="1875" i="1" dirty="0">
                <a:latin typeface="Tahoma" charset="0"/>
                <a:cs typeface="Tahoma" charset="0"/>
              </a:rPr>
              <a:t> UL)</a:t>
            </a:r>
            <a:endParaRPr lang="pt-BR" sz="1875" b="1" dirty="0">
              <a:latin typeface="Tahoma" charset="0"/>
              <a:cs typeface="Tahoma" charset="0"/>
            </a:endParaRPr>
          </a:p>
        </p:txBody>
      </p:sp>
      <p:sp>
        <p:nvSpPr>
          <p:cNvPr id="8" name="CaixaDeTexto 8"/>
          <p:cNvSpPr txBox="1">
            <a:spLocks noChangeArrowheads="1"/>
          </p:cNvSpPr>
          <p:nvPr/>
        </p:nvSpPr>
        <p:spPr bwMode="auto">
          <a:xfrm>
            <a:off x="2310093" y="5497262"/>
            <a:ext cx="47962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90" rIns="68579" bIns="3429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pt-BR" sz="1875" dirty="0">
                <a:latin typeface="Tahoma" charset="0"/>
                <a:cs typeface="Tahoma" charset="0"/>
              </a:rPr>
              <a:t> </a:t>
            </a:r>
            <a:r>
              <a:rPr lang="pt-BR" sz="1875" b="1" dirty="0">
                <a:latin typeface="Tahoma" charset="0"/>
                <a:cs typeface="Tahoma" charset="0"/>
              </a:rPr>
              <a:t>Provisão</a:t>
            </a:r>
            <a:r>
              <a:rPr lang="pt-BR" sz="1875" dirty="0">
                <a:latin typeface="Tahoma" charset="0"/>
                <a:cs typeface="Tahoma" charset="0"/>
              </a:rPr>
              <a:t>: suporta as </a:t>
            </a:r>
            <a:r>
              <a:rPr lang="pt-BR" sz="1875" u="sng" dirty="0">
                <a:latin typeface="Tahoma" charset="0"/>
                <a:cs typeface="Tahoma" charset="0"/>
              </a:rPr>
              <a:t>perdas esperadas</a:t>
            </a:r>
            <a:endParaRPr lang="pt-BR" sz="1875" dirty="0">
              <a:latin typeface="Tahoma" charset="0"/>
              <a:cs typeface="Tahoma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pt-BR" sz="1875" b="1" dirty="0">
                <a:latin typeface="Tahoma" charset="0"/>
                <a:cs typeface="Tahoma" charset="0"/>
              </a:rPr>
              <a:t> Capital</a:t>
            </a:r>
            <a:r>
              <a:rPr lang="pt-BR" sz="1875" dirty="0">
                <a:latin typeface="Tahoma" charset="0"/>
                <a:cs typeface="Tahoma" charset="0"/>
              </a:rPr>
              <a:t>: suporta as </a:t>
            </a:r>
            <a:r>
              <a:rPr lang="pt-BR" sz="1875" u="sng" dirty="0">
                <a:latin typeface="Tahoma" charset="0"/>
                <a:cs typeface="Tahoma" charset="0"/>
              </a:rPr>
              <a:t>perdas não esperadas</a:t>
            </a:r>
            <a:endParaRPr lang="pt-BR" sz="1875" b="1" dirty="0">
              <a:latin typeface="Tahoma" charset="0"/>
              <a:cs typeface="Tahoma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2DC90F1-D5C9-4EB6-8C13-A1F1AA9E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48EC-766E-4870-8A48-C21033EC3C5C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396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42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19" y="1948760"/>
            <a:ext cx="9144000" cy="3986906"/>
          </a:xfrm>
          <a:prstGeom prst="rect">
            <a:avLst/>
          </a:prstGeom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BC5C843C-95E4-447D-8579-780D4865B6C4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9144000" cy="1324800"/>
          </a:xfrm>
          <a:prstGeom prst="rect">
            <a:avLst/>
          </a:prstGeom>
        </p:spPr>
        <p:txBody>
          <a:bodyPr lIns="68579" tIns="34290" rIns="68579" bIns="3429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4400" b="1" dirty="0">
                <a:latin typeface="Futura Std Book" panose="020B0502020204020303" pitchFamily="34" charset="0"/>
                <a:cs typeface="Tahoma" charset="0"/>
              </a:rPr>
              <a:t>Risco de Crédito</a:t>
            </a:r>
          </a:p>
        </p:txBody>
      </p:sp>
    </p:spTree>
    <p:extLst>
      <p:ext uri="{BB962C8B-B14F-4D97-AF65-F5344CB8AC3E}">
        <p14:creationId xmlns:p14="http://schemas.microsoft.com/office/powerpoint/2010/main" val="242679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05" y="1043318"/>
            <a:ext cx="3572823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Resolução</a:t>
            </a:r>
            <a:r>
              <a:rPr lang="en-US" dirty="0">
                <a:solidFill>
                  <a:srgbClr val="FF0000"/>
                </a:solidFill>
                <a:latin typeface="Futura Std Book" panose="020B0502020204020303" pitchFamily="34" charset="0"/>
              </a:rPr>
              <a:t> CMN 2.682/1999</a:t>
            </a: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08C06016-B26F-40CF-ACB6-FF1223B3C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763753" y="345069"/>
            <a:ext cx="5495172" cy="5892103"/>
          </a:xfrm>
        </p:spPr>
        <p:txBody>
          <a:bodyPr vert="horz" anchor="ctr">
            <a:noAutofit/>
          </a:bodyPr>
          <a:lstStyle/>
          <a:p>
            <a:r>
              <a:rPr lang="en-US" sz="2250" b="1" dirty="0"/>
              <a:t>Res. 2.682/99, art. 6°:</a:t>
            </a:r>
            <a:br>
              <a:rPr lang="en-US" sz="2250" b="1" dirty="0"/>
            </a:br>
            <a:r>
              <a:rPr lang="en-US" sz="2250" dirty="0"/>
              <a:t>A </a:t>
            </a:r>
            <a:r>
              <a:rPr lang="en-US" sz="2250" dirty="0" err="1"/>
              <a:t>provisão</a:t>
            </a:r>
            <a:r>
              <a:rPr lang="en-US" sz="2250" dirty="0"/>
              <a:t> </a:t>
            </a:r>
            <a:r>
              <a:rPr lang="en-US" sz="2250" dirty="0" err="1"/>
              <a:t>para</a:t>
            </a:r>
            <a:r>
              <a:rPr lang="en-US" sz="2250" dirty="0"/>
              <a:t> </a:t>
            </a:r>
            <a:r>
              <a:rPr lang="en-US" sz="2250" dirty="0" err="1"/>
              <a:t>créditos</a:t>
            </a:r>
            <a:r>
              <a:rPr lang="en-US" sz="2250" dirty="0"/>
              <a:t> de </a:t>
            </a:r>
            <a:r>
              <a:rPr lang="en-US" sz="2250" dirty="0" err="1"/>
              <a:t>liquidação</a:t>
            </a:r>
            <a:r>
              <a:rPr lang="en-US" sz="2250" dirty="0"/>
              <a:t> </a:t>
            </a:r>
            <a:r>
              <a:rPr lang="en-US" sz="2250" dirty="0" err="1"/>
              <a:t>duvidosa</a:t>
            </a:r>
            <a:r>
              <a:rPr lang="en-US" sz="2250" dirty="0"/>
              <a:t> </a:t>
            </a:r>
            <a:r>
              <a:rPr lang="en-US" sz="2250" dirty="0" err="1"/>
              <a:t>deve</a:t>
            </a:r>
            <a:r>
              <a:rPr lang="en-US" sz="2250" dirty="0"/>
              <a:t> </a:t>
            </a:r>
            <a:r>
              <a:rPr lang="en-US" sz="2250" dirty="0" err="1"/>
              <a:t>ser</a:t>
            </a:r>
            <a:r>
              <a:rPr lang="en-US" sz="2250" dirty="0"/>
              <a:t> </a:t>
            </a:r>
            <a:r>
              <a:rPr lang="en-US" sz="2250" dirty="0" err="1"/>
              <a:t>constituída</a:t>
            </a:r>
            <a:r>
              <a:rPr lang="en-US" sz="2250" dirty="0"/>
              <a:t> </a:t>
            </a:r>
            <a:r>
              <a:rPr lang="en-US" sz="2250" dirty="0" err="1"/>
              <a:t>mensalmente</a:t>
            </a:r>
            <a:r>
              <a:rPr lang="en-US" sz="2250" dirty="0"/>
              <a:t>, </a:t>
            </a:r>
            <a:r>
              <a:rPr lang="en-US" sz="2250" dirty="0" err="1"/>
              <a:t>não</a:t>
            </a:r>
            <a:r>
              <a:rPr lang="en-US" sz="2250" dirty="0"/>
              <a:t> </a:t>
            </a:r>
            <a:r>
              <a:rPr lang="en-US" sz="2250" dirty="0" err="1"/>
              <a:t>podendo</a:t>
            </a:r>
            <a:r>
              <a:rPr lang="en-US" sz="2250" dirty="0"/>
              <a:t> </a:t>
            </a:r>
            <a:r>
              <a:rPr lang="en-US" sz="2250" dirty="0" err="1"/>
              <a:t>ser</a:t>
            </a:r>
            <a:r>
              <a:rPr lang="en-US" sz="2250" dirty="0"/>
              <a:t> inferior a: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50" dirty="0"/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250" dirty="0"/>
              <a:t>	I - 0,5% </a:t>
            </a:r>
            <a:r>
              <a:rPr lang="en-US" sz="2250" dirty="0" err="1"/>
              <a:t>para</a:t>
            </a:r>
            <a:r>
              <a:rPr lang="en-US" sz="2250" dirty="0"/>
              <a:t> </a:t>
            </a:r>
            <a:r>
              <a:rPr lang="en-US" sz="2250" dirty="0" err="1"/>
              <a:t>operações</a:t>
            </a:r>
            <a:r>
              <a:rPr lang="en-US" sz="2250" dirty="0"/>
              <a:t> de </a:t>
            </a:r>
            <a:r>
              <a:rPr lang="en-US" sz="2250" dirty="0" err="1"/>
              <a:t>risco</a:t>
            </a:r>
            <a:r>
              <a:rPr lang="en-US" sz="2250" dirty="0"/>
              <a:t> A;</a:t>
            </a:r>
            <a:br>
              <a:rPr lang="en-US" sz="2250" dirty="0"/>
            </a:br>
            <a:r>
              <a:rPr lang="en-US" sz="2250" dirty="0"/>
              <a:t>	II - 1% </a:t>
            </a:r>
            <a:r>
              <a:rPr lang="en-US" sz="2250" dirty="0" err="1"/>
              <a:t>para</a:t>
            </a:r>
            <a:r>
              <a:rPr lang="en-US" sz="2250" dirty="0"/>
              <a:t> </a:t>
            </a:r>
            <a:r>
              <a:rPr lang="en-US" sz="2250" dirty="0" err="1"/>
              <a:t>operações</a:t>
            </a:r>
            <a:r>
              <a:rPr lang="en-US" sz="2250" dirty="0"/>
              <a:t> de </a:t>
            </a:r>
            <a:r>
              <a:rPr lang="en-US" sz="2250" dirty="0" err="1"/>
              <a:t>risco</a:t>
            </a:r>
            <a:r>
              <a:rPr lang="en-US" sz="2250" dirty="0"/>
              <a:t> B;</a:t>
            </a:r>
            <a:br>
              <a:rPr lang="en-US" sz="2250" dirty="0"/>
            </a:br>
            <a:r>
              <a:rPr lang="en-US" sz="2250" dirty="0"/>
              <a:t>	III - 3% </a:t>
            </a:r>
            <a:r>
              <a:rPr lang="en-US" sz="2250" dirty="0" err="1"/>
              <a:t>para</a:t>
            </a:r>
            <a:r>
              <a:rPr lang="en-US" sz="2250" dirty="0"/>
              <a:t> </a:t>
            </a:r>
            <a:r>
              <a:rPr lang="en-US" sz="2250" dirty="0" err="1"/>
              <a:t>operações</a:t>
            </a:r>
            <a:r>
              <a:rPr lang="en-US" sz="2250" dirty="0"/>
              <a:t> de </a:t>
            </a:r>
            <a:r>
              <a:rPr lang="en-US" sz="2250" dirty="0" err="1"/>
              <a:t>risco</a:t>
            </a:r>
            <a:r>
              <a:rPr lang="en-US" sz="2250" dirty="0"/>
              <a:t> C;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250" dirty="0"/>
              <a:t>	IV - 10% </a:t>
            </a:r>
            <a:r>
              <a:rPr lang="en-US" sz="2250" dirty="0" err="1"/>
              <a:t>para</a:t>
            </a:r>
            <a:r>
              <a:rPr lang="en-US" sz="2250" dirty="0"/>
              <a:t> </a:t>
            </a:r>
            <a:r>
              <a:rPr lang="en-US" sz="2250" dirty="0" err="1"/>
              <a:t>operações</a:t>
            </a:r>
            <a:r>
              <a:rPr lang="en-US" sz="2250" dirty="0"/>
              <a:t> de </a:t>
            </a:r>
            <a:r>
              <a:rPr lang="en-US" sz="2250" dirty="0" err="1"/>
              <a:t>risco</a:t>
            </a:r>
            <a:r>
              <a:rPr lang="en-US" sz="2250" dirty="0"/>
              <a:t> D;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250" dirty="0"/>
              <a:t>	V - 30% </a:t>
            </a:r>
            <a:r>
              <a:rPr lang="en-US" sz="2250" dirty="0" err="1"/>
              <a:t>para</a:t>
            </a:r>
            <a:r>
              <a:rPr lang="en-US" sz="2250" dirty="0"/>
              <a:t> </a:t>
            </a:r>
            <a:r>
              <a:rPr lang="en-US" sz="2250" dirty="0" err="1"/>
              <a:t>operações</a:t>
            </a:r>
            <a:r>
              <a:rPr lang="en-US" sz="2250" dirty="0"/>
              <a:t> de </a:t>
            </a:r>
            <a:r>
              <a:rPr lang="en-US" sz="2250" dirty="0" err="1"/>
              <a:t>risco</a:t>
            </a:r>
            <a:r>
              <a:rPr lang="en-US" sz="2250" dirty="0"/>
              <a:t> E;</a:t>
            </a:r>
            <a:br>
              <a:rPr lang="en-US" sz="2250" dirty="0"/>
            </a:br>
            <a:r>
              <a:rPr lang="en-US" sz="2250" dirty="0"/>
              <a:t>	VI - 50% </a:t>
            </a:r>
            <a:r>
              <a:rPr lang="en-US" sz="2250" dirty="0" err="1"/>
              <a:t>para</a:t>
            </a:r>
            <a:r>
              <a:rPr lang="en-US" sz="2250" dirty="0"/>
              <a:t> </a:t>
            </a:r>
            <a:r>
              <a:rPr lang="en-US" sz="2250" dirty="0" err="1"/>
              <a:t>operações</a:t>
            </a:r>
            <a:r>
              <a:rPr lang="en-US" sz="2250" dirty="0"/>
              <a:t> de </a:t>
            </a:r>
            <a:r>
              <a:rPr lang="en-US" sz="2250" dirty="0" err="1"/>
              <a:t>risco</a:t>
            </a:r>
            <a:r>
              <a:rPr lang="en-US" sz="2250" dirty="0"/>
              <a:t> F;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250" dirty="0"/>
              <a:t>	VII - 70% </a:t>
            </a:r>
            <a:r>
              <a:rPr lang="en-US" sz="2250" dirty="0" err="1"/>
              <a:t>para</a:t>
            </a:r>
            <a:r>
              <a:rPr lang="en-US" sz="2250" dirty="0"/>
              <a:t> </a:t>
            </a:r>
            <a:r>
              <a:rPr lang="en-US" sz="2250" dirty="0" err="1"/>
              <a:t>operações</a:t>
            </a:r>
            <a:r>
              <a:rPr lang="en-US" sz="2250" dirty="0"/>
              <a:t> de </a:t>
            </a:r>
            <a:r>
              <a:rPr lang="en-US" sz="2250" dirty="0" err="1"/>
              <a:t>risco</a:t>
            </a:r>
            <a:r>
              <a:rPr lang="en-US" sz="2250" dirty="0"/>
              <a:t> G;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250" dirty="0"/>
              <a:t>	VIII - 100% para </a:t>
            </a:r>
            <a:r>
              <a:rPr lang="en-US" sz="2250" dirty="0" err="1"/>
              <a:t>operações</a:t>
            </a:r>
            <a:r>
              <a:rPr lang="en-US" sz="2250" dirty="0"/>
              <a:t> de </a:t>
            </a:r>
            <a:r>
              <a:rPr lang="en-US" sz="2250" dirty="0" err="1"/>
              <a:t>risco</a:t>
            </a:r>
            <a:r>
              <a:rPr lang="en-US" sz="2250" dirty="0"/>
              <a:t> H.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93BF45E-21D0-431C-B95F-62A22AE8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48EC-766E-4870-8A48-C21033EC3C5C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895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549640" y="1052333"/>
            <a:ext cx="650681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90" rIns="68579" bIns="3429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 dirty="0">
                <a:solidFill>
                  <a:srgbClr val="006496"/>
                </a:solidFill>
                <a:latin typeface="Tahoma" charset="0"/>
                <a:cs typeface="Tahoma" charset="0"/>
              </a:rPr>
              <a:t>Direcionadores do risco de crédito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37FB227-3CC6-47EB-B5D1-793561DBCA3A}"/>
              </a:ext>
            </a:extLst>
          </p:cNvPr>
          <p:cNvGraphicFramePr/>
          <p:nvPr/>
        </p:nvGraphicFramePr>
        <p:xfrm>
          <a:off x="549640" y="2093905"/>
          <a:ext cx="7749138" cy="4041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4">
            <a:extLst>
              <a:ext uri="{FF2B5EF4-FFF2-40B4-BE49-F238E27FC236}">
                <a16:creationId xmlns:a16="http://schemas.microsoft.com/office/drawing/2014/main" id="{00E51085-CD3D-48A4-B408-217201E80C8F}"/>
              </a:ext>
            </a:extLst>
          </p:cNvPr>
          <p:cNvSpPr txBox="1">
            <a:spLocks/>
          </p:cNvSpPr>
          <p:nvPr/>
        </p:nvSpPr>
        <p:spPr>
          <a:xfrm>
            <a:off x="549640" y="-31594"/>
            <a:ext cx="9144000" cy="1324800"/>
          </a:xfrm>
          <a:prstGeom prst="rect">
            <a:avLst/>
          </a:prstGeom>
        </p:spPr>
        <p:txBody>
          <a:bodyPr lIns="68579" tIns="34290" rIns="68579" bIns="3429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4400" b="1" dirty="0">
                <a:latin typeface="Futura Std Book" panose="020B0502020204020303" pitchFamily="34" charset="0"/>
                <a:cs typeface="Tahoma" charset="0"/>
              </a:rPr>
              <a:t>Risco de Crédito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7110714-B30B-4AAC-A5E2-606DBF86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48EC-766E-4870-8A48-C21033EC3C5C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5231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429718" y="1690875"/>
          <a:ext cx="6248448" cy="42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190440" progId="Equation.DSMT4">
                  <p:embed/>
                </p:oleObj>
              </mc:Choice>
              <mc:Fallback>
                <p:oleObj name="Equation" r:id="rId2" imgW="2082600" imgH="190440" progId="Equation.DSMT4">
                  <p:embed/>
                  <p:pic>
                    <p:nvPicPr>
                      <p:cNvPr id="102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18" y="1690875"/>
                        <a:ext cx="6248448" cy="427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0"/>
          <p:cNvGraphicFramePr>
            <a:graphicFrameLocks noChangeAspect="1"/>
          </p:cNvGraphicFramePr>
          <p:nvPr/>
        </p:nvGraphicFramePr>
        <p:xfrm>
          <a:off x="478344" y="5315216"/>
          <a:ext cx="6592884" cy="485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7080" imgH="215640" progId="Equation.3">
                  <p:embed/>
                </p:oleObj>
              </mc:Choice>
              <mc:Fallback>
                <p:oleObj name="Equation" r:id="rId4" imgW="2197080" imgH="215640" progId="Equation.3">
                  <p:embed/>
                  <p:pic>
                    <p:nvPicPr>
                      <p:cNvPr id="102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44" y="5315216"/>
                        <a:ext cx="6592884" cy="485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tângulo 11"/>
          <p:cNvSpPr>
            <a:spLocks noChangeArrowheads="1"/>
          </p:cNvSpPr>
          <p:nvPr/>
        </p:nvSpPr>
        <p:spPr bwMode="auto">
          <a:xfrm>
            <a:off x="478344" y="2767770"/>
            <a:ext cx="7355121" cy="190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750" tIns="30875" rIns="61750" bIns="30875">
            <a:spAutoFit/>
          </a:bodyPr>
          <a:lstStyle/>
          <a:p>
            <a:r>
              <a:rPr lang="pt-BR" sz="2400" dirty="0">
                <a:latin typeface="Tahoma" charset="0"/>
                <a:cs typeface="Tahoma" charset="0"/>
              </a:rPr>
              <a:t>Negociação com devedor com o intuito de recuperar uma parte ou a totalidade do valor devido.</a:t>
            </a:r>
          </a:p>
          <a:p>
            <a:pPr>
              <a:buFont typeface="Arial" charset="0"/>
              <a:buChar char="•"/>
            </a:pPr>
            <a:r>
              <a:rPr lang="pt-BR" sz="2400" dirty="0">
                <a:latin typeface="Tahoma" charset="0"/>
                <a:cs typeface="Tahoma" charset="0"/>
              </a:rPr>
              <a:t> Chamaremos de </a:t>
            </a:r>
            <a:r>
              <a:rPr lang="pt-BR" sz="2400" dirty="0">
                <a:solidFill>
                  <a:srgbClr val="C00000"/>
                </a:solidFill>
                <a:latin typeface="Tahoma" charset="0"/>
                <a:cs typeface="Tahoma" charset="0"/>
              </a:rPr>
              <a:t>t</a:t>
            </a:r>
            <a:r>
              <a:rPr lang="pt-BR" sz="2400" dirty="0">
                <a:latin typeface="Tahoma" charset="0"/>
                <a:cs typeface="Tahoma" charset="0"/>
              </a:rPr>
              <a:t> a taxa de recuperação</a:t>
            </a:r>
          </a:p>
          <a:p>
            <a:pPr>
              <a:buFont typeface="Arial" charset="0"/>
              <a:buChar char="•"/>
            </a:pPr>
            <a:r>
              <a:rPr lang="pt-BR" sz="2400" dirty="0">
                <a:latin typeface="Tahoma" charset="0"/>
                <a:cs typeface="Tahoma" charset="0"/>
              </a:rPr>
              <a:t> Logo, </a:t>
            </a:r>
            <a:r>
              <a:rPr lang="pt-BR" sz="2400" dirty="0">
                <a:solidFill>
                  <a:srgbClr val="C00000"/>
                </a:solidFill>
                <a:latin typeface="Tahoma" charset="0"/>
                <a:cs typeface="Tahoma" charset="0"/>
              </a:rPr>
              <a:t>1 – t</a:t>
            </a:r>
            <a:r>
              <a:rPr lang="pt-BR" sz="2400" dirty="0">
                <a:latin typeface="Tahoma" charset="0"/>
                <a:cs typeface="Tahoma" charset="0"/>
              </a:rPr>
              <a:t> é a perda percentual condicionada no</a:t>
            </a:r>
          </a:p>
          <a:p>
            <a:r>
              <a:rPr lang="pt-BR" sz="2400" dirty="0">
                <a:latin typeface="Tahoma" charset="0"/>
                <a:cs typeface="Tahoma" charset="0"/>
              </a:rPr>
              <a:t>evento de default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F9D22E57-B55E-406A-8ACA-B3063589D032}"/>
              </a:ext>
            </a:extLst>
          </p:cNvPr>
          <p:cNvSpPr txBox="1">
            <a:spLocks/>
          </p:cNvSpPr>
          <p:nvPr/>
        </p:nvSpPr>
        <p:spPr>
          <a:xfrm>
            <a:off x="429718" y="52101"/>
            <a:ext cx="9144000" cy="1324800"/>
          </a:xfrm>
          <a:prstGeom prst="rect">
            <a:avLst/>
          </a:prstGeom>
        </p:spPr>
        <p:txBody>
          <a:bodyPr lIns="68579" tIns="34290" rIns="68579" bIns="3429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4400" b="1" dirty="0">
                <a:latin typeface="Futura Std Book" panose="020B0502020204020303" pitchFamily="34" charset="0"/>
                <a:cs typeface="Tahoma" charset="0"/>
              </a:rPr>
              <a:t>Risco de Crédito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2DA2DEB-DC4A-4C3F-B1DA-2AFC7B94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48EC-766E-4870-8A48-C21033EC3C5C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2594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46</a:t>
            </a:fld>
            <a:endParaRPr lang="pt-B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08680" y="1207486"/>
          <a:ext cx="9774641" cy="500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4927600" progId="Word.Document.12">
                  <p:embed/>
                </p:oleObj>
              </mc:Choice>
              <mc:Fallback>
                <p:oleObj name="Document" r:id="rId2" imgW="5410200" imgH="49276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8680" y="1207486"/>
                        <a:ext cx="9774641" cy="5007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2CFB127-87D3-4B6F-8A47-0EA5F75876D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4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</a:t>
            </a:r>
            <a:endParaRPr lang="en-US" b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078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2917"/>
            <a:ext cx="12192001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Metodologia</a:t>
            </a:r>
            <a:r>
              <a:rPr lang="en-US" b="1" dirty="0">
                <a:latin typeface="Futura Std Book" panose="020B0502020204020303" pitchFamily="34" charset="0"/>
              </a:rPr>
              <a:t> da Moody’s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endParaRPr lang="en-US" b="1" dirty="0">
              <a:latin typeface="Futura Std Book" panose="020B0502020204020303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2324" y="3754042"/>
          <a:ext cx="9927897" cy="2123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2057400" progId="Word.Document.12">
                  <p:embed/>
                </p:oleObj>
              </mc:Choice>
              <mc:Fallback>
                <p:oleObj name="Document" r:id="rId2" imgW="5410200" imgH="20574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324" y="3754042"/>
                        <a:ext cx="9927897" cy="2123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6717" y="1843423"/>
          <a:ext cx="8938564" cy="191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350000" imgH="2413000" progId="Word.Document.12">
                  <p:embed/>
                </p:oleObj>
              </mc:Choice>
              <mc:Fallback>
                <p:oleObj name="Document" r:id="rId4" imgW="6350000" imgH="24130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6717" y="1843423"/>
                        <a:ext cx="8938564" cy="1910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877703"/>
            <a:ext cx="10992544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/>
              <a:t>MOODY´s. Global Chemical Industry Rating Methodology. </a:t>
            </a:r>
            <a:r>
              <a:rPr lang="pt-BR" sz="825" dirty="0"/>
              <a:t>2013. </a:t>
            </a:r>
            <a:r>
              <a:rPr lang="pt-BR" sz="825" dirty="0" err="1"/>
              <a:t>Technical</a:t>
            </a:r>
            <a:r>
              <a:rPr lang="pt-BR" sz="825" dirty="0"/>
              <a:t> </a:t>
            </a:r>
            <a:r>
              <a:rPr lang="pt-BR" sz="825" dirty="0" err="1"/>
              <a:t>Document</a:t>
            </a:r>
            <a:r>
              <a:rPr lang="pt-BR" sz="825" dirty="0"/>
              <a:t>. Acesso em 15/03/2014. Versão do Documento de 20/12/2013. Disponível em &lt;</a:t>
            </a:r>
            <a:r>
              <a:rPr lang="pt-BR" sz="825" dirty="0" err="1"/>
              <a:t>www.moodys.com</a:t>
            </a:r>
            <a:r>
              <a:rPr lang="pt-BR" sz="825" dirty="0"/>
              <a:t>&gt; no diretório </a:t>
            </a:r>
            <a:r>
              <a:rPr lang="pt-BR" sz="825" dirty="0" err="1"/>
              <a:t>Research</a:t>
            </a:r>
            <a:r>
              <a:rPr lang="pt-BR" sz="825" dirty="0"/>
              <a:t> </a:t>
            </a:r>
            <a:r>
              <a:rPr lang="pt-BR" sz="825" dirty="0" err="1"/>
              <a:t>and</a:t>
            </a:r>
            <a:r>
              <a:rPr lang="pt-BR" sz="825" dirty="0"/>
              <a:t> Ratings (Pesquisas e Ratings).</a:t>
            </a:r>
          </a:p>
        </p:txBody>
      </p:sp>
    </p:spTree>
    <p:extLst>
      <p:ext uri="{BB962C8B-B14F-4D97-AF65-F5344CB8AC3E}">
        <p14:creationId xmlns:p14="http://schemas.microsoft.com/office/powerpoint/2010/main" val="1693702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241592"/>
            <a:ext cx="9144001" cy="108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Metodologia</a:t>
            </a:r>
            <a:r>
              <a:rPr lang="en-US" b="1" dirty="0">
                <a:latin typeface="Futura Std Book" panose="020B0502020204020303" pitchFamily="34" charset="0"/>
              </a:rPr>
              <a:t> da Moody’s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endParaRPr lang="en-US" b="1" dirty="0">
              <a:latin typeface="Futura Std Book" panose="020B0502020204020303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23243" y="3754042"/>
          <a:ext cx="7445923" cy="2123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2057400" progId="Word.Document.12">
                  <p:embed/>
                </p:oleObj>
              </mc:Choice>
              <mc:Fallback>
                <p:oleObj name="Document" r:id="rId2" imgW="5410200" imgH="20574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3243" y="3754042"/>
                        <a:ext cx="7445923" cy="2123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44038" y="1843423"/>
          <a:ext cx="6703923" cy="191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350000" imgH="2413000" progId="Word.Document.12">
                  <p:embed/>
                </p:oleObj>
              </mc:Choice>
              <mc:Fallback>
                <p:oleObj name="Document" r:id="rId4" imgW="6350000" imgH="24130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4038" y="1843423"/>
                        <a:ext cx="6703923" cy="1910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0" y="5877703"/>
            <a:ext cx="824440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/>
              <a:t>MOODY´s. Global Chemical Industry Rating Methodology. </a:t>
            </a:r>
            <a:r>
              <a:rPr lang="pt-BR" sz="825" dirty="0"/>
              <a:t>2013. </a:t>
            </a:r>
            <a:r>
              <a:rPr lang="pt-BR" sz="825" dirty="0" err="1"/>
              <a:t>Technical</a:t>
            </a:r>
            <a:r>
              <a:rPr lang="pt-BR" sz="825" dirty="0"/>
              <a:t> </a:t>
            </a:r>
            <a:r>
              <a:rPr lang="pt-BR" sz="825" dirty="0" err="1"/>
              <a:t>Document</a:t>
            </a:r>
            <a:r>
              <a:rPr lang="pt-BR" sz="825" dirty="0"/>
              <a:t>. Acesso em 15/03/2014. Versão do Documento de 20/12/2013. Disponível em &lt;</a:t>
            </a:r>
            <a:r>
              <a:rPr lang="pt-BR" sz="825" dirty="0" err="1"/>
              <a:t>www.moodys.com</a:t>
            </a:r>
            <a:r>
              <a:rPr lang="pt-BR" sz="825" dirty="0"/>
              <a:t>&gt; no diretório </a:t>
            </a:r>
            <a:r>
              <a:rPr lang="pt-BR" sz="825" dirty="0" err="1"/>
              <a:t>Research</a:t>
            </a:r>
            <a:r>
              <a:rPr lang="pt-BR" sz="825" dirty="0"/>
              <a:t> </a:t>
            </a:r>
            <a:r>
              <a:rPr lang="pt-BR" sz="825" dirty="0" err="1"/>
              <a:t>and</a:t>
            </a:r>
            <a:r>
              <a:rPr lang="pt-BR" sz="825" dirty="0"/>
              <a:t> Ratings (Pesquisas e Ratings).</a:t>
            </a:r>
          </a:p>
        </p:txBody>
      </p:sp>
    </p:spTree>
    <p:extLst>
      <p:ext uri="{BB962C8B-B14F-4D97-AF65-F5344CB8AC3E}">
        <p14:creationId xmlns:p14="http://schemas.microsoft.com/office/powerpoint/2010/main" val="3997139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49</a:t>
            </a:fld>
            <a:endParaRPr lang="pt-B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94802" y="1658942"/>
          <a:ext cx="7402395" cy="45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4470400" progId="Word.Document.12">
                  <p:embed/>
                </p:oleObj>
              </mc:Choice>
              <mc:Fallback>
                <p:oleObj name="Document" r:id="rId2" imgW="5410200" imgH="44704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94802" y="1658942"/>
                        <a:ext cx="7402395" cy="45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6D8325E-3918-4D77-ABC9-00B0B68E6E15}"/>
              </a:ext>
            </a:extLst>
          </p:cNvPr>
          <p:cNvSpPr txBox="1">
            <a:spLocks/>
          </p:cNvSpPr>
          <p:nvPr/>
        </p:nvSpPr>
        <p:spPr>
          <a:xfrm>
            <a:off x="1524000" y="2917"/>
            <a:ext cx="9144001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Book" panose="020B0502020204020303" pitchFamily="34" charset="0"/>
              </a:rPr>
              <a:t>RATING DE CRÉDITO – </a:t>
            </a:r>
            <a:r>
              <a:rPr lang="en-US" b="1" dirty="0" err="1">
                <a:latin typeface="Futura Std Book" panose="020B0502020204020303" pitchFamily="34" charset="0"/>
              </a:rPr>
              <a:t>Metodologia</a:t>
            </a:r>
            <a:r>
              <a:rPr lang="en-US" b="1" dirty="0">
                <a:latin typeface="Futura Std Book" panose="020B0502020204020303" pitchFamily="34" charset="0"/>
              </a:rPr>
              <a:t> da Moody’s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endParaRPr lang="en-US" b="1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6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4A5287F-24DE-4B0E-A668-7D363F8D9D8F}"/>
              </a:ext>
            </a:extLst>
          </p:cNvPr>
          <p:cNvGraphicFramePr/>
          <p:nvPr/>
        </p:nvGraphicFramePr>
        <p:xfrm>
          <a:off x="167861" y="1550504"/>
          <a:ext cx="11847444" cy="4598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324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Futura Std Book" panose="020B0502020204020303" pitchFamily="34" charset="0"/>
              </a:rPr>
              <a:t>Crédito</a:t>
            </a:r>
            <a:r>
              <a:rPr lang="en-US" dirty="0">
                <a:latin typeface="Futura Std Book" panose="020B0502020204020303" pitchFamily="34" charset="0"/>
              </a:rPr>
              <a:t> Pessoa </a:t>
            </a:r>
            <a:r>
              <a:rPr lang="en-US" dirty="0" err="1">
                <a:latin typeface="Futura Std Book" panose="020B0502020204020303" pitchFamily="34" charset="0"/>
              </a:rPr>
              <a:t>Física</a:t>
            </a:r>
            <a:endParaRPr lang="en-US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9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9718" y="89156"/>
            <a:ext cx="9144000" cy="144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t-BR" b="1" dirty="0">
                <a:latin typeface="Futura Std Book" panose="020B0502020204020303" pitchFamily="34" charset="0"/>
              </a:rPr>
              <a:t>FATORES DE RISCOS – Pessoa Física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2DF1636-A91A-4259-9666-6EB8083CBA4F}"/>
              </a:ext>
            </a:extLst>
          </p:cNvPr>
          <p:cNvSpPr/>
          <p:nvPr/>
        </p:nvSpPr>
        <p:spPr>
          <a:xfrm>
            <a:off x="454702" y="1987376"/>
            <a:ext cx="2758064" cy="909434"/>
          </a:xfrm>
          <a:prstGeom prst="rect">
            <a:avLst/>
          </a:prstGeom>
          <a:ln w="57150">
            <a:solidFill>
              <a:srgbClr val="336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Desorganização</a:t>
            </a:r>
            <a:r>
              <a:rPr lang="en-US" sz="2000" dirty="0"/>
              <a:t> </a:t>
            </a:r>
            <a:r>
              <a:rPr lang="en-US" sz="2000" dirty="0" err="1"/>
              <a:t>Financeira</a:t>
            </a:r>
            <a:endParaRPr lang="en-US" sz="2000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D1CC75E-9960-4C23-97CF-3DE4E7143C2E}"/>
              </a:ext>
            </a:extLst>
          </p:cNvPr>
          <p:cNvSpPr/>
          <p:nvPr/>
        </p:nvSpPr>
        <p:spPr>
          <a:xfrm>
            <a:off x="3451601" y="2000628"/>
            <a:ext cx="2758064" cy="909434"/>
          </a:xfrm>
          <a:prstGeom prst="rect">
            <a:avLst/>
          </a:prstGeom>
          <a:ln w="57150">
            <a:solidFill>
              <a:srgbClr val="336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Perda</a:t>
            </a:r>
            <a:r>
              <a:rPr lang="en-US" sz="2000" dirty="0"/>
              <a:t> de </a:t>
            </a:r>
            <a:r>
              <a:rPr lang="en-US" sz="2000" dirty="0" err="1"/>
              <a:t>Emprego</a:t>
            </a:r>
            <a:endParaRPr lang="en-US" sz="2000" dirty="0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3BD556CC-EEED-48BA-B625-D019DF59215E}"/>
              </a:ext>
            </a:extLst>
          </p:cNvPr>
          <p:cNvSpPr/>
          <p:nvPr/>
        </p:nvSpPr>
        <p:spPr>
          <a:xfrm>
            <a:off x="6445786" y="1987376"/>
            <a:ext cx="2758064" cy="909434"/>
          </a:xfrm>
          <a:prstGeom prst="rect">
            <a:avLst/>
          </a:prstGeom>
          <a:ln w="57150">
            <a:solidFill>
              <a:srgbClr val="336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Elevado</a:t>
            </a:r>
            <a:r>
              <a:rPr lang="en-US" sz="2000" dirty="0"/>
              <a:t> </a:t>
            </a:r>
            <a:r>
              <a:rPr lang="en-US" sz="2000" dirty="0" err="1"/>
              <a:t>Comprometimento</a:t>
            </a:r>
            <a:r>
              <a:rPr lang="en-US" sz="2000" dirty="0"/>
              <a:t> da </a:t>
            </a:r>
            <a:r>
              <a:rPr lang="en-US" sz="2000" dirty="0" err="1"/>
              <a:t>Renda</a:t>
            </a:r>
            <a:endParaRPr lang="en-US" sz="2000" dirty="0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1080ADE6-F5FB-4CFD-96E4-424212DE7F2B}"/>
              </a:ext>
            </a:extLst>
          </p:cNvPr>
          <p:cNvSpPr/>
          <p:nvPr/>
        </p:nvSpPr>
        <p:spPr>
          <a:xfrm>
            <a:off x="454702" y="3059992"/>
            <a:ext cx="2758064" cy="909434"/>
          </a:xfrm>
          <a:prstGeom prst="rect">
            <a:avLst/>
          </a:prstGeom>
          <a:ln w="57150">
            <a:solidFill>
              <a:srgbClr val="336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Endividamento</a:t>
            </a:r>
            <a:r>
              <a:rPr lang="en-US" sz="2000" dirty="0"/>
              <a:t> </a:t>
            </a:r>
            <a:r>
              <a:rPr lang="en-US" sz="2000" dirty="0" err="1"/>
              <a:t>Excessivo</a:t>
            </a:r>
            <a:endParaRPr lang="en-US" sz="2000" dirty="0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808CDBD5-402D-4EC2-9721-83B92777C145}"/>
              </a:ext>
            </a:extLst>
          </p:cNvPr>
          <p:cNvSpPr/>
          <p:nvPr/>
        </p:nvSpPr>
        <p:spPr>
          <a:xfrm>
            <a:off x="3451601" y="3059992"/>
            <a:ext cx="2758064" cy="909434"/>
          </a:xfrm>
          <a:prstGeom prst="rect">
            <a:avLst/>
          </a:prstGeom>
          <a:ln w="57150">
            <a:solidFill>
              <a:srgbClr val="336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Recolação</a:t>
            </a:r>
            <a:r>
              <a:rPr lang="en-US" sz="2000" dirty="0"/>
              <a:t> no Mercado de </a:t>
            </a:r>
            <a:r>
              <a:rPr lang="en-US" sz="2000" dirty="0" err="1"/>
              <a:t>Trabalho</a:t>
            </a:r>
            <a:r>
              <a:rPr lang="en-US" sz="2000" dirty="0"/>
              <a:t> 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E2E196D8-CC46-4737-899A-923E1E50DE28}"/>
              </a:ext>
            </a:extLst>
          </p:cNvPr>
          <p:cNvSpPr/>
          <p:nvPr/>
        </p:nvSpPr>
        <p:spPr>
          <a:xfrm>
            <a:off x="6445786" y="3059992"/>
            <a:ext cx="2758064" cy="909434"/>
          </a:xfrm>
          <a:prstGeom prst="rect">
            <a:avLst/>
          </a:prstGeom>
          <a:ln w="57150">
            <a:solidFill>
              <a:srgbClr val="336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Gastos</a:t>
            </a:r>
            <a:r>
              <a:rPr lang="en-US" sz="2000" dirty="0"/>
              <a:t> </a:t>
            </a:r>
            <a:r>
              <a:rPr lang="en-US" sz="2000" dirty="0" err="1"/>
              <a:t>Imprevistos</a:t>
            </a:r>
            <a:endParaRPr lang="en-US" sz="2000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2133B1B5-A4E9-4BEA-AB4C-1B5D51E79F73}"/>
              </a:ext>
            </a:extLst>
          </p:cNvPr>
          <p:cNvSpPr/>
          <p:nvPr/>
        </p:nvSpPr>
        <p:spPr>
          <a:xfrm>
            <a:off x="454702" y="4132608"/>
            <a:ext cx="2758064" cy="909434"/>
          </a:xfrm>
          <a:prstGeom prst="rect">
            <a:avLst/>
          </a:prstGeom>
          <a:ln w="57150">
            <a:solidFill>
              <a:srgbClr val="336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Compras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Impulso</a:t>
            </a:r>
            <a:endParaRPr lang="en-US" sz="2000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5BD49C3C-CAE4-4650-BFF5-DB932F667CEE}"/>
              </a:ext>
            </a:extLst>
          </p:cNvPr>
          <p:cNvSpPr/>
          <p:nvPr/>
        </p:nvSpPr>
        <p:spPr>
          <a:xfrm>
            <a:off x="3451601" y="4132608"/>
            <a:ext cx="2758064" cy="909434"/>
          </a:xfrm>
          <a:prstGeom prst="rect">
            <a:avLst/>
          </a:prstGeom>
          <a:ln w="57150">
            <a:solidFill>
              <a:srgbClr val="336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Falta</a:t>
            </a:r>
            <a:r>
              <a:rPr lang="en-US" sz="2000" dirty="0"/>
              <a:t> de </a:t>
            </a:r>
            <a:r>
              <a:rPr lang="en-US" sz="2000" dirty="0" err="1"/>
              <a:t>Planejamento</a:t>
            </a:r>
            <a:r>
              <a:rPr lang="en-US" sz="2000" dirty="0"/>
              <a:t> </a:t>
            </a:r>
            <a:r>
              <a:rPr lang="en-US" sz="2000" dirty="0" err="1"/>
              <a:t>Financeiro</a:t>
            </a:r>
            <a:r>
              <a:rPr lang="en-US" sz="2000" dirty="0"/>
              <a:t> Familiar</a:t>
            </a: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D17E81BB-2961-4877-B89D-B1B4E597AB44}"/>
              </a:ext>
            </a:extLst>
          </p:cNvPr>
          <p:cNvSpPr/>
          <p:nvPr/>
        </p:nvSpPr>
        <p:spPr>
          <a:xfrm>
            <a:off x="6445786" y="4132608"/>
            <a:ext cx="2758064" cy="909434"/>
          </a:xfrm>
          <a:prstGeom prst="rect">
            <a:avLst/>
          </a:prstGeom>
          <a:ln w="57150">
            <a:solidFill>
              <a:srgbClr val="336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Taxas</a:t>
            </a:r>
            <a:r>
              <a:rPr lang="en-US" sz="2000" dirty="0"/>
              <a:t> de </a:t>
            </a:r>
            <a:r>
              <a:rPr lang="en-US" sz="2000" dirty="0" err="1"/>
              <a:t>Juros</a:t>
            </a:r>
            <a:r>
              <a:rPr lang="en-US" sz="2000" dirty="0"/>
              <a:t> </a:t>
            </a:r>
            <a:r>
              <a:rPr lang="en-US" sz="2000" dirty="0" err="1"/>
              <a:t>Elevadas</a:t>
            </a:r>
            <a:endParaRPr lang="en-US" sz="2000" dirty="0"/>
          </a:p>
          <a:p>
            <a:pPr algn="ctr"/>
            <a:r>
              <a:rPr lang="en-US" sz="2000" dirty="0" err="1"/>
              <a:t>Condições</a:t>
            </a:r>
            <a:r>
              <a:rPr lang="en-US" sz="2000" dirty="0"/>
              <a:t> </a:t>
            </a:r>
            <a:r>
              <a:rPr lang="en-US" sz="2000" dirty="0" err="1"/>
              <a:t>Macroeconômicas</a:t>
            </a:r>
            <a:endParaRPr lang="en-US" sz="2000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776D55C4-EF01-4900-B6CA-E8231CC6E84F}"/>
              </a:ext>
            </a:extLst>
          </p:cNvPr>
          <p:cNvSpPr/>
          <p:nvPr/>
        </p:nvSpPr>
        <p:spPr>
          <a:xfrm>
            <a:off x="454702" y="5191972"/>
            <a:ext cx="2758064" cy="909434"/>
          </a:xfrm>
          <a:prstGeom prst="rect">
            <a:avLst/>
          </a:prstGeom>
          <a:ln w="57150">
            <a:solidFill>
              <a:srgbClr val="336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Oferta</a:t>
            </a:r>
            <a:r>
              <a:rPr lang="en-US" sz="2000" dirty="0"/>
              <a:t> </a:t>
            </a:r>
            <a:r>
              <a:rPr lang="en-US" sz="2000" dirty="0" err="1"/>
              <a:t>Excessiva</a:t>
            </a:r>
            <a:r>
              <a:rPr lang="en-US" sz="2000" dirty="0"/>
              <a:t> de </a:t>
            </a:r>
            <a:r>
              <a:rPr lang="en-US" sz="2000" dirty="0" err="1"/>
              <a:t>Crédito</a:t>
            </a:r>
            <a:endParaRPr lang="en-US" sz="2000" dirty="0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ABF7CF6D-5A93-49B4-9C21-95E25DF12A4E}"/>
              </a:ext>
            </a:extLst>
          </p:cNvPr>
          <p:cNvSpPr/>
          <p:nvPr/>
        </p:nvSpPr>
        <p:spPr>
          <a:xfrm>
            <a:off x="3451601" y="5191972"/>
            <a:ext cx="2758064" cy="909434"/>
          </a:xfrm>
          <a:prstGeom prst="rect">
            <a:avLst/>
          </a:prstGeom>
          <a:ln w="57150">
            <a:solidFill>
              <a:srgbClr val="336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</a:t>
            </a:r>
            <a:r>
              <a:rPr lang="en-US" sz="2000" dirty="0" err="1"/>
              <a:t>Emprestar</a:t>
            </a:r>
            <a:r>
              <a:rPr lang="en-US" sz="2000" dirty="0"/>
              <a:t>” o “Nome”</a:t>
            </a: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33C40F5F-77D6-4952-B498-99A3ACDEA921}"/>
              </a:ext>
            </a:extLst>
          </p:cNvPr>
          <p:cNvSpPr/>
          <p:nvPr/>
        </p:nvSpPr>
        <p:spPr>
          <a:xfrm>
            <a:off x="6445786" y="5191972"/>
            <a:ext cx="2758064" cy="909434"/>
          </a:xfrm>
          <a:prstGeom prst="rect">
            <a:avLst/>
          </a:prstGeom>
          <a:ln w="57150">
            <a:solidFill>
              <a:srgbClr val="3365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Falta</a:t>
            </a:r>
            <a:r>
              <a:rPr lang="en-US" sz="2000" dirty="0"/>
              <a:t> de </a:t>
            </a:r>
            <a:r>
              <a:rPr lang="en-US" sz="2000" dirty="0" err="1"/>
              <a:t>Conhecimento</a:t>
            </a:r>
            <a:r>
              <a:rPr lang="en-US" sz="2000" dirty="0"/>
              <a:t> dos </a:t>
            </a:r>
            <a:r>
              <a:rPr lang="en-US" sz="2000" dirty="0" err="1"/>
              <a:t>Produtos</a:t>
            </a:r>
            <a:r>
              <a:rPr lang="en-US" sz="2000" dirty="0"/>
              <a:t> de </a:t>
            </a:r>
            <a:r>
              <a:rPr lang="en-US" sz="2000" dirty="0" err="1"/>
              <a:t>Crédito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422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455" y="1440000"/>
            <a:ext cx="8225087" cy="34025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Futura Std Book" panose="020B0502020204020303" pitchFamily="34" charset="0"/>
              </a:rPr>
              <a:t>Exemplo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mr-IN" dirty="0">
                <a:latin typeface="Futura Std Book" panose="020B0502020204020303" pitchFamily="34" charset="0"/>
              </a:rPr>
              <a:t>–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en-US" dirty="0" err="1">
                <a:latin typeface="Futura Std Book" panose="020B0502020204020303" pitchFamily="34" charset="0"/>
              </a:rPr>
              <a:t>Serasa</a:t>
            </a:r>
            <a:r>
              <a:rPr lang="en-US" dirty="0">
                <a:latin typeface="Futura Std Book" panose="020B0502020204020303" pitchFamily="34" charset="0"/>
              </a:rPr>
              <a:t> Score </a:t>
            </a:r>
            <a:r>
              <a:rPr lang="mr-IN" dirty="0">
                <a:latin typeface="Futura Std Book" panose="020B0502020204020303" pitchFamily="34" charset="0"/>
              </a:rPr>
              <a:t>–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en-US" dirty="0" err="1">
                <a:latin typeface="Futura Std Book" panose="020B0502020204020303" pitchFamily="34" charset="0"/>
              </a:rPr>
              <a:t>seu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en-US" dirty="0" err="1">
                <a:latin typeface="Futura Std Book" panose="020B0502020204020303" pitchFamily="34" charset="0"/>
              </a:rPr>
              <a:t>currículo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en-US" dirty="0" err="1">
                <a:latin typeface="Futura Std Book" panose="020B0502020204020303" pitchFamily="34" charset="0"/>
              </a:rPr>
              <a:t>financeiro</a:t>
            </a:r>
            <a:endParaRPr lang="en-US" dirty="0">
              <a:latin typeface="Futura Std Book" panose="020B05020202040203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59116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 </a:t>
            </a:r>
            <a:r>
              <a:rPr lang="en-US" sz="1600" dirty="0" err="1"/>
              <a:t>pontuação</a:t>
            </a:r>
            <a:r>
              <a:rPr lang="en-US" sz="1600" dirty="0"/>
              <a:t> </a:t>
            </a:r>
            <a:r>
              <a:rPr lang="en-US" sz="1600" dirty="0" err="1"/>
              <a:t>vai</a:t>
            </a:r>
            <a:r>
              <a:rPr lang="en-US" sz="1600" dirty="0"/>
              <a:t> de zero a 1.000 </a:t>
            </a:r>
            <a:r>
              <a:rPr lang="en-US" sz="1600" dirty="0" err="1"/>
              <a:t>pontos</a:t>
            </a:r>
            <a:r>
              <a:rPr lang="en-US" sz="1600" dirty="0"/>
              <a:t>:</a:t>
            </a:r>
          </a:p>
          <a:p>
            <a:pPr algn="ctr"/>
            <a:endParaRPr lang="en-US" sz="1600" dirty="0"/>
          </a:p>
          <a:p>
            <a:pPr marL="214313" indent="-214313" algn="ctr">
              <a:buFont typeface="Arial"/>
              <a:buChar char="•"/>
            </a:pPr>
            <a:r>
              <a:rPr lang="en-US" sz="1600" dirty="0" err="1"/>
              <a:t>até</a:t>
            </a:r>
            <a:r>
              <a:rPr lang="en-US" sz="1600" dirty="0"/>
              <a:t> 300 </a:t>
            </a:r>
            <a:r>
              <a:rPr lang="en-US" sz="1600" dirty="0" err="1"/>
              <a:t>pontos</a:t>
            </a:r>
            <a:r>
              <a:rPr lang="en-US" sz="1600" dirty="0"/>
              <a:t> </a:t>
            </a:r>
            <a:r>
              <a:rPr lang="en-US" sz="1600" dirty="0" err="1"/>
              <a:t>há</a:t>
            </a:r>
            <a:r>
              <a:rPr lang="en-US" sz="1600" dirty="0"/>
              <a:t> alto </a:t>
            </a:r>
            <a:r>
              <a:rPr lang="en-US" sz="1600" dirty="0" err="1"/>
              <a:t>risco</a:t>
            </a:r>
            <a:r>
              <a:rPr lang="en-US" sz="1600" dirty="0"/>
              <a:t> de </a:t>
            </a:r>
            <a:r>
              <a:rPr lang="en-US" sz="1600" dirty="0" err="1"/>
              <a:t>inadimplência</a:t>
            </a:r>
            <a:r>
              <a:rPr lang="en-US" sz="1600" dirty="0"/>
              <a:t>;</a:t>
            </a:r>
          </a:p>
          <a:p>
            <a:pPr marL="214313" indent="-214313" algn="ctr">
              <a:buFont typeface="Arial"/>
              <a:buChar char="•"/>
            </a:pPr>
            <a:r>
              <a:rPr lang="en-US" sz="1600" dirty="0" err="1"/>
              <a:t>médio</a:t>
            </a:r>
            <a:r>
              <a:rPr lang="en-US" sz="1600" dirty="0"/>
              <a:t> </a:t>
            </a:r>
            <a:r>
              <a:rPr lang="en-US" sz="1600" dirty="0" err="1"/>
              <a:t>risco</a:t>
            </a:r>
            <a:r>
              <a:rPr lang="en-US" sz="1600" dirty="0"/>
              <a:t> entre 300 e 700;</a:t>
            </a:r>
          </a:p>
          <a:p>
            <a:pPr marL="214313" indent="-214313" algn="ctr">
              <a:buFont typeface="Arial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baixo</a:t>
            </a:r>
            <a:r>
              <a:rPr lang="en-US" sz="1600" dirty="0"/>
              <a:t> </a:t>
            </a:r>
            <a:r>
              <a:rPr lang="en-US" sz="1600" dirty="0" err="1"/>
              <a:t>risco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quem</a:t>
            </a:r>
            <a:r>
              <a:rPr lang="en-US" sz="1600" dirty="0"/>
              <a:t> </a:t>
            </a:r>
            <a:r>
              <a:rPr lang="en-US" sz="1600" dirty="0" err="1"/>
              <a:t>acumula</a:t>
            </a:r>
            <a:r>
              <a:rPr lang="en-US" sz="1600" dirty="0"/>
              <a:t> </a:t>
            </a:r>
            <a:r>
              <a:rPr lang="en-US" sz="1600" dirty="0" err="1"/>
              <a:t>pontuação</a:t>
            </a:r>
            <a:r>
              <a:rPr lang="en-US" sz="1600" dirty="0"/>
              <a:t> </a:t>
            </a:r>
            <a:r>
              <a:rPr lang="en-US" sz="1600" dirty="0" err="1"/>
              <a:t>acima</a:t>
            </a:r>
            <a:r>
              <a:rPr lang="en-US" sz="1600" dirty="0"/>
              <a:t> de 700 </a:t>
            </a:r>
            <a:r>
              <a:rPr lang="en-US" sz="1600" dirty="0" err="1"/>
              <a:t>pontos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54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5602"/>
            <a:ext cx="12192000" cy="144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Futura Std Book" panose="020B0502020204020303" pitchFamily="34" charset="0"/>
              </a:rPr>
              <a:t>Exemplo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mr-IN" dirty="0">
                <a:latin typeface="Futura Std Book" panose="020B0502020204020303" pitchFamily="34" charset="0"/>
              </a:rPr>
              <a:t>–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en-US" i="1" dirty="0">
                <a:latin typeface="Futura Std Book" panose="020B0502020204020303" pitchFamily="34" charset="0"/>
              </a:rPr>
              <a:t>Credit Scoring</a:t>
            </a:r>
            <a:r>
              <a:rPr lang="mr-IN" dirty="0">
                <a:latin typeface="Futura Std Book" panose="020B0502020204020303" pitchFamily="34" charset="0"/>
              </a:rPr>
              <a:t>–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en-US" dirty="0" err="1">
                <a:latin typeface="Futura Std Book" panose="020B0502020204020303" pitchFamily="34" charset="0"/>
              </a:rPr>
              <a:t>seu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en-US" dirty="0" err="1">
                <a:latin typeface="Futura Std Book" panose="020B0502020204020303" pitchFamily="34" charset="0"/>
              </a:rPr>
              <a:t>currículo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en-US" dirty="0" err="1">
                <a:latin typeface="Futura Std Book" panose="020B0502020204020303" pitchFamily="34" charset="0"/>
              </a:rPr>
              <a:t>financeiro</a:t>
            </a:r>
            <a:endParaRPr lang="en-US" dirty="0">
              <a:latin typeface="Futura Std Book" panose="020B05020202040203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510" y="1955718"/>
          <a:ext cx="12008979" cy="410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9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2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Exemplos</a:t>
                      </a:r>
                      <a:r>
                        <a:rPr lang="en-US" sz="2000" baseline="0" dirty="0"/>
                        <a:t> de </a:t>
                      </a:r>
                      <a:r>
                        <a:rPr lang="en-US" sz="2000" baseline="0" dirty="0" err="1"/>
                        <a:t>Parâmetros</a:t>
                      </a:r>
                      <a:r>
                        <a:rPr lang="en-US" sz="2000" baseline="0" dirty="0"/>
                        <a:t> do </a:t>
                      </a:r>
                      <a:r>
                        <a:rPr lang="en-US" sz="2000" baseline="0" dirty="0" err="1"/>
                        <a:t>Solicitante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Baixa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Pontuação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Alta </a:t>
                      </a:r>
                      <a:r>
                        <a:rPr lang="en-US" sz="2000" dirty="0" err="1"/>
                        <a:t>Pontuação</a:t>
                      </a:r>
                      <a:endParaRPr lang="en-US" sz="2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47">
                <a:tc>
                  <a:txBody>
                    <a:bodyPr/>
                    <a:lstStyle/>
                    <a:p>
                      <a:r>
                        <a:rPr lang="en-US" sz="2000" dirty="0" err="1"/>
                        <a:t>Residência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Alugada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Própria</a:t>
                      </a:r>
                      <a:endParaRPr lang="en-US" sz="2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7">
                <a:tc>
                  <a:txBody>
                    <a:bodyPr/>
                    <a:lstStyle/>
                    <a:p>
                      <a:r>
                        <a:rPr lang="en-US" sz="2000" dirty="0"/>
                        <a:t>Tempo </a:t>
                      </a:r>
                      <a:r>
                        <a:rPr lang="en-US" sz="2000" dirty="0" err="1"/>
                        <a:t>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residência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 6 </a:t>
                      </a:r>
                      <a:r>
                        <a:rPr lang="en-US" sz="2000" dirty="0" err="1"/>
                        <a:t>meses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&gt; 10 </a:t>
                      </a:r>
                      <a:r>
                        <a:rPr lang="en-US" sz="2000" dirty="0" err="1"/>
                        <a:t>anos</a:t>
                      </a:r>
                      <a:endParaRPr lang="en-US" sz="2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247">
                <a:tc>
                  <a:txBody>
                    <a:bodyPr/>
                    <a:lstStyle/>
                    <a:p>
                      <a:r>
                        <a:rPr lang="en-US" sz="2000" dirty="0" err="1"/>
                        <a:t>Receita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Bruta</a:t>
                      </a:r>
                      <a:r>
                        <a:rPr lang="en-US" sz="2000" baseline="0" dirty="0"/>
                        <a:t> Annual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 15.000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&gt; 100.000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247">
                <a:tc>
                  <a:txBody>
                    <a:bodyPr/>
                    <a:lstStyle/>
                    <a:p>
                      <a:r>
                        <a:rPr lang="en-US" sz="2000" dirty="0" err="1"/>
                        <a:t>Ocupação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Baixa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Qualificação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Alta </a:t>
                      </a:r>
                      <a:r>
                        <a:rPr lang="en-US" sz="2000" dirty="0" err="1"/>
                        <a:t>Qualificação</a:t>
                      </a:r>
                      <a:endParaRPr lang="en-US" sz="2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247">
                <a:tc>
                  <a:txBody>
                    <a:bodyPr/>
                    <a:lstStyle/>
                    <a:p>
                      <a:r>
                        <a:rPr lang="en-US" sz="2000" dirty="0"/>
                        <a:t>Tempo no </a:t>
                      </a:r>
                      <a:r>
                        <a:rPr lang="en-US" sz="2000" dirty="0" err="1"/>
                        <a:t>Emprego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 3 </a:t>
                      </a:r>
                      <a:r>
                        <a:rPr lang="en-US" sz="2000" dirty="0" err="1"/>
                        <a:t>meses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&gt; 10 </a:t>
                      </a:r>
                      <a:r>
                        <a:rPr lang="en-US" sz="2000" dirty="0" err="1"/>
                        <a:t>anos</a:t>
                      </a:r>
                      <a:endParaRPr lang="en-US" sz="2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247">
                <a:tc>
                  <a:txBody>
                    <a:bodyPr/>
                    <a:lstStyle/>
                    <a:p>
                      <a:r>
                        <a:rPr lang="en-US" sz="2000" dirty="0" err="1"/>
                        <a:t>Número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Cartões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Crédito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Nenhum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 </a:t>
                      </a:r>
                      <a:r>
                        <a:rPr lang="en-US" sz="2000" dirty="0" err="1"/>
                        <a:t>ou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mais</a:t>
                      </a:r>
                      <a:endParaRPr lang="en-US" sz="2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247"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Empréstimos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em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Instituições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Financeiras</a:t>
                      </a:r>
                      <a:endParaRPr lang="en-US" sz="20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Vários</a:t>
                      </a:r>
                      <a:endParaRPr lang="en-US" sz="20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Nenhum</a:t>
                      </a:r>
                      <a:endParaRPr lang="en-US" sz="2000" b="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247"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Relação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Dívida</a:t>
                      </a:r>
                      <a:r>
                        <a:rPr lang="en-US" sz="2000" b="0" dirty="0"/>
                        <a:t>/</a:t>
                      </a:r>
                      <a:r>
                        <a:rPr lang="en-US" sz="2000" b="0" dirty="0" err="1"/>
                        <a:t>Receita</a:t>
                      </a:r>
                      <a:r>
                        <a:rPr lang="en-US" sz="2000" b="0" baseline="0" dirty="0"/>
                        <a:t> </a:t>
                      </a:r>
                      <a:r>
                        <a:rPr lang="en-US" sz="2000" b="0" baseline="0" dirty="0" err="1"/>
                        <a:t>Bruta</a:t>
                      </a:r>
                      <a:endParaRPr lang="en-US" sz="20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&gt; 30%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&lt; 5%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247"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Contas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Correntes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ou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Poupança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dirty="0" err="1"/>
                        <a:t>Mantidas</a:t>
                      </a:r>
                      <a:endParaRPr lang="en-US" sz="20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Nenhuma</a:t>
                      </a:r>
                      <a:endParaRPr lang="en-US" sz="20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Ambas</a:t>
                      </a:r>
                      <a:endParaRPr lang="en-US" sz="2000" b="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247"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Idade</a:t>
                      </a:r>
                      <a:endParaRPr lang="en-US" sz="20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&lt; 30 </a:t>
                      </a:r>
                      <a:r>
                        <a:rPr lang="en-US" sz="2000" b="0" dirty="0" err="1"/>
                        <a:t>anos</a:t>
                      </a:r>
                      <a:endParaRPr lang="en-US" sz="20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&gt; 50 </a:t>
                      </a:r>
                      <a:r>
                        <a:rPr lang="en-US" sz="2000" b="0" dirty="0" err="1"/>
                        <a:t>anos</a:t>
                      </a:r>
                      <a:endParaRPr lang="en-US" sz="2000" b="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89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Futura Std Book" panose="020B0502020204020303" pitchFamily="34" charset="0"/>
              </a:rPr>
              <a:t>Exemplo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mr-IN" dirty="0">
                <a:latin typeface="Futura Std Book" panose="020B0502020204020303" pitchFamily="34" charset="0"/>
              </a:rPr>
              <a:t>–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en-US" i="1" dirty="0">
                <a:latin typeface="Futura Std Book" panose="020B0502020204020303" pitchFamily="34" charset="0"/>
              </a:rPr>
              <a:t>Credit Scoring</a:t>
            </a:r>
            <a:r>
              <a:rPr lang="mr-IN" dirty="0">
                <a:latin typeface="Futura Std Book" panose="020B0502020204020303" pitchFamily="34" charset="0"/>
              </a:rPr>
              <a:t>–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en-US" dirty="0" err="1">
                <a:latin typeface="Futura Std Book" panose="020B0502020204020303" pitchFamily="34" charset="0"/>
              </a:rPr>
              <a:t>seu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en-US" dirty="0" err="1">
                <a:latin typeface="Futura Std Book" panose="020B0502020204020303" pitchFamily="34" charset="0"/>
              </a:rPr>
              <a:t>currículo</a:t>
            </a:r>
            <a:r>
              <a:rPr lang="en-US" dirty="0">
                <a:latin typeface="Futura Std Book" panose="020B0502020204020303" pitchFamily="34" charset="0"/>
              </a:rPr>
              <a:t> </a:t>
            </a:r>
            <a:r>
              <a:rPr lang="en-US" dirty="0" err="1">
                <a:latin typeface="Futura Std Book" panose="020B0502020204020303" pitchFamily="34" charset="0"/>
              </a:rPr>
              <a:t>financeiro</a:t>
            </a:r>
            <a:endParaRPr lang="en-US" dirty="0">
              <a:latin typeface="Futura Std Book" panose="020B05020202040203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2204" y="2237620"/>
          <a:ext cx="1198759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3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Características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Financeiras</a:t>
                      </a:r>
                      <a:r>
                        <a:rPr lang="en-US" sz="2000" dirty="0"/>
                        <a:t> e </a:t>
                      </a:r>
                      <a:r>
                        <a:rPr lang="en-US" sz="2000" dirty="0" err="1"/>
                        <a:t>Creditícias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Pontuação</a:t>
                      </a:r>
                      <a:r>
                        <a:rPr lang="en-US" sz="2000" dirty="0"/>
                        <a:t> </a:t>
                      </a:r>
                    </a:p>
                    <a:p>
                      <a:pPr algn="ctr"/>
                      <a:r>
                        <a:rPr lang="en-US" sz="2000" dirty="0"/>
                        <a:t>(0 a 1.000)</a:t>
                      </a:r>
                    </a:p>
                    <a:p>
                      <a:pPr algn="ctr"/>
                      <a:r>
                        <a:rPr lang="en-US" sz="2000" dirty="0"/>
                        <a:t>(A)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Peso </a:t>
                      </a:r>
                      <a:r>
                        <a:rPr lang="en-US" sz="2000" dirty="0" err="1"/>
                        <a:t>Pré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Determinado</a:t>
                      </a:r>
                      <a:r>
                        <a:rPr lang="en-US" sz="2000" dirty="0"/>
                        <a:t> </a:t>
                      </a:r>
                    </a:p>
                    <a:p>
                      <a:pPr algn="ctr"/>
                      <a:r>
                        <a:rPr lang="en-US" sz="2000" dirty="0"/>
                        <a:t>(B)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Pontuação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Ponderada</a:t>
                      </a:r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(A x B)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77">
                <a:tc>
                  <a:txBody>
                    <a:bodyPr/>
                    <a:lstStyle/>
                    <a:p>
                      <a:r>
                        <a:rPr lang="en-US" sz="2000" dirty="0" err="1"/>
                        <a:t>Referência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Crédito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0,15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377">
                <a:tc>
                  <a:txBody>
                    <a:bodyPr/>
                    <a:lstStyle/>
                    <a:p>
                      <a:r>
                        <a:rPr lang="en-US" sz="2000" dirty="0"/>
                        <a:t>Casa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Própria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0,15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377">
                <a:tc>
                  <a:txBody>
                    <a:bodyPr/>
                    <a:lstStyle/>
                    <a:p>
                      <a:r>
                        <a:rPr lang="en-US" sz="2000" dirty="0" err="1"/>
                        <a:t>Faixa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Renda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0,25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175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377">
                <a:tc>
                  <a:txBody>
                    <a:bodyPr/>
                    <a:lstStyle/>
                    <a:p>
                      <a:r>
                        <a:rPr lang="en-US" sz="2000" dirty="0" err="1"/>
                        <a:t>Histórico</a:t>
                      </a:r>
                      <a:r>
                        <a:rPr lang="en-US" sz="2000" baseline="0" dirty="0"/>
                        <a:t> de </a:t>
                      </a:r>
                      <a:r>
                        <a:rPr lang="en-US" sz="2000" baseline="0" dirty="0" err="1"/>
                        <a:t>Pagamentos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0,25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187,5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377">
                <a:tc>
                  <a:txBody>
                    <a:bodyPr/>
                    <a:lstStyle/>
                    <a:p>
                      <a:r>
                        <a:rPr lang="en-US" sz="2000" dirty="0" err="1"/>
                        <a:t>Anos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residência</a:t>
                      </a:r>
                      <a:r>
                        <a:rPr lang="en-US" sz="2000" dirty="0"/>
                        <a:t> no </a:t>
                      </a:r>
                      <a:r>
                        <a:rPr lang="en-US" sz="2000" dirty="0" err="1"/>
                        <a:t>Endereço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0,10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377">
                <a:tc>
                  <a:txBody>
                    <a:bodyPr/>
                    <a:lstStyle/>
                    <a:p>
                      <a:r>
                        <a:rPr lang="en-US" sz="2000" dirty="0"/>
                        <a:t>Tempo no </a:t>
                      </a:r>
                      <a:r>
                        <a:rPr lang="en-US" sz="2000" dirty="0" err="1"/>
                        <a:t>Emprego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0,10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377"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1,00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802,50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32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2235</Words>
  <Application>Microsoft Office PowerPoint</Application>
  <PresentationFormat>Widescreen</PresentationFormat>
  <Paragraphs>465</Paragraphs>
  <Slides>49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49</vt:i4>
      </vt:variant>
    </vt:vector>
  </HeadingPairs>
  <TitlesOfParts>
    <vt:vector size="60" baseType="lpstr">
      <vt:lpstr>Arial</vt:lpstr>
      <vt:lpstr>Arial Black</vt:lpstr>
      <vt:lpstr>Calibri</vt:lpstr>
      <vt:lpstr>Cambria Math</vt:lpstr>
      <vt:lpstr>Futura Std Book</vt:lpstr>
      <vt:lpstr>Tahoma</vt:lpstr>
      <vt:lpstr>Tempus Sans ITC</vt:lpstr>
      <vt:lpstr>Times New Roman</vt:lpstr>
      <vt:lpstr>Office Theme</vt:lpstr>
      <vt:lpstr>Document</vt:lpstr>
      <vt:lpstr>Equation</vt:lpstr>
      <vt:lpstr>Apresentação do PowerPoint</vt:lpstr>
      <vt:lpstr>Apresentação do PowerPoint</vt:lpstr>
      <vt:lpstr>Modelos de análise de risco de crédito: pessoa física e jurídica</vt:lpstr>
      <vt:lpstr>Avaliação de Risco de Crédito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Resolução CMN 2.682/1999</vt:lpstr>
      <vt:lpstr>Resolução CMN 2.682/1999</vt:lpstr>
      <vt:lpstr>Resolução CMN 2.682/1999</vt:lpstr>
      <vt:lpstr>Resolução CMN 2.682/1999</vt:lpstr>
      <vt:lpstr>Apresentação do PowerPoint</vt:lpstr>
      <vt:lpstr>Apresentação do PowerPoint</vt:lpstr>
      <vt:lpstr>Resolução CMN 2.682/1999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Fabiano Guasti  Lima</dc:creator>
  <cp:lastModifiedBy>Bruno</cp:lastModifiedBy>
  <cp:revision>108</cp:revision>
  <dcterms:created xsi:type="dcterms:W3CDTF">2020-03-19T00:36:42Z</dcterms:created>
  <dcterms:modified xsi:type="dcterms:W3CDTF">2022-10-18T11:53:25Z</dcterms:modified>
</cp:coreProperties>
</file>