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0" r:id="rId4"/>
    <p:sldId id="262" r:id="rId5"/>
    <p:sldId id="263" r:id="rId6"/>
    <p:sldId id="264" r:id="rId7"/>
    <p:sldId id="277" r:id="rId8"/>
    <p:sldId id="268" r:id="rId9"/>
    <p:sldId id="278" r:id="rId10"/>
    <p:sldId id="261" r:id="rId11"/>
    <p:sldId id="265" r:id="rId12"/>
    <p:sldId id="266" r:id="rId13"/>
    <p:sldId id="272" r:id="rId14"/>
    <p:sldId id="270" r:id="rId15"/>
    <p:sldId id="275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iris Burin" initials="TB" lastIdx="1" clrIdx="0">
    <p:extLst>
      <p:ext uri="{19B8F6BF-5375-455C-9EA6-DF929625EA0E}">
        <p15:presenceInfo xmlns:p15="http://schemas.microsoft.com/office/powerpoint/2012/main" userId="6478d53303e34b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898" autoAdjust="0"/>
  </p:normalViewPr>
  <p:slideViewPr>
    <p:cSldViewPr snapToGrid="0">
      <p:cViewPr>
        <p:scale>
          <a:sx n="50" d="100"/>
          <a:sy n="50" d="100"/>
        </p:scale>
        <p:origin x="29" y="78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mir\Desktop\WtoData_2023120520464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mir\Desktop\WtoData_2023120520464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mir\Desktop\WtoData_2023120520464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dirty="0">
                <a:solidFill>
                  <a:schemeClr val="tx1"/>
                </a:solidFill>
              </a:rPr>
              <a:t>stats.wto.org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pt-BR" dirty="0">
                <a:solidFill>
                  <a:schemeClr val="tx1"/>
                </a:solidFill>
              </a:rPr>
              <a:t>Perfil Tarifário 2022 - média(%), por produto/setor –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pt-BR" dirty="0">
                <a:solidFill>
                  <a:schemeClr val="tx1"/>
                </a:solidFill>
              </a:rPr>
              <a:t>bens naturais, não ou pouco manufaturados</a:t>
            </a:r>
          </a:p>
        </c:rich>
      </c:tx>
      <c:layout>
        <c:manualLayout>
          <c:xMode val="edge"/>
          <c:yMode val="edge"/>
          <c:x val="1.7955639842661915E-2"/>
          <c:y val="1.52524015203183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8983893690815279E-2"/>
          <c:y val="0.1781294814036746"/>
          <c:w val="0.90906700622525016"/>
          <c:h val="0.54845334540653357"/>
        </c:manualLayout>
      </c:layout>
      <c:lineChart>
        <c:grouping val="standard"/>
        <c:varyColors val="0"/>
        <c:ser>
          <c:idx val="0"/>
          <c:order val="0"/>
          <c:tx>
            <c:strRef>
              <c:f>Report!$B$3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diamond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cat>
            <c:strRef>
              <c:f>Report!$A$4:$A$47</c:f>
              <c:strCache>
                <c:ptCount val="44"/>
                <c:pt idx="0">
                  <c:v>01 - Live animals</c:v>
                </c:pt>
                <c:pt idx="1">
                  <c:v>02 - Meat</c:v>
                </c:pt>
                <c:pt idx="2">
                  <c:v>03 - Fish and crustaceans</c:v>
                </c:pt>
                <c:pt idx="3">
                  <c:v>04 - Dairy produce, eggs</c:v>
                </c:pt>
                <c:pt idx="4">
                  <c:v>05 - Products animal origin</c:v>
                </c:pt>
                <c:pt idx="5">
                  <c:v>06 - Live trees, plants</c:v>
                </c:pt>
                <c:pt idx="6">
                  <c:v>07 - Edible vegetables</c:v>
                </c:pt>
                <c:pt idx="7">
                  <c:v>08 - Edible fruit and nuts</c:v>
                </c:pt>
                <c:pt idx="8">
                  <c:v>09 - Coffee, tea</c:v>
                </c:pt>
                <c:pt idx="9">
                  <c:v>10 - Cereals</c:v>
                </c:pt>
                <c:pt idx="10">
                  <c:v>11 - Products of the milling</c:v>
                </c:pt>
                <c:pt idx="11">
                  <c:v>12 - Oil seeds, oleaginous</c:v>
                </c:pt>
                <c:pt idx="12">
                  <c:v>13 - Lac; gums, resins</c:v>
                </c:pt>
                <c:pt idx="13">
                  <c:v>14 - Vegetable materials</c:v>
                </c:pt>
                <c:pt idx="14">
                  <c:v>15 - Animal, vegetable fats</c:v>
                </c:pt>
                <c:pt idx="15">
                  <c:v>16 - Preparations of meat</c:v>
                </c:pt>
                <c:pt idx="16">
                  <c:v>17 - Sugars</c:v>
                </c:pt>
                <c:pt idx="17">
                  <c:v>18 - Cocoa</c:v>
                </c:pt>
                <c:pt idx="18">
                  <c:v>19 - Preparations of cereals</c:v>
                </c:pt>
                <c:pt idx="19">
                  <c:v>20 - Preparations of veg.</c:v>
                </c:pt>
                <c:pt idx="20">
                  <c:v>21 - Miscellaneous</c:v>
                </c:pt>
                <c:pt idx="21">
                  <c:v>22 - Beverages, spirits</c:v>
                </c:pt>
                <c:pt idx="22">
                  <c:v>23 - Food industries</c:v>
                </c:pt>
                <c:pt idx="23">
                  <c:v>25 - Salt; sulphur</c:v>
                </c:pt>
                <c:pt idx="24">
                  <c:v>26 - Ores, slag and ash</c:v>
                </c:pt>
                <c:pt idx="25">
                  <c:v>27 - Mineral fuels</c:v>
                </c:pt>
                <c:pt idx="26">
                  <c:v>28 - Inorganic chemicals</c:v>
                </c:pt>
                <c:pt idx="27">
                  <c:v>29 - Organic chemicals</c:v>
                </c:pt>
                <c:pt idx="28">
                  <c:v>30 - Pharmaceutical</c:v>
                </c:pt>
                <c:pt idx="29">
                  <c:v>31 - Fertilisers</c:v>
                </c:pt>
                <c:pt idx="30">
                  <c:v>32 - Tanning, dyeing</c:v>
                </c:pt>
                <c:pt idx="31">
                  <c:v>33 - Essential oils, resinoids</c:v>
                </c:pt>
                <c:pt idx="32">
                  <c:v>34 - Soap</c:v>
                </c:pt>
                <c:pt idx="33">
                  <c:v>35 - Glues; enzymes</c:v>
                </c:pt>
                <c:pt idx="34">
                  <c:v>36 - Explosives</c:v>
                </c:pt>
                <c:pt idx="35">
                  <c:v>37 - Photographic goods</c:v>
                </c:pt>
                <c:pt idx="36">
                  <c:v>38 - Miscellaneous chemical</c:v>
                </c:pt>
                <c:pt idx="37">
                  <c:v>39 - Plastics and articles</c:v>
                </c:pt>
                <c:pt idx="38">
                  <c:v>40 - Rubber and articles</c:v>
                </c:pt>
                <c:pt idx="39">
                  <c:v>41 - Raw skins, leather</c:v>
                </c:pt>
                <c:pt idx="40">
                  <c:v>42 - Articles of leather</c:v>
                </c:pt>
                <c:pt idx="41">
                  <c:v>43 - Artificial fur</c:v>
                </c:pt>
                <c:pt idx="42">
                  <c:v>44 - Wood</c:v>
                </c:pt>
                <c:pt idx="43">
                  <c:v>45 - Cork</c:v>
                </c:pt>
              </c:strCache>
            </c:strRef>
          </c:cat>
          <c:val>
            <c:numRef>
              <c:f>Report!$B$4:$B$47</c:f>
              <c:numCache>
                <c:formatCode>General</c:formatCode>
                <c:ptCount val="44"/>
                <c:pt idx="0">
                  <c:v>1.6</c:v>
                </c:pt>
                <c:pt idx="1">
                  <c:v>7.7</c:v>
                </c:pt>
                <c:pt idx="2">
                  <c:v>7.7</c:v>
                </c:pt>
                <c:pt idx="3">
                  <c:v>12.8</c:v>
                </c:pt>
                <c:pt idx="4">
                  <c:v>5</c:v>
                </c:pt>
                <c:pt idx="5">
                  <c:v>4.3</c:v>
                </c:pt>
                <c:pt idx="6">
                  <c:v>7.2</c:v>
                </c:pt>
                <c:pt idx="7">
                  <c:v>8.5</c:v>
                </c:pt>
                <c:pt idx="8">
                  <c:v>7.8</c:v>
                </c:pt>
                <c:pt idx="9">
                  <c:v>3.6</c:v>
                </c:pt>
                <c:pt idx="10">
                  <c:v>8</c:v>
                </c:pt>
                <c:pt idx="11">
                  <c:v>4</c:v>
                </c:pt>
                <c:pt idx="12">
                  <c:v>5.8</c:v>
                </c:pt>
                <c:pt idx="13">
                  <c:v>4.8</c:v>
                </c:pt>
                <c:pt idx="14">
                  <c:v>7.4</c:v>
                </c:pt>
                <c:pt idx="15">
                  <c:v>13</c:v>
                </c:pt>
                <c:pt idx="16">
                  <c:v>12.4</c:v>
                </c:pt>
                <c:pt idx="17">
                  <c:v>12.1</c:v>
                </c:pt>
                <c:pt idx="18">
                  <c:v>11.6</c:v>
                </c:pt>
                <c:pt idx="19">
                  <c:v>11.7</c:v>
                </c:pt>
                <c:pt idx="20">
                  <c:v>12.2</c:v>
                </c:pt>
                <c:pt idx="21">
                  <c:v>15.6</c:v>
                </c:pt>
                <c:pt idx="22">
                  <c:v>5.0999999999999996</c:v>
                </c:pt>
                <c:pt idx="23">
                  <c:v>3.1</c:v>
                </c:pt>
                <c:pt idx="24">
                  <c:v>1.4</c:v>
                </c:pt>
                <c:pt idx="25">
                  <c:v>0.3</c:v>
                </c:pt>
                <c:pt idx="26">
                  <c:v>3</c:v>
                </c:pt>
                <c:pt idx="27">
                  <c:v>2.6</c:v>
                </c:pt>
                <c:pt idx="28">
                  <c:v>5.9</c:v>
                </c:pt>
                <c:pt idx="29">
                  <c:v>0.8</c:v>
                </c:pt>
                <c:pt idx="30">
                  <c:v>9.1</c:v>
                </c:pt>
                <c:pt idx="31">
                  <c:v>12.3</c:v>
                </c:pt>
                <c:pt idx="32">
                  <c:v>11.5</c:v>
                </c:pt>
                <c:pt idx="33">
                  <c:v>9.9</c:v>
                </c:pt>
                <c:pt idx="34">
                  <c:v>9.9</c:v>
                </c:pt>
                <c:pt idx="35">
                  <c:v>5.5</c:v>
                </c:pt>
                <c:pt idx="36">
                  <c:v>8.9</c:v>
                </c:pt>
                <c:pt idx="37">
                  <c:v>9.9</c:v>
                </c:pt>
                <c:pt idx="38">
                  <c:v>10.1</c:v>
                </c:pt>
                <c:pt idx="39">
                  <c:v>5.8</c:v>
                </c:pt>
                <c:pt idx="40">
                  <c:v>18.100000000000001</c:v>
                </c:pt>
                <c:pt idx="41">
                  <c:v>11.1</c:v>
                </c:pt>
                <c:pt idx="42">
                  <c:v>5.9</c:v>
                </c:pt>
                <c:pt idx="4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13-46D9-AF84-1751387E22C5}"/>
            </c:ext>
          </c:extLst>
        </c:ser>
        <c:ser>
          <c:idx val="1"/>
          <c:order val="1"/>
          <c:tx>
            <c:strRef>
              <c:f>Report!$C$3</c:f>
              <c:strCache>
                <c:ptCount val="1"/>
                <c:pt idx="0">
                  <c:v>European Union</c:v>
                </c:pt>
              </c:strCache>
            </c:strRef>
          </c:tx>
          <c:spPr>
            <a:ln w="25400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square"/>
            <c:size val="6"/>
            <c:spPr>
              <a:solidFill>
                <a:srgbClr val="0070C0"/>
              </a:solidFill>
              <a:ln w="9525">
                <a:solidFill>
                  <a:srgbClr val="0070C0"/>
                </a:solidFill>
                <a:round/>
              </a:ln>
              <a:effectLst/>
            </c:spPr>
          </c:marker>
          <c:cat>
            <c:strRef>
              <c:f>Report!$A$4:$A$47</c:f>
              <c:strCache>
                <c:ptCount val="44"/>
                <c:pt idx="0">
                  <c:v>01 - Live animals</c:v>
                </c:pt>
                <c:pt idx="1">
                  <c:v>02 - Meat</c:v>
                </c:pt>
                <c:pt idx="2">
                  <c:v>03 - Fish and crustaceans</c:v>
                </c:pt>
                <c:pt idx="3">
                  <c:v>04 - Dairy produce, eggs</c:v>
                </c:pt>
                <c:pt idx="4">
                  <c:v>05 - Products animal origin</c:v>
                </c:pt>
                <c:pt idx="5">
                  <c:v>06 - Live trees, plants</c:v>
                </c:pt>
                <c:pt idx="6">
                  <c:v>07 - Edible vegetables</c:v>
                </c:pt>
                <c:pt idx="7">
                  <c:v>08 - Edible fruit and nuts</c:v>
                </c:pt>
                <c:pt idx="8">
                  <c:v>09 - Coffee, tea</c:v>
                </c:pt>
                <c:pt idx="9">
                  <c:v>10 - Cereals</c:v>
                </c:pt>
                <c:pt idx="10">
                  <c:v>11 - Products of the milling</c:v>
                </c:pt>
                <c:pt idx="11">
                  <c:v>12 - Oil seeds, oleaginous</c:v>
                </c:pt>
                <c:pt idx="12">
                  <c:v>13 - Lac; gums, resins</c:v>
                </c:pt>
                <c:pt idx="13">
                  <c:v>14 - Vegetable materials</c:v>
                </c:pt>
                <c:pt idx="14">
                  <c:v>15 - Animal, vegetable fats</c:v>
                </c:pt>
                <c:pt idx="15">
                  <c:v>16 - Preparations of meat</c:v>
                </c:pt>
                <c:pt idx="16">
                  <c:v>17 - Sugars</c:v>
                </c:pt>
                <c:pt idx="17">
                  <c:v>18 - Cocoa</c:v>
                </c:pt>
                <c:pt idx="18">
                  <c:v>19 - Preparations of cereals</c:v>
                </c:pt>
                <c:pt idx="19">
                  <c:v>20 - Preparations of veg.</c:v>
                </c:pt>
                <c:pt idx="20">
                  <c:v>21 - Miscellaneous</c:v>
                </c:pt>
                <c:pt idx="21">
                  <c:v>22 - Beverages, spirits</c:v>
                </c:pt>
                <c:pt idx="22">
                  <c:v>23 - Food industries</c:v>
                </c:pt>
                <c:pt idx="23">
                  <c:v>25 - Salt; sulphur</c:v>
                </c:pt>
                <c:pt idx="24">
                  <c:v>26 - Ores, slag and ash</c:v>
                </c:pt>
                <c:pt idx="25">
                  <c:v>27 - Mineral fuels</c:v>
                </c:pt>
                <c:pt idx="26">
                  <c:v>28 - Inorganic chemicals</c:v>
                </c:pt>
                <c:pt idx="27">
                  <c:v>29 - Organic chemicals</c:v>
                </c:pt>
                <c:pt idx="28">
                  <c:v>30 - Pharmaceutical</c:v>
                </c:pt>
                <c:pt idx="29">
                  <c:v>31 - Fertilisers</c:v>
                </c:pt>
                <c:pt idx="30">
                  <c:v>32 - Tanning, dyeing</c:v>
                </c:pt>
                <c:pt idx="31">
                  <c:v>33 - Essential oils, resinoids</c:v>
                </c:pt>
                <c:pt idx="32">
                  <c:v>34 - Soap</c:v>
                </c:pt>
                <c:pt idx="33">
                  <c:v>35 - Glues; enzymes</c:v>
                </c:pt>
                <c:pt idx="34">
                  <c:v>36 - Explosives</c:v>
                </c:pt>
                <c:pt idx="35">
                  <c:v>37 - Photographic goods</c:v>
                </c:pt>
                <c:pt idx="36">
                  <c:v>38 - Miscellaneous chemical</c:v>
                </c:pt>
                <c:pt idx="37">
                  <c:v>39 - Plastics and articles</c:v>
                </c:pt>
                <c:pt idx="38">
                  <c:v>40 - Rubber and articles</c:v>
                </c:pt>
                <c:pt idx="39">
                  <c:v>41 - Raw skins, leather</c:v>
                </c:pt>
                <c:pt idx="40">
                  <c:v>42 - Articles of leather</c:v>
                </c:pt>
                <c:pt idx="41">
                  <c:v>43 - Artificial fur</c:v>
                </c:pt>
                <c:pt idx="42">
                  <c:v>44 - Wood</c:v>
                </c:pt>
                <c:pt idx="43">
                  <c:v>45 - Cork</c:v>
                </c:pt>
              </c:strCache>
            </c:strRef>
          </c:cat>
          <c:val>
            <c:numRef>
              <c:f>Report!$C$4:$C$47</c:f>
              <c:numCache>
                <c:formatCode>General</c:formatCode>
                <c:ptCount val="44"/>
                <c:pt idx="0">
                  <c:v>1.2</c:v>
                </c:pt>
                <c:pt idx="1">
                  <c:v>5.0999999999999996</c:v>
                </c:pt>
                <c:pt idx="2">
                  <c:v>10.7</c:v>
                </c:pt>
                <c:pt idx="3">
                  <c:v>6.4</c:v>
                </c:pt>
                <c:pt idx="4">
                  <c:v>0.1</c:v>
                </c:pt>
                <c:pt idx="5">
                  <c:v>6.9</c:v>
                </c:pt>
                <c:pt idx="6">
                  <c:v>8.4</c:v>
                </c:pt>
                <c:pt idx="7">
                  <c:v>6.3</c:v>
                </c:pt>
                <c:pt idx="8">
                  <c:v>2.2999999999999998</c:v>
                </c:pt>
                <c:pt idx="9">
                  <c:v>2.2000000000000002</c:v>
                </c:pt>
                <c:pt idx="10">
                  <c:v>12.2</c:v>
                </c:pt>
                <c:pt idx="11">
                  <c:v>1.1000000000000001</c:v>
                </c:pt>
                <c:pt idx="12">
                  <c:v>2.1</c:v>
                </c:pt>
                <c:pt idx="13">
                  <c:v>0</c:v>
                </c:pt>
                <c:pt idx="14">
                  <c:v>5.6</c:v>
                </c:pt>
                <c:pt idx="15">
                  <c:v>18</c:v>
                </c:pt>
                <c:pt idx="16">
                  <c:v>6.8</c:v>
                </c:pt>
                <c:pt idx="17">
                  <c:v>6.1</c:v>
                </c:pt>
                <c:pt idx="18">
                  <c:v>10.7</c:v>
                </c:pt>
                <c:pt idx="19">
                  <c:v>17.5</c:v>
                </c:pt>
                <c:pt idx="20">
                  <c:v>9.1999999999999993</c:v>
                </c:pt>
                <c:pt idx="21">
                  <c:v>4.3</c:v>
                </c:pt>
                <c:pt idx="22">
                  <c:v>0.8</c:v>
                </c:pt>
                <c:pt idx="23">
                  <c:v>0.2</c:v>
                </c:pt>
                <c:pt idx="24">
                  <c:v>0</c:v>
                </c:pt>
                <c:pt idx="25">
                  <c:v>0.8</c:v>
                </c:pt>
                <c:pt idx="26">
                  <c:v>4.5</c:v>
                </c:pt>
                <c:pt idx="27">
                  <c:v>4.5</c:v>
                </c:pt>
                <c:pt idx="28">
                  <c:v>0</c:v>
                </c:pt>
                <c:pt idx="29">
                  <c:v>4.8</c:v>
                </c:pt>
                <c:pt idx="30">
                  <c:v>5.4</c:v>
                </c:pt>
                <c:pt idx="31">
                  <c:v>2.4</c:v>
                </c:pt>
                <c:pt idx="32">
                  <c:v>2</c:v>
                </c:pt>
                <c:pt idx="33">
                  <c:v>4.3</c:v>
                </c:pt>
                <c:pt idx="34">
                  <c:v>6.3</c:v>
                </c:pt>
                <c:pt idx="35">
                  <c:v>4.8</c:v>
                </c:pt>
                <c:pt idx="36">
                  <c:v>5.4</c:v>
                </c:pt>
                <c:pt idx="37">
                  <c:v>5.9</c:v>
                </c:pt>
                <c:pt idx="38">
                  <c:v>2.6</c:v>
                </c:pt>
                <c:pt idx="39">
                  <c:v>2</c:v>
                </c:pt>
                <c:pt idx="40">
                  <c:v>4.5999999999999996</c:v>
                </c:pt>
                <c:pt idx="41">
                  <c:v>1.2</c:v>
                </c:pt>
                <c:pt idx="42">
                  <c:v>1.9</c:v>
                </c:pt>
                <c:pt idx="43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13-46D9-AF84-1751387E22C5}"/>
            </c:ext>
          </c:extLst>
        </c:ser>
        <c:ser>
          <c:idx val="2"/>
          <c:order val="2"/>
          <c:tx>
            <c:strRef>
              <c:f>Report!$D$3</c:f>
              <c:strCache>
                <c:ptCount val="1"/>
                <c:pt idx="0">
                  <c:v>United States of America</c:v>
                </c:pt>
              </c:strCache>
            </c:strRef>
          </c:tx>
          <c:spPr>
            <a:ln w="2540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rgbClr val="FF0000"/>
                </a:solidFill>
                <a:round/>
              </a:ln>
              <a:effectLst/>
            </c:spPr>
          </c:marker>
          <c:cat>
            <c:strRef>
              <c:f>Report!$A$4:$A$47</c:f>
              <c:strCache>
                <c:ptCount val="44"/>
                <c:pt idx="0">
                  <c:v>01 - Live animals</c:v>
                </c:pt>
                <c:pt idx="1">
                  <c:v>02 - Meat</c:v>
                </c:pt>
                <c:pt idx="2">
                  <c:v>03 - Fish and crustaceans</c:v>
                </c:pt>
                <c:pt idx="3">
                  <c:v>04 - Dairy produce, eggs</c:v>
                </c:pt>
                <c:pt idx="4">
                  <c:v>05 - Products animal origin</c:v>
                </c:pt>
                <c:pt idx="5">
                  <c:v>06 - Live trees, plants</c:v>
                </c:pt>
                <c:pt idx="6">
                  <c:v>07 - Edible vegetables</c:v>
                </c:pt>
                <c:pt idx="7">
                  <c:v>08 - Edible fruit and nuts</c:v>
                </c:pt>
                <c:pt idx="8">
                  <c:v>09 - Coffee, tea</c:v>
                </c:pt>
                <c:pt idx="9">
                  <c:v>10 - Cereals</c:v>
                </c:pt>
                <c:pt idx="10">
                  <c:v>11 - Products of the milling</c:v>
                </c:pt>
                <c:pt idx="11">
                  <c:v>12 - Oil seeds, oleaginous</c:v>
                </c:pt>
                <c:pt idx="12">
                  <c:v>13 - Lac; gums, resins</c:v>
                </c:pt>
                <c:pt idx="13">
                  <c:v>14 - Vegetable materials</c:v>
                </c:pt>
                <c:pt idx="14">
                  <c:v>15 - Animal, vegetable fats</c:v>
                </c:pt>
                <c:pt idx="15">
                  <c:v>16 - Preparations of meat</c:v>
                </c:pt>
                <c:pt idx="16">
                  <c:v>17 - Sugars</c:v>
                </c:pt>
                <c:pt idx="17">
                  <c:v>18 - Cocoa</c:v>
                </c:pt>
                <c:pt idx="18">
                  <c:v>19 - Preparations of cereals</c:v>
                </c:pt>
                <c:pt idx="19">
                  <c:v>20 - Preparations of veg.</c:v>
                </c:pt>
                <c:pt idx="20">
                  <c:v>21 - Miscellaneous</c:v>
                </c:pt>
                <c:pt idx="21">
                  <c:v>22 - Beverages, spirits</c:v>
                </c:pt>
                <c:pt idx="22">
                  <c:v>23 - Food industries</c:v>
                </c:pt>
                <c:pt idx="23">
                  <c:v>25 - Salt; sulphur</c:v>
                </c:pt>
                <c:pt idx="24">
                  <c:v>26 - Ores, slag and ash</c:v>
                </c:pt>
                <c:pt idx="25">
                  <c:v>27 - Mineral fuels</c:v>
                </c:pt>
                <c:pt idx="26">
                  <c:v>28 - Inorganic chemicals</c:v>
                </c:pt>
                <c:pt idx="27">
                  <c:v>29 - Organic chemicals</c:v>
                </c:pt>
                <c:pt idx="28">
                  <c:v>30 - Pharmaceutical</c:v>
                </c:pt>
                <c:pt idx="29">
                  <c:v>31 - Fertilisers</c:v>
                </c:pt>
                <c:pt idx="30">
                  <c:v>32 - Tanning, dyeing</c:v>
                </c:pt>
                <c:pt idx="31">
                  <c:v>33 - Essential oils, resinoids</c:v>
                </c:pt>
                <c:pt idx="32">
                  <c:v>34 - Soap</c:v>
                </c:pt>
                <c:pt idx="33">
                  <c:v>35 - Glues; enzymes</c:v>
                </c:pt>
                <c:pt idx="34">
                  <c:v>36 - Explosives</c:v>
                </c:pt>
                <c:pt idx="35">
                  <c:v>37 - Photographic goods</c:v>
                </c:pt>
                <c:pt idx="36">
                  <c:v>38 - Miscellaneous chemical</c:v>
                </c:pt>
                <c:pt idx="37">
                  <c:v>39 - Plastics and articles</c:v>
                </c:pt>
                <c:pt idx="38">
                  <c:v>40 - Rubber and articles</c:v>
                </c:pt>
                <c:pt idx="39">
                  <c:v>41 - Raw skins, leather</c:v>
                </c:pt>
                <c:pt idx="40">
                  <c:v>42 - Articles of leather</c:v>
                </c:pt>
                <c:pt idx="41">
                  <c:v>43 - Artificial fur</c:v>
                </c:pt>
                <c:pt idx="42">
                  <c:v>44 - Wood</c:v>
                </c:pt>
                <c:pt idx="43">
                  <c:v>45 - Cork</c:v>
                </c:pt>
              </c:strCache>
            </c:strRef>
          </c:cat>
          <c:val>
            <c:numRef>
              <c:f>Report!$D$4:$D$47</c:f>
              <c:numCache>
                <c:formatCode>General</c:formatCode>
                <c:ptCount val="44"/>
                <c:pt idx="0">
                  <c:v>0.8</c:v>
                </c:pt>
                <c:pt idx="1">
                  <c:v>4.5</c:v>
                </c:pt>
                <c:pt idx="2">
                  <c:v>0.5</c:v>
                </c:pt>
                <c:pt idx="3">
                  <c:v>11.6</c:v>
                </c:pt>
                <c:pt idx="4">
                  <c:v>0.4</c:v>
                </c:pt>
                <c:pt idx="5">
                  <c:v>3.6</c:v>
                </c:pt>
                <c:pt idx="6">
                  <c:v>8.4</c:v>
                </c:pt>
                <c:pt idx="7">
                  <c:v>3.4</c:v>
                </c:pt>
                <c:pt idx="8">
                  <c:v>0.3</c:v>
                </c:pt>
                <c:pt idx="9">
                  <c:v>1.5</c:v>
                </c:pt>
                <c:pt idx="10">
                  <c:v>3.8</c:v>
                </c:pt>
                <c:pt idx="11">
                  <c:v>12.5</c:v>
                </c:pt>
                <c:pt idx="12">
                  <c:v>0.9</c:v>
                </c:pt>
                <c:pt idx="13">
                  <c:v>1.1000000000000001</c:v>
                </c:pt>
                <c:pt idx="14">
                  <c:v>3.5</c:v>
                </c:pt>
                <c:pt idx="15">
                  <c:v>3.2</c:v>
                </c:pt>
                <c:pt idx="16">
                  <c:v>5.8</c:v>
                </c:pt>
                <c:pt idx="17">
                  <c:v>3.2</c:v>
                </c:pt>
                <c:pt idx="18">
                  <c:v>5.3</c:v>
                </c:pt>
                <c:pt idx="19">
                  <c:v>11</c:v>
                </c:pt>
                <c:pt idx="20">
                  <c:v>5.4</c:v>
                </c:pt>
                <c:pt idx="21">
                  <c:v>1.8</c:v>
                </c:pt>
                <c:pt idx="22">
                  <c:v>0.6</c:v>
                </c:pt>
                <c:pt idx="23">
                  <c:v>0.2</c:v>
                </c:pt>
                <c:pt idx="24">
                  <c:v>0.1</c:v>
                </c:pt>
                <c:pt idx="25">
                  <c:v>0.5</c:v>
                </c:pt>
                <c:pt idx="26">
                  <c:v>2.2000000000000002</c:v>
                </c:pt>
                <c:pt idx="27">
                  <c:v>2.7</c:v>
                </c:pt>
                <c:pt idx="28">
                  <c:v>0.2</c:v>
                </c:pt>
                <c:pt idx="29">
                  <c:v>0</c:v>
                </c:pt>
                <c:pt idx="30">
                  <c:v>3.7</c:v>
                </c:pt>
                <c:pt idx="31">
                  <c:v>1.5</c:v>
                </c:pt>
                <c:pt idx="32">
                  <c:v>1.8</c:v>
                </c:pt>
                <c:pt idx="33">
                  <c:v>1.8</c:v>
                </c:pt>
                <c:pt idx="34">
                  <c:v>2.2000000000000002</c:v>
                </c:pt>
                <c:pt idx="35">
                  <c:v>2.4</c:v>
                </c:pt>
                <c:pt idx="36">
                  <c:v>3.2</c:v>
                </c:pt>
                <c:pt idx="37">
                  <c:v>4.2</c:v>
                </c:pt>
                <c:pt idx="38">
                  <c:v>1.7</c:v>
                </c:pt>
                <c:pt idx="39">
                  <c:v>2.2999999999999998</c:v>
                </c:pt>
                <c:pt idx="40">
                  <c:v>7.7</c:v>
                </c:pt>
                <c:pt idx="41">
                  <c:v>2.1</c:v>
                </c:pt>
                <c:pt idx="42">
                  <c:v>1.4</c:v>
                </c:pt>
                <c:pt idx="43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13-46D9-AF84-1751387E2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3589824"/>
        <c:axId val="623589104"/>
      </c:lineChart>
      <c:catAx>
        <c:axId val="623589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3589104"/>
        <c:crosses val="autoZero"/>
        <c:auto val="1"/>
        <c:lblAlgn val="ctr"/>
        <c:lblOffset val="100"/>
        <c:noMultiLvlLbl val="0"/>
      </c:catAx>
      <c:valAx>
        <c:axId val="62358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35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217424097340431"/>
          <c:y val="0.14987092746076222"/>
          <c:w val="0.41328644131251241"/>
          <c:h val="6.7757218623257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dirty="0">
                <a:solidFill>
                  <a:schemeClr val="tx1"/>
                </a:solidFill>
              </a:rPr>
              <a:t>Perfil Tarifário</a:t>
            </a:r>
            <a:r>
              <a:rPr lang="pt-BR" baseline="0" dirty="0">
                <a:solidFill>
                  <a:schemeClr val="tx1"/>
                </a:solidFill>
              </a:rPr>
              <a:t> 2022</a:t>
            </a:r>
            <a:r>
              <a:rPr lang="pt-BR" dirty="0">
                <a:solidFill>
                  <a:schemeClr val="tx1"/>
                </a:solidFill>
              </a:rPr>
              <a:t> - média (%), por produto/setor –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pt-BR" dirty="0">
                <a:solidFill>
                  <a:schemeClr val="tx1"/>
                </a:solidFill>
              </a:rPr>
              <a:t>bens manufaturados</a:t>
            </a:r>
          </a:p>
        </c:rich>
      </c:tx>
      <c:layout>
        <c:manualLayout>
          <c:xMode val="edge"/>
          <c:yMode val="edge"/>
          <c:x val="3.5403228424690042E-2"/>
          <c:y val="2.18056390547288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2015338688791831E-2"/>
          <c:y val="0.1236246999780507"/>
          <c:w val="0.89625400884761575"/>
          <c:h val="0.62773444230459008"/>
        </c:manualLayout>
      </c:layout>
      <c:lineChart>
        <c:grouping val="standard"/>
        <c:varyColors val="0"/>
        <c:ser>
          <c:idx val="0"/>
          <c:order val="0"/>
          <c:tx>
            <c:strRef>
              <c:f>Report!$B$3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dPt>
            <c:idx val="16"/>
            <c:marker>
              <c:symbol val="diamond"/>
              <c:size val="6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581-492A-A7A2-E6F4372EA09F}"/>
              </c:ext>
            </c:extLst>
          </c:dPt>
          <c:cat>
            <c:strRef>
              <c:f>Report!$A$48:$A$98</c:f>
              <c:strCache>
                <c:ptCount val="51"/>
                <c:pt idx="0">
                  <c:v>46 - Manufactures straw</c:v>
                </c:pt>
                <c:pt idx="1">
                  <c:v>47 - Pulp of wood</c:v>
                </c:pt>
                <c:pt idx="2">
                  <c:v>48 - Paper, paperboard</c:v>
                </c:pt>
                <c:pt idx="3">
                  <c:v>49 - Books, newspapers</c:v>
                </c:pt>
                <c:pt idx="4">
                  <c:v>50 - Silk</c:v>
                </c:pt>
                <c:pt idx="5">
                  <c:v>51 - Wool</c:v>
                </c:pt>
                <c:pt idx="6">
                  <c:v>52 - Cotton</c:v>
                </c:pt>
                <c:pt idx="7">
                  <c:v>53 - Textile fibres</c:v>
                </c:pt>
                <c:pt idx="8">
                  <c:v>54 - Manmade filaments</c:v>
                </c:pt>
                <c:pt idx="9">
                  <c:v>55 - Manmade staple fibres</c:v>
                </c:pt>
                <c:pt idx="10">
                  <c:v>56 - Wadding, cables</c:v>
                </c:pt>
                <c:pt idx="11">
                  <c:v>57 - Carpets, textile floor</c:v>
                </c:pt>
                <c:pt idx="12">
                  <c:v>58 - Special woven</c:v>
                </c:pt>
                <c:pt idx="13">
                  <c:v>59 - Textile fabrics</c:v>
                </c:pt>
                <c:pt idx="14">
                  <c:v>60 - Knitted fabrics</c:v>
                </c:pt>
                <c:pt idx="15">
                  <c:v>61 - Articles of clothing</c:v>
                </c:pt>
                <c:pt idx="16">
                  <c:v>62 - Articles of vestuário</c:v>
                </c:pt>
                <c:pt idx="17">
                  <c:v>63 - Other textile</c:v>
                </c:pt>
                <c:pt idx="18">
                  <c:v>64 - Footwear</c:v>
                </c:pt>
                <c:pt idx="19">
                  <c:v>65 - Headgear</c:v>
                </c:pt>
                <c:pt idx="20">
                  <c:v>66 - Umbrellas</c:v>
                </c:pt>
                <c:pt idx="21">
                  <c:v>67 - Feathers, human hair</c:v>
                </c:pt>
                <c:pt idx="22">
                  <c:v>68 - Stone, cement</c:v>
                </c:pt>
                <c:pt idx="23">
                  <c:v>69 - Ceramic products</c:v>
                </c:pt>
                <c:pt idx="24">
                  <c:v>70 - Glass and glassware</c:v>
                </c:pt>
                <c:pt idx="25">
                  <c:v>71 - Natural, cult pearls</c:v>
                </c:pt>
                <c:pt idx="26">
                  <c:v>72 - Iron and steel</c:v>
                </c:pt>
                <c:pt idx="27">
                  <c:v>73 - Articles of iron</c:v>
                </c:pt>
                <c:pt idx="28">
                  <c:v>74 - Copper</c:v>
                </c:pt>
                <c:pt idx="29">
                  <c:v>75 - Nickel</c:v>
                </c:pt>
                <c:pt idx="30">
                  <c:v>76 - Aluminium</c:v>
                </c:pt>
                <c:pt idx="31">
                  <c:v>78 - Lead</c:v>
                </c:pt>
                <c:pt idx="32">
                  <c:v>79 - Zinc</c:v>
                </c:pt>
                <c:pt idx="33">
                  <c:v>80 - Tin</c:v>
                </c:pt>
                <c:pt idx="34">
                  <c:v>81 - Other base metals</c:v>
                </c:pt>
                <c:pt idx="35">
                  <c:v>82 - Tools, cutlery</c:v>
                </c:pt>
                <c:pt idx="36">
                  <c:v>83 - Miscellaneous metal</c:v>
                </c:pt>
                <c:pt idx="37">
                  <c:v>84 - Nuclear reactors</c:v>
                </c:pt>
                <c:pt idx="38">
                  <c:v>85 - Electrical machinery</c:v>
                </c:pt>
                <c:pt idx="39">
                  <c:v>86 - Railway, locomotives</c:v>
                </c:pt>
                <c:pt idx="40">
                  <c:v>87 - Vehicles</c:v>
                </c:pt>
                <c:pt idx="41">
                  <c:v>88 - Aircraft, spacecraft</c:v>
                </c:pt>
                <c:pt idx="42">
                  <c:v>89 - Ships, boats</c:v>
                </c:pt>
                <c:pt idx="43">
                  <c:v>90 - Photographic</c:v>
                </c:pt>
                <c:pt idx="44">
                  <c:v>91 - Clocks and watches</c:v>
                </c:pt>
                <c:pt idx="45">
                  <c:v>92 - Musical instruments</c:v>
                </c:pt>
                <c:pt idx="46">
                  <c:v>93 - Arms and ammunition</c:v>
                </c:pt>
                <c:pt idx="47">
                  <c:v>94 - Furniture</c:v>
                </c:pt>
                <c:pt idx="48">
                  <c:v>95 - Toys, games, sports</c:v>
                </c:pt>
                <c:pt idx="49">
                  <c:v>96 - Miscel. manufactured</c:v>
                </c:pt>
                <c:pt idx="50">
                  <c:v>97 - Works of art</c:v>
                </c:pt>
              </c:strCache>
            </c:strRef>
          </c:cat>
          <c:val>
            <c:numRef>
              <c:f>Report!$B$48:$B$98</c:f>
              <c:numCache>
                <c:formatCode>General</c:formatCode>
                <c:ptCount val="51"/>
                <c:pt idx="0">
                  <c:v>9.6</c:v>
                </c:pt>
                <c:pt idx="1">
                  <c:v>2.6</c:v>
                </c:pt>
                <c:pt idx="2">
                  <c:v>10.6</c:v>
                </c:pt>
                <c:pt idx="3">
                  <c:v>6</c:v>
                </c:pt>
                <c:pt idx="4">
                  <c:v>15.7</c:v>
                </c:pt>
                <c:pt idx="5">
                  <c:v>14.6</c:v>
                </c:pt>
                <c:pt idx="6">
                  <c:v>22</c:v>
                </c:pt>
                <c:pt idx="7">
                  <c:v>15.4</c:v>
                </c:pt>
                <c:pt idx="8">
                  <c:v>20.5</c:v>
                </c:pt>
                <c:pt idx="9">
                  <c:v>20.100000000000001</c:v>
                </c:pt>
                <c:pt idx="10">
                  <c:v>17.600000000000001</c:v>
                </c:pt>
                <c:pt idx="11">
                  <c:v>35</c:v>
                </c:pt>
                <c:pt idx="12">
                  <c:v>26</c:v>
                </c:pt>
                <c:pt idx="13">
                  <c:v>16.600000000000001</c:v>
                </c:pt>
                <c:pt idx="14">
                  <c:v>25.4</c:v>
                </c:pt>
                <c:pt idx="15">
                  <c:v>35</c:v>
                </c:pt>
                <c:pt idx="16">
                  <c:v>35</c:v>
                </c:pt>
                <c:pt idx="17">
                  <c:v>34.799999999999997</c:v>
                </c:pt>
                <c:pt idx="18">
                  <c:v>31</c:v>
                </c:pt>
                <c:pt idx="19">
                  <c:v>15.4</c:v>
                </c:pt>
                <c:pt idx="20">
                  <c:v>15.5</c:v>
                </c:pt>
                <c:pt idx="21">
                  <c:v>12.8</c:v>
                </c:pt>
                <c:pt idx="22">
                  <c:v>6.9</c:v>
                </c:pt>
                <c:pt idx="23">
                  <c:v>10.9</c:v>
                </c:pt>
                <c:pt idx="24">
                  <c:v>9.6</c:v>
                </c:pt>
                <c:pt idx="25">
                  <c:v>7.6</c:v>
                </c:pt>
                <c:pt idx="26">
                  <c:v>8.1999999999999993</c:v>
                </c:pt>
                <c:pt idx="27">
                  <c:v>12.4</c:v>
                </c:pt>
                <c:pt idx="28">
                  <c:v>8.5</c:v>
                </c:pt>
                <c:pt idx="29">
                  <c:v>7.6</c:v>
                </c:pt>
                <c:pt idx="30">
                  <c:v>8.9</c:v>
                </c:pt>
                <c:pt idx="31">
                  <c:v>6.8</c:v>
                </c:pt>
                <c:pt idx="32">
                  <c:v>6.6</c:v>
                </c:pt>
                <c:pt idx="33">
                  <c:v>5.8</c:v>
                </c:pt>
                <c:pt idx="34">
                  <c:v>1.4</c:v>
                </c:pt>
                <c:pt idx="35">
                  <c:v>14.2</c:v>
                </c:pt>
                <c:pt idx="36">
                  <c:v>13.6</c:v>
                </c:pt>
                <c:pt idx="37">
                  <c:v>10.3</c:v>
                </c:pt>
                <c:pt idx="38">
                  <c:v>11.4</c:v>
                </c:pt>
                <c:pt idx="39">
                  <c:v>10.8</c:v>
                </c:pt>
                <c:pt idx="40">
                  <c:v>22.7</c:v>
                </c:pt>
                <c:pt idx="41">
                  <c:v>0.4</c:v>
                </c:pt>
                <c:pt idx="42">
                  <c:v>10.9</c:v>
                </c:pt>
                <c:pt idx="43">
                  <c:v>9.9</c:v>
                </c:pt>
                <c:pt idx="44">
                  <c:v>15.5</c:v>
                </c:pt>
                <c:pt idx="45">
                  <c:v>12.2</c:v>
                </c:pt>
                <c:pt idx="46">
                  <c:v>16</c:v>
                </c:pt>
                <c:pt idx="47">
                  <c:v>14.2</c:v>
                </c:pt>
                <c:pt idx="48">
                  <c:v>11.4</c:v>
                </c:pt>
                <c:pt idx="49">
                  <c:v>14.5</c:v>
                </c:pt>
                <c:pt idx="50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81-492A-A7A2-E6F4372EA09F}"/>
            </c:ext>
          </c:extLst>
        </c:ser>
        <c:ser>
          <c:idx val="1"/>
          <c:order val="1"/>
          <c:tx>
            <c:strRef>
              <c:f>Report!$C$3</c:f>
              <c:strCache>
                <c:ptCount val="1"/>
                <c:pt idx="0">
                  <c:v>European Union</c:v>
                </c:pt>
              </c:strCache>
            </c:strRef>
          </c:tx>
          <c:spPr>
            <a:ln w="25400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square"/>
            <c:size val="6"/>
            <c:spPr>
              <a:solidFill>
                <a:srgbClr val="0070C0"/>
              </a:solidFill>
              <a:ln w="9525">
                <a:solidFill>
                  <a:srgbClr val="0070C0"/>
                </a:solidFill>
                <a:round/>
              </a:ln>
              <a:effectLst/>
            </c:spPr>
          </c:marker>
          <c:cat>
            <c:strRef>
              <c:f>Report!$A$48:$A$98</c:f>
              <c:strCache>
                <c:ptCount val="51"/>
                <c:pt idx="0">
                  <c:v>46 - Manufactures straw</c:v>
                </c:pt>
                <c:pt idx="1">
                  <c:v>47 - Pulp of wood</c:v>
                </c:pt>
                <c:pt idx="2">
                  <c:v>48 - Paper, paperboard</c:v>
                </c:pt>
                <c:pt idx="3">
                  <c:v>49 - Books, newspapers</c:v>
                </c:pt>
                <c:pt idx="4">
                  <c:v>50 - Silk</c:v>
                </c:pt>
                <c:pt idx="5">
                  <c:v>51 - Wool</c:v>
                </c:pt>
                <c:pt idx="6">
                  <c:v>52 - Cotton</c:v>
                </c:pt>
                <c:pt idx="7">
                  <c:v>53 - Textile fibres</c:v>
                </c:pt>
                <c:pt idx="8">
                  <c:v>54 - Manmade filaments</c:v>
                </c:pt>
                <c:pt idx="9">
                  <c:v>55 - Manmade staple fibres</c:v>
                </c:pt>
                <c:pt idx="10">
                  <c:v>56 - Wadding, cables</c:v>
                </c:pt>
                <c:pt idx="11">
                  <c:v>57 - Carpets, textile floor</c:v>
                </c:pt>
                <c:pt idx="12">
                  <c:v>58 - Special woven</c:v>
                </c:pt>
                <c:pt idx="13">
                  <c:v>59 - Textile fabrics</c:v>
                </c:pt>
                <c:pt idx="14">
                  <c:v>60 - Knitted fabrics</c:v>
                </c:pt>
                <c:pt idx="15">
                  <c:v>61 - Articles of clothing</c:v>
                </c:pt>
                <c:pt idx="16">
                  <c:v>62 - Articles of vestuário</c:v>
                </c:pt>
                <c:pt idx="17">
                  <c:v>63 - Other textile</c:v>
                </c:pt>
                <c:pt idx="18">
                  <c:v>64 - Footwear</c:v>
                </c:pt>
                <c:pt idx="19">
                  <c:v>65 - Headgear</c:v>
                </c:pt>
                <c:pt idx="20">
                  <c:v>66 - Umbrellas</c:v>
                </c:pt>
                <c:pt idx="21">
                  <c:v>67 - Feathers, human hair</c:v>
                </c:pt>
                <c:pt idx="22">
                  <c:v>68 - Stone, cement</c:v>
                </c:pt>
                <c:pt idx="23">
                  <c:v>69 - Ceramic products</c:v>
                </c:pt>
                <c:pt idx="24">
                  <c:v>70 - Glass and glassware</c:v>
                </c:pt>
                <c:pt idx="25">
                  <c:v>71 - Natural, cult pearls</c:v>
                </c:pt>
                <c:pt idx="26">
                  <c:v>72 - Iron and steel</c:v>
                </c:pt>
                <c:pt idx="27">
                  <c:v>73 - Articles of iron</c:v>
                </c:pt>
                <c:pt idx="28">
                  <c:v>74 - Copper</c:v>
                </c:pt>
                <c:pt idx="29">
                  <c:v>75 - Nickel</c:v>
                </c:pt>
                <c:pt idx="30">
                  <c:v>76 - Aluminium</c:v>
                </c:pt>
                <c:pt idx="31">
                  <c:v>78 - Lead</c:v>
                </c:pt>
                <c:pt idx="32">
                  <c:v>79 - Zinc</c:v>
                </c:pt>
                <c:pt idx="33">
                  <c:v>80 - Tin</c:v>
                </c:pt>
                <c:pt idx="34">
                  <c:v>81 - Other base metals</c:v>
                </c:pt>
                <c:pt idx="35">
                  <c:v>82 - Tools, cutlery</c:v>
                </c:pt>
                <c:pt idx="36">
                  <c:v>83 - Miscellaneous metal</c:v>
                </c:pt>
                <c:pt idx="37">
                  <c:v>84 - Nuclear reactors</c:v>
                </c:pt>
                <c:pt idx="38">
                  <c:v>85 - Electrical machinery</c:v>
                </c:pt>
                <c:pt idx="39">
                  <c:v>86 - Railway, locomotives</c:v>
                </c:pt>
                <c:pt idx="40">
                  <c:v>87 - Vehicles</c:v>
                </c:pt>
                <c:pt idx="41">
                  <c:v>88 - Aircraft, spacecraft</c:v>
                </c:pt>
                <c:pt idx="42">
                  <c:v>89 - Ships, boats</c:v>
                </c:pt>
                <c:pt idx="43">
                  <c:v>90 - Photographic</c:v>
                </c:pt>
                <c:pt idx="44">
                  <c:v>91 - Clocks and watches</c:v>
                </c:pt>
                <c:pt idx="45">
                  <c:v>92 - Musical instruments</c:v>
                </c:pt>
                <c:pt idx="46">
                  <c:v>93 - Arms and ammunition</c:v>
                </c:pt>
                <c:pt idx="47">
                  <c:v>94 - Furniture</c:v>
                </c:pt>
                <c:pt idx="48">
                  <c:v>95 - Toys, games, sports</c:v>
                </c:pt>
                <c:pt idx="49">
                  <c:v>96 - Miscel. manufactured</c:v>
                </c:pt>
                <c:pt idx="50">
                  <c:v>97 - Works of art</c:v>
                </c:pt>
              </c:strCache>
            </c:strRef>
          </c:cat>
          <c:val>
            <c:numRef>
              <c:f>Report!$C$48:$C$98</c:f>
              <c:numCache>
                <c:formatCode>General</c:formatCode>
                <c:ptCount val="51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3.1</c:v>
                </c:pt>
                <c:pt idx="5">
                  <c:v>3.5</c:v>
                </c:pt>
                <c:pt idx="6">
                  <c:v>6.1</c:v>
                </c:pt>
                <c:pt idx="7">
                  <c:v>2.8</c:v>
                </c:pt>
                <c:pt idx="8">
                  <c:v>5.9</c:v>
                </c:pt>
                <c:pt idx="9">
                  <c:v>6.1</c:v>
                </c:pt>
                <c:pt idx="10">
                  <c:v>6</c:v>
                </c:pt>
                <c:pt idx="11">
                  <c:v>7.4</c:v>
                </c:pt>
                <c:pt idx="12">
                  <c:v>7.3</c:v>
                </c:pt>
                <c:pt idx="13">
                  <c:v>6</c:v>
                </c:pt>
                <c:pt idx="14">
                  <c:v>7.9</c:v>
                </c:pt>
                <c:pt idx="15">
                  <c:v>11.7</c:v>
                </c:pt>
                <c:pt idx="16">
                  <c:v>11.3</c:v>
                </c:pt>
                <c:pt idx="17">
                  <c:v>10.1</c:v>
                </c:pt>
                <c:pt idx="18">
                  <c:v>11.1</c:v>
                </c:pt>
                <c:pt idx="19">
                  <c:v>2.2999999999999998</c:v>
                </c:pt>
                <c:pt idx="20">
                  <c:v>4.3</c:v>
                </c:pt>
                <c:pt idx="21">
                  <c:v>2.8</c:v>
                </c:pt>
                <c:pt idx="22">
                  <c:v>1.2</c:v>
                </c:pt>
                <c:pt idx="23">
                  <c:v>4.5</c:v>
                </c:pt>
                <c:pt idx="24">
                  <c:v>5.2</c:v>
                </c:pt>
                <c:pt idx="25">
                  <c:v>0.6</c:v>
                </c:pt>
                <c:pt idx="26">
                  <c:v>0.3</c:v>
                </c:pt>
                <c:pt idx="27">
                  <c:v>1.7</c:v>
                </c:pt>
                <c:pt idx="28">
                  <c:v>3.3</c:v>
                </c:pt>
                <c:pt idx="29">
                  <c:v>0.7</c:v>
                </c:pt>
                <c:pt idx="30">
                  <c:v>6.4</c:v>
                </c:pt>
                <c:pt idx="31">
                  <c:v>2.2999999999999998</c:v>
                </c:pt>
                <c:pt idx="32">
                  <c:v>3.1</c:v>
                </c:pt>
                <c:pt idx="33">
                  <c:v>0</c:v>
                </c:pt>
                <c:pt idx="34">
                  <c:v>3.3</c:v>
                </c:pt>
                <c:pt idx="35">
                  <c:v>3.1</c:v>
                </c:pt>
                <c:pt idx="36">
                  <c:v>2.5</c:v>
                </c:pt>
                <c:pt idx="37">
                  <c:v>1.8</c:v>
                </c:pt>
                <c:pt idx="38">
                  <c:v>1.9</c:v>
                </c:pt>
                <c:pt idx="39">
                  <c:v>1.7</c:v>
                </c:pt>
                <c:pt idx="40">
                  <c:v>7</c:v>
                </c:pt>
                <c:pt idx="41">
                  <c:v>4.3</c:v>
                </c:pt>
                <c:pt idx="42">
                  <c:v>1.3</c:v>
                </c:pt>
                <c:pt idx="43">
                  <c:v>1.1000000000000001</c:v>
                </c:pt>
                <c:pt idx="44">
                  <c:v>4.2</c:v>
                </c:pt>
                <c:pt idx="45">
                  <c:v>3.2</c:v>
                </c:pt>
                <c:pt idx="46">
                  <c:v>2.2000000000000002</c:v>
                </c:pt>
                <c:pt idx="47">
                  <c:v>2.5</c:v>
                </c:pt>
                <c:pt idx="48">
                  <c:v>2.2000000000000002</c:v>
                </c:pt>
                <c:pt idx="49">
                  <c:v>3.3</c:v>
                </c:pt>
                <c:pt idx="5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81-492A-A7A2-E6F4372EA09F}"/>
            </c:ext>
          </c:extLst>
        </c:ser>
        <c:ser>
          <c:idx val="2"/>
          <c:order val="2"/>
          <c:tx>
            <c:strRef>
              <c:f>Report!$D$3</c:f>
              <c:strCache>
                <c:ptCount val="1"/>
                <c:pt idx="0">
                  <c:v>United States of America</c:v>
                </c:pt>
              </c:strCache>
            </c:strRef>
          </c:tx>
          <c:spPr>
            <a:ln w="2540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Report!$A$48:$A$98</c:f>
              <c:strCache>
                <c:ptCount val="51"/>
                <c:pt idx="0">
                  <c:v>46 - Manufactures straw</c:v>
                </c:pt>
                <c:pt idx="1">
                  <c:v>47 - Pulp of wood</c:v>
                </c:pt>
                <c:pt idx="2">
                  <c:v>48 - Paper, paperboard</c:v>
                </c:pt>
                <c:pt idx="3">
                  <c:v>49 - Books, newspapers</c:v>
                </c:pt>
                <c:pt idx="4">
                  <c:v>50 - Silk</c:v>
                </c:pt>
                <c:pt idx="5">
                  <c:v>51 - Wool</c:v>
                </c:pt>
                <c:pt idx="6">
                  <c:v>52 - Cotton</c:v>
                </c:pt>
                <c:pt idx="7">
                  <c:v>53 - Textile fibres</c:v>
                </c:pt>
                <c:pt idx="8">
                  <c:v>54 - Manmade filaments</c:v>
                </c:pt>
                <c:pt idx="9">
                  <c:v>55 - Manmade staple fibres</c:v>
                </c:pt>
                <c:pt idx="10">
                  <c:v>56 - Wadding, cables</c:v>
                </c:pt>
                <c:pt idx="11">
                  <c:v>57 - Carpets, textile floor</c:v>
                </c:pt>
                <c:pt idx="12">
                  <c:v>58 - Special woven</c:v>
                </c:pt>
                <c:pt idx="13">
                  <c:v>59 - Textile fabrics</c:v>
                </c:pt>
                <c:pt idx="14">
                  <c:v>60 - Knitted fabrics</c:v>
                </c:pt>
                <c:pt idx="15">
                  <c:v>61 - Articles of clothing</c:v>
                </c:pt>
                <c:pt idx="16">
                  <c:v>62 - Articles of vestuário</c:v>
                </c:pt>
                <c:pt idx="17">
                  <c:v>63 - Other textile</c:v>
                </c:pt>
                <c:pt idx="18">
                  <c:v>64 - Footwear</c:v>
                </c:pt>
                <c:pt idx="19">
                  <c:v>65 - Headgear</c:v>
                </c:pt>
                <c:pt idx="20">
                  <c:v>66 - Umbrellas</c:v>
                </c:pt>
                <c:pt idx="21">
                  <c:v>67 - Feathers, human hair</c:v>
                </c:pt>
                <c:pt idx="22">
                  <c:v>68 - Stone, cement</c:v>
                </c:pt>
                <c:pt idx="23">
                  <c:v>69 - Ceramic products</c:v>
                </c:pt>
                <c:pt idx="24">
                  <c:v>70 - Glass and glassware</c:v>
                </c:pt>
                <c:pt idx="25">
                  <c:v>71 - Natural, cult pearls</c:v>
                </c:pt>
                <c:pt idx="26">
                  <c:v>72 - Iron and steel</c:v>
                </c:pt>
                <c:pt idx="27">
                  <c:v>73 - Articles of iron</c:v>
                </c:pt>
                <c:pt idx="28">
                  <c:v>74 - Copper</c:v>
                </c:pt>
                <c:pt idx="29">
                  <c:v>75 - Nickel</c:v>
                </c:pt>
                <c:pt idx="30">
                  <c:v>76 - Aluminium</c:v>
                </c:pt>
                <c:pt idx="31">
                  <c:v>78 - Lead</c:v>
                </c:pt>
                <c:pt idx="32">
                  <c:v>79 - Zinc</c:v>
                </c:pt>
                <c:pt idx="33">
                  <c:v>80 - Tin</c:v>
                </c:pt>
                <c:pt idx="34">
                  <c:v>81 - Other base metals</c:v>
                </c:pt>
                <c:pt idx="35">
                  <c:v>82 - Tools, cutlery</c:v>
                </c:pt>
                <c:pt idx="36">
                  <c:v>83 - Miscellaneous metal</c:v>
                </c:pt>
                <c:pt idx="37">
                  <c:v>84 - Nuclear reactors</c:v>
                </c:pt>
                <c:pt idx="38">
                  <c:v>85 - Electrical machinery</c:v>
                </c:pt>
                <c:pt idx="39">
                  <c:v>86 - Railway, locomotives</c:v>
                </c:pt>
                <c:pt idx="40">
                  <c:v>87 - Vehicles</c:v>
                </c:pt>
                <c:pt idx="41">
                  <c:v>88 - Aircraft, spacecraft</c:v>
                </c:pt>
                <c:pt idx="42">
                  <c:v>89 - Ships, boats</c:v>
                </c:pt>
                <c:pt idx="43">
                  <c:v>90 - Photographic</c:v>
                </c:pt>
                <c:pt idx="44">
                  <c:v>91 - Clocks and watches</c:v>
                </c:pt>
                <c:pt idx="45">
                  <c:v>92 - Musical instruments</c:v>
                </c:pt>
                <c:pt idx="46">
                  <c:v>93 - Arms and ammunition</c:v>
                </c:pt>
                <c:pt idx="47">
                  <c:v>94 - Furniture</c:v>
                </c:pt>
                <c:pt idx="48">
                  <c:v>95 - Toys, games, sports</c:v>
                </c:pt>
                <c:pt idx="49">
                  <c:v>96 - Miscel. manufactured</c:v>
                </c:pt>
                <c:pt idx="50">
                  <c:v>97 - Works of art</c:v>
                </c:pt>
              </c:strCache>
            </c:strRef>
          </c:cat>
          <c:val>
            <c:numRef>
              <c:f>Report!$D$48:$D$98</c:f>
              <c:numCache>
                <c:formatCode>General</c:formatCode>
                <c:ptCount val="51"/>
                <c:pt idx="0">
                  <c:v>4.0999999999999996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0.7</c:v>
                </c:pt>
                <c:pt idx="5">
                  <c:v>6.4</c:v>
                </c:pt>
                <c:pt idx="6">
                  <c:v>8.3000000000000007</c:v>
                </c:pt>
                <c:pt idx="7">
                  <c:v>1</c:v>
                </c:pt>
                <c:pt idx="8">
                  <c:v>10</c:v>
                </c:pt>
                <c:pt idx="9">
                  <c:v>10.4</c:v>
                </c:pt>
                <c:pt idx="10">
                  <c:v>3.9</c:v>
                </c:pt>
                <c:pt idx="11">
                  <c:v>3.1</c:v>
                </c:pt>
                <c:pt idx="12">
                  <c:v>8.6</c:v>
                </c:pt>
                <c:pt idx="13">
                  <c:v>3.2</c:v>
                </c:pt>
                <c:pt idx="14">
                  <c:v>10.3</c:v>
                </c:pt>
                <c:pt idx="15">
                  <c:v>12.8</c:v>
                </c:pt>
                <c:pt idx="16">
                  <c:v>10.199999999999999</c:v>
                </c:pt>
                <c:pt idx="17">
                  <c:v>6.8</c:v>
                </c:pt>
                <c:pt idx="18">
                  <c:v>10.5</c:v>
                </c:pt>
                <c:pt idx="19">
                  <c:v>2.8</c:v>
                </c:pt>
                <c:pt idx="20">
                  <c:v>4.5</c:v>
                </c:pt>
                <c:pt idx="21">
                  <c:v>2.6</c:v>
                </c:pt>
                <c:pt idx="22">
                  <c:v>1.5</c:v>
                </c:pt>
                <c:pt idx="23">
                  <c:v>4.0999999999999996</c:v>
                </c:pt>
                <c:pt idx="24">
                  <c:v>4.9000000000000004</c:v>
                </c:pt>
                <c:pt idx="25">
                  <c:v>2.1</c:v>
                </c:pt>
                <c:pt idx="26">
                  <c:v>0.3</c:v>
                </c:pt>
                <c:pt idx="27">
                  <c:v>1.2</c:v>
                </c:pt>
                <c:pt idx="28">
                  <c:v>1.9</c:v>
                </c:pt>
                <c:pt idx="29">
                  <c:v>1.8</c:v>
                </c:pt>
                <c:pt idx="30">
                  <c:v>3.5</c:v>
                </c:pt>
                <c:pt idx="31">
                  <c:v>1.5</c:v>
                </c:pt>
                <c:pt idx="32">
                  <c:v>2.5</c:v>
                </c:pt>
                <c:pt idx="33">
                  <c:v>1.1000000000000001</c:v>
                </c:pt>
                <c:pt idx="34">
                  <c:v>3.2</c:v>
                </c:pt>
                <c:pt idx="35">
                  <c:v>2.8</c:v>
                </c:pt>
                <c:pt idx="36">
                  <c:v>2.4</c:v>
                </c:pt>
                <c:pt idx="37">
                  <c:v>1.3</c:v>
                </c:pt>
                <c:pt idx="38">
                  <c:v>1.2</c:v>
                </c:pt>
                <c:pt idx="39">
                  <c:v>5.0999999999999996</c:v>
                </c:pt>
                <c:pt idx="40">
                  <c:v>4.2</c:v>
                </c:pt>
                <c:pt idx="41">
                  <c:v>0.1</c:v>
                </c:pt>
                <c:pt idx="42">
                  <c:v>0.7</c:v>
                </c:pt>
                <c:pt idx="43">
                  <c:v>0.9</c:v>
                </c:pt>
                <c:pt idx="44">
                  <c:v>3.7</c:v>
                </c:pt>
                <c:pt idx="45">
                  <c:v>3.4</c:v>
                </c:pt>
                <c:pt idx="46">
                  <c:v>1.1000000000000001</c:v>
                </c:pt>
                <c:pt idx="47">
                  <c:v>1.9</c:v>
                </c:pt>
                <c:pt idx="48">
                  <c:v>1.6</c:v>
                </c:pt>
                <c:pt idx="49">
                  <c:v>4.2</c:v>
                </c:pt>
                <c:pt idx="5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81-492A-A7A2-E6F4372EA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531216"/>
        <c:axId val="410533016"/>
      </c:lineChart>
      <c:catAx>
        <c:axId val="410531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0533016"/>
        <c:crosses val="autoZero"/>
        <c:auto val="1"/>
        <c:lblAlgn val="ctr"/>
        <c:lblOffset val="100"/>
        <c:noMultiLvlLbl val="0"/>
      </c:catAx>
      <c:valAx>
        <c:axId val="410533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053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2336493455178079"/>
          <c:y val="8.545503681441656E-2"/>
          <c:w val="0.40440918493177108"/>
          <c:h val="4.5054529680301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100" b="1" i="0" u="none" strike="noStrike" kern="1200" cap="all" spc="120" normalizeH="0" baseline="0" dirty="0">
                <a:solidFill>
                  <a:schemeClr val="tx1"/>
                </a:solidFill>
              </a:rPr>
              <a:t>Perfil Tarifário 2022 - média (%), por produto/setor </a:t>
            </a:r>
            <a:endParaRPr lang="pt-BR" sz="2100" dirty="0"/>
          </a:p>
        </c:rich>
      </c:tx>
      <c:layout>
        <c:manualLayout>
          <c:xMode val="edge"/>
          <c:yMode val="edge"/>
          <c:x val="2.2799458661417322E-2"/>
          <c:y val="3.751339922497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1310039370078746E-2"/>
          <c:y val="0.12808418479395839"/>
          <c:w val="0.90390682414698165"/>
          <c:h val="0.60786239494402083"/>
        </c:manualLayout>
      </c:layout>
      <c:lineChart>
        <c:grouping val="standard"/>
        <c:varyColors val="0"/>
        <c:ser>
          <c:idx val="0"/>
          <c:order val="0"/>
          <c:tx>
            <c:strRef>
              <c:f>Report!$B$3</c:f>
              <c:strCache>
                <c:ptCount val="1"/>
                <c:pt idx="0">
                  <c:v>Brasil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cat>
            <c:strRef>
              <c:f>Report!$A$4:$A$98</c:f>
              <c:strCache>
                <c:ptCount val="95"/>
                <c:pt idx="0">
                  <c:v>01 - Live animals</c:v>
                </c:pt>
                <c:pt idx="1">
                  <c:v>02 - Meat</c:v>
                </c:pt>
                <c:pt idx="2">
                  <c:v>03 - Fish and crustaceans</c:v>
                </c:pt>
                <c:pt idx="3">
                  <c:v>04 - Dairy produce, eggs</c:v>
                </c:pt>
                <c:pt idx="4">
                  <c:v>05 - Products animal origin</c:v>
                </c:pt>
                <c:pt idx="5">
                  <c:v>06 - Live trees, plants</c:v>
                </c:pt>
                <c:pt idx="6">
                  <c:v>07 - Edible vegetables</c:v>
                </c:pt>
                <c:pt idx="7">
                  <c:v>08 - Edible fruit and nuts</c:v>
                </c:pt>
                <c:pt idx="8">
                  <c:v>09 - Coffee, tea</c:v>
                </c:pt>
                <c:pt idx="9">
                  <c:v>10 - Cereals</c:v>
                </c:pt>
                <c:pt idx="10">
                  <c:v>11 - Products of the milling</c:v>
                </c:pt>
                <c:pt idx="11">
                  <c:v>12 - Oil seeds, oleaginous</c:v>
                </c:pt>
                <c:pt idx="12">
                  <c:v>13 - Lac; gums, resins</c:v>
                </c:pt>
                <c:pt idx="13">
                  <c:v>14 - Vegetable materials</c:v>
                </c:pt>
                <c:pt idx="14">
                  <c:v>15 - Animal, vegetable fats</c:v>
                </c:pt>
                <c:pt idx="15">
                  <c:v>16 - Preparations of meat</c:v>
                </c:pt>
                <c:pt idx="16">
                  <c:v>17 - Sugars</c:v>
                </c:pt>
                <c:pt idx="17">
                  <c:v>18 - Cocoa</c:v>
                </c:pt>
                <c:pt idx="18">
                  <c:v>19 - Preparations of cereals</c:v>
                </c:pt>
                <c:pt idx="19">
                  <c:v>20 - Preparations of veg.</c:v>
                </c:pt>
                <c:pt idx="20">
                  <c:v>21 - Miscellaneous</c:v>
                </c:pt>
                <c:pt idx="21">
                  <c:v>22 - Beverages, spirits</c:v>
                </c:pt>
                <c:pt idx="22">
                  <c:v>23 - Food industries</c:v>
                </c:pt>
                <c:pt idx="23">
                  <c:v>25 - Salt; sulphur</c:v>
                </c:pt>
                <c:pt idx="24">
                  <c:v>26 - Ores, slag and ash</c:v>
                </c:pt>
                <c:pt idx="25">
                  <c:v>27 - Mineral fuels</c:v>
                </c:pt>
                <c:pt idx="26">
                  <c:v>28 - Inorganic chemicals</c:v>
                </c:pt>
                <c:pt idx="27">
                  <c:v>29 - Organic chemicals</c:v>
                </c:pt>
                <c:pt idx="28">
                  <c:v>30 - Pharmaceutical</c:v>
                </c:pt>
                <c:pt idx="29">
                  <c:v>31 - Fertilisers</c:v>
                </c:pt>
                <c:pt idx="30">
                  <c:v>32 - Tanning, dyeing</c:v>
                </c:pt>
                <c:pt idx="31">
                  <c:v>33 - Essential oils, resinoids</c:v>
                </c:pt>
                <c:pt idx="32">
                  <c:v>34 - Soap</c:v>
                </c:pt>
                <c:pt idx="33">
                  <c:v>35 - Glues; enzymes</c:v>
                </c:pt>
                <c:pt idx="34">
                  <c:v>36 - Explosives</c:v>
                </c:pt>
                <c:pt idx="35">
                  <c:v>37 - Photographic goods</c:v>
                </c:pt>
                <c:pt idx="36">
                  <c:v>38 - Miscellaneous chemical</c:v>
                </c:pt>
                <c:pt idx="37">
                  <c:v>39 - Plastics and articles</c:v>
                </c:pt>
                <c:pt idx="38">
                  <c:v>40 - Rubber and articles</c:v>
                </c:pt>
                <c:pt idx="39">
                  <c:v>41 - Raw skins, leather</c:v>
                </c:pt>
                <c:pt idx="40">
                  <c:v>42 - Articles of leather</c:v>
                </c:pt>
                <c:pt idx="41">
                  <c:v>43 - Artificial fur</c:v>
                </c:pt>
                <c:pt idx="42">
                  <c:v>44 - Wood</c:v>
                </c:pt>
                <c:pt idx="43">
                  <c:v>45 - Cork</c:v>
                </c:pt>
                <c:pt idx="44">
                  <c:v>46 - Manufactures straw</c:v>
                </c:pt>
                <c:pt idx="45">
                  <c:v>47 - Pulp of wood</c:v>
                </c:pt>
                <c:pt idx="46">
                  <c:v>48 - Paper, paperboard</c:v>
                </c:pt>
                <c:pt idx="47">
                  <c:v>49 - Books, newspapers</c:v>
                </c:pt>
                <c:pt idx="48">
                  <c:v>50 - Silk</c:v>
                </c:pt>
                <c:pt idx="49">
                  <c:v>51 - Wool</c:v>
                </c:pt>
                <c:pt idx="50">
                  <c:v>52 - Cotton</c:v>
                </c:pt>
                <c:pt idx="51">
                  <c:v>53 - Textile fibres</c:v>
                </c:pt>
                <c:pt idx="52">
                  <c:v>54 - Manmade filaments</c:v>
                </c:pt>
                <c:pt idx="53">
                  <c:v>55 - Manmade staple fibres</c:v>
                </c:pt>
                <c:pt idx="54">
                  <c:v>56 - Wadding, cables</c:v>
                </c:pt>
                <c:pt idx="55">
                  <c:v>57 - Carpets, textile floor</c:v>
                </c:pt>
                <c:pt idx="56">
                  <c:v>58 - Special woven</c:v>
                </c:pt>
                <c:pt idx="57">
                  <c:v>59 - Textile fabrics</c:v>
                </c:pt>
                <c:pt idx="58">
                  <c:v>60 - Knitted fabrics</c:v>
                </c:pt>
                <c:pt idx="59">
                  <c:v>61 - Articles of clothing</c:v>
                </c:pt>
                <c:pt idx="60">
                  <c:v>62 - Articles of vestuário</c:v>
                </c:pt>
                <c:pt idx="61">
                  <c:v>63 - Other textile</c:v>
                </c:pt>
                <c:pt idx="62">
                  <c:v>64 - Footwear</c:v>
                </c:pt>
                <c:pt idx="63">
                  <c:v>65 - Headgear</c:v>
                </c:pt>
                <c:pt idx="64">
                  <c:v>66 - Umbrellas</c:v>
                </c:pt>
                <c:pt idx="65">
                  <c:v>67 - Feathers, human hair</c:v>
                </c:pt>
                <c:pt idx="66">
                  <c:v>68 - Stone, cement</c:v>
                </c:pt>
                <c:pt idx="67">
                  <c:v>69 - Ceramic products</c:v>
                </c:pt>
                <c:pt idx="68">
                  <c:v>70 - Glass and glassware</c:v>
                </c:pt>
                <c:pt idx="69">
                  <c:v>71 - Natural, cult pearls</c:v>
                </c:pt>
                <c:pt idx="70">
                  <c:v>72 - Iron and steel</c:v>
                </c:pt>
                <c:pt idx="71">
                  <c:v>73 - Articles of iron</c:v>
                </c:pt>
                <c:pt idx="72">
                  <c:v>74 - Copper</c:v>
                </c:pt>
                <c:pt idx="73">
                  <c:v>75 - Nickel</c:v>
                </c:pt>
                <c:pt idx="74">
                  <c:v>76 - Aluminium</c:v>
                </c:pt>
                <c:pt idx="75">
                  <c:v>78 - Lead</c:v>
                </c:pt>
                <c:pt idx="76">
                  <c:v>79 - Zinc</c:v>
                </c:pt>
                <c:pt idx="77">
                  <c:v>80 - Tin</c:v>
                </c:pt>
                <c:pt idx="78">
                  <c:v>81 - Other base metals</c:v>
                </c:pt>
                <c:pt idx="79">
                  <c:v>82 - Tools, cutlery</c:v>
                </c:pt>
                <c:pt idx="80">
                  <c:v>83 - Miscellaneous metal</c:v>
                </c:pt>
                <c:pt idx="81">
                  <c:v>84 - Nuclear reactors</c:v>
                </c:pt>
                <c:pt idx="82">
                  <c:v>85 - Electrical machinery</c:v>
                </c:pt>
                <c:pt idx="83">
                  <c:v>86 - Railway, locomotives</c:v>
                </c:pt>
                <c:pt idx="84">
                  <c:v>87 - Vehicles</c:v>
                </c:pt>
                <c:pt idx="85">
                  <c:v>88 - Aircraft, spacecraft</c:v>
                </c:pt>
                <c:pt idx="86">
                  <c:v>89 - Ships, boats</c:v>
                </c:pt>
                <c:pt idx="87">
                  <c:v>90 - Photographic</c:v>
                </c:pt>
                <c:pt idx="88">
                  <c:v>91 - Clocks and watches</c:v>
                </c:pt>
                <c:pt idx="89">
                  <c:v>92 - Musical instruments</c:v>
                </c:pt>
                <c:pt idx="90">
                  <c:v>93 - Arms and ammunition</c:v>
                </c:pt>
                <c:pt idx="91">
                  <c:v>94 - Furniture</c:v>
                </c:pt>
                <c:pt idx="92">
                  <c:v>95 - Toys, games, sports</c:v>
                </c:pt>
                <c:pt idx="93">
                  <c:v>96 - Miscel. manufactured</c:v>
                </c:pt>
                <c:pt idx="94">
                  <c:v>97 - Works of art</c:v>
                </c:pt>
              </c:strCache>
            </c:strRef>
          </c:cat>
          <c:val>
            <c:numRef>
              <c:f>Report!$B$4:$B$98</c:f>
              <c:numCache>
                <c:formatCode>General</c:formatCode>
                <c:ptCount val="95"/>
                <c:pt idx="0">
                  <c:v>1.6</c:v>
                </c:pt>
                <c:pt idx="1">
                  <c:v>7.7</c:v>
                </c:pt>
                <c:pt idx="2">
                  <c:v>7.7</c:v>
                </c:pt>
                <c:pt idx="3">
                  <c:v>12.8</c:v>
                </c:pt>
                <c:pt idx="4">
                  <c:v>5</c:v>
                </c:pt>
                <c:pt idx="5">
                  <c:v>4.3</c:v>
                </c:pt>
                <c:pt idx="6">
                  <c:v>7.2</c:v>
                </c:pt>
                <c:pt idx="7">
                  <c:v>8.5</c:v>
                </c:pt>
                <c:pt idx="8">
                  <c:v>7.8</c:v>
                </c:pt>
                <c:pt idx="9">
                  <c:v>3.6</c:v>
                </c:pt>
                <c:pt idx="10">
                  <c:v>8</c:v>
                </c:pt>
                <c:pt idx="11">
                  <c:v>4</c:v>
                </c:pt>
                <c:pt idx="12">
                  <c:v>5.8</c:v>
                </c:pt>
                <c:pt idx="13">
                  <c:v>4.8</c:v>
                </c:pt>
                <c:pt idx="14">
                  <c:v>7.4</c:v>
                </c:pt>
                <c:pt idx="15">
                  <c:v>13</c:v>
                </c:pt>
                <c:pt idx="16">
                  <c:v>12.4</c:v>
                </c:pt>
                <c:pt idx="17">
                  <c:v>12.1</c:v>
                </c:pt>
                <c:pt idx="18">
                  <c:v>11.6</c:v>
                </c:pt>
                <c:pt idx="19">
                  <c:v>11.7</c:v>
                </c:pt>
                <c:pt idx="20">
                  <c:v>12.2</c:v>
                </c:pt>
                <c:pt idx="21">
                  <c:v>15.6</c:v>
                </c:pt>
                <c:pt idx="22">
                  <c:v>5.0999999999999996</c:v>
                </c:pt>
                <c:pt idx="23">
                  <c:v>3.1</c:v>
                </c:pt>
                <c:pt idx="24">
                  <c:v>1.4</c:v>
                </c:pt>
                <c:pt idx="25">
                  <c:v>0.3</c:v>
                </c:pt>
                <c:pt idx="26">
                  <c:v>3</c:v>
                </c:pt>
                <c:pt idx="27">
                  <c:v>2.6</c:v>
                </c:pt>
                <c:pt idx="28">
                  <c:v>5.9</c:v>
                </c:pt>
                <c:pt idx="29">
                  <c:v>0.8</c:v>
                </c:pt>
                <c:pt idx="30">
                  <c:v>9.1</c:v>
                </c:pt>
                <c:pt idx="31">
                  <c:v>12.3</c:v>
                </c:pt>
                <c:pt idx="32">
                  <c:v>11.5</c:v>
                </c:pt>
                <c:pt idx="33">
                  <c:v>9.9</c:v>
                </c:pt>
                <c:pt idx="34">
                  <c:v>9.9</c:v>
                </c:pt>
                <c:pt idx="35">
                  <c:v>5.5</c:v>
                </c:pt>
                <c:pt idx="36">
                  <c:v>8.9</c:v>
                </c:pt>
                <c:pt idx="37">
                  <c:v>9.9</c:v>
                </c:pt>
                <c:pt idx="38">
                  <c:v>10.1</c:v>
                </c:pt>
                <c:pt idx="39">
                  <c:v>5.8</c:v>
                </c:pt>
                <c:pt idx="40">
                  <c:v>18.100000000000001</c:v>
                </c:pt>
                <c:pt idx="41">
                  <c:v>11.1</c:v>
                </c:pt>
                <c:pt idx="42">
                  <c:v>5.9</c:v>
                </c:pt>
                <c:pt idx="43">
                  <c:v>5</c:v>
                </c:pt>
                <c:pt idx="44">
                  <c:v>9.6</c:v>
                </c:pt>
                <c:pt idx="45">
                  <c:v>2.6</c:v>
                </c:pt>
                <c:pt idx="46">
                  <c:v>10.6</c:v>
                </c:pt>
                <c:pt idx="47">
                  <c:v>6</c:v>
                </c:pt>
                <c:pt idx="48">
                  <c:v>15.7</c:v>
                </c:pt>
                <c:pt idx="49">
                  <c:v>14.6</c:v>
                </c:pt>
                <c:pt idx="50">
                  <c:v>22</c:v>
                </c:pt>
                <c:pt idx="51">
                  <c:v>15.4</c:v>
                </c:pt>
                <c:pt idx="52">
                  <c:v>20.5</c:v>
                </c:pt>
                <c:pt idx="53">
                  <c:v>20.100000000000001</c:v>
                </c:pt>
                <c:pt idx="54">
                  <c:v>17.600000000000001</c:v>
                </c:pt>
                <c:pt idx="55">
                  <c:v>35</c:v>
                </c:pt>
                <c:pt idx="56">
                  <c:v>26</c:v>
                </c:pt>
                <c:pt idx="57">
                  <c:v>16.600000000000001</c:v>
                </c:pt>
                <c:pt idx="58">
                  <c:v>25.4</c:v>
                </c:pt>
                <c:pt idx="59">
                  <c:v>35</c:v>
                </c:pt>
                <c:pt idx="60">
                  <c:v>35</c:v>
                </c:pt>
                <c:pt idx="61">
                  <c:v>34.799999999999997</c:v>
                </c:pt>
                <c:pt idx="62">
                  <c:v>31</c:v>
                </c:pt>
                <c:pt idx="63">
                  <c:v>15.4</c:v>
                </c:pt>
                <c:pt idx="64">
                  <c:v>15.5</c:v>
                </c:pt>
                <c:pt idx="65">
                  <c:v>12.8</c:v>
                </c:pt>
                <c:pt idx="66">
                  <c:v>6.9</c:v>
                </c:pt>
                <c:pt idx="67">
                  <c:v>10.9</c:v>
                </c:pt>
                <c:pt idx="68">
                  <c:v>9.6</c:v>
                </c:pt>
                <c:pt idx="69">
                  <c:v>7.6</c:v>
                </c:pt>
                <c:pt idx="70">
                  <c:v>8.1999999999999993</c:v>
                </c:pt>
                <c:pt idx="71">
                  <c:v>12.4</c:v>
                </c:pt>
                <c:pt idx="72">
                  <c:v>8.5</c:v>
                </c:pt>
                <c:pt idx="73">
                  <c:v>7.6</c:v>
                </c:pt>
                <c:pt idx="74">
                  <c:v>8.9</c:v>
                </c:pt>
                <c:pt idx="75">
                  <c:v>6.8</c:v>
                </c:pt>
                <c:pt idx="76">
                  <c:v>6.6</c:v>
                </c:pt>
                <c:pt idx="77">
                  <c:v>5.8</c:v>
                </c:pt>
                <c:pt idx="78">
                  <c:v>1.4</c:v>
                </c:pt>
                <c:pt idx="79">
                  <c:v>14.2</c:v>
                </c:pt>
                <c:pt idx="80">
                  <c:v>13.6</c:v>
                </c:pt>
                <c:pt idx="81">
                  <c:v>10.3</c:v>
                </c:pt>
                <c:pt idx="82">
                  <c:v>11.4</c:v>
                </c:pt>
                <c:pt idx="83">
                  <c:v>10.8</c:v>
                </c:pt>
                <c:pt idx="84">
                  <c:v>22.7</c:v>
                </c:pt>
                <c:pt idx="85">
                  <c:v>0.4</c:v>
                </c:pt>
                <c:pt idx="86">
                  <c:v>10.9</c:v>
                </c:pt>
                <c:pt idx="87">
                  <c:v>9.9</c:v>
                </c:pt>
                <c:pt idx="88">
                  <c:v>15.5</c:v>
                </c:pt>
                <c:pt idx="89">
                  <c:v>12.2</c:v>
                </c:pt>
                <c:pt idx="90">
                  <c:v>16</c:v>
                </c:pt>
                <c:pt idx="91">
                  <c:v>14.2</c:v>
                </c:pt>
                <c:pt idx="92">
                  <c:v>11.4</c:v>
                </c:pt>
                <c:pt idx="93">
                  <c:v>14.5</c:v>
                </c:pt>
                <c:pt idx="9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B4-4C75-9783-783446565895}"/>
            </c:ext>
          </c:extLst>
        </c:ser>
        <c:ser>
          <c:idx val="1"/>
          <c:order val="1"/>
          <c:tx>
            <c:strRef>
              <c:f>Report!$C$3</c:f>
              <c:strCache>
                <c:ptCount val="1"/>
                <c:pt idx="0">
                  <c:v>European Union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0070C0"/>
              </a:solidFill>
              <a:ln w="9525">
                <a:solidFill>
                  <a:srgbClr val="0070C0"/>
                </a:solidFill>
                <a:round/>
              </a:ln>
              <a:effectLst/>
            </c:spPr>
          </c:marker>
          <c:cat>
            <c:strRef>
              <c:f>Report!$A$4:$A$98</c:f>
              <c:strCache>
                <c:ptCount val="95"/>
                <c:pt idx="0">
                  <c:v>01 - Live animals</c:v>
                </c:pt>
                <c:pt idx="1">
                  <c:v>02 - Meat</c:v>
                </c:pt>
                <c:pt idx="2">
                  <c:v>03 - Fish and crustaceans</c:v>
                </c:pt>
                <c:pt idx="3">
                  <c:v>04 - Dairy produce, eggs</c:v>
                </c:pt>
                <c:pt idx="4">
                  <c:v>05 - Products animal origin</c:v>
                </c:pt>
                <c:pt idx="5">
                  <c:v>06 - Live trees, plants</c:v>
                </c:pt>
                <c:pt idx="6">
                  <c:v>07 - Edible vegetables</c:v>
                </c:pt>
                <c:pt idx="7">
                  <c:v>08 - Edible fruit and nuts</c:v>
                </c:pt>
                <c:pt idx="8">
                  <c:v>09 - Coffee, tea</c:v>
                </c:pt>
                <c:pt idx="9">
                  <c:v>10 - Cereals</c:v>
                </c:pt>
                <c:pt idx="10">
                  <c:v>11 - Products of the milling</c:v>
                </c:pt>
                <c:pt idx="11">
                  <c:v>12 - Oil seeds, oleaginous</c:v>
                </c:pt>
                <c:pt idx="12">
                  <c:v>13 - Lac; gums, resins</c:v>
                </c:pt>
                <c:pt idx="13">
                  <c:v>14 - Vegetable materials</c:v>
                </c:pt>
                <c:pt idx="14">
                  <c:v>15 - Animal, vegetable fats</c:v>
                </c:pt>
                <c:pt idx="15">
                  <c:v>16 - Preparations of meat</c:v>
                </c:pt>
                <c:pt idx="16">
                  <c:v>17 - Sugars</c:v>
                </c:pt>
                <c:pt idx="17">
                  <c:v>18 - Cocoa</c:v>
                </c:pt>
                <c:pt idx="18">
                  <c:v>19 - Preparations of cereals</c:v>
                </c:pt>
                <c:pt idx="19">
                  <c:v>20 - Preparations of veg.</c:v>
                </c:pt>
                <c:pt idx="20">
                  <c:v>21 - Miscellaneous</c:v>
                </c:pt>
                <c:pt idx="21">
                  <c:v>22 - Beverages, spirits</c:v>
                </c:pt>
                <c:pt idx="22">
                  <c:v>23 - Food industries</c:v>
                </c:pt>
                <c:pt idx="23">
                  <c:v>25 - Salt; sulphur</c:v>
                </c:pt>
                <c:pt idx="24">
                  <c:v>26 - Ores, slag and ash</c:v>
                </c:pt>
                <c:pt idx="25">
                  <c:v>27 - Mineral fuels</c:v>
                </c:pt>
                <c:pt idx="26">
                  <c:v>28 - Inorganic chemicals</c:v>
                </c:pt>
                <c:pt idx="27">
                  <c:v>29 - Organic chemicals</c:v>
                </c:pt>
                <c:pt idx="28">
                  <c:v>30 - Pharmaceutical</c:v>
                </c:pt>
                <c:pt idx="29">
                  <c:v>31 - Fertilisers</c:v>
                </c:pt>
                <c:pt idx="30">
                  <c:v>32 - Tanning, dyeing</c:v>
                </c:pt>
                <c:pt idx="31">
                  <c:v>33 - Essential oils, resinoids</c:v>
                </c:pt>
                <c:pt idx="32">
                  <c:v>34 - Soap</c:v>
                </c:pt>
                <c:pt idx="33">
                  <c:v>35 - Glues; enzymes</c:v>
                </c:pt>
                <c:pt idx="34">
                  <c:v>36 - Explosives</c:v>
                </c:pt>
                <c:pt idx="35">
                  <c:v>37 - Photographic goods</c:v>
                </c:pt>
                <c:pt idx="36">
                  <c:v>38 - Miscellaneous chemical</c:v>
                </c:pt>
                <c:pt idx="37">
                  <c:v>39 - Plastics and articles</c:v>
                </c:pt>
                <c:pt idx="38">
                  <c:v>40 - Rubber and articles</c:v>
                </c:pt>
                <c:pt idx="39">
                  <c:v>41 - Raw skins, leather</c:v>
                </c:pt>
                <c:pt idx="40">
                  <c:v>42 - Articles of leather</c:v>
                </c:pt>
                <c:pt idx="41">
                  <c:v>43 - Artificial fur</c:v>
                </c:pt>
                <c:pt idx="42">
                  <c:v>44 - Wood</c:v>
                </c:pt>
                <c:pt idx="43">
                  <c:v>45 - Cork</c:v>
                </c:pt>
                <c:pt idx="44">
                  <c:v>46 - Manufactures straw</c:v>
                </c:pt>
                <c:pt idx="45">
                  <c:v>47 - Pulp of wood</c:v>
                </c:pt>
                <c:pt idx="46">
                  <c:v>48 - Paper, paperboard</c:v>
                </c:pt>
                <c:pt idx="47">
                  <c:v>49 - Books, newspapers</c:v>
                </c:pt>
                <c:pt idx="48">
                  <c:v>50 - Silk</c:v>
                </c:pt>
                <c:pt idx="49">
                  <c:v>51 - Wool</c:v>
                </c:pt>
                <c:pt idx="50">
                  <c:v>52 - Cotton</c:v>
                </c:pt>
                <c:pt idx="51">
                  <c:v>53 - Textile fibres</c:v>
                </c:pt>
                <c:pt idx="52">
                  <c:v>54 - Manmade filaments</c:v>
                </c:pt>
                <c:pt idx="53">
                  <c:v>55 - Manmade staple fibres</c:v>
                </c:pt>
                <c:pt idx="54">
                  <c:v>56 - Wadding, cables</c:v>
                </c:pt>
                <c:pt idx="55">
                  <c:v>57 - Carpets, textile floor</c:v>
                </c:pt>
                <c:pt idx="56">
                  <c:v>58 - Special woven</c:v>
                </c:pt>
                <c:pt idx="57">
                  <c:v>59 - Textile fabrics</c:v>
                </c:pt>
                <c:pt idx="58">
                  <c:v>60 - Knitted fabrics</c:v>
                </c:pt>
                <c:pt idx="59">
                  <c:v>61 - Articles of clothing</c:v>
                </c:pt>
                <c:pt idx="60">
                  <c:v>62 - Articles of vestuário</c:v>
                </c:pt>
                <c:pt idx="61">
                  <c:v>63 - Other textile</c:v>
                </c:pt>
                <c:pt idx="62">
                  <c:v>64 - Footwear</c:v>
                </c:pt>
                <c:pt idx="63">
                  <c:v>65 - Headgear</c:v>
                </c:pt>
                <c:pt idx="64">
                  <c:v>66 - Umbrellas</c:v>
                </c:pt>
                <c:pt idx="65">
                  <c:v>67 - Feathers, human hair</c:v>
                </c:pt>
                <c:pt idx="66">
                  <c:v>68 - Stone, cement</c:v>
                </c:pt>
                <c:pt idx="67">
                  <c:v>69 - Ceramic products</c:v>
                </c:pt>
                <c:pt idx="68">
                  <c:v>70 - Glass and glassware</c:v>
                </c:pt>
                <c:pt idx="69">
                  <c:v>71 - Natural, cult pearls</c:v>
                </c:pt>
                <c:pt idx="70">
                  <c:v>72 - Iron and steel</c:v>
                </c:pt>
                <c:pt idx="71">
                  <c:v>73 - Articles of iron</c:v>
                </c:pt>
                <c:pt idx="72">
                  <c:v>74 - Copper</c:v>
                </c:pt>
                <c:pt idx="73">
                  <c:v>75 - Nickel</c:v>
                </c:pt>
                <c:pt idx="74">
                  <c:v>76 - Aluminium</c:v>
                </c:pt>
                <c:pt idx="75">
                  <c:v>78 - Lead</c:v>
                </c:pt>
                <c:pt idx="76">
                  <c:v>79 - Zinc</c:v>
                </c:pt>
                <c:pt idx="77">
                  <c:v>80 - Tin</c:v>
                </c:pt>
                <c:pt idx="78">
                  <c:v>81 - Other base metals</c:v>
                </c:pt>
                <c:pt idx="79">
                  <c:v>82 - Tools, cutlery</c:v>
                </c:pt>
                <c:pt idx="80">
                  <c:v>83 - Miscellaneous metal</c:v>
                </c:pt>
                <c:pt idx="81">
                  <c:v>84 - Nuclear reactors</c:v>
                </c:pt>
                <c:pt idx="82">
                  <c:v>85 - Electrical machinery</c:v>
                </c:pt>
                <c:pt idx="83">
                  <c:v>86 - Railway, locomotives</c:v>
                </c:pt>
                <c:pt idx="84">
                  <c:v>87 - Vehicles</c:v>
                </c:pt>
                <c:pt idx="85">
                  <c:v>88 - Aircraft, spacecraft</c:v>
                </c:pt>
                <c:pt idx="86">
                  <c:v>89 - Ships, boats</c:v>
                </c:pt>
                <c:pt idx="87">
                  <c:v>90 - Photographic</c:v>
                </c:pt>
                <c:pt idx="88">
                  <c:v>91 - Clocks and watches</c:v>
                </c:pt>
                <c:pt idx="89">
                  <c:v>92 - Musical instruments</c:v>
                </c:pt>
                <c:pt idx="90">
                  <c:v>93 - Arms and ammunition</c:v>
                </c:pt>
                <c:pt idx="91">
                  <c:v>94 - Furniture</c:v>
                </c:pt>
                <c:pt idx="92">
                  <c:v>95 - Toys, games, sports</c:v>
                </c:pt>
                <c:pt idx="93">
                  <c:v>96 - Miscel. manufactured</c:v>
                </c:pt>
                <c:pt idx="94">
                  <c:v>97 - Works of art</c:v>
                </c:pt>
              </c:strCache>
            </c:strRef>
          </c:cat>
          <c:val>
            <c:numRef>
              <c:f>Report!$C$4:$C$98</c:f>
              <c:numCache>
                <c:formatCode>General</c:formatCode>
                <c:ptCount val="95"/>
                <c:pt idx="0">
                  <c:v>1.2</c:v>
                </c:pt>
                <c:pt idx="1">
                  <c:v>5.0999999999999996</c:v>
                </c:pt>
                <c:pt idx="2">
                  <c:v>10.7</c:v>
                </c:pt>
                <c:pt idx="3">
                  <c:v>6.4</c:v>
                </c:pt>
                <c:pt idx="4">
                  <c:v>0.1</c:v>
                </c:pt>
                <c:pt idx="5">
                  <c:v>6.9</c:v>
                </c:pt>
                <c:pt idx="6">
                  <c:v>8.4</c:v>
                </c:pt>
                <c:pt idx="7">
                  <c:v>6.3</c:v>
                </c:pt>
                <c:pt idx="8">
                  <c:v>2.2999999999999998</c:v>
                </c:pt>
                <c:pt idx="9">
                  <c:v>2.2000000000000002</c:v>
                </c:pt>
                <c:pt idx="10">
                  <c:v>12.2</c:v>
                </c:pt>
                <c:pt idx="11">
                  <c:v>1.1000000000000001</c:v>
                </c:pt>
                <c:pt idx="12">
                  <c:v>2.1</c:v>
                </c:pt>
                <c:pt idx="13">
                  <c:v>0</c:v>
                </c:pt>
                <c:pt idx="14">
                  <c:v>5.6</c:v>
                </c:pt>
                <c:pt idx="15">
                  <c:v>18</c:v>
                </c:pt>
                <c:pt idx="16">
                  <c:v>6.8</c:v>
                </c:pt>
                <c:pt idx="17">
                  <c:v>6.1</c:v>
                </c:pt>
                <c:pt idx="18">
                  <c:v>10.7</c:v>
                </c:pt>
                <c:pt idx="19">
                  <c:v>17.5</c:v>
                </c:pt>
                <c:pt idx="20">
                  <c:v>9.1999999999999993</c:v>
                </c:pt>
                <c:pt idx="21">
                  <c:v>4.3</c:v>
                </c:pt>
                <c:pt idx="22">
                  <c:v>0.8</c:v>
                </c:pt>
                <c:pt idx="23">
                  <c:v>0.2</c:v>
                </c:pt>
                <c:pt idx="24">
                  <c:v>0</c:v>
                </c:pt>
                <c:pt idx="25">
                  <c:v>0.8</c:v>
                </c:pt>
                <c:pt idx="26">
                  <c:v>4.5</c:v>
                </c:pt>
                <c:pt idx="27">
                  <c:v>4.5</c:v>
                </c:pt>
                <c:pt idx="28">
                  <c:v>0</c:v>
                </c:pt>
                <c:pt idx="29">
                  <c:v>4.8</c:v>
                </c:pt>
                <c:pt idx="30">
                  <c:v>5.4</c:v>
                </c:pt>
                <c:pt idx="31">
                  <c:v>2.4</c:v>
                </c:pt>
                <c:pt idx="32">
                  <c:v>2</c:v>
                </c:pt>
                <c:pt idx="33">
                  <c:v>4.3</c:v>
                </c:pt>
                <c:pt idx="34">
                  <c:v>6.3</c:v>
                </c:pt>
                <c:pt idx="35">
                  <c:v>4.8</c:v>
                </c:pt>
                <c:pt idx="36">
                  <c:v>5.4</c:v>
                </c:pt>
                <c:pt idx="37">
                  <c:v>5.9</c:v>
                </c:pt>
                <c:pt idx="38">
                  <c:v>2.6</c:v>
                </c:pt>
                <c:pt idx="39">
                  <c:v>2</c:v>
                </c:pt>
                <c:pt idx="40">
                  <c:v>4.5999999999999996</c:v>
                </c:pt>
                <c:pt idx="41">
                  <c:v>1.2</c:v>
                </c:pt>
                <c:pt idx="42">
                  <c:v>1.9</c:v>
                </c:pt>
                <c:pt idx="43">
                  <c:v>2.7</c:v>
                </c:pt>
                <c:pt idx="44">
                  <c:v>3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3.1</c:v>
                </c:pt>
                <c:pt idx="49">
                  <c:v>3.5</c:v>
                </c:pt>
                <c:pt idx="50">
                  <c:v>6.1</c:v>
                </c:pt>
                <c:pt idx="51">
                  <c:v>2.8</c:v>
                </c:pt>
                <c:pt idx="52">
                  <c:v>5.9</c:v>
                </c:pt>
                <c:pt idx="53">
                  <c:v>6.1</c:v>
                </c:pt>
                <c:pt idx="54">
                  <c:v>6</c:v>
                </c:pt>
                <c:pt idx="55">
                  <c:v>7.4</c:v>
                </c:pt>
                <c:pt idx="56">
                  <c:v>7.3</c:v>
                </c:pt>
                <c:pt idx="57">
                  <c:v>6</c:v>
                </c:pt>
                <c:pt idx="58">
                  <c:v>7.9</c:v>
                </c:pt>
                <c:pt idx="59">
                  <c:v>11.7</c:v>
                </c:pt>
                <c:pt idx="60">
                  <c:v>11.3</c:v>
                </c:pt>
                <c:pt idx="61">
                  <c:v>10.1</c:v>
                </c:pt>
                <c:pt idx="62">
                  <c:v>11.1</c:v>
                </c:pt>
                <c:pt idx="63">
                  <c:v>2.2999999999999998</c:v>
                </c:pt>
                <c:pt idx="64">
                  <c:v>4.3</c:v>
                </c:pt>
                <c:pt idx="65">
                  <c:v>2.8</c:v>
                </c:pt>
                <c:pt idx="66">
                  <c:v>1.2</c:v>
                </c:pt>
                <c:pt idx="67">
                  <c:v>4.5</c:v>
                </c:pt>
                <c:pt idx="68">
                  <c:v>5.2</c:v>
                </c:pt>
                <c:pt idx="69">
                  <c:v>0.6</c:v>
                </c:pt>
                <c:pt idx="70">
                  <c:v>0.3</c:v>
                </c:pt>
                <c:pt idx="71">
                  <c:v>1.7</c:v>
                </c:pt>
                <c:pt idx="72">
                  <c:v>3.3</c:v>
                </c:pt>
                <c:pt idx="73">
                  <c:v>0.7</c:v>
                </c:pt>
                <c:pt idx="74">
                  <c:v>6.4</c:v>
                </c:pt>
                <c:pt idx="75">
                  <c:v>2.2999999999999998</c:v>
                </c:pt>
                <c:pt idx="76">
                  <c:v>3.1</c:v>
                </c:pt>
                <c:pt idx="77">
                  <c:v>0</c:v>
                </c:pt>
                <c:pt idx="78">
                  <c:v>3.3</c:v>
                </c:pt>
                <c:pt idx="79">
                  <c:v>3.1</c:v>
                </c:pt>
                <c:pt idx="80">
                  <c:v>2.5</c:v>
                </c:pt>
                <c:pt idx="81">
                  <c:v>1.8</c:v>
                </c:pt>
                <c:pt idx="82">
                  <c:v>1.9</c:v>
                </c:pt>
                <c:pt idx="83">
                  <c:v>1.7</c:v>
                </c:pt>
                <c:pt idx="84">
                  <c:v>7</c:v>
                </c:pt>
                <c:pt idx="85">
                  <c:v>4.3</c:v>
                </c:pt>
                <c:pt idx="86">
                  <c:v>1.3</c:v>
                </c:pt>
                <c:pt idx="87">
                  <c:v>1.1000000000000001</c:v>
                </c:pt>
                <c:pt idx="88">
                  <c:v>4.2</c:v>
                </c:pt>
                <c:pt idx="89">
                  <c:v>3.2</c:v>
                </c:pt>
                <c:pt idx="90">
                  <c:v>2.2000000000000002</c:v>
                </c:pt>
                <c:pt idx="91">
                  <c:v>2.5</c:v>
                </c:pt>
                <c:pt idx="92">
                  <c:v>2.2000000000000002</c:v>
                </c:pt>
                <c:pt idx="93">
                  <c:v>3.3</c:v>
                </c:pt>
                <c:pt idx="9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B4-4C75-9783-783446565895}"/>
            </c:ext>
          </c:extLst>
        </c:ser>
        <c:ser>
          <c:idx val="2"/>
          <c:order val="2"/>
          <c:tx>
            <c:strRef>
              <c:f>Report!$D$3</c:f>
              <c:strCache>
                <c:ptCount val="1"/>
                <c:pt idx="0">
                  <c:v>United States of America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</c:spPr>
          </c:marker>
          <c:cat>
            <c:strRef>
              <c:f>Report!$A$4:$A$98</c:f>
              <c:strCache>
                <c:ptCount val="95"/>
                <c:pt idx="0">
                  <c:v>01 - Live animals</c:v>
                </c:pt>
                <c:pt idx="1">
                  <c:v>02 - Meat</c:v>
                </c:pt>
                <c:pt idx="2">
                  <c:v>03 - Fish and crustaceans</c:v>
                </c:pt>
                <c:pt idx="3">
                  <c:v>04 - Dairy produce, eggs</c:v>
                </c:pt>
                <c:pt idx="4">
                  <c:v>05 - Products animal origin</c:v>
                </c:pt>
                <c:pt idx="5">
                  <c:v>06 - Live trees, plants</c:v>
                </c:pt>
                <c:pt idx="6">
                  <c:v>07 - Edible vegetables</c:v>
                </c:pt>
                <c:pt idx="7">
                  <c:v>08 - Edible fruit and nuts</c:v>
                </c:pt>
                <c:pt idx="8">
                  <c:v>09 - Coffee, tea</c:v>
                </c:pt>
                <c:pt idx="9">
                  <c:v>10 - Cereals</c:v>
                </c:pt>
                <c:pt idx="10">
                  <c:v>11 - Products of the milling</c:v>
                </c:pt>
                <c:pt idx="11">
                  <c:v>12 - Oil seeds, oleaginous</c:v>
                </c:pt>
                <c:pt idx="12">
                  <c:v>13 - Lac; gums, resins</c:v>
                </c:pt>
                <c:pt idx="13">
                  <c:v>14 - Vegetable materials</c:v>
                </c:pt>
                <c:pt idx="14">
                  <c:v>15 - Animal, vegetable fats</c:v>
                </c:pt>
                <c:pt idx="15">
                  <c:v>16 - Preparations of meat</c:v>
                </c:pt>
                <c:pt idx="16">
                  <c:v>17 - Sugars</c:v>
                </c:pt>
                <c:pt idx="17">
                  <c:v>18 - Cocoa</c:v>
                </c:pt>
                <c:pt idx="18">
                  <c:v>19 - Preparations of cereals</c:v>
                </c:pt>
                <c:pt idx="19">
                  <c:v>20 - Preparations of veg.</c:v>
                </c:pt>
                <c:pt idx="20">
                  <c:v>21 - Miscellaneous</c:v>
                </c:pt>
                <c:pt idx="21">
                  <c:v>22 - Beverages, spirits</c:v>
                </c:pt>
                <c:pt idx="22">
                  <c:v>23 - Food industries</c:v>
                </c:pt>
                <c:pt idx="23">
                  <c:v>25 - Salt; sulphur</c:v>
                </c:pt>
                <c:pt idx="24">
                  <c:v>26 - Ores, slag and ash</c:v>
                </c:pt>
                <c:pt idx="25">
                  <c:v>27 - Mineral fuels</c:v>
                </c:pt>
                <c:pt idx="26">
                  <c:v>28 - Inorganic chemicals</c:v>
                </c:pt>
                <c:pt idx="27">
                  <c:v>29 - Organic chemicals</c:v>
                </c:pt>
                <c:pt idx="28">
                  <c:v>30 - Pharmaceutical</c:v>
                </c:pt>
                <c:pt idx="29">
                  <c:v>31 - Fertilisers</c:v>
                </c:pt>
                <c:pt idx="30">
                  <c:v>32 - Tanning, dyeing</c:v>
                </c:pt>
                <c:pt idx="31">
                  <c:v>33 - Essential oils, resinoids</c:v>
                </c:pt>
                <c:pt idx="32">
                  <c:v>34 - Soap</c:v>
                </c:pt>
                <c:pt idx="33">
                  <c:v>35 - Glues; enzymes</c:v>
                </c:pt>
                <c:pt idx="34">
                  <c:v>36 - Explosives</c:v>
                </c:pt>
                <c:pt idx="35">
                  <c:v>37 - Photographic goods</c:v>
                </c:pt>
                <c:pt idx="36">
                  <c:v>38 - Miscellaneous chemical</c:v>
                </c:pt>
                <c:pt idx="37">
                  <c:v>39 - Plastics and articles</c:v>
                </c:pt>
                <c:pt idx="38">
                  <c:v>40 - Rubber and articles</c:v>
                </c:pt>
                <c:pt idx="39">
                  <c:v>41 - Raw skins, leather</c:v>
                </c:pt>
                <c:pt idx="40">
                  <c:v>42 - Articles of leather</c:v>
                </c:pt>
                <c:pt idx="41">
                  <c:v>43 - Artificial fur</c:v>
                </c:pt>
                <c:pt idx="42">
                  <c:v>44 - Wood</c:v>
                </c:pt>
                <c:pt idx="43">
                  <c:v>45 - Cork</c:v>
                </c:pt>
                <c:pt idx="44">
                  <c:v>46 - Manufactures straw</c:v>
                </c:pt>
                <c:pt idx="45">
                  <c:v>47 - Pulp of wood</c:v>
                </c:pt>
                <c:pt idx="46">
                  <c:v>48 - Paper, paperboard</c:v>
                </c:pt>
                <c:pt idx="47">
                  <c:v>49 - Books, newspapers</c:v>
                </c:pt>
                <c:pt idx="48">
                  <c:v>50 - Silk</c:v>
                </c:pt>
                <c:pt idx="49">
                  <c:v>51 - Wool</c:v>
                </c:pt>
                <c:pt idx="50">
                  <c:v>52 - Cotton</c:v>
                </c:pt>
                <c:pt idx="51">
                  <c:v>53 - Textile fibres</c:v>
                </c:pt>
                <c:pt idx="52">
                  <c:v>54 - Manmade filaments</c:v>
                </c:pt>
                <c:pt idx="53">
                  <c:v>55 - Manmade staple fibres</c:v>
                </c:pt>
                <c:pt idx="54">
                  <c:v>56 - Wadding, cables</c:v>
                </c:pt>
                <c:pt idx="55">
                  <c:v>57 - Carpets, textile floor</c:v>
                </c:pt>
                <c:pt idx="56">
                  <c:v>58 - Special woven</c:v>
                </c:pt>
                <c:pt idx="57">
                  <c:v>59 - Textile fabrics</c:v>
                </c:pt>
                <c:pt idx="58">
                  <c:v>60 - Knitted fabrics</c:v>
                </c:pt>
                <c:pt idx="59">
                  <c:v>61 - Articles of clothing</c:v>
                </c:pt>
                <c:pt idx="60">
                  <c:v>62 - Articles of vestuário</c:v>
                </c:pt>
                <c:pt idx="61">
                  <c:v>63 - Other textile</c:v>
                </c:pt>
                <c:pt idx="62">
                  <c:v>64 - Footwear</c:v>
                </c:pt>
                <c:pt idx="63">
                  <c:v>65 - Headgear</c:v>
                </c:pt>
                <c:pt idx="64">
                  <c:v>66 - Umbrellas</c:v>
                </c:pt>
                <c:pt idx="65">
                  <c:v>67 - Feathers, human hair</c:v>
                </c:pt>
                <c:pt idx="66">
                  <c:v>68 - Stone, cement</c:v>
                </c:pt>
                <c:pt idx="67">
                  <c:v>69 - Ceramic products</c:v>
                </c:pt>
                <c:pt idx="68">
                  <c:v>70 - Glass and glassware</c:v>
                </c:pt>
                <c:pt idx="69">
                  <c:v>71 - Natural, cult pearls</c:v>
                </c:pt>
                <c:pt idx="70">
                  <c:v>72 - Iron and steel</c:v>
                </c:pt>
                <c:pt idx="71">
                  <c:v>73 - Articles of iron</c:v>
                </c:pt>
                <c:pt idx="72">
                  <c:v>74 - Copper</c:v>
                </c:pt>
                <c:pt idx="73">
                  <c:v>75 - Nickel</c:v>
                </c:pt>
                <c:pt idx="74">
                  <c:v>76 - Aluminium</c:v>
                </c:pt>
                <c:pt idx="75">
                  <c:v>78 - Lead</c:v>
                </c:pt>
                <c:pt idx="76">
                  <c:v>79 - Zinc</c:v>
                </c:pt>
                <c:pt idx="77">
                  <c:v>80 - Tin</c:v>
                </c:pt>
                <c:pt idx="78">
                  <c:v>81 - Other base metals</c:v>
                </c:pt>
                <c:pt idx="79">
                  <c:v>82 - Tools, cutlery</c:v>
                </c:pt>
                <c:pt idx="80">
                  <c:v>83 - Miscellaneous metal</c:v>
                </c:pt>
                <c:pt idx="81">
                  <c:v>84 - Nuclear reactors</c:v>
                </c:pt>
                <c:pt idx="82">
                  <c:v>85 - Electrical machinery</c:v>
                </c:pt>
                <c:pt idx="83">
                  <c:v>86 - Railway, locomotives</c:v>
                </c:pt>
                <c:pt idx="84">
                  <c:v>87 - Vehicles</c:v>
                </c:pt>
                <c:pt idx="85">
                  <c:v>88 - Aircraft, spacecraft</c:v>
                </c:pt>
                <c:pt idx="86">
                  <c:v>89 - Ships, boats</c:v>
                </c:pt>
                <c:pt idx="87">
                  <c:v>90 - Photographic</c:v>
                </c:pt>
                <c:pt idx="88">
                  <c:v>91 - Clocks and watches</c:v>
                </c:pt>
                <c:pt idx="89">
                  <c:v>92 - Musical instruments</c:v>
                </c:pt>
                <c:pt idx="90">
                  <c:v>93 - Arms and ammunition</c:v>
                </c:pt>
                <c:pt idx="91">
                  <c:v>94 - Furniture</c:v>
                </c:pt>
                <c:pt idx="92">
                  <c:v>95 - Toys, games, sports</c:v>
                </c:pt>
                <c:pt idx="93">
                  <c:v>96 - Miscel. manufactured</c:v>
                </c:pt>
                <c:pt idx="94">
                  <c:v>97 - Works of art</c:v>
                </c:pt>
              </c:strCache>
            </c:strRef>
          </c:cat>
          <c:val>
            <c:numRef>
              <c:f>Report!$D$4:$D$98</c:f>
              <c:numCache>
                <c:formatCode>General</c:formatCode>
                <c:ptCount val="95"/>
                <c:pt idx="0">
                  <c:v>0.8</c:v>
                </c:pt>
                <c:pt idx="1">
                  <c:v>4.5</c:v>
                </c:pt>
                <c:pt idx="2">
                  <c:v>0.5</c:v>
                </c:pt>
                <c:pt idx="3">
                  <c:v>11.6</c:v>
                </c:pt>
                <c:pt idx="4">
                  <c:v>0.4</c:v>
                </c:pt>
                <c:pt idx="5">
                  <c:v>3.6</c:v>
                </c:pt>
                <c:pt idx="6">
                  <c:v>8.4</c:v>
                </c:pt>
                <c:pt idx="7">
                  <c:v>3.4</c:v>
                </c:pt>
                <c:pt idx="8">
                  <c:v>0.3</c:v>
                </c:pt>
                <c:pt idx="9">
                  <c:v>1.5</c:v>
                </c:pt>
                <c:pt idx="10">
                  <c:v>3.8</c:v>
                </c:pt>
                <c:pt idx="11">
                  <c:v>12.5</c:v>
                </c:pt>
                <c:pt idx="12">
                  <c:v>0.9</c:v>
                </c:pt>
                <c:pt idx="13">
                  <c:v>1.1000000000000001</c:v>
                </c:pt>
                <c:pt idx="14">
                  <c:v>3.5</c:v>
                </c:pt>
                <c:pt idx="15">
                  <c:v>3.2</c:v>
                </c:pt>
                <c:pt idx="16">
                  <c:v>5.8</c:v>
                </c:pt>
                <c:pt idx="17">
                  <c:v>3.2</c:v>
                </c:pt>
                <c:pt idx="18">
                  <c:v>5.3</c:v>
                </c:pt>
                <c:pt idx="19">
                  <c:v>11</c:v>
                </c:pt>
                <c:pt idx="20">
                  <c:v>5.4</c:v>
                </c:pt>
                <c:pt idx="21">
                  <c:v>1.8</c:v>
                </c:pt>
                <c:pt idx="22">
                  <c:v>0.6</c:v>
                </c:pt>
                <c:pt idx="23">
                  <c:v>0.2</c:v>
                </c:pt>
                <c:pt idx="24">
                  <c:v>0.1</c:v>
                </c:pt>
                <c:pt idx="25">
                  <c:v>0.5</c:v>
                </c:pt>
                <c:pt idx="26">
                  <c:v>2.2000000000000002</c:v>
                </c:pt>
                <c:pt idx="27">
                  <c:v>2.7</c:v>
                </c:pt>
                <c:pt idx="28">
                  <c:v>0.2</c:v>
                </c:pt>
                <c:pt idx="29">
                  <c:v>0</c:v>
                </c:pt>
                <c:pt idx="30">
                  <c:v>3.7</c:v>
                </c:pt>
                <c:pt idx="31">
                  <c:v>1.5</c:v>
                </c:pt>
                <c:pt idx="32">
                  <c:v>1.8</c:v>
                </c:pt>
                <c:pt idx="33">
                  <c:v>1.8</c:v>
                </c:pt>
                <c:pt idx="34">
                  <c:v>2.2000000000000002</c:v>
                </c:pt>
                <c:pt idx="35">
                  <c:v>2.4</c:v>
                </c:pt>
                <c:pt idx="36">
                  <c:v>3.2</c:v>
                </c:pt>
                <c:pt idx="37">
                  <c:v>4.2</c:v>
                </c:pt>
                <c:pt idx="38">
                  <c:v>1.7</c:v>
                </c:pt>
                <c:pt idx="39">
                  <c:v>2.2999999999999998</c:v>
                </c:pt>
                <c:pt idx="40">
                  <c:v>7.7</c:v>
                </c:pt>
                <c:pt idx="41">
                  <c:v>2.1</c:v>
                </c:pt>
                <c:pt idx="42">
                  <c:v>1.4</c:v>
                </c:pt>
                <c:pt idx="43">
                  <c:v>0.7</c:v>
                </c:pt>
                <c:pt idx="44">
                  <c:v>4.0999999999999996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0.7</c:v>
                </c:pt>
                <c:pt idx="49">
                  <c:v>6.4</c:v>
                </c:pt>
                <c:pt idx="50">
                  <c:v>8.3000000000000007</c:v>
                </c:pt>
                <c:pt idx="51">
                  <c:v>1</c:v>
                </c:pt>
                <c:pt idx="52">
                  <c:v>10</c:v>
                </c:pt>
                <c:pt idx="53">
                  <c:v>10.4</c:v>
                </c:pt>
                <c:pt idx="54">
                  <c:v>3.9</c:v>
                </c:pt>
                <c:pt idx="55">
                  <c:v>3.1</c:v>
                </c:pt>
                <c:pt idx="56">
                  <c:v>8.6</c:v>
                </c:pt>
                <c:pt idx="57">
                  <c:v>3.2</c:v>
                </c:pt>
                <c:pt idx="58">
                  <c:v>10.3</c:v>
                </c:pt>
                <c:pt idx="59">
                  <c:v>12.8</c:v>
                </c:pt>
                <c:pt idx="60">
                  <c:v>10.199999999999999</c:v>
                </c:pt>
                <c:pt idx="61">
                  <c:v>6.8</c:v>
                </c:pt>
                <c:pt idx="62">
                  <c:v>10.5</c:v>
                </c:pt>
                <c:pt idx="63">
                  <c:v>2.8</c:v>
                </c:pt>
                <c:pt idx="64">
                  <c:v>4.5</c:v>
                </c:pt>
                <c:pt idx="65">
                  <c:v>2.6</c:v>
                </c:pt>
                <c:pt idx="66">
                  <c:v>1.5</c:v>
                </c:pt>
                <c:pt idx="67">
                  <c:v>4.0999999999999996</c:v>
                </c:pt>
                <c:pt idx="68">
                  <c:v>4.9000000000000004</c:v>
                </c:pt>
                <c:pt idx="69">
                  <c:v>2.1</c:v>
                </c:pt>
                <c:pt idx="70">
                  <c:v>0.3</c:v>
                </c:pt>
                <c:pt idx="71">
                  <c:v>1.2</c:v>
                </c:pt>
                <c:pt idx="72">
                  <c:v>1.9</c:v>
                </c:pt>
                <c:pt idx="73">
                  <c:v>1.8</c:v>
                </c:pt>
                <c:pt idx="74">
                  <c:v>3.5</c:v>
                </c:pt>
                <c:pt idx="75">
                  <c:v>1.5</c:v>
                </c:pt>
                <c:pt idx="76">
                  <c:v>2.5</c:v>
                </c:pt>
                <c:pt idx="77">
                  <c:v>1.1000000000000001</c:v>
                </c:pt>
                <c:pt idx="78">
                  <c:v>3.2</c:v>
                </c:pt>
                <c:pt idx="79">
                  <c:v>2.8</c:v>
                </c:pt>
                <c:pt idx="80">
                  <c:v>2.4</c:v>
                </c:pt>
                <c:pt idx="81">
                  <c:v>1.3</c:v>
                </c:pt>
                <c:pt idx="82">
                  <c:v>1.2</c:v>
                </c:pt>
                <c:pt idx="83">
                  <c:v>5.0999999999999996</c:v>
                </c:pt>
                <c:pt idx="84">
                  <c:v>4.2</c:v>
                </c:pt>
                <c:pt idx="85">
                  <c:v>0.1</c:v>
                </c:pt>
                <c:pt idx="86">
                  <c:v>0.7</c:v>
                </c:pt>
                <c:pt idx="87">
                  <c:v>0.9</c:v>
                </c:pt>
                <c:pt idx="88">
                  <c:v>3.7</c:v>
                </c:pt>
                <c:pt idx="89">
                  <c:v>3.4</c:v>
                </c:pt>
                <c:pt idx="90">
                  <c:v>1.1000000000000001</c:v>
                </c:pt>
                <c:pt idx="91">
                  <c:v>1.9</c:v>
                </c:pt>
                <c:pt idx="92">
                  <c:v>1.6</c:v>
                </c:pt>
                <c:pt idx="93">
                  <c:v>4.2</c:v>
                </c:pt>
                <c:pt idx="9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B4-4C75-9783-783446565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500904"/>
        <c:axId val="416501624"/>
      </c:lineChart>
      <c:catAx>
        <c:axId val="416500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6501624"/>
        <c:crosses val="autoZero"/>
        <c:auto val="1"/>
        <c:lblAlgn val="ctr"/>
        <c:lblOffset val="100"/>
        <c:noMultiLvlLbl val="0"/>
      </c:catAx>
      <c:valAx>
        <c:axId val="416501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6500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715641404199471"/>
          <c:y val="7.8524996772961528E-2"/>
          <c:w val="0.38068717191601048"/>
          <c:h val="4.858856573868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777C4-8609-4F13-A115-A6F303B5D7FC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24C78-8C71-4125-B072-6D1D08BC65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95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C78-8C71-4125-B072-6D1D08BC654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57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C78-8C71-4125-B072-6D1D08BC654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29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929CBE1-049D-4E10-A600-A04AB88198E0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75D0-DF3D-4DD6-B629-44299A3AB5F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22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CBE1-049D-4E10-A600-A04AB88198E0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75D0-DF3D-4DD6-B629-44299A3AB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76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CBE1-049D-4E10-A600-A04AB88198E0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75D0-DF3D-4DD6-B629-44299A3AB5F8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98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CBE1-049D-4E10-A600-A04AB88198E0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75D0-DF3D-4DD6-B629-44299A3AB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5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CBE1-049D-4E10-A600-A04AB88198E0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75D0-DF3D-4DD6-B629-44299A3AB5F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34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CBE1-049D-4E10-A600-A04AB88198E0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75D0-DF3D-4DD6-B629-44299A3AB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66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CBE1-049D-4E10-A600-A04AB88198E0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75D0-DF3D-4DD6-B629-44299A3AB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09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CBE1-049D-4E10-A600-A04AB88198E0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75D0-DF3D-4DD6-B629-44299A3AB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59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CBE1-049D-4E10-A600-A04AB88198E0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75D0-DF3D-4DD6-B629-44299A3AB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47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CBE1-049D-4E10-A600-A04AB88198E0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75D0-DF3D-4DD6-B629-44299A3AB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1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CBE1-049D-4E10-A600-A04AB88198E0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75D0-DF3D-4DD6-B629-44299A3AB5F8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929CBE1-049D-4E10-A600-A04AB88198E0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C1975D0-DF3D-4DD6-B629-44299A3AB5F8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30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E255C-E6DD-6C62-B9EB-873D31D3C6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MULTILATERALISMO E A organização mundial do comércio (OMC)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046550-F8DB-D3B3-7407-2EE5B8CDB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FLP0476 - Governança Global e Instituições Internacionais (2023)</a:t>
            </a:r>
          </a:p>
          <a:p>
            <a:r>
              <a:rPr lang="pt-BR" dirty="0"/>
              <a:t>FFLCH - USP</a:t>
            </a:r>
          </a:p>
          <a:p>
            <a:endParaRPr lang="pt-BR" dirty="0"/>
          </a:p>
          <a:p>
            <a:r>
              <a:rPr lang="pt-BR" dirty="0"/>
              <a:t>Convidada - Tamiris Burin (DCP – USP)</a:t>
            </a:r>
          </a:p>
        </p:txBody>
      </p:sp>
    </p:spTree>
    <p:extLst>
      <p:ext uri="{BB962C8B-B14F-4D97-AF65-F5344CB8AC3E}">
        <p14:creationId xmlns:p14="http://schemas.microsoft.com/office/powerpoint/2010/main" val="2388713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42162A9-2172-36EF-232F-56D6F4D16E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64109"/>
              </p:ext>
            </p:extLst>
          </p:nvPr>
        </p:nvGraphicFramePr>
        <p:xfrm>
          <a:off x="206829" y="0"/>
          <a:ext cx="11691257" cy="701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33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D7702FB-0B80-DBBD-AA4E-26ECF0394A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65811"/>
              </p:ext>
            </p:extLst>
          </p:nvPr>
        </p:nvGraphicFramePr>
        <p:xfrm>
          <a:off x="-261257" y="119743"/>
          <a:ext cx="12104913" cy="6738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951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CCBDBA2-C87E-D028-BE96-F7F6BFA0D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317521"/>
              </p:ext>
            </p:extLst>
          </p:nvPr>
        </p:nvGraphicFramePr>
        <p:xfrm>
          <a:off x="0" y="0"/>
          <a:ext cx="12192000" cy="677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104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037433-BA5B-22A6-002B-DA84ED7AC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125753"/>
            <a:ext cx="5757672" cy="4023360"/>
          </a:xfrm>
        </p:spPr>
        <p:txBody>
          <a:bodyPr>
            <a:noAutofit/>
          </a:bodyPr>
          <a:lstStyle/>
          <a:p>
            <a:r>
              <a:rPr lang="pt-BR" sz="2000" b="1" dirty="0"/>
              <a:t>Contencioso do Algodão - BR x EUA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/>
              <a:t> </a:t>
            </a:r>
            <a:r>
              <a:rPr lang="pt-BR" sz="2000" dirty="0"/>
              <a:t>Brasil iniciou a controvérsia na OMC em 2002, contestando a política de subsídios dos Estados Unidos ao algodão.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 Em 2004, o painel da OMC considerou que certos programas de subsídios dos Estados Unidos eram inconsistentes com as regras comerciais internacionais. Em 2005, o Órgão de Apelação confirmou a decisão.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 A OMC dá autorização para que o Brasil retalie os Estados Unidos, impondo tarifas adicionais sobre produtos norte-americanos.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 Em vez de impor as tarifas autorizadas, Brasil fecha um acordo em 2006 em que receberia compensações financeiras anuais dos Estados Unidos.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663F72-1123-9676-6392-08F9F5E1A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328" y="2220685"/>
            <a:ext cx="5441361" cy="4458789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Sistema de Solução de Controvérsias</a:t>
            </a:r>
          </a:p>
          <a:p>
            <a:endParaRPr lang="pt-BR" sz="2400" b="1" dirty="0">
              <a:solidFill>
                <a:schemeClr val="accent1"/>
              </a:solidFill>
            </a:endParaRPr>
          </a:p>
          <a:p>
            <a:r>
              <a:rPr lang="pt-BR" sz="2000" dirty="0"/>
              <a:t>1. </a:t>
            </a:r>
            <a:r>
              <a:rPr lang="pt-BR" sz="2000" b="1" dirty="0"/>
              <a:t>Painel</a:t>
            </a:r>
            <a:r>
              <a:rPr lang="pt-BR" sz="2000" dirty="0"/>
              <a:t> (1ª instância)</a:t>
            </a:r>
          </a:p>
          <a:p>
            <a:r>
              <a:rPr lang="pt-BR" sz="2000" dirty="0"/>
              <a:t>2. </a:t>
            </a:r>
            <a:r>
              <a:rPr lang="pt-BR" sz="2000" b="1" dirty="0"/>
              <a:t>Órgão de Apelação</a:t>
            </a:r>
            <a:r>
              <a:rPr lang="pt-BR" sz="2000" dirty="0"/>
              <a:t>: O Órgão é composto por 7 membros, e tem a responsabilidade de garantir a consistência e a correta interpretação das regras da OMC. (2ª Instância)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800" dirty="0"/>
              <a:t>Decisões vinculantes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800" dirty="0"/>
              <a:t>Adoção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800" dirty="0"/>
              <a:t>Compensações/ Autorização para retaliar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800" dirty="0"/>
              <a:t>Implementação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0D2772B-5537-F63E-D894-4FE02A9F91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3938" y="585788"/>
            <a:ext cx="10223182" cy="1498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O MULTILATERALISMO E A OMC:</a:t>
            </a:r>
            <a:br>
              <a:rPr lang="pt-BR" dirty="0"/>
            </a:br>
            <a:r>
              <a:rPr lang="pt-BR" dirty="0"/>
              <a:t>SOLUÇÃO DE CONTROVÉRSIAS – caso brasileiro</a:t>
            </a:r>
          </a:p>
        </p:txBody>
      </p:sp>
    </p:spTree>
    <p:extLst>
      <p:ext uri="{BB962C8B-B14F-4D97-AF65-F5344CB8AC3E}">
        <p14:creationId xmlns:p14="http://schemas.microsoft.com/office/powerpoint/2010/main" val="769491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7C592D5-215E-D980-7985-A48E393C5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3" y="1791382"/>
            <a:ext cx="10871134" cy="456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F0A638-5C54-5A1B-969F-9C90B96EAC95}"/>
              </a:ext>
            </a:extLst>
          </p:cNvPr>
          <p:cNvSpPr txBox="1">
            <a:spLocks/>
          </p:cNvSpPr>
          <p:nvPr/>
        </p:nvSpPr>
        <p:spPr>
          <a:xfrm>
            <a:off x="660433" y="378387"/>
            <a:ext cx="10181738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O MULTILATERALISMO E A OMC:</a:t>
            </a:r>
            <a:br>
              <a:rPr lang="pt-BR" dirty="0"/>
            </a:br>
            <a:r>
              <a:rPr lang="pt-BR" dirty="0"/>
              <a:t>SOLUÇÃO DE CONTROVÉRSIAS – PD x </a:t>
            </a:r>
            <a:r>
              <a:rPr lang="pt-BR" dirty="0" err="1"/>
              <a:t>ped</a:t>
            </a:r>
            <a:r>
              <a:rPr lang="pt-BR" dirty="0"/>
              <a:t> no </a:t>
            </a:r>
            <a:r>
              <a:rPr lang="pt-BR" dirty="0" err="1"/>
              <a:t>dsb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08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663F72-1123-9676-6392-08F9F5E1A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3938" y="2438400"/>
            <a:ext cx="10101262" cy="4023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3000" b="1" dirty="0">
                <a:solidFill>
                  <a:schemeClr val="accent2"/>
                </a:solidFill>
              </a:rPr>
              <a:t>EUA paralisa a Solução de Controvérsias via Órgão de Apelação</a:t>
            </a:r>
            <a:endParaRPr lang="pt-B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EUA já vinham alegando práticas judiciais excessivas e uma interpretação expansiva das regras por parte do órgão.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Órgão havia decidido em favor da China em alguns casos.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Governo Trump boqueia a nomeação de novos juízes e rejeita reformas.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10 casos ficam em suspensos. </a:t>
            </a:r>
          </a:p>
          <a:p>
            <a:pPr marL="0" indent="0">
              <a:buNone/>
            </a:pPr>
            <a:r>
              <a:rPr lang="pt-BR" sz="2400" b="1" dirty="0"/>
              <a:t>Reforma do 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Em 2024, EUA e demais se comprometeram a retomar, mas qual formato? Outro mecanismo? Sob a participação de quem?</a:t>
            </a:r>
            <a:endParaRPr lang="pt-BR" sz="2400" b="1" dirty="0"/>
          </a:p>
          <a:p>
            <a:pPr>
              <a:buFont typeface="Wingdings" panose="05000000000000000000" pitchFamily="2" charset="2"/>
              <a:buChar char="§"/>
            </a:pPr>
            <a:endParaRPr lang="pt-BR" sz="18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0D2772B-5537-F63E-D894-4FE02A9F91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O MULTILATERALISMO E A OMC:</a:t>
            </a:r>
            <a:br>
              <a:rPr lang="pt-BR" dirty="0"/>
            </a:br>
            <a:r>
              <a:rPr lang="pt-BR" dirty="0"/>
              <a:t>a </a:t>
            </a:r>
            <a:r>
              <a:rPr lang="pt-BR" dirty="0" err="1"/>
              <a:t>omc</a:t>
            </a:r>
            <a:r>
              <a:rPr lang="pt-BR" dirty="0"/>
              <a:t> perde os dentes em 2019</a:t>
            </a:r>
          </a:p>
        </p:txBody>
      </p:sp>
    </p:spTree>
    <p:extLst>
      <p:ext uri="{BB962C8B-B14F-4D97-AF65-F5344CB8AC3E}">
        <p14:creationId xmlns:p14="http://schemas.microsoft.com/office/powerpoint/2010/main" val="87382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0D2772B-5537-F63E-D894-4FE02A9F91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O MULTILATERALISMO E A OMC:</a:t>
            </a:r>
            <a:br>
              <a:rPr lang="pt-BR" dirty="0"/>
            </a:br>
            <a:r>
              <a:rPr lang="pt-BR" dirty="0"/>
              <a:t>rodada </a:t>
            </a:r>
            <a:r>
              <a:rPr lang="pt-BR" dirty="0" err="1"/>
              <a:t>doha</a:t>
            </a:r>
            <a:r>
              <a:rPr lang="pt-BR" dirty="0"/>
              <a:t> – de 2001 ao impasse atual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1381F99-E58C-42AE-5505-2A971A0FB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853" y="1935481"/>
            <a:ext cx="10514294" cy="53494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t-BR" sz="2800" b="1" dirty="0">
                <a:solidFill>
                  <a:schemeClr val="accent1"/>
                </a:solidFill>
              </a:rPr>
              <a:t>Início de um sonho, que deu tudo errado (MC-4 a MC-8)</a:t>
            </a:r>
          </a:p>
          <a:p>
            <a:pPr marL="0" indent="0">
              <a:buNone/>
            </a:pPr>
            <a:r>
              <a:rPr lang="pt-BR" sz="2800" b="1" i="0" dirty="0">
                <a:solidFill>
                  <a:schemeClr val="accent1"/>
                </a:solidFill>
                <a:effectLst/>
              </a:rPr>
              <a:t>Mais países, mais temas, maiores divergências (MC-10 a MC-12)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i="0" dirty="0">
                <a:effectLst/>
              </a:rPr>
              <a:t> Mudanças nas dinâmicas globais</a:t>
            </a:r>
            <a:r>
              <a:rPr lang="pt-BR" b="0" i="0" dirty="0">
                <a:effectLst/>
              </a:rPr>
              <a:t>, incluindo a ascensão de </a:t>
            </a:r>
            <a:r>
              <a:rPr lang="pt-BR" b="0" i="0">
                <a:effectLst/>
              </a:rPr>
              <a:t>potências emergentes.</a:t>
            </a:r>
            <a:endParaRPr lang="pt-BR" b="0" i="0" dirty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b="1" i="0" dirty="0">
                <a:effectLst/>
              </a:rPr>
              <a:t> Diferenças remanescentes entre PD e PED </a:t>
            </a:r>
            <a:r>
              <a:rPr lang="pt-BR" dirty="0"/>
              <a:t>n</a:t>
            </a:r>
            <a:r>
              <a:rPr lang="pt-BR" b="0" i="0" dirty="0">
                <a:effectLst/>
              </a:rPr>
              <a:t>a redução de subsídios agrícolas e acesso aos mercados de países em desenvolvimento. O acesso a serviços também, entre outras. </a:t>
            </a:r>
            <a:r>
              <a:rPr lang="pt-BR" i="0" dirty="0">
                <a:effectLst/>
              </a:rPr>
              <a:t>Discussões sobre </a:t>
            </a:r>
            <a:r>
              <a:rPr lang="pt-BR" b="1" i="0" dirty="0">
                <a:effectLst/>
              </a:rPr>
              <a:t>segurança alimentar, defesa ambiental e investimentos.</a:t>
            </a:r>
            <a:endParaRPr lang="pt-BR" b="0" i="0" dirty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b="1" i="0" dirty="0">
                <a:effectLst/>
              </a:rPr>
              <a:t>A controvérsia em torno das regras de propriedade intelectual </a:t>
            </a:r>
            <a:r>
              <a:rPr lang="pt-BR" b="0" i="0" dirty="0">
                <a:effectLst/>
              </a:rPr>
              <a:t>e do acesso a medicamentos, com desafios em reconciliar necessidades sensíveis dos países em desenvolvimento com os interesses dos detentores de patentes.</a:t>
            </a:r>
            <a:r>
              <a:rPr lang="pt-BR" dirty="0"/>
              <a:t> </a:t>
            </a:r>
            <a:r>
              <a:rPr lang="en-US" b="1" dirty="0" err="1"/>
              <a:t>Menos</a:t>
            </a:r>
            <a:r>
              <a:rPr lang="en-US" b="1" dirty="0"/>
              <a:t> </a:t>
            </a:r>
            <a:r>
              <a:rPr lang="en-US" b="1" dirty="0" err="1"/>
              <a:t>tarifas</a:t>
            </a:r>
            <a:r>
              <a:rPr lang="en-US" b="1" dirty="0"/>
              <a:t> </a:t>
            </a:r>
            <a:r>
              <a:rPr lang="en-US" b="1" dirty="0" err="1"/>
              <a:t>mais</a:t>
            </a:r>
            <a:r>
              <a:rPr lang="en-US" b="1" dirty="0"/>
              <a:t> </a:t>
            </a:r>
            <a:r>
              <a:rPr lang="en-US" b="1" dirty="0" err="1"/>
              <a:t>proteção</a:t>
            </a:r>
            <a:r>
              <a:rPr lang="en-US" b="1" dirty="0"/>
              <a:t> de </a:t>
            </a:r>
            <a:r>
              <a:rPr lang="en-US" b="1" dirty="0" err="1"/>
              <a:t>investimentos</a:t>
            </a:r>
            <a:r>
              <a:rPr lang="en-US" b="1" dirty="0"/>
              <a:t> e PI.</a:t>
            </a:r>
            <a:endParaRPr lang="pt-BR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477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0D2772B-5537-F63E-D894-4FE02A9F91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238232" cy="1499616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O MULTILATERALISMO E A OMC:</a:t>
            </a:r>
            <a:br>
              <a:rPr lang="pt-BR" dirty="0"/>
            </a:br>
            <a:r>
              <a:rPr lang="pt-BR" dirty="0"/>
              <a:t>status do Brasil como PD? E daqui em diante?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7B19240E-9ADF-4536-34AC-2976D3E4F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2415759"/>
            <a:ext cx="5151121" cy="4442241"/>
          </a:xfrm>
        </p:spPr>
        <p:txBody>
          <a:bodyPr>
            <a:normAutofit/>
          </a:bodyPr>
          <a:lstStyle/>
          <a:p>
            <a:r>
              <a:rPr lang="pt-BR" dirty="0"/>
              <a:t>Proposta formal dos EUA e de alguns PD de colocar padrões ao tratamento especial e diferenciado dos PED</a:t>
            </a:r>
          </a:p>
          <a:p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tx1"/>
                </a:solidFill>
              </a:rPr>
              <a:t>Brasil seria um PD se for membro da OCDE, membro do G20, classificado como um país de alta renda pelo Banco Mundial, participação no comércio mundial maior que 0,5%,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9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tx1"/>
                </a:solidFill>
              </a:rPr>
              <a:t>Brasil não tem as condições dos países de desenvolvimento econômico e social avançado?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9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tx1"/>
                </a:solidFill>
              </a:rPr>
              <a:t>Se na OMC há poucos benefícios, no sistema internacional, atrairia investimentos.</a:t>
            </a:r>
          </a:p>
          <a:p>
            <a:endParaRPr lang="pt-BR" sz="19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9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14" name="Espaço Reservado para Texto 7">
            <a:extLst>
              <a:ext uri="{FF2B5EF4-FFF2-40B4-BE49-F238E27FC236}">
                <a16:creationId xmlns:a16="http://schemas.microsoft.com/office/drawing/2014/main" id="{647078A9-7854-BC92-6844-AF35B0534DF0}"/>
              </a:ext>
            </a:extLst>
          </p:cNvPr>
          <p:cNvSpPr txBox="1">
            <a:spLocks/>
          </p:cNvSpPr>
          <p:nvPr/>
        </p:nvSpPr>
        <p:spPr>
          <a:xfrm>
            <a:off x="6403847" y="2270761"/>
            <a:ext cx="5151121" cy="458724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2300" b="0" kern="1200" cap="none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Daqui em diante, tratar as dimensões que compõem o guarda-chuva da </a:t>
            </a:r>
            <a:r>
              <a:rPr lang="pt-BR" b="1" dirty="0"/>
              <a:t>segurança alimentar</a:t>
            </a:r>
            <a:r>
              <a:rPr lang="pt-BR" dirty="0"/>
              <a:t>:</a:t>
            </a:r>
          </a:p>
          <a:p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tx1"/>
                </a:solidFill>
              </a:rPr>
              <a:t>Comércio com preocupações ao combate à pobreza, sustentabilidade, uso da água, e outras questões.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9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tx1"/>
                </a:solidFill>
              </a:rPr>
              <a:t>Mostrar que o subsídio europeu é negativo para o meio ambiente.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9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tx1"/>
                </a:solidFill>
              </a:rPr>
              <a:t>Coordenação regional.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9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tx1"/>
                </a:solidFill>
              </a:rPr>
              <a:t>Negociação horizontal.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9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036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5EA9C-98F3-0C53-C96A-F809F362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91302"/>
            <a:ext cx="9720072" cy="1499616"/>
          </a:xfrm>
        </p:spPr>
        <p:txBody>
          <a:bodyPr/>
          <a:lstStyle/>
          <a:p>
            <a:r>
              <a:rPr lang="pt-BR" dirty="0"/>
              <a:t>O MULTILATERALISMO E A OMC:</a:t>
            </a:r>
            <a:br>
              <a:rPr lang="pt-BR" dirty="0"/>
            </a:br>
            <a:r>
              <a:rPr lang="pt-BR" dirty="0"/>
              <a:t>Governança econômica global - ATORES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86DE66-5EC2-4C65-6A9D-B62C1B15A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790919"/>
            <a:ext cx="10907485" cy="469696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Sistema de Comércio Internacional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b="1" dirty="0"/>
              <a:t>Organização Mundial do Comércio (OMC)</a:t>
            </a:r>
            <a:r>
              <a:rPr lang="pt-BR" dirty="0"/>
              <a:t>: visa facilitar a liberalização o comércio de bens e serviços, negociar e resolver disputas comerciais entre os países.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b="1" dirty="0"/>
              <a:t>Acordos Preferenciais de Comércio (</a:t>
            </a:r>
            <a:r>
              <a:rPr lang="pt-BR" b="1" dirty="0" err="1"/>
              <a:t>APCs</a:t>
            </a:r>
            <a:r>
              <a:rPr lang="pt-BR" b="1" dirty="0"/>
              <a:t>): </a:t>
            </a:r>
            <a:r>
              <a:rPr lang="pt-BR" dirty="0"/>
              <a:t>concedem preferências comerciais e de investimentos entre dois ou mais países, reduzindo ou eliminando barreiras comerciais, entre outras regras.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r>
              <a:rPr lang="pt-BR" dirty="0"/>
              <a:t>Sistema Financeiro Internacional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b="1" dirty="0"/>
              <a:t>Fundo Monetário Internacional (FMI)</a:t>
            </a:r>
            <a:r>
              <a:rPr lang="pt-BR" dirty="0"/>
              <a:t>: atua pela estabilidade financeira global, fornecendo assistência financeira a países em crise e monitorando as tendências econômicas mundiais.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b="1" dirty="0"/>
              <a:t>Banco Mundial</a:t>
            </a:r>
            <a:r>
              <a:rPr lang="pt-BR" dirty="0"/>
              <a:t>: concentra-se no desenvolvimento econômico e redução da pobreza, fornecendo empréstimos e assistência técnica a países em desenvolvimento.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b="1" dirty="0"/>
              <a:t>Novo Banco de Desenvolvimento (NDB do BRICS): </a:t>
            </a:r>
            <a:r>
              <a:rPr lang="pt-BR" dirty="0"/>
              <a:t>financia projetos de infraestrutura e desenvolvimento sustentável nos países membros do BRICS e em outras economias emergentes.</a:t>
            </a:r>
          </a:p>
        </p:txBody>
      </p:sp>
    </p:spTree>
    <p:extLst>
      <p:ext uri="{BB962C8B-B14F-4D97-AF65-F5344CB8AC3E}">
        <p14:creationId xmlns:p14="http://schemas.microsoft.com/office/powerpoint/2010/main" val="24578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5EA9C-98F3-0C53-C96A-F809F362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91302"/>
            <a:ext cx="9720072" cy="1499616"/>
          </a:xfrm>
        </p:spPr>
        <p:txBody>
          <a:bodyPr/>
          <a:lstStyle/>
          <a:p>
            <a:r>
              <a:rPr lang="pt-BR" dirty="0"/>
              <a:t>O MULTILATERALISMO E A OMC:</a:t>
            </a:r>
            <a:br>
              <a:rPr lang="pt-BR" dirty="0"/>
            </a:br>
            <a:r>
              <a:rPr lang="pt-BR" dirty="0"/>
              <a:t>Governança econômica global - atores II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86DE66-5EC2-4C65-6A9D-B62C1B15A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2002971"/>
            <a:ext cx="10907485" cy="4484915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Outros bancos de Desenvolvimento regionais e nacionais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Banco Interamericano de Desenvolvimento (BID): fornece empréstimos, linhas de crédito e assistência técnica.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BNDES: financia projetos que contribuem para o crescimento e modernização da economia brasileira.</a:t>
            </a:r>
          </a:p>
          <a:p>
            <a:r>
              <a:rPr lang="pt-BR" b="1" dirty="0"/>
              <a:t>G7 e G20 financeiro: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Grupo dos Sete (G7): Sete grandes economias industrializadas (Estados Unidos, Canadá, Reino Unido, França, Alemanha, Itália, Japão) que se reúnem regularmente para discutir questões econômicas globais.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Grupo dos Vinte (G20): O fórum, que inclui os membros do G7 e outras economias importantes, como China, Índia, Brasil e Rússia, visa coordenar políticas econômicas para promover a estabilidade financeira.</a:t>
            </a:r>
          </a:p>
          <a:p>
            <a:r>
              <a:rPr lang="pt-BR" b="1" dirty="0"/>
              <a:t>Propriedade Intelectual / Políticas Públicas / Sustentabilidade,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OMPI (</a:t>
            </a:r>
            <a:r>
              <a:rPr lang="pt-BR" dirty="0" err="1"/>
              <a:t>Trips</a:t>
            </a:r>
            <a:r>
              <a:rPr lang="pt-BR" dirty="0"/>
              <a:t>) da ONU, OCDE, Convenção-Quadro das Nações Unidas sobre Mudança do Clima, etc.</a:t>
            </a:r>
          </a:p>
        </p:txBody>
      </p:sp>
    </p:spTree>
    <p:extLst>
      <p:ext uri="{BB962C8B-B14F-4D97-AF65-F5344CB8AC3E}">
        <p14:creationId xmlns:p14="http://schemas.microsoft.com/office/powerpoint/2010/main" val="151644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5EA9C-98F3-0C53-C96A-F809F362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91302"/>
            <a:ext cx="9720072" cy="1499616"/>
          </a:xfrm>
        </p:spPr>
        <p:txBody>
          <a:bodyPr/>
          <a:lstStyle/>
          <a:p>
            <a:r>
              <a:rPr lang="pt-BR" dirty="0"/>
              <a:t>O MULTILATERALISMO E A OMC:</a:t>
            </a:r>
            <a:br>
              <a:rPr lang="pt-BR" dirty="0"/>
            </a:br>
            <a:r>
              <a:rPr lang="pt-BR" dirty="0"/>
              <a:t>MULTISSISTEMA DO COMÉRCIO global 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F03D522-3525-FBDA-9570-7C6A6A232646}"/>
              </a:ext>
            </a:extLst>
          </p:cNvPr>
          <p:cNvSpPr/>
          <p:nvPr/>
        </p:nvSpPr>
        <p:spPr>
          <a:xfrm>
            <a:off x="2397576" y="1790918"/>
            <a:ext cx="7396843" cy="48441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Regras Multilaterais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pt-BR" dirty="0"/>
              <a:t> OMC, FMI, OCDE, OMPI com disposições se estendem multilateralmente a vários países que se comprometem com cada finalidade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pt-BR" dirty="0"/>
          </a:p>
          <a:p>
            <a:pPr algn="ctr">
              <a:buFont typeface="Wingdings" panose="05000000000000000000" pitchFamily="2" charset="2"/>
              <a:buChar char="§"/>
            </a:pPr>
            <a:endParaRPr lang="pt-BR" dirty="0"/>
          </a:p>
          <a:p>
            <a:pPr algn="ctr">
              <a:buFont typeface="Wingdings" panose="05000000000000000000" pitchFamily="2" charset="2"/>
              <a:buChar char="§"/>
            </a:pPr>
            <a:endParaRPr lang="pt-BR" dirty="0"/>
          </a:p>
          <a:p>
            <a:pPr algn="ctr">
              <a:buFont typeface="Wingdings" panose="05000000000000000000" pitchFamily="2" charset="2"/>
              <a:buChar char="§"/>
            </a:pPr>
            <a:endParaRPr lang="pt-BR" dirty="0"/>
          </a:p>
          <a:p>
            <a:pPr algn="ctr">
              <a:buFont typeface="Wingdings" panose="05000000000000000000" pitchFamily="2" charset="2"/>
              <a:buChar char="§"/>
            </a:pPr>
            <a:endParaRPr lang="pt-BR" dirty="0"/>
          </a:p>
          <a:p>
            <a:pPr algn="ctr">
              <a:buFont typeface="Wingdings" panose="05000000000000000000" pitchFamily="2" charset="2"/>
              <a:buChar char="§"/>
            </a:pPr>
            <a:endParaRPr lang="pt-BR" dirty="0"/>
          </a:p>
          <a:p>
            <a:pPr algn="ctr">
              <a:buFont typeface="Wingdings" panose="05000000000000000000" pitchFamily="2" charset="2"/>
              <a:buChar char="§"/>
            </a:pPr>
            <a:endParaRPr lang="pt-BR" dirty="0"/>
          </a:p>
          <a:p>
            <a:pPr algn="ctr">
              <a:buFont typeface="Wingdings" panose="05000000000000000000" pitchFamily="2" charset="2"/>
              <a:buChar char="§"/>
            </a:pPr>
            <a:endParaRPr lang="pt-BR" dirty="0"/>
          </a:p>
          <a:p>
            <a:pPr algn="ctr">
              <a:buFont typeface="Wingdings" panose="05000000000000000000" pitchFamily="2" charset="2"/>
              <a:buChar char="§"/>
            </a:pPr>
            <a:endParaRPr lang="pt-BR" dirty="0"/>
          </a:p>
          <a:p>
            <a:pPr algn="ctr">
              <a:buFont typeface="Wingdings" panose="05000000000000000000" pitchFamily="2" charset="2"/>
              <a:buChar char="§"/>
            </a:pPr>
            <a:endParaRPr lang="pt-BR" dirty="0"/>
          </a:p>
          <a:p>
            <a:pPr algn="ctr"/>
            <a:endParaRPr lang="pt-BR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2A1009E-9F2A-54F1-E7E4-2AE745CD4F1C}"/>
              </a:ext>
            </a:extLst>
          </p:cNvPr>
          <p:cNvSpPr/>
          <p:nvPr/>
        </p:nvSpPr>
        <p:spPr>
          <a:xfrm>
            <a:off x="3030310" y="3429000"/>
            <a:ext cx="6131377" cy="31322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Regras Preferenciais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pt-BR" dirty="0"/>
              <a:t> Acordos bilaterais, regionais e não recíprocos que abrangem apenas duas ou mais nações como o MERCOSUL, EU, USMCA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pt-BR" dirty="0"/>
          </a:p>
          <a:p>
            <a:pPr algn="ctr">
              <a:buFont typeface="Wingdings" panose="05000000000000000000" pitchFamily="2" charset="2"/>
              <a:buChar char="§"/>
            </a:pPr>
            <a:endParaRPr lang="pt-BR" dirty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endParaRPr lang="pt-BR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00F58F-529A-117F-CAC4-281BE70C0113}"/>
              </a:ext>
            </a:extLst>
          </p:cNvPr>
          <p:cNvSpPr/>
          <p:nvPr/>
        </p:nvSpPr>
        <p:spPr>
          <a:xfrm>
            <a:off x="4048807" y="4916094"/>
            <a:ext cx="4041319" cy="15689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Regras Nacionais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pt-BR" dirty="0"/>
              <a:t> EUA, CHINA, Índia, Brasil</a:t>
            </a:r>
          </a:p>
        </p:txBody>
      </p:sp>
    </p:spTree>
    <p:extLst>
      <p:ext uri="{BB962C8B-B14F-4D97-AF65-F5344CB8AC3E}">
        <p14:creationId xmlns:p14="http://schemas.microsoft.com/office/powerpoint/2010/main" val="85197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5EA9C-98F3-0C53-C96A-F809F362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91302"/>
            <a:ext cx="9720072" cy="1499616"/>
          </a:xfrm>
        </p:spPr>
        <p:txBody>
          <a:bodyPr/>
          <a:lstStyle/>
          <a:p>
            <a:r>
              <a:rPr lang="pt-BR" dirty="0"/>
              <a:t>O MULTILATERALISMO E A OMC:</a:t>
            </a:r>
            <a:br>
              <a:rPr lang="pt-BR" dirty="0"/>
            </a:br>
            <a:r>
              <a:rPr lang="pt-BR" dirty="0"/>
              <a:t>DO GATT A OMC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86DE66-5EC2-4C65-6A9D-B62C1B15A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2002971"/>
            <a:ext cx="10907485" cy="4484915"/>
          </a:xfrm>
        </p:spPr>
        <p:txBody>
          <a:bodyPr>
            <a:normAutofit fontScale="85000" lnSpcReduction="20000"/>
          </a:bodyPr>
          <a:lstStyle/>
          <a:p>
            <a:r>
              <a:rPr lang="pt-BR" sz="2400" b="1" dirty="0"/>
              <a:t>General </a:t>
            </a:r>
            <a:r>
              <a:rPr lang="pt-BR" sz="2400" b="1" dirty="0" err="1"/>
              <a:t>Agreement</a:t>
            </a:r>
            <a:r>
              <a:rPr lang="pt-BR" sz="2400" b="1" dirty="0"/>
              <a:t> </a:t>
            </a:r>
            <a:r>
              <a:rPr lang="pt-BR" sz="2400" b="1" dirty="0" err="1"/>
              <a:t>of</a:t>
            </a:r>
            <a:r>
              <a:rPr lang="pt-BR" sz="2400" b="1" dirty="0"/>
              <a:t> Trade </a:t>
            </a:r>
            <a:r>
              <a:rPr lang="pt-BR" sz="2400" b="1" dirty="0" err="1"/>
              <a:t>and</a:t>
            </a:r>
            <a:r>
              <a:rPr lang="pt-BR" sz="2400" b="1" dirty="0"/>
              <a:t> </a:t>
            </a:r>
            <a:r>
              <a:rPr lang="pt-BR" sz="2400" b="1" dirty="0" err="1"/>
              <a:t>Tariff</a:t>
            </a:r>
            <a:r>
              <a:rPr lang="pt-BR" sz="2400" b="1" dirty="0"/>
              <a:t> (GATT)</a:t>
            </a:r>
          </a:p>
          <a:p>
            <a:endParaRPr lang="pt-B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Contexto: FMI + Banco Mundial (1945) + liberalização multilateral do comércio (EUA)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Carta de Havana – proposta de criação da OIC (1947-1948)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600" dirty="0" err="1"/>
              <a:t>Chapter</a:t>
            </a:r>
            <a:r>
              <a:rPr lang="pt-BR" sz="1600" dirty="0"/>
              <a:t> I – </a:t>
            </a:r>
            <a:r>
              <a:rPr lang="pt-BR" sz="1600" dirty="0" err="1"/>
              <a:t>Purpose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Objectives</a:t>
            </a:r>
            <a:endParaRPr lang="pt-BR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600" dirty="0" err="1"/>
              <a:t>Chapter</a:t>
            </a:r>
            <a:r>
              <a:rPr lang="pt-BR" sz="1600" dirty="0"/>
              <a:t> II – </a:t>
            </a:r>
            <a:r>
              <a:rPr lang="pt-BR" sz="1600" dirty="0" err="1"/>
              <a:t>Employment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Economic </a:t>
            </a:r>
            <a:r>
              <a:rPr lang="pt-BR" sz="1600" dirty="0" err="1"/>
              <a:t>Activity</a:t>
            </a:r>
            <a:endParaRPr lang="pt-BR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600" dirty="0" err="1"/>
              <a:t>Chapter</a:t>
            </a:r>
            <a:r>
              <a:rPr lang="pt-BR" sz="1600" dirty="0"/>
              <a:t> III – Economic </a:t>
            </a:r>
            <a:r>
              <a:rPr lang="pt-BR" sz="1600" dirty="0" err="1"/>
              <a:t>Development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Reconstruction</a:t>
            </a:r>
            <a:endParaRPr lang="pt-BR" sz="1600" dirty="0"/>
          </a:p>
          <a:p>
            <a:pPr lvl="2">
              <a:buFont typeface="Arial" panose="020B0604020202020204" pitchFamily="34" charset="0"/>
              <a:buChar char="•"/>
            </a:pPr>
            <a:endParaRPr lang="pt-BR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600" dirty="0" err="1"/>
              <a:t>Chapter</a:t>
            </a:r>
            <a:r>
              <a:rPr lang="pt-BR" sz="1600" dirty="0"/>
              <a:t> V – </a:t>
            </a:r>
            <a:r>
              <a:rPr lang="pt-BR" sz="1600" dirty="0" err="1"/>
              <a:t>Commercial</a:t>
            </a:r>
            <a:r>
              <a:rPr lang="pt-BR" sz="1600" dirty="0"/>
              <a:t> </a:t>
            </a:r>
            <a:r>
              <a:rPr lang="pt-BR" sz="1600" dirty="0" err="1"/>
              <a:t>Policy</a:t>
            </a:r>
            <a:endParaRPr lang="pt-BR" sz="160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pt-BR" sz="1600" dirty="0" err="1"/>
              <a:t>Section</a:t>
            </a:r>
            <a:r>
              <a:rPr lang="pt-BR" sz="1600" dirty="0"/>
              <a:t> A. </a:t>
            </a:r>
            <a:r>
              <a:rPr lang="pt-BR" sz="1600" dirty="0" err="1"/>
              <a:t>Tariffs</a:t>
            </a:r>
            <a:r>
              <a:rPr lang="pt-BR" sz="1600" dirty="0"/>
              <a:t>, </a:t>
            </a:r>
            <a:r>
              <a:rPr lang="pt-BR" sz="1600" dirty="0" err="1"/>
              <a:t>Preferences</a:t>
            </a:r>
            <a:r>
              <a:rPr lang="pt-BR" sz="1600" dirty="0"/>
              <a:t>, </a:t>
            </a:r>
            <a:r>
              <a:rPr lang="pt-BR" sz="1600" dirty="0" err="1"/>
              <a:t>Taxation</a:t>
            </a:r>
            <a:r>
              <a:rPr lang="pt-BR" sz="1600" dirty="0"/>
              <a:t>, </a:t>
            </a:r>
            <a:r>
              <a:rPr lang="pt-BR" sz="1600" dirty="0" err="1"/>
              <a:t>Regulation</a:t>
            </a:r>
            <a:endParaRPr lang="pt-BR" sz="160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pt-BR" sz="1600" dirty="0" err="1"/>
              <a:t>Section</a:t>
            </a:r>
            <a:r>
              <a:rPr lang="pt-BR" sz="1600" dirty="0"/>
              <a:t> B. </a:t>
            </a:r>
            <a:r>
              <a:rPr lang="pt-BR" sz="1600" dirty="0" err="1"/>
              <a:t>Quantitative</a:t>
            </a:r>
            <a:r>
              <a:rPr lang="pt-BR" sz="1600" dirty="0"/>
              <a:t> </a:t>
            </a:r>
            <a:r>
              <a:rPr lang="pt-BR" sz="1600" dirty="0" err="1"/>
              <a:t>Restrictions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related</a:t>
            </a:r>
            <a:r>
              <a:rPr lang="pt-BR" sz="1600" dirty="0"/>
              <a:t> Exchange </a:t>
            </a:r>
            <a:r>
              <a:rPr lang="pt-BR" sz="1600" dirty="0" err="1"/>
              <a:t>Matters</a:t>
            </a:r>
            <a:endParaRPr lang="pt-BR" sz="160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pt-BR" sz="1600" dirty="0" err="1"/>
              <a:t>Section</a:t>
            </a:r>
            <a:r>
              <a:rPr lang="pt-BR" sz="1600" dirty="0"/>
              <a:t> C. Subsidies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pt-BR" sz="1600" dirty="0" err="1"/>
              <a:t>Section</a:t>
            </a:r>
            <a:r>
              <a:rPr lang="pt-BR" sz="1600" dirty="0"/>
              <a:t> D. </a:t>
            </a:r>
            <a:r>
              <a:rPr lang="pt-BR" sz="1600" dirty="0" err="1"/>
              <a:t>State</a:t>
            </a:r>
            <a:r>
              <a:rPr lang="pt-BR" sz="1600" dirty="0"/>
              <a:t> Trading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Related</a:t>
            </a:r>
            <a:r>
              <a:rPr lang="pt-BR" sz="1600" dirty="0"/>
              <a:t> </a:t>
            </a:r>
            <a:r>
              <a:rPr lang="pt-BR" sz="1600" dirty="0" err="1"/>
              <a:t>Matters</a:t>
            </a:r>
            <a:endParaRPr lang="pt-BR" sz="160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pt-BR" sz="1600" dirty="0" err="1"/>
              <a:t>Section</a:t>
            </a:r>
            <a:r>
              <a:rPr lang="pt-BR" sz="1600" dirty="0"/>
              <a:t> E. General </a:t>
            </a:r>
            <a:r>
              <a:rPr lang="pt-BR" sz="1600" dirty="0" err="1"/>
              <a:t>Commercial</a:t>
            </a:r>
            <a:r>
              <a:rPr lang="pt-BR" sz="1600" dirty="0"/>
              <a:t> </a:t>
            </a:r>
            <a:r>
              <a:rPr lang="pt-BR" sz="1600" dirty="0" err="1"/>
              <a:t>Provisions</a:t>
            </a:r>
            <a:endParaRPr lang="pt-BR" sz="160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pt-BR" sz="1600" dirty="0" err="1"/>
              <a:t>Section</a:t>
            </a:r>
            <a:r>
              <a:rPr lang="pt-BR" sz="1600" dirty="0"/>
              <a:t> F. </a:t>
            </a:r>
            <a:r>
              <a:rPr lang="pt-BR" sz="1600" dirty="0" err="1"/>
              <a:t>Special</a:t>
            </a:r>
            <a:r>
              <a:rPr lang="pt-BR" sz="1600" dirty="0"/>
              <a:t> </a:t>
            </a:r>
            <a:r>
              <a:rPr lang="pt-BR" sz="1600" dirty="0" err="1"/>
              <a:t>Provisions</a:t>
            </a:r>
            <a:endParaRPr lang="pt-BR" sz="1600" dirty="0"/>
          </a:p>
          <a:p>
            <a:pPr lvl="4">
              <a:buFont typeface="Arial" panose="020B0604020202020204" pitchFamily="34" charset="0"/>
              <a:buChar char="•"/>
            </a:pPr>
            <a:endParaRPr lang="pt-BR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600" dirty="0" err="1"/>
              <a:t>Chapter</a:t>
            </a:r>
            <a:r>
              <a:rPr lang="pt-BR" sz="1600" dirty="0"/>
              <a:t> V ao </a:t>
            </a:r>
            <a:r>
              <a:rPr lang="pt-BR" sz="1600" dirty="0" err="1"/>
              <a:t>Chapter</a:t>
            </a:r>
            <a:r>
              <a:rPr lang="pt-BR" sz="1600" dirty="0"/>
              <a:t> IX</a:t>
            </a:r>
          </a:p>
          <a:p>
            <a:pPr lvl="4">
              <a:buFont typeface="Arial" panose="020B0604020202020204" pitchFamily="34" charset="0"/>
              <a:buChar char="•"/>
            </a:pPr>
            <a:endParaRPr lang="pt-BR" sz="1600" dirty="0"/>
          </a:p>
          <a:p>
            <a:pPr lvl="4">
              <a:buFont typeface="Arial" panose="020B0604020202020204" pitchFamily="34" charset="0"/>
              <a:buChar char="•"/>
            </a:pPr>
            <a:endParaRPr lang="pt-BR" sz="1600" dirty="0"/>
          </a:p>
          <a:p>
            <a:pPr lvl="4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5" name="Colchete Direito 4">
            <a:extLst>
              <a:ext uri="{FF2B5EF4-FFF2-40B4-BE49-F238E27FC236}">
                <a16:creationId xmlns:a16="http://schemas.microsoft.com/office/drawing/2014/main" id="{767F4A6F-CC98-8C2D-8AFB-94C027B3AE3C}"/>
              </a:ext>
            </a:extLst>
          </p:cNvPr>
          <p:cNvSpPr/>
          <p:nvPr/>
        </p:nvSpPr>
        <p:spPr>
          <a:xfrm>
            <a:off x="6204858" y="4326874"/>
            <a:ext cx="217714" cy="165572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132011-579E-400A-CEF3-5A844A9E98D8}"/>
              </a:ext>
            </a:extLst>
          </p:cNvPr>
          <p:cNvSpPr txBox="1"/>
          <p:nvPr/>
        </p:nvSpPr>
        <p:spPr>
          <a:xfrm>
            <a:off x="6542313" y="4012153"/>
            <a:ext cx="521425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/>
              <a:t>O GATT foi parte integrante das negociações comerciais que ocorreram entre 1947 e 1948 para criar uma organização internacional para o comércio. Foi o principal instrumento para a regulação do comércio internacional até a criação da Organização Mundial do Comércio (OMC) em 1995.</a:t>
            </a:r>
          </a:p>
        </p:txBody>
      </p:sp>
    </p:spTree>
    <p:extLst>
      <p:ext uri="{BB962C8B-B14F-4D97-AF65-F5344CB8AC3E}">
        <p14:creationId xmlns:p14="http://schemas.microsoft.com/office/powerpoint/2010/main" val="365486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5EA9C-98F3-0C53-C96A-F809F362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91302"/>
            <a:ext cx="9720072" cy="1499616"/>
          </a:xfrm>
        </p:spPr>
        <p:txBody>
          <a:bodyPr/>
          <a:lstStyle/>
          <a:p>
            <a:r>
              <a:rPr lang="pt-BR" dirty="0"/>
              <a:t>O MULTILATERALISMO E A OMC:</a:t>
            </a:r>
            <a:br>
              <a:rPr lang="pt-BR" dirty="0"/>
            </a:br>
            <a:r>
              <a:rPr lang="pt-BR" dirty="0"/>
              <a:t>RODADAS - DO GATT À criação da OMC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86DE66-5EC2-4C65-6A9D-B62C1B15A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86" y="1804851"/>
            <a:ext cx="11027228" cy="5053149"/>
          </a:xfrm>
        </p:spPr>
        <p:txBody>
          <a:bodyPr>
            <a:normAutofit/>
          </a:bodyPr>
          <a:lstStyle/>
          <a:p>
            <a:r>
              <a:rPr lang="pt-BR" sz="2400" b="1" dirty="0"/>
              <a:t>Rodadas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1ª a 6ª Rodadas que negociavam tarifas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1600" dirty="0"/>
              <a:t>Princípio da não discriminação, chamado Tratamento de Nação Mais Favorecida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1600" dirty="0"/>
              <a:t>Princípio da Transparência/ Reciprocidade / Consenso e outros princípios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7ª - Rodada Tóquio (1973-1979) abarcou tarifas, barreiras não tarifárias e etc. (Códigos)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8ª - Rodada Uruguai (1986-1994):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1600" dirty="0"/>
              <a:t>Tarifas + regras </a:t>
            </a:r>
            <a:r>
              <a:rPr lang="pt-BR" sz="1600" dirty="0" err="1"/>
              <a:t>Anti</a:t>
            </a:r>
            <a:r>
              <a:rPr lang="pt-BR" sz="1600" dirty="0"/>
              <a:t> Dumping, </a:t>
            </a:r>
            <a:r>
              <a:rPr lang="pt-BR" sz="1600" dirty="0" err="1"/>
              <a:t>Anti</a:t>
            </a:r>
            <a:r>
              <a:rPr lang="pt-BR" sz="1600" dirty="0"/>
              <a:t> Subsídios, Salvaguardas, etc.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1600" dirty="0"/>
              <a:t>Serviços + Propriedade intelectual + Agricultura (</a:t>
            </a:r>
            <a:r>
              <a:rPr lang="pt-BR" sz="1600" dirty="0" err="1"/>
              <a:t>PEDs</a:t>
            </a:r>
            <a:r>
              <a:rPr lang="pt-BR" sz="1600" dirty="0"/>
              <a:t> no modelo de substituição de importações)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1600" dirty="0"/>
              <a:t>Princípio do Tratamento especial e diferenciado 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1600" dirty="0"/>
              <a:t>“Tribunal” resolução dos conflitos: Dispute </a:t>
            </a:r>
            <a:r>
              <a:rPr lang="pt-BR" sz="1600" dirty="0" err="1"/>
              <a:t>Settlement</a:t>
            </a:r>
            <a:r>
              <a:rPr lang="pt-BR" sz="1600" dirty="0"/>
              <a:t> Body (DSB)</a:t>
            </a:r>
          </a:p>
          <a:p>
            <a:pPr marL="809244" lvl="6" indent="-3429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sz="2400" b="1" dirty="0"/>
              <a:t>Criação da ORGANIZAÇÃO MUNDIAL DO COMÉRCIO em 1995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9ª - Rodada Doha (2001- ?)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1600" dirty="0"/>
              <a:t>Impasse não diminuiu o interesse das nações na OMC. </a:t>
            </a:r>
            <a:r>
              <a:rPr lang="pt-BR" sz="1600" b="1" dirty="0"/>
              <a:t>20 nações, incluindo China e Rússia, aderiram desde 2001</a:t>
            </a:r>
            <a:r>
              <a:rPr 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2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5EA9C-98F3-0C53-C96A-F809F362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91302"/>
            <a:ext cx="9720072" cy="1499616"/>
          </a:xfrm>
        </p:spPr>
        <p:txBody>
          <a:bodyPr/>
          <a:lstStyle/>
          <a:p>
            <a:r>
              <a:rPr lang="pt-BR" dirty="0"/>
              <a:t>O MULTILATERALISMO E A OMC:</a:t>
            </a:r>
            <a:br>
              <a:rPr lang="pt-BR" dirty="0"/>
            </a:br>
            <a:r>
              <a:rPr lang="pt-BR" dirty="0"/>
              <a:t>apesar do impasse 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2140C49-BBBE-2EC1-5B89-C9DA4622D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69" t="29544" r="20056" b="13433"/>
          <a:stretch/>
        </p:blipFill>
        <p:spPr>
          <a:xfrm>
            <a:off x="1244345" y="1790919"/>
            <a:ext cx="9279636" cy="49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5EA9C-98F3-0C53-C96A-F809F362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MULTILATERALISMO E A OMC:</a:t>
            </a:r>
            <a:br>
              <a:rPr lang="pt-BR" dirty="0"/>
            </a:br>
            <a:r>
              <a:rPr lang="pt-BR" dirty="0"/>
              <a:t>estrutura da </a:t>
            </a:r>
            <a:r>
              <a:rPr lang="pt-BR" dirty="0" err="1"/>
              <a:t>oMC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86DE66-5EC2-4C65-6A9D-B62C1B15A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943" y="2286000"/>
            <a:ext cx="5519057" cy="4023360"/>
          </a:xfrm>
        </p:spPr>
        <p:txBody>
          <a:bodyPr>
            <a:normAutofit fontScale="92500" lnSpcReduction="10000"/>
          </a:bodyPr>
          <a:lstStyle/>
          <a:p>
            <a:r>
              <a:rPr lang="pt-BR" sz="2400" b="1" dirty="0"/>
              <a:t>Organização Mundial do Comércio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Objetivos: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1800" dirty="0"/>
              <a:t>“Liberalização do comércio”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1800" dirty="0"/>
              <a:t> Estabelecer um sistema comercial mundial baseado em regras e para uma liberalização comercial mutuamente vantajosa.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Funções: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1800" dirty="0"/>
              <a:t>Foro de negociação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1800" dirty="0"/>
              <a:t>“Tribunal” de Solução de Controvérsias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1800" dirty="0"/>
              <a:t>Revisão da política comercial e supervisão de regras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Membros (164), observadores negociando acesso (21)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66F2D1-7F50-C5C7-7580-B01408420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2902" y="2435351"/>
            <a:ext cx="5519057" cy="417880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b="1" dirty="0"/>
              <a:t> </a:t>
            </a:r>
            <a:r>
              <a:rPr lang="pt-BR" dirty="0"/>
              <a:t>Estrutura: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800" dirty="0"/>
              <a:t>Conferência Ministerial (MCs a cada 2 anos) </a:t>
            </a:r>
            <a:r>
              <a:rPr lang="pt-BR" sz="1800" b="1" dirty="0"/>
              <a:t>* BR: 1 ano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800" dirty="0"/>
              <a:t>Conselho Geral (embaixadores Genebra)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800" dirty="0"/>
              <a:t>Conselhos de Bens, Serviços e PI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800" dirty="0"/>
              <a:t>DSB e </a:t>
            </a:r>
            <a:r>
              <a:rPr lang="en-US" sz="1800" dirty="0"/>
              <a:t>Trade Policy Review Mechanism (</a:t>
            </a:r>
            <a:r>
              <a:rPr lang="pt-BR" sz="1800" dirty="0"/>
              <a:t>TPRM)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800" dirty="0"/>
              <a:t>Obs. Tivemos um Diretor-Geral da OMC brasileiro, o Embaixador Roberto Azevêdo (2013-2021)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/>
              <a:t> </a:t>
            </a:r>
            <a:r>
              <a:rPr lang="pt-BR" dirty="0"/>
              <a:t>Funcionamento: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800" dirty="0"/>
              <a:t>Reuniões formais e informais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Clivagem PD x PED: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800" dirty="0"/>
              <a:t>G-4 (Costa Rica, Hong Kong, China, Singapura e Suíça)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800" dirty="0"/>
              <a:t>G-20 comercial (Brasil, Índia e outros </a:t>
            </a:r>
            <a:r>
              <a:rPr lang="pt-BR" sz="1800" dirty="0" err="1"/>
              <a:t>PEDs</a:t>
            </a:r>
            <a:r>
              <a:rPr lang="pt-BR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26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5EA9C-98F3-0C53-C96A-F809F362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MULTILATERALISMO E A OMC:</a:t>
            </a:r>
            <a:br>
              <a:rPr lang="pt-BR" dirty="0"/>
            </a:br>
            <a:r>
              <a:rPr lang="pt-BR" dirty="0"/>
              <a:t>comércio de bens - 2020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07F3C3D-B2A5-58DF-823C-8EC014A25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" t="28265" r="43125" b="23111"/>
          <a:stretch/>
        </p:blipFill>
        <p:spPr>
          <a:xfrm>
            <a:off x="1985210" y="2084832"/>
            <a:ext cx="8221580" cy="43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67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2870</TotalTime>
  <Words>1572</Words>
  <Application>Microsoft Office PowerPoint</Application>
  <PresentationFormat>Widescreen</PresentationFormat>
  <Paragraphs>155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O MULTILATERALISMO E A organização mundial do comércio (OMC) </vt:lpstr>
      <vt:lpstr>O MULTILATERALISMO E A OMC: Governança econômica global - ATORES  </vt:lpstr>
      <vt:lpstr>O MULTILATERALISMO E A OMC: Governança econômica global - atores II </vt:lpstr>
      <vt:lpstr>O MULTILATERALISMO E A OMC: MULTISSISTEMA DO COMÉRCIO global  </vt:lpstr>
      <vt:lpstr>O MULTILATERALISMO E A OMC: DO GATT A OMC  </vt:lpstr>
      <vt:lpstr>O MULTILATERALISMO E A OMC: RODADAS - DO GATT À criação da OMC  </vt:lpstr>
      <vt:lpstr>O MULTILATERALISMO E A OMC: apesar do impasse  </vt:lpstr>
      <vt:lpstr>O MULTILATERALISMO E A OMC: estrutura da oMC</vt:lpstr>
      <vt:lpstr>O MULTILATERALISMO E A OMC: comércio de bens - 2020</vt:lpstr>
      <vt:lpstr>Apresentação do PowerPoint</vt:lpstr>
      <vt:lpstr>Apresentação do PowerPoint</vt:lpstr>
      <vt:lpstr>Apresentação do PowerPoint</vt:lpstr>
      <vt:lpstr>O MULTILATERALISMO E A OMC: SOLUÇÃO DE CONTROVÉRSIAS – caso brasileiro</vt:lpstr>
      <vt:lpstr>Apresentação do PowerPoint</vt:lpstr>
      <vt:lpstr>O MULTILATERALISMO E A OMC: a omc perde os dentes em 2019</vt:lpstr>
      <vt:lpstr>O MULTILATERALISMO E A OMC: rodada doha – de 2001 ao impasse atual</vt:lpstr>
      <vt:lpstr>O MULTILATERALISMO E A OMC: status do Brasil como PD? E daqui em diante?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MULTILATERALISMO E A organização mundial do comércio (OMC) </dc:title>
  <dc:creator>Tamiris Burin</dc:creator>
  <cp:lastModifiedBy>Tamiris Burin</cp:lastModifiedBy>
  <cp:revision>15</cp:revision>
  <dcterms:created xsi:type="dcterms:W3CDTF">2023-12-05T17:01:44Z</dcterms:created>
  <dcterms:modified xsi:type="dcterms:W3CDTF">2023-12-07T16:52:36Z</dcterms:modified>
</cp:coreProperties>
</file>