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70" r:id="rId7"/>
    <p:sldId id="272" r:id="rId8"/>
    <p:sldId id="273" r:id="rId9"/>
    <p:sldId id="262" r:id="rId10"/>
    <p:sldId id="271" r:id="rId11"/>
    <p:sldId id="264" r:id="rId12"/>
    <p:sldId id="308" r:id="rId13"/>
    <p:sldId id="265" r:id="rId14"/>
    <p:sldId id="307" r:id="rId15"/>
    <p:sldId id="268" r:id="rId16"/>
    <p:sldId id="351" r:id="rId17"/>
    <p:sldId id="266" r:id="rId18"/>
    <p:sldId id="277" r:id="rId19"/>
    <p:sldId id="275" r:id="rId20"/>
    <p:sldId id="278" r:id="rId21"/>
    <p:sldId id="279" r:id="rId22"/>
    <p:sldId id="280" r:id="rId23"/>
    <p:sldId id="282" r:id="rId24"/>
    <p:sldId id="283" r:id="rId25"/>
    <p:sldId id="281" r:id="rId26"/>
    <p:sldId id="345" r:id="rId27"/>
    <p:sldId id="276" r:id="rId28"/>
    <p:sldId id="284" r:id="rId29"/>
    <p:sldId id="285" r:id="rId30"/>
    <p:sldId id="286" r:id="rId31"/>
    <p:sldId id="287" r:id="rId32"/>
    <p:sldId id="292" r:id="rId33"/>
    <p:sldId id="288" r:id="rId34"/>
    <p:sldId id="289" r:id="rId35"/>
    <p:sldId id="290" r:id="rId36"/>
    <p:sldId id="291" r:id="rId37"/>
    <p:sldId id="297" r:id="rId38"/>
    <p:sldId id="298" r:id="rId39"/>
    <p:sldId id="299" r:id="rId40"/>
    <p:sldId id="295" r:id="rId41"/>
    <p:sldId id="296" r:id="rId42"/>
    <p:sldId id="302" r:id="rId43"/>
    <p:sldId id="304" r:id="rId44"/>
    <p:sldId id="301" r:id="rId45"/>
    <p:sldId id="303" r:id="rId46"/>
    <p:sldId id="363" r:id="rId47"/>
    <p:sldId id="305" r:id="rId48"/>
    <p:sldId id="306" r:id="rId49"/>
    <p:sldId id="350" r:id="rId50"/>
    <p:sldId id="354" r:id="rId51"/>
    <p:sldId id="355" r:id="rId52"/>
    <p:sldId id="356" r:id="rId53"/>
    <p:sldId id="357" r:id="rId54"/>
    <p:sldId id="358" r:id="rId55"/>
    <p:sldId id="359" r:id="rId56"/>
    <p:sldId id="360" r:id="rId57"/>
    <p:sldId id="361" r:id="rId58"/>
    <p:sldId id="36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92" d="100"/>
          <a:sy n="92" d="100"/>
        </p:scale>
        <p:origin x="58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A08A3-3CCC-49E6-964C-E1738A6D992D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2CB49-322C-48BB-A333-B208C96D6BAF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MX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MX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MX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MX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MX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18-Sep-19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scielo.br/scielo.php?script=sci_arttext&amp;pid=S0100-60452019000100169#B5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575" y="1122680"/>
            <a:ext cx="11480165" cy="2387600"/>
          </a:xfrm>
        </p:spPr>
        <p:txBody>
          <a:bodyPr>
            <a:normAutofit fontScale="90000"/>
          </a:bodyPr>
          <a:lstStyle/>
          <a:p>
            <a:r>
              <a:rPr lang="es-PE" altLang="en-US" dirty="0">
                <a:solidFill>
                  <a:schemeClr val="accent1">
                    <a:lumMod val="50000"/>
                  </a:schemeClr>
                </a:solidFill>
              </a:rPr>
              <a:t>Genômica: fluxo de informação na célula, estrutura de genomas, estratégias de sequenciamento de genomas</a:t>
            </a:r>
          </a:p>
        </p:txBody>
      </p:sp>
      <p:sp>
        <p:nvSpPr>
          <p:cNvPr id="3078" name="CaixaDeTexto 8"/>
          <p:cNvSpPr txBox="1"/>
          <p:nvPr/>
        </p:nvSpPr>
        <p:spPr>
          <a:xfrm>
            <a:off x="2554923" y="3505835"/>
            <a:ext cx="7081837" cy="28301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b="1" dirty="0"/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n-US" b="1">
                <a:sym typeface="+mn-ea"/>
              </a:rPr>
              <a:t>Fernando Manuel Matias Hurtado</a:t>
            </a:r>
            <a:endParaRPr lang="es-PE" altLang="en-US"/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 dirty="0"/>
              <a:t>Luan Gaspar Clemente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2400" b="1" i="1" dirty="0"/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i="1" dirty="0"/>
              <a:t>CEN5789 – Genômica e Bioinformática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 i="1" dirty="0"/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dirty="0"/>
              <a:t>2019</a:t>
            </a:r>
            <a:endParaRPr lang="pt-BR" altLang="pt-BR" sz="2400" dirty="0"/>
          </a:p>
        </p:txBody>
      </p:sp>
      <p:sp>
        <p:nvSpPr>
          <p:cNvPr id="7" name="Retângulo 6"/>
          <p:cNvSpPr/>
          <p:nvPr/>
        </p:nvSpPr>
        <p:spPr>
          <a:xfrm>
            <a:off x="0" y="-952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9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425" y="4992688"/>
            <a:ext cx="1203325" cy="1203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aixaDeTexto 8"/>
          <p:cNvSpPr txBox="1"/>
          <p:nvPr/>
        </p:nvSpPr>
        <p:spPr>
          <a:xfrm>
            <a:off x="2554923" y="3510280"/>
            <a:ext cx="7081837" cy="28301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b="1" dirty="0"/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n-US" b="1">
                <a:sym typeface="+mn-ea"/>
              </a:rPr>
              <a:t>Fernando Manuel Matias Hurtado</a:t>
            </a:r>
            <a:endParaRPr lang="es-PE" altLang="en-US"/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 dirty="0"/>
              <a:t>Luan Gaspar Clemente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2400" b="1" i="1" dirty="0"/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i="1" dirty="0"/>
              <a:t>CEN5789 – Genômica e Bioinformática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 i="1" dirty="0"/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dirty="0"/>
              <a:t>2019</a:t>
            </a:r>
            <a:endParaRPr lang="pt-BR" altLang="pt-BR" sz="2400" dirty="0"/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16650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PE" altLang="es-MX"/>
              <a:t>hipoteses do tamaho do genoma</a:t>
            </a:r>
          </a:p>
          <a:p>
            <a:r>
              <a:rPr lang="es-PE" altLang="es-MX"/>
              <a:t>os predatores (celulas eucariotas) fagocitaram celulas procariotas) e auentam o tamanho celular e o tamanho do genoma.</a:t>
            </a:r>
          </a:p>
          <a:p>
            <a:endParaRPr lang="es-PE" altLang="es-MX"/>
          </a:p>
          <a:p>
            <a:r>
              <a:rPr lang="es-PE" altLang="es-MX"/>
              <a:t>o aumento tinha ocurrido pelo aumento de elementos transponibles parasitas (insercao de multiples copias de DNA no genoma)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025" y="1825625"/>
            <a:ext cx="5824220" cy="3912235"/>
          </a:xfrm>
          <a:prstGeom prst="rect">
            <a:avLst/>
          </a:prstGeom>
        </p:spPr>
      </p:pic>
      <p:sp>
        <p:nvSpPr>
          <p:cNvPr id="6" name="Cuadro de texto 5"/>
          <p:cNvSpPr txBox="1"/>
          <p:nvPr/>
        </p:nvSpPr>
        <p:spPr>
          <a:xfrm>
            <a:off x="710565" y="6176010"/>
            <a:ext cx="4634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es-MX"/>
              <a:t>comparacao de genomas haploides</a:t>
            </a:r>
          </a:p>
        </p:txBody>
      </p:sp>
      <p:sp>
        <p:nvSpPr>
          <p:cNvPr id="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endParaRPr lang="es-PE" altLang="pt-BR" sz="4400" dirty="0">
              <a:sym typeface="+mn-ea"/>
            </a:endParaRPr>
          </a:p>
          <a:p>
            <a:pPr lvl="0">
              <a:defRPr/>
            </a:pPr>
            <a:r>
              <a:rPr lang="es-PE" altLang="pt-BR" sz="4400" dirty="0">
                <a:sym typeface="+mn-ea"/>
              </a:rPr>
              <a:t>O</a:t>
            </a:r>
            <a:r>
              <a:rPr lang="pt-BR" altLang="es-MX" sz="4400" dirty="0">
                <a:sym typeface="+mn-ea"/>
              </a:rPr>
              <a:t>s genomas eucarióticos são grandes</a:t>
            </a:r>
            <a:br>
              <a:rPr lang="pt-BR" altLang="es-MX" sz="4400" dirty="0"/>
            </a:b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l="17452" t="15336" r="23709" b="9631"/>
          <a:stretch>
            <a:fillRect/>
          </a:stretch>
        </p:blipFill>
        <p:spPr>
          <a:xfrm>
            <a:off x="838200" y="1346835"/>
            <a:ext cx="6955155" cy="4987290"/>
          </a:xfrm>
          <a:prstGeom prst="rect">
            <a:avLst/>
          </a:prstGeom>
        </p:spPr>
      </p:pic>
      <p:sp>
        <p:nvSpPr>
          <p:cNvPr id="2" name="Cuadro de texto 1"/>
          <p:cNvSpPr txBox="1"/>
          <p:nvPr/>
        </p:nvSpPr>
        <p:spPr>
          <a:xfrm>
            <a:off x="8011795" y="1388745"/>
            <a:ext cx="35496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es-MX" sz="2400" dirty="0"/>
              <a:t>o genoma da Salamandra e </a:t>
            </a:r>
            <a:r>
              <a:rPr lang="es-PE" altLang="es-MX" sz="2400" dirty="0" err="1"/>
              <a:t>lírios</a:t>
            </a:r>
            <a:r>
              <a:rPr lang="es-PE" altLang="es-MX" sz="2400" dirty="0"/>
              <a:t> </a:t>
            </a:r>
            <a:r>
              <a:rPr lang="es-PE" altLang="es-MX" sz="2400" dirty="0" err="1"/>
              <a:t>contem</a:t>
            </a:r>
            <a:r>
              <a:rPr lang="es-PE" altLang="es-MX" sz="2400" dirty="0"/>
              <a:t> </a:t>
            </a:r>
            <a:r>
              <a:rPr lang="es-PE" altLang="es-MX" sz="2400" dirty="0" err="1"/>
              <a:t>mais</a:t>
            </a:r>
            <a:r>
              <a:rPr lang="es-PE" altLang="es-MX" sz="2400" dirty="0"/>
              <a:t> de 10 </a:t>
            </a:r>
            <a:r>
              <a:rPr lang="es-PE" altLang="es-MX" sz="2400" dirty="0" err="1"/>
              <a:t>vezes</a:t>
            </a:r>
            <a:r>
              <a:rPr lang="es-PE" altLang="es-MX" sz="2400" dirty="0"/>
              <a:t> o DNA que no genoma de humanos, e </a:t>
            </a:r>
            <a:r>
              <a:rPr lang="es-PE" altLang="es-MX" sz="2400" dirty="0" err="1"/>
              <a:t>certamente</a:t>
            </a:r>
            <a:r>
              <a:rPr lang="es-PE" altLang="es-MX" sz="2400" dirty="0"/>
              <a:t> </a:t>
            </a:r>
            <a:r>
              <a:rPr lang="es-PE" altLang="es-MX" sz="2400" dirty="0" err="1"/>
              <a:t>não</a:t>
            </a:r>
            <a:r>
              <a:rPr lang="es-PE" altLang="es-MX" sz="2400" dirty="0"/>
              <a:t> </a:t>
            </a:r>
            <a:r>
              <a:rPr lang="es-PE" altLang="es-MX" sz="2400" dirty="0" err="1"/>
              <a:t>são</a:t>
            </a:r>
            <a:r>
              <a:rPr lang="es-PE" altLang="es-MX" sz="2400" dirty="0"/>
              <a:t> </a:t>
            </a:r>
            <a:r>
              <a:rPr lang="es-PE" altLang="es-MX" sz="2400" dirty="0" err="1"/>
              <a:t>mais</a:t>
            </a:r>
            <a:r>
              <a:rPr lang="es-PE" altLang="es-MX" sz="2400" dirty="0"/>
              <a:t> complexos que os </a:t>
            </a:r>
            <a:r>
              <a:rPr lang="es-PE" altLang="es-MX" sz="2400" dirty="0" err="1"/>
              <a:t>homens</a:t>
            </a:r>
            <a:r>
              <a:rPr lang="es-PE" altLang="es-MX" sz="2400" dirty="0"/>
              <a:t>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rcRect b="28984"/>
          <a:stretch>
            <a:fillRect/>
          </a:stretch>
        </p:blipFill>
        <p:spPr>
          <a:xfrm>
            <a:off x="8248015" y="4126230"/>
            <a:ext cx="3313430" cy="220789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s-PE" altLang="es-MX" sz="4400"/>
              <a:t>Complexidade dos genomas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l="18518" t="24004" r="19995" b="11513"/>
          <a:stretch>
            <a:fillRect/>
          </a:stretch>
        </p:blipFill>
        <p:spPr>
          <a:xfrm>
            <a:off x="-202656" y="1263967"/>
            <a:ext cx="7342505" cy="4330065"/>
          </a:xfrm>
          <a:prstGeom prst="rect">
            <a:avLst/>
          </a:prstGeom>
        </p:spPr>
      </p:pic>
      <p:sp>
        <p:nvSpPr>
          <p:cNvPr id="3" name="Cuadro de texto 2"/>
          <p:cNvSpPr txBox="1"/>
          <p:nvPr/>
        </p:nvSpPr>
        <p:spPr>
          <a:xfrm>
            <a:off x="7017385" y="2644775"/>
            <a:ext cx="476821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PE" sz="3200" dirty="0"/>
              <a:t>o genoma da salamandra </a:t>
            </a:r>
            <a:r>
              <a:rPr lang="es-PE" sz="3200" dirty="0" err="1"/>
              <a:t>tem</a:t>
            </a:r>
            <a:r>
              <a:rPr lang="es-PE" sz="3200" dirty="0"/>
              <a:t> </a:t>
            </a:r>
            <a:r>
              <a:rPr lang="es-PE" sz="3200" dirty="0" err="1"/>
              <a:t>mais</a:t>
            </a:r>
            <a:r>
              <a:rPr lang="es-PE" sz="3200" dirty="0"/>
              <a:t> </a:t>
            </a:r>
            <a:r>
              <a:rPr lang="es-PE" sz="3200" dirty="0" err="1"/>
              <a:t>regiões</a:t>
            </a:r>
            <a:r>
              <a:rPr lang="es-PE" sz="3200" dirty="0"/>
              <a:t> </a:t>
            </a:r>
            <a:r>
              <a:rPr lang="es-PE" sz="3200" dirty="0" err="1"/>
              <a:t>não</a:t>
            </a:r>
            <a:r>
              <a:rPr lang="es-PE" sz="3200" dirty="0"/>
              <a:t> codificantes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-13652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BR" altLang="pt-BR" sz="4000" dirty="0"/>
              <a:t>Que causa a grandeza e complexidade dos genomas?</a:t>
            </a:r>
            <a:endParaRPr kumimoji="0" lang="pt-BR" sz="4000" b="0" i="1" u="none" strike="noStrike" kern="1200" cap="none" spc="0" normalizeH="0" baseline="0" dirty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PE" altLang="es-MX" dirty="0"/>
              <a:t>O DNA </a:t>
            </a:r>
            <a:r>
              <a:rPr lang="es-PE" altLang="es-MX" dirty="0" err="1"/>
              <a:t>não</a:t>
            </a:r>
            <a:r>
              <a:rPr lang="es-PE" altLang="es-MX" dirty="0"/>
              <a:t> codificante é considerado “</a:t>
            </a:r>
            <a:r>
              <a:rPr lang="es-PE" altLang="es-MX" dirty="0" err="1"/>
              <a:t>lixo</a:t>
            </a:r>
            <a:r>
              <a:rPr lang="es-PE" altLang="es-MX" dirty="0"/>
              <a:t>” </a:t>
            </a:r>
            <a:r>
              <a:rPr lang="es-PE" altLang="es-MX" dirty="0" err="1"/>
              <a:t>dispesável</a:t>
            </a:r>
            <a:r>
              <a:rPr lang="es-PE" altLang="es-MX" dirty="0"/>
              <a:t>, é </a:t>
            </a:r>
            <a:r>
              <a:rPr lang="es-PE" altLang="es-MX" dirty="0" err="1"/>
              <a:t>mais</a:t>
            </a:r>
            <a:r>
              <a:rPr lang="es-PE" altLang="es-MX" dirty="0"/>
              <a:t> fácil guardar toda a </a:t>
            </a:r>
            <a:r>
              <a:rPr lang="es-PE" altLang="es-MX" dirty="0" err="1"/>
              <a:t>informação</a:t>
            </a:r>
            <a:r>
              <a:rPr lang="es-PE" altLang="es-MX" dirty="0"/>
              <a:t> (</a:t>
            </a:r>
            <a:r>
              <a:rPr lang="es-PE" altLang="es-MX" dirty="0" err="1"/>
              <a:t>quando</a:t>
            </a:r>
            <a:r>
              <a:rPr lang="es-PE" altLang="es-MX" dirty="0"/>
              <a:t> é </a:t>
            </a:r>
            <a:r>
              <a:rPr lang="es-PE" altLang="es-MX" dirty="0" err="1"/>
              <a:t>pequena</a:t>
            </a:r>
            <a:r>
              <a:rPr lang="es-PE" altLang="es-MX" dirty="0"/>
              <a:t>) que </a:t>
            </a:r>
            <a:r>
              <a:rPr lang="es-PE" altLang="es-MX" dirty="0" err="1"/>
              <a:t>selecionar</a:t>
            </a:r>
            <a:r>
              <a:rPr lang="es-PE" altLang="es-MX" dirty="0"/>
              <a:t> a </a:t>
            </a:r>
            <a:r>
              <a:rPr lang="es-PE" altLang="es-MX" dirty="0" err="1"/>
              <a:t>informação</a:t>
            </a:r>
            <a:r>
              <a:rPr lang="es-PE" altLang="es-MX" dirty="0"/>
              <a:t> importante e descartar o resto</a:t>
            </a:r>
          </a:p>
          <a:p>
            <a:pPr marL="0" indent="0">
              <a:buNone/>
            </a:pPr>
            <a:endParaRPr lang="es-PE" altLang="es-MX" dirty="0"/>
          </a:p>
          <a:p>
            <a:pPr marL="0" indent="0">
              <a:buNone/>
            </a:pPr>
            <a:r>
              <a:rPr lang="es-PE" altLang="es-MX" dirty="0" err="1"/>
              <a:t>certamente</a:t>
            </a:r>
            <a:r>
              <a:rPr lang="es-PE" altLang="es-MX" dirty="0"/>
              <a:t> o DNA </a:t>
            </a:r>
            <a:r>
              <a:rPr lang="es-PE" altLang="es-MX" dirty="0" err="1"/>
              <a:t>não</a:t>
            </a:r>
            <a:r>
              <a:rPr lang="es-PE" altLang="es-MX" dirty="0"/>
              <a:t> codificante </a:t>
            </a:r>
            <a:r>
              <a:rPr lang="es-PE" altLang="es-MX" dirty="0" err="1"/>
              <a:t>serve</a:t>
            </a:r>
            <a:r>
              <a:rPr lang="es-PE" altLang="es-MX" dirty="0"/>
              <a:t> para regular a </a:t>
            </a:r>
            <a:r>
              <a:rPr lang="es-PE" altLang="es-MX" dirty="0" err="1"/>
              <a:t>expressão</a:t>
            </a:r>
            <a:r>
              <a:rPr lang="es-PE" altLang="es-MX" dirty="0"/>
              <a:t> de genes </a:t>
            </a:r>
            <a:r>
              <a:rPr lang="es-PE" altLang="es-MX" dirty="0" err="1"/>
              <a:t>adjacentes</a:t>
            </a:r>
            <a:r>
              <a:rPr lang="es-PE" altLang="es-MX" dirty="0"/>
              <a:t>, </a:t>
            </a:r>
            <a:r>
              <a:rPr lang="es-PE" altLang="es-MX" dirty="0" err="1"/>
              <a:t>além</a:t>
            </a:r>
            <a:r>
              <a:rPr lang="es-PE" altLang="es-MX" dirty="0"/>
              <a:t> de </a:t>
            </a:r>
            <a:r>
              <a:rPr lang="es-PE" altLang="es-MX" dirty="0" err="1"/>
              <a:t>funções</a:t>
            </a:r>
            <a:r>
              <a:rPr lang="es-PE" altLang="es-MX" dirty="0"/>
              <a:t> </a:t>
            </a:r>
            <a:r>
              <a:rPr lang="es-PE" altLang="es-MX" dirty="0" err="1"/>
              <a:t>estruturais</a:t>
            </a:r>
            <a:endParaRPr lang="es-PE" altLang="es-MX" dirty="0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1811" y="1182823"/>
            <a:ext cx="5790353" cy="4342765"/>
          </a:xfrm>
          <a:prstGeom prst="rect">
            <a:avLst/>
          </a:prstGeom>
        </p:spPr>
      </p:pic>
      <p:sp>
        <p:nvSpPr>
          <p:cNvPr id="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s-PE" altLang="es-MX" sz="4000" dirty="0"/>
              <a:t>O</a:t>
            </a:r>
            <a:r>
              <a:rPr lang="pt-BR" altLang="es-MX" sz="4000" dirty="0"/>
              <a:t>s genomas eucarióticos são ricos em DNA regulador</a:t>
            </a:r>
            <a:endParaRPr kumimoji="0" lang="pt-BR" sz="40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71995" y="1211671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pt-BR" altLang="es-MX" dirty="0">
                <a:solidFill>
                  <a:srgbClr val="FF0000"/>
                </a:solidFill>
              </a:rPr>
              <a:t>Antecedentes</a:t>
            </a:r>
            <a:endParaRPr lang="pt-BR" altLang="es-MX" dirty="0"/>
          </a:p>
          <a:p>
            <a:pPr marL="0" indent="0">
              <a:buNone/>
            </a:pPr>
            <a:r>
              <a:rPr lang="pt-BR" altLang="es-MX" dirty="0"/>
              <a:t>Pode-se determinar os níveis de expressão de genes</a:t>
            </a:r>
          </a:p>
          <a:p>
            <a:pPr marL="0" indent="0">
              <a:buNone/>
            </a:pPr>
            <a:r>
              <a:rPr lang="pt-BR" altLang="es-MX" dirty="0"/>
              <a:t>pode se calcular o número de genes e proteínas de uma célula</a:t>
            </a:r>
          </a:p>
          <a:p>
            <a:pPr marL="0" indent="0">
              <a:buNone/>
            </a:pPr>
            <a:r>
              <a:rPr lang="pt-BR" altLang="es-MX" dirty="0"/>
              <a:t>descrever redes de interação entre eles 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84370" y="1211671"/>
            <a:ext cx="6157981" cy="435133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BR" altLang="es-MX" sz="4000" dirty="0"/>
              <a:t>A matemática na compreensão da informação da célula</a:t>
            </a:r>
            <a:endParaRPr kumimoji="0" lang="pt-BR" sz="4000" b="0" i="1" u="none" strike="noStrike" kern="1200" cap="none" spc="0" normalizeH="0" baseline="0" dirty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213632" y="1074737"/>
            <a:ext cx="5338082" cy="4829674"/>
          </a:xfrm>
        </p:spPr>
        <p:txBody>
          <a:bodyPr>
            <a:normAutofit/>
          </a:bodyPr>
          <a:lstStyle/>
          <a:p>
            <a:r>
              <a:rPr lang="pt-BR" altLang="es-MX" dirty="0"/>
              <a:t>Quase todo gene no genoma de vertebrados possui </a:t>
            </a:r>
            <a:r>
              <a:rPr lang="pt-BR" altLang="es-MX" dirty="0" err="1"/>
              <a:t>paralogos</a:t>
            </a:r>
            <a:r>
              <a:rPr lang="pt-BR" altLang="es-MX" dirty="0"/>
              <a:t> - outros genes no mesmo genoma inconfundivelmente relacionados e que devem ter surgido por </a:t>
            </a:r>
            <a:r>
              <a:rPr lang="pt-BR" altLang="es-MX" dirty="0">
                <a:solidFill>
                  <a:srgbClr val="FF0000"/>
                </a:solidFill>
              </a:rPr>
              <a:t>replicação genica</a:t>
            </a:r>
          </a:p>
          <a:p>
            <a:endParaRPr lang="pt-BR" altLang="es-MX" dirty="0"/>
          </a:p>
          <a:p>
            <a:r>
              <a:rPr lang="pt-BR" altLang="es-MX" dirty="0"/>
              <a:t>Existe a possibilidade de que existiu essa duplicação em </a:t>
            </a:r>
            <a:r>
              <a:rPr lang="pt-BR" altLang="es-MX" dirty="0">
                <a:solidFill>
                  <a:srgbClr val="FF0000"/>
                </a:solidFill>
              </a:rPr>
              <a:t>fragmentos do genoma</a:t>
            </a:r>
            <a:r>
              <a:rPr lang="pt-BR" altLang="es-MX" dirty="0"/>
              <a:t>, e não na duplicação como o genoma tudo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7495630" y="1449229"/>
            <a:ext cx="4645660" cy="4172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altLang="es-MX" sz="2400" dirty="0"/>
              <a:t>No caso do sapo </a:t>
            </a:r>
            <a:r>
              <a:rPr lang="es-PE" altLang="es-MX" sz="2400" i="1" dirty="0" err="1"/>
              <a:t>Xenopus</a:t>
            </a:r>
            <a:r>
              <a:rPr lang="es-PE" altLang="es-MX" sz="2400" dirty="0"/>
              <a:t> </a:t>
            </a:r>
            <a:r>
              <a:rPr lang="es-PE" altLang="es-MX" sz="2400" dirty="0" err="1"/>
              <a:t>cotem</a:t>
            </a:r>
            <a:r>
              <a:rPr lang="es-PE" altLang="es-MX" sz="2400" dirty="0"/>
              <a:t> o genoma duplicado e </a:t>
            </a:r>
            <a:r>
              <a:rPr lang="es-PE" altLang="es-MX" sz="2400" dirty="0" err="1"/>
              <a:t>duas</a:t>
            </a:r>
            <a:r>
              <a:rPr lang="es-PE" altLang="es-MX" sz="2400" dirty="0"/>
              <a:t> veces </a:t>
            </a:r>
            <a:r>
              <a:rPr lang="es-PE" altLang="es-MX" sz="2400" dirty="0" err="1"/>
              <a:t>mais</a:t>
            </a:r>
            <a:r>
              <a:rPr lang="es-PE" altLang="es-MX" sz="2400" dirty="0"/>
              <a:t> DNA por </a:t>
            </a:r>
            <a:r>
              <a:rPr lang="es-PE" altLang="es-MX" sz="2400" dirty="0" err="1"/>
              <a:t>celula</a:t>
            </a:r>
            <a:r>
              <a:rPr lang="es-PE" altLang="es-MX" sz="2400" dirty="0"/>
              <a:t> - 36 </a:t>
            </a:r>
            <a:r>
              <a:rPr lang="es-PE" altLang="es-MX" sz="2400" dirty="0" err="1"/>
              <a:t>cromosomos</a:t>
            </a:r>
            <a:r>
              <a:rPr lang="es-PE" altLang="es-MX" sz="2400" dirty="0"/>
              <a:t> (</a:t>
            </a:r>
            <a:r>
              <a:rPr lang="es-PE" altLang="es-MX" sz="2400" i="1" dirty="0"/>
              <a:t>X. </a:t>
            </a:r>
            <a:r>
              <a:rPr lang="es-PE" altLang="es-MX" sz="2400" i="1" dirty="0" err="1"/>
              <a:t>laevis</a:t>
            </a:r>
            <a:r>
              <a:rPr lang="es-PE" altLang="es-MX" sz="2400" dirty="0"/>
              <a:t>), ja </a:t>
            </a:r>
            <a:r>
              <a:rPr lang="es-PE" altLang="es-MX" sz="2400" i="1" dirty="0"/>
              <a:t>no X. </a:t>
            </a:r>
            <a:r>
              <a:rPr lang="es-PE" altLang="es-MX" sz="2400" i="1" dirty="0" err="1"/>
              <a:t>ruwenzoriensis</a:t>
            </a:r>
            <a:r>
              <a:rPr lang="es-PE" altLang="es-MX" sz="2400" dirty="0"/>
              <a:t> </a:t>
            </a:r>
            <a:r>
              <a:rPr lang="es-PE" altLang="es-MX" sz="2400" dirty="0" err="1"/>
              <a:t>contem</a:t>
            </a:r>
            <a:r>
              <a:rPr lang="es-PE" altLang="es-MX" sz="2400" dirty="0"/>
              <a:t> 6 </a:t>
            </a:r>
            <a:r>
              <a:rPr lang="es-PE" altLang="es-MX" sz="2400" dirty="0" err="1"/>
              <a:t>vezes</a:t>
            </a:r>
            <a:r>
              <a:rPr lang="es-PE" altLang="es-MX" sz="2400" dirty="0"/>
              <a:t> reduplicado e 6 veces </a:t>
            </a:r>
            <a:r>
              <a:rPr lang="es-PE" altLang="es-MX" sz="2400" dirty="0" err="1"/>
              <a:t>mais</a:t>
            </a:r>
            <a:r>
              <a:rPr lang="es-PE" altLang="es-MX" sz="2400" dirty="0"/>
              <a:t> DNA por </a:t>
            </a:r>
            <a:r>
              <a:rPr lang="es-PE" altLang="es-MX" sz="2400" dirty="0" err="1"/>
              <a:t>celula</a:t>
            </a:r>
            <a:r>
              <a:rPr lang="es-PE" altLang="es-MX" sz="2400" dirty="0"/>
              <a:t> (108 </a:t>
            </a:r>
            <a:r>
              <a:rPr lang="es-PE" altLang="es-MX" sz="2400" dirty="0" err="1"/>
              <a:t>cromosomos</a:t>
            </a:r>
            <a:r>
              <a:rPr lang="es-PE" altLang="es-MX" sz="2400" dirty="0"/>
              <a:t>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036" y="3856673"/>
            <a:ext cx="2807970" cy="2479040"/>
          </a:xfrm>
          <a:prstGeom prst="rect">
            <a:avLst/>
          </a:prstGeom>
        </p:spPr>
      </p:pic>
      <p:sp>
        <p:nvSpPr>
          <p:cNvPr id="6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s-PE" altLang="pt-BR" sz="3600" dirty="0"/>
              <a:t>o</a:t>
            </a:r>
            <a:r>
              <a:rPr lang="pt-BR" altLang="es-MX" sz="3600" dirty="0"/>
              <a:t> genoma dos vertebrados é um produto de duplicação repetida</a:t>
            </a:r>
            <a:endParaRPr kumimoji="0" lang="pt-BR" sz="36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433387" y="1146356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pt-BR" altLang="es-MX" dirty="0"/>
              <a:t>formação de uma família de genes.</a:t>
            </a:r>
          </a:p>
          <a:p>
            <a:r>
              <a:rPr lang="pt-BR" altLang="es-MX" dirty="0"/>
              <a:t>os genes novos se divergiram e formaram novas proteínas (podendo coincidir com a evolução)</a:t>
            </a:r>
          </a:p>
          <a:p>
            <a:r>
              <a:rPr lang="pt-BR" altLang="es-MX" dirty="0"/>
              <a:t>mas nem todas as duplicações e mutações foram positivas, em muitos casos as copias genéticas não são funcionais (pseudogenes) somente relíquias evolutivas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49220"/>
            <a:ext cx="5181600" cy="2732405"/>
          </a:xfrm>
          <a:prstGeom prst="rect">
            <a:avLst/>
          </a:prstGeom>
        </p:spPr>
      </p:pic>
      <p:sp>
        <p:nvSpPr>
          <p:cNvPr id="6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s-PE" altLang="es-MX" sz="4400"/>
              <a:t>Resultado da </a:t>
            </a:r>
            <a:r>
              <a:rPr lang="pt-BR" altLang="es-MX" sz="4400"/>
              <a:t>duplicação</a:t>
            </a:r>
            <a:r>
              <a:rPr lang="es-PE" altLang="es-MX" sz="4400"/>
              <a:t> de genes 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altLang="es-MX" dirty="0"/>
              <a:t>Problema para os geneticistas, mas cria oportunidades para os organismos na evolução 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0245" y="565785"/>
            <a:ext cx="4885690" cy="3566795"/>
          </a:xfrm>
          <a:prstGeom prst="rect">
            <a:avLst/>
          </a:prstGeom>
        </p:spPr>
      </p:pic>
      <p:sp>
        <p:nvSpPr>
          <p:cNvPr id="6" name="Marcador de posición de contenido 2"/>
          <p:cNvSpPr>
            <a:spLocks noGrp="1"/>
          </p:cNvSpPr>
          <p:nvPr/>
        </p:nvSpPr>
        <p:spPr>
          <a:xfrm>
            <a:off x="4148591" y="4451893"/>
            <a:ext cx="4306298" cy="15419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es-MX" dirty="0"/>
              <a:t>o genoma menos repetitivo é de </a:t>
            </a:r>
            <a:r>
              <a:rPr lang="pt-BR" altLang="es-MX" dirty="0" err="1"/>
              <a:t>Drosophila</a:t>
            </a:r>
            <a:r>
              <a:rPr lang="pt-BR" altLang="es-MX" dirty="0"/>
              <a:t>, onde a função dos genes são relevantes.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95" y="4401820"/>
            <a:ext cx="2268855" cy="2293620"/>
          </a:xfrm>
          <a:prstGeom prst="rect">
            <a:avLst/>
          </a:prstGeom>
        </p:spPr>
      </p:pic>
      <p:sp>
        <p:nvSpPr>
          <p:cNvPr id="4" name="Cuadro de texto 3"/>
          <p:cNvSpPr txBox="1"/>
          <p:nvPr/>
        </p:nvSpPr>
        <p:spPr>
          <a:xfrm>
            <a:off x="732790" y="5955665"/>
            <a:ext cx="78378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MX" altLang="en-US"/>
          </a:p>
        </p:txBody>
      </p:sp>
      <p:sp>
        <p:nvSpPr>
          <p:cNvPr id="8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BR" altLang="es-MX" sz="4400"/>
              <a:t>A redundancia genetica 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32460"/>
            <a:ext cx="10515600" cy="1325563"/>
          </a:xfrm>
        </p:spPr>
        <p:txBody>
          <a:bodyPr>
            <a:normAutofit/>
          </a:bodyPr>
          <a:lstStyle/>
          <a:p>
            <a:r>
              <a:rPr lang="es-MX" altLang="en-US"/>
              <a:t>Organização dos genomas dos</a:t>
            </a:r>
            <a:br>
              <a:rPr lang="es-MX" altLang="en-US"/>
            </a:br>
            <a:r>
              <a:rPr lang="es-MX" altLang="en-US"/>
              <a:t>Procariotos e dos Eucariotos 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986790" y="2197736"/>
            <a:ext cx="5988776" cy="3915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altLang="en-US" sz="2000" dirty="0"/>
              <a:t>A molécula do DNA está organizada em estruturas</a:t>
            </a:r>
          </a:p>
          <a:p>
            <a:pPr marL="0" indent="0">
              <a:buNone/>
            </a:pPr>
            <a:r>
              <a:rPr lang="pt-BR" altLang="en-US" sz="2000" dirty="0"/>
              <a:t>chamadas </a:t>
            </a:r>
            <a:r>
              <a:rPr lang="pt-BR" altLang="en-US" sz="2000" dirty="0">
                <a:solidFill>
                  <a:srgbClr val="FF0000"/>
                </a:solidFill>
              </a:rPr>
              <a:t>CROMOSSOMOS.</a:t>
            </a:r>
          </a:p>
          <a:p>
            <a:pPr marL="0" indent="0">
              <a:buNone/>
            </a:pPr>
            <a:r>
              <a:rPr lang="pt-BR" altLang="en-US" sz="2000" dirty="0"/>
              <a:t>Bactérias e vírus = um único cromossomo</a:t>
            </a:r>
          </a:p>
          <a:p>
            <a:pPr marL="0" indent="0">
              <a:buNone/>
            </a:pPr>
            <a:r>
              <a:rPr lang="pt-BR" altLang="en-US" sz="2000" dirty="0"/>
              <a:t>Organismos eucariotos = muitos cromossomos</a:t>
            </a:r>
          </a:p>
          <a:p>
            <a:pPr marL="0" indent="0">
              <a:buNone/>
            </a:pPr>
            <a:r>
              <a:rPr lang="pt-BR" altLang="en-US" sz="2000" dirty="0" err="1"/>
              <a:t>ex</a:t>
            </a:r>
            <a:r>
              <a:rPr lang="pt-BR" altLang="en-US" sz="2000" dirty="0"/>
              <a:t>: Levedura possui 2n=16</a:t>
            </a:r>
          </a:p>
          <a:p>
            <a:pPr marL="0" indent="0">
              <a:buNone/>
            </a:pPr>
            <a:r>
              <a:rPr lang="pt-BR" altLang="en-US" sz="2000" dirty="0"/>
              <a:t> milho possui 2n=20</a:t>
            </a:r>
          </a:p>
          <a:p>
            <a:pPr marL="0" indent="0">
              <a:buNone/>
            </a:pPr>
            <a:r>
              <a:rPr lang="pt-BR" altLang="en-US" sz="2000" dirty="0"/>
              <a:t> humanos possui 2n=46</a:t>
            </a:r>
          </a:p>
          <a:p>
            <a:pPr marL="0" indent="0">
              <a:buNone/>
            </a:pPr>
            <a:r>
              <a:rPr lang="pt-BR" altLang="en-US" sz="2000" dirty="0"/>
              <a:t>O tamanho da molécula do DNA é frequentemente</a:t>
            </a:r>
          </a:p>
          <a:p>
            <a:pPr marL="0" indent="0">
              <a:buNone/>
            </a:pPr>
            <a:r>
              <a:rPr lang="pt-BR" altLang="en-US" sz="2000" dirty="0"/>
              <a:t>muito maior que o compartimento que a contém.</a:t>
            </a:r>
          </a:p>
          <a:p>
            <a:pPr marL="0" indent="0">
              <a:buNone/>
            </a:pPr>
            <a:r>
              <a:rPr lang="pt-BR" altLang="en-US" sz="2000" dirty="0"/>
              <a:t>Assim, o empacotamento do DNA no cromossomo.</a:t>
            </a:r>
          </a:p>
          <a:p>
            <a:pPr marL="0" indent="0">
              <a:buNone/>
            </a:pPr>
            <a:r>
              <a:rPr lang="es-MX" altLang="en-US" sz="2000" dirty="0"/>
              <a:t>precisa ser precisamente organizado </a:t>
            </a:r>
          </a:p>
        </p:txBody>
      </p:sp>
      <p:pic>
        <p:nvPicPr>
          <p:cNvPr id="4" name="Marcador de posición de contenido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11984"/>
          <a:stretch>
            <a:fillRect/>
          </a:stretch>
        </p:blipFill>
        <p:spPr>
          <a:xfrm>
            <a:off x="7616190" y="2891790"/>
            <a:ext cx="4481830" cy="3886200"/>
          </a:xfrm>
          <a:prstGeom prst="rect">
            <a:avLst/>
          </a:prstGeom>
        </p:spPr>
      </p:pic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20246" t="10981" r="25142" b="7112"/>
          <a:stretch>
            <a:fillRect/>
          </a:stretch>
        </p:blipFill>
        <p:spPr>
          <a:xfrm>
            <a:off x="2274570" y="541020"/>
            <a:ext cx="6993255" cy="5897245"/>
          </a:xfrm>
          <a:prstGeom prst="rect">
            <a:avLst/>
          </a:prstGeom>
        </p:spPr>
      </p:pic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tângulo 3"/>
          <p:cNvSpPr/>
          <p:nvPr/>
        </p:nvSpPr>
        <p:spPr>
          <a:xfrm>
            <a:off x="127000" y="6462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tângulo 5"/>
          <p:cNvSpPr/>
          <p:nvPr/>
        </p:nvSpPr>
        <p:spPr>
          <a:xfrm>
            <a:off x="6175375" y="6462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BR" altLang="es-PE" sz="4400" dirty="0"/>
              <a:t>o que é I</a:t>
            </a:r>
            <a:r>
              <a:rPr lang="es-PE" altLang="es-MX" sz="4400" dirty="0" err="1"/>
              <a:t>nformac</a:t>
            </a:r>
            <a:r>
              <a:rPr lang="pt-BR" altLang="es-MX" sz="4400" dirty="0"/>
              <a:t>ã</a:t>
            </a:r>
            <a:r>
              <a:rPr lang="es-PE" altLang="es-MX" sz="4400" dirty="0"/>
              <a:t>o?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2548" y="4598720"/>
            <a:ext cx="6109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“o objeto </a:t>
            </a:r>
            <a:r>
              <a:rPr lang="pt-BR" i="1" dirty="0">
                <a:solidFill>
                  <a:srgbClr val="000000"/>
                </a:solidFill>
                <a:latin typeface="Verdana" panose="020B0604030504040204" pitchFamily="34" charset="0"/>
              </a:rPr>
              <a:t>X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 transmite informação se a função de </a:t>
            </a:r>
            <a:r>
              <a:rPr lang="pt-BR" i="1" dirty="0">
                <a:solidFill>
                  <a:srgbClr val="000000"/>
                </a:solidFill>
                <a:latin typeface="Verdana" panose="020B0604030504040204" pitchFamily="34" charset="0"/>
              </a:rPr>
              <a:t>X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 é reduzir, em virtude de suas propriedades sequenciares, a incerteza por parte de um agente que observa </a:t>
            </a:r>
            <a:r>
              <a:rPr lang="pt-BR" i="1" dirty="0">
                <a:solidFill>
                  <a:srgbClr val="000000"/>
                </a:solidFill>
                <a:latin typeface="Verdana" panose="020B0604030504040204" pitchFamily="34" charset="0"/>
              </a:rPr>
              <a:t>X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” (</a:t>
            </a:r>
            <a:r>
              <a:rPr lang="pt-BR" baseline="30000" dirty="0" err="1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Bergstrom</a:t>
            </a:r>
            <a:r>
              <a:rPr lang="pt-BR" baseline="30000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 y </a:t>
            </a:r>
            <a:r>
              <a:rPr lang="pt-BR" baseline="30000" dirty="0" err="1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Rosvall</a:t>
            </a:r>
            <a:r>
              <a:rPr lang="pt-BR" baseline="30000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 2011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).</a:t>
            </a:r>
            <a:endParaRPr lang="pt-BR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792685" y="2224723"/>
            <a:ext cx="5177118" cy="158057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PT" altLang="pt-BR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As informações são um conjunto organizado de dados processados, que constituem uma mensagem que altera o estado do conhecimento do sujeito ou sistema que recebe a mensagem.</a:t>
            </a:r>
            <a:r>
              <a:rPr kumimoji="0" lang="pt-PT" alt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4" descr="Image result for teoria de la informac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48" y="1425571"/>
            <a:ext cx="3301956" cy="263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8740" t="14081" r="20561" b="11178"/>
          <a:stretch>
            <a:fillRect/>
          </a:stretch>
        </p:blipFill>
        <p:spPr>
          <a:xfrm>
            <a:off x="1603375" y="750570"/>
            <a:ext cx="7930515" cy="5490845"/>
          </a:xfrm>
          <a:prstGeom prst="rect">
            <a:avLst/>
          </a:prstGeom>
        </p:spPr>
      </p:pic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21477" t="15412" r="20325" b="15536"/>
          <a:stretch>
            <a:fillRect/>
          </a:stretch>
        </p:blipFill>
        <p:spPr>
          <a:xfrm>
            <a:off x="1565910" y="735965"/>
            <a:ext cx="8259445" cy="5510530"/>
          </a:xfrm>
          <a:prstGeom prst="rect">
            <a:avLst/>
          </a:prstGeom>
        </p:spPr>
      </p:pic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0010" t="13717" r="11626" b="9018"/>
          <a:stretch>
            <a:fillRect/>
          </a:stretch>
        </p:blipFill>
        <p:spPr>
          <a:xfrm>
            <a:off x="274320" y="12135"/>
            <a:ext cx="11148695" cy="6181020"/>
          </a:xfrm>
          <a:prstGeom prst="rect">
            <a:avLst/>
          </a:prstGeom>
        </p:spPr>
      </p:pic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20752" t="13484" r="21483" b="12834"/>
          <a:stretch>
            <a:fillRect/>
          </a:stretch>
        </p:blipFill>
        <p:spPr>
          <a:xfrm>
            <a:off x="4445" y="1541780"/>
            <a:ext cx="5301615" cy="38023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rcRect l="18233" t="18247" r="20044" b="13741"/>
          <a:stretch>
            <a:fillRect/>
          </a:stretch>
        </p:blipFill>
        <p:spPr>
          <a:xfrm>
            <a:off x="5306060" y="1344930"/>
            <a:ext cx="6727190" cy="4167505"/>
          </a:xfrm>
          <a:prstGeom prst="rect">
            <a:avLst/>
          </a:prstGeom>
        </p:spPr>
      </p:pic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9815" t="13585" r="20367" b="23960"/>
          <a:stretch>
            <a:fillRect/>
          </a:stretch>
        </p:blipFill>
        <p:spPr>
          <a:xfrm>
            <a:off x="5748020" y="1151255"/>
            <a:ext cx="6019165" cy="3467735"/>
          </a:xfrm>
          <a:prstGeom prst="rect">
            <a:avLst/>
          </a:prstGeom>
        </p:spPr>
      </p:pic>
      <p:pic>
        <p:nvPicPr>
          <p:cNvPr id="2" name="Marcador de posición de contenido 1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9167" t="15239" r="21103" b="5799"/>
          <a:stretch>
            <a:fillRect/>
          </a:stretch>
        </p:blipFill>
        <p:spPr>
          <a:xfrm>
            <a:off x="251460" y="826770"/>
            <a:ext cx="5102860" cy="3792220"/>
          </a:xfrm>
          <a:prstGeom prst="rect">
            <a:avLst/>
          </a:prstGeom>
        </p:spPr>
      </p:pic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PE" altLang="pt-BR" sz="4400" b="0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elementos da </a:t>
            </a:r>
            <a:r>
              <a:rPr kumimoji="0" lang="es-PE" altLang="pt-BR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replicação</a:t>
            </a:r>
            <a:endParaRPr kumimoji="0" lang="es-PE" alt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contenido 6"/>
          <p:cNvPicPr>
            <a:picLocks noGrp="1" noChangeAspect="1"/>
          </p:cNvPicPr>
          <p:nvPr>
            <p:ph idx="1"/>
          </p:nvPr>
        </p:nvPicPr>
        <p:blipFill>
          <a:blip r:embed="rId2"/>
          <a:srcRect l="16295" t="11542" r="24631" b="10112"/>
          <a:stretch>
            <a:fillRect/>
          </a:stretch>
        </p:blipFill>
        <p:spPr>
          <a:xfrm>
            <a:off x="335280" y="724535"/>
            <a:ext cx="7966710" cy="5941060"/>
          </a:xfrm>
          <a:prstGeom prst="rect">
            <a:avLst/>
          </a:prstGeom>
        </p:spPr>
      </p:pic>
      <p:sp>
        <p:nvSpPr>
          <p:cNvPr id="9" name="Cuadro de texto 8"/>
          <p:cNvSpPr txBox="1"/>
          <p:nvPr/>
        </p:nvSpPr>
        <p:spPr>
          <a:xfrm>
            <a:off x="8614410" y="1228725"/>
            <a:ext cx="33407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MX" altLang="en-US">
                <a:solidFill>
                  <a:srgbClr val="FF0000"/>
                </a:solidFill>
              </a:rPr>
              <a:t>Fragmento de Okazaki:</a:t>
            </a:r>
          </a:p>
          <a:p>
            <a:r>
              <a:rPr lang="es-MX" altLang="en-US">
                <a:solidFill>
                  <a:srgbClr val="FF0000"/>
                </a:solidFill>
              </a:rPr>
              <a:t>Procariotos: 1000 e 2000 nt</a:t>
            </a:r>
          </a:p>
          <a:p>
            <a:r>
              <a:rPr lang="es-MX" altLang="en-US">
                <a:solidFill>
                  <a:srgbClr val="FF0000"/>
                </a:solidFill>
              </a:rPr>
              <a:t>Eucariotos: 100 e 200 nt</a:t>
            </a:r>
          </a:p>
        </p:txBody>
      </p:sp>
      <p:sp>
        <p:nvSpPr>
          <p:cNvPr id="2" name="Cuadro de texto 1"/>
          <p:cNvSpPr txBox="1"/>
          <p:nvPr/>
        </p:nvSpPr>
        <p:spPr>
          <a:xfrm>
            <a:off x="9015095" y="3222625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MX" altLang="en-US" b="1"/>
              <a:t>DNA Polimerase II: polimerização e correção de erros</a:t>
            </a:r>
          </a:p>
        </p:txBody>
      </p:sp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0561" t="15526" r="19700" b="12637"/>
          <a:stretch>
            <a:fillRect/>
          </a:stretch>
        </p:blipFill>
        <p:spPr>
          <a:xfrm>
            <a:off x="433070" y="996950"/>
            <a:ext cx="5746115" cy="3230245"/>
          </a:xfrm>
          <a:prstGeom prst="rect">
            <a:avLst/>
          </a:prstGeom>
        </p:spPr>
      </p:pic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6140" t="14018" r="20686" b="9723"/>
          <a:stretch>
            <a:fillRect/>
          </a:stretch>
        </p:blipFill>
        <p:spPr>
          <a:xfrm>
            <a:off x="6179185" y="996950"/>
            <a:ext cx="5759851" cy="4644109"/>
          </a:xfrm>
          <a:prstGeom prst="rect">
            <a:avLst/>
          </a:prstGeom>
        </p:spPr>
      </p:pic>
      <p:sp>
        <p:nvSpPr>
          <p:cNvPr id="8" name="Cuadro de texto 7"/>
          <p:cNvSpPr txBox="1"/>
          <p:nvPr/>
        </p:nvSpPr>
        <p:spPr>
          <a:xfrm>
            <a:off x="1683294" y="5170724"/>
            <a:ext cx="63049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altLang="en-US" dirty="0"/>
              <a:t>A enzima </a:t>
            </a:r>
            <a:r>
              <a:rPr lang="pt-BR" altLang="en-US" dirty="0" err="1">
                <a:solidFill>
                  <a:srgbClr val="FF0000"/>
                </a:solidFill>
              </a:rPr>
              <a:t>telomerase</a:t>
            </a:r>
            <a:r>
              <a:rPr lang="pt-BR" altLang="en-US" dirty="0"/>
              <a:t> evita o encurtamento</a:t>
            </a:r>
          </a:p>
          <a:p>
            <a:r>
              <a:rPr lang="pt-BR" altLang="en-US" dirty="0"/>
              <a:t>progressivo da fita “</a:t>
            </a:r>
            <a:r>
              <a:rPr lang="pt-BR" altLang="en-US" dirty="0" err="1"/>
              <a:t>lagging</a:t>
            </a:r>
            <a:r>
              <a:rPr lang="pt-BR" altLang="en-US" dirty="0"/>
              <a:t>” a partir de sua</a:t>
            </a:r>
          </a:p>
          <a:p>
            <a:r>
              <a:rPr lang="pt-BR" altLang="en-US" dirty="0"/>
              <a:t>terminação 3’-OH.</a:t>
            </a:r>
          </a:p>
        </p:txBody>
      </p:sp>
      <p:sp>
        <p:nvSpPr>
          <p:cNvPr id="9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36245" y="1823720"/>
            <a:ext cx="10515600" cy="1325563"/>
          </a:xfrm>
        </p:spPr>
        <p:txBody>
          <a:bodyPr/>
          <a:lstStyle/>
          <a:p>
            <a:r>
              <a:rPr lang="es-PE" altLang="es-MX"/>
              <a:t>O sentido da vida</a:t>
            </a:r>
          </a:p>
        </p:txBody>
      </p:sp>
      <p:pic>
        <p:nvPicPr>
          <p:cNvPr id="4" name="Marcador de posición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2480" y="735965"/>
            <a:ext cx="5870575" cy="5606415"/>
          </a:xfrm>
          <a:prstGeom prst="rect">
            <a:avLst/>
          </a:prstGeom>
        </p:spPr>
      </p:pic>
      <p:sp>
        <p:nvSpPr>
          <p:cNvPr id="2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267335" y="835025"/>
            <a:ext cx="4928870" cy="51879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altLang="en-US"/>
              <a:t>O genoma de E. coli tem </a:t>
            </a:r>
            <a:r>
              <a:rPr lang="es-MX" altLang="en-US">
                <a:solidFill>
                  <a:srgbClr val="FF0000"/>
                </a:solidFill>
              </a:rPr>
              <a:t>4.7 x10</a:t>
            </a:r>
            <a:r>
              <a:rPr lang="es-PE" altLang="es-MX">
                <a:solidFill>
                  <a:srgbClr val="FF0000"/>
                </a:solidFill>
              </a:rPr>
              <a:t>^</a:t>
            </a:r>
            <a:r>
              <a:rPr lang="es-MX" altLang="en-US">
                <a:solidFill>
                  <a:srgbClr val="FF0000"/>
                </a:solidFill>
              </a:rPr>
              <a:t>6</a:t>
            </a:r>
            <a:r>
              <a:rPr lang="es-MX" altLang="en-US"/>
              <a:t> pares de nucleo</a:t>
            </a:r>
            <a:r>
              <a:rPr lang="es-PE" altLang="es-MX"/>
              <a:t>tidos</a:t>
            </a:r>
            <a:r>
              <a:rPr lang="es-MX" altLang="en-US"/>
              <a:t>. A replicação do DNA começa num lugar fixo e único na molécula (Ori) e adiciona </a:t>
            </a:r>
            <a:r>
              <a:rPr lang="es-MX" altLang="en-US">
                <a:solidFill>
                  <a:srgbClr val="FF0000"/>
                </a:solidFill>
              </a:rPr>
              <a:t>1000 nucleo</a:t>
            </a:r>
            <a:r>
              <a:rPr lang="es-PE" altLang="es-MX">
                <a:solidFill>
                  <a:srgbClr val="FF0000"/>
                </a:solidFill>
              </a:rPr>
              <a:t>tid</a:t>
            </a:r>
            <a:r>
              <a:rPr lang="es-MX" altLang="en-US">
                <a:solidFill>
                  <a:srgbClr val="FF0000"/>
                </a:solidFill>
              </a:rPr>
              <a:t>eos por segundo</a:t>
            </a:r>
            <a:r>
              <a:rPr lang="es-MX" altLang="en-US"/>
              <a:t>, assim ocorrem em até 40 minutos. Existe um processo de reparo eficiente, com menos de </a:t>
            </a:r>
            <a:r>
              <a:rPr lang="es-MX" altLang="en-US">
                <a:solidFill>
                  <a:srgbClr val="FF0000"/>
                </a:solidFill>
              </a:rPr>
              <a:t>1 nucleo</a:t>
            </a:r>
            <a:r>
              <a:rPr lang="es-PE" altLang="es-MX">
                <a:solidFill>
                  <a:srgbClr val="FF0000"/>
                </a:solidFill>
              </a:rPr>
              <a:t>tidi</a:t>
            </a:r>
            <a:r>
              <a:rPr lang="es-MX" altLang="en-US">
                <a:solidFill>
                  <a:srgbClr val="FF0000"/>
                </a:solidFill>
              </a:rPr>
              <a:t>eo de erro para cada 109 nucle</a:t>
            </a:r>
            <a:r>
              <a:rPr lang="es-PE" altLang="es-MX">
                <a:solidFill>
                  <a:srgbClr val="FF0000"/>
                </a:solidFill>
              </a:rPr>
              <a:t>otid</a:t>
            </a:r>
            <a:r>
              <a:rPr lang="es-MX" altLang="en-US">
                <a:solidFill>
                  <a:srgbClr val="FF0000"/>
                </a:solidFill>
              </a:rPr>
              <a:t>eos inseridos.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0905" y="3290570"/>
            <a:ext cx="6126480" cy="3216275"/>
          </a:xfrm>
          <a:prstGeom prst="rect">
            <a:avLst/>
          </a:prstGeom>
        </p:spPr>
      </p:pic>
      <p:sp>
        <p:nvSpPr>
          <p:cNvPr id="2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PE" altLang="pt-BR" sz="4000" b="0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origem de replicacao em E. coli é altamente conservado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9757" t="20560" r="19749" b="7953"/>
          <a:stretch>
            <a:fillRect/>
          </a:stretch>
        </p:blipFill>
        <p:spPr>
          <a:xfrm>
            <a:off x="728980" y="876300"/>
            <a:ext cx="7684135" cy="5106035"/>
          </a:xfrm>
          <a:prstGeom prst="rect">
            <a:avLst/>
          </a:prstGeom>
        </p:spPr>
      </p:pic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555625" y="1642745"/>
            <a:ext cx="5833452" cy="4441190"/>
          </a:xfrm>
        </p:spPr>
        <p:txBody>
          <a:bodyPr>
            <a:noAutofit/>
          </a:bodyPr>
          <a:lstStyle/>
          <a:p>
            <a:r>
              <a:rPr lang="pt-BR" altLang="es-MX" sz="2000" dirty="0">
                <a:solidFill>
                  <a:srgbClr val="FF0000"/>
                </a:solidFill>
              </a:rPr>
              <a:t>Fonte</a:t>
            </a:r>
            <a:r>
              <a:rPr lang="es-PE" altLang="es-MX" sz="2000" dirty="0">
                <a:solidFill>
                  <a:srgbClr val="FF0000"/>
                </a:solidFill>
              </a:rPr>
              <a:t>,</a:t>
            </a:r>
            <a:r>
              <a:rPr lang="es-MX" altLang="en-US" sz="2000" dirty="0"/>
              <a:t> que </a:t>
            </a:r>
            <a:r>
              <a:rPr lang="pt-BR" altLang="es-MX" sz="2000" dirty="0"/>
              <a:t>produz os mensagem</a:t>
            </a:r>
            <a:r>
              <a:rPr lang="es-MX" altLang="en-US" sz="2000" dirty="0"/>
              <a:t> </a:t>
            </a:r>
            <a:r>
              <a:rPr lang="pt-BR" altLang="es-MX" sz="2000" dirty="0"/>
              <a:t>(exemplo</a:t>
            </a:r>
            <a:r>
              <a:rPr lang="es-MX" altLang="en-US" sz="2000" dirty="0"/>
              <a:t>, </a:t>
            </a:r>
            <a:r>
              <a:rPr lang="pt-BR" altLang="es-MX" sz="2000" dirty="0"/>
              <a:t>uma sequencia de letras</a:t>
            </a:r>
            <a:r>
              <a:rPr lang="es-MX" altLang="en-US" sz="2000" dirty="0"/>
              <a:t>).</a:t>
            </a:r>
          </a:p>
          <a:p>
            <a:r>
              <a:rPr lang="pt-BR" altLang="es-MX" sz="2000" dirty="0">
                <a:solidFill>
                  <a:srgbClr val="FF0000"/>
                </a:solidFill>
              </a:rPr>
              <a:t>O codificador</a:t>
            </a:r>
            <a:r>
              <a:rPr lang="es-MX" altLang="en-US" sz="2000" dirty="0">
                <a:solidFill>
                  <a:srgbClr val="FF0000"/>
                </a:solidFill>
              </a:rPr>
              <a:t>, </a:t>
            </a:r>
            <a:r>
              <a:rPr lang="pt-BR" altLang="es-MX" sz="2000" dirty="0"/>
              <a:t>que opera sobre o mensagem, de modo que produz uma sinal adequado para ser transmitido mediante um canal . ”Codifica”(exemplo, os pontos, linhas e espaços num telegrafo)</a:t>
            </a:r>
            <a:r>
              <a:rPr lang="es-MX" altLang="en-US" sz="2000" dirty="0"/>
              <a:t>.</a:t>
            </a:r>
          </a:p>
          <a:p>
            <a:r>
              <a:rPr lang="pt-BR" altLang="es-MX" sz="2000" dirty="0">
                <a:solidFill>
                  <a:srgbClr val="FF0000"/>
                </a:solidFill>
              </a:rPr>
              <a:t>O canal, </a:t>
            </a:r>
            <a:r>
              <a:rPr lang="pt-BR" altLang="es-MX" sz="2000" dirty="0"/>
              <a:t>serve de meio de transição de sinal, desde o codificador ate o receptor .</a:t>
            </a:r>
            <a:endParaRPr lang="es-MX" altLang="en-US" sz="2000" dirty="0"/>
          </a:p>
          <a:p>
            <a:r>
              <a:rPr lang="es-PE" altLang="es-MX" sz="2000" dirty="0">
                <a:solidFill>
                  <a:srgbClr val="FF0000"/>
                </a:solidFill>
              </a:rPr>
              <a:t>O decodificador</a:t>
            </a:r>
            <a:r>
              <a:rPr lang="es-MX" altLang="en-US" sz="2000" dirty="0"/>
              <a:t>, </a:t>
            </a:r>
            <a:r>
              <a:rPr lang="es-PE" altLang="es-MX" sz="2000" dirty="0"/>
              <a:t>que faz a </a:t>
            </a:r>
            <a:r>
              <a:rPr lang="es-PE" altLang="es-MX" sz="2000" dirty="0" err="1"/>
              <a:t>operação</a:t>
            </a:r>
            <a:r>
              <a:rPr lang="es-PE" altLang="es-MX" sz="2000" dirty="0"/>
              <a:t> inversa, </a:t>
            </a:r>
            <a:r>
              <a:rPr lang="es-PE" altLang="es-MX" sz="2000" dirty="0" err="1"/>
              <a:t>em</a:t>
            </a:r>
            <a:r>
              <a:rPr lang="es-PE" altLang="es-MX" sz="2000" dirty="0"/>
              <a:t> </a:t>
            </a:r>
            <a:r>
              <a:rPr lang="es-PE" altLang="es-MX" sz="2000" dirty="0" err="1"/>
              <a:t>respeito</a:t>
            </a:r>
            <a:r>
              <a:rPr lang="es-PE" altLang="es-MX" sz="2000" dirty="0"/>
              <a:t> </a:t>
            </a:r>
            <a:r>
              <a:rPr lang="es-PE" altLang="es-MX" sz="2000" dirty="0" err="1"/>
              <a:t>ao</a:t>
            </a:r>
            <a:r>
              <a:rPr lang="es-PE" altLang="es-MX" sz="2000" dirty="0"/>
              <a:t> codificador. </a:t>
            </a:r>
          </a:p>
          <a:p>
            <a:r>
              <a:rPr lang="es-PE" altLang="es-MX" sz="2000" dirty="0">
                <a:solidFill>
                  <a:srgbClr val="FF0000"/>
                </a:solidFill>
              </a:rPr>
              <a:t>O </a:t>
            </a:r>
            <a:r>
              <a:rPr lang="es-MX" altLang="en-US" sz="2000" dirty="0">
                <a:solidFill>
                  <a:srgbClr val="FF0000"/>
                </a:solidFill>
              </a:rPr>
              <a:t>destinatario</a:t>
            </a:r>
            <a:r>
              <a:rPr lang="es-MX" altLang="en-US" sz="2000" dirty="0"/>
              <a:t>, </a:t>
            </a:r>
            <a:r>
              <a:rPr lang="es-PE" altLang="es-MX" sz="2000" dirty="0" err="1"/>
              <a:t>pessoa</a:t>
            </a:r>
            <a:r>
              <a:rPr lang="es-PE" altLang="es-MX" sz="2000" dirty="0"/>
              <a:t> </a:t>
            </a:r>
            <a:r>
              <a:rPr lang="es-PE" altLang="es-MX" sz="2000" dirty="0" err="1"/>
              <a:t>ou</a:t>
            </a:r>
            <a:r>
              <a:rPr lang="es-PE" altLang="es-MX" sz="2000" dirty="0"/>
              <a:t> </a:t>
            </a:r>
            <a:r>
              <a:rPr lang="es-PE" altLang="es-MX" sz="2000" dirty="0" err="1"/>
              <a:t>coisa</a:t>
            </a:r>
            <a:r>
              <a:rPr lang="es-PE" altLang="es-MX" sz="2000" dirty="0"/>
              <a:t>, na </a:t>
            </a:r>
            <a:r>
              <a:rPr lang="es-PE" altLang="es-MX" sz="2000" dirty="0" err="1"/>
              <a:t>qual</a:t>
            </a:r>
            <a:r>
              <a:rPr lang="es-PE" altLang="es-MX" sz="2000" dirty="0"/>
              <a:t> a </a:t>
            </a:r>
            <a:r>
              <a:rPr lang="es-PE" altLang="es-MX" sz="2000" dirty="0" err="1"/>
              <a:t>mensagem</a:t>
            </a:r>
            <a:r>
              <a:rPr lang="es-PE" altLang="es-MX" sz="2000" dirty="0"/>
              <a:t> é dirigida.</a:t>
            </a:r>
          </a:p>
        </p:txBody>
      </p:sp>
      <p:pic>
        <p:nvPicPr>
          <p:cNvPr id="4" name="Marcador de posición de contenido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44314"/>
          <a:stretch>
            <a:fillRect/>
          </a:stretch>
        </p:blipFill>
        <p:spPr>
          <a:xfrm>
            <a:off x="6410325" y="4058285"/>
            <a:ext cx="5181600" cy="2164080"/>
          </a:xfrm>
          <a:prstGeom prst="rect">
            <a:avLst/>
          </a:prstGeom>
        </p:spPr>
      </p:pic>
      <p:graphicFrame>
        <p:nvGraphicFramePr>
          <p:cNvPr id="9" name="Objeto 8"/>
          <p:cNvGraphicFramePr/>
          <p:nvPr/>
        </p:nvGraphicFramePr>
        <p:xfrm>
          <a:off x="5142230" y="6315075"/>
          <a:ext cx="423291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r:id="rId4" imgW="4229100" imgH="419100" progId="Paint.Picture">
                  <p:embed/>
                </p:oleObj>
              </mc:Choice>
              <mc:Fallback>
                <p:oleObj r:id="rId4" imgW="4229100" imgH="419100" progId="Paint.Picture">
                  <p:embed/>
                  <p:pic>
                    <p:nvPicPr>
                      <p:cNvPr id="0" name="Imagen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42230" y="6315075"/>
                        <a:ext cx="423291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/>
          <p:cNvGraphicFramePr/>
          <p:nvPr/>
        </p:nvGraphicFramePr>
        <p:xfrm>
          <a:off x="9578340" y="735965"/>
          <a:ext cx="2013585" cy="332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6" imgW="2533650" imgH="3838575" progId="Paint.Picture">
                  <p:embed/>
                </p:oleObj>
              </mc:Choice>
              <mc:Fallback>
                <p:oleObj r:id="rId6" imgW="2533650" imgH="3838575" progId="Paint.Picture">
                  <p:embed/>
                  <p:pic>
                    <p:nvPicPr>
                      <p:cNvPr id="0" name="Imagen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78340" y="735965"/>
                        <a:ext cx="2013585" cy="3322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s-PE" altLang="pt-BR" sz="4400" dirty="0"/>
              <a:t>T</a:t>
            </a:r>
            <a:r>
              <a:rPr lang="pt-BR" altLang="es-MX" sz="4400" dirty="0" err="1"/>
              <a:t>eoria</a:t>
            </a:r>
            <a:r>
              <a:rPr lang="pt-BR" altLang="es-MX" sz="4400" dirty="0"/>
              <a:t> da informação de Shannon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22488" t="10243" r="14700" b="11218"/>
          <a:stretch>
            <a:fillRect/>
          </a:stretch>
        </p:blipFill>
        <p:spPr>
          <a:xfrm>
            <a:off x="1659890" y="695325"/>
            <a:ext cx="7926070" cy="5572760"/>
          </a:xfrm>
          <a:prstGeom prst="rect">
            <a:avLst/>
          </a:prstGeom>
        </p:spPr>
      </p:pic>
      <p:sp>
        <p:nvSpPr>
          <p:cNvPr id="2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542" t="7587" r="19608" b="12056"/>
          <a:stretch>
            <a:fillRect/>
          </a:stretch>
        </p:blipFill>
        <p:spPr>
          <a:xfrm>
            <a:off x="5420360" y="900430"/>
            <a:ext cx="6493510" cy="4742815"/>
          </a:xfrm>
          <a:prstGeom prst="rect">
            <a:avLst/>
          </a:prstGeom>
        </p:spPr>
      </p:pic>
      <p:pic>
        <p:nvPicPr>
          <p:cNvPr id="8" name="Marcador de posición de contenido 7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4355" t="10818" r="25917" b="12662"/>
          <a:stretch>
            <a:fillRect/>
          </a:stretch>
        </p:blipFill>
        <p:spPr>
          <a:xfrm>
            <a:off x="62865" y="1008380"/>
            <a:ext cx="5357495" cy="4634865"/>
          </a:xfrm>
          <a:prstGeom prst="rect">
            <a:avLst/>
          </a:prstGeom>
        </p:spPr>
      </p:pic>
      <p:sp>
        <p:nvSpPr>
          <p:cNvPr id="2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contenido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382" t="10922" r="20368" b="7085"/>
          <a:stretch>
            <a:fillRect/>
          </a:stretch>
        </p:blipFill>
        <p:spPr>
          <a:xfrm>
            <a:off x="0" y="1706880"/>
            <a:ext cx="5803900" cy="4367530"/>
          </a:xfrm>
          <a:prstGeom prst="rect">
            <a:avLst/>
          </a:prstGeom>
        </p:spPr>
      </p:pic>
      <p:pic>
        <p:nvPicPr>
          <p:cNvPr id="10" name="Marcador de posición de contenido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8529" t="15762" r="19007" b="11402"/>
          <a:stretch>
            <a:fillRect/>
          </a:stretch>
        </p:blipFill>
        <p:spPr>
          <a:xfrm>
            <a:off x="5803265" y="1816735"/>
            <a:ext cx="6327775" cy="4147820"/>
          </a:xfrm>
          <a:prstGeom prst="rect">
            <a:avLst/>
          </a:prstGeom>
        </p:spPr>
      </p:pic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20151" t="10127" r="14883" b="12622"/>
          <a:stretch>
            <a:fillRect/>
          </a:stretch>
        </p:blipFill>
        <p:spPr>
          <a:xfrm>
            <a:off x="782955" y="678180"/>
            <a:ext cx="8272145" cy="5530850"/>
          </a:xfrm>
          <a:prstGeom prst="rect">
            <a:avLst/>
          </a:prstGeom>
        </p:spPr>
      </p:pic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8133" t="8303" r="22186" b="11178"/>
          <a:stretch>
            <a:fillRect/>
          </a:stretch>
        </p:blipFill>
        <p:spPr>
          <a:xfrm>
            <a:off x="299085" y="868045"/>
            <a:ext cx="6750685" cy="5121275"/>
          </a:xfrm>
          <a:prstGeom prst="rect">
            <a:avLst/>
          </a:prstGeom>
        </p:spPr>
      </p:pic>
      <p:sp>
        <p:nvSpPr>
          <p:cNvPr id="5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20364" t="15161" r="20963" b="6858"/>
          <a:stretch>
            <a:fillRect/>
          </a:stretch>
        </p:blipFill>
        <p:spPr>
          <a:xfrm>
            <a:off x="2030095" y="847090"/>
            <a:ext cx="7197090" cy="5378450"/>
          </a:xfrm>
          <a:prstGeom prst="rect">
            <a:avLst/>
          </a:prstGeom>
        </p:spPr>
      </p:pic>
      <p:sp>
        <p:nvSpPr>
          <p:cNvPr id="2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892" t="14563" r="18799" b="9178"/>
          <a:stretch>
            <a:fillRect/>
          </a:stretch>
        </p:blipFill>
        <p:spPr>
          <a:xfrm>
            <a:off x="58102" y="1519374"/>
            <a:ext cx="5932170" cy="4017010"/>
          </a:xfrm>
          <a:prstGeom prst="rect">
            <a:avLst/>
          </a:prstGeom>
        </p:spPr>
      </p:pic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7892" t="12405" r="20931" b="6998"/>
          <a:stretch>
            <a:fillRect/>
          </a:stretch>
        </p:blipFill>
        <p:spPr>
          <a:xfrm>
            <a:off x="6096000" y="1435236"/>
            <a:ext cx="5650865" cy="4185285"/>
          </a:xfrm>
          <a:prstGeom prst="rect">
            <a:avLst/>
          </a:prstGeom>
        </p:spPr>
      </p:pic>
      <p:sp>
        <p:nvSpPr>
          <p:cNvPr id="2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2"/>
            <a:ext cx="12192000" cy="10937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s-MX" altLang="en-US" sz="4000" dirty="0" err="1"/>
              <a:t>Processamento</a:t>
            </a:r>
            <a:r>
              <a:rPr lang="es-MX" altLang="en-US" sz="4000" dirty="0"/>
              <a:t> do RNA (transcrito) </a:t>
            </a:r>
            <a:r>
              <a:rPr lang="es-MX" altLang="en-US" sz="4000" dirty="0" err="1"/>
              <a:t>primário</a:t>
            </a:r>
            <a:br>
              <a:rPr lang="es-MX" altLang="en-US" sz="4000" dirty="0"/>
            </a:br>
            <a:r>
              <a:rPr lang="es-MX" altLang="en-US" sz="4000" dirty="0" err="1"/>
              <a:t>em</a:t>
            </a:r>
            <a:r>
              <a:rPr lang="es-MX" altLang="en-US" sz="4000" dirty="0"/>
              <a:t> </a:t>
            </a:r>
            <a:r>
              <a:rPr lang="es-MX" altLang="en-US" sz="4000" dirty="0" err="1"/>
              <a:t>Eucariotos</a:t>
            </a:r>
            <a:endParaRPr kumimoji="0" lang="pt-BR" sz="40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5662" t="12208" r="24314" b="10661"/>
          <a:stretch>
            <a:fillRect/>
          </a:stretch>
        </p:blipFill>
        <p:spPr>
          <a:xfrm>
            <a:off x="730250" y="1440815"/>
            <a:ext cx="4588510" cy="3977005"/>
          </a:xfrm>
          <a:prstGeom prst="rect">
            <a:avLst/>
          </a:prstGeom>
        </p:spPr>
      </p:pic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4902" t="7674" r="22941" b="13582"/>
          <a:stretch>
            <a:fillRect/>
          </a:stretch>
        </p:blipFill>
        <p:spPr>
          <a:xfrm>
            <a:off x="6018530" y="1384935"/>
            <a:ext cx="5626735" cy="4775835"/>
          </a:xfrm>
          <a:prstGeom prst="rect">
            <a:avLst/>
          </a:prstGeom>
        </p:spPr>
      </p:pic>
      <p:sp>
        <p:nvSpPr>
          <p:cNvPr id="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9965" t="22548" r="19547" b="9795"/>
          <a:stretch>
            <a:fillRect/>
          </a:stretch>
        </p:blipFill>
        <p:spPr>
          <a:xfrm>
            <a:off x="63500" y="1518285"/>
            <a:ext cx="5922010" cy="3329305"/>
          </a:xfrm>
          <a:prstGeom prst="rect">
            <a:avLst/>
          </a:prstGeom>
        </p:spPr>
      </p:pic>
      <p:pic>
        <p:nvPicPr>
          <p:cNvPr id="7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7586" t="9701" r="18799" b="11881"/>
          <a:stretch>
            <a:fillRect/>
          </a:stretch>
        </p:blipFill>
        <p:spPr>
          <a:xfrm>
            <a:off x="5985510" y="1489710"/>
            <a:ext cx="6022340" cy="3385820"/>
          </a:xfrm>
          <a:prstGeom prst="rect">
            <a:avLst/>
          </a:prstGeom>
        </p:spPr>
      </p:pic>
      <p:sp>
        <p:nvSpPr>
          <p:cNvPr id="9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tângulo 6"/>
          <p:cNvSpPr/>
          <p:nvPr/>
        </p:nvSpPr>
        <p:spPr>
          <a:xfrm>
            <a:off x="78105" y="-26352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PE" altLang="pt-BR" sz="4400" b="0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Regulacao transcripcional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9400" t="8633" r="18493" b="9701"/>
          <a:stretch>
            <a:fillRect/>
          </a:stretch>
        </p:blipFill>
        <p:spPr>
          <a:xfrm>
            <a:off x="2416810" y="735965"/>
            <a:ext cx="7557770" cy="558673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contenido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145" t="18649" r="52806" b="44273"/>
          <a:stretch>
            <a:fillRect/>
          </a:stretch>
        </p:blipFill>
        <p:spPr>
          <a:xfrm>
            <a:off x="6531429" y="2331230"/>
            <a:ext cx="4748076" cy="2669396"/>
          </a:xfrm>
          <a:prstGeom prst="rect">
            <a:avLst/>
          </a:prstGeom>
        </p:spPr>
      </p:pic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8578" t="7478" r="22745" b="5189"/>
          <a:stretch>
            <a:fillRect/>
          </a:stretch>
        </p:blipFill>
        <p:spPr>
          <a:xfrm>
            <a:off x="635635" y="1962785"/>
            <a:ext cx="5055870" cy="4230370"/>
          </a:xfrm>
          <a:prstGeom prst="rect">
            <a:avLst/>
          </a:prstGeom>
        </p:spPr>
      </p:pic>
      <p:sp>
        <p:nvSpPr>
          <p:cNvPr id="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-22632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s-PE" altLang="pt-BR" sz="4400" dirty="0"/>
              <a:t>F</a:t>
            </a:r>
            <a:r>
              <a:rPr lang="pt-BR" altLang="es-MX" sz="4400" dirty="0"/>
              <a:t>luxo de informação biológica 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altLang="en-US"/>
              <a:t>Todos os RNAs mensageiros são lidos na direção 5’- 3’</a:t>
            </a:r>
          </a:p>
          <a:p>
            <a:pPr marL="0" indent="0">
              <a:buNone/>
            </a:pPr>
            <a:r>
              <a:rPr lang="es-MX" altLang="en-US"/>
              <a:t>As cadeias polipeptídicas são sintetizadas da extremidade </a:t>
            </a:r>
            <a:r>
              <a:rPr lang="es-PE" altLang="es-MX"/>
              <a:t>do </a:t>
            </a:r>
            <a:r>
              <a:rPr lang="es-MX" altLang="en-US"/>
              <a:t>amino (NH3) para o terminal carboxílico (COOH) – ligaçãopeptídica</a:t>
            </a:r>
          </a:p>
          <a:p>
            <a:pPr marL="0" indent="0">
              <a:buNone/>
            </a:pPr>
            <a:r>
              <a:rPr lang="es-MX" altLang="en-US"/>
              <a:t>A tradução é realizada nos ribossomos, com os RNA</a:t>
            </a:r>
          </a:p>
          <a:p>
            <a:pPr marL="0" indent="0">
              <a:buNone/>
            </a:pPr>
            <a:r>
              <a:rPr lang="es-MX" altLang="en-US"/>
              <a:t>transportadores como adaptadores entre o molde de mRNA eos aminoácidos</a:t>
            </a:r>
          </a:p>
          <a:p>
            <a:pPr marL="0" indent="0">
              <a:buNone/>
            </a:pPr>
            <a:r>
              <a:rPr lang="es-MX" altLang="en-US"/>
              <a:t>Cada aminoácido é especificado por três bases (códon) no mRNA – código genético universal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7806" t="15326" r="14926" b="14825"/>
          <a:stretch>
            <a:fillRect/>
          </a:stretch>
        </p:blipFill>
        <p:spPr>
          <a:xfrm>
            <a:off x="522605" y="1825625"/>
            <a:ext cx="5396865" cy="3150235"/>
          </a:xfrm>
          <a:prstGeom prst="rect">
            <a:avLst/>
          </a:prstGeom>
        </p:spPr>
      </p:pic>
      <p:sp>
        <p:nvSpPr>
          <p:cNvPr id="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PE" altLang="pt-BR" sz="4400" b="0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Traducao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186" t="9701" r="18235" b="14018"/>
          <a:stretch>
            <a:fillRect/>
          </a:stretch>
        </p:blipFill>
        <p:spPr>
          <a:xfrm>
            <a:off x="146050" y="1743075"/>
            <a:ext cx="5506720" cy="3714115"/>
          </a:xfrm>
          <a:prstGeom prst="rect">
            <a:avLst/>
          </a:prstGeom>
        </p:spPr>
      </p:pic>
      <p:pic>
        <p:nvPicPr>
          <p:cNvPr id="3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2145" t="11860" r="27538" b="9701"/>
          <a:stretch>
            <a:fillRect/>
          </a:stretch>
        </p:blipFill>
        <p:spPr>
          <a:xfrm>
            <a:off x="6218555" y="568960"/>
            <a:ext cx="4947285" cy="5410835"/>
          </a:xfrm>
          <a:prstGeom prst="rect">
            <a:avLst/>
          </a:prstGeom>
        </p:spPr>
      </p:pic>
      <p:sp>
        <p:nvSpPr>
          <p:cNvPr id="6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n-US">
                <a:sym typeface="+mn-ea"/>
              </a:rPr>
              <a:t>RNAs </a:t>
            </a:r>
            <a:r>
              <a:rPr lang="es-PE" altLang="es-MX">
                <a:sym typeface="+mn-ea"/>
              </a:rPr>
              <a:t>que </a:t>
            </a:r>
            <a:r>
              <a:rPr lang="es-MX" altLang="en-US">
                <a:sym typeface="+mn-ea"/>
              </a:rPr>
              <a:t>participam da Síntese de Proteínas</a:t>
            </a:r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s-MX" altLang="en-US"/>
          </a:p>
          <a:p>
            <a:r>
              <a:rPr lang="es-MX" altLang="en-US"/>
              <a:t>- mRNA</a:t>
            </a:r>
          </a:p>
          <a:p>
            <a:r>
              <a:rPr lang="es-MX" altLang="en-US"/>
              <a:t>- rRNA</a:t>
            </a:r>
          </a:p>
          <a:p>
            <a:r>
              <a:rPr lang="es-MX" altLang="en-US"/>
              <a:t>- tRNA </a:t>
            </a:r>
          </a:p>
          <a:p>
            <a:pPr marL="0" indent="0">
              <a:buNone/>
            </a:pPr>
            <a:endParaRPr lang="es-MX" altLang="en-US"/>
          </a:p>
          <a:p>
            <a:pPr marL="0" indent="0">
              <a:buNone/>
            </a:pPr>
            <a:r>
              <a:rPr lang="es-PE" altLang="es-MX"/>
              <a:t>Ribosomos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24595" y="1536065"/>
            <a:ext cx="3287395" cy="43516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rcRect t="55407" b="14850"/>
          <a:stretch>
            <a:fillRect/>
          </a:stretch>
        </p:blipFill>
        <p:spPr>
          <a:xfrm>
            <a:off x="3879850" y="4145915"/>
            <a:ext cx="6076950" cy="13569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530" y="1825625"/>
            <a:ext cx="2171700" cy="21050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s-PE"/>
              <a:t>O </a:t>
            </a:r>
            <a:r>
              <a:rPr lang="es-PE" altLang="es-MX"/>
              <a:t>r</a:t>
            </a:r>
            <a:r>
              <a:rPr lang="pt-BR" altLang="es-PE"/>
              <a:t>i</a:t>
            </a:r>
            <a:r>
              <a:rPr lang="es-PE" altLang="es-MX"/>
              <a:t>bossomo </a:t>
            </a:r>
            <a:r>
              <a:rPr lang="pt-BR" altLang="es-PE"/>
              <a:t>é uma Ribozimas!!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altLang="en-US" sz="3600" dirty="0" err="1"/>
              <a:t>constitutes</a:t>
            </a:r>
            <a:r>
              <a:rPr lang="es-MX" altLang="en-US" sz="3600" dirty="0"/>
              <a:t> </a:t>
            </a:r>
            <a:r>
              <a:rPr lang="es-MX" altLang="en-US" sz="3600" dirty="0" err="1"/>
              <a:t>the</a:t>
            </a:r>
            <a:r>
              <a:rPr lang="es-MX" altLang="en-US" sz="3600" dirty="0"/>
              <a:t> </a:t>
            </a:r>
            <a:r>
              <a:rPr lang="es-MX" altLang="en-US" sz="3600" dirty="0" err="1"/>
              <a:t>predominant</a:t>
            </a:r>
            <a:r>
              <a:rPr lang="es-MX" altLang="en-US" sz="3600" dirty="0"/>
              <a:t> material </a:t>
            </a:r>
            <a:r>
              <a:rPr lang="es-MX" altLang="en-US" sz="3600" dirty="0" err="1"/>
              <a:t>within</a:t>
            </a:r>
            <a:r>
              <a:rPr lang="es-MX" altLang="en-US" sz="3600" dirty="0"/>
              <a:t> </a:t>
            </a:r>
            <a:r>
              <a:rPr lang="es-MX" altLang="en-US" sz="3600" dirty="0" err="1"/>
              <a:t>the</a:t>
            </a:r>
            <a:r>
              <a:rPr lang="es-MX" altLang="en-US" sz="3600" dirty="0"/>
              <a:t> </a:t>
            </a:r>
            <a:r>
              <a:rPr lang="es-MX" altLang="en-US" sz="3600" dirty="0" err="1"/>
              <a:t>ribosome</a:t>
            </a:r>
            <a:r>
              <a:rPr lang="es-MX" altLang="en-US" sz="3600" dirty="0"/>
              <a:t>, </a:t>
            </a:r>
            <a:r>
              <a:rPr lang="es-MX" altLang="en-US" sz="3600" dirty="0" err="1"/>
              <a:t>which</a:t>
            </a:r>
            <a:r>
              <a:rPr lang="es-MX" altLang="en-US" sz="3600" dirty="0"/>
              <a:t> </a:t>
            </a:r>
            <a:r>
              <a:rPr lang="es-MX" altLang="en-US" sz="3600" dirty="0" err="1"/>
              <a:t>is</a:t>
            </a:r>
            <a:r>
              <a:rPr lang="es-MX" altLang="en-US" sz="3600" dirty="0"/>
              <a:t> </a:t>
            </a:r>
            <a:r>
              <a:rPr lang="es-MX" altLang="en-US" sz="3600" dirty="0" err="1"/>
              <a:t>approximately</a:t>
            </a:r>
            <a:r>
              <a:rPr lang="es-MX" altLang="en-US" sz="3600" dirty="0"/>
              <a:t> </a:t>
            </a:r>
            <a:r>
              <a:rPr lang="es-MX" altLang="en-US" sz="3600" dirty="0">
                <a:solidFill>
                  <a:srgbClr val="FF0000"/>
                </a:solidFill>
              </a:rPr>
              <a:t>60% </a:t>
            </a:r>
            <a:r>
              <a:rPr lang="es-MX" altLang="en-US" sz="3600" dirty="0" err="1">
                <a:solidFill>
                  <a:srgbClr val="FF0000"/>
                </a:solidFill>
              </a:rPr>
              <a:t>rRNA</a:t>
            </a:r>
            <a:r>
              <a:rPr lang="es-MX" altLang="en-US" sz="3600" dirty="0"/>
              <a:t> and </a:t>
            </a:r>
            <a:r>
              <a:rPr lang="es-MX" altLang="en-US" sz="3600" dirty="0">
                <a:solidFill>
                  <a:srgbClr val="FF0000"/>
                </a:solidFill>
              </a:rPr>
              <a:t>40% </a:t>
            </a:r>
            <a:r>
              <a:rPr lang="es-MX" altLang="en-US" sz="3600" dirty="0" err="1">
                <a:solidFill>
                  <a:srgbClr val="FF0000"/>
                </a:solidFill>
              </a:rPr>
              <a:t>protein</a:t>
            </a:r>
            <a:r>
              <a:rPr lang="es-MX" altLang="en-US" sz="3600" dirty="0"/>
              <a:t> </a:t>
            </a:r>
            <a:r>
              <a:rPr lang="es-MX" altLang="en-US" sz="3600" dirty="0" err="1"/>
              <a:t>by</a:t>
            </a:r>
            <a:r>
              <a:rPr lang="es-MX" altLang="en-US" sz="3600" dirty="0"/>
              <a:t> </a:t>
            </a:r>
            <a:r>
              <a:rPr lang="es-MX" altLang="en-US" sz="3600" dirty="0" err="1"/>
              <a:t>weight</a:t>
            </a:r>
            <a:endParaRPr lang="es-MX" altLang="en-US" sz="3600" dirty="0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1225" t="15631" r="23346" b="8633"/>
          <a:stretch>
            <a:fillRect/>
          </a:stretch>
        </p:blipFill>
        <p:spPr>
          <a:xfrm>
            <a:off x="508000" y="1825625"/>
            <a:ext cx="5530215" cy="4248150"/>
          </a:xfrm>
          <a:prstGeom prst="rect">
            <a:avLst/>
          </a:prstGeom>
        </p:spPr>
      </p:pic>
      <p:sp>
        <p:nvSpPr>
          <p:cNvPr id="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453" t="15086" r="22285" b="7020"/>
          <a:stretch>
            <a:fillRect/>
          </a:stretch>
        </p:blipFill>
        <p:spPr>
          <a:xfrm>
            <a:off x="7053942" y="1748949"/>
            <a:ext cx="5080634" cy="3573145"/>
          </a:xfrm>
          <a:prstGeom prst="rect">
            <a:avLst/>
          </a:prstGeom>
        </p:spPr>
      </p:pic>
      <p:sp>
        <p:nvSpPr>
          <p:cNvPr id="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0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código genético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23026" t="22500" r="23663" b="16786"/>
          <a:stretch>
            <a:fillRect/>
          </a:stretch>
        </p:blipFill>
        <p:spPr>
          <a:xfrm>
            <a:off x="117565" y="1387532"/>
            <a:ext cx="6936377" cy="444137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475" t="11467" r="18848" b="7085"/>
          <a:stretch>
            <a:fillRect/>
          </a:stretch>
        </p:blipFill>
        <p:spPr>
          <a:xfrm>
            <a:off x="-146958" y="1088028"/>
            <a:ext cx="6325689" cy="5111659"/>
          </a:xfrm>
          <a:prstGeom prst="rect">
            <a:avLst/>
          </a:prstGeom>
        </p:spPr>
      </p:pic>
      <p:sp>
        <p:nvSpPr>
          <p:cNvPr id="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es-MX" sz="4000" dirty="0">
                <a:sym typeface="+mn-ea"/>
              </a:rPr>
              <a:t>Redundância e pequenas mudanças do código genético</a:t>
            </a:r>
            <a:endParaRPr kumimoji="0" lang="pt-BR" sz="4000" b="0" i="1" u="none" strike="noStrike" kern="1200" cap="none" spc="0" normalizeH="0" baseline="0" dirty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4197" t="49911" r="25202" b="14018"/>
          <a:stretch>
            <a:fillRect/>
          </a:stretch>
        </p:blipFill>
        <p:spPr>
          <a:xfrm>
            <a:off x="6403113" y="2717075"/>
            <a:ext cx="5434148" cy="217797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050" t="27447" r="25164" b="15587"/>
          <a:stretch>
            <a:fillRect/>
          </a:stretch>
        </p:blipFill>
        <p:spPr>
          <a:xfrm>
            <a:off x="2468880" y="1608567"/>
            <a:ext cx="6949440" cy="4298046"/>
          </a:xfrm>
          <a:prstGeom prst="rect">
            <a:avLst/>
          </a:prstGeom>
        </p:spPr>
      </p:pic>
      <p:sp>
        <p:nvSpPr>
          <p:cNvPr id="6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es-MX" sz="4000" dirty="0">
                <a:sym typeface="+mn-ea"/>
              </a:rPr>
              <a:t>Redundância e pequenas mudanças do código genético</a:t>
            </a:r>
            <a:endParaRPr kumimoji="0" lang="pt-BR" sz="4000" b="0" i="1" u="none" strike="noStrike" kern="1200" cap="none" spc="0" normalizeH="0" baseline="0" dirty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1409" t="13625" r="24326" b="19490"/>
          <a:stretch>
            <a:fillRect/>
          </a:stretch>
        </p:blipFill>
        <p:spPr>
          <a:xfrm>
            <a:off x="222885" y="1896110"/>
            <a:ext cx="6075680" cy="4210050"/>
          </a:xfrm>
          <a:prstGeom prst="rect">
            <a:avLst/>
          </a:prstGeom>
        </p:spPr>
      </p:pic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1838" t="21240" r="22439" b="8496"/>
          <a:stretch>
            <a:fillRect/>
          </a:stretch>
        </p:blipFill>
        <p:spPr>
          <a:xfrm>
            <a:off x="6298565" y="2018665"/>
            <a:ext cx="5504815" cy="3964940"/>
          </a:xfrm>
          <a:prstGeom prst="rect">
            <a:avLst/>
          </a:prstGeom>
        </p:spPr>
      </p:pic>
      <p:sp>
        <p:nvSpPr>
          <p:cNvPr id="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4400" i="1" noProof="0" dirty="0"/>
              <a:t>Sínteses de polipeptídios acontece em </a:t>
            </a:r>
            <a:r>
              <a:rPr lang="pt-BR" sz="4400" i="1" noProof="0" dirty="0" err="1"/>
              <a:t>simultaneo</a:t>
            </a:r>
            <a:r>
              <a:rPr lang="pt-BR" sz="4400" i="1" noProof="0" dirty="0"/>
              <a:t> 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433070" y="1389380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pt-BR" altLang="es-MX"/>
              <a:t>algumas iniciam seu dobramento ainda durante a sintese </a:t>
            </a:r>
          </a:p>
          <a:p>
            <a:pPr marL="0" indent="0">
              <a:buNone/>
            </a:pPr>
            <a:endParaRPr lang="pt-BR" altLang="es-MX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1225" t="10770" r="24608" b="16285"/>
          <a:stretch>
            <a:fillRect/>
          </a:stretch>
        </p:blipFill>
        <p:spPr>
          <a:xfrm>
            <a:off x="293370" y="2297430"/>
            <a:ext cx="5462270" cy="41351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310" y="1389380"/>
            <a:ext cx="5183505" cy="3670300"/>
          </a:xfrm>
          <a:prstGeom prst="rect">
            <a:avLst/>
          </a:prstGeom>
        </p:spPr>
      </p:pic>
      <p:sp>
        <p:nvSpPr>
          <p:cNvPr id="6" name="Marcador de posición de contenido 3"/>
          <p:cNvSpPr>
            <a:spLocks noGrp="1"/>
          </p:cNvSpPr>
          <p:nvPr/>
        </p:nvSpPr>
        <p:spPr>
          <a:xfrm>
            <a:off x="6623050" y="5059680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es-MX"/>
              <a:t>as chaperonas moleculares auxiliam no dobramento da maioria das proteinas</a:t>
            </a:r>
          </a:p>
        </p:txBody>
      </p:sp>
      <p:sp>
        <p:nvSpPr>
          <p:cNvPr id="7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PE" altLang="pt-BR" sz="4400">
                <a:sym typeface="+mn-ea"/>
              </a:rPr>
              <a:t>D</a:t>
            </a:r>
            <a:r>
              <a:rPr lang="pt-BR" altLang="es-MX" sz="4400">
                <a:sym typeface="+mn-ea"/>
              </a:rPr>
              <a:t>obramento da proteina 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4480" y="1254760"/>
            <a:ext cx="5855335" cy="4391660"/>
          </a:xfrm>
          <a:prstGeom prst="rect">
            <a:avLst/>
          </a:prstGeom>
        </p:spPr>
      </p:pic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9195" y="1254760"/>
            <a:ext cx="5855335" cy="4391660"/>
          </a:xfrm>
          <a:prstGeom prst="rect">
            <a:avLst/>
          </a:prstGeom>
        </p:spPr>
      </p:pic>
      <p:sp>
        <p:nvSpPr>
          <p:cNvPr id="7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-47625" y="0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es-MX" sz="4400" dirty="0">
                <a:sym typeface="+mn-ea"/>
              </a:rPr>
              <a:t>Regulação de proteínas</a:t>
            </a:r>
            <a:endParaRPr kumimoji="0" lang="pt-BR" sz="4400" b="0" i="1" u="none" strike="noStrike" kern="1200" cap="none" spc="0" normalizeH="0" baseline="0" dirty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696595" y="2170430"/>
            <a:ext cx="47244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altLang="en-US" sz="3200" dirty="0"/>
              <a:t>Alguns filósofos argumentam que o linguagem informacional na biologia não é literal, metafórica ou ficcional (</a:t>
            </a:r>
            <a:r>
              <a:rPr lang="pt-BR" altLang="en-US" sz="3200" dirty="0" err="1"/>
              <a:t>Griffiths</a:t>
            </a:r>
            <a:r>
              <a:rPr lang="pt-BR" altLang="en-US" sz="3200" dirty="0"/>
              <a:t> 2000; Fox Keller 2003; Levy 2011)</a:t>
            </a:r>
          </a:p>
        </p:txBody>
      </p:sp>
      <p:pic>
        <p:nvPicPr>
          <p:cNvPr id="4" name="Marcador de posición de contenido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0293" t="8713" r="7698" b="18526"/>
          <a:stretch>
            <a:fillRect/>
          </a:stretch>
        </p:blipFill>
        <p:spPr>
          <a:xfrm>
            <a:off x="5536202" y="2002156"/>
            <a:ext cx="6384925" cy="3184525"/>
          </a:xfrm>
          <a:prstGeom prst="rect">
            <a:avLst/>
          </a:prstGeom>
        </p:spPr>
      </p:pic>
      <p:sp>
        <p:nvSpPr>
          <p:cNvPr id="6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-2263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BR" altLang="es-MX" sz="4400"/>
              <a:t>Essa teoria é aplicável na biologia?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14288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5" name="Rectangle 1"/>
          <p:cNvSpPr/>
          <p:nvPr/>
        </p:nvSpPr>
        <p:spPr>
          <a:xfrm>
            <a:off x="2085975" y="2716213"/>
            <a:ext cx="8020050" cy="14462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8800" i="1" dirty="0"/>
              <a:t> Sequenciamento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14288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Sanger</a:t>
            </a:r>
          </a:p>
        </p:txBody>
      </p:sp>
      <p:pic>
        <p:nvPicPr>
          <p:cNvPr id="614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3" y="1046163"/>
            <a:ext cx="11571287" cy="4989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rc 1"/>
          <p:cNvSpPr/>
          <p:nvPr/>
        </p:nvSpPr>
        <p:spPr>
          <a:xfrm>
            <a:off x="5084763" y="3457575"/>
            <a:ext cx="44450" cy="77788"/>
          </a:xfrm>
          <a:prstGeom prst="arc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Arc 7"/>
          <p:cNvSpPr/>
          <p:nvPr/>
        </p:nvSpPr>
        <p:spPr>
          <a:xfrm flipV="1">
            <a:off x="5083175" y="3463925"/>
            <a:ext cx="46038" cy="46038"/>
          </a:xfrm>
          <a:prstGeom prst="arc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106988" y="3535363"/>
            <a:ext cx="22225" cy="317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14288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Illumina</a:t>
            </a:r>
          </a:p>
        </p:txBody>
      </p:sp>
      <p:pic>
        <p:nvPicPr>
          <p:cNvPr id="717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75" y="1938338"/>
            <a:ext cx="12419013" cy="299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14288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Illumina</a:t>
            </a:r>
          </a:p>
        </p:txBody>
      </p:sp>
      <p:pic>
        <p:nvPicPr>
          <p:cNvPr id="8197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500"/>
            <a:ext cx="12293600" cy="2922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14288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Illumina</a:t>
            </a:r>
          </a:p>
        </p:txBody>
      </p:sp>
      <p:pic>
        <p:nvPicPr>
          <p:cNvPr id="922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5188"/>
            <a:ext cx="12306300" cy="2954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Princípio</a:t>
            </a:r>
            <a:endParaRPr kumimoji="0" lang="pt-BR" sz="12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14288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PacBio</a:t>
            </a:r>
          </a:p>
        </p:txBody>
      </p:sp>
      <p:pic>
        <p:nvPicPr>
          <p:cNvPr id="1024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863" y="992188"/>
            <a:ext cx="9004300" cy="4949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763"/>
            <a:ext cx="2568575" cy="1725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Princípio</a:t>
            </a:r>
            <a:endParaRPr kumimoji="0" lang="pt-BR" sz="12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14288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1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Oxford Nanopore</a:t>
            </a:r>
          </a:p>
        </p:txBody>
      </p:sp>
      <p:pic>
        <p:nvPicPr>
          <p:cNvPr id="11270" name="Picture 7" descr="minion-seq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088" y="965200"/>
            <a:ext cx="9540875" cy="5153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14288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BR" sz="4400" i="1" dirty="0"/>
              <a:t>  Comparação de performance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11367" y="1078522"/>
          <a:ext cx="11969265" cy="4937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09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9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9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9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98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98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3306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Método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Geração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Tamanho</a:t>
                      </a:r>
                      <a:r>
                        <a:rPr lang="pt-BR" baseline="0" dirty="0"/>
                        <a:t> de leitura (</a:t>
                      </a:r>
                      <a:r>
                        <a:rPr lang="pt-BR" baseline="0" dirty="0" err="1"/>
                        <a:t>pb</a:t>
                      </a:r>
                      <a:r>
                        <a:rPr lang="pt-BR" baseline="0" dirty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Taxa de erro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Nº de leituras por corrida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Tempo por corrida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Custo por milhão de bases (USD)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63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SANGER ABI</a:t>
                      </a:r>
                      <a:r>
                        <a:rPr lang="pt-BR" baseline="0" dirty="0"/>
                        <a:t> 3730x1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600 – 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0,5 – 3h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479"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Illumina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HiSeq</a:t>
                      </a:r>
                      <a:r>
                        <a:rPr lang="pt-BR" dirty="0"/>
                        <a:t> 2500 (High Output)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  <a:r>
                        <a:rPr lang="pt-BR" baseline="0" dirty="0"/>
                        <a:t> x 125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8x10^9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 – 60h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9479"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Illumina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HiSeq</a:t>
                      </a:r>
                      <a:r>
                        <a:rPr lang="pt-BR" dirty="0"/>
                        <a:t> 2500 (</a:t>
                      </a:r>
                      <a:r>
                        <a:rPr lang="pt-BR" dirty="0" err="1"/>
                        <a:t>Rapid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Run</a:t>
                      </a:r>
                      <a:r>
                        <a:rPr lang="pt-B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  <a:r>
                        <a:rPr lang="pt-BR" baseline="0" dirty="0"/>
                        <a:t>ª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 x</a:t>
                      </a:r>
                      <a:r>
                        <a:rPr lang="pt-BR" baseline="0" dirty="0"/>
                        <a:t> 250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1,2x10^9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– 6 dias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5636"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PacBio</a:t>
                      </a:r>
                      <a:r>
                        <a:rPr lang="pt-BR" dirty="0"/>
                        <a:t> RS II: P6 – 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– 1,5x10^4 (média)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3,5 – 7,5x10^4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0,5 – 4h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0,4 – 0,8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947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Oxford </a:t>
                      </a:r>
                      <a:r>
                        <a:rPr lang="pt-BR" dirty="0" err="1"/>
                        <a:t>Nanopore</a:t>
                      </a:r>
                      <a:r>
                        <a:rPr lang="pt-BR" baseline="0" dirty="0"/>
                        <a:t> </a:t>
                      </a:r>
                      <a:r>
                        <a:rPr lang="pt-BR" baseline="0" dirty="0" err="1"/>
                        <a:t>MinION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 – 5x10^3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1,1 – 4,7x10^4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6,44 – 17,9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-952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317" name="CaixaDeTexto 1"/>
          <p:cNvSpPr txBox="1"/>
          <p:nvPr/>
        </p:nvSpPr>
        <p:spPr>
          <a:xfrm>
            <a:off x="2133600" y="2052638"/>
            <a:ext cx="8077200" cy="24161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1500" dirty="0"/>
              <a:t>Obrigado !</a:t>
            </a: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600" i="1" dirty="0"/>
              <a:t>Desejamos a todos uma excelente semana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rcRect l="6681" t="17899" r="6306" b="15712"/>
          <a:stretch>
            <a:fillRect/>
          </a:stretch>
        </p:blipFill>
        <p:spPr>
          <a:xfrm>
            <a:off x="434975" y="1345565"/>
            <a:ext cx="11321415" cy="4856480"/>
          </a:xfrm>
          <a:prstGeom prst="rect">
            <a:avLst/>
          </a:prstGeom>
        </p:spPr>
      </p:pic>
      <p:sp>
        <p:nvSpPr>
          <p:cNvPr id="2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s-PE" altLang="pt-BR" sz="4400" dirty="0"/>
              <a:t>D</a:t>
            </a:r>
            <a:r>
              <a:rPr lang="pt-BR" altLang="es-MX" sz="4400" dirty="0" err="1"/>
              <a:t>ogma</a:t>
            </a:r>
            <a:r>
              <a:rPr lang="pt-BR" altLang="es-MX" sz="4400" dirty="0"/>
              <a:t> central da biologia expandido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l="15113" t="22501" r="18100" b="12272"/>
          <a:stretch>
            <a:fillRect/>
          </a:stretch>
        </p:blipFill>
        <p:spPr>
          <a:xfrm>
            <a:off x="612685" y="1082653"/>
            <a:ext cx="8933529" cy="4905738"/>
          </a:xfrm>
          <a:prstGeom prst="rect">
            <a:avLst/>
          </a:prstGeom>
        </p:spPr>
      </p:pic>
      <p:sp>
        <p:nvSpPr>
          <p:cNvPr id="2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s-PE" altLang="es-MX" sz="4400"/>
              <a:t>Gene tipico em eucariotos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l="16188" t="19101" r="21915" b="7369"/>
          <a:stretch>
            <a:fillRect/>
          </a:stretch>
        </p:blipFill>
        <p:spPr>
          <a:xfrm>
            <a:off x="3256008" y="709206"/>
            <a:ext cx="7874385" cy="5260520"/>
          </a:xfrm>
          <a:prstGeom prst="rect">
            <a:avLst/>
          </a:prstGeom>
        </p:spPr>
      </p:pic>
      <p:sp>
        <p:nvSpPr>
          <p:cNvPr id="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-22632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BR" altLang="es-MX" sz="4400" dirty="0">
                <a:sym typeface="+mn-ea"/>
              </a:rPr>
              <a:t>Gene típico em procariotos</a:t>
            </a:r>
            <a:endParaRPr kumimoji="0" lang="pt-BR" sz="4400" b="0" i="1" u="none" strike="noStrike" kern="1200" cap="none" spc="0" normalizeH="0" baseline="0" dirty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2835" y="1691005"/>
            <a:ext cx="4552950" cy="4351655"/>
          </a:xfrm>
          <a:prstGeom prst="rect">
            <a:avLst/>
          </a:prstGeom>
        </p:spPr>
      </p:pic>
      <p:pic>
        <p:nvPicPr>
          <p:cNvPr id="7" name="Marcador de posición de contenido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89445" y="1691005"/>
            <a:ext cx="4364355" cy="4351655"/>
          </a:xfrm>
          <a:prstGeom prst="rect">
            <a:avLst/>
          </a:prstGeom>
        </p:spPr>
      </p:pic>
      <p:sp>
        <p:nvSpPr>
          <p:cNvPr id="3" name="Retângulo 3"/>
          <p:cNvSpPr/>
          <p:nvPr/>
        </p:nvSpPr>
        <p:spPr>
          <a:xfrm>
            <a:off x="0" y="6335713"/>
            <a:ext cx="6048375" cy="52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48375" y="6335713"/>
            <a:ext cx="6143625" cy="5222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6"/>
          <p:cNvSpPr/>
          <p:nvPr/>
        </p:nvSpPr>
        <p:spPr>
          <a:xfrm>
            <a:off x="0" y="3493"/>
            <a:ext cx="12192000" cy="7318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tx1">
                  <a:lumMod val="50000"/>
                  <a:lumOff val="50000"/>
                </a:schemeClr>
              </a:gs>
              <a:gs pos="83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BR" altLang="es-MX" sz="4400" dirty="0"/>
              <a:t>Os eucariotos possuem genomas híbridos</a:t>
            </a:r>
            <a:endParaRPr kumimoji="0" lang="pt-BR" sz="44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1154</Words>
  <Application>Microsoft Office PowerPoint</Application>
  <PresentationFormat>Widescreen</PresentationFormat>
  <Paragraphs>168</Paragraphs>
  <Slides>58</Slides>
  <Notes>5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inherit</vt:lpstr>
      <vt:lpstr>Verdana</vt:lpstr>
      <vt:lpstr>Office Theme</vt:lpstr>
      <vt:lpstr>Bitmap Image</vt:lpstr>
      <vt:lpstr>Genômica: fluxo de informação na célula, estrutura de genomas, estratégias de sequenciamento de genomas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Organização dos genomas dos Procariotos e dos Eucariotos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sentido da vida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RNAs que participam da Síntese de Proteínas</vt:lpstr>
      <vt:lpstr>O ribossomo é uma Ribozimas!!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Usuário</dc:creator>
  <cp:lastModifiedBy>Diego Mauricio Riaño Pachón</cp:lastModifiedBy>
  <cp:revision>13</cp:revision>
  <dcterms:created xsi:type="dcterms:W3CDTF">2019-09-17T12:48:00Z</dcterms:created>
  <dcterms:modified xsi:type="dcterms:W3CDTF">2019-09-18T23:26:03Z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2058-11.2.0.8942</vt:lpwstr>
  </property>
</Properties>
</file>