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5"/>
  </p:notesMasterIdLst>
  <p:handoutMasterIdLst>
    <p:handoutMasterId r:id="rId6"/>
  </p:handoutMasterIdLst>
  <p:sldIdLst>
    <p:sldId id="490" r:id="rId2"/>
    <p:sldId id="619" r:id="rId3"/>
    <p:sldId id="620" r:id="rId4"/>
  </p:sldIdLst>
  <p:sldSz cx="9144000" cy="6858000" type="screen4x3"/>
  <p:notesSz cx="7104063" cy="10234613"/>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 Eduardo Rego" initials="" lastIdx="2" clrIdx="0"/>
  <p:cmAuthor id="1" name="Roberta" initials="R" lastIdx="1" clrIdx="1">
    <p:extLst>
      <p:ext uri="{19B8F6BF-5375-455C-9EA6-DF929625EA0E}">
        <p15:presenceInfo xmlns:p15="http://schemas.microsoft.com/office/powerpoint/2012/main" userId="Rober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a:srgbClr val="0033CC"/>
    <a:srgbClr val="00007D"/>
    <a:srgbClr val="CCCCE6"/>
    <a:srgbClr val="0099CC"/>
    <a:srgbClr val="33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94434" autoAdjust="0"/>
  </p:normalViewPr>
  <p:slideViewPr>
    <p:cSldViewPr>
      <p:cViewPr varScale="1">
        <p:scale>
          <a:sx n="67" d="100"/>
          <a:sy n="67" d="100"/>
        </p:scale>
        <p:origin x="127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1" y="0"/>
            <a:ext cx="3078427" cy="511731"/>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defRPr sz="1200"/>
            </a:lvl1pPr>
          </a:lstStyle>
          <a:p>
            <a:endParaRPr lang="pt-BR"/>
          </a:p>
        </p:txBody>
      </p:sp>
      <p:sp>
        <p:nvSpPr>
          <p:cNvPr id="386051" name="Rectangle 3"/>
          <p:cNvSpPr>
            <a:spLocks noGrp="1" noChangeArrowheads="1"/>
          </p:cNvSpPr>
          <p:nvPr>
            <p:ph type="dt" sz="quarter" idx="1"/>
          </p:nvPr>
        </p:nvSpPr>
        <p:spPr bwMode="auto">
          <a:xfrm>
            <a:off x="4023993" y="0"/>
            <a:ext cx="3078427" cy="511731"/>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lgn="r">
              <a:defRPr sz="1200"/>
            </a:lvl1pPr>
          </a:lstStyle>
          <a:p>
            <a:endParaRPr lang="pt-BR"/>
          </a:p>
        </p:txBody>
      </p:sp>
      <p:sp>
        <p:nvSpPr>
          <p:cNvPr id="386052" name="Rectangle 4"/>
          <p:cNvSpPr>
            <a:spLocks noGrp="1" noChangeArrowheads="1"/>
          </p:cNvSpPr>
          <p:nvPr>
            <p:ph type="ftr" sz="quarter" idx="2"/>
          </p:nvPr>
        </p:nvSpPr>
        <p:spPr bwMode="auto">
          <a:xfrm>
            <a:off x="1" y="9721106"/>
            <a:ext cx="3078427" cy="511731"/>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defRPr sz="1200"/>
            </a:lvl1pPr>
          </a:lstStyle>
          <a:p>
            <a:endParaRPr lang="pt-BR"/>
          </a:p>
        </p:txBody>
      </p:sp>
      <p:sp>
        <p:nvSpPr>
          <p:cNvPr id="386053" name="Rectangle 5"/>
          <p:cNvSpPr>
            <a:spLocks noGrp="1" noChangeArrowheads="1"/>
          </p:cNvSpPr>
          <p:nvPr>
            <p:ph type="sldNum" sz="quarter" idx="3"/>
          </p:nvPr>
        </p:nvSpPr>
        <p:spPr bwMode="auto">
          <a:xfrm>
            <a:off x="4023993" y="9721106"/>
            <a:ext cx="3078427" cy="511731"/>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lgn="r">
              <a:defRPr sz="1200"/>
            </a:lvl1pPr>
          </a:lstStyle>
          <a:p>
            <a:fld id="{0B5B5D96-1419-4D98-AB56-3D083E98E69B}" type="slidenum">
              <a:rPr lang="pt-BR"/>
              <a:pPr/>
              <a:t>‹nº›</a:t>
            </a:fld>
            <a:endParaRPr lang="pt-BR"/>
          </a:p>
        </p:txBody>
      </p:sp>
    </p:spTree>
    <p:extLst>
      <p:ext uri="{BB962C8B-B14F-4D97-AF65-F5344CB8AC3E}">
        <p14:creationId xmlns:p14="http://schemas.microsoft.com/office/powerpoint/2010/main" val="567911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3078427" cy="511731"/>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defRPr sz="1200"/>
            </a:lvl1pPr>
          </a:lstStyle>
          <a:p>
            <a:endParaRPr lang="pt-BR"/>
          </a:p>
        </p:txBody>
      </p:sp>
      <p:sp>
        <p:nvSpPr>
          <p:cNvPr id="10243" name="Rectangle 3"/>
          <p:cNvSpPr>
            <a:spLocks noGrp="1" noChangeArrowheads="1"/>
          </p:cNvSpPr>
          <p:nvPr>
            <p:ph type="dt" idx="1"/>
          </p:nvPr>
        </p:nvSpPr>
        <p:spPr bwMode="auto">
          <a:xfrm>
            <a:off x="4023993" y="0"/>
            <a:ext cx="3078427" cy="511731"/>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lgn="r">
              <a:defRPr sz="1200"/>
            </a:lvl1pPr>
          </a:lstStyle>
          <a:p>
            <a:endParaRPr lang="pt-BR"/>
          </a:p>
        </p:txBody>
      </p:sp>
      <p:sp>
        <p:nvSpPr>
          <p:cNvPr id="10244" name="Rectangle 4"/>
          <p:cNvSpPr>
            <a:spLocks noGrp="1" noRot="1" noChangeAspect="1" noChangeArrowheads="1" noTextEdit="1"/>
          </p:cNvSpPr>
          <p:nvPr>
            <p:ph type="sldImg" idx="2"/>
          </p:nvPr>
        </p:nvSpPr>
        <p:spPr bwMode="auto">
          <a:xfrm>
            <a:off x="993775" y="768350"/>
            <a:ext cx="5116513" cy="38369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710407" y="4861442"/>
            <a:ext cx="5683250" cy="4605576"/>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46" name="Rectangle 6"/>
          <p:cNvSpPr>
            <a:spLocks noGrp="1" noChangeArrowheads="1"/>
          </p:cNvSpPr>
          <p:nvPr>
            <p:ph type="ftr" sz="quarter" idx="4"/>
          </p:nvPr>
        </p:nvSpPr>
        <p:spPr bwMode="auto">
          <a:xfrm>
            <a:off x="1" y="9721106"/>
            <a:ext cx="3078427" cy="511731"/>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defRPr sz="1200"/>
            </a:lvl1pPr>
          </a:lstStyle>
          <a:p>
            <a:endParaRPr lang="pt-BR"/>
          </a:p>
        </p:txBody>
      </p:sp>
      <p:sp>
        <p:nvSpPr>
          <p:cNvPr id="10247" name="Rectangle 7"/>
          <p:cNvSpPr>
            <a:spLocks noGrp="1" noChangeArrowheads="1"/>
          </p:cNvSpPr>
          <p:nvPr>
            <p:ph type="sldNum" sz="quarter" idx="5"/>
          </p:nvPr>
        </p:nvSpPr>
        <p:spPr bwMode="auto">
          <a:xfrm>
            <a:off x="4023993" y="9721106"/>
            <a:ext cx="3078427" cy="511731"/>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lgn="r">
              <a:defRPr sz="1200"/>
            </a:lvl1pPr>
          </a:lstStyle>
          <a:p>
            <a:fld id="{D8BB5547-16B5-4D62-8A98-9386414C1F69}" type="slidenum">
              <a:rPr lang="pt-BR"/>
              <a:pPr/>
              <a:t>‹nº›</a:t>
            </a:fld>
            <a:endParaRPr lang="pt-BR"/>
          </a:p>
        </p:txBody>
      </p:sp>
    </p:spTree>
    <p:extLst>
      <p:ext uri="{BB962C8B-B14F-4D97-AF65-F5344CB8AC3E}">
        <p14:creationId xmlns:p14="http://schemas.microsoft.com/office/powerpoint/2010/main" val="24682925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a:pPr/>
              <a:t>1</a:t>
            </a:fld>
            <a:endParaRPr lang="pt-BR" dirty="0"/>
          </a:p>
        </p:txBody>
      </p:sp>
    </p:spTree>
    <p:extLst>
      <p:ext uri="{BB962C8B-B14F-4D97-AF65-F5344CB8AC3E}">
        <p14:creationId xmlns:p14="http://schemas.microsoft.com/office/powerpoint/2010/main" val="277351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2</a:t>
            </a:fld>
            <a:endParaRPr lang="pt-BR"/>
          </a:p>
        </p:txBody>
      </p:sp>
    </p:spTree>
    <p:extLst>
      <p:ext uri="{BB962C8B-B14F-4D97-AF65-F5344CB8AC3E}">
        <p14:creationId xmlns:p14="http://schemas.microsoft.com/office/powerpoint/2010/main" val="3391952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3</a:t>
            </a:fld>
            <a:endParaRPr lang="pt-BR"/>
          </a:p>
        </p:txBody>
      </p:sp>
    </p:spTree>
    <p:extLst>
      <p:ext uri="{BB962C8B-B14F-4D97-AF65-F5344CB8AC3E}">
        <p14:creationId xmlns:p14="http://schemas.microsoft.com/office/powerpoint/2010/main" val="337382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pt-BR"/>
          </a:p>
        </p:txBody>
      </p:sp>
      <p:sp>
        <p:nvSpPr>
          <p:cNvPr id="4" name="Slide Number Placeholder 3"/>
          <p:cNvSpPr>
            <a:spLocks noGrp="1"/>
          </p:cNvSpPr>
          <p:nvPr>
            <p:ph type="sldNum" sz="quarter" idx="10"/>
          </p:nvPr>
        </p:nvSpPr>
        <p:spPr/>
        <p:txBody>
          <a:bodyPr/>
          <a:lstStyle>
            <a:lvl1pPr>
              <a:defRPr/>
            </a:lvl1pPr>
          </a:lstStyle>
          <a:p>
            <a:fld id="{D3AD4694-DFB4-41B6-B8B8-00FF070929A5}"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Slide Number Placeholder 3"/>
          <p:cNvSpPr>
            <a:spLocks noGrp="1"/>
          </p:cNvSpPr>
          <p:nvPr>
            <p:ph type="sldNum" sz="quarter" idx="10"/>
          </p:nvPr>
        </p:nvSpPr>
        <p:spPr/>
        <p:txBody>
          <a:bodyPr/>
          <a:lstStyle>
            <a:lvl1pPr>
              <a:defRPr/>
            </a:lvl1pPr>
          </a:lstStyle>
          <a:p>
            <a:fld id="{CADC79F1-1B9B-40D5-B752-5B9945636291}" type="slidenum">
              <a:rPr lang="pt-BR"/>
              <a:pPr/>
              <a:t>‹nº›</a:t>
            </a:fld>
            <a:endParaRPr lang="pt-BR"/>
          </a:p>
        </p:txBody>
      </p:sp>
      <p:sp>
        <p:nvSpPr>
          <p:cNvPr id="6" name="Espaço Reservado para Conteúdo 5"/>
          <p:cNvSpPr>
            <a:spLocks noGrp="1"/>
          </p:cNvSpPr>
          <p:nvPr>
            <p:ph sz="quarter" idx="11"/>
          </p:nvPr>
        </p:nvSpPr>
        <p:spPr>
          <a:xfrm>
            <a:off x="4211638" y="6742113"/>
            <a:ext cx="720725" cy="44450"/>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7632700" cy="777875"/>
          </a:xfrm>
        </p:spPr>
        <p:txBody>
          <a:bodyPr/>
          <a:lstStyle/>
          <a:p>
            <a:r>
              <a:rPr lang="en-US" smtClean="0"/>
              <a:t>Click to edit Master title style</a:t>
            </a:r>
            <a:endParaRPr lang="pt-B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Slide Number Placeholder 5"/>
          <p:cNvSpPr>
            <a:spLocks noGrp="1"/>
          </p:cNvSpPr>
          <p:nvPr>
            <p:ph type="sldNum" sz="quarter" idx="10"/>
          </p:nvPr>
        </p:nvSpPr>
        <p:spPr>
          <a:xfrm>
            <a:off x="8027988" y="6588125"/>
            <a:ext cx="1081087" cy="287338"/>
          </a:xfrm>
        </p:spPr>
        <p:txBody>
          <a:bodyPr/>
          <a:lstStyle>
            <a:lvl1pPr>
              <a:defRPr/>
            </a:lvl1pPr>
          </a:lstStyle>
          <a:p>
            <a:fld id="{F3DE725A-1D14-4A14-9A35-8F8B35D9468F}"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5888"/>
            <a:ext cx="7200031" cy="7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dirty="0" smtClean="0"/>
              <a:t>Clique para editar o estilo do</a:t>
            </a:r>
          </a:p>
        </p:txBody>
      </p:sp>
      <p:pic>
        <p:nvPicPr>
          <p:cNvPr id="1050" name="Picture 26" descr="excelencia_azul_2"/>
          <p:cNvPicPr>
            <a:picLocks noChangeArrowheads="1"/>
          </p:cNvPicPr>
          <p:nvPr userDrawn="1"/>
        </p:nvPicPr>
        <p:blipFill>
          <a:blip r:embed="rId5" cstate="print"/>
          <a:srcRect l="30409"/>
          <a:stretch>
            <a:fillRect/>
          </a:stretch>
        </p:blipFill>
        <p:spPr bwMode="auto">
          <a:xfrm>
            <a:off x="0" y="6607175"/>
            <a:ext cx="9144000" cy="263525"/>
          </a:xfrm>
          <a:prstGeom prst="rect">
            <a:avLst/>
          </a:prstGeom>
          <a:noFill/>
        </p:spPr>
      </p:pic>
      <p:sp>
        <p:nvSpPr>
          <p:cNvPr id="1053" name="Line 29"/>
          <p:cNvSpPr>
            <a:spLocks noChangeShapeType="1"/>
          </p:cNvSpPr>
          <p:nvPr userDrawn="1"/>
        </p:nvSpPr>
        <p:spPr bwMode="auto">
          <a:xfrm>
            <a:off x="0" y="908050"/>
            <a:ext cx="9144000" cy="0"/>
          </a:xfrm>
          <a:prstGeom prst="line">
            <a:avLst/>
          </a:prstGeom>
          <a:noFill/>
          <a:ln w="9525">
            <a:solidFill>
              <a:srgbClr val="FF6600"/>
            </a:solidFill>
            <a:round/>
            <a:headEnd/>
            <a:tailEnd/>
          </a:ln>
          <a:effectLst/>
        </p:spPr>
        <p:txBody>
          <a:bodyPr/>
          <a:lstStyle/>
          <a:p>
            <a:endParaRPr lang="pt-BR" dirty="0"/>
          </a:p>
        </p:txBody>
      </p:sp>
      <p:sp>
        <p:nvSpPr>
          <p:cNvPr id="1057" name="Rectangle 33"/>
          <p:cNvSpPr>
            <a:spLocks noChangeArrowheads="1"/>
          </p:cNvSpPr>
          <p:nvPr userDrawn="1"/>
        </p:nvSpPr>
        <p:spPr bwMode="auto">
          <a:xfrm>
            <a:off x="468313" y="1196975"/>
            <a:ext cx="8229600" cy="4525963"/>
          </a:xfrm>
          <a:prstGeom prst="rect">
            <a:avLst/>
          </a:prstGeom>
          <a:noFill/>
          <a:ln w="9525">
            <a:noFill/>
            <a:miter lim="800000"/>
            <a:headEnd/>
            <a:tailEnd/>
          </a:ln>
          <a:effectLst/>
        </p:spPr>
        <p:txBody>
          <a:bodyPr/>
          <a:lstStyle/>
          <a:p>
            <a:pPr marL="342900" indent="-342900">
              <a:spcBef>
                <a:spcPct val="20000"/>
              </a:spcBef>
              <a:buFontTx/>
              <a:buChar char="•"/>
            </a:pPr>
            <a:endParaRPr lang="pt-BR" sz="3200" dirty="0"/>
          </a:p>
        </p:txBody>
      </p:sp>
      <p:sp>
        <p:nvSpPr>
          <p:cNvPr id="1030" name="Rectangle 6"/>
          <p:cNvSpPr>
            <a:spLocks noGrp="1" noChangeArrowheads="1"/>
          </p:cNvSpPr>
          <p:nvPr>
            <p:ph type="sldNum" sz="quarter" idx="4"/>
          </p:nvPr>
        </p:nvSpPr>
        <p:spPr bwMode="auto">
          <a:xfrm>
            <a:off x="8027988" y="6588125"/>
            <a:ext cx="1081087"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0E5CECEB-936F-4D6E-9454-3E4FDBB214B4}" type="slidenum">
              <a:rPr lang="pt-BR"/>
              <a:pPr/>
              <a:t>‹nº›</a:t>
            </a:fld>
            <a:endParaRPr lang="pt-BR" dirty="0"/>
          </a:p>
        </p:txBody>
      </p:sp>
      <p:sp>
        <p:nvSpPr>
          <p:cNvPr id="1068" name="Rectangle 44"/>
          <p:cNvSpPr>
            <a:spLocks noChangeArrowheads="1"/>
          </p:cNvSpPr>
          <p:nvPr userDrawn="1"/>
        </p:nvSpPr>
        <p:spPr bwMode="auto">
          <a:xfrm>
            <a:off x="468313" y="981075"/>
            <a:ext cx="8424862" cy="5543550"/>
          </a:xfrm>
          <a:prstGeom prst="rect">
            <a:avLst/>
          </a:prstGeom>
          <a:noFill/>
          <a:ln w="9525">
            <a:noFill/>
            <a:miter lim="800000"/>
            <a:headEnd/>
            <a:tailEnd/>
          </a:ln>
          <a:effectLst/>
        </p:spPr>
        <p:txBody>
          <a:bodyPr/>
          <a:lstStyle/>
          <a:p>
            <a:pPr marL="342900" indent="-342900">
              <a:spcBef>
                <a:spcPct val="20000"/>
              </a:spcBef>
              <a:buFontTx/>
              <a:buChar char="•"/>
            </a:pPr>
            <a:endParaRPr lang="pt-BR" sz="3200" dirty="0"/>
          </a:p>
          <a:p>
            <a:pPr marL="342900" indent="-342900">
              <a:spcBef>
                <a:spcPct val="20000"/>
              </a:spcBef>
              <a:buFontTx/>
              <a:buChar char="•"/>
            </a:pPr>
            <a:endParaRPr lang="pt-BR" sz="3200" dirty="0"/>
          </a:p>
        </p:txBody>
      </p:sp>
      <p:pic>
        <p:nvPicPr>
          <p:cNvPr id="9" name="Picture 7"/>
          <p:cNvPicPr>
            <a:picLocks noChangeAspect="1" noChangeArrowheads="1"/>
          </p:cNvPicPr>
          <p:nvPr userDrawn="1"/>
        </p:nvPicPr>
        <p:blipFill>
          <a:blip r:embed="rId6" cstate="print"/>
          <a:srcRect l="11417" t="9654" r="11417" b="11034"/>
          <a:stretch>
            <a:fillRect/>
          </a:stretch>
        </p:blipFill>
        <p:spPr bwMode="auto">
          <a:xfrm>
            <a:off x="8010813" y="44624"/>
            <a:ext cx="953675" cy="81176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l" rtl="0" fontAlgn="base">
        <a:spcBef>
          <a:spcPct val="0"/>
        </a:spcBef>
        <a:spcAft>
          <a:spcPct val="0"/>
        </a:spcAft>
        <a:defRPr sz="3600" b="1">
          <a:solidFill>
            <a:srgbClr val="000099"/>
          </a:solidFill>
          <a:latin typeface="+mj-lt"/>
          <a:ea typeface="+mj-ea"/>
          <a:cs typeface="+mj-cs"/>
        </a:defRPr>
      </a:lvl1pPr>
      <a:lvl2pPr algn="l" rtl="0" fontAlgn="base">
        <a:spcBef>
          <a:spcPct val="0"/>
        </a:spcBef>
        <a:spcAft>
          <a:spcPct val="0"/>
        </a:spcAft>
        <a:defRPr sz="3600" b="1">
          <a:solidFill>
            <a:srgbClr val="000099"/>
          </a:solidFill>
          <a:latin typeface="Arial" charset="0"/>
        </a:defRPr>
      </a:lvl2pPr>
      <a:lvl3pPr algn="l" rtl="0" fontAlgn="base">
        <a:spcBef>
          <a:spcPct val="0"/>
        </a:spcBef>
        <a:spcAft>
          <a:spcPct val="0"/>
        </a:spcAft>
        <a:defRPr sz="3600" b="1">
          <a:solidFill>
            <a:srgbClr val="000099"/>
          </a:solidFill>
          <a:latin typeface="Arial" charset="0"/>
        </a:defRPr>
      </a:lvl3pPr>
      <a:lvl4pPr algn="l" rtl="0" fontAlgn="base">
        <a:spcBef>
          <a:spcPct val="0"/>
        </a:spcBef>
        <a:spcAft>
          <a:spcPct val="0"/>
        </a:spcAft>
        <a:defRPr sz="3600" b="1">
          <a:solidFill>
            <a:srgbClr val="000099"/>
          </a:solidFill>
          <a:latin typeface="Arial" charset="0"/>
        </a:defRPr>
      </a:lvl4pPr>
      <a:lvl5pPr algn="l" rtl="0" fontAlgn="base">
        <a:spcBef>
          <a:spcPct val="0"/>
        </a:spcBef>
        <a:spcAft>
          <a:spcPct val="0"/>
        </a:spcAft>
        <a:defRPr sz="3600" b="1">
          <a:solidFill>
            <a:srgbClr val="000099"/>
          </a:solidFill>
          <a:latin typeface="Arial" charset="0"/>
        </a:defRPr>
      </a:lvl5pPr>
      <a:lvl6pPr marL="457200" algn="l" rtl="0" fontAlgn="base">
        <a:spcBef>
          <a:spcPct val="0"/>
        </a:spcBef>
        <a:spcAft>
          <a:spcPct val="0"/>
        </a:spcAft>
        <a:defRPr sz="3600" b="1">
          <a:solidFill>
            <a:srgbClr val="000099"/>
          </a:solidFill>
          <a:latin typeface="Arial" charset="0"/>
        </a:defRPr>
      </a:lvl6pPr>
      <a:lvl7pPr marL="914400" algn="l" rtl="0" fontAlgn="base">
        <a:spcBef>
          <a:spcPct val="0"/>
        </a:spcBef>
        <a:spcAft>
          <a:spcPct val="0"/>
        </a:spcAft>
        <a:defRPr sz="3600" b="1">
          <a:solidFill>
            <a:srgbClr val="000099"/>
          </a:solidFill>
          <a:latin typeface="Arial" charset="0"/>
        </a:defRPr>
      </a:lvl7pPr>
      <a:lvl8pPr marL="1371600" algn="l" rtl="0" fontAlgn="base">
        <a:spcBef>
          <a:spcPct val="0"/>
        </a:spcBef>
        <a:spcAft>
          <a:spcPct val="0"/>
        </a:spcAft>
        <a:defRPr sz="3600" b="1">
          <a:solidFill>
            <a:srgbClr val="000099"/>
          </a:solidFill>
          <a:latin typeface="Arial" charset="0"/>
        </a:defRPr>
      </a:lvl8pPr>
      <a:lvl9pPr marL="1828800" algn="l" rtl="0" fontAlgn="base">
        <a:spcBef>
          <a:spcPct val="0"/>
        </a:spcBef>
        <a:spcAft>
          <a:spcPct val="0"/>
        </a:spcAft>
        <a:defRPr sz="3600" b="1">
          <a:solidFill>
            <a:srgbClr val="000099"/>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5"/>
          <p:cNvSpPr>
            <a:spLocks noGrp="1" noChangeArrowheads="1"/>
          </p:cNvSpPr>
          <p:nvPr>
            <p:ph type="subTitle" idx="1"/>
          </p:nvPr>
        </p:nvSpPr>
        <p:spPr>
          <a:xfrm>
            <a:off x="395288" y="1484486"/>
            <a:ext cx="7862887" cy="5184874"/>
          </a:xfrm>
        </p:spPr>
        <p:txBody>
          <a:bodyPr anchor="t"/>
          <a:lstStyle/>
          <a:p>
            <a:pPr>
              <a:defRPr/>
            </a:pPr>
            <a:r>
              <a:rPr lang="pt-BR" altLang="en-US" sz="2800" b="1" dirty="0" smtClean="0">
                <a:solidFill>
                  <a:srgbClr val="0094B9"/>
                </a:solidFill>
                <a:latin typeface="Arial" charset="0"/>
              </a:rPr>
              <a:t>PRO 3385 </a:t>
            </a:r>
            <a:r>
              <a:rPr lang="pt-BR" altLang="en-US" sz="2800" b="1" dirty="0" err="1" smtClean="0">
                <a:solidFill>
                  <a:srgbClr val="0094B9"/>
                </a:solidFill>
                <a:latin typeface="Arial" charset="0"/>
              </a:rPr>
              <a:t>Corporate</a:t>
            </a:r>
            <a:r>
              <a:rPr lang="pt-BR" altLang="en-US" sz="2800" b="1" dirty="0" smtClean="0">
                <a:solidFill>
                  <a:srgbClr val="0094B9"/>
                </a:solidFill>
                <a:latin typeface="Arial" charset="0"/>
              </a:rPr>
              <a:t> Social </a:t>
            </a:r>
            <a:r>
              <a:rPr lang="pt-BR" altLang="en-US" sz="2800" b="1" dirty="0" err="1" smtClean="0">
                <a:solidFill>
                  <a:srgbClr val="0094B9"/>
                </a:solidFill>
                <a:latin typeface="Arial" charset="0"/>
              </a:rPr>
              <a:t>Responsibility</a:t>
            </a:r>
            <a:r>
              <a:rPr lang="pt-BR" altLang="en-US" sz="2800" b="1" dirty="0" smtClean="0">
                <a:solidFill>
                  <a:srgbClr val="0094B9"/>
                </a:solidFill>
                <a:latin typeface="Arial" charset="0"/>
              </a:rPr>
              <a:t> (CSR)</a:t>
            </a:r>
            <a:endParaRPr lang="pt-BR" altLang="en-US" sz="2800" b="1" dirty="0">
              <a:solidFill>
                <a:srgbClr val="0094B9"/>
              </a:solidFill>
              <a:latin typeface="Arial" charset="0"/>
            </a:endParaRPr>
          </a:p>
          <a:p>
            <a:pPr algn="ctr" eaLnBrk="1" hangingPunct="1">
              <a:defRPr/>
            </a:pPr>
            <a:endParaRPr lang="pt-BR" altLang="en-US" dirty="0"/>
          </a:p>
          <a:p>
            <a:pPr algn="ctr" eaLnBrk="1" hangingPunct="1">
              <a:defRPr/>
            </a:pPr>
            <a:endParaRPr lang="pt-BR" altLang="en-US" sz="2000" dirty="0"/>
          </a:p>
          <a:p>
            <a:pPr algn="ctr" eaLnBrk="1" hangingPunct="1">
              <a:defRPr/>
            </a:pPr>
            <a:endParaRPr lang="pt-BR" altLang="en-US" sz="2000" dirty="0"/>
          </a:p>
          <a:p>
            <a:pPr>
              <a:buSzPct val="90000"/>
              <a:defRPr/>
            </a:pPr>
            <a:endParaRPr lang="pt-BR" altLang="en-US" sz="2000" dirty="0">
              <a:solidFill>
                <a:schemeClr val="tx1"/>
              </a:solidFill>
            </a:endParaRPr>
          </a:p>
          <a:p>
            <a:pPr>
              <a:buSzPct val="90000"/>
              <a:defRPr/>
            </a:pPr>
            <a:endParaRPr lang="pt-BR" altLang="en-US" sz="2000" dirty="0"/>
          </a:p>
          <a:p>
            <a:pPr>
              <a:buSzPct val="90000"/>
              <a:defRPr/>
            </a:pPr>
            <a:r>
              <a:rPr lang="pt-BR" altLang="en-US" sz="2000" dirty="0" err="1" smtClean="0">
                <a:solidFill>
                  <a:schemeClr val="tx1"/>
                </a:solidFill>
              </a:rPr>
              <a:t>Lecture</a:t>
            </a:r>
            <a:r>
              <a:rPr lang="pt-BR" altLang="en-US" sz="2000" dirty="0" smtClean="0">
                <a:solidFill>
                  <a:schemeClr val="tx1"/>
                </a:solidFill>
              </a:rPr>
              <a:t> </a:t>
            </a:r>
            <a:r>
              <a:rPr lang="pt-BR" altLang="en-US" sz="2000" dirty="0" smtClean="0">
                <a:solidFill>
                  <a:schemeClr val="tx1"/>
                </a:solidFill>
              </a:rPr>
              <a:t>6</a:t>
            </a:r>
            <a:endParaRPr lang="pt-BR" altLang="en-US" sz="2000" dirty="0">
              <a:solidFill>
                <a:schemeClr val="tx1"/>
              </a:solidFill>
            </a:endParaRPr>
          </a:p>
          <a:p>
            <a:pPr>
              <a:buSzPct val="90000"/>
              <a:defRPr/>
            </a:pPr>
            <a:r>
              <a:rPr lang="pt-BR" altLang="en-US" sz="2000" dirty="0" smtClean="0">
                <a:solidFill>
                  <a:schemeClr val="tx1"/>
                </a:solidFill>
              </a:rPr>
              <a:t>Profs. </a:t>
            </a:r>
            <a:r>
              <a:rPr lang="pt-BR" altLang="en-US" sz="2000" dirty="0" smtClean="0"/>
              <a:t>Roberta Souza Pião </a:t>
            </a:r>
            <a:r>
              <a:rPr lang="pt-BR" altLang="en-US" sz="2000" dirty="0" err="1" smtClean="0"/>
              <a:t>and</a:t>
            </a:r>
            <a:r>
              <a:rPr lang="pt-BR" altLang="en-US" sz="2000" dirty="0" smtClean="0"/>
              <a:t> Afonso </a:t>
            </a:r>
            <a:r>
              <a:rPr lang="pt-BR" altLang="en-US" sz="2000" dirty="0" smtClean="0">
                <a:solidFill>
                  <a:schemeClr val="tx1"/>
                </a:solidFill>
              </a:rPr>
              <a:t>Fleury </a:t>
            </a:r>
          </a:p>
          <a:p>
            <a:pPr>
              <a:buSzPct val="90000"/>
              <a:defRPr/>
            </a:pPr>
            <a:r>
              <a:rPr lang="pt-BR" sz="2000" dirty="0" err="1" smtClean="0"/>
              <a:t>Teaching</a:t>
            </a:r>
            <a:r>
              <a:rPr lang="pt-BR" sz="2000" dirty="0" smtClean="0"/>
              <a:t> </a:t>
            </a:r>
            <a:r>
              <a:rPr lang="pt-BR" sz="2000" dirty="0" err="1" smtClean="0"/>
              <a:t>Assistant</a:t>
            </a:r>
            <a:r>
              <a:rPr lang="pt-BR" sz="2000" dirty="0" smtClean="0"/>
              <a:t>: </a:t>
            </a:r>
            <a:r>
              <a:rPr lang="pt-BR" sz="2000" dirty="0" err="1" smtClean="0"/>
              <a:t>Ticiana</a:t>
            </a:r>
            <a:r>
              <a:rPr lang="pt-BR" sz="2000" dirty="0" smtClean="0"/>
              <a:t> </a:t>
            </a:r>
            <a:r>
              <a:rPr lang="pt-BR" sz="2000" dirty="0" err="1" smtClean="0"/>
              <a:t>Vincenzi</a:t>
            </a:r>
            <a:endParaRPr lang="pt-BR" sz="2000" dirty="0"/>
          </a:p>
          <a:p>
            <a:pPr>
              <a:spcBef>
                <a:spcPts val="600"/>
              </a:spcBef>
              <a:buSzPct val="90000"/>
              <a:defRPr/>
            </a:pPr>
            <a:endParaRPr lang="pt-BR" sz="2000" dirty="0"/>
          </a:p>
        </p:txBody>
      </p:sp>
      <p:sp>
        <p:nvSpPr>
          <p:cNvPr id="11266" name="Rectangle 4"/>
          <p:cNvSpPr>
            <a:spLocks noGrp="1" noChangeArrowheads="1"/>
          </p:cNvSpPr>
          <p:nvPr>
            <p:ph type="ctrTitle"/>
          </p:nvPr>
        </p:nvSpPr>
        <p:spPr>
          <a:xfrm>
            <a:off x="409575" y="188342"/>
            <a:ext cx="7777163" cy="1143000"/>
          </a:xfrm>
        </p:spPr>
        <p:txBody>
          <a:bodyPr/>
          <a:lstStyle/>
          <a:p>
            <a:pPr algn="ctr" eaLnBrk="1" hangingPunct="1"/>
            <a:r>
              <a:rPr lang="pt-BR" altLang="en-US" sz="2400" b="1" dirty="0" smtClean="0">
                <a:solidFill>
                  <a:srgbClr val="000099"/>
                </a:solidFill>
              </a:rPr>
              <a:t>ESCOLA POLITÉCNICA DA USP</a:t>
            </a:r>
            <a:br>
              <a:rPr lang="pt-BR" altLang="en-US" sz="2400" b="1" dirty="0" smtClean="0">
                <a:solidFill>
                  <a:srgbClr val="000099"/>
                </a:solidFill>
              </a:rPr>
            </a:br>
            <a:r>
              <a:rPr lang="pt-BR" altLang="en-US" sz="2400" b="1" dirty="0" smtClean="0">
                <a:solidFill>
                  <a:srgbClr val="000099"/>
                </a:solidFill>
              </a:rPr>
              <a:t>DEPARTAMENTO DE ENGENHARIA DE PRODUÇÃO</a:t>
            </a:r>
          </a:p>
        </p:txBody>
      </p:sp>
      <p:sp>
        <p:nvSpPr>
          <p:cNvPr id="11268" name="Rectangle 2"/>
          <p:cNvSpPr>
            <a:spLocks noChangeArrowheads="1"/>
          </p:cNvSpPr>
          <p:nvPr/>
        </p:nvSpPr>
        <p:spPr bwMode="auto">
          <a:xfrm>
            <a:off x="8934091" y="-16175"/>
            <a:ext cx="533400" cy="6858000"/>
          </a:xfrm>
          <a:prstGeom prst="rect">
            <a:avLst/>
          </a:prstGeom>
          <a:solidFill>
            <a:srgbClr val="411D72"/>
          </a:solidFill>
          <a:ln w="9525">
            <a:noFill/>
            <a:miter lim="800000"/>
            <a:headEnd/>
            <a:tailEnd/>
          </a:ln>
        </p:spPr>
        <p:txBody>
          <a:bodyPr wrap="none" anchor="ctr"/>
          <a:lstStyle/>
          <a:p>
            <a:endParaRPr lang="pt-BR" dirty="0"/>
          </a:p>
        </p:txBody>
      </p:sp>
      <p:sp>
        <p:nvSpPr>
          <p:cNvPr id="11269" name="Oval 3"/>
          <p:cNvSpPr>
            <a:spLocks noChangeArrowheads="1"/>
          </p:cNvSpPr>
          <p:nvPr/>
        </p:nvSpPr>
        <p:spPr bwMode="auto">
          <a:xfrm>
            <a:off x="7696200" y="2081386"/>
            <a:ext cx="1066800" cy="1828800"/>
          </a:xfrm>
          <a:prstGeom prst="ellipse">
            <a:avLst/>
          </a:prstGeom>
          <a:solidFill>
            <a:schemeClr val="bg1"/>
          </a:solidFill>
          <a:ln w="9525">
            <a:noFill/>
            <a:round/>
            <a:headEnd/>
            <a:tailEnd/>
          </a:ln>
        </p:spPr>
        <p:txBody>
          <a:bodyPr wrap="none" anchor="ctr"/>
          <a:lstStyle/>
          <a:p>
            <a:endParaRPr lang="pt-BR" dirty="0"/>
          </a:p>
        </p:txBody>
      </p:sp>
      <p:pic>
        <p:nvPicPr>
          <p:cNvPr id="7" name="Imagem 6" descr="logo 120 anos Poli.jpg"/>
          <p:cNvPicPr>
            <a:picLocks noChangeAspect="1"/>
          </p:cNvPicPr>
          <p:nvPr/>
        </p:nvPicPr>
        <p:blipFill>
          <a:blip r:embed="rId3" cstate="print"/>
          <a:stretch>
            <a:fillRect/>
          </a:stretch>
        </p:blipFill>
        <p:spPr>
          <a:xfrm>
            <a:off x="3333130" y="2673016"/>
            <a:ext cx="900000" cy="900000"/>
          </a:xfrm>
          <a:prstGeom prst="rect">
            <a:avLst/>
          </a:prstGeom>
        </p:spPr>
      </p:pic>
      <p:pic>
        <p:nvPicPr>
          <p:cNvPr id="11267" name="Picture 4" descr="PRO"/>
          <p:cNvPicPr>
            <a:picLocks noChangeAspect="1" noChangeArrowheads="1"/>
          </p:cNvPicPr>
          <p:nvPr/>
        </p:nvPicPr>
        <p:blipFill>
          <a:blip r:embed="rId4" cstate="print"/>
          <a:srcRect/>
          <a:stretch>
            <a:fillRect/>
          </a:stretch>
        </p:blipFill>
        <p:spPr bwMode="auto">
          <a:xfrm>
            <a:off x="4594721" y="2620640"/>
            <a:ext cx="841375" cy="116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87981"/>
            <a:ext cx="8136904" cy="777875"/>
          </a:xfrm>
        </p:spPr>
        <p:txBody>
          <a:bodyPr/>
          <a:lstStyle/>
          <a:p>
            <a:r>
              <a:rPr lang="pt-BR" sz="2000" dirty="0"/>
              <a:t>Quais os principais obstáculos você consegue identificar, no caso apresentado, para atuar no mercado de “base da pirâmide” (</a:t>
            </a:r>
            <a:r>
              <a:rPr lang="pt-BR" sz="2000" dirty="0" err="1"/>
              <a:t>Bottom</a:t>
            </a:r>
            <a:r>
              <a:rPr lang="pt-BR" sz="2000" dirty="0"/>
              <a:t> </a:t>
            </a:r>
            <a:r>
              <a:rPr lang="pt-BR" sz="2000" dirty="0" err="1"/>
              <a:t>of</a:t>
            </a:r>
            <a:r>
              <a:rPr lang="pt-BR" sz="2000" dirty="0"/>
              <a:t> </a:t>
            </a:r>
            <a:r>
              <a:rPr lang="pt-BR" sz="2000" dirty="0" err="1"/>
              <a:t>Pyramid</a:t>
            </a:r>
            <a:r>
              <a:rPr lang="pt-BR" sz="2000" dirty="0" smtClean="0"/>
              <a:t>)?</a:t>
            </a:r>
            <a:endParaRPr lang="en-US" sz="1600" dirty="0"/>
          </a:p>
        </p:txBody>
      </p:sp>
      <p:sp>
        <p:nvSpPr>
          <p:cNvPr id="4" name="Espaço Reservado para Número de Slide 3"/>
          <p:cNvSpPr>
            <a:spLocks noGrp="1"/>
          </p:cNvSpPr>
          <p:nvPr>
            <p:ph type="sldNum" sz="quarter" idx="10"/>
          </p:nvPr>
        </p:nvSpPr>
        <p:spPr/>
        <p:txBody>
          <a:bodyPr/>
          <a:lstStyle/>
          <a:p>
            <a:fld id="{CADC79F1-1B9B-40D5-B752-5B9945636291}" type="slidenum">
              <a:rPr lang="pt-BR" smtClean="0"/>
              <a:pPr/>
              <a:t>2</a:t>
            </a:fld>
            <a:endParaRPr lang="pt-BR"/>
          </a:p>
        </p:txBody>
      </p:sp>
      <p:sp>
        <p:nvSpPr>
          <p:cNvPr id="6" name="Retângulo 5"/>
          <p:cNvSpPr/>
          <p:nvPr/>
        </p:nvSpPr>
        <p:spPr>
          <a:xfrm>
            <a:off x="251520" y="980728"/>
            <a:ext cx="8424936" cy="5521512"/>
          </a:xfrm>
          <a:prstGeom prst="rect">
            <a:avLst/>
          </a:prstGeom>
        </p:spPr>
        <p:txBody>
          <a:bodyPr wrap="square">
            <a:spAutoFit/>
          </a:bodyPr>
          <a:lstStyle/>
          <a:p>
            <a:pPr lvl="0" algn="just">
              <a:lnSpc>
                <a:spcPct val="115000"/>
              </a:lnSpc>
              <a:spcAft>
                <a:spcPts val="1200"/>
              </a:spcAft>
            </a:pPr>
            <a:r>
              <a:rPr lang="pt-BR" sz="1600" dirty="0">
                <a:latin typeface="+mn-lt"/>
                <a:ea typeface="Calibri" panose="020F0502020204030204" pitchFamily="34" charset="0"/>
                <a:cs typeface="Times New Roman" panose="02020603050405020304" pitchFamily="18" charset="0"/>
              </a:rPr>
              <a:t>Os principais obstáculos podem se encontram nos quatro elementos de equilíbrio: Nutrição </a:t>
            </a:r>
            <a:r>
              <a:rPr lang="pt-BR" sz="1600" dirty="0" smtClean="0">
                <a:latin typeface="+mn-lt"/>
                <a:ea typeface="Calibri" panose="020F0502020204030204" pitchFamily="34" charset="0"/>
                <a:cs typeface="Times New Roman" panose="02020603050405020304" pitchFamily="18" charset="0"/>
              </a:rPr>
              <a:t>(para combater deficiência nutricional), </a:t>
            </a:r>
            <a:r>
              <a:rPr lang="pt-BR" sz="1600" dirty="0">
                <a:latin typeface="+mn-lt"/>
                <a:ea typeface="Calibri" panose="020F0502020204030204" pitchFamily="34" charset="0"/>
                <a:cs typeface="Times New Roman" panose="02020603050405020304" pitchFamily="18" charset="0"/>
              </a:rPr>
              <a:t>Estrutura e Investimento </a:t>
            </a:r>
            <a:r>
              <a:rPr lang="pt-BR" sz="1600" dirty="0" smtClean="0">
                <a:latin typeface="+mn-lt"/>
                <a:ea typeface="Calibri" panose="020F0502020204030204" pitchFamily="34" charset="0"/>
                <a:cs typeface="Times New Roman" panose="02020603050405020304" pitchFamily="18" charset="0"/>
              </a:rPr>
              <a:t>(baixos custos </a:t>
            </a:r>
            <a:r>
              <a:rPr lang="pt-BR" sz="1600" dirty="0">
                <a:latin typeface="+mn-lt"/>
                <a:ea typeface="Calibri" panose="020F0502020204030204" pitchFamily="34" charset="0"/>
                <a:cs typeface="Times New Roman" panose="02020603050405020304" pitchFamily="18" charset="0"/>
              </a:rPr>
              <a:t>de </a:t>
            </a:r>
            <a:r>
              <a:rPr lang="pt-BR" sz="1600" dirty="0" smtClean="0">
                <a:latin typeface="+mn-lt"/>
                <a:ea typeface="Calibri" panose="020F0502020204030204" pitchFamily="34" charset="0"/>
                <a:cs typeface="Times New Roman" panose="02020603050405020304" pitchFamily="18" charset="0"/>
              </a:rPr>
              <a:t>produção), Preço (acessível) </a:t>
            </a:r>
            <a:r>
              <a:rPr lang="pt-BR" sz="1600" dirty="0">
                <a:latin typeface="+mn-lt"/>
                <a:ea typeface="Calibri" panose="020F0502020204030204" pitchFamily="34" charset="0"/>
                <a:cs typeface="Times New Roman" panose="02020603050405020304" pitchFamily="18" charset="0"/>
              </a:rPr>
              <a:t>e Prazo de Validade (vida útil </a:t>
            </a:r>
            <a:r>
              <a:rPr lang="pt-BR" sz="1600" dirty="0" smtClean="0">
                <a:latin typeface="+mn-lt"/>
                <a:ea typeface="Calibri" panose="020F0502020204030204" pitchFamily="34" charset="0"/>
                <a:cs typeface="Times New Roman" panose="02020603050405020304" pitchFamily="18" charset="0"/>
              </a:rPr>
              <a:t>longa para viabilizar distribuição).</a:t>
            </a:r>
          </a:p>
          <a:p>
            <a:pPr lvl="0" algn="just">
              <a:lnSpc>
                <a:spcPct val="115000"/>
              </a:lnSpc>
              <a:spcAft>
                <a:spcPts val="1200"/>
              </a:spcAft>
            </a:pPr>
            <a:r>
              <a:rPr lang="pt-BR" sz="1600" dirty="0" smtClean="0">
                <a:latin typeface="+mn-lt"/>
                <a:ea typeface="Calibri" panose="020F0502020204030204" pitchFamily="34" charset="0"/>
                <a:cs typeface="Times New Roman" panose="02020603050405020304" pitchFamily="18" charset="0"/>
              </a:rPr>
              <a:t>Encontrar </a:t>
            </a:r>
            <a:r>
              <a:rPr lang="pt-BR" sz="1600" dirty="0">
                <a:latin typeface="+mn-lt"/>
                <a:ea typeface="Calibri" panose="020F0502020204030204" pitchFamily="34" charset="0"/>
                <a:cs typeface="Times New Roman" panose="02020603050405020304" pitchFamily="18" charset="0"/>
              </a:rPr>
              <a:t>o equilíbrio entre nutrição, preço e prazo de validade, para que o produto seja acessível a quem tem necessidade (tanto com relação a durabilidade quanto a custo) e promova sua saúde; e questões logísticas, como estradas e acessos precários às regiões que necessitam do </a:t>
            </a:r>
            <a:r>
              <a:rPr lang="pt-BR" sz="1600" dirty="0" smtClean="0">
                <a:latin typeface="+mn-lt"/>
                <a:ea typeface="Calibri" panose="020F0502020204030204" pitchFamily="34" charset="0"/>
                <a:cs typeface="Times New Roman" panose="02020603050405020304" pitchFamily="18" charset="0"/>
              </a:rPr>
              <a:t>produto.</a:t>
            </a:r>
          </a:p>
          <a:p>
            <a:pPr lvl="0" algn="just">
              <a:lnSpc>
                <a:spcPct val="115000"/>
              </a:lnSpc>
              <a:spcAft>
                <a:spcPts val="1200"/>
              </a:spcAft>
            </a:pPr>
            <a:r>
              <a:rPr lang="pt-BR" sz="1600" dirty="0" smtClean="0">
                <a:latin typeface="+mn-lt"/>
                <a:ea typeface="Calibri" panose="020F0502020204030204" pitchFamily="34" charset="0"/>
                <a:cs typeface="Times New Roman" panose="02020603050405020304" pitchFamily="18" charset="0"/>
              </a:rPr>
              <a:t>Entender </a:t>
            </a:r>
            <a:r>
              <a:rPr lang="pt-BR" sz="1600" dirty="0">
                <a:latin typeface="+mn-lt"/>
                <a:ea typeface="Calibri" panose="020F0502020204030204" pitchFamily="34" charset="0"/>
                <a:cs typeface="Times New Roman" panose="02020603050405020304" pitchFamily="18" charset="0"/>
              </a:rPr>
              <a:t>as particularidades e traçar as estratégias necessárias para suprimir necessidades dos mercados de pirâmide</a:t>
            </a:r>
            <a:r>
              <a:rPr lang="pt-BR" sz="1600" dirty="0" smtClean="0">
                <a:latin typeface="+mn-lt"/>
                <a:ea typeface="Calibri" panose="020F0502020204030204" pitchFamily="34" charset="0"/>
                <a:cs typeface="Times New Roman" panose="02020603050405020304" pitchFamily="18" charset="0"/>
              </a:rPr>
              <a:t>, e </a:t>
            </a:r>
            <a:r>
              <a:rPr lang="pt-BR" sz="1600" dirty="0">
                <a:latin typeface="+mn-lt"/>
                <a:ea typeface="Calibri" panose="020F0502020204030204" pitchFamily="34" charset="0"/>
                <a:cs typeface="Times New Roman" panose="02020603050405020304" pitchFamily="18" charset="0"/>
              </a:rPr>
              <a:t>estabelecer-se no mercado</a:t>
            </a:r>
            <a:r>
              <a:rPr lang="pt-BR" sz="1600" dirty="0" smtClean="0">
                <a:latin typeface="+mn-lt"/>
                <a:ea typeface="Calibri" panose="020F0502020204030204" pitchFamily="34" charset="0"/>
                <a:cs typeface="Times New Roman" panose="02020603050405020304" pitchFamily="18" charset="0"/>
              </a:rPr>
              <a:t>.</a:t>
            </a:r>
          </a:p>
          <a:p>
            <a:pPr lvl="0" algn="just">
              <a:lnSpc>
                <a:spcPct val="115000"/>
              </a:lnSpc>
              <a:spcAft>
                <a:spcPts val="1200"/>
              </a:spcAft>
            </a:pPr>
            <a:r>
              <a:rPr lang="pt-BR" sz="1600" dirty="0" smtClean="0">
                <a:latin typeface="+mn-lt"/>
                <a:ea typeface="Calibri" panose="020F0502020204030204" pitchFamily="34" charset="0"/>
                <a:cs typeface="Times New Roman" panose="02020603050405020304" pitchFamily="18" charset="0"/>
              </a:rPr>
              <a:t>As </a:t>
            </a:r>
            <a:r>
              <a:rPr lang="pt-BR" sz="1600" dirty="0">
                <a:latin typeface="+mn-lt"/>
                <a:ea typeface="Calibri" panose="020F0502020204030204" pitchFamily="34" charset="0"/>
                <a:cs typeface="Times New Roman" panose="02020603050405020304" pitchFamily="18" charset="0"/>
              </a:rPr>
              <a:t>condições de produção da Índia </a:t>
            </a:r>
            <a:r>
              <a:rPr lang="pt-BR" sz="1600" dirty="0" smtClean="0">
                <a:latin typeface="+mn-lt"/>
                <a:ea typeface="Calibri" panose="020F0502020204030204" pitchFamily="34" charset="0"/>
                <a:cs typeface="Times New Roman" panose="02020603050405020304" pitchFamily="18" charset="0"/>
              </a:rPr>
              <a:t>(necessidade de criar </a:t>
            </a:r>
            <a:r>
              <a:rPr lang="pt-BR" sz="1600" dirty="0">
                <a:latin typeface="+mn-lt"/>
                <a:ea typeface="Calibri" panose="020F0502020204030204" pitchFamily="34" charset="0"/>
                <a:cs typeface="Times New Roman" panose="02020603050405020304" pitchFamily="18" charset="0"/>
              </a:rPr>
              <a:t>toda uma cadeia de </a:t>
            </a:r>
            <a:r>
              <a:rPr lang="pt-BR" sz="1600" dirty="0" smtClean="0">
                <a:latin typeface="+mn-lt"/>
                <a:ea typeface="Calibri" panose="020F0502020204030204" pitchFamily="34" charset="0"/>
                <a:cs typeface="Times New Roman" panose="02020603050405020304" pitchFamily="18" charset="0"/>
              </a:rPr>
              <a:t>produção) </a:t>
            </a:r>
            <a:r>
              <a:rPr lang="pt-BR" sz="1600" dirty="0">
                <a:latin typeface="+mn-lt"/>
                <a:ea typeface="Calibri" panose="020F0502020204030204" pitchFamily="34" charset="0"/>
                <a:cs typeface="Times New Roman" panose="02020603050405020304" pitchFamily="18" charset="0"/>
              </a:rPr>
              <a:t>e o mercado </a:t>
            </a:r>
            <a:r>
              <a:rPr lang="pt-BR" sz="1600" dirty="0" smtClean="0">
                <a:latin typeface="+mn-lt"/>
                <a:ea typeface="Calibri" panose="020F0502020204030204" pitchFamily="34" charset="0"/>
                <a:cs typeface="Times New Roman" panose="02020603050405020304" pitchFamily="18" charset="0"/>
              </a:rPr>
              <a:t>consumidor (população </a:t>
            </a:r>
            <a:r>
              <a:rPr lang="pt-BR" sz="1600" dirty="0">
                <a:latin typeface="+mn-lt"/>
                <a:ea typeface="Calibri" panose="020F0502020204030204" pitchFamily="34" charset="0"/>
                <a:cs typeface="Times New Roman" panose="02020603050405020304" pitchFamily="18" charset="0"/>
              </a:rPr>
              <a:t>com baixa </a:t>
            </a:r>
            <a:r>
              <a:rPr lang="pt-BR" sz="1600" dirty="0" smtClean="0">
                <a:latin typeface="+mn-lt"/>
                <a:ea typeface="Calibri" panose="020F0502020204030204" pitchFamily="34" charset="0"/>
                <a:cs typeface="Times New Roman" panose="02020603050405020304" pitchFamily="18" charset="0"/>
              </a:rPr>
              <a:t>renda) </a:t>
            </a:r>
            <a:r>
              <a:rPr lang="pt-BR" sz="1600" dirty="0">
                <a:latin typeface="+mn-lt"/>
                <a:ea typeface="Calibri" panose="020F0502020204030204" pitchFamily="34" charset="0"/>
                <a:cs typeface="Times New Roman" panose="02020603050405020304" pitchFamily="18" charset="0"/>
              </a:rPr>
              <a:t>são </a:t>
            </a:r>
            <a:r>
              <a:rPr lang="pt-BR" sz="1600" dirty="0" smtClean="0">
                <a:latin typeface="+mn-lt"/>
                <a:ea typeface="Calibri" panose="020F0502020204030204" pitchFamily="34" charset="0"/>
                <a:cs typeface="Times New Roman" panose="02020603050405020304" pitchFamily="18" charset="0"/>
              </a:rPr>
              <a:t>os principais </a:t>
            </a:r>
            <a:r>
              <a:rPr lang="pt-BR" sz="1600" dirty="0">
                <a:latin typeface="+mn-lt"/>
                <a:ea typeface="Calibri" panose="020F0502020204030204" pitchFamily="34" charset="0"/>
                <a:cs typeface="Times New Roman" panose="02020603050405020304" pitchFamily="18" charset="0"/>
              </a:rPr>
              <a:t>desafios. </a:t>
            </a:r>
            <a:r>
              <a:rPr lang="pt-BR" sz="1600" dirty="0" smtClean="0">
                <a:latin typeface="+mn-lt"/>
                <a:ea typeface="Calibri" panose="020F0502020204030204" pitchFamily="34" charset="0"/>
                <a:cs typeface="Times New Roman" panose="02020603050405020304" pitchFamily="18" charset="0"/>
              </a:rPr>
              <a:t>O produto </a:t>
            </a:r>
            <a:r>
              <a:rPr lang="pt-BR" sz="1600" dirty="0">
                <a:latin typeface="+mn-lt"/>
                <a:ea typeface="Calibri" panose="020F0502020204030204" pitchFamily="34" charset="0"/>
                <a:cs typeface="Times New Roman" panose="02020603050405020304" pitchFamily="18" charset="0"/>
              </a:rPr>
              <a:t>não pode ser custoso </a:t>
            </a:r>
            <a:r>
              <a:rPr lang="pt-BR" sz="1600" dirty="0" smtClean="0">
                <a:latin typeface="+mn-lt"/>
                <a:ea typeface="Calibri" panose="020F0502020204030204" pitchFamily="34" charset="0"/>
                <a:cs typeface="Times New Roman" panose="02020603050405020304" pitchFamily="18" charset="0"/>
              </a:rPr>
              <a:t>e precisa dar </a:t>
            </a:r>
            <a:r>
              <a:rPr lang="pt-BR" sz="1600" dirty="0">
                <a:latin typeface="+mn-lt"/>
                <a:ea typeface="Calibri" panose="020F0502020204030204" pitchFamily="34" charset="0"/>
                <a:cs typeface="Times New Roman" panose="02020603050405020304" pitchFamily="18" charset="0"/>
              </a:rPr>
              <a:t>boa nutrição para a população. </a:t>
            </a:r>
            <a:endParaRPr lang="pt-BR" sz="1600" dirty="0" smtClean="0">
              <a:latin typeface="+mn-lt"/>
              <a:ea typeface="Calibri" panose="020F0502020204030204" pitchFamily="34" charset="0"/>
              <a:cs typeface="Times New Roman" panose="02020603050405020304" pitchFamily="18" charset="0"/>
            </a:endParaRPr>
          </a:p>
          <a:p>
            <a:pPr lvl="0" algn="just">
              <a:lnSpc>
                <a:spcPct val="115000"/>
              </a:lnSpc>
              <a:spcAft>
                <a:spcPts val="1200"/>
              </a:spcAft>
            </a:pPr>
            <a:r>
              <a:rPr lang="pt-BR" sz="1600" dirty="0" smtClean="0">
                <a:latin typeface="+mn-lt"/>
                <a:ea typeface="Calibri" panose="020F0502020204030204" pitchFamily="34" charset="0"/>
                <a:cs typeface="Times New Roman" panose="02020603050405020304" pitchFamily="18" charset="0"/>
              </a:rPr>
              <a:t>Adequar </a:t>
            </a:r>
            <a:r>
              <a:rPr lang="pt-BR" sz="1600" dirty="0">
                <a:latin typeface="+mn-lt"/>
                <a:ea typeface="Calibri" panose="020F0502020204030204" pitchFamily="34" charset="0"/>
                <a:cs typeface="Times New Roman" panose="02020603050405020304" pitchFamily="18" charset="0"/>
              </a:rPr>
              <a:t>a alta qualidade nutricional à validade prolongada e o baixo preço foi o obstáculo para que o produto não deixasse de ser acessível para o consumidor </a:t>
            </a:r>
            <a:r>
              <a:rPr lang="pt-BR" sz="1600" dirty="0" err="1">
                <a:latin typeface="+mn-lt"/>
                <a:ea typeface="Calibri" panose="020F0502020204030204" pitchFamily="34" charset="0"/>
                <a:cs typeface="Times New Roman" panose="02020603050405020304" pitchFamily="18" charset="0"/>
              </a:rPr>
              <a:t>BoP</a:t>
            </a:r>
            <a:r>
              <a:rPr lang="pt-BR" sz="1600" dirty="0">
                <a:latin typeface="+mn-lt"/>
                <a:ea typeface="Calibri" panose="020F0502020204030204" pitchFamily="34" charset="0"/>
                <a:cs typeface="Times New Roman" panose="02020603050405020304" pitchFamily="18" charset="0"/>
              </a:rPr>
              <a:t>. O maior desafio parece ser baratear </a:t>
            </a:r>
            <a:r>
              <a:rPr lang="pt-BR" sz="1600" dirty="0" smtClean="0">
                <a:latin typeface="+mn-lt"/>
                <a:ea typeface="Calibri" panose="020F0502020204030204" pitchFamily="34" charset="0"/>
                <a:cs typeface="Times New Roman" panose="02020603050405020304" pitchFamily="18" charset="0"/>
              </a:rPr>
              <a:t>os </a:t>
            </a:r>
            <a:r>
              <a:rPr lang="pt-BR" sz="1600" dirty="0">
                <a:latin typeface="+mn-lt"/>
                <a:ea typeface="Calibri" panose="020F0502020204030204" pitchFamily="34" charset="0"/>
                <a:cs typeface="Times New Roman" panose="02020603050405020304" pitchFamily="18" charset="0"/>
              </a:rPr>
              <a:t>processos </a:t>
            </a:r>
            <a:r>
              <a:rPr lang="pt-BR" sz="1600" dirty="0" smtClean="0">
                <a:latin typeface="+mn-lt"/>
                <a:ea typeface="Calibri" panose="020F0502020204030204" pitchFamily="34" charset="0"/>
                <a:cs typeface="Times New Roman" panose="02020603050405020304" pitchFamily="18" charset="0"/>
              </a:rPr>
              <a:t>desde fabricação </a:t>
            </a:r>
            <a:r>
              <a:rPr lang="pt-BR" sz="1600" dirty="0">
                <a:latin typeface="+mn-lt"/>
                <a:ea typeface="Calibri" panose="020F0502020204030204" pitchFamily="34" charset="0"/>
                <a:cs typeface="Times New Roman" panose="02020603050405020304" pitchFamily="18" charset="0"/>
              </a:rPr>
              <a:t>até </a:t>
            </a:r>
            <a:r>
              <a:rPr lang="pt-BR" sz="1600" dirty="0" smtClean="0">
                <a:latin typeface="+mn-lt"/>
                <a:ea typeface="Calibri" panose="020F0502020204030204" pitchFamily="34" charset="0"/>
                <a:cs typeface="Times New Roman" panose="02020603050405020304" pitchFamily="18" charset="0"/>
              </a:rPr>
              <a:t>distribuição de </a:t>
            </a:r>
            <a:r>
              <a:rPr lang="pt-BR" sz="1600" dirty="0">
                <a:latin typeface="+mn-lt"/>
                <a:ea typeface="Calibri" panose="020F0502020204030204" pitchFamily="34" charset="0"/>
                <a:cs typeface="Times New Roman" panose="02020603050405020304" pitchFamily="18" charset="0"/>
              </a:rPr>
              <a:t>forma ética, valorizando parcerias e estruturas pré-existentes.</a:t>
            </a:r>
            <a:endParaRPr lang="en-US" sz="1600" dirty="0">
              <a:latin typeface="+mn-lt"/>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73200"/>
            <a:ext cx="7920880" cy="777875"/>
          </a:xfrm>
        </p:spPr>
        <p:txBody>
          <a:bodyPr/>
          <a:lstStyle/>
          <a:p>
            <a:r>
              <a:rPr lang="pt-BR" sz="1600" dirty="0"/>
              <a:t>A partir do relatório da Danone, quais os resultados da empresa ao atuar em mercado </a:t>
            </a:r>
            <a:r>
              <a:rPr lang="pt-BR" sz="1600" dirty="0" err="1"/>
              <a:t>BoP</a:t>
            </a:r>
            <a:r>
              <a:rPr lang="pt-BR" sz="1600" dirty="0"/>
              <a:t>? Os resultados estão claros? Quais os indicadores usados pela Danone para medir seu desempenho nos mercados </a:t>
            </a:r>
            <a:r>
              <a:rPr lang="pt-BR" sz="1600" dirty="0" err="1"/>
              <a:t>BoP</a:t>
            </a:r>
            <a:r>
              <a:rPr lang="pt-BR" sz="1600" dirty="0"/>
              <a:t>? São diferentes daqueles utilizados tradicionalmente pela empresa?</a:t>
            </a:r>
            <a:endParaRPr lang="en-US" sz="1200" dirty="0"/>
          </a:p>
        </p:txBody>
      </p:sp>
      <p:sp>
        <p:nvSpPr>
          <p:cNvPr id="4" name="Espaço Reservado para Número de Slide 3"/>
          <p:cNvSpPr>
            <a:spLocks noGrp="1"/>
          </p:cNvSpPr>
          <p:nvPr>
            <p:ph type="sldNum" sz="quarter" idx="10"/>
          </p:nvPr>
        </p:nvSpPr>
        <p:spPr/>
        <p:txBody>
          <a:bodyPr/>
          <a:lstStyle/>
          <a:p>
            <a:fld id="{CADC79F1-1B9B-40D5-B752-5B9945636291}" type="slidenum">
              <a:rPr lang="pt-BR" smtClean="0"/>
              <a:pPr/>
              <a:t>3</a:t>
            </a:fld>
            <a:endParaRPr lang="pt-BR"/>
          </a:p>
        </p:txBody>
      </p:sp>
      <p:sp>
        <p:nvSpPr>
          <p:cNvPr id="6" name="Retângulo 5"/>
          <p:cNvSpPr/>
          <p:nvPr/>
        </p:nvSpPr>
        <p:spPr>
          <a:xfrm>
            <a:off x="323528" y="908720"/>
            <a:ext cx="8424936" cy="6150402"/>
          </a:xfrm>
          <a:prstGeom prst="rect">
            <a:avLst/>
          </a:prstGeom>
        </p:spPr>
        <p:txBody>
          <a:bodyPr wrap="square">
            <a:spAutoFit/>
          </a:bodyPr>
          <a:lstStyle/>
          <a:p>
            <a:pPr algn="just">
              <a:spcAft>
                <a:spcPts val="1000"/>
              </a:spcAft>
            </a:pPr>
            <a:r>
              <a:rPr lang="pt-BR" sz="1600" dirty="0" smtClean="0">
                <a:latin typeface="+mn-lt"/>
                <a:ea typeface="Calibri" panose="020F0502020204030204" pitchFamily="34" charset="0"/>
                <a:cs typeface="Times New Roman" panose="02020603050405020304" pitchFamily="18" charset="0"/>
              </a:rPr>
              <a:t>Não </a:t>
            </a:r>
            <a:r>
              <a:rPr lang="pt-BR" sz="1600" dirty="0">
                <a:latin typeface="+mn-lt"/>
                <a:ea typeface="Calibri" panose="020F0502020204030204" pitchFamily="34" charset="0"/>
                <a:cs typeface="Times New Roman" panose="02020603050405020304" pitchFamily="18" charset="0"/>
              </a:rPr>
              <a:t>é dado o destaque e clareza merecidos ao modelo </a:t>
            </a:r>
            <a:r>
              <a:rPr lang="pt-BR" sz="1600" dirty="0" err="1">
                <a:latin typeface="+mn-lt"/>
                <a:ea typeface="Calibri" panose="020F0502020204030204" pitchFamily="34" charset="0"/>
                <a:cs typeface="Times New Roman" panose="02020603050405020304" pitchFamily="18" charset="0"/>
              </a:rPr>
              <a:t>BoP</a:t>
            </a:r>
            <a:r>
              <a:rPr lang="pt-BR" sz="1600" dirty="0">
                <a:latin typeface="+mn-lt"/>
                <a:ea typeface="Calibri" panose="020F0502020204030204" pitchFamily="34" charset="0"/>
                <a:cs typeface="Times New Roman" panose="02020603050405020304" pitchFamily="18" charset="0"/>
              </a:rPr>
              <a:t> em seus </a:t>
            </a:r>
            <a:r>
              <a:rPr lang="pt-BR" sz="1600" dirty="0" smtClean="0">
                <a:latin typeface="+mn-lt"/>
                <a:ea typeface="Calibri" panose="020F0502020204030204" pitchFamily="34" charset="0"/>
                <a:cs typeface="Times New Roman" panose="02020603050405020304" pitchFamily="18" charset="0"/>
              </a:rPr>
              <a:t>relatórios. Faltam </a:t>
            </a:r>
            <a:r>
              <a:rPr lang="pt-BR" sz="1600" dirty="0">
                <a:latin typeface="+mn-lt"/>
                <a:ea typeface="Calibri" panose="020F0502020204030204" pitchFamily="34" charset="0"/>
                <a:cs typeface="Times New Roman" panose="02020603050405020304" pitchFamily="18" charset="0"/>
              </a:rPr>
              <a:t>informações maiores sobre o aspecto financeiro, de vendas, lucros e investimentos nos produtos e mercados do </a:t>
            </a:r>
            <a:r>
              <a:rPr lang="pt-BR" sz="1600" dirty="0" err="1">
                <a:latin typeface="+mn-lt"/>
                <a:ea typeface="Calibri" panose="020F0502020204030204" pitchFamily="34" charset="0"/>
                <a:cs typeface="Times New Roman" panose="02020603050405020304" pitchFamily="18" charset="0"/>
              </a:rPr>
              <a:t>BoP</a:t>
            </a:r>
            <a:r>
              <a:rPr lang="pt-BR" sz="1600" dirty="0">
                <a:latin typeface="+mn-lt"/>
                <a:ea typeface="Calibri" panose="020F0502020204030204" pitchFamily="34" charset="0"/>
                <a:cs typeface="Times New Roman" panose="02020603050405020304" pitchFamily="18" charset="0"/>
              </a:rPr>
              <a:t>. </a:t>
            </a:r>
            <a:endParaRPr lang="pt-BR" sz="1600" dirty="0" smtClean="0">
              <a:latin typeface="+mn-lt"/>
              <a:ea typeface="Calibri" panose="020F0502020204030204" pitchFamily="34" charset="0"/>
              <a:cs typeface="Times New Roman" panose="02020603050405020304" pitchFamily="18" charset="0"/>
            </a:endParaRPr>
          </a:p>
          <a:p>
            <a:pPr algn="just">
              <a:spcAft>
                <a:spcPts val="1000"/>
              </a:spcAft>
            </a:pPr>
            <a:r>
              <a:rPr lang="pt-BR" sz="1600" dirty="0" smtClean="0">
                <a:latin typeface="+mn-lt"/>
                <a:ea typeface="Calibri" panose="020F0502020204030204" pitchFamily="34" charset="0"/>
                <a:cs typeface="Times New Roman" panose="02020603050405020304" pitchFamily="18" charset="0"/>
              </a:rPr>
              <a:t>Os </a:t>
            </a:r>
            <a:r>
              <a:rPr lang="pt-BR" sz="1600" dirty="0">
                <a:latin typeface="+mn-lt"/>
                <a:ea typeface="Calibri" panose="020F0502020204030204" pitchFamily="34" charset="0"/>
                <a:cs typeface="Times New Roman" panose="02020603050405020304" pitchFamily="18" charset="0"/>
              </a:rPr>
              <a:t>resultados ao atuar em mercado </a:t>
            </a:r>
            <a:r>
              <a:rPr lang="pt-BR" sz="1600" dirty="0" err="1">
                <a:latin typeface="+mn-lt"/>
                <a:ea typeface="Calibri" panose="020F0502020204030204" pitchFamily="34" charset="0"/>
                <a:cs typeface="Times New Roman" panose="02020603050405020304" pitchFamily="18" charset="0"/>
              </a:rPr>
              <a:t>BoP</a:t>
            </a:r>
            <a:r>
              <a:rPr lang="pt-BR" sz="1600" dirty="0">
                <a:latin typeface="+mn-lt"/>
                <a:ea typeface="Calibri" panose="020F0502020204030204" pitchFamily="34" charset="0"/>
                <a:cs typeface="Times New Roman" panose="02020603050405020304" pitchFamily="18" charset="0"/>
              </a:rPr>
              <a:t> estão claros na seção “Health &amp; </a:t>
            </a:r>
            <a:r>
              <a:rPr lang="pt-BR" sz="1600" dirty="0" err="1">
                <a:latin typeface="+mn-lt"/>
                <a:ea typeface="Calibri" panose="020F0502020204030204" pitchFamily="34" charset="0"/>
                <a:cs typeface="Times New Roman" panose="02020603050405020304" pitchFamily="18" charset="0"/>
              </a:rPr>
              <a:t>Nutrition</a:t>
            </a:r>
            <a:r>
              <a:rPr lang="pt-BR" sz="1600" dirty="0">
                <a:latin typeface="+mn-lt"/>
                <a:ea typeface="Calibri" panose="020F0502020204030204" pitchFamily="34" charset="0"/>
                <a:cs typeface="Times New Roman" panose="02020603050405020304" pitchFamily="18" charset="0"/>
              </a:rPr>
              <a:t> Performance”, ligados aos seis compromissos com a nutrição assumidos pela empresa</a:t>
            </a:r>
            <a:r>
              <a:rPr lang="pt-BR" sz="1600" dirty="0" smtClean="0">
                <a:latin typeface="+mn-lt"/>
                <a:ea typeface="Calibri" panose="020F0502020204030204" pitchFamily="34" charset="0"/>
                <a:cs typeface="Times New Roman" panose="02020603050405020304" pitchFamily="18" charset="0"/>
              </a:rPr>
              <a:t>.</a:t>
            </a:r>
          </a:p>
          <a:p>
            <a:pPr algn="just">
              <a:spcAft>
                <a:spcPts val="1000"/>
              </a:spcAft>
            </a:pPr>
            <a:r>
              <a:rPr lang="pt-BR" sz="1600" dirty="0">
                <a:latin typeface="+mn-lt"/>
                <a:ea typeface="Calibri" panose="020F0502020204030204" pitchFamily="34" charset="0"/>
                <a:cs typeface="Times New Roman" panose="02020603050405020304" pitchFamily="18" charset="0"/>
              </a:rPr>
              <a:t>Os resultados estão claros, divididos pelas sessões abordadas nos </a:t>
            </a:r>
            <a:r>
              <a:rPr lang="pt-BR" sz="1600" dirty="0" err="1">
                <a:latin typeface="+mn-lt"/>
                <a:ea typeface="Calibri" panose="020F0502020204030204" pitchFamily="34" charset="0"/>
                <a:cs typeface="Times New Roman" panose="02020603050405020304" pitchFamily="18" charset="0"/>
              </a:rPr>
              <a:t>BOPs</a:t>
            </a:r>
            <a:r>
              <a:rPr lang="pt-BR" sz="1600" dirty="0">
                <a:latin typeface="+mn-lt"/>
                <a:ea typeface="Calibri" panose="020F0502020204030204" pitchFamily="34" charset="0"/>
                <a:cs typeface="Times New Roman" panose="02020603050405020304" pitchFamily="18" charset="0"/>
              </a:rPr>
              <a:t>, e sim, são diferentes das utilizadas tradicionalmente na empresa. Alguns resultados que podemos destacar são as performances de saúde e nutrição, </a:t>
            </a:r>
            <a:r>
              <a:rPr lang="pt-BR" sz="1600" dirty="0" smtClean="0">
                <a:latin typeface="+mn-lt"/>
                <a:ea typeface="Calibri" panose="020F0502020204030204" pitchFamily="34" charset="0"/>
                <a:cs typeface="Times New Roman" panose="02020603050405020304" pitchFamily="18" charset="0"/>
              </a:rPr>
              <a:t>melhoria </a:t>
            </a:r>
            <a:r>
              <a:rPr lang="pt-BR" sz="1600" dirty="0">
                <a:latin typeface="+mn-lt"/>
                <a:ea typeface="Calibri" panose="020F0502020204030204" pitchFamily="34" charset="0"/>
                <a:cs typeface="Times New Roman" panose="02020603050405020304" pitchFamily="18" charset="0"/>
              </a:rPr>
              <a:t>dos hábitos de saúde da população e da qualidade nutricional dos produtos, </a:t>
            </a:r>
            <a:r>
              <a:rPr lang="pt-BR" sz="1600" dirty="0" smtClean="0">
                <a:latin typeface="+mn-lt"/>
                <a:ea typeface="Calibri" panose="020F0502020204030204" pitchFamily="34" charset="0"/>
                <a:cs typeface="Times New Roman" panose="02020603050405020304" pitchFamily="18" charset="0"/>
              </a:rPr>
              <a:t>estudos </a:t>
            </a:r>
            <a:r>
              <a:rPr lang="pt-BR" sz="1600" dirty="0">
                <a:latin typeface="+mn-lt"/>
                <a:ea typeface="Calibri" panose="020F0502020204030204" pitchFamily="34" charset="0"/>
                <a:cs typeface="Times New Roman" panose="02020603050405020304" pitchFamily="18" charset="0"/>
              </a:rPr>
              <a:t>sobre as práticas nutricionais locais e de </a:t>
            </a:r>
            <a:r>
              <a:rPr lang="pt-BR" sz="1600" dirty="0" smtClean="0">
                <a:latin typeface="+mn-lt"/>
                <a:ea typeface="Calibri" panose="020F0502020204030204" pitchFamily="34" charset="0"/>
                <a:cs typeface="Times New Roman" panose="02020603050405020304" pitchFamily="18" charset="0"/>
              </a:rPr>
              <a:t>saúde, etc.</a:t>
            </a:r>
          </a:p>
          <a:p>
            <a:pPr algn="just">
              <a:spcAft>
                <a:spcPts val="1000"/>
              </a:spcAft>
            </a:pPr>
            <a:r>
              <a:rPr lang="pt-BR" sz="1600" dirty="0" smtClean="0">
                <a:latin typeface="+mn-lt"/>
                <a:ea typeface="Calibri" panose="020F0502020204030204" pitchFamily="34" charset="0"/>
                <a:cs typeface="Times New Roman" panose="02020603050405020304" pitchFamily="18" charset="0"/>
              </a:rPr>
              <a:t>Podemos </a:t>
            </a:r>
            <a:r>
              <a:rPr lang="pt-BR" sz="1600" dirty="0">
                <a:latin typeface="+mn-lt"/>
                <a:ea typeface="Calibri" panose="020F0502020204030204" pitchFamily="34" charset="0"/>
                <a:cs typeface="Times New Roman" panose="02020603050405020304" pitchFamily="18" charset="0"/>
              </a:rPr>
              <a:t>identificar algumas ações sociais como o </a:t>
            </a:r>
            <a:r>
              <a:rPr lang="pt-BR" sz="1600" dirty="0" err="1" smtClean="0">
                <a:latin typeface="+mn-lt"/>
                <a:ea typeface="Calibri" panose="020F0502020204030204" pitchFamily="34" charset="0"/>
                <a:cs typeface="Times New Roman" panose="02020603050405020304" pitchFamily="18" charset="0"/>
              </a:rPr>
              <a:t>Livelihoods</a:t>
            </a:r>
            <a:r>
              <a:rPr lang="pt-BR" sz="1600" dirty="0" smtClean="0">
                <a:latin typeface="+mn-lt"/>
                <a:ea typeface="Calibri" panose="020F0502020204030204" pitchFamily="34" charset="0"/>
                <a:cs typeface="Times New Roman" panose="02020603050405020304" pitchFamily="18" charset="0"/>
              </a:rPr>
              <a:t> </a:t>
            </a:r>
            <a:r>
              <a:rPr lang="pt-BR" sz="1600" dirty="0" err="1" smtClean="0">
                <a:latin typeface="+mn-lt"/>
                <a:ea typeface="Calibri" panose="020F0502020204030204" pitchFamily="34" charset="0"/>
                <a:cs typeface="Times New Roman" panose="02020603050405020304" pitchFamily="18" charset="0"/>
              </a:rPr>
              <a:t>Impact</a:t>
            </a:r>
            <a:r>
              <a:rPr lang="pt-BR" sz="1600" dirty="0" smtClean="0">
                <a:latin typeface="+mn-lt"/>
                <a:ea typeface="Calibri" panose="020F0502020204030204" pitchFamily="34" charset="0"/>
                <a:cs typeface="Times New Roman" panose="02020603050405020304" pitchFamily="18" charset="0"/>
              </a:rPr>
              <a:t> </a:t>
            </a:r>
            <a:r>
              <a:rPr lang="pt-BR" sz="1600" dirty="0" err="1">
                <a:latin typeface="+mn-lt"/>
                <a:ea typeface="Calibri" panose="020F0502020204030204" pitchFamily="34" charset="0"/>
                <a:cs typeface="Times New Roman" panose="02020603050405020304" pitchFamily="18" charset="0"/>
              </a:rPr>
              <a:t>Investment</a:t>
            </a:r>
            <a:r>
              <a:rPr lang="pt-BR" sz="1600" dirty="0">
                <a:latin typeface="+mn-lt"/>
                <a:ea typeface="Calibri" panose="020F0502020204030204" pitchFamily="34" charset="0"/>
                <a:cs typeface="Times New Roman" panose="02020603050405020304" pitchFamily="18" charset="0"/>
              </a:rPr>
              <a:t> </a:t>
            </a:r>
            <a:r>
              <a:rPr lang="pt-BR" sz="1600" dirty="0" err="1" smtClean="0">
                <a:latin typeface="+mn-lt"/>
                <a:ea typeface="Calibri" panose="020F0502020204030204" pitchFamily="34" charset="0"/>
                <a:cs typeface="Times New Roman" panose="02020603050405020304" pitchFamily="18" charset="0"/>
              </a:rPr>
              <a:t>Funds</a:t>
            </a:r>
            <a:r>
              <a:rPr lang="pt-BR" sz="1600" dirty="0" smtClean="0">
                <a:latin typeface="+mn-lt"/>
                <a:ea typeface="Calibri" panose="020F0502020204030204" pitchFamily="34" charset="0"/>
                <a:cs typeface="Times New Roman" panose="02020603050405020304" pitchFamily="18" charset="0"/>
              </a:rPr>
              <a:t>, </a:t>
            </a:r>
            <a:r>
              <a:rPr lang="pt-BR" sz="1600" dirty="0">
                <a:latin typeface="+mn-lt"/>
                <a:ea typeface="Calibri" panose="020F0502020204030204" pitchFamily="34" charset="0"/>
                <a:cs typeface="Times New Roman" panose="02020603050405020304" pitchFamily="18" charset="0"/>
              </a:rPr>
              <a:t>que beneficia comunidades vulneráveis de países </a:t>
            </a:r>
            <a:r>
              <a:rPr lang="pt-BR" sz="1600" dirty="0" smtClean="0">
                <a:latin typeface="+mn-lt"/>
                <a:ea typeface="Calibri" panose="020F0502020204030204" pitchFamily="34" charset="0"/>
                <a:cs typeface="Times New Roman" panose="02020603050405020304" pitchFamily="18" charset="0"/>
              </a:rPr>
              <a:t>em desenvolvimento </a:t>
            </a:r>
            <a:r>
              <a:rPr lang="pt-BR" sz="1600" dirty="0">
                <a:latin typeface="+mn-lt"/>
                <a:ea typeface="Calibri" panose="020F0502020204030204" pitchFamily="34" charset="0"/>
                <a:cs typeface="Times New Roman" panose="02020603050405020304" pitchFamily="18" charset="0"/>
              </a:rPr>
              <a:t>e o Danone </a:t>
            </a:r>
            <a:r>
              <a:rPr lang="pt-BR" sz="1600" dirty="0" err="1">
                <a:latin typeface="+mn-lt"/>
                <a:ea typeface="Calibri" panose="020F0502020204030204" pitchFamily="34" charset="0"/>
                <a:cs typeface="Times New Roman" panose="02020603050405020304" pitchFamily="18" charset="0"/>
              </a:rPr>
              <a:t>Communities</a:t>
            </a:r>
            <a:r>
              <a:rPr lang="pt-BR" sz="1600" dirty="0">
                <a:latin typeface="+mn-lt"/>
                <a:ea typeface="Calibri" panose="020F0502020204030204" pitchFamily="34" charset="0"/>
                <a:cs typeface="Times New Roman" panose="02020603050405020304" pitchFamily="18" charset="0"/>
              </a:rPr>
              <a:t> que visa quebrar o ciclo da pobreza nos </a:t>
            </a:r>
            <a:r>
              <a:rPr lang="pt-BR" sz="1600" dirty="0" smtClean="0">
                <a:latin typeface="+mn-lt"/>
                <a:ea typeface="Calibri" panose="020F0502020204030204" pitchFamily="34" charset="0"/>
                <a:cs typeface="Times New Roman" panose="02020603050405020304" pitchFamily="18" charset="0"/>
              </a:rPr>
              <a:t>locais onde </a:t>
            </a:r>
            <a:r>
              <a:rPr lang="pt-BR" sz="1600" dirty="0">
                <a:latin typeface="+mn-lt"/>
                <a:ea typeface="Calibri" panose="020F0502020204030204" pitchFamily="34" charset="0"/>
                <a:cs typeface="Times New Roman" panose="02020603050405020304" pitchFamily="18" charset="0"/>
              </a:rPr>
              <a:t>opera. </a:t>
            </a:r>
            <a:r>
              <a:rPr lang="pt-BR" sz="1600" dirty="0" smtClean="0">
                <a:latin typeface="+mn-lt"/>
                <a:ea typeface="Calibri" panose="020F0502020204030204" pitchFamily="34" charset="0"/>
                <a:cs typeface="Times New Roman" panose="02020603050405020304" pitchFamily="18" charset="0"/>
              </a:rPr>
              <a:t>P</a:t>
            </a:r>
            <a:r>
              <a:rPr lang="pt-BR" sz="1600" dirty="0" smtClean="0">
                <a:ea typeface="Calibri" panose="020F0502020204030204" pitchFamily="34" charset="0"/>
                <a:cs typeface="Times New Roman" panose="02020603050405020304" pitchFamily="18" charset="0"/>
              </a:rPr>
              <a:t>odemos ver pelos </a:t>
            </a:r>
            <a:r>
              <a:rPr lang="pt-BR" sz="1600" dirty="0">
                <a:ea typeface="Calibri" panose="020F0502020204030204" pitchFamily="34" charset="0"/>
                <a:cs typeface="Times New Roman" panose="02020603050405020304" pitchFamily="18" charset="0"/>
              </a:rPr>
              <a:t>indicadores apresentados no </a:t>
            </a:r>
            <a:r>
              <a:rPr lang="pt-BR" sz="1600" dirty="0" smtClean="0">
                <a:ea typeface="Calibri" panose="020F0502020204030204" pitchFamily="34" charset="0"/>
                <a:cs typeface="Times New Roman" panose="02020603050405020304" pitchFamily="18" charset="0"/>
              </a:rPr>
              <a:t>relatório que </a:t>
            </a:r>
            <a:r>
              <a:rPr lang="pt-BR" sz="1600" dirty="0">
                <a:ea typeface="Calibri" panose="020F0502020204030204" pitchFamily="34" charset="0"/>
                <a:cs typeface="Times New Roman" panose="02020603050405020304" pitchFamily="18" charset="0"/>
              </a:rPr>
              <a:t>resultados positivos estão sendo gerados nos locais onde </a:t>
            </a:r>
            <a:r>
              <a:rPr lang="pt-BR" sz="1600" dirty="0" smtClean="0">
                <a:ea typeface="Calibri" panose="020F0502020204030204" pitchFamily="34" charset="0"/>
                <a:cs typeface="Times New Roman" panose="02020603050405020304" pitchFamily="18" charset="0"/>
              </a:rPr>
              <a:t>os programas </a:t>
            </a:r>
            <a:r>
              <a:rPr lang="pt-BR" sz="1600" dirty="0">
                <a:ea typeface="Calibri" panose="020F0502020204030204" pitchFamily="34" charset="0"/>
                <a:cs typeface="Times New Roman" panose="02020603050405020304" pitchFamily="18" charset="0"/>
              </a:rPr>
              <a:t>foram implantados, porém um relatório mais detalhado poderia nos trazer </a:t>
            </a:r>
            <a:r>
              <a:rPr lang="pt-BR" sz="1600" dirty="0" smtClean="0">
                <a:ea typeface="Calibri" panose="020F0502020204030204" pitchFamily="34" charset="0"/>
                <a:cs typeface="Times New Roman" panose="02020603050405020304" pitchFamily="18" charset="0"/>
              </a:rPr>
              <a:t>mais clareza </a:t>
            </a:r>
            <a:r>
              <a:rPr lang="pt-BR" sz="1600" dirty="0">
                <a:ea typeface="Calibri" panose="020F0502020204030204" pitchFamily="34" charset="0"/>
                <a:cs typeface="Times New Roman" panose="02020603050405020304" pitchFamily="18" charset="0"/>
              </a:rPr>
              <a:t>sobre os resultados de cada </a:t>
            </a:r>
            <a:r>
              <a:rPr lang="pt-BR" sz="1600" dirty="0" smtClean="0">
                <a:ea typeface="Calibri" panose="020F0502020204030204" pitchFamily="34" charset="0"/>
                <a:cs typeface="Times New Roman" panose="02020603050405020304" pitchFamily="18" charset="0"/>
              </a:rPr>
              <a:t>programa.</a:t>
            </a:r>
          </a:p>
          <a:p>
            <a:pPr algn="just">
              <a:spcAft>
                <a:spcPts val="1000"/>
              </a:spcAft>
            </a:pPr>
            <a:r>
              <a:rPr lang="pt-BR" sz="1600" dirty="0">
                <a:ea typeface="Calibri" panose="020F0502020204030204" pitchFamily="34" charset="0"/>
                <a:cs typeface="Times New Roman" panose="02020603050405020304" pitchFamily="18" charset="0"/>
              </a:rPr>
              <a:t>Os indicadores utilizados pela empresa para medir o desempenho no mercado </a:t>
            </a:r>
            <a:r>
              <a:rPr lang="pt-BR" sz="1600" dirty="0" err="1">
                <a:ea typeface="Calibri" panose="020F0502020204030204" pitchFamily="34" charset="0"/>
                <a:cs typeface="Times New Roman" panose="02020603050405020304" pitchFamily="18" charset="0"/>
              </a:rPr>
              <a:t>BoP</a:t>
            </a:r>
            <a:r>
              <a:rPr lang="pt-BR" sz="1600" dirty="0">
                <a:ea typeface="Calibri" panose="020F0502020204030204" pitchFamily="34" charset="0"/>
                <a:cs typeface="Times New Roman" panose="02020603050405020304" pitchFamily="18" charset="0"/>
              </a:rPr>
              <a:t> parecem ser os mesmos - </a:t>
            </a:r>
            <a:r>
              <a:rPr lang="pt-BR" sz="1600" dirty="0" err="1">
                <a:ea typeface="Calibri" panose="020F0502020204030204" pitchFamily="34" charset="0"/>
                <a:cs typeface="Times New Roman" panose="02020603050405020304" pitchFamily="18" charset="0"/>
              </a:rPr>
              <a:t>Healthcare</a:t>
            </a:r>
            <a:r>
              <a:rPr lang="pt-BR" sz="1600" dirty="0">
                <a:ea typeface="Calibri" panose="020F0502020204030204" pitchFamily="34" charset="0"/>
                <a:cs typeface="Times New Roman" panose="02020603050405020304" pitchFamily="18" charset="0"/>
              </a:rPr>
              <a:t>, Social Dialogue, Inclusive </a:t>
            </a:r>
            <a:r>
              <a:rPr lang="pt-BR" sz="1600" dirty="0" err="1">
                <a:ea typeface="Calibri" panose="020F0502020204030204" pitchFamily="34" charset="0"/>
                <a:cs typeface="Times New Roman" panose="02020603050405020304" pitchFamily="18" charset="0"/>
              </a:rPr>
              <a:t>Diversity</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Sustainable</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milk</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sourcing</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Promote</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regenerative</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agricultural</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practices</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and</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Livelihoods</a:t>
            </a:r>
            <a:r>
              <a:rPr lang="pt-BR" sz="1600" dirty="0">
                <a:ea typeface="Calibri" panose="020F0502020204030204" pitchFamily="34" charset="0"/>
                <a:cs typeface="Times New Roman" panose="02020603050405020304" pitchFamily="18" charset="0"/>
              </a:rPr>
              <a:t> </a:t>
            </a:r>
            <a:r>
              <a:rPr lang="pt-BR" sz="1600" dirty="0" err="1">
                <a:ea typeface="Calibri" panose="020F0502020204030204" pitchFamily="34" charset="0"/>
                <a:cs typeface="Times New Roman" panose="02020603050405020304" pitchFamily="18" charset="0"/>
              </a:rPr>
              <a:t>Fund</a:t>
            </a:r>
            <a:r>
              <a:rPr lang="pt-BR" sz="1600" dirty="0">
                <a:ea typeface="Calibri" panose="020F0502020204030204" pitchFamily="34" charset="0"/>
                <a:cs typeface="Times New Roman" panose="02020603050405020304" pitchFamily="18" charset="0"/>
              </a:rPr>
              <a:t> for Family </a:t>
            </a:r>
            <a:r>
              <a:rPr lang="pt-BR" sz="1600" dirty="0" err="1">
                <a:ea typeface="Calibri" panose="020F0502020204030204" pitchFamily="34" charset="0"/>
                <a:cs typeface="Times New Roman" panose="02020603050405020304" pitchFamily="18" charset="0"/>
              </a:rPr>
              <a:t>Farming</a:t>
            </a:r>
            <a:r>
              <a:rPr lang="pt-BR" sz="1600" dirty="0">
                <a:ea typeface="Calibri" panose="020F0502020204030204" pitchFamily="34" charset="0"/>
                <a:cs typeface="Times New Roman" panose="02020603050405020304" pitchFamily="18" charset="0"/>
              </a:rPr>
              <a:t>. </a:t>
            </a:r>
            <a:r>
              <a:rPr lang="pt-BR" sz="1600" dirty="0" smtClean="0">
                <a:ea typeface="Calibri" panose="020F0502020204030204" pitchFamily="34" charset="0"/>
                <a:cs typeface="Times New Roman" panose="02020603050405020304" pitchFamily="18" charset="0"/>
              </a:rPr>
              <a:t>Mas entendemos </a:t>
            </a:r>
            <a:r>
              <a:rPr lang="pt-BR" sz="1600" dirty="0">
                <a:ea typeface="Calibri" panose="020F0502020204030204" pitchFamily="34" charset="0"/>
                <a:cs typeface="Times New Roman" panose="02020603050405020304" pitchFamily="18" charset="0"/>
              </a:rPr>
              <a:t>que seria necessário pontuar indicadores específicos para o público-alvo dos </a:t>
            </a:r>
            <a:r>
              <a:rPr lang="pt-BR" sz="1600" dirty="0" smtClean="0">
                <a:ea typeface="Calibri" panose="020F0502020204030204" pitchFamily="34" charset="0"/>
                <a:cs typeface="Times New Roman" panose="02020603050405020304" pitchFamily="18" charset="0"/>
              </a:rPr>
              <a:t>programas</a:t>
            </a:r>
            <a:r>
              <a:rPr lang="pt-BR" sz="1600" dirty="0">
                <a:ea typeface="Calibri" panose="020F0502020204030204" pitchFamily="34" charset="0"/>
                <a:cs typeface="Times New Roman" panose="02020603050405020304" pitchFamily="18" charset="0"/>
              </a:rPr>
              <a:t>.</a:t>
            </a:r>
            <a:endParaRPr lang="en-US" sz="1600" dirty="0">
              <a:ea typeface="Calibri" panose="020F0502020204030204" pitchFamily="34" charset="0"/>
              <a:cs typeface="Times New Roman" panose="02020603050405020304" pitchFamily="18" charset="0"/>
            </a:endParaRPr>
          </a:p>
          <a:p>
            <a:pPr algn="just">
              <a:spcAft>
                <a:spcPts val="1000"/>
              </a:spcAft>
            </a:pPr>
            <a:endParaRPr lang="pt-BR" sz="1600"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3618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16334</TotalTime>
  <Words>573</Words>
  <Application>Microsoft Office PowerPoint</Application>
  <PresentationFormat>Apresentação na tela (4:3)</PresentationFormat>
  <Paragraphs>27</Paragraphs>
  <Slides>3</Slides>
  <Notes>3</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Times New Roman</vt:lpstr>
      <vt:lpstr>Design padrão</vt:lpstr>
      <vt:lpstr>ESCOLA POLITÉCNICA DA USP DEPARTAMENTO DE ENGENHARIA DE PRODUÇÃO</vt:lpstr>
      <vt:lpstr>Quais os principais obstáculos você consegue identificar, no caso apresentado, para atuar no mercado de “base da pirâmide” (Bottom of Pyramid)?</vt:lpstr>
      <vt:lpstr>A partir do relatório da Danone, quais os resultados da empresa ao atuar em mercado BoP? Os resultados estão claros? Quais os indicadores usados pela Danone para medir seu desempenho nos mercados BoP? São diferentes daqueles utilizados tradicionalmente pela empresa?</vt:lpstr>
    </vt:vector>
  </TitlesOfParts>
  <Company>ESEG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0: Introducao</dc:title>
  <dc:creator>Erik Eduardo Rego</dc:creator>
  <cp:lastModifiedBy>Ticiana De Vincenzi</cp:lastModifiedBy>
  <cp:revision>1017</cp:revision>
  <cp:lastPrinted>2020-03-31T18:01:14Z</cp:lastPrinted>
  <dcterms:created xsi:type="dcterms:W3CDTF">2004-02-19T19:24:17Z</dcterms:created>
  <dcterms:modified xsi:type="dcterms:W3CDTF">2020-04-09T21:25:58Z</dcterms:modified>
</cp:coreProperties>
</file>