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embeddedFontLst>
    <p:embeddedFont>
      <p:font typeface="Open Sans" charset="0"/>
      <p:regular r:id="rId12"/>
    </p:embeddedFont>
    <p:embeddedFont>
      <p:font typeface="Calibri" pitchFamily="34" charset="0"/>
      <p:regular r:id="rId13"/>
      <p:bold r:id="rId14"/>
      <p:italic r:id="rId15"/>
      <p:boldItalic r:id="rId16"/>
    </p:embeddedFont>
    <p:embeddedFont>
      <p:font typeface="Open Sans Light" charset="0"/>
      <p:regular r:id="rId17"/>
    </p:embeddedFont>
    <p:embeddedFont>
      <p:font typeface="Overpass Light" charset="0"/>
      <p:regular r:id="rId18"/>
    </p:embeddedFont>
    <p:embeddedFont>
      <p:font typeface="Open Sans Light Bold" charset="0"/>
      <p:regular r:id="rId19"/>
    </p:embeddedFont>
    <p:embeddedFont>
      <p:font typeface="Open Sans Light Italics" charset="0"/>
      <p:regular r:id="rId20"/>
    </p:embeddedFont>
    <p:embeddedFont>
      <p:font typeface="Open Sans Extra Bold" charset="0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-75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03815" y="9040112"/>
            <a:ext cx="955485" cy="218188"/>
            <a:chOff x="0" y="0"/>
            <a:chExt cx="1273980" cy="290918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7" name="Group 7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grpSp>
        <p:nvGrpSpPr>
          <p:cNvPr id="9" name="Group 9"/>
          <p:cNvGrpSpPr/>
          <p:nvPr/>
        </p:nvGrpSpPr>
        <p:grpSpPr>
          <a:xfrm>
            <a:off x="16327592" y="1028700"/>
            <a:ext cx="907930" cy="907930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1295898" y="1314450"/>
            <a:ext cx="10154549" cy="19955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000"/>
              </a:lnSpc>
            </a:pPr>
            <a:r>
              <a:rPr lang="en-US" sz="15000">
                <a:solidFill>
                  <a:srgbClr val="FAFAFA"/>
                </a:solidFill>
                <a:latin typeface="Cormorant Garamond Bold Bold"/>
              </a:rPr>
              <a:t>HPE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0985485" y="6953665"/>
            <a:ext cx="5796073" cy="536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02"/>
              </a:lnSpc>
            </a:pPr>
            <a:r>
              <a:rPr lang="en-US" sz="3729">
                <a:solidFill>
                  <a:srgbClr val="FAFAFA"/>
                </a:solidFill>
                <a:latin typeface="Cormorant Garamond Bold Bold"/>
              </a:rPr>
              <a:t>NEOLIBERALISMO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028700" y="8498387"/>
            <a:ext cx="16230600" cy="759913"/>
            <a:chOff x="0" y="0"/>
            <a:chExt cx="21640800" cy="1013218"/>
          </a:xfrm>
        </p:grpSpPr>
        <p:sp>
          <p:nvSpPr>
            <p:cNvPr id="14" name="AutoShape 14"/>
            <p:cNvSpPr/>
            <p:nvPr/>
          </p:nvSpPr>
          <p:spPr>
            <a:xfrm>
              <a:off x="0" y="0"/>
              <a:ext cx="21640800" cy="42765"/>
            </a:xfrm>
            <a:prstGeom prst="rect">
              <a:avLst/>
            </a:prstGeom>
            <a:solidFill>
              <a:srgbClr val="CDA63C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641974"/>
              <a:ext cx="12561738" cy="3712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100"/>
                </a:lnSpc>
                <a:spcBef>
                  <a:spcPct val="0"/>
                </a:spcBef>
              </a:pPr>
              <a:r>
                <a:rPr lang="en-US" sz="1500" spc="45">
                  <a:solidFill>
                    <a:srgbClr val="FAFAFA"/>
                  </a:solidFill>
                  <a:latin typeface="Overpass Light"/>
                </a:rPr>
                <a:t>MONITORIA 2020 - JENIFER CASTRO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891153" y="3993545"/>
            <a:ext cx="7030655" cy="2299910"/>
            <a:chOff x="0" y="0"/>
            <a:chExt cx="9374207" cy="3066546"/>
          </a:xfrm>
        </p:grpSpPr>
        <p:sp>
          <p:nvSpPr>
            <p:cNvPr id="7" name="TextBox 7"/>
            <p:cNvSpPr txBox="1"/>
            <p:nvPr/>
          </p:nvSpPr>
          <p:spPr>
            <a:xfrm>
              <a:off x="0" y="38100"/>
              <a:ext cx="9374207" cy="1384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endParaRPr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2474931"/>
              <a:ext cx="9374207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endParaRPr/>
            </a:p>
          </p:txBody>
        </p:sp>
        <p:sp>
          <p:nvSpPr>
            <p:cNvPr id="9" name="AutoShape 9"/>
            <p:cNvSpPr/>
            <p:nvPr/>
          </p:nvSpPr>
          <p:spPr>
            <a:xfrm>
              <a:off x="0" y="1970647"/>
              <a:ext cx="9374207" cy="41780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10" name="Group 10"/>
          <p:cNvGrpSpPr/>
          <p:nvPr/>
        </p:nvGrpSpPr>
        <p:grpSpPr>
          <a:xfrm rot="5400000">
            <a:off x="1004923" y="8671463"/>
            <a:ext cx="955485" cy="218188"/>
            <a:chOff x="0" y="0"/>
            <a:chExt cx="1273980" cy="290918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7" name="TextBox 17"/>
          <p:cNvSpPr txBox="1"/>
          <p:nvPr/>
        </p:nvSpPr>
        <p:spPr>
          <a:xfrm>
            <a:off x="5891153" y="3609975"/>
            <a:ext cx="7030655" cy="1533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599"/>
              </a:lnSpc>
            </a:pPr>
            <a:r>
              <a:rPr lang="en-US" sz="9000">
                <a:solidFill>
                  <a:srgbClr val="000000"/>
                </a:solidFill>
                <a:latin typeface="Open Sans Extra Bold"/>
              </a:rPr>
              <a:t>Aula 5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7068689" y="5802282"/>
            <a:ext cx="4675584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000000"/>
                </a:solidFill>
                <a:latin typeface="Open Sans"/>
              </a:rPr>
              <a:t>Neoliberalismo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3867502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Introdução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3938" y="5482272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Grande modelo: Inglaterra, déc 80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8700" y="4874260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Ascenção das ideias pós déc 70 - crises econômicas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6775599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Importância da Univ. de Chicago e Friedman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8059022"/>
            <a:ext cx="16889361" cy="976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Contra a economia de bem-estar social e keynesianismo ( Planificação centralizada econômica e social)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3938" y="7437408"/>
            <a:ext cx="11438532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Um novo liberalismo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8700" y="6115190"/>
            <a:ext cx="16889361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Percursor:  Hayek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Hayek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0" y="3526344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 Italics"/>
              </a:rPr>
              <a:t>Contribuições - Revisar o Liberalismo, surgimento da Escola Neoliberal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3938" y="4478338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 Bold"/>
              </a:rPr>
              <a:t>Individualismo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984185" y="4874260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Liberdades individuais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984185" y="5270182"/>
            <a:ext cx="15950303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Conceito associado ao renascimento e não ao egoísmo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3938" y="6539370"/>
            <a:ext cx="13981739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 Bold"/>
              </a:rPr>
              <a:t>A crítica ao planejamento econômico central e ao socialismo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984185" y="5694362"/>
            <a:ext cx="15781397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O objetivo unico social poderia prejudicar aos objetivos individuais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984185" y="6987689"/>
            <a:ext cx="13253235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Ao invés da liberdade traria servidão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984185" y="7411869"/>
            <a:ext cx="15061357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A liberdade individual, para ele, é inconciliável com a supremacia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984185" y="7836049"/>
            <a:ext cx="15061357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Crítica ao Facismo e Comunismo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84185" y="8260229"/>
            <a:ext cx="16303815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Democracia e liberdades individuais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Friedman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157967" y="3957450"/>
            <a:ext cx="15544550" cy="976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Não pode haver liberdade individual, nem tampouco na sociedade, se não houver liberdade econômica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157967" y="8741410"/>
            <a:ext cx="15781397" cy="976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Corrente monetarista, as variações da atividade econômica se explicam  pelas variações na oferta de moeda e não pelo volume de investimento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157967" y="5482272"/>
            <a:ext cx="11892768" cy="976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19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Defendia:</a:t>
            </a:r>
          </a:p>
          <a:p>
            <a:pPr>
              <a:lnSpc>
                <a:spcPts val="3919"/>
              </a:lnSpc>
            </a:pPr>
            <a:endParaRPr lang="en-US" sz="2800">
              <a:solidFill>
                <a:srgbClr val="000000"/>
              </a:solidFill>
              <a:latin typeface="Open Sans Light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2789676" y="6401753"/>
            <a:ext cx="11892768" cy="19672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19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 “Estabilidade monetária”, </a:t>
            </a:r>
          </a:p>
          <a:p>
            <a:pPr marL="604519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 “Liberdade econômica”, </a:t>
            </a:r>
          </a:p>
          <a:p>
            <a:pPr marL="604519" lvl="1" indent="-302260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000000"/>
                </a:solidFill>
                <a:latin typeface="Open Sans Light"/>
              </a:rPr>
              <a:t>  P</a:t>
            </a:r>
            <a:r>
              <a:rPr lang="en-US" sz="2800">
                <a:solidFill>
                  <a:srgbClr val="000000"/>
                </a:solidFill>
                <a:latin typeface="Open Sans Light"/>
              </a:rPr>
              <a:t>ropriedade privada </a:t>
            </a:r>
          </a:p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 Democracia.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Friedman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157967" y="3957450"/>
            <a:ext cx="1554455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Política câmbial  com taxas flexíveis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157967" y="5086350"/>
            <a:ext cx="15781397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Pressões inflacionárias decorrem, em geral, do desregramento fiscal por parte do Estado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157967" y="6280299"/>
            <a:ext cx="16332189" cy="976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Desequilíbrio deveria ser combatido com a redução dos gastos </a:t>
            </a:r>
            <a:r>
              <a:rPr lang="en-US" sz="2799">
                <a:solidFill>
                  <a:srgbClr val="000000"/>
                </a:solidFill>
                <a:latin typeface="Open Sans Light"/>
              </a:rPr>
              <a:t>do Estado, do contrário (senhoriagem) levaria a inflação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Gudin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574735" y="4012296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Monetarismo tem como uma de suas bases a teoria quantitativa da moeda.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74735" y="6445395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Um dos objetivos da teoria é explicar o fenômeno inflacionário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984185" y="7199779"/>
            <a:ext cx="15781397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Desequilíbrio entre oferta e demanda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Neoliberalismo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574735" y="4012296"/>
            <a:ext cx="16230600" cy="14719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Elemento do novo pensamento que foi se firmando até ganhar hegemonia mundial com os processos de globalização e financeirização mundial : busca de estabilidade monetária como eixo central da política econômica.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74735" y="6445395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Teoria monetarista ganhou novamente proeminência - Atuação do FMI e Banco Mundial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799336" y="8106758"/>
            <a:ext cx="15781397" cy="976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Conter os gastos públicos, alcançar superávit primário, abertura de mercados ao exterior, privatizações,  desregulamentação financeira e flexibilização das leis trabalhistas.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TextBox 4"/>
          <p:cNvSpPr txBox="1"/>
          <p:nvPr/>
        </p:nvSpPr>
        <p:spPr>
          <a:xfrm rot="-5400000">
            <a:off x="-1018472" y="6642950"/>
            <a:ext cx="4945124" cy="285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99"/>
              </a:lnSpc>
              <a:spcBef>
                <a:spcPct val="0"/>
              </a:spcBef>
            </a:pPr>
            <a:r>
              <a:rPr lang="en-US" sz="1499" spc="44">
                <a:solidFill>
                  <a:srgbClr val="FAFAFA"/>
                </a:solidFill>
                <a:latin typeface="Overpass Light"/>
              </a:rPr>
              <a:t>REVISÕES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4119050" y="3320004"/>
            <a:ext cx="10049900" cy="3646992"/>
            <a:chOff x="0" y="0"/>
            <a:chExt cx="13399867" cy="4862656"/>
          </a:xfrm>
        </p:grpSpPr>
        <p:sp>
          <p:nvSpPr>
            <p:cNvPr id="6" name="TextBox 6"/>
            <p:cNvSpPr txBox="1"/>
            <p:nvPr/>
          </p:nvSpPr>
          <p:spPr>
            <a:xfrm>
              <a:off x="0" y="-19050"/>
              <a:ext cx="13399867" cy="62336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750"/>
                </a:lnSpc>
              </a:pPr>
              <a:endParaRPr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2115189"/>
              <a:ext cx="13399867" cy="27474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r>
                <a:rPr lang="en-US" sz="7000">
                  <a:solidFill>
                    <a:srgbClr val="FAFAFA"/>
                  </a:solidFill>
                  <a:latin typeface="Cormorant Garamond Bold Bold"/>
                </a:rPr>
                <a:t>Trabalho em Grupo e Seminário</a:t>
              </a:r>
            </a:p>
          </p:txBody>
        </p:sp>
        <p:sp>
          <p:nvSpPr>
            <p:cNvPr id="8" name="AutoShape 8"/>
            <p:cNvSpPr/>
            <p:nvPr/>
          </p:nvSpPr>
          <p:spPr>
            <a:xfrm>
              <a:off x="0" y="1319799"/>
              <a:ext cx="13399867" cy="41807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9" name="Group 9"/>
          <p:cNvGrpSpPr/>
          <p:nvPr/>
        </p:nvGrpSpPr>
        <p:grpSpPr>
          <a:xfrm rot="5400000">
            <a:off x="16672463" y="1373571"/>
            <a:ext cx="955485" cy="218188"/>
            <a:chOff x="0" y="0"/>
            <a:chExt cx="1273980" cy="290918"/>
          </a:xfrm>
        </p:grpSpPr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12" name="Group 12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14" name="Group 14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Personalizar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Arial</vt:lpstr>
      <vt:lpstr>Open Sans</vt:lpstr>
      <vt:lpstr>Calibri</vt:lpstr>
      <vt:lpstr>Cormorant Garamond Bold Bold</vt:lpstr>
      <vt:lpstr>Open Sans Light</vt:lpstr>
      <vt:lpstr>Overpass Light</vt:lpstr>
      <vt:lpstr>Open Sans Light Bold</vt:lpstr>
      <vt:lpstr>Open Sans Light Italics</vt:lpstr>
      <vt:lpstr>Open Sans Extra Bold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Neoliberalismo</dc:title>
  <dc:creator>USER</dc:creator>
  <cp:lastModifiedBy>USER</cp:lastModifiedBy>
  <cp:revision>2</cp:revision>
  <dcterms:created xsi:type="dcterms:W3CDTF">2006-08-16T00:00:00Z</dcterms:created>
  <dcterms:modified xsi:type="dcterms:W3CDTF">2020-09-27T15:25:32Z</dcterms:modified>
  <dc:identifier>DAEI0Si3G2g</dc:identifier>
</cp:coreProperties>
</file>