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329" r:id="rId3"/>
    <p:sldId id="311" r:id="rId4"/>
    <p:sldId id="327" r:id="rId5"/>
    <p:sldId id="261" r:id="rId6"/>
    <p:sldId id="312" r:id="rId7"/>
    <p:sldId id="262" r:id="rId8"/>
    <p:sldId id="328" r:id="rId9"/>
    <p:sldId id="257" r:id="rId10"/>
    <p:sldId id="258" r:id="rId11"/>
    <p:sldId id="259" r:id="rId12"/>
    <p:sldId id="260" r:id="rId13"/>
    <p:sldId id="330" r:id="rId14"/>
    <p:sldId id="263" r:id="rId15"/>
    <p:sldId id="325" r:id="rId16"/>
    <p:sldId id="264" r:id="rId17"/>
    <p:sldId id="332" r:id="rId18"/>
    <p:sldId id="265" r:id="rId19"/>
    <p:sldId id="331" r:id="rId20"/>
    <p:sldId id="266" r:id="rId21"/>
    <p:sldId id="267" r:id="rId22"/>
    <p:sldId id="268" r:id="rId23"/>
    <p:sldId id="269" r:id="rId24"/>
    <p:sldId id="278" r:id="rId25"/>
    <p:sldId id="270" r:id="rId26"/>
    <p:sldId id="272" r:id="rId27"/>
    <p:sldId id="365" r:id="rId28"/>
    <p:sldId id="271" r:id="rId29"/>
    <p:sldId id="273" r:id="rId30"/>
    <p:sldId id="274" r:id="rId31"/>
    <p:sldId id="275" r:id="rId32"/>
    <p:sldId id="276" r:id="rId33"/>
    <p:sldId id="277" r:id="rId34"/>
    <p:sldId id="279" r:id="rId35"/>
    <p:sldId id="280" r:id="rId36"/>
    <p:sldId id="281" r:id="rId37"/>
    <p:sldId id="326" r:id="rId38"/>
    <p:sldId id="283" r:id="rId39"/>
    <p:sldId id="284" r:id="rId40"/>
    <p:sldId id="285" r:id="rId41"/>
    <p:sldId id="282" r:id="rId42"/>
    <p:sldId id="286" r:id="rId43"/>
    <p:sldId id="287" r:id="rId44"/>
    <p:sldId id="308" r:id="rId45"/>
    <p:sldId id="358" r:id="rId46"/>
    <p:sldId id="319" r:id="rId47"/>
    <p:sldId id="321" r:id="rId48"/>
    <p:sldId id="366" r:id="rId49"/>
    <p:sldId id="346" r:id="rId50"/>
    <p:sldId id="350" r:id="rId51"/>
    <p:sldId id="374" r:id="rId52"/>
    <p:sldId id="318" r:id="rId53"/>
    <p:sldId id="369" r:id="rId54"/>
    <p:sldId id="314" r:id="rId55"/>
    <p:sldId id="372" r:id="rId56"/>
    <p:sldId id="371" r:id="rId57"/>
    <p:sldId id="322" r:id="rId58"/>
    <p:sldId id="320" r:id="rId59"/>
    <p:sldId id="323" r:id="rId60"/>
    <p:sldId id="367" r:id="rId61"/>
    <p:sldId id="340" r:id="rId62"/>
    <p:sldId id="343" r:id="rId63"/>
    <p:sldId id="342" r:id="rId64"/>
    <p:sldId id="370" r:id="rId65"/>
    <p:sldId id="333" r:id="rId66"/>
    <p:sldId id="334" r:id="rId67"/>
    <p:sldId id="335" r:id="rId68"/>
    <p:sldId id="344" r:id="rId69"/>
    <p:sldId id="368" r:id="rId70"/>
    <p:sldId id="347" r:id="rId71"/>
    <p:sldId id="349" r:id="rId72"/>
    <p:sldId id="345" r:id="rId73"/>
    <p:sldId id="351" r:id="rId74"/>
    <p:sldId id="373" r:id="rId75"/>
    <p:sldId id="337" r:id="rId76"/>
    <p:sldId id="338" r:id="rId77"/>
    <p:sldId id="354" r:id="rId78"/>
    <p:sldId id="288" r:id="rId79"/>
    <p:sldId id="355" r:id="rId80"/>
    <p:sldId id="356" r:id="rId81"/>
    <p:sldId id="353" r:id="rId82"/>
    <p:sldId id="352" r:id="rId83"/>
    <p:sldId id="292" r:id="rId84"/>
    <p:sldId id="293" r:id="rId85"/>
    <p:sldId id="359" r:id="rId86"/>
    <p:sldId id="363" r:id="rId87"/>
    <p:sldId id="364" r:id="rId88"/>
    <p:sldId id="362" r:id="rId89"/>
    <p:sldId id="360" r:id="rId90"/>
    <p:sldId id="361" r:id="rId91"/>
    <p:sldId id="339" r:id="rId9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0580" autoAdjust="0"/>
  </p:normalViewPr>
  <p:slideViewPr>
    <p:cSldViewPr snapToGrid="0">
      <p:cViewPr varScale="1">
        <p:scale>
          <a:sx n="84" d="100"/>
          <a:sy n="84" d="100"/>
        </p:scale>
        <p:origin x="816" y="78"/>
      </p:cViewPr>
      <p:guideLst/>
    </p:cSldViewPr>
  </p:slideViewPr>
  <p:outlineViewPr>
    <p:cViewPr>
      <p:scale>
        <a:sx n="33" d="100"/>
        <a:sy n="33" d="100"/>
      </p:scale>
      <p:origin x="0" y="-2271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6EEEB-EB1B-4ABF-A1F6-705F871887D0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0D165-D60F-4F6C-8D48-8C6ADB9206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14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0D165-D60F-4F6C-8D48-8C6ADB9206A1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447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0D165-D60F-4F6C-8D48-8C6ADB9206A1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547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225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19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7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848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126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973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694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436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277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39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895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6F9DC-3094-48B3-9593-A7F77FAD2DD7}" type="datetimeFigureOut">
              <a:rPr lang="pt-BR" smtClean="0"/>
              <a:t>20/02/2019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2A5D7-9471-46ED-99F0-AE7DE6287A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34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thelma.okay@usp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pt.wikipedia.org/wiki/Ficheiro:Regnier_de_graaf.jpe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cbi.nlm.nih.gov/pubmed/3472723" TargetMode="External"/><Relationship Id="rId5" Type="http://schemas.openxmlformats.org/officeDocument/2006/relationships/hyperlink" Target="https://www.ncbi.nlm.nih.gov/pubmed/2999980" TargetMode="External"/><Relationship Id="rId4" Type="http://schemas.openxmlformats.org/officeDocument/2006/relationships/image" Target="../media/image1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0" Type="http://schemas.openxmlformats.org/officeDocument/2006/relationships/image" Target="../media/image197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O-VSHjQYQk" TargetMode="External"/><Relationship Id="rId7" Type="http://schemas.openxmlformats.org/officeDocument/2006/relationships/hyperlink" Target="https://www.ted.com/talks/james_watson_on_how_he_discovered_dna/transcript" TargetMode="External"/><Relationship Id="rId2" Type="http://schemas.openxmlformats.org/officeDocument/2006/relationships/hyperlink" Target="https://www.youtube.com/watch?v=o_-6JXLYS-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lockinglifescode.org/timeline?tid=4" TargetMode="External"/><Relationship Id="rId5" Type="http://schemas.openxmlformats.org/officeDocument/2006/relationships/hyperlink" Target="https://www.youtube.com/watch?v=ZmqqRPISg0g" TargetMode="External"/><Relationship Id="rId4" Type="http://schemas.openxmlformats.org/officeDocument/2006/relationships/hyperlink" Target="https://www.youtube.com/watch?v=e3UOaIXuke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524000" y="561860"/>
            <a:ext cx="9144000" cy="242371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Biologia molecular: uma breve história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1524000" y="3095742"/>
            <a:ext cx="9144000" cy="3060555"/>
          </a:xfrm>
        </p:spPr>
        <p:txBody>
          <a:bodyPr>
            <a:normAutofit/>
          </a:bodyPr>
          <a:lstStyle/>
          <a:p>
            <a:pPr algn="just"/>
            <a:r>
              <a:rPr lang="pt-BR" dirty="0" smtClean="0"/>
              <a:t>Disciplina de Graduação da Faculdade de Saúde Pública – IMT2003</a:t>
            </a:r>
          </a:p>
          <a:p>
            <a:pPr algn="just"/>
            <a:endParaRPr lang="pt-BR" dirty="0" smtClean="0"/>
          </a:p>
          <a:p>
            <a:pPr algn="just"/>
            <a:r>
              <a:rPr lang="pt-BR" dirty="0" smtClean="0"/>
              <a:t>Thelma S. </a:t>
            </a:r>
            <a:r>
              <a:rPr lang="pt-BR" dirty="0" err="1" smtClean="0"/>
              <a:t>Okay</a:t>
            </a:r>
            <a:r>
              <a:rPr lang="pt-BR" dirty="0" smtClean="0"/>
              <a:t> – Profa. Associada do Departamento de Pediatria da Faculdade de Medicina da USP e do Instituto de Medicina Tropical de São Paulo (IMT-USP) </a:t>
            </a:r>
          </a:p>
          <a:p>
            <a:r>
              <a:rPr lang="pt-BR" dirty="0">
                <a:hlinkClick r:id="rId2"/>
              </a:rPr>
              <a:t>t</a:t>
            </a:r>
            <a:r>
              <a:rPr lang="pt-BR" dirty="0" smtClean="0">
                <a:hlinkClick r:id="rId2"/>
              </a:rPr>
              <a:t>helma.okay@usp.br</a:t>
            </a:r>
            <a:r>
              <a:rPr lang="pt-BR" dirty="0" smtClean="0"/>
              <a:t>                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75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8869"/>
            <a:ext cx="10515600" cy="906109"/>
          </a:xfrm>
        </p:spPr>
        <p:txBody>
          <a:bodyPr/>
          <a:lstStyle/>
          <a:p>
            <a:pPr algn="ctr"/>
            <a:r>
              <a:rPr lang="pt-BR" b="1" dirty="0" smtClean="0"/>
              <a:t>Darwin x Lamarck  </a:t>
            </a:r>
            <a:endParaRPr lang="pt-BR" b="1" dirty="0"/>
          </a:p>
        </p:txBody>
      </p:sp>
      <p:pic>
        <p:nvPicPr>
          <p:cNvPr id="1026" name="Picture 2" descr="Resultado de imagem para exemplos de adaptaÃ§Ã£o das espÃ©cies Darw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828" y="1546296"/>
            <a:ext cx="3307773" cy="251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1" y="1546296"/>
            <a:ext cx="3267987" cy="251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exemplos de adaptaÃ§Ã£o das espÃ©cies Darw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746" y="1546296"/>
            <a:ext cx="3943927" cy="36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arquipÃ©lago de galÃ¡pag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1" y="4061834"/>
            <a:ext cx="3631576" cy="24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834746" y="5143499"/>
            <a:ext cx="4031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T</a:t>
            </a:r>
            <a:r>
              <a:rPr lang="pt-BR" sz="1600" b="1" dirty="0" smtClean="0"/>
              <a:t>eoria </a:t>
            </a:r>
            <a:r>
              <a:rPr lang="pt-BR" sz="1600" b="1" dirty="0"/>
              <a:t>de </a:t>
            </a:r>
            <a:r>
              <a:rPr lang="pt-BR" sz="1600" b="1" dirty="0" smtClean="0"/>
              <a:t>Lamarck: </a:t>
            </a:r>
            <a:r>
              <a:rPr lang="pt-BR" sz="1600" dirty="0" smtClean="0"/>
              <a:t>seres </a:t>
            </a:r>
            <a:r>
              <a:rPr lang="pt-BR" sz="1600" dirty="0"/>
              <a:t>vivos modificavam-se ao longo do tempo de acordo com as pressões exercidas pelo ambiente e </a:t>
            </a:r>
            <a:r>
              <a:rPr lang="pt-BR" sz="1600" dirty="0" smtClean="0"/>
              <a:t>as modificações passam </a:t>
            </a:r>
            <a:r>
              <a:rPr lang="pt-BR" sz="1600" dirty="0"/>
              <a:t>para as gerações seguintes, seguindo a </a:t>
            </a:r>
            <a:r>
              <a:rPr lang="pt-BR" sz="1600" b="1" dirty="0"/>
              <a:t>lei do uso e desuso</a:t>
            </a:r>
            <a:r>
              <a:rPr lang="pt-BR" sz="1600" dirty="0"/>
              <a:t> 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4426528" y="4503152"/>
            <a:ext cx="2618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Teoria de Darwin: </a:t>
            </a:r>
            <a:r>
              <a:rPr lang="pt-BR" sz="1600" dirty="0" smtClean="0"/>
              <a:t>a evolução das espécies ocorre devido a </a:t>
            </a:r>
            <a:r>
              <a:rPr lang="pt-BR" sz="1600" b="1" dirty="0" smtClean="0"/>
              <a:t>seleção natural </a:t>
            </a:r>
            <a:r>
              <a:rPr lang="pt-BR" sz="1600" dirty="0" smtClean="0"/>
              <a:t>dos mais bem adaptados </a:t>
            </a:r>
            <a:endParaRPr lang="pt-BR" sz="1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426528" y="5820607"/>
            <a:ext cx="3075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rgbClr val="FF0000"/>
                </a:solidFill>
              </a:rPr>
              <a:t>Não explicavam a </a:t>
            </a:r>
            <a:r>
              <a:rPr lang="pt-BR" sz="1200" dirty="0">
                <a:solidFill>
                  <a:srgbClr val="FF0000"/>
                </a:solidFill>
              </a:rPr>
              <a:t>origem </a:t>
            </a:r>
            <a:r>
              <a:rPr lang="pt-BR" sz="1200" dirty="0" smtClean="0">
                <a:solidFill>
                  <a:srgbClr val="FF0000"/>
                </a:solidFill>
              </a:rPr>
              <a:t>da diversidade, </a:t>
            </a:r>
            <a:r>
              <a:rPr lang="pt-BR" sz="1200" dirty="0">
                <a:solidFill>
                  <a:srgbClr val="FF0000"/>
                </a:solidFill>
              </a:rPr>
              <a:t>nem como as características eram</a:t>
            </a:r>
          </a:p>
          <a:p>
            <a:r>
              <a:rPr lang="pt-BR" sz="1200" dirty="0">
                <a:solidFill>
                  <a:srgbClr val="FF0000"/>
                </a:solidFill>
              </a:rPr>
              <a:t>transmitidas através das gerações</a:t>
            </a:r>
          </a:p>
        </p:txBody>
      </p:sp>
    </p:spTree>
    <p:extLst>
      <p:ext uri="{BB962C8B-B14F-4D97-AF65-F5344CB8AC3E}">
        <p14:creationId xmlns:p14="http://schemas.microsoft.com/office/powerpoint/2010/main" val="35387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43551"/>
            <a:ext cx="10515600" cy="912957"/>
          </a:xfrm>
        </p:spPr>
        <p:txBody>
          <a:bodyPr/>
          <a:lstStyle/>
          <a:p>
            <a:pPr algn="ctr"/>
            <a:r>
              <a:rPr lang="pt-BR" b="1" dirty="0" smtClean="0"/>
              <a:t>Metade do século XIX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85900"/>
            <a:ext cx="10515600" cy="4743017"/>
          </a:xfrm>
        </p:spPr>
        <p:txBody>
          <a:bodyPr>
            <a:normAutofit/>
          </a:bodyPr>
          <a:lstStyle/>
          <a:p>
            <a:r>
              <a:rPr lang="pt-BR" sz="2000" dirty="0" smtClean="0"/>
              <a:t>1865: </a:t>
            </a:r>
            <a:r>
              <a:rPr lang="pt-BR" sz="2000" dirty="0" err="1" smtClean="0"/>
              <a:t>Gregor</a:t>
            </a:r>
            <a:r>
              <a:rPr lang="pt-BR" sz="2000" dirty="0" smtClean="0"/>
              <a:t> Mendel (pai da genética), monge austríaco que descobriu </a:t>
            </a:r>
            <a:r>
              <a:rPr lang="pt-BR" sz="2000" dirty="0"/>
              <a:t>as leis fundamentais da herança genética, deduzindo que os </a:t>
            </a:r>
            <a:r>
              <a:rPr lang="pt-BR" sz="2000" dirty="0" smtClean="0"/>
              <a:t>genes, chamados de </a:t>
            </a:r>
            <a:r>
              <a:rPr lang="pt-BR" sz="2000" b="1" dirty="0" smtClean="0"/>
              <a:t>fatores</a:t>
            </a:r>
            <a:r>
              <a:rPr lang="pt-BR" sz="2000" dirty="0" smtClean="0"/>
              <a:t> - </a:t>
            </a:r>
            <a:r>
              <a:rPr lang="pt-BR" sz="2000" dirty="0"/>
              <a:t>são unidades distintas herdadas aos </a:t>
            </a:r>
            <a:r>
              <a:rPr lang="pt-BR" sz="2000" dirty="0" smtClean="0"/>
              <a:t>pares, </a:t>
            </a:r>
            <a:r>
              <a:rPr lang="pt-BR" sz="2000" dirty="0"/>
              <a:t>um gene paterno e </a:t>
            </a:r>
            <a:r>
              <a:rPr lang="pt-BR" sz="2000" dirty="0" smtClean="0"/>
              <a:t>outro materno</a:t>
            </a:r>
          </a:p>
          <a:p>
            <a:r>
              <a:rPr lang="pt-BR" sz="2000" dirty="0" smtClean="0"/>
              <a:t>Ervilhas (1856 - 1863): </a:t>
            </a:r>
            <a:r>
              <a:rPr lang="pt-BR" sz="2000" dirty="0"/>
              <a:t>segregação de genes dos progenitores </a:t>
            </a:r>
            <a:r>
              <a:rPr lang="pt-BR" sz="2000" dirty="0" smtClean="0"/>
              <a:t>- características da prole - traços </a:t>
            </a:r>
            <a:r>
              <a:rPr lang="pt-BR" sz="2000" dirty="0"/>
              <a:t>dominantes ou </a:t>
            </a:r>
            <a:r>
              <a:rPr lang="pt-BR" sz="2000" dirty="0" smtClean="0"/>
              <a:t>recessivos - padrões </a:t>
            </a:r>
            <a:r>
              <a:rPr lang="pt-BR" sz="2000" dirty="0"/>
              <a:t>matemáticos da herança </a:t>
            </a:r>
            <a:r>
              <a:rPr lang="pt-BR" sz="2000" dirty="0" smtClean="0"/>
              <a:t>genética (leis mendelianas)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1291576" y="5964383"/>
            <a:ext cx="154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(1822-1884)</a:t>
            </a:r>
            <a:endParaRPr lang="pt-BR" dirty="0"/>
          </a:p>
        </p:txBody>
      </p:sp>
      <p:pic>
        <p:nvPicPr>
          <p:cNvPr id="2050" name="Picture 2" descr="Resultado de imagem para gregor mendel ervilh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044" y="3426557"/>
            <a:ext cx="2972088" cy="266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leis de men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95" y="3643858"/>
            <a:ext cx="3986914" cy="244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704" y="3495941"/>
            <a:ext cx="1781141" cy="23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8007"/>
            <a:ext cx="10515600" cy="1016866"/>
          </a:xfrm>
        </p:spPr>
        <p:txBody>
          <a:bodyPr/>
          <a:lstStyle/>
          <a:p>
            <a:pPr algn="ctr"/>
            <a:r>
              <a:rPr lang="pt-BR" b="1" dirty="0"/>
              <a:t>Friedrich </a:t>
            </a:r>
            <a:r>
              <a:rPr lang="pt-BR" b="1" dirty="0" err="1" smtClean="0"/>
              <a:t>Miescher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34145" y="1825625"/>
            <a:ext cx="8319655" cy="4351338"/>
          </a:xfrm>
        </p:spPr>
        <p:txBody>
          <a:bodyPr>
            <a:normAutofit/>
          </a:bodyPr>
          <a:lstStyle/>
          <a:p>
            <a:r>
              <a:rPr lang="pt-BR" sz="2400" dirty="0" smtClean="0"/>
              <a:t>1868: médico suíço, trabalhou na Alemanha (Universidade de </a:t>
            </a:r>
            <a:r>
              <a:rPr lang="pt-BR" sz="2400" dirty="0" err="1" smtClean="0"/>
              <a:t>Tübingen</a:t>
            </a:r>
            <a:r>
              <a:rPr lang="pt-BR" sz="2400" dirty="0" smtClean="0"/>
              <a:t>), realizou os primeiros estudos bioquímicos do núcleo celular de leucócitos </a:t>
            </a:r>
          </a:p>
          <a:p>
            <a:r>
              <a:rPr lang="pt-BR" sz="2400" dirty="0" smtClean="0"/>
              <a:t>Isolamento de molécula presente no núcleo de leucócitos provenientes de secreção purulenta, composta por </a:t>
            </a:r>
            <a:r>
              <a:rPr lang="pt-BR" sz="2400" dirty="0"/>
              <a:t>oxigênio, nitrogênio e </a:t>
            </a:r>
            <a:r>
              <a:rPr lang="pt-BR" sz="2400" dirty="0" smtClean="0"/>
              <a:t>fósforo</a:t>
            </a:r>
            <a:endParaRPr lang="pt-BR" sz="2400" dirty="0"/>
          </a:p>
          <a:p>
            <a:r>
              <a:rPr lang="pt-BR" sz="2400" dirty="0" smtClean="0"/>
              <a:t>Chamou a molécula de </a:t>
            </a:r>
            <a:r>
              <a:rPr lang="pt-BR" sz="2400" dirty="0" err="1" smtClean="0"/>
              <a:t>nucleína</a:t>
            </a:r>
            <a:r>
              <a:rPr lang="pt-BR" sz="2400" dirty="0" smtClean="0"/>
              <a:t> por ter sido extraída do núcleo de glóbulos brancos presentes no pus</a:t>
            </a:r>
          </a:p>
          <a:p>
            <a:r>
              <a:rPr lang="pt-BR" sz="2400" dirty="0" smtClean="0"/>
              <a:t>Ficou conhecida posteriormente como ácido nucleico  </a:t>
            </a:r>
          </a:p>
          <a:p>
            <a:r>
              <a:rPr lang="pt-BR" sz="2400" dirty="0" smtClean="0"/>
              <a:t>Não conseguiu estabelecer relação entre a </a:t>
            </a:r>
            <a:r>
              <a:rPr lang="pt-BR" sz="2400" dirty="0" err="1" smtClean="0"/>
              <a:t>nucleína</a:t>
            </a:r>
            <a:r>
              <a:rPr lang="pt-BR" sz="2400" dirty="0" smtClean="0"/>
              <a:t> e os processos celulares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75409" y="3899341"/>
            <a:ext cx="225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(1844-1895)</a:t>
            </a:r>
            <a:endParaRPr lang="pt-BR" dirty="0"/>
          </a:p>
        </p:txBody>
      </p:sp>
      <p:pic>
        <p:nvPicPr>
          <p:cNvPr id="6" name="Imagem 5" descr="Miescher.jpg"/>
          <p:cNvPicPr>
            <a:picLocks noChangeAspect="1"/>
          </p:cNvPicPr>
          <p:nvPr/>
        </p:nvPicPr>
        <p:blipFill>
          <a:blip r:embed="rId2" cstate="print"/>
          <a:srcRect b="15420"/>
          <a:stretch>
            <a:fillRect/>
          </a:stretch>
        </p:blipFill>
        <p:spPr>
          <a:xfrm>
            <a:off x="838200" y="1381992"/>
            <a:ext cx="1998445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261" y="4638101"/>
            <a:ext cx="1938383" cy="133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5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005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Mitose animal  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36405" y="2537639"/>
            <a:ext cx="5129637" cy="384722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005840" y="1337310"/>
            <a:ext cx="10347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Walther </a:t>
            </a:r>
            <a:r>
              <a:rPr lang="pt-BR" sz="2400" dirty="0" err="1"/>
              <a:t>Flemming</a:t>
            </a:r>
            <a:r>
              <a:rPr lang="pt-BR" sz="2400" dirty="0"/>
              <a:t>: médico anatomista alemão, descreveu a mitose em </a:t>
            </a:r>
            <a:r>
              <a:rPr lang="pt-BR" sz="2400" dirty="0" smtClean="0"/>
              <a:t>animais entre  os anos de 1882 e 1885. É considerado </a:t>
            </a:r>
            <a:r>
              <a:rPr lang="pt-BR" sz="2400" dirty="0"/>
              <a:t>o pai da </a:t>
            </a:r>
            <a:r>
              <a:rPr lang="pt-BR" sz="2400" dirty="0" err="1"/>
              <a:t>citogenética</a:t>
            </a:r>
            <a:endParaRPr lang="pt-BR" sz="2400" dirty="0"/>
          </a:p>
          <a:p>
            <a:endParaRPr lang="pt-BR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586" y="3040558"/>
            <a:ext cx="1716083" cy="222867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358586" y="5292090"/>
            <a:ext cx="179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(</a:t>
            </a:r>
            <a:r>
              <a:rPr lang="pt-BR" dirty="0"/>
              <a:t>1843-1905)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682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0443"/>
            <a:ext cx="10515600" cy="819439"/>
          </a:xfrm>
        </p:spPr>
        <p:txBody>
          <a:bodyPr/>
          <a:lstStyle/>
          <a:p>
            <a:pPr algn="ctr"/>
            <a:r>
              <a:rPr lang="pt-BR" b="1" dirty="0" smtClean="0"/>
              <a:t>Mitose vegetal, cromossomos, meiose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44" y="1512915"/>
            <a:ext cx="1359477" cy="189114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47113"/>
            <a:ext cx="1276350" cy="166501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718705" y="3346911"/>
            <a:ext cx="1463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smtClean="0"/>
              <a:t>1844-1912)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760268" y="5612130"/>
            <a:ext cx="1421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(1862-1915)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836718" y="1327939"/>
            <a:ext cx="83958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Eduard </a:t>
            </a:r>
            <a:r>
              <a:rPr lang="pt-BR" sz="2400" dirty="0" err="1" smtClean="0"/>
              <a:t>Strasburger</a:t>
            </a:r>
            <a:r>
              <a:rPr lang="pt-BR" sz="2400" dirty="0" smtClean="0"/>
              <a:t>: botânico alemão, estudos de citologia e embriologia vegetal </a:t>
            </a:r>
          </a:p>
          <a:p>
            <a:endParaRPr lang="pt-B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 smtClean="0"/>
              <a:t>1882 a 1885: </a:t>
            </a:r>
            <a:r>
              <a:rPr lang="pt-BR" sz="2400" dirty="0" err="1" smtClean="0"/>
              <a:t>Flemming</a:t>
            </a:r>
            <a:r>
              <a:rPr lang="pt-BR" sz="2400" dirty="0" smtClean="0"/>
              <a:t> e </a:t>
            </a:r>
            <a:r>
              <a:rPr lang="pt-BR" sz="2400" dirty="0" err="1" smtClean="0"/>
              <a:t>Strasburger</a:t>
            </a:r>
            <a:r>
              <a:rPr lang="pt-BR" sz="2400" dirty="0" smtClean="0"/>
              <a:t> reconheceram estruturas </a:t>
            </a:r>
            <a:r>
              <a:rPr lang="pt-BR" sz="2400" dirty="0"/>
              <a:t>em forma de bastão dentro do </a:t>
            </a:r>
            <a:r>
              <a:rPr lang="pt-BR" sz="2400" dirty="0" smtClean="0"/>
              <a:t>núcleo das células que chamaram de cromossomos </a:t>
            </a:r>
          </a:p>
          <a:p>
            <a:endParaRPr lang="pt-BR" sz="2400" dirty="0" smtClean="0"/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Theodor </a:t>
            </a:r>
            <a:r>
              <a:rPr lang="pt-BR" sz="2400" dirty="0" err="1" smtClean="0"/>
              <a:t>Boveri</a:t>
            </a:r>
            <a:r>
              <a:rPr lang="pt-BR" sz="2400" dirty="0" smtClean="0"/>
              <a:t>: estudou cromossomos de </a:t>
            </a:r>
            <a:r>
              <a:rPr lang="pt-BR" sz="2400" dirty="0"/>
              <a:t>células germinativas </a:t>
            </a:r>
            <a:r>
              <a:rPr lang="pt-BR" sz="2400" dirty="0" smtClean="0"/>
              <a:t>durante a meiose. Criou os termos </a:t>
            </a:r>
            <a:r>
              <a:rPr lang="pt-BR" sz="2400" dirty="0" err="1" smtClean="0"/>
              <a:t>centrossomo</a:t>
            </a:r>
            <a:r>
              <a:rPr lang="pt-BR" sz="2400" dirty="0" smtClean="0"/>
              <a:t> (1888), cromatina e realizou os primeiros estudos sobre células tumorais, criando o termo </a:t>
            </a:r>
            <a:r>
              <a:rPr lang="pt-BR" sz="2400" dirty="0" err="1" smtClean="0"/>
              <a:t>carcinogênese</a:t>
            </a:r>
            <a:endParaRPr lang="pt-BR" sz="2000" dirty="0" smtClean="0"/>
          </a:p>
          <a:p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88418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13171"/>
            <a:ext cx="10515600" cy="788266"/>
          </a:xfrm>
        </p:spPr>
        <p:txBody>
          <a:bodyPr/>
          <a:lstStyle/>
          <a:p>
            <a:pPr algn="ctr"/>
            <a:r>
              <a:rPr lang="pt-BR" b="1" dirty="0" smtClean="0"/>
              <a:t>Ácido nucleico </a:t>
            </a: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38200" y="1285294"/>
            <a:ext cx="10515600" cy="4351338"/>
          </a:xfrm>
        </p:spPr>
        <p:txBody>
          <a:bodyPr>
            <a:normAutofit/>
          </a:bodyPr>
          <a:lstStyle/>
          <a:p>
            <a:r>
              <a:rPr lang="pt-BR" sz="2400" dirty="0" smtClean="0"/>
              <a:t>1889: Richard </a:t>
            </a:r>
            <a:r>
              <a:rPr lang="pt-BR" sz="2400" dirty="0" err="1" smtClean="0"/>
              <a:t>Altmann</a:t>
            </a:r>
            <a:r>
              <a:rPr lang="pt-BR" sz="2400" dirty="0" smtClean="0"/>
              <a:t>, patologista e histologista alemão, foi o responsável pela criação do termo </a:t>
            </a:r>
            <a:r>
              <a:rPr lang="pt-BR" sz="2400" dirty="0"/>
              <a:t>"ácidos </a:t>
            </a:r>
            <a:r>
              <a:rPr lang="pt-BR" sz="2400" dirty="0" smtClean="0"/>
              <a:t>nucleicos“</a:t>
            </a:r>
          </a:p>
          <a:p>
            <a:r>
              <a:rPr lang="pt-BR" sz="2400" dirty="0"/>
              <a:t>E</a:t>
            </a:r>
            <a:r>
              <a:rPr lang="pt-BR" sz="2400" dirty="0" smtClean="0"/>
              <a:t>le </a:t>
            </a:r>
            <a:r>
              <a:rPr lang="pt-BR" sz="2400" dirty="0"/>
              <a:t>obteve a </a:t>
            </a:r>
            <a:r>
              <a:rPr lang="pt-BR" sz="2400" dirty="0" err="1"/>
              <a:t>nucleína</a:t>
            </a:r>
            <a:r>
              <a:rPr lang="pt-BR" sz="2400" dirty="0"/>
              <a:t> com auto grau de pureza e assim pode comprovar </a:t>
            </a:r>
            <a:r>
              <a:rPr lang="pt-BR" sz="2400" dirty="0" smtClean="0"/>
              <a:t>sua </a:t>
            </a:r>
            <a:r>
              <a:rPr lang="pt-BR" sz="2400" dirty="0"/>
              <a:t>natureza </a:t>
            </a:r>
            <a:r>
              <a:rPr lang="pt-BR" sz="2400" dirty="0" smtClean="0"/>
              <a:t>ácida, dando então à </a:t>
            </a:r>
            <a:r>
              <a:rPr lang="pt-BR" sz="2400" dirty="0" err="1" smtClean="0"/>
              <a:t>nucleína</a:t>
            </a:r>
            <a:r>
              <a:rPr lang="pt-BR" sz="2400" dirty="0" smtClean="0"/>
              <a:t> de </a:t>
            </a:r>
            <a:r>
              <a:rPr lang="pt-BR" sz="2400" dirty="0" err="1" smtClean="0"/>
              <a:t>Miescher</a:t>
            </a:r>
            <a:r>
              <a:rPr lang="pt-BR" sz="2400" dirty="0" smtClean="0"/>
              <a:t> o nome de ácido nucleico</a:t>
            </a:r>
            <a:r>
              <a:rPr lang="pt-BR" sz="2400" dirty="0"/>
              <a:t> </a:t>
            </a:r>
            <a:endParaRPr lang="pt-BR" sz="2400" dirty="0" smtClean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390" y="3806190"/>
            <a:ext cx="2057400" cy="20574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8073390" y="5863590"/>
            <a:ext cx="219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(1852-1900) 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446" y="3383951"/>
            <a:ext cx="3820217" cy="331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4994"/>
          </a:xfrm>
        </p:spPr>
        <p:txBody>
          <a:bodyPr/>
          <a:lstStyle/>
          <a:p>
            <a:pPr algn="ctr"/>
            <a:r>
              <a:rPr lang="pt-BR" b="1" dirty="0" smtClean="0"/>
              <a:t>1900: retomada dos estudos de </a:t>
            </a:r>
            <a:r>
              <a:rPr lang="pt-BR" b="1" dirty="0"/>
              <a:t>M</a:t>
            </a:r>
            <a:r>
              <a:rPr lang="pt-BR" b="1" dirty="0" smtClean="0"/>
              <a:t>endel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Hugo De </a:t>
            </a:r>
            <a:r>
              <a:rPr lang="pt-BR" sz="2400" dirty="0" err="1" smtClean="0"/>
              <a:t>Vries</a:t>
            </a:r>
            <a:r>
              <a:rPr lang="pt-BR" sz="2400" dirty="0" smtClean="0"/>
              <a:t> (holandês), </a:t>
            </a:r>
            <a:r>
              <a:rPr lang="pt-BR" sz="2400" dirty="0"/>
              <a:t>Carl E. </a:t>
            </a:r>
            <a:r>
              <a:rPr lang="pt-BR" sz="2400" dirty="0" err="1" smtClean="0"/>
              <a:t>Correns</a:t>
            </a:r>
            <a:r>
              <a:rPr lang="pt-BR" sz="2400" dirty="0" smtClean="0"/>
              <a:t> (alemão) </a:t>
            </a:r>
            <a:r>
              <a:rPr lang="pt-BR" sz="2400" dirty="0"/>
              <a:t>e Erich von </a:t>
            </a:r>
            <a:r>
              <a:rPr lang="pt-BR" sz="2400" dirty="0" err="1" smtClean="0"/>
              <a:t>Tschermak</a:t>
            </a:r>
            <a:r>
              <a:rPr lang="pt-BR" sz="2400" dirty="0" smtClean="0"/>
              <a:t> (austríaco): três botânicos que retomaram os estudos de Mendel  determinando os fatores mendelianos </a:t>
            </a:r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458" y="3618719"/>
            <a:ext cx="1434293" cy="20725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754" y="3604606"/>
            <a:ext cx="1584260" cy="20725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017" y="3602961"/>
            <a:ext cx="1600200" cy="212346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966855" y="5740976"/>
            <a:ext cx="6307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(1848- 1935)               (1864-1933)                   (1871-1962)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550718" y="6176963"/>
            <a:ext cx="210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467" y="3663550"/>
            <a:ext cx="2747010" cy="207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1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949325"/>
          </a:xfrm>
        </p:spPr>
        <p:txBody>
          <a:bodyPr/>
          <a:lstStyle/>
          <a:p>
            <a:pPr algn="ctr"/>
            <a:r>
              <a:rPr lang="pt-BR" b="1" dirty="0" smtClean="0"/>
              <a:t>Genética, homozigoto, alelo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79855"/>
            <a:ext cx="10515600" cy="4351338"/>
          </a:xfrm>
        </p:spPr>
        <p:txBody>
          <a:bodyPr/>
          <a:lstStyle/>
          <a:p>
            <a:r>
              <a:rPr lang="pt-BR" dirty="0"/>
              <a:t>William </a:t>
            </a:r>
            <a:r>
              <a:rPr lang="pt-BR" dirty="0" err="1" smtClean="0"/>
              <a:t>Bateson</a:t>
            </a:r>
            <a:r>
              <a:rPr lang="pt-BR" dirty="0" smtClean="0"/>
              <a:t>: biólogo </a:t>
            </a:r>
            <a:r>
              <a:rPr lang="pt-BR" dirty="0"/>
              <a:t>inglês, </a:t>
            </a:r>
            <a:r>
              <a:rPr lang="pt-BR" dirty="0" smtClean="0"/>
              <a:t>conhecido como pai da genética, responsável </a:t>
            </a:r>
            <a:r>
              <a:rPr lang="pt-BR" dirty="0"/>
              <a:t>pela divulgação dos estudos de Mendel, criou o termo genética, homozigoto, heterozigoto e alelo </a:t>
            </a:r>
            <a:r>
              <a:rPr lang="pt-BR" dirty="0" smtClean="0"/>
              <a:t>em 1902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7" y="3486069"/>
            <a:ext cx="1767318" cy="24125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37160" y="5830154"/>
            <a:ext cx="2014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dirty="0" smtClean="0"/>
              <a:t>       (</a:t>
            </a:r>
            <a:r>
              <a:rPr lang="pt-BR" dirty="0"/>
              <a:t>1861-1925)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407" y="3115613"/>
            <a:ext cx="1282674" cy="17284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509" y="3032814"/>
            <a:ext cx="1373903" cy="182851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25" y="4877122"/>
            <a:ext cx="1373903" cy="176988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532" y="3032814"/>
            <a:ext cx="1228690" cy="175043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4275" y="3097074"/>
            <a:ext cx="1325995" cy="17721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9081" y="4877122"/>
            <a:ext cx="1255736" cy="173991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2463" y="4783245"/>
            <a:ext cx="1376933" cy="184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0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87986"/>
            <a:ext cx="10515600" cy="788266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M</a:t>
            </a:r>
            <a:r>
              <a:rPr lang="pt-BR" b="1" dirty="0" smtClean="0"/>
              <a:t>eiose, leis de Mendel e hereditariedade 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794872" y="2118711"/>
            <a:ext cx="56953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Walter Sutton: </a:t>
            </a:r>
            <a:r>
              <a:rPr lang="pt-BR" sz="2400" dirty="0"/>
              <a:t>m</a:t>
            </a:r>
            <a:r>
              <a:rPr lang="pt-BR" sz="2400" dirty="0" smtClean="0"/>
              <a:t>édico geneticista americano, estudou a meiose em gafanhotos </a:t>
            </a:r>
          </a:p>
          <a:p>
            <a:endParaRPr lang="pt-B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1903: chamou de leis de Mendel as regras que determinam a hereditariedade e contribuiu enormemente para a elaboração da </a:t>
            </a:r>
            <a:r>
              <a:rPr lang="pt-BR" sz="2400" b="1" dirty="0" smtClean="0"/>
              <a:t>teoria </a:t>
            </a:r>
            <a:r>
              <a:rPr lang="pt-BR" sz="2400" b="1" dirty="0"/>
              <a:t>cromossômica da </a:t>
            </a:r>
            <a:r>
              <a:rPr lang="pt-BR" sz="2400" b="1" dirty="0" smtClean="0"/>
              <a:t>hereditariedade</a:t>
            </a:r>
          </a:p>
          <a:p>
            <a:endParaRPr lang="pt-BR" dirty="0" smtClean="0"/>
          </a:p>
        </p:txBody>
      </p:sp>
      <p:sp>
        <p:nvSpPr>
          <p:cNvPr id="8" name="CaixaDeTexto 7"/>
          <p:cNvSpPr txBox="1"/>
          <p:nvPr/>
        </p:nvSpPr>
        <p:spPr>
          <a:xfrm>
            <a:off x="3897630" y="5560523"/>
            <a:ext cx="176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dirty="0" smtClean="0"/>
              <a:t>       (</a:t>
            </a:r>
            <a:r>
              <a:rPr lang="pt-BR" dirty="0"/>
              <a:t>1877-1916</a:t>
            </a:r>
            <a:r>
              <a:rPr lang="pt-BR" dirty="0" smtClean="0"/>
              <a:t>)                      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65" y="1857722"/>
            <a:ext cx="5323557" cy="369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8210" y="156304"/>
            <a:ext cx="10515600" cy="1040765"/>
          </a:xfrm>
        </p:spPr>
        <p:txBody>
          <a:bodyPr/>
          <a:lstStyle/>
          <a:p>
            <a:pPr algn="ctr"/>
            <a:r>
              <a:rPr lang="pt-BR" b="1" dirty="0" smtClean="0"/>
              <a:t>Gene, genótipo e fenótipo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25575"/>
            <a:ext cx="10515600" cy="4351338"/>
          </a:xfrm>
        </p:spPr>
        <p:txBody>
          <a:bodyPr/>
          <a:lstStyle/>
          <a:p>
            <a:pPr marL="285750" indent="-285750"/>
            <a:r>
              <a:rPr lang="pt-BR" sz="2400" dirty="0"/>
              <a:t>Wilhelm </a:t>
            </a:r>
            <a:r>
              <a:rPr lang="pt-BR" sz="2400" dirty="0" err="1"/>
              <a:t>Johannsen</a:t>
            </a:r>
            <a:r>
              <a:rPr lang="pt-BR" sz="2400" dirty="0"/>
              <a:t>: botânico dinamarquês, estudou fisiologia vegetal e genética. Era opositor da ideia dos cromossomos </a:t>
            </a:r>
          </a:p>
          <a:p>
            <a:pPr marL="285750" indent="-285750"/>
            <a:r>
              <a:rPr lang="pt-BR" sz="2400" dirty="0"/>
              <a:t>1909:  criou o termo </a:t>
            </a:r>
            <a:r>
              <a:rPr lang="pt-BR" sz="2400" b="1" dirty="0"/>
              <a:t>gene</a:t>
            </a:r>
            <a:r>
              <a:rPr lang="pt-BR" sz="2400" dirty="0"/>
              <a:t> para designar a unidade mendeliana antes conhecida como fator, </a:t>
            </a:r>
            <a:r>
              <a:rPr lang="pt-BR" sz="2400" b="1" dirty="0"/>
              <a:t>genótipo</a:t>
            </a:r>
            <a:r>
              <a:rPr lang="pt-BR" sz="2400" dirty="0"/>
              <a:t> para descrever as características genéticas </a:t>
            </a:r>
            <a:r>
              <a:rPr lang="pt-BR" sz="2400" dirty="0" smtClean="0"/>
              <a:t>do indivíduo </a:t>
            </a:r>
            <a:r>
              <a:rPr lang="pt-BR" sz="2400" dirty="0"/>
              <a:t>e </a:t>
            </a:r>
            <a:r>
              <a:rPr lang="pt-BR" sz="2400" b="1" dirty="0"/>
              <a:t>fenótipo</a:t>
            </a:r>
            <a:r>
              <a:rPr lang="pt-BR" sz="2400" dirty="0"/>
              <a:t> para se referir ao seu aspecto externo </a:t>
            </a:r>
          </a:p>
          <a:p>
            <a:pPr marL="285750" indent="-285750"/>
            <a:r>
              <a:rPr lang="pt-BR" sz="2400" dirty="0"/>
              <a:t>Teoria das linhas puras: observou que a seleção só era efetiva quando baseada em diferenças genéticas (genótipos) e não ambientais (fenótipos)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813" y="3904390"/>
            <a:ext cx="1621677" cy="224961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537813" y="6115050"/>
            <a:ext cx="1895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dirty="0" smtClean="0"/>
              <a:t>  (</a:t>
            </a:r>
            <a:r>
              <a:rPr lang="pt-BR" dirty="0"/>
              <a:t>1857-1927)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687" y="4413607"/>
            <a:ext cx="4390333" cy="207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9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pPr algn="ctr"/>
            <a:r>
              <a:rPr lang="pt-BR" b="1" dirty="0" smtClean="0"/>
              <a:t>Primórdios </a:t>
            </a:r>
            <a:endParaRPr lang="pt-BR" b="1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820" y="2972852"/>
            <a:ext cx="4488180" cy="2941062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38200" y="1394460"/>
            <a:ext cx="1051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9.000 </a:t>
            </a:r>
            <a:r>
              <a:rPr lang="pt-BR" sz="2400" dirty="0" err="1"/>
              <a:t>a.C</a:t>
            </a:r>
            <a:r>
              <a:rPr lang="pt-BR" sz="2400" dirty="0"/>
              <a:t>: já se sabia que para melhorar a plantação e a produção de gado era necessário selecionar as melhores sementes </a:t>
            </a:r>
            <a:r>
              <a:rPr lang="pt-BR" sz="2400" dirty="0" smtClean="0"/>
              <a:t>para o plantio e </a:t>
            </a:r>
            <a:r>
              <a:rPr lang="pt-BR" sz="2400" dirty="0"/>
              <a:t>os animais </a:t>
            </a:r>
            <a:r>
              <a:rPr lang="pt-BR" sz="2400" dirty="0" smtClean="0"/>
              <a:t>maiores e mais fortes para a reprodução </a:t>
            </a:r>
            <a:endParaRPr lang="pt-BR" sz="2400" dirty="0"/>
          </a:p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370" y="2972852"/>
            <a:ext cx="4133850" cy="294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25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920"/>
          </a:xfrm>
        </p:spPr>
        <p:txBody>
          <a:bodyPr/>
          <a:lstStyle/>
          <a:p>
            <a:pPr algn="ctr"/>
            <a:r>
              <a:rPr lang="pt-BR" b="1" dirty="0" smtClean="0"/>
              <a:t>Genes e características inatas 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85105"/>
            <a:ext cx="10515600" cy="4327381"/>
          </a:xfrm>
        </p:spPr>
        <p:txBody>
          <a:bodyPr>
            <a:normAutofit/>
          </a:bodyPr>
          <a:lstStyle/>
          <a:p>
            <a:r>
              <a:rPr lang="pt-BR" sz="2400" dirty="0" smtClean="0"/>
              <a:t>1910: Thomas </a:t>
            </a:r>
            <a:r>
              <a:rPr lang="pt-BR" sz="2400" dirty="0"/>
              <a:t>Hunt </a:t>
            </a:r>
            <a:r>
              <a:rPr lang="pt-BR" sz="2400" dirty="0" smtClean="0"/>
              <a:t>Morgan, biólogo (zoólogo) e geneticista, recebeu o prêmio Nobel de Fisiologia e Medicina em 1933 por ter determinado que </a:t>
            </a:r>
            <a:r>
              <a:rPr lang="pt-BR" sz="2400" dirty="0"/>
              <a:t>os </a:t>
            </a:r>
            <a:r>
              <a:rPr lang="pt-BR" sz="2400" b="1" dirty="0"/>
              <a:t>genes são regiões </a:t>
            </a:r>
            <a:r>
              <a:rPr lang="pt-BR" sz="2400" b="1" dirty="0" smtClean="0"/>
              <a:t>do cromossomo </a:t>
            </a:r>
            <a:r>
              <a:rPr lang="pt-BR" sz="2400" b="1" dirty="0"/>
              <a:t>responsáveis pelas características inatas de um determinado </a:t>
            </a:r>
            <a:r>
              <a:rPr lang="pt-BR" sz="2400" b="1" dirty="0" smtClean="0"/>
              <a:t>organismo</a:t>
            </a:r>
          </a:p>
          <a:p>
            <a:r>
              <a:rPr lang="pt-BR" sz="2400" dirty="0" err="1" smtClean="0"/>
              <a:t>Drosophila</a:t>
            </a:r>
            <a:r>
              <a:rPr lang="pt-BR" sz="2400" dirty="0" smtClean="0"/>
              <a:t> </a:t>
            </a:r>
            <a:r>
              <a:rPr lang="pt-BR" sz="2400" dirty="0" err="1" smtClean="0"/>
              <a:t>melanogaster</a:t>
            </a:r>
            <a:r>
              <a:rPr lang="pt-BR" sz="2400" dirty="0" smtClean="0"/>
              <a:t>: </a:t>
            </a:r>
            <a:r>
              <a:rPr lang="pt-BR" sz="2400" dirty="0"/>
              <a:t>gerações com </a:t>
            </a:r>
            <a:r>
              <a:rPr lang="pt-BR" sz="2400" dirty="0" smtClean="0"/>
              <a:t>inúmeros indivíduos </a:t>
            </a:r>
            <a:r>
              <a:rPr lang="pt-BR" sz="2400" dirty="0"/>
              <a:t>mutantes, diferindo por </a:t>
            </a:r>
            <a:r>
              <a:rPr lang="pt-BR" sz="2400" dirty="0" smtClean="0"/>
              <a:t>características fenotípicas como </a:t>
            </a:r>
            <a:r>
              <a:rPr lang="pt-BR" sz="2400" dirty="0"/>
              <a:t>a cor dos </a:t>
            </a:r>
            <a:r>
              <a:rPr lang="pt-BR" sz="2400" dirty="0" smtClean="0"/>
              <a:t>olhos, tamanho </a:t>
            </a:r>
            <a:r>
              <a:rPr lang="pt-BR" sz="2400" dirty="0"/>
              <a:t>e </a:t>
            </a:r>
            <a:r>
              <a:rPr lang="pt-BR" sz="2400" dirty="0" smtClean="0"/>
              <a:t>forma </a:t>
            </a:r>
            <a:r>
              <a:rPr lang="pt-BR" sz="2400" dirty="0"/>
              <a:t>das </a:t>
            </a:r>
            <a:r>
              <a:rPr lang="pt-BR" sz="2400" dirty="0" smtClean="0"/>
              <a:t>asas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559" y="3730334"/>
            <a:ext cx="1754196" cy="234185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295404" y="6078679"/>
            <a:ext cx="212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(</a:t>
            </a:r>
            <a:r>
              <a:rPr lang="pt-BR" dirty="0"/>
              <a:t>1866–1945)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206" y="3688769"/>
            <a:ext cx="3146641" cy="2759241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7294417" y="4236674"/>
            <a:ext cx="37822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Análise de </a:t>
            </a:r>
            <a:r>
              <a:rPr lang="pt-BR" sz="2000" b="1" dirty="0" smtClean="0"/>
              <a:t>cruzamentos </a:t>
            </a:r>
          </a:p>
          <a:p>
            <a:endParaRPr lang="pt-BR" sz="2000" dirty="0"/>
          </a:p>
          <a:p>
            <a:r>
              <a:rPr lang="pt-BR" sz="2000" dirty="0"/>
              <a:t>A</a:t>
            </a:r>
            <a:r>
              <a:rPr lang="pt-BR" sz="2000" dirty="0" smtClean="0"/>
              <a:t>s </a:t>
            </a:r>
            <a:r>
              <a:rPr lang="pt-BR" sz="2000" dirty="0"/>
              <a:t>moscas se distinguiam umas das outras porque ocorria uma complexa recombinação </a:t>
            </a:r>
            <a:r>
              <a:rPr lang="pt-BR" sz="2000" dirty="0" smtClean="0"/>
              <a:t>de </a:t>
            </a:r>
            <a:r>
              <a:rPr lang="pt-BR" sz="2000" dirty="0"/>
              <a:t>genes a cada nova geração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697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2793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Coloração específica para DNA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79418"/>
            <a:ext cx="10515600" cy="4597545"/>
          </a:xfrm>
        </p:spPr>
        <p:txBody>
          <a:bodyPr>
            <a:normAutofit/>
          </a:bodyPr>
          <a:lstStyle/>
          <a:p>
            <a:r>
              <a:rPr lang="pt-BR" sz="2400" b="1" dirty="0"/>
              <a:t>Joachim Wilhelm Robert </a:t>
            </a:r>
            <a:r>
              <a:rPr lang="pt-BR" sz="2400" b="1" dirty="0" err="1" smtClean="0"/>
              <a:t>Feulgen</a:t>
            </a:r>
            <a:r>
              <a:rPr lang="pt-BR" sz="2400" b="1" dirty="0" smtClean="0"/>
              <a:t>: </a:t>
            </a:r>
            <a:r>
              <a:rPr lang="pt-BR" sz="2400" dirty="0" smtClean="0"/>
              <a:t>médico e químico alemão,  desenvolveu um método de coloração específico para o DNA – coloração de </a:t>
            </a:r>
            <a:r>
              <a:rPr lang="pt-BR" sz="2400" dirty="0" err="1" smtClean="0"/>
              <a:t>Feulgen</a:t>
            </a:r>
            <a:r>
              <a:rPr lang="pt-BR" sz="2400" dirty="0" smtClean="0"/>
              <a:t> </a:t>
            </a:r>
            <a:r>
              <a:rPr lang="pt-BR" sz="2400" b="1" dirty="0" smtClean="0"/>
              <a:t>(1914) </a:t>
            </a:r>
            <a:r>
              <a:rPr lang="pt-BR" sz="2400" dirty="0" smtClean="0"/>
              <a:t>- </a:t>
            </a:r>
            <a:r>
              <a:rPr lang="pt-BR" sz="2400" dirty="0"/>
              <a:t>zonas mais </a:t>
            </a:r>
            <a:r>
              <a:rPr lang="pt-BR" sz="2400" dirty="0" smtClean="0"/>
              <a:t>coradas possuem </a:t>
            </a:r>
            <a:r>
              <a:rPr lang="pt-BR" sz="2400" dirty="0"/>
              <a:t>maior quantidade de </a:t>
            </a:r>
            <a:r>
              <a:rPr lang="pt-BR" sz="2400" dirty="0" smtClean="0"/>
              <a:t>DNA</a:t>
            </a:r>
          </a:p>
          <a:p>
            <a:r>
              <a:rPr lang="pt-BR" sz="2400" b="1" dirty="0" smtClean="0"/>
              <a:t>1923: </a:t>
            </a:r>
            <a:r>
              <a:rPr lang="pt-BR" sz="2400" dirty="0" smtClean="0"/>
              <a:t>descreveu o DNA nuclear de plantas e animais e que quase todo o DNA celular se encontrava ligado aos cromossomos </a:t>
            </a:r>
          </a:p>
          <a:p>
            <a:r>
              <a:rPr lang="pt-BR" sz="2400" dirty="0" smtClean="0"/>
              <a:t>Infelizmente, não  sugeriu </a:t>
            </a:r>
            <a:r>
              <a:rPr lang="pt-BR" sz="2400" dirty="0"/>
              <a:t>que o DNA carregasse toda </a:t>
            </a:r>
            <a:r>
              <a:rPr lang="pt-BR" sz="2400" dirty="0" smtClean="0"/>
              <a:t>a informação </a:t>
            </a:r>
            <a:r>
              <a:rPr lang="pt-BR" sz="2400" dirty="0"/>
              <a:t>genética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582" y="4270665"/>
            <a:ext cx="1366780" cy="190629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04456" y="6176963"/>
            <a:ext cx="1686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(</a:t>
            </a:r>
            <a:r>
              <a:rPr lang="pt-BR" dirty="0"/>
              <a:t>1884-1955)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174" y="4335564"/>
            <a:ext cx="2152980" cy="202606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26829" y="4748646"/>
            <a:ext cx="3553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Cromatina (DNA + RNA + proteínas) de hepatócitos corada pelo método de </a:t>
            </a:r>
            <a:r>
              <a:rPr lang="pt-BR" dirty="0" err="1" smtClean="0"/>
              <a:t>Feulgen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303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0826"/>
            <a:ext cx="10515600" cy="829830"/>
          </a:xfrm>
        </p:spPr>
        <p:txBody>
          <a:bodyPr/>
          <a:lstStyle/>
          <a:p>
            <a:pPr algn="ctr"/>
            <a:r>
              <a:rPr lang="pt-BR" b="1" dirty="0" smtClean="0"/>
              <a:t>Antes e depois de 1928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23802"/>
            <a:ext cx="10515600" cy="4670281"/>
          </a:xfrm>
        </p:spPr>
        <p:txBody>
          <a:bodyPr>
            <a:normAutofit/>
          </a:bodyPr>
          <a:lstStyle/>
          <a:p>
            <a:r>
              <a:rPr lang="pt-BR" sz="2400" dirty="0"/>
              <a:t>A</a:t>
            </a:r>
            <a:r>
              <a:rPr lang="pt-BR" sz="2400" dirty="0" smtClean="0"/>
              <a:t>creditava-se </a:t>
            </a:r>
            <a:r>
              <a:rPr lang="pt-BR" sz="2400" dirty="0"/>
              <a:t>que as proteínas eram </a:t>
            </a:r>
            <a:r>
              <a:rPr lang="pt-BR" sz="2400" dirty="0" smtClean="0"/>
              <a:t>responsáveis diretas </a:t>
            </a:r>
            <a:r>
              <a:rPr lang="pt-BR" sz="2400" dirty="0"/>
              <a:t>pela propagação da informação </a:t>
            </a:r>
            <a:r>
              <a:rPr lang="pt-BR" sz="2400" dirty="0" smtClean="0"/>
              <a:t>hereditária por serem moléculas mais complexas e capazes de exercer função tão importante</a:t>
            </a:r>
          </a:p>
          <a:p>
            <a:r>
              <a:rPr lang="pt-BR" sz="2400" dirty="0" smtClean="0"/>
              <a:t>Frederick Griffith: médico britânico, bacteriologista, criou em 1928 o princípio transformante (DNA </a:t>
            </a:r>
            <a:r>
              <a:rPr lang="pt-BR" sz="2400" dirty="0"/>
              <a:t>como material </a:t>
            </a:r>
            <a:r>
              <a:rPr lang="pt-BR" sz="2400" dirty="0" smtClean="0"/>
              <a:t>hereditário) </a:t>
            </a:r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3646343"/>
            <a:ext cx="1619250" cy="23812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42975" y="6043351"/>
            <a:ext cx="161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(</a:t>
            </a:r>
            <a:r>
              <a:rPr lang="pt-BR" dirty="0"/>
              <a:t>1877-1941)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069" y="3223624"/>
            <a:ext cx="3754582" cy="316449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909455" y="3565117"/>
            <a:ext cx="3917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Pneumococos sem cápsula, com superfície rugosa (</a:t>
            </a:r>
            <a:r>
              <a:rPr lang="pt-BR" b="1" dirty="0" err="1" smtClean="0"/>
              <a:t>R</a:t>
            </a:r>
            <a:r>
              <a:rPr lang="pt-BR" dirty="0" err="1" smtClean="0"/>
              <a:t>ough</a:t>
            </a:r>
            <a:r>
              <a:rPr lang="pt-BR" dirty="0" smtClean="0"/>
              <a:t>) não eram virulentos</a:t>
            </a:r>
          </a:p>
          <a:p>
            <a:endParaRPr lang="pt-BR" dirty="0"/>
          </a:p>
          <a:p>
            <a:r>
              <a:rPr lang="pt-BR" dirty="0" smtClean="0"/>
              <a:t>Pneumococos com cápsula e superfície lisa (</a:t>
            </a:r>
            <a:r>
              <a:rPr lang="pt-BR" b="1" dirty="0" err="1"/>
              <a:t>S</a:t>
            </a:r>
            <a:r>
              <a:rPr lang="pt-BR" dirty="0" err="1"/>
              <a:t>mooth</a:t>
            </a:r>
            <a:r>
              <a:rPr lang="pt-BR" dirty="0"/>
              <a:t>)  </a:t>
            </a:r>
            <a:r>
              <a:rPr lang="pt-BR" dirty="0" smtClean="0"/>
              <a:t>eram virulentos </a:t>
            </a:r>
          </a:p>
          <a:p>
            <a:endParaRPr lang="pt-BR" dirty="0" smtClean="0"/>
          </a:p>
          <a:p>
            <a:r>
              <a:rPr lang="pt-BR" dirty="0" smtClean="0"/>
              <a:t>Alguma “substância” transformava as bactérias “brandas” em “fatais”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983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1606"/>
            <a:ext cx="10515600" cy="961787"/>
          </a:xfrm>
        </p:spPr>
        <p:txBody>
          <a:bodyPr/>
          <a:lstStyle/>
          <a:p>
            <a:pPr algn="ctr"/>
            <a:r>
              <a:rPr lang="pt-BR" b="1" dirty="0" smtClean="0"/>
              <a:t>DNA, RNA, nucleotídeos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50818"/>
            <a:ext cx="10515600" cy="4826145"/>
          </a:xfrm>
        </p:spPr>
        <p:txBody>
          <a:bodyPr>
            <a:normAutofit/>
          </a:bodyPr>
          <a:lstStyle/>
          <a:p>
            <a:r>
              <a:rPr lang="pt-BR" sz="2000" dirty="0" smtClean="0"/>
              <a:t>1931: </a:t>
            </a:r>
            <a:r>
              <a:rPr lang="pt-BR" sz="2000" dirty="0" err="1" smtClean="0"/>
              <a:t>Phoebus</a:t>
            </a:r>
            <a:r>
              <a:rPr lang="pt-BR" sz="2000" dirty="0" smtClean="0"/>
              <a:t> Aaron </a:t>
            </a:r>
            <a:r>
              <a:rPr lang="pt-BR" sz="2000" dirty="0"/>
              <a:t>Theodor </a:t>
            </a:r>
            <a:r>
              <a:rPr lang="pt-BR" sz="2000" dirty="0" err="1" smtClean="0"/>
              <a:t>Levene</a:t>
            </a:r>
            <a:r>
              <a:rPr lang="pt-BR" sz="2000" dirty="0"/>
              <a:t>,</a:t>
            </a:r>
            <a:r>
              <a:rPr lang="pt-BR" sz="2000" dirty="0" smtClean="0"/>
              <a:t> médico e bioquímico, nascido na Lituânia (Rússia), trabalhou nos EUA. </a:t>
            </a:r>
            <a:r>
              <a:rPr lang="pt-BR" sz="2000" dirty="0"/>
              <a:t>C</a:t>
            </a:r>
            <a:r>
              <a:rPr lang="pt-BR" sz="2000" dirty="0" smtClean="0"/>
              <a:t>aracterizou </a:t>
            </a:r>
            <a:r>
              <a:rPr lang="pt-BR" sz="2000" dirty="0"/>
              <a:t>as diferentes formas de ácido </a:t>
            </a:r>
            <a:r>
              <a:rPr lang="pt-BR" sz="2000" dirty="0" smtClean="0"/>
              <a:t>nucleico</a:t>
            </a:r>
            <a:r>
              <a:rPr lang="pt-BR" sz="2000" dirty="0"/>
              <a:t>, DNA </a:t>
            </a:r>
            <a:r>
              <a:rPr lang="pt-BR" sz="2000" dirty="0" smtClean="0"/>
              <a:t>e </a:t>
            </a:r>
            <a:r>
              <a:rPr lang="pt-BR" sz="2000" dirty="0"/>
              <a:t>RNA, e descobriu que o DNA continha adenina, guanina, timina, citosina, desoxirribose e um grupo </a:t>
            </a:r>
            <a:r>
              <a:rPr lang="pt-BR" sz="2000" dirty="0" smtClean="0"/>
              <a:t>fosfato 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7928264" y="3574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80" y="2663249"/>
            <a:ext cx="4809230" cy="297344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838200" y="3314700"/>
            <a:ext cx="1239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942109" y="5624612"/>
            <a:ext cx="151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smtClean="0"/>
              <a:t>1869-1940)</a:t>
            </a:r>
            <a:endParaRPr lang="pt-BR" sz="1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526810" y="2774371"/>
            <a:ext cx="5826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Certo: </a:t>
            </a:r>
            <a:r>
              <a:rPr lang="pt-BR" sz="2000" dirty="0" smtClean="0"/>
              <a:t>o DNA é formado de cadeias de nucleotídeos; que são formados por uma molécula de fosfato ligada a um açúcar que por sua vez se liga a uma das 4 bases nitrogenadas; existem dois tipos de ácidos nucleicos, quase idênticos, com estrutura </a:t>
            </a:r>
            <a:r>
              <a:rPr lang="pt-BR" sz="2000" dirty="0" err="1" smtClean="0"/>
              <a:t>nucleotídica</a:t>
            </a:r>
            <a:r>
              <a:rPr lang="pt-BR" sz="2000" dirty="0" smtClean="0"/>
              <a:t> que se repete (DNA e RNA)</a:t>
            </a:r>
          </a:p>
          <a:p>
            <a:endParaRPr lang="pt-BR" sz="2000" dirty="0"/>
          </a:p>
          <a:p>
            <a:endParaRPr lang="pt-BR" sz="2000" b="1" dirty="0" smtClean="0"/>
          </a:p>
          <a:p>
            <a:r>
              <a:rPr lang="pt-BR" sz="2000" b="1" dirty="0" smtClean="0"/>
              <a:t>Errado: </a:t>
            </a:r>
            <a:r>
              <a:rPr lang="pt-BR" sz="2000" dirty="0" smtClean="0"/>
              <a:t>hipótese do DNA = </a:t>
            </a:r>
            <a:r>
              <a:rPr lang="pt-BR" sz="2000" dirty="0" err="1" smtClean="0"/>
              <a:t>tetranucleotídeo</a:t>
            </a:r>
            <a:r>
              <a:rPr lang="pt-BR" sz="2000" dirty="0" smtClean="0"/>
              <a:t> 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6779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6684"/>
            <a:ext cx="10515600" cy="872624"/>
          </a:xfrm>
        </p:spPr>
        <p:txBody>
          <a:bodyPr/>
          <a:lstStyle/>
          <a:p>
            <a:pPr algn="ctr"/>
            <a:r>
              <a:rPr lang="pt-BR" b="1" dirty="0" smtClean="0"/>
              <a:t>Cristal aperiódico 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124543"/>
            <a:ext cx="2951021" cy="22706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676" y="1425466"/>
            <a:ext cx="1758636" cy="215178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537857" y="3564077"/>
            <a:ext cx="210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(</a:t>
            </a:r>
            <a:r>
              <a:rPr lang="pt-BR" dirty="0"/>
              <a:t>1887-1961)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073236" y="1433943"/>
            <a:ext cx="727363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/>
              <a:t>1944: Erwin </a:t>
            </a:r>
            <a:r>
              <a:rPr lang="pt-BR" sz="2200" dirty="0" err="1" smtClean="0"/>
              <a:t>Schrödinger</a:t>
            </a:r>
            <a:r>
              <a:rPr lang="pt-BR" sz="2200" dirty="0" smtClean="0"/>
              <a:t>, físico austríaco, deduziu que o gene é uma </a:t>
            </a:r>
            <a:r>
              <a:rPr lang="pt-BR" sz="2200" dirty="0"/>
              <a:t>grande </a:t>
            </a:r>
            <a:r>
              <a:rPr lang="pt-BR" sz="2200" dirty="0" smtClean="0"/>
              <a:t>molécula proteica mediante estudos de física quântica e termodinâmica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/>
              <a:t>DNA deve ter estrutura molecular dupla </a:t>
            </a:r>
            <a:r>
              <a:rPr lang="pt-BR" sz="2200" dirty="0"/>
              <a:t>ou </a:t>
            </a:r>
            <a:r>
              <a:rPr lang="pt-BR" sz="2200" dirty="0" smtClean="0"/>
              <a:t>tripla, </a:t>
            </a:r>
            <a:r>
              <a:rPr lang="pt-BR" sz="2200" dirty="0"/>
              <a:t>pois o conhecido valor de sua densidade impossibilitava a </a:t>
            </a:r>
            <a:r>
              <a:rPr lang="pt-BR" sz="2200" dirty="0" smtClean="0"/>
              <a:t>existência de  </a:t>
            </a:r>
            <a:r>
              <a:rPr lang="pt-BR" sz="2200" dirty="0"/>
              <a:t>uma cadeia </a:t>
            </a:r>
            <a:r>
              <a:rPr lang="pt-BR" sz="2200" dirty="0" smtClean="0"/>
              <a:t>simples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/>
              <a:t>Estabeleceu que a conservação </a:t>
            </a:r>
            <a:r>
              <a:rPr lang="pt-BR" sz="2200" dirty="0"/>
              <a:t>dos genes através </a:t>
            </a:r>
            <a:r>
              <a:rPr lang="pt-BR" sz="2200" dirty="0" smtClean="0"/>
              <a:t>das gerações </a:t>
            </a:r>
            <a:r>
              <a:rPr lang="pt-BR" sz="2200" dirty="0"/>
              <a:t>só poderia ser explicada </a:t>
            </a:r>
            <a:r>
              <a:rPr lang="pt-BR" sz="2200" dirty="0" smtClean="0"/>
              <a:t>se as moléculas fossem dispostas </a:t>
            </a:r>
            <a:r>
              <a:rPr lang="pt-BR" sz="2200" dirty="0"/>
              <a:t>em sólidas </a:t>
            </a:r>
            <a:r>
              <a:rPr lang="pt-BR" sz="2200" dirty="0" smtClean="0"/>
              <a:t>redes tridimensionais</a:t>
            </a:r>
            <a:r>
              <a:rPr lang="pt-BR" sz="2200" dirty="0"/>
              <a:t> </a:t>
            </a:r>
            <a:r>
              <a:rPr lang="pt-BR" sz="2200" dirty="0" smtClean="0"/>
              <a:t>formando cristais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dirty="0"/>
              <a:t>O</a:t>
            </a:r>
            <a:r>
              <a:rPr lang="pt-BR" sz="2200" dirty="0" smtClean="0"/>
              <a:t>s  agregados cristalinos, no </a:t>
            </a:r>
            <a:r>
              <a:rPr lang="pt-BR" sz="2200" dirty="0"/>
              <a:t>caso </a:t>
            </a:r>
            <a:r>
              <a:rPr lang="pt-BR" sz="2200" dirty="0" smtClean="0"/>
              <a:t>de </a:t>
            </a:r>
            <a:r>
              <a:rPr lang="pt-BR" sz="2200" dirty="0"/>
              <a:t>DNA, </a:t>
            </a:r>
            <a:r>
              <a:rPr lang="pt-BR" sz="2200" dirty="0" smtClean="0"/>
              <a:t>seriam formados </a:t>
            </a:r>
            <a:r>
              <a:rPr lang="pt-BR" sz="2200" dirty="0"/>
              <a:t>por diferentes grupos </a:t>
            </a:r>
            <a:r>
              <a:rPr lang="pt-BR" sz="2200" dirty="0" smtClean="0"/>
              <a:t>de átomos </a:t>
            </a:r>
            <a:r>
              <a:rPr lang="pt-BR" sz="2200" dirty="0"/>
              <a:t>não repetitivos com </a:t>
            </a:r>
            <a:r>
              <a:rPr lang="pt-BR" sz="2200" dirty="0" smtClean="0"/>
              <a:t>função própria</a:t>
            </a:r>
            <a:r>
              <a:rPr lang="pt-BR" sz="2200" dirty="0"/>
              <a:t>, razão pela qual </a:t>
            </a:r>
            <a:r>
              <a:rPr lang="pt-BR" sz="2200" dirty="0" smtClean="0"/>
              <a:t>chamou estas estruturas de cristais </a:t>
            </a:r>
            <a:r>
              <a:rPr lang="pt-BR" sz="2200" dirty="0"/>
              <a:t>aperiódicos</a:t>
            </a:r>
            <a:endParaRPr lang="pt-BR" sz="2200" dirty="0" smtClean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50700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0042"/>
            <a:ext cx="10515600" cy="1325564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 </a:t>
            </a:r>
            <a:r>
              <a:rPr lang="pt-BR" b="1" dirty="0" smtClean="0"/>
              <a:t>DNA é o material genético da célula</a:t>
            </a:r>
            <a:r>
              <a:rPr lang="pt-BR" dirty="0" smtClean="0"/>
              <a:t>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22218"/>
            <a:ext cx="10515600" cy="4763797"/>
          </a:xfrm>
        </p:spPr>
        <p:txBody>
          <a:bodyPr>
            <a:normAutofit/>
          </a:bodyPr>
          <a:lstStyle/>
          <a:p>
            <a:r>
              <a:rPr lang="pt-BR" sz="2000" dirty="0" smtClean="0"/>
              <a:t>1944: Oswald Theodore </a:t>
            </a:r>
            <a:r>
              <a:rPr lang="pt-BR" sz="2000" dirty="0" err="1" smtClean="0"/>
              <a:t>Avery</a:t>
            </a:r>
            <a:r>
              <a:rPr lang="pt-BR" sz="2000" dirty="0"/>
              <a:t>,</a:t>
            </a:r>
            <a:r>
              <a:rPr lang="pt-BR" sz="2000" dirty="0" smtClean="0"/>
              <a:t> médico e bioquímico (Canadá), juntamente com Colin </a:t>
            </a:r>
            <a:r>
              <a:rPr lang="pt-BR" sz="2000" dirty="0" err="1" smtClean="0"/>
              <a:t>Munro</a:t>
            </a:r>
            <a:r>
              <a:rPr lang="pt-BR" sz="2000" dirty="0" smtClean="0"/>
              <a:t> </a:t>
            </a:r>
            <a:r>
              <a:rPr lang="pt-BR" sz="2000" dirty="0" err="1" smtClean="0"/>
              <a:t>MacLeod</a:t>
            </a:r>
            <a:r>
              <a:rPr lang="pt-BR" sz="2000" dirty="0" smtClean="0"/>
              <a:t> (geneticista) e </a:t>
            </a:r>
            <a:r>
              <a:rPr lang="pt-BR" sz="2000" dirty="0" err="1"/>
              <a:t>Maclyn</a:t>
            </a:r>
            <a:r>
              <a:rPr lang="pt-BR" sz="2000" dirty="0"/>
              <a:t> </a:t>
            </a:r>
            <a:r>
              <a:rPr lang="pt-BR" sz="2000" dirty="0" err="1" smtClean="0"/>
              <a:t>McCarty</a:t>
            </a:r>
            <a:r>
              <a:rPr lang="pt-BR" sz="2000" dirty="0" smtClean="0"/>
              <a:t> (geneticista) provaram que o DNA era o </a:t>
            </a:r>
            <a:r>
              <a:rPr lang="pt-BR" sz="2000" dirty="0"/>
              <a:t>responsável </a:t>
            </a:r>
            <a:r>
              <a:rPr lang="pt-BR" sz="2000" dirty="0" smtClean="0"/>
              <a:t>pela transformação de Griffith </a:t>
            </a:r>
          </a:p>
          <a:p>
            <a:pPr marL="285750" indent="-285750"/>
            <a:r>
              <a:rPr lang="pt-BR" sz="2000" dirty="0" smtClean="0"/>
              <a:t>Separaram </a:t>
            </a:r>
            <a:r>
              <a:rPr lang="pt-BR" sz="2000" dirty="0"/>
              <a:t>moléculas de DNA, RNA, carboidratos </a:t>
            </a:r>
            <a:r>
              <a:rPr lang="pt-BR" sz="2000" dirty="0" smtClean="0"/>
              <a:t>e lipídios fazendo inoculações </a:t>
            </a:r>
            <a:r>
              <a:rPr lang="pt-BR" sz="2000" dirty="0"/>
              <a:t>em </a:t>
            </a:r>
            <a:r>
              <a:rPr lang="pt-BR" sz="2000" dirty="0" smtClean="0"/>
              <a:t>camundongos. Apenas </a:t>
            </a:r>
            <a:r>
              <a:rPr lang="pt-BR" sz="2000" dirty="0"/>
              <a:t>a amostra contendo DNA </a:t>
            </a:r>
            <a:r>
              <a:rPr lang="pt-BR" sz="2000" dirty="0" smtClean="0"/>
              <a:t>foi capaz </a:t>
            </a:r>
            <a:r>
              <a:rPr lang="pt-BR" sz="2000" dirty="0"/>
              <a:t>de transformar as bactérias, </a:t>
            </a:r>
            <a:r>
              <a:rPr lang="pt-BR" sz="2000" dirty="0" smtClean="0"/>
              <a:t>tornando-as virulentas</a:t>
            </a:r>
          </a:p>
          <a:p>
            <a:r>
              <a:rPr lang="pt-BR" sz="2000" dirty="0" smtClean="0"/>
              <a:t>A fração </a:t>
            </a:r>
            <a:r>
              <a:rPr lang="pt-BR" sz="2000" dirty="0"/>
              <a:t>de DNA mantinha sua capacidade transformante </a:t>
            </a:r>
            <a:r>
              <a:rPr lang="pt-BR" sz="2000" dirty="0" smtClean="0"/>
              <a:t>mesmo quando </a:t>
            </a:r>
            <a:r>
              <a:rPr lang="pt-BR" sz="2000" dirty="0"/>
              <a:t>tratada com </a:t>
            </a:r>
            <a:r>
              <a:rPr lang="pt-BR" sz="2000" dirty="0" smtClean="0"/>
              <a:t>enzimas (proteases</a:t>
            </a:r>
            <a:r>
              <a:rPr lang="pt-BR" sz="2000" dirty="0"/>
              <a:t>) ou ao ser aquecida. O</a:t>
            </a:r>
            <a:r>
              <a:rPr lang="pt-BR" sz="2000" dirty="0" smtClean="0"/>
              <a:t> </a:t>
            </a:r>
            <a:r>
              <a:rPr lang="pt-BR" sz="2000" dirty="0"/>
              <a:t>mesmo </a:t>
            </a:r>
            <a:r>
              <a:rPr lang="pt-BR" sz="2000" dirty="0" smtClean="0"/>
              <a:t>não aconteceu após </a:t>
            </a:r>
            <a:r>
              <a:rPr lang="pt-BR" sz="2000" dirty="0"/>
              <a:t>o tratamento com </a:t>
            </a:r>
            <a:r>
              <a:rPr lang="pt-BR" sz="2000" dirty="0" err="1" smtClean="0"/>
              <a:t>DNAses</a:t>
            </a:r>
            <a:endParaRPr lang="pt-BR" sz="2000" dirty="0"/>
          </a:p>
          <a:p>
            <a:endParaRPr lang="pt-BR" sz="1400" dirty="0" smtClean="0"/>
          </a:p>
          <a:p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346" y="4249883"/>
            <a:ext cx="1470276" cy="187694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88139" y="6109857"/>
            <a:ext cx="177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(1877-1955</a:t>
            </a:r>
            <a:r>
              <a:rPr lang="pt-BR" dirty="0"/>
              <a:t>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992583" y="3142020"/>
            <a:ext cx="404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963" y="4233067"/>
            <a:ext cx="1589808" cy="1876790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210787" y="6089071"/>
            <a:ext cx="1963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(1909-1972)</a:t>
            </a:r>
            <a:endParaRPr lang="pt-BR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072" y="4233067"/>
            <a:ext cx="1471856" cy="1836062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5278582" y="6065917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(1911-2005)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193" y="3895005"/>
            <a:ext cx="3616035" cy="25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4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40433"/>
            <a:ext cx="10515600" cy="850611"/>
          </a:xfrm>
        </p:spPr>
        <p:txBody>
          <a:bodyPr/>
          <a:lstStyle/>
          <a:p>
            <a:pPr algn="ctr"/>
            <a:r>
              <a:rPr lang="pt-BR" b="1" dirty="0" smtClean="0"/>
              <a:t>Emparelhamento canônico 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1468" y="2953144"/>
            <a:ext cx="3723288" cy="28263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8" y="3013363"/>
            <a:ext cx="1489707" cy="209246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33058" y="5070759"/>
            <a:ext cx="1420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smtClean="0"/>
              <a:t>1905-1995</a:t>
            </a:r>
            <a:r>
              <a:rPr lang="pt-BR" dirty="0"/>
              <a:t>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87136" y="1298862"/>
            <a:ext cx="1036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/>
              <a:t>1949: Erwin </a:t>
            </a:r>
            <a:r>
              <a:rPr lang="pt-BR" sz="2400" dirty="0" err="1" smtClean="0"/>
              <a:t>Chargaff</a:t>
            </a:r>
            <a:r>
              <a:rPr lang="pt-BR" sz="2400" dirty="0" smtClean="0"/>
              <a:t>, bioquímico austríaco, radicado nos EUA, determinou que </a:t>
            </a:r>
            <a:r>
              <a:rPr lang="pt-BR" sz="2400" dirty="0"/>
              <a:t>a quantidade </a:t>
            </a:r>
            <a:r>
              <a:rPr lang="pt-BR" sz="2400" dirty="0" smtClean="0"/>
              <a:t>da base purínica  adenina </a:t>
            </a:r>
            <a:r>
              <a:rPr lang="pt-BR" sz="2400" dirty="0"/>
              <a:t>(A) era proporcional </a:t>
            </a:r>
            <a:r>
              <a:rPr lang="pt-BR" sz="2400" dirty="0" smtClean="0"/>
              <a:t>a </a:t>
            </a:r>
            <a:r>
              <a:rPr lang="pt-BR" sz="2400" dirty="0"/>
              <a:t>base </a:t>
            </a:r>
            <a:r>
              <a:rPr lang="pt-BR" sz="2400" dirty="0" smtClean="0"/>
              <a:t>pirimidínica timina </a:t>
            </a:r>
            <a:r>
              <a:rPr lang="pt-BR" sz="2400" dirty="0"/>
              <a:t>(T), </a:t>
            </a:r>
            <a:r>
              <a:rPr lang="pt-BR" sz="2400" dirty="0" smtClean="0"/>
              <a:t>observando-se</a:t>
            </a:r>
            <a:r>
              <a:rPr lang="pt-BR" sz="2400" dirty="0"/>
              <a:t> </a:t>
            </a:r>
            <a:r>
              <a:rPr lang="pt-BR" sz="2400" dirty="0" smtClean="0"/>
              <a:t>o </a:t>
            </a:r>
            <a:r>
              <a:rPr lang="pt-BR" sz="2400" dirty="0"/>
              <a:t>mesmo para guanina (G) e citosina (C</a:t>
            </a:r>
            <a:r>
              <a:rPr lang="pt-BR" sz="2400" dirty="0" smtClean="0"/>
              <a:t>)</a:t>
            </a:r>
            <a:endParaRPr lang="pt-BR" sz="24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912" y="2984785"/>
            <a:ext cx="3810000" cy="225223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072481" y="5237019"/>
            <a:ext cx="376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Pontes de hidrogênio ligando as bases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14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4956"/>
            <a:ext cx="10515600" cy="791646"/>
          </a:xfrm>
        </p:spPr>
        <p:txBody>
          <a:bodyPr/>
          <a:lstStyle/>
          <a:p>
            <a:pPr algn="ctr"/>
            <a:r>
              <a:rPr lang="pt-BR" b="1" dirty="0" smtClean="0"/>
              <a:t>Experiências de </a:t>
            </a:r>
            <a:r>
              <a:rPr lang="pt-BR" b="1" dirty="0" err="1" smtClean="0"/>
              <a:t>Chargaff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936434" y="1156769"/>
            <a:ext cx="10417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pt-BR" b="1" dirty="0" err="1">
                <a:latin typeface="Arial" charset="0"/>
              </a:rPr>
              <a:t>Chargaff</a:t>
            </a:r>
            <a:r>
              <a:rPr lang="pt-BR" altLang="pt-BR" b="1" dirty="0">
                <a:latin typeface="Arial" charset="0"/>
              </a:rPr>
              <a:t> e </a:t>
            </a:r>
            <a:r>
              <a:rPr lang="pt-BR" altLang="pt-BR" b="1" dirty="0" smtClean="0">
                <a:latin typeface="Arial" charset="0"/>
              </a:rPr>
              <a:t>cols. quantificaram </a:t>
            </a:r>
            <a:r>
              <a:rPr lang="pt-BR" altLang="pt-BR" b="1" dirty="0">
                <a:latin typeface="Arial" charset="0"/>
              </a:rPr>
              <a:t>cada um dos tipos de base nitrogenada do DNA (adenina, timina, citosina e guanina) de várias espécies por </a:t>
            </a:r>
            <a:r>
              <a:rPr lang="pt-BR" altLang="pt-BR" b="1" dirty="0" smtClean="0">
                <a:latin typeface="Arial" charset="0"/>
              </a:rPr>
              <a:t>cromatografia </a:t>
            </a:r>
            <a:endParaRPr lang="pt-BR" altLang="pt-BR" b="1" dirty="0">
              <a:latin typeface="Arial" charset="0"/>
            </a:endParaRPr>
          </a:p>
          <a:p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139" y="2002980"/>
            <a:ext cx="7780475" cy="351647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CaixaDeTexto 8"/>
          <p:cNvSpPr txBox="1"/>
          <p:nvPr/>
        </p:nvSpPr>
        <p:spPr>
          <a:xfrm>
            <a:off x="936434" y="5519450"/>
            <a:ext cx="105541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charset="0"/>
              </a:rPr>
              <a:t>A razão entre os 4 nucleotídeos varia entre espécies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600" dirty="0">
                <a:latin typeface="Arial" charset="0"/>
              </a:rPr>
              <a:t>O número de </a:t>
            </a:r>
            <a:r>
              <a:rPr lang="pt-BR" altLang="pt-BR" sz="1600" b="1" dirty="0">
                <a:latin typeface="Arial" charset="0"/>
              </a:rPr>
              <a:t>A</a:t>
            </a:r>
            <a:r>
              <a:rPr lang="pt-BR" altLang="pt-BR" sz="1600" dirty="0">
                <a:latin typeface="Arial" charset="0"/>
              </a:rPr>
              <a:t>deninas é semelhante ao de </a:t>
            </a:r>
            <a:r>
              <a:rPr lang="pt-BR" altLang="pt-BR" sz="1600" b="1" dirty="0" smtClean="0">
                <a:latin typeface="Arial" charset="0"/>
              </a:rPr>
              <a:t>T</a:t>
            </a:r>
            <a:r>
              <a:rPr lang="pt-BR" altLang="pt-BR" sz="1600" dirty="0" smtClean="0">
                <a:latin typeface="Arial" charset="0"/>
              </a:rPr>
              <a:t>iminas e o de </a:t>
            </a:r>
            <a:r>
              <a:rPr lang="pt-BR" altLang="pt-BR" sz="1600" b="1" dirty="0" smtClean="0">
                <a:latin typeface="Arial" charset="0"/>
              </a:rPr>
              <a:t>C</a:t>
            </a:r>
            <a:r>
              <a:rPr lang="pt-BR" altLang="pt-BR" sz="1600" dirty="0" smtClean="0">
                <a:latin typeface="Arial" charset="0"/>
              </a:rPr>
              <a:t>itosinas ao de </a:t>
            </a:r>
            <a:r>
              <a:rPr lang="pt-BR" altLang="pt-BR" sz="1600" b="1" dirty="0" smtClean="0">
                <a:latin typeface="Arial" charset="0"/>
              </a:rPr>
              <a:t>G</a:t>
            </a:r>
            <a:r>
              <a:rPr lang="pt-BR" altLang="pt-BR" sz="1600" dirty="0" smtClean="0">
                <a:latin typeface="Arial" charset="0"/>
              </a:rPr>
              <a:t>uaninas </a:t>
            </a:r>
            <a:r>
              <a:rPr lang="pt-BR" altLang="pt-BR" sz="1600" dirty="0">
                <a:latin typeface="Arial" charset="0"/>
              </a:rPr>
              <a:t>em todas as espécies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1600" dirty="0" smtClean="0">
                <a:latin typeface="Arial" charset="0"/>
              </a:rPr>
              <a:t>A </a:t>
            </a:r>
            <a:r>
              <a:rPr lang="pt-BR" altLang="pt-BR" sz="1600" dirty="0">
                <a:latin typeface="Arial" charset="0"/>
              </a:rPr>
              <a:t>razão de </a:t>
            </a:r>
            <a:r>
              <a:rPr lang="pt-BR" altLang="pt-BR" sz="1600" dirty="0" smtClean="0">
                <a:latin typeface="Arial" charset="0"/>
              </a:rPr>
              <a:t>purinas/pirimidinas </a:t>
            </a:r>
            <a:r>
              <a:rPr lang="pt-BR" altLang="pt-BR" sz="1600" dirty="0">
                <a:latin typeface="Arial" charset="0"/>
              </a:rPr>
              <a:t>é </a:t>
            </a:r>
            <a:r>
              <a:rPr lang="pt-BR" altLang="pt-BR" sz="1600" dirty="0" smtClean="0">
                <a:latin typeface="Arial" charset="0"/>
              </a:rPr>
              <a:t>de aproximadamente </a:t>
            </a:r>
            <a:r>
              <a:rPr lang="pt-BR" altLang="pt-BR" sz="1600" dirty="0">
                <a:latin typeface="Arial" charset="0"/>
              </a:rPr>
              <a:t>1 (purinas = pirimidinas</a:t>
            </a:r>
            <a:r>
              <a:rPr lang="pt-BR" altLang="pt-BR" sz="1600" dirty="0" smtClean="0">
                <a:latin typeface="Arial" charset="0"/>
              </a:rPr>
              <a:t>), isto é, (A+G) = (T+C) </a:t>
            </a:r>
            <a:endParaRPr lang="pt-BR" altLang="pt-BR" sz="1600" dirty="0">
              <a:latin typeface="Arial" charset="0"/>
            </a:endParaRP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28373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57306"/>
            <a:ext cx="10515600" cy="887267"/>
          </a:xfrm>
        </p:spPr>
        <p:txBody>
          <a:bodyPr/>
          <a:lstStyle/>
          <a:p>
            <a:pPr algn="ctr"/>
            <a:r>
              <a:rPr lang="pt-BR" b="1" dirty="0" smtClean="0"/>
              <a:t>Experiência de Hershey-Chase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26560"/>
            <a:ext cx="10515600" cy="4979930"/>
          </a:xfrm>
        </p:spPr>
        <p:txBody>
          <a:bodyPr>
            <a:normAutofit/>
          </a:bodyPr>
          <a:lstStyle/>
          <a:p>
            <a:r>
              <a:rPr lang="pt-BR" sz="2400" dirty="0" smtClean="0"/>
              <a:t>1952: </a:t>
            </a:r>
            <a:r>
              <a:rPr lang="pt-BR" sz="2400" dirty="0"/>
              <a:t>Alfred Day </a:t>
            </a:r>
            <a:r>
              <a:rPr lang="pt-BR" sz="2400" dirty="0" smtClean="0"/>
              <a:t>Hershey, microbiologista e geneticista, Nobel de Fisiologia e Medicina 1969  e </a:t>
            </a:r>
            <a:r>
              <a:rPr lang="pt-BR" sz="2400" dirty="0"/>
              <a:t>Martha </a:t>
            </a:r>
            <a:r>
              <a:rPr lang="pt-BR" sz="2400" dirty="0" err="1"/>
              <a:t>Cowles</a:t>
            </a:r>
            <a:r>
              <a:rPr lang="pt-BR" sz="2400" dirty="0"/>
              <a:t> </a:t>
            </a:r>
            <a:r>
              <a:rPr lang="pt-BR" sz="2400" dirty="0" smtClean="0"/>
              <a:t>Chase (geneticista) </a:t>
            </a:r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537" y="2176433"/>
            <a:ext cx="5642263" cy="414435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8536" y="4894986"/>
            <a:ext cx="46655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Radioatividade visível somente nas </a:t>
            </a:r>
            <a:r>
              <a:rPr lang="pt-BR" sz="2000" dirty="0"/>
              <a:t>coberturas </a:t>
            </a:r>
            <a:r>
              <a:rPr lang="pt-BR" sz="2000" dirty="0" smtClean="0"/>
              <a:t>proteicas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R</a:t>
            </a:r>
            <a:r>
              <a:rPr lang="pt-BR" sz="2000" dirty="0" smtClean="0"/>
              <a:t>adioatividade visível </a:t>
            </a:r>
            <a:r>
              <a:rPr lang="pt-BR" sz="2000" dirty="0"/>
              <a:t>somente nas células bacterianas e não nas coberturas </a:t>
            </a:r>
            <a:r>
              <a:rPr lang="pt-BR" sz="2000" dirty="0" smtClean="0"/>
              <a:t>proteicas</a:t>
            </a:r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78879"/>
            <a:ext cx="2699037" cy="222098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50718" y="4305514"/>
            <a:ext cx="459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(1927-2003) e (</a:t>
            </a:r>
            <a:r>
              <a:rPr lang="pt-BR" dirty="0"/>
              <a:t>1908-1997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616" y="2513321"/>
            <a:ext cx="2026227" cy="135209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712531" y="6412230"/>
            <a:ext cx="386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DNA contém informação genética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634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937" y="178087"/>
            <a:ext cx="10515600" cy="867279"/>
          </a:xfrm>
        </p:spPr>
        <p:txBody>
          <a:bodyPr>
            <a:normAutofit/>
          </a:bodyPr>
          <a:lstStyle/>
          <a:p>
            <a:pPr algn="ctr"/>
            <a:r>
              <a:rPr lang="pt-BR" b="1" dirty="0"/>
              <a:t>S</a:t>
            </a:r>
            <a:r>
              <a:rPr lang="pt-BR" b="1" dirty="0" smtClean="0"/>
              <a:t>íntese de nucleotídeos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750" y="3616040"/>
            <a:ext cx="1474639" cy="208460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10937" y="1257299"/>
            <a:ext cx="10363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Início dos anos de 1950: Alexander </a:t>
            </a:r>
            <a:r>
              <a:rPr lang="pt-BR" sz="2400" dirty="0" err="1" smtClean="0"/>
              <a:t>Robertus</a:t>
            </a:r>
            <a:r>
              <a:rPr lang="pt-BR" sz="2400" dirty="0" smtClean="0"/>
              <a:t> Todd, famoso químico de Cambridge (Nobel de Química em 1957), descreveu os </a:t>
            </a:r>
            <a:r>
              <a:rPr lang="pt-BR" sz="2400" dirty="0" err="1" smtClean="0"/>
              <a:t>nucleosídeos</a:t>
            </a:r>
            <a:r>
              <a:rPr lang="pt-BR" sz="2400" dirty="0" smtClean="0"/>
              <a:t> (base nitrogenada ligada a um açúcar) e concluiu que os </a:t>
            </a:r>
            <a:r>
              <a:rPr lang="pt-BR" sz="2400" dirty="0" err="1" smtClean="0"/>
              <a:t>nucleosídeos</a:t>
            </a:r>
            <a:r>
              <a:rPr lang="pt-BR" sz="2400" dirty="0" smtClean="0"/>
              <a:t> estavam unidos a grupos fosfatos nas posições 3’ e 5’ das moléculas de açúcar formando os nucleotídeos e que estas ligações eram do tipo </a:t>
            </a:r>
            <a:r>
              <a:rPr lang="pt-BR" sz="2400" dirty="0" err="1" smtClean="0"/>
              <a:t>fosfodiéster</a:t>
            </a:r>
            <a:r>
              <a:rPr lang="pt-BR" sz="2400" dirty="0" smtClean="0"/>
              <a:t> 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910937" y="5663046"/>
            <a:ext cx="197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(1907-1997</a:t>
            </a:r>
            <a:r>
              <a:rPr lang="pt-BR" dirty="0"/>
              <a:t>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691244" y="3512121"/>
            <a:ext cx="3543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</a:t>
            </a:r>
            <a:r>
              <a:rPr lang="pt-BR" b="1" dirty="0" smtClean="0"/>
              <a:t> </a:t>
            </a:r>
            <a:r>
              <a:rPr lang="pt-BR" b="1" dirty="0" err="1" smtClean="0"/>
              <a:t>nucleosídeo</a:t>
            </a:r>
            <a:r>
              <a:rPr lang="pt-BR" dirty="0"/>
              <a:t> é constituído por uma base </a:t>
            </a:r>
            <a:r>
              <a:rPr lang="pt-BR" dirty="0" smtClean="0"/>
              <a:t>nitrogenada (citosina, adenina, guanina, timina ou uracila), e por uma pentose (ribose –RNA ou desoxirribose- DNA)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Nucleotídeo é um </a:t>
            </a:r>
            <a:r>
              <a:rPr lang="pt-BR" dirty="0" err="1" smtClean="0"/>
              <a:t>nucleosídeo</a:t>
            </a:r>
            <a:r>
              <a:rPr lang="pt-BR" dirty="0" smtClean="0"/>
              <a:t> + um agrupamento fosfato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44" y="3288624"/>
            <a:ext cx="4842163" cy="32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19652"/>
            <a:ext cx="10515600" cy="861002"/>
          </a:xfrm>
        </p:spPr>
        <p:txBody>
          <a:bodyPr/>
          <a:lstStyle/>
          <a:p>
            <a:pPr algn="ctr"/>
            <a:r>
              <a:rPr lang="pt-BR" b="1" dirty="0" smtClean="0"/>
              <a:t>Hipócrates  </a:t>
            </a: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838200" y="1330035"/>
            <a:ext cx="10515600" cy="4722236"/>
          </a:xfrm>
        </p:spPr>
        <p:txBody>
          <a:bodyPr>
            <a:normAutofit/>
          </a:bodyPr>
          <a:lstStyle/>
          <a:p>
            <a:r>
              <a:rPr lang="pt-BR" sz="2400" dirty="0" smtClean="0"/>
              <a:t>Hipócrates: médico e filósofo grego, propôs no ano de 410 a.C. a teoria da </a:t>
            </a:r>
            <a:r>
              <a:rPr lang="pt-BR" sz="2400" b="1" dirty="0" err="1" smtClean="0"/>
              <a:t>pangênese</a:t>
            </a:r>
            <a:r>
              <a:rPr lang="pt-BR" sz="2400" dirty="0" smtClean="0"/>
              <a:t> para explicar como as características hereditárias eram transmitidas</a:t>
            </a:r>
          </a:p>
          <a:p>
            <a:r>
              <a:rPr lang="pt-BR" sz="2400" dirty="0" smtClean="0"/>
              <a:t>Segundo a </a:t>
            </a:r>
            <a:r>
              <a:rPr lang="pt-BR" sz="2400" dirty="0" err="1" smtClean="0"/>
              <a:t>pangênese</a:t>
            </a:r>
            <a:r>
              <a:rPr lang="pt-BR" sz="2400" dirty="0" smtClean="0"/>
              <a:t>, todos os órgãos do corpo humano seria capazes de produzir material hereditário específico – as </a:t>
            </a:r>
            <a:r>
              <a:rPr lang="pt-BR" sz="2400" b="1" dirty="0" smtClean="0"/>
              <a:t>gêmulas</a:t>
            </a:r>
          </a:p>
          <a:p>
            <a:r>
              <a:rPr lang="pt-BR" sz="2400" dirty="0" smtClean="0"/>
              <a:t>As gêmulas provenientes de todas as partes do corpo migrariam para o sêmen no momento da concepção e no embrião formariam novos órgãos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889" y="3863340"/>
            <a:ext cx="1751626" cy="2213263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00897" y="6030883"/>
            <a:ext cx="203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(</a:t>
            </a:r>
            <a:r>
              <a:rPr lang="pt-BR" dirty="0"/>
              <a:t>460-377 a.C</a:t>
            </a:r>
            <a:r>
              <a:rPr lang="pt-BR" dirty="0" smtClean="0"/>
              <a:t>.)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9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1216"/>
            <a:ext cx="10515600" cy="912957"/>
          </a:xfrm>
        </p:spPr>
        <p:txBody>
          <a:bodyPr/>
          <a:lstStyle/>
          <a:p>
            <a:pPr algn="ctr"/>
            <a:r>
              <a:rPr lang="pt-BR" b="1" dirty="0" smtClean="0"/>
              <a:t>Formação da cadeia de DNA </a:t>
            </a:r>
            <a:endParaRPr lang="pt-BR" b="1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065" y="1804915"/>
            <a:ext cx="5801784" cy="435133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084" y="1804915"/>
            <a:ext cx="398145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7396"/>
            <a:ext cx="10515600" cy="871395"/>
          </a:xfrm>
        </p:spPr>
        <p:txBody>
          <a:bodyPr/>
          <a:lstStyle/>
          <a:p>
            <a:pPr algn="ctr"/>
            <a:r>
              <a:rPr lang="pt-BR" b="1" dirty="0" smtClean="0"/>
              <a:t>Afinal proteína ou DNA?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89608"/>
            <a:ext cx="10515600" cy="4351338"/>
          </a:xfrm>
        </p:spPr>
        <p:txBody>
          <a:bodyPr>
            <a:normAutofit/>
          </a:bodyPr>
          <a:lstStyle/>
          <a:p>
            <a:r>
              <a:rPr lang="pt-BR" sz="2000" dirty="0" smtClean="0"/>
              <a:t>Anos 1950: </a:t>
            </a:r>
            <a:r>
              <a:rPr lang="pt-BR" sz="2000" dirty="0"/>
              <a:t>o meio científico </a:t>
            </a:r>
            <a:r>
              <a:rPr lang="pt-BR" sz="2000" dirty="0" smtClean="0"/>
              <a:t>ainda atribuía às proteínas </a:t>
            </a:r>
            <a:r>
              <a:rPr lang="pt-BR" sz="2000" dirty="0"/>
              <a:t>o papel de difusão das características </a:t>
            </a:r>
            <a:r>
              <a:rPr lang="pt-BR" sz="2000" dirty="0" smtClean="0"/>
              <a:t>hereditária por serem biomoléculas </a:t>
            </a:r>
            <a:r>
              <a:rPr lang="pt-BR" sz="2000" dirty="0"/>
              <a:t>satisfatoriamente complexas que poderiam </a:t>
            </a:r>
            <a:r>
              <a:rPr lang="pt-BR" sz="2000" dirty="0" smtClean="0"/>
              <a:t>representar as </a:t>
            </a:r>
            <a:r>
              <a:rPr lang="pt-BR" sz="2000" dirty="0"/>
              <a:t>inúmeras possibilidades genéticas </a:t>
            </a:r>
            <a:r>
              <a:rPr lang="pt-BR" sz="2000" dirty="0" smtClean="0"/>
              <a:t>observadas</a:t>
            </a:r>
          </a:p>
          <a:p>
            <a:r>
              <a:rPr lang="pt-BR" sz="2000" dirty="0" smtClean="0"/>
              <a:t>Mas, os experimentos de </a:t>
            </a:r>
            <a:r>
              <a:rPr lang="pt-BR" sz="2000" dirty="0" err="1" smtClean="0"/>
              <a:t>Avery</a:t>
            </a:r>
            <a:r>
              <a:rPr lang="pt-BR" sz="2000" dirty="0" smtClean="0"/>
              <a:t>- </a:t>
            </a:r>
            <a:r>
              <a:rPr lang="pt-BR" sz="2000" dirty="0" err="1" smtClean="0"/>
              <a:t>McLeod</a:t>
            </a:r>
            <a:r>
              <a:rPr lang="pt-BR" sz="2000" dirty="0" smtClean="0"/>
              <a:t> -</a:t>
            </a:r>
            <a:r>
              <a:rPr lang="pt-BR" sz="2000" dirty="0" err="1" smtClean="0"/>
              <a:t>McCarty</a:t>
            </a:r>
            <a:r>
              <a:rPr lang="pt-BR" sz="2000" dirty="0" smtClean="0"/>
              <a:t> (1944) e o experimento de Hershey </a:t>
            </a:r>
            <a:r>
              <a:rPr lang="pt-BR" sz="2000" dirty="0"/>
              <a:t>-</a:t>
            </a:r>
            <a:r>
              <a:rPr lang="pt-BR" sz="2000" dirty="0" smtClean="0"/>
              <a:t>Chase (1952) demonstraram </a:t>
            </a:r>
            <a:r>
              <a:rPr lang="pt-BR" sz="2000" dirty="0"/>
              <a:t>a intrínseca relação entre o DNA e o </a:t>
            </a:r>
            <a:r>
              <a:rPr lang="pt-BR" sz="2000" dirty="0" smtClean="0"/>
              <a:t>material genético</a:t>
            </a:r>
            <a:endParaRPr lang="pt-BR" sz="2000" dirty="0"/>
          </a:p>
          <a:p>
            <a:r>
              <a:rPr lang="pt-BR" sz="2000" dirty="0" smtClean="0"/>
              <a:t>1951: </a:t>
            </a:r>
            <a:r>
              <a:rPr lang="pt-BR" sz="2000" dirty="0"/>
              <a:t>James Dewey </a:t>
            </a:r>
            <a:r>
              <a:rPr lang="pt-BR" sz="2000" dirty="0" smtClean="0"/>
              <a:t>Watson, biólogo americano de 22 anos, iniciou carreira científica em Copenhagen sob a orientação de </a:t>
            </a:r>
            <a:r>
              <a:rPr lang="pt-BR" sz="2000" dirty="0"/>
              <a:t>Herman </a:t>
            </a:r>
            <a:r>
              <a:rPr lang="pt-BR" sz="2000" dirty="0" err="1" smtClean="0"/>
              <a:t>Kalckar</a:t>
            </a:r>
            <a:r>
              <a:rPr lang="pt-BR" sz="2000" dirty="0"/>
              <a:t> </a:t>
            </a:r>
            <a:r>
              <a:rPr lang="pt-BR" sz="2000" dirty="0" smtClean="0"/>
              <a:t>que trabalhava com bioquímica tradicional de nucleotídeos, tema que não o seduzia </a:t>
            </a:r>
          </a:p>
          <a:p>
            <a:r>
              <a:rPr lang="pt-BR" sz="2000" dirty="0" smtClean="0"/>
              <a:t>Congresso de macromoléculas (Nápoles, 1951): </a:t>
            </a:r>
            <a:r>
              <a:rPr lang="pt-BR" sz="2000" dirty="0"/>
              <a:t>Maurice Hugh Frederick </a:t>
            </a:r>
            <a:r>
              <a:rPr lang="pt-BR" sz="2000" dirty="0" smtClean="0"/>
              <a:t>Wilkins, físico neozelandês, professor do </a:t>
            </a:r>
            <a:r>
              <a:rPr lang="pt-BR" sz="2000" dirty="0" err="1" smtClean="0"/>
              <a:t>King’s</a:t>
            </a:r>
            <a:r>
              <a:rPr lang="pt-BR" sz="2000" dirty="0" smtClean="0"/>
              <a:t> </a:t>
            </a:r>
            <a:r>
              <a:rPr lang="pt-BR" sz="2000" dirty="0" err="1" smtClean="0"/>
              <a:t>College</a:t>
            </a:r>
            <a:r>
              <a:rPr lang="pt-BR" sz="2000" dirty="0" smtClean="0"/>
              <a:t> (Londres) - </a:t>
            </a:r>
            <a:r>
              <a:rPr lang="pt-BR" sz="2000" dirty="0"/>
              <a:t>imagens </a:t>
            </a:r>
            <a:r>
              <a:rPr lang="pt-BR" sz="2000" dirty="0" smtClean="0"/>
              <a:t>de difração </a:t>
            </a:r>
            <a:r>
              <a:rPr lang="pt-BR" sz="2000" dirty="0"/>
              <a:t>de raios X de uma amostra de </a:t>
            </a:r>
            <a:r>
              <a:rPr lang="pt-BR" sz="2000" dirty="0" smtClean="0"/>
              <a:t>DNA de ótima qualidade</a:t>
            </a:r>
          </a:p>
          <a:p>
            <a:r>
              <a:rPr lang="pt-BR" sz="2000" dirty="0" smtClean="0"/>
              <a:t>Watson observou uma </a:t>
            </a:r>
            <a:r>
              <a:rPr lang="pt-BR" sz="2000" dirty="0"/>
              <a:t>certa regularidade desse ácido </a:t>
            </a:r>
            <a:r>
              <a:rPr lang="pt-BR" sz="2000" dirty="0" smtClean="0"/>
              <a:t>nucleico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715" y="4759037"/>
            <a:ext cx="1387186" cy="176226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611591" y="6099468"/>
            <a:ext cx="129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1916-2004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277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2389"/>
            <a:ext cx="10515600" cy="944130"/>
          </a:xfrm>
        </p:spPr>
        <p:txBody>
          <a:bodyPr/>
          <a:lstStyle/>
          <a:p>
            <a:pPr algn="ctr"/>
            <a:r>
              <a:rPr lang="pt-BR" b="1" dirty="0" smtClean="0"/>
              <a:t>Estratégias de James Watson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19645"/>
            <a:ext cx="10515600" cy="4774190"/>
          </a:xfrm>
        </p:spPr>
        <p:txBody>
          <a:bodyPr>
            <a:normAutofit/>
          </a:bodyPr>
          <a:lstStyle/>
          <a:p>
            <a:r>
              <a:rPr lang="pt-BR" sz="2000" dirty="0" smtClean="0"/>
              <a:t>Wilkins: observou o aparecimento de longos</a:t>
            </a:r>
            <a:r>
              <a:rPr lang="pt-BR" sz="2000" dirty="0"/>
              <a:t> </a:t>
            </a:r>
            <a:r>
              <a:rPr lang="pt-BR" sz="2000" dirty="0" smtClean="0"/>
              <a:t>filamentos </a:t>
            </a:r>
            <a:r>
              <a:rPr lang="pt-BR" sz="2000" dirty="0"/>
              <a:t>distendidos quando se tocava a solução viscosa de DNA com um </a:t>
            </a:r>
            <a:r>
              <a:rPr lang="pt-BR" sz="2000" dirty="0" smtClean="0"/>
              <a:t>bastão</a:t>
            </a:r>
          </a:p>
          <a:p>
            <a:r>
              <a:rPr lang="pt-BR" sz="2000" dirty="0" smtClean="0"/>
              <a:t>A partir deste </a:t>
            </a:r>
            <a:r>
              <a:rPr lang="pt-BR" sz="2000" dirty="0"/>
              <a:t>material foram tiradas as melhores fotos daquele período, mas que ainda </a:t>
            </a:r>
            <a:r>
              <a:rPr lang="pt-BR" sz="2000" dirty="0" smtClean="0"/>
              <a:t>não possibilitavam descrever a </a:t>
            </a:r>
            <a:r>
              <a:rPr lang="pt-BR" sz="2000" dirty="0"/>
              <a:t>estrutura do </a:t>
            </a:r>
            <a:r>
              <a:rPr lang="pt-BR" sz="2000" dirty="0" smtClean="0"/>
              <a:t>DNA </a:t>
            </a:r>
          </a:p>
          <a:p>
            <a:r>
              <a:rPr lang="pt-BR" sz="2000" dirty="0" smtClean="0"/>
              <a:t>Watson tentou trabalhar com Wilkins, sem sucesso</a:t>
            </a:r>
          </a:p>
          <a:p>
            <a:r>
              <a:rPr lang="pt-BR" sz="2000" dirty="0"/>
              <a:t>C</a:t>
            </a:r>
            <a:r>
              <a:rPr lang="pt-BR" sz="2000" dirty="0" smtClean="0"/>
              <a:t>onseguiu </a:t>
            </a:r>
            <a:r>
              <a:rPr lang="pt-BR" sz="2000" dirty="0"/>
              <a:t>ser transferido para o laboratório Cavendish </a:t>
            </a:r>
            <a:r>
              <a:rPr lang="pt-BR" sz="2000" dirty="0" smtClean="0"/>
              <a:t>em</a:t>
            </a:r>
            <a:r>
              <a:rPr lang="pt-BR" sz="2000" dirty="0"/>
              <a:t> </a:t>
            </a:r>
            <a:r>
              <a:rPr lang="pt-BR" sz="2000" dirty="0" smtClean="0"/>
              <a:t>Cambridge</a:t>
            </a:r>
            <a:r>
              <a:rPr lang="pt-BR" sz="2000" dirty="0"/>
              <a:t> </a:t>
            </a:r>
            <a:r>
              <a:rPr lang="pt-BR" sz="2000" dirty="0" smtClean="0"/>
              <a:t>sob a orientação do Prof. </a:t>
            </a:r>
            <a:r>
              <a:rPr lang="pt-BR" sz="2000" dirty="0"/>
              <a:t>Max Ferdinand Perutz </a:t>
            </a:r>
            <a:r>
              <a:rPr lang="pt-BR" sz="2000" dirty="0" smtClean="0"/>
              <a:t>(Prêmio Nobel de Química, 1962) para trabalhar com a estrutura da hemoglobina usando difração </a:t>
            </a:r>
            <a:r>
              <a:rPr lang="pt-BR" sz="2000" dirty="0"/>
              <a:t>de </a:t>
            </a:r>
            <a:r>
              <a:rPr lang="pt-BR" sz="2000" dirty="0" smtClean="0"/>
              <a:t>raios  X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34" y="4285167"/>
            <a:ext cx="1657350" cy="19621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89705" y="6244934"/>
            <a:ext cx="222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(</a:t>
            </a:r>
            <a:r>
              <a:rPr lang="pt-BR" dirty="0"/>
              <a:t>1914 - </a:t>
            </a:r>
            <a:r>
              <a:rPr lang="pt-BR" dirty="0" smtClean="0"/>
              <a:t>2002)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635" y="4285166"/>
            <a:ext cx="1423555" cy="195976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486900" y="6244933"/>
            <a:ext cx="2119746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(1916-2004)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210791" y="4644738"/>
            <a:ext cx="3217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Em Cambridge Watson se encontra com</a:t>
            </a:r>
            <a:r>
              <a:rPr lang="pt-BR" dirty="0"/>
              <a:t> Francis Harry Compton Crick</a:t>
            </a:r>
            <a:r>
              <a:rPr lang="pt-BR" dirty="0" smtClean="0"/>
              <a:t>, físico britânico 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115" y="4285166"/>
            <a:ext cx="1492830" cy="198935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504709" y="6274522"/>
            <a:ext cx="211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(1928-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777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2388"/>
            <a:ext cx="10515600" cy="819439"/>
          </a:xfrm>
        </p:spPr>
        <p:txBody>
          <a:bodyPr/>
          <a:lstStyle/>
          <a:p>
            <a:pPr algn="ctr"/>
            <a:r>
              <a:rPr lang="pt-BR" b="1" dirty="0" smtClean="0"/>
              <a:t>Parceria Watson &amp; Crick em Cambridge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41158"/>
            <a:ext cx="10515600" cy="4351338"/>
          </a:xfrm>
        </p:spPr>
        <p:txBody>
          <a:bodyPr>
            <a:normAutofit/>
          </a:bodyPr>
          <a:lstStyle/>
          <a:p>
            <a:r>
              <a:rPr lang="pt-BR" sz="2000" dirty="0" smtClean="0"/>
              <a:t>Crick (35 anos) e Watson (23 anos) decidiram priorizar </a:t>
            </a:r>
            <a:r>
              <a:rPr lang="pt-BR" sz="2000" dirty="0"/>
              <a:t>o essencial: </a:t>
            </a:r>
            <a:r>
              <a:rPr lang="pt-BR" sz="2000" dirty="0" smtClean="0"/>
              <a:t>descobrir </a:t>
            </a:r>
            <a:r>
              <a:rPr lang="pt-BR" sz="2000" dirty="0"/>
              <a:t>o mecanismo através do </a:t>
            </a:r>
            <a:r>
              <a:rPr lang="pt-BR" sz="2000" dirty="0" smtClean="0"/>
              <a:t>qual os </a:t>
            </a:r>
            <a:r>
              <a:rPr lang="pt-BR" sz="2000" dirty="0"/>
              <a:t>seres vivos, perpetuam geneticamente seus caracteres. A partir daí, ambos iniciaram </a:t>
            </a:r>
            <a:r>
              <a:rPr lang="pt-BR" sz="2000" dirty="0" smtClean="0"/>
              <a:t>um trabalho </a:t>
            </a:r>
            <a:r>
              <a:rPr lang="pt-BR" sz="2000" dirty="0"/>
              <a:t>conjunto que visava elucidar a estrutura do </a:t>
            </a:r>
            <a:r>
              <a:rPr lang="pt-BR" sz="2000" dirty="0" smtClean="0"/>
              <a:t>DNA </a:t>
            </a:r>
          </a:p>
          <a:p>
            <a:r>
              <a:rPr lang="pt-BR" sz="2000" dirty="0" smtClean="0"/>
              <a:t>Utilizaram imagens </a:t>
            </a:r>
            <a:r>
              <a:rPr lang="pt-BR" sz="2000" dirty="0"/>
              <a:t>de difração de raios X </a:t>
            </a:r>
            <a:r>
              <a:rPr lang="pt-BR" sz="2000" dirty="0" smtClean="0"/>
              <a:t>de DNA de </a:t>
            </a:r>
            <a:r>
              <a:rPr lang="pt-BR" sz="2000" dirty="0"/>
              <a:t>William </a:t>
            </a:r>
            <a:r>
              <a:rPr lang="pt-BR" sz="2000" dirty="0" err="1" smtClean="0"/>
              <a:t>Astbury</a:t>
            </a:r>
            <a:r>
              <a:rPr lang="pt-BR" sz="2000" dirty="0" smtClean="0"/>
              <a:t>, biólogo e físico inglês</a:t>
            </a:r>
          </a:p>
          <a:p>
            <a:r>
              <a:rPr lang="pt-BR" sz="2000" dirty="0"/>
              <a:t>Embora tais imagens não fornecessem detalhes suficientes do </a:t>
            </a:r>
            <a:r>
              <a:rPr lang="pt-BR" sz="2000" dirty="0" smtClean="0"/>
              <a:t>arranjo molecular </a:t>
            </a:r>
            <a:r>
              <a:rPr lang="pt-BR" sz="2000" dirty="0"/>
              <a:t>do DNA, era possível perceber um certo empilhamento </a:t>
            </a:r>
            <a:r>
              <a:rPr lang="pt-BR" sz="2000" dirty="0" smtClean="0"/>
              <a:t>dos nucleotídeos</a:t>
            </a:r>
            <a:r>
              <a:rPr lang="pt-BR" sz="2000" dirty="0"/>
              <a:t>, evidenciado </a:t>
            </a:r>
            <a:r>
              <a:rPr lang="pt-BR" sz="2000" dirty="0" smtClean="0"/>
              <a:t>pela distância </a:t>
            </a:r>
            <a:r>
              <a:rPr lang="pt-BR" sz="2000" dirty="0"/>
              <a:t>periódica </a:t>
            </a:r>
            <a:r>
              <a:rPr lang="pt-BR" sz="2000" dirty="0" smtClean="0"/>
              <a:t>entre eles de 3,4 </a:t>
            </a:r>
            <a:r>
              <a:rPr lang="pt-BR" sz="2000" dirty="0"/>
              <a:t>Å</a:t>
            </a:r>
            <a:endParaRPr lang="pt-BR" sz="2000" dirty="0" smtClean="0"/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703" y="4019618"/>
            <a:ext cx="1559356" cy="200148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03415" y="6021098"/>
            <a:ext cx="2923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(1898-1961)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441092" y="4019618"/>
            <a:ext cx="8058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 smtClean="0"/>
              <a:t>Astbury</a:t>
            </a:r>
            <a:r>
              <a:rPr lang="pt-BR" sz="2000" dirty="0" smtClean="0"/>
              <a:t> realizou estudos </a:t>
            </a:r>
            <a:r>
              <a:rPr lang="pt-BR" sz="2000" dirty="0"/>
              <a:t>pioneiros em moléculas biológicas, utilizando a técnica de </a:t>
            </a:r>
            <a:r>
              <a:rPr lang="pt-BR" sz="2000" dirty="0" smtClean="0"/>
              <a:t>difração </a:t>
            </a:r>
            <a:r>
              <a:rPr lang="pt-BR" sz="2000" dirty="0"/>
              <a:t>de </a:t>
            </a:r>
            <a:r>
              <a:rPr lang="pt-BR" sz="2000" dirty="0" smtClean="0"/>
              <a:t>raios-X</a:t>
            </a:r>
          </a:p>
          <a:p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S</a:t>
            </a:r>
            <a:r>
              <a:rPr lang="pt-BR" sz="2000" dirty="0" smtClean="0"/>
              <a:t>eu </a:t>
            </a:r>
            <a:r>
              <a:rPr lang="pt-BR" sz="2000" dirty="0"/>
              <a:t>trabalho sobre a queratina </a:t>
            </a:r>
            <a:r>
              <a:rPr lang="pt-BR" sz="2000" dirty="0" smtClean="0"/>
              <a:t>forneceu as </a:t>
            </a:r>
            <a:r>
              <a:rPr lang="pt-BR" sz="2000" dirty="0"/>
              <a:t>bases para a descoberta da alfa-hélice por Linus Pauling</a:t>
            </a:r>
          </a:p>
        </p:txBody>
      </p:sp>
    </p:spTree>
    <p:extLst>
      <p:ext uri="{BB962C8B-B14F-4D97-AF65-F5344CB8AC3E}">
        <p14:creationId xmlns:p14="http://schemas.microsoft.com/office/powerpoint/2010/main" val="160987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954520"/>
          </a:xfrm>
        </p:spPr>
        <p:txBody>
          <a:bodyPr/>
          <a:lstStyle/>
          <a:p>
            <a:pPr algn="ctr"/>
            <a:r>
              <a:rPr lang="pt-BR" b="1" dirty="0" smtClean="0"/>
              <a:t>Nesta época, no </a:t>
            </a:r>
            <a:r>
              <a:rPr lang="pt-BR" b="1" dirty="0" err="1" smtClean="0"/>
              <a:t>King’s</a:t>
            </a:r>
            <a:r>
              <a:rPr lang="pt-BR" b="1" dirty="0" smtClean="0"/>
              <a:t> </a:t>
            </a:r>
            <a:r>
              <a:rPr lang="pt-BR" b="1" dirty="0" err="1" smtClean="0"/>
              <a:t>College</a:t>
            </a:r>
            <a:r>
              <a:rPr lang="pt-BR" b="1" dirty="0" smtClean="0"/>
              <a:t> e na </a:t>
            </a:r>
            <a:r>
              <a:rPr lang="pt-BR" b="1" dirty="0" err="1" smtClean="0"/>
              <a:t>Caltech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67691"/>
            <a:ext cx="10515600" cy="4483242"/>
          </a:xfrm>
        </p:spPr>
        <p:txBody>
          <a:bodyPr>
            <a:normAutofit/>
          </a:bodyPr>
          <a:lstStyle/>
          <a:p>
            <a:r>
              <a:rPr lang="pt-BR" sz="2000" dirty="0" err="1"/>
              <a:t>Rosalind</a:t>
            </a:r>
            <a:r>
              <a:rPr lang="pt-BR" sz="2000" dirty="0"/>
              <a:t> </a:t>
            </a:r>
            <a:r>
              <a:rPr lang="pt-BR" sz="2000" dirty="0" err="1"/>
              <a:t>Elsie</a:t>
            </a:r>
            <a:r>
              <a:rPr lang="pt-BR" sz="2000" dirty="0"/>
              <a:t> </a:t>
            </a:r>
            <a:r>
              <a:rPr lang="pt-BR" sz="2000" dirty="0" smtClean="0"/>
              <a:t>Franklin: experiente radio-cristalógrafa, trabalhava com Maurice Wilkins</a:t>
            </a:r>
          </a:p>
          <a:p>
            <a:r>
              <a:rPr lang="pt-BR" sz="2000" dirty="0" smtClean="0"/>
              <a:t>Ela obteve as melhores </a:t>
            </a:r>
            <a:r>
              <a:rPr lang="pt-BR" sz="2000" dirty="0"/>
              <a:t>imagens do DNA </a:t>
            </a:r>
            <a:r>
              <a:rPr lang="pt-BR" sz="2000" dirty="0" smtClean="0"/>
              <a:t>usando a técnica de difração </a:t>
            </a:r>
            <a:r>
              <a:rPr lang="pt-BR" sz="2000" dirty="0"/>
              <a:t>de raios </a:t>
            </a:r>
            <a:r>
              <a:rPr lang="pt-BR" sz="2000" dirty="0" smtClean="0"/>
              <a:t>X</a:t>
            </a:r>
          </a:p>
          <a:p>
            <a:r>
              <a:rPr lang="pt-BR" sz="2000" dirty="0"/>
              <a:t>Watson teve acesso </a:t>
            </a:r>
            <a:r>
              <a:rPr lang="pt-BR" sz="2000" dirty="0" smtClean="0"/>
              <a:t>as imagens de </a:t>
            </a:r>
            <a:r>
              <a:rPr lang="pt-BR" sz="2000" dirty="0" err="1" smtClean="0"/>
              <a:t>Rosalind</a:t>
            </a:r>
            <a:r>
              <a:rPr lang="pt-BR" sz="2000" dirty="0" smtClean="0"/>
              <a:t> no </a:t>
            </a:r>
            <a:r>
              <a:rPr lang="pt-BR" sz="2000" dirty="0"/>
              <a:t>final de </a:t>
            </a:r>
            <a:r>
              <a:rPr lang="pt-BR" sz="2000" dirty="0" smtClean="0"/>
              <a:t>1951 (Congresso Nápoles), </a:t>
            </a:r>
            <a:r>
              <a:rPr lang="pt-BR" sz="2000" dirty="0"/>
              <a:t>onde eram encontradas boas indicações das </a:t>
            </a:r>
            <a:r>
              <a:rPr lang="pt-BR" sz="2000" dirty="0" smtClean="0"/>
              <a:t>dimensões da </a:t>
            </a:r>
            <a:r>
              <a:rPr lang="pt-BR" sz="2000" dirty="0"/>
              <a:t>molécula de </a:t>
            </a:r>
            <a:r>
              <a:rPr lang="pt-BR" sz="2000" dirty="0" smtClean="0"/>
              <a:t>DNA</a:t>
            </a:r>
          </a:p>
          <a:p>
            <a:r>
              <a:rPr lang="pt-BR" sz="2000" dirty="0" smtClean="0"/>
              <a:t>1951: Watson </a:t>
            </a:r>
            <a:r>
              <a:rPr lang="pt-BR" sz="2000" dirty="0"/>
              <a:t>e </a:t>
            </a:r>
            <a:r>
              <a:rPr lang="pt-BR" sz="2000" dirty="0" smtClean="0"/>
              <a:t>Crick em Cambridge, e os bioquímicos Linus Pauling (Nobel de Química 1954) e Robert Corey propuseram as primeiras estruturas </a:t>
            </a:r>
            <a:r>
              <a:rPr lang="pt-BR" sz="2000" dirty="0"/>
              <a:t>do </a:t>
            </a:r>
            <a:r>
              <a:rPr lang="pt-BR" sz="2000" dirty="0" smtClean="0"/>
              <a:t>DNA, mas os 2 modelos fracassaram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4" y="3539837"/>
            <a:ext cx="1905000" cy="24384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59872" y="6000316"/>
            <a:ext cx="172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(</a:t>
            </a:r>
            <a:r>
              <a:rPr lang="pt-BR" dirty="0"/>
              <a:t>1920-1958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418609" y="3667991"/>
            <a:ext cx="745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endParaRPr lang="pt-BR" dirty="0" smtClean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3813" y="3561916"/>
            <a:ext cx="1669470" cy="243840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847612" y="5985163"/>
            <a:ext cx="2057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(1901-1994)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782" y="3532911"/>
            <a:ext cx="1729655" cy="244532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9279081" y="5958752"/>
            <a:ext cx="157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(1897-1971)</a:t>
            </a:r>
            <a:endParaRPr lang="pt-BR" dirty="0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545" y="3539837"/>
            <a:ext cx="2375463" cy="246047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800823" y="6015209"/>
            <a:ext cx="1024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Foto 51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1092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27325"/>
            <a:ext cx="10515600" cy="590983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Críticas de Watson ao modelo de Pauling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18652"/>
            <a:ext cx="10515600" cy="3151631"/>
          </a:xfrm>
        </p:spPr>
        <p:txBody>
          <a:bodyPr>
            <a:normAutofit/>
          </a:bodyPr>
          <a:lstStyle/>
          <a:p>
            <a:r>
              <a:rPr lang="pt-BR" sz="2000" dirty="0" smtClean="0"/>
              <a:t>1951-1953: Watson foi fazer pós-doutorado na </a:t>
            </a:r>
            <a:r>
              <a:rPr lang="pt-BR" sz="2000" dirty="0" err="1" smtClean="0"/>
              <a:t>Caltech</a:t>
            </a:r>
            <a:r>
              <a:rPr lang="pt-BR" sz="2000" dirty="0" smtClean="0"/>
              <a:t>, onde conheceu o trabalho de Linus Pauling </a:t>
            </a:r>
          </a:p>
          <a:p>
            <a:r>
              <a:rPr lang="pt-BR" sz="2000" dirty="0" smtClean="0"/>
              <a:t>Modelo </a:t>
            </a:r>
            <a:r>
              <a:rPr lang="pt-BR" sz="2000" dirty="0"/>
              <a:t>de </a:t>
            </a:r>
            <a:r>
              <a:rPr lang="pt-BR" sz="2000" dirty="0" smtClean="0"/>
              <a:t>Pauling: o DNA seria </a:t>
            </a:r>
            <a:r>
              <a:rPr lang="pt-BR" sz="2000" dirty="0"/>
              <a:t>formado por </a:t>
            </a:r>
            <a:r>
              <a:rPr lang="pt-BR" sz="2000" dirty="0" smtClean="0"/>
              <a:t>3 filamentos </a:t>
            </a:r>
            <a:r>
              <a:rPr lang="pt-BR" sz="2000" dirty="0"/>
              <a:t>de </a:t>
            </a:r>
            <a:r>
              <a:rPr lang="pt-BR" sz="2000" dirty="0" err="1"/>
              <a:t>polinucleotídeos</a:t>
            </a:r>
            <a:r>
              <a:rPr lang="pt-BR" sz="2000" dirty="0"/>
              <a:t> enroscados entre si, estando o eixo </a:t>
            </a:r>
            <a:r>
              <a:rPr lang="pt-BR" sz="2000" dirty="0" smtClean="0"/>
              <a:t>de açúcar-fosfato </a:t>
            </a:r>
            <a:r>
              <a:rPr lang="pt-BR" sz="2000" dirty="0"/>
              <a:t>no meio e as bases nitrogenadas livres na parte </a:t>
            </a:r>
            <a:r>
              <a:rPr lang="pt-BR" sz="2000" dirty="0" smtClean="0"/>
              <a:t>externa</a:t>
            </a:r>
          </a:p>
          <a:p>
            <a:r>
              <a:rPr lang="pt-BR" sz="2000" dirty="0" smtClean="0"/>
              <a:t>Watson achou a estrutura incoerente</a:t>
            </a:r>
            <a:r>
              <a:rPr lang="pt-BR" sz="2000" dirty="0"/>
              <a:t>, pois as bases na periferia </a:t>
            </a:r>
            <a:r>
              <a:rPr lang="pt-BR" sz="2000" dirty="0" smtClean="0"/>
              <a:t>prediziam que o ácido teria características </a:t>
            </a:r>
            <a:r>
              <a:rPr lang="pt-BR" sz="2000" dirty="0"/>
              <a:t>básicas, </a:t>
            </a:r>
            <a:r>
              <a:rPr lang="pt-BR" sz="2000" dirty="0" smtClean="0"/>
              <a:t>e os </a:t>
            </a:r>
            <a:r>
              <a:rPr lang="pt-BR" sz="2000" dirty="0"/>
              <a:t>fosfatos </a:t>
            </a:r>
            <a:r>
              <a:rPr lang="pt-BR" sz="2000" dirty="0" smtClean="0"/>
              <a:t>no interior da molécula</a:t>
            </a:r>
            <a:r>
              <a:rPr lang="pt-BR" sz="2000" dirty="0"/>
              <a:t>, </a:t>
            </a:r>
            <a:r>
              <a:rPr lang="pt-BR" sz="2000" dirty="0" smtClean="0"/>
              <a:t> apresentariam incompatibilidade </a:t>
            </a:r>
            <a:r>
              <a:rPr lang="pt-BR" sz="2000" dirty="0"/>
              <a:t>(repulsão) entre as suas cargas </a:t>
            </a:r>
            <a:endParaRPr lang="pt-BR" sz="20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873" y="3685306"/>
            <a:ext cx="3934691" cy="302722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27809" y="4260277"/>
            <a:ext cx="59470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Um outro aspecto que </a:t>
            </a:r>
            <a:r>
              <a:rPr lang="pt-BR" sz="2000" dirty="0" smtClean="0"/>
              <a:t>não </a:t>
            </a:r>
            <a:r>
              <a:rPr lang="pt-BR" sz="2000" dirty="0"/>
              <a:t>foi levado em conta por Pauling </a:t>
            </a:r>
            <a:r>
              <a:rPr lang="pt-BR" sz="2000" dirty="0" smtClean="0"/>
              <a:t>foi a </a:t>
            </a:r>
            <a:r>
              <a:rPr lang="pt-BR" sz="2000" dirty="0"/>
              <a:t>proporção entre as bases timina e </a:t>
            </a:r>
            <a:r>
              <a:rPr lang="pt-BR" sz="2000" dirty="0" smtClean="0"/>
              <a:t>adenina (A-T), </a:t>
            </a:r>
            <a:r>
              <a:rPr lang="pt-BR" sz="2000" dirty="0"/>
              <a:t>bem como guanina e </a:t>
            </a:r>
            <a:r>
              <a:rPr lang="pt-BR" sz="2000" dirty="0" smtClean="0"/>
              <a:t>citosina (C-G) proposta por </a:t>
            </a:r>
            <a:r>
              <a:rPr lang="pt-BR" sz="2000" dirty="0" err="1" smtClean="0"/>
              <a:t>Chargaff</a:t>
            </a:r>
            <a:r>
              <a:rPr lang="pt-BR" sz="2000" dirty="0" smtClean="0"/>
              <a:t>, além das ligações </a:t>
            </a:r>
            <a:r>
              <a:rPr lang="pt-BR" sz="2000" dirty="0" err="1" smtClean="0"/>
              <a:t>fosfodiéster</a:t>
            </a:r>
            <a:r>
              <a:rPr lang="pt-BR" sz="2000" dirty="0" smtClean="0"/>
              <a:t> </a:t>
            </a:r>
            <a:r>
              <a:rPr lang="pt-BR" sz="2000" dirty="0"/>
              <a:t>de Alexander Todd ligando </a:t>
            </a:r>
            <a:r>
              <a:rPr lang="pt-BR" sz="2000" dirty="0" smtClean="0"/>
              <a:t>os açúcares nas posições 5’ e 3’ para formar os nucleotídeos </a:t>
            </a:r>
            <a:endParaRPr lang="pt-BR" sz="20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97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1216"/>
            <a:ext cx="10515600" cy="788266"/>
          </a:xfrm>
        </p:spPr>
        <p:txBody>
          <a:bodyPr/>
          <a:lstStyle/>
          <a:p>
            <a:pPr algn="ctr"/>
            <a:r>
              <a:rPr lang="pt-BR" b="1" dirty="0" smtClean="0"/>
              <a:t>E Watson continua...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37495"/>
            <a:ext cx="10515600" cy="4351338"/>
          </a:xfrm>
        </p:spPr>
        <p:txBody>
          <a:bodyPr>
            <a:normAutofit/>
          </a:bodyPr>
          <a:lstStyle/>
          <a:p>
            <a:r>
              <a:rPr lang="pt-BR" sz="2000" dirty="0" smtClean="0"/>
              <a:t>Watson </a:t>
            </a:r>
            <a:r>
              <a:rPr lang="pt-BR" sz="2000" dirty="0"/>
              <a:t>e Crick não conheciam as fórmulas químicas das </a:t>
            </a:r>
            <a:r>
              <a:rPr lang="pt-BR" sz="2000" dirty="0" smtClean="0"/>
              <a:t>bases nitrogenadas, mas tiveram ajuda de Jerry </a:t>
            </a:r>
            <a:r>
              <a:rPr lang="pt-BR" sz="2000" dirty="0" err="1" smtClean="0"/>
              <a:t>Donahue</a:t>
            </a:r>
            <a:r>
              <a:rPr lang="pt-BR" sz="2000" dirty="0" smtClean="0"/>
              <a:t> (ex-aluno de Linus Pauling na </a:t>
            </a:r>
            <a:r>
              <a:rPr lang="pt-BR" sz="2000" dirty="0" err="1" smtClean="0"/>
              <a:t>Caltech</a:t>
            </a:r>
            <a:r>
              <a:rPr lang="pt-BR" sz="2000" dirty="0" smtClean="0"/>
              <a:t>) para aprender as fórmulas químicas das bases nitrogenadas </a:t>
            </a:r>
          </a:p>
          <a:p>
            <a:r>
              <a:rPr lang="pt-BR" sz="2000" dirty="0" smtClean="0"/>
              <a:t>Wilkins, sem consultar </a:t>
            </a:r>
            <a:r>
              <a:rPr lang="pt-BR" sz="2000" dirty="0" err="1" smtClean="0"/>
              <a:t>Rosalind</a:t>
            </a:r>
            <a:r>
              <a:rPr lang="pt-BR" sz="2000" dirty="0" smtClean="0"/>
              <a:t> Franklin, forneceu </a:t>
            </a:r>
            <a:r>
              <a:rPr lang="pt-BR" sz="2000" dirty="0"/>
              <a:t>informações </a:t>
            </a:r>
            <a:r>
              <a:rPr lang="pt-BR" sz="2000" dirty="0" smtClean="0"/>
              <a:t>de seu trabalho a Watson e Crick sobre </a:t>
            </a:r>
            <a:r>
              <a:rPr lang="pt-BR" sz="2000" dirty="0"/>
              <a:t>o diâmetro da espiral (20 Å), a distância de 3,4 Å entre as bases </a:t>
            </a:r>
            <a:r>
              <a:rPr lang="pt-BR" sz="2000" dirty="0" smtClean="0"/>
              <a:t>dispostas paralelamente </a:t>
            </a:r>
            <a:r>
              <a:rPr lang="pt-BR" sz="2000" dirty="0"/>
              <a:t>ao eixo helicoidal, o valor da altura de um giro da espiral cristalizada (34 Å) e </a:t>
            </a:r>
            <a:r>
              <a:rPr lang="pt-BR" sz="2000" dirty="0" smtClean="0"/>
              <a:t>a informação </a:t>
            </a:r>
            <a:r>
              <a:rPr lang="pt-BR" sz="2000" dirty="0"/>
              <a:t>de que se o eixo da molécula sofresse um giro de 180°, a imagem evidenciada </a:t>
            </a:r>
            <a:r>
              <a:rPr lang="pt-BR" sz="2000" dirty="0" smtClean="0"/>
              <a:t>pela difração </a:t>
            </a:r>
            <a:r>
              <a:rPr lang="pt-BR" sz="2000" dirty="0"/>
              <a:t>seria a mesma. Além disso, </a:t>
            </a:r>
            <a:r>
              <a:rPr lang="pt-BR" sz="2000" dirty="0" smtClean="0"/>
              <a:t>a </a:t>
            </a:r>
            <a:r>
              <a:rPr lang="pt-BR" sz="2000" dirty="0"/>
              <a:t>densidade do material indicava haver mais de uma cadeia peptídica formando </a:t>
            </a:r>
            <a:r>
              <a:rPr lang="pt-BR" sz="2000" dirty="0" smtClean="0"/>
              <a:t>a molécula </a:t>
            </a:r>
          </a:p>
          <a:p>
            <a:pPr marL="0" indent="0">
              <a:buNone/>
            </a:pPr>
            <a:endParaRPr lang="pt-BR" sz="2200" dirty="0" smtClean="0"/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288" y="3958907"/>
            <a:ext cx="1858241" cy="262463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017" y="3958907"/>
            <a:ext cx="3609295" cy="235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22276"/>
            <a:ext cx="10515600" cy="1089602"/>
          </a:xfrm>
        </p:spPr>
        <p:txBody>
          <a:bodyPr/>
          <a:lstStyle/>
          <a:p>
            <a:pPr algn="ctr"/>
            <a:r>
              <a:rPr lang="pt-BR" b="1" dirty="0"/>
              <a:t>F</a:t>
            </a:r>
            <a:r>
              <a:rPr lang="pt-BR" b="1" dirty="0" smtClean="0"/>
              <a:t>oto 51 de </a:t>
            </a:r>
            <a:r>
              <a:rPr lang="pt-BR" b="1" dirty="0" err="1" smtClean="0"/>
              <a:t>Rosalind</a:t>
            </a:r>
            <a:r>
              <a:rPr lang="pt-BR" b="1" dirty="0" smtClean="0"/>
              <a:t> Franklin </a:t>
            </a:r>
            <a:endParaRPr lang="pt-BR" b="1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981" y="2755504"/>
            <a:ext cx="6081375" cy="309971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583" y="2609782"/>
            <a:ext cx="4506161" cy="339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706" y="3753848"/>
            <a:ext cx="7603103" cy="2265948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529935" y="469036"/>
            <a:ext cx="11294919" cy="61162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/>
              <a:t>    NATURE, Volume 171, April 25, 1953</a:t>
            </a:r>
            <a:endParaRPr lang="pt-BR" b="1" dirty="0"/>
          </a:p>
        </p:txBody>
      </p:sp>
      <p:sp>
        <p:nvSpPr>
          <p:cNvPr id="2" name="CaixaDeTexto 1"/>
          <p:cNvSpPr txBox="1"/>
          <p:nvPr/>
        </p:nvSpPr>
        <p:spPr>
          <a:xfrm>
            <a:off x="1174173" y="1537857"/>
            <a:ext cx="10048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err="1" smtClean="0"/>
              <a:t>Rosalind</a:t>
            </a:r>
            <a:r>
              <a:rPr lang="pt-BR" sz="2400" dirty="0" smtClean="0"/>
              <a:t> Franklin</a:t>
            </a:r>
            <a:r>
              <a:rPr lang="pt-BR" sz="2400" dirty="0"/>
              <a:t>: morreu de câncer aos 37 anos em 1958, sem saber que suas imagens foram essenciais para a descrição da dupla hélice de </a:t>
            </a:r>
            <a:r>
              <a:rPr lang="pt-BR" sz="2400" dirty="0" smtClean="0"/>
              <a:t>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Watson, Crick e Wilkins: prêmio Nobel de Fisiologia e Medicina 1962</a:t>
            </a:r>
          </a:p>
          <a:p>
            <a:r>
              <a:rPr lang="pt-BR" sz="2400" dirty="0" smtClean="0"/>
              <a:t>  </a:t>
            </a:r>
            <a:endParaRPr lang="pt-BR" sz="2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100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678" y="380964"/>
            <a:ext cx="9326116" cy="620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5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53695"/>
            <a:ext cx="10515600" cy="722123"/>
          </a:xfrm>
        </p:spPr>
        <p:txBody>
          <a:bodyPr/>
          <a:lstStyle/>
          <a:p>
            <a:pPr algn="ctr"/>
            <a:r>
              <a:rPr lang="pt-BR" b="1" dirty="0" smtClean="0"/>
              <a:t>Aristóteles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51610"/>
            <a:ext cx="10515600" cy="4697730"/>
          </a:xfrm>
        </p:spPr>
        <p:txBody>
          <a:bodyPr/>
          <a:lstStyle/>
          <a:p>
            <a:r>
              <a:rPr lang="pt-BR" sz="2400" dirty="0"/>
              <a:t>Aristóteles: décadas </a:t>
            </a:r>
            <a:r>
              <a:rPr lang="pt-BR" sz="2400" dirty="0" smtClean="0"/>
              <a:t>depois de Hipócrates, </a:t>
            </a:r>
            <a:r>
              <a:rPr lang="pt-BR" sz="2400" dirty="0"/>
              <a:t>propôs que tanto o pai quanto a mãe eram responsáveis pela transmissão do material genético para os filhos mediante a mistura de sêmen e do sangue menstrual feminino</a:t>
            </a:r>
          </a:p>
          <a:p>
            <a:r>
              <a:rPr lang="pt-BR" sz="2400" dirty="0"/>
              <a:t>Criticou a </a:t>
            </a:r>
            <a:r>
              <a:rPr lang="pt-BR" sz="2400" dirty="0" err="1"/>
              <a:t>pangênese</a:t>
            </a:r>
            <a:r>
              <a:rPr lang="pt-BR" sz="2400" dirty="0"/>
              <a:t> </a:t>
            </a:r>
            <a:r>
              <a:rPr lang="pt-BR" sz="2400" dirty="0" smtClean="0"/>
              <a:t>de Hipócrates por </a:t>
            </a:r>
            <a:r>
              <a:rPr lang="pt-BR" sz="2400" dirty="0"/>
              <a:t>ela não explicar, por exemplo, um indivíduo com características dos avós, inexistentes nos pais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90" y="3724102"/>
            <a:ext cx="1737360" cy="218520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286500" y="5908271"/>
            <a:ext cx="155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(384-322 a.C.)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02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64" y="509155"/>
            <a:ext cx="4499263" cy="612024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856" y="509155"/>
            <a:ext cx="4675904" cy="6120246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>
            <a:off x="2670464" y="1745673"/>
            <a:ext cx="727363" cy="10391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3397827" y="1756064"/>
            <a:ext cx="0" cy="44680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flipH="1">
            <a:off x="2597727" y="2202873"/>
            <a:ext cx="8001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2670464" y="1756064"/>
            <a:ext cx="0" cy="44680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9424555" y="5049982"/>
            <a:ext cx="10390" cy="20781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9466118" y="5049982"/>
            <a:ext cx="1163782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flipH="1">
            <a:off x="10650681" y="5049982"/>
            <a:ext cx="10392" cy="20781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9434945" y="5257800"/>
            <a:ext cx="122612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0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3171"/>
            <a:ext cx="10515600" cy="746702"/>
          </a:xfrm>
        </p:spPr>
        <p:txBody>
          <a:bodyPr/>
          <a:lstStyle/>
          <a:p>
            <a:pPr algn="ctr"/>
            <a:r>
              <a:rPr lang="pt-BR" b="1" dirty="0" err="1" smtClean="0"/>
              <a:t>Nature</a:t>
            </a:r>
            <a:r>
              <a:rPr lang="pt-BR" b="1" dirty="0" smtClean="0"/>
              <a:t>, May 30, 1953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17073"/>
            <a:ext cx="5638799" cy="473277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210301" y="1436108"/>
            <a:ext cx="557299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Baseados </a:t>
            </a:r>
            <a:r>
              <a:rPr lang="pt-BR" sz="2000" dirty="0"/>
              <a:t>nos dados de </a:t>
            </a:r>
            <a:r>
              <a:rPr lang="pt-BR" sz="2000" dirty="0" smtClean="0"/>
              <a:t>Franklin, </a:t>
            </a:r>
            <a:r>
              <a:rPr lang="pt-BR" sz="2000" dirty="0" err="1" smtClean="0"/>
              <a:t>Chargaff</a:t>
            </a:r>
            <a:r>
              <a:rPr lang="pt-BR" sz="2000" dirty="0" smtClean="0"/>
              <a:t> e Todd: Watson e Crick estabeleceram </a:t>
            </a:r>
            <a:r>
              <a:rPr lang="pt-BR" sz="2000" dirty="0"/>
              <a:t>que os grupos fosfatos se situavam externamente à molécula de DNA e </a:t>
            </a:r>
            <a:r>
              <a:rPr lang="pt-BR" sz="2000" dirty="0" smtClean="0"/>
              <a:t>em </a:t>
            </a:r>
            <a:r>
              <a:rPr lang="pt-BR" sz="2000" b="1" dirty="0"/>
              <a:t>1953 </a:t>
            </a:r>
            <a:r>
              <a:rPr lang="pt-BR" sz="2000" dirty="0"/>
              <a:t>deduziram o modelo de 2 cadeias </a:t>
            </a:r>
            <a:r>
              <a:rPr lang="pt-BR" sz="2000" dirty="0" err="1"/>
              <a:t>polinucleotídicas</a:t>
            </a:r>
            <a:r>
              <a:rPr lang="pt-BR" sz="2000" dirty="0"/>
              <a:t> antiparalelas ligadas por pontes de hidrogênio e dispostas de forma </a:t>
            </a:r>
            <a:r>
              <a:rPr lang="pt-BR" sz="2000" dirty="0" smtClean="0"/>
              <a:t>helicoidal</a:t>
            </a:r>
          </a:p>
          <a:p>
            <a:endParaRPr lang="pt-BR" dirty="0"/>
          </a:p>
          <a:p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940" y="3959876"/>
            <a:ext cx="3406486" cy="223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6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28600"/>
            <a:ext cx="10515600" cy="924791"/>
          </a:xfrm>
        </p:spPr>
        <p:txBody>
          <a:bodyPr/>
          <a:lstStyle/>
          <a:p>
            <a:pPr algn="ctr"/>
            <a:r>
              <a:rPr lang="pt-BR" b="1" dirty="0" smtClean="0"/>
              <a:t>Modelo de Watson, Crick &amp; Wilkins </a:t>
            </a:r>
            <a:endParaRPr lang="pt-BR" b="1" dirty="0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486" y="1470900"/>
            <a:ext cx="5489514" cy="435133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905" y="1470900"/>
            <a:ext cx="49458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8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/>
          <a:lstStyle/>
          <a:p>
            <a:pPr algn="ctr"/>
            <a:r>
              <a:rPr lang="pt-BR" b="1" dirty="0" smtClean="0"/>
              <a:t>Número de cromossomos humanos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92382"/>
            <a:ext cx="10515600" cy="4794972"/>
          </a:xfrm>
        </p:spPr>
        <p:txBody>
          <a:bodyPr>
            <a:normAutofit/>
          </a:bodyPr>
          <a:lstStyle/>
          <a:p>
            <a:r>
              <a:rPr lang="pt-BR" sz="2400" dirty="0" smtClean="0"/>
              <a:t>1955: </a:t>
            </a:r>
            <a:r>
              <a:rPr lang="pt-BR" sz="2400" dirty="0"/>
              <a:t>Joe </a:t>
            </a:r>
            <a:r>
              <a:rPr lang="pt-BR" sz="2400" dirty="0" err="1"/>
              <a:t>Hin</a:t>
            </a:r>
            <a:r>
              <a:rPr lang="pt-BR" sz="2400" dirty="0"/>
              <a:t> </a:t>
            </a:r>
            <a:r>
              <a:rPr lang="pt-BR" sz="2400" dirty="0" err="1" smtClean="0"/>
              <a:t>Tjio</a:t>
            </a:r>
            <a:r>
              <a:rPr lang="pt-BR" sz="2400" dirty="0" smtClean="0"/>
              <a:t>, </a:t>
            </a:r>
            <a:r>
              <a:rPr lang="pt-BR" sz="2400" dirty="0" err="1" smtClean="0"/>
              <a:t>citogeneticista</a:t>
            </a:r>
            <a:r>
              <a:rPr lang="pt-BR" sz="2400" dirty="0" smtClean="0"/>
              <a:t> da Indonésia radicado nos EUA, no laboratório do geneticista e botânico sueco </a:t>
            </a:r>
            <a:r>
              <a:rPr lang="en-US" sz="2400" dirty="0" smtClean="0"/>
              <a:t>Albert Levan</a:t>
            </a:r>
            <a:r>
              <a:rPr lang="en-US" sz="2400" dirty="0"/>
              <a:t> </a:t>
            </a:r>
            <a:r>
              <a:rPr lang="en-US" sz="2400" dirty="0" smtClean="0"/>
              <a:t>(1905-1998), do </a:t>
            </a:r>
            <a:r>
              <a:rPr lang="pt-BR" sz="2400" dirty="0" smtClean="0"/>
              <a:t>Instituto </a:t>
            </a:r>
            <a:r>
              <a:rPr lang="pt-BR" sz="2400" dirty="0"/>
              <a:t>de Genética, </a:t>
            </a:r>
            <a:r>
              <a:rPr lang="pt-BR" sz="2400" dirty="0" smtClean="0"/>
              <a:t>Universidade de </a:t>
            </a:r>
            <a:r>
              <a:rPr lang="pt-BR" sz="2400" dirty="0" err="1" smtClean="0"/>
              <a:t>Lund</a:t>
            </a:r>
            <a:r>
              <a:rPr lang="pt-BR" sz="2400" dirty="0"/>
              <a:t>, Suécia </a:t>
            </a:r>
            <a:r>
              <a:rPr lang="pt-BR" sz="2400" dirty="0" smtClean="0"/>
              <a:t>foram os primeiros a descrever que os seres humanos normais possuem 46 cromossomos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81599" y="6203372"/>
            <a:ext cx="309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(1905-1998)         (1919 </a:t>
            </a:r>
            <a:r>
              <a:rPr lang="pt-BR" dirty="0"/>
              <a:t>-2001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992" y="4010892"/>
            <a:ext cx="3096238" cy="224919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389" y="3340038"/>
            <a:ext cx="4762500" cy="304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72" y="2995200"/>
            <a:ext cx="439102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7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051" y="1796981"/>
            <a:ext cx="5902829" cy="4691953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69620" y="285116"/>
            <a:ext cx="10515600" cy="769612"/>
          </a:xfrm>
        </p:spPr>
        <p:txBody>
          <a:bodyPr/>
          <a:lstStyle/>
          <a:p>
            <a:pPr algn="ctr"/>
            <a:r>
              <a:rPr lang="pt-BR" b="1" dirty="0" smtClean="0"/>
              <a:t>Cromossomos humanos 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7376894" y="2247441"/>
            <a:ext cx="3338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22 pares de autossomos</a:t>
            </a:r>
          </a:p>
          <a:p>
            <a:endParaRPr lang="pt-BR" sz="2400" b="1" dirty="0"/>
          </a:p>
          <a:p>
            <a:r>
              <a:rPr lang="pt-BR" sz="2400" b="1" dirty="0" smtClean="0"/>
              <a:t>1 par de cromossomos sexuais </a:t>
            </a:r>
          </a:p>
          <a:p>
            <a:endParaRPr lang="pt-BR" sz="2400" b="1" dirty="0"/>
          </a:p>
          <a:p>
            <a:r>
              <a:rPr lang="pt-BR" sz="2400" b="1" dirty="0" smtClean="0"/>
              <a:t>	XX na mulher</a:t>
            </a:r>
          </a:p>
          <a:p>
            <a:r>
              <a:rPr lang="pt-BR" sz="2400" b="1" dirty="0"/>
              <a:t>	</a:t>
            </a:r>
            <a:r>
              <a:rPr lang="pt-BR" sz="2400" b="1" dirty="0" smtClean="0"/>
              <a:t>XY no homem 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07169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956" y="3511624"/>
            <a:ext cx="1509312" cy="2263969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310041"/>
            <a:ext cx="10515600" cy="868764"/>
          </a:xfrm>
        </p:spPr>
        <p:txBody>
          <a:bodyPr/>
          <a:lstStyle/>
          <a:p>
            <a:pPr algn="ctr"/>
            <a:r>
              <a:rPr lang="pt-BR" b="1" dirty="0" smtClean="0"/>
              <a:t>Descoberta da DNA polimerase</a:t>
            </a:r>
            <a:endParaRPr lang="pt-BR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838200" y="1366092"/>
            <a:ext cx="10515600" cy="4810871"/>
          </a:xfrm>
        </p:spPr>
        <p:txBody>
          <a:bodyPr>
            <a:normAutofit/>
          </a:bodyPr>
          <a:lstStyle/>
          <a:p>
            <a:r>
              <a:rPr lang="pt-BR" sz="2400" dirty="0" smtClean="0"/>
              <a:t>1956: a primeira </a:t>
            </a:r>
            <a:r>
              <a:rPr lang="pt-BR" sz="2400" dirty="0"/>
              <a:t>DNA Polimerase descoberta foi a </a:t>
            </a:r>
            <a:r>
              <a:rPr lang="pt-BR" sz="2400" dirty="0" smtClean="0"/>
              <a:t>da bactéria </a:t>
            </a:r>
            <a:r>
              <a:rPr lang="pt-BR" sz="2400" i="1" dirty="0" smtClean="0"/>
              <a:t>Escherichia coli  </a:t>
            </a:r>
            <a:r>
              <a:rPr lang="pt-BR" sz="2400" dirty="0" smtClean="0"/>
              <a:t>(</a:t>
            </a:r>
            <a:r>
              <a:rPr lang="pt-BR" sz="2400" dirty="0"/>
              <a:t>E. Coli), caracterizada </a:t>
            </a:r>
            <a:r>
              <a:rPr lang="pt-BR" sz="2400" dirty="0" smtClean="0"/>
              <a:t>por Arthur Kornberg (bioquímico)</a:t>
            </a:r>
            <a:r>
              <a:rPr lang="pt-BR" sz="2400" dirty="0"/>
              <a:t> </a:t>
            </a:r>
            <a:r>
              <a:rPr lang="pt-BR" sz="2400" dirty="0" smtClean="0"/>
              <a:t>e colegas em </a:t>
            </a:r>
            <a:r>
              <a:rPr lang="pt-BR" sz="2400" dirty="0"/>
              <a:t>1956. D</a:t>
            </a:r>
            <a:r>
              <a:rPr lang="pt-BR" sz="2400" dirty="0" smtClean="0"/>
              <a:t>escreveram </a:t>
            </a:r>
            <a:r>
              <a:rPr lang="pt-BR" sz="2400" dirty="0"/>
              <a:t>o processo de replicação do DNA pelo qual a </a:t>
            </a:r>
            <a:r>
              <a:rPr lang="pt-BR" sz="2400" b="1" dirty="0"/>
              <a:t>DNA polimerase </a:t>
            </a:r>
            <a:r>
              <a:rPr lang="pt-BR" sz="2400" dirty="0"/>
              <a:t>copia a sequência de </a:t>
            </a:r>
            <a:r>
              <a:rPr lang="pt-BR" sz="2400" dirty="0" smtClean="0"/>
              <a:t>bases </a:t>
            </a:r>
            <a:r>
              <a:rPr lang="pt-BR" sz="2400" dirty="0"/>
              <a:t>de uma fita-molde de DNA.  Kornberg </a:t>
            </a:r>
            <a:r>
              <a:rPr lang="pt-BR" sz="2400" dirty="0" smtClean="0"/>
              <a:t>e colegas receberam </a:t>
            </a:r>
            <a:r>
              <a:rPr lang="pt-BR" sz="2400" dirty="0"/>
              <a:t>o Prêmio Nobel de Fisiologia ou Medicina em </a:t>
            </a:r>
            <a:r>
              <a:rPr lang="pt-BR" sz="2400" dirty="0" smtClean="0"/>
              <a:t>1959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145754" y="5783854"/>
            <a:ext cx="1994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(1918-2007)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688" y="3511624"/>
            <a:ext cx="2381250" cy="19812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375688" y="5508433"/>
            <a:ext cx="2486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DNA polimerase 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885" y="3490514"/>
            <a:ext cx="1831096" cy="256264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4947" y="3490514"/>
            <a:ext cx="1905460" cy="25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19651"/>
            <a:ext cx="10515600" cy="705139"/>
          </a:xfrm>
        </p:spPr>
        <p:txBody>
          <a:bodyPr/>
          <a:lstStyle/>
          <a:p>
            <a:pPr algn="ctr"/>
            <a:r>
              <a:rPr lang="pt-BR" b="1" dirty="0" smtClean="0"/>
              <a:t>Replicação do DNA 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655" y="3423849"/>
            <a:ext cx="2444708" cy="244470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246909" y="1153388"/>
            <a:ext cx="101068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1957: </a:t>
            </a:r>
            <a:r>
              <a:rPr lang="pt-BR" sz="2400" dirty="0"/>
              <a:t>Matthew Stanley </a:t>
            </a:r>
            <a:r>
              <a:rPr lang="pt-BR" sz="2400" dirty="0" err="1"/>
              <a:t>Meselson</a:t>
            </a:r>
            <a:r>
              <a:rPr lang="pt-BR" sz="2400" dirty="0"/>
              <a:t> e Franklin </a:t>
            </a:r>
            <a:r>
              <a:rPr lang="pt-BR" sz="2400" dirty="0" err="1"/>
              <a:t>Stahl</a:t>
            </a:r>
            <a:r>
              <a:rPr lang="pt-BR" sz="2400" dirty="0"/>
              <a:t> descreveram a replicação </a:t>
            </a:r>
            <a:r>
              <a:rPr lang="pt-BR" sz="2400" dirty="0" err="1"/>
              <a:t>semi-conservativa</a:t>
            </a:r>
            <a:r>
              <a:rPr lang="pt-BR" sz="2400" dirty="0"/>
              <a:t> do DNA </a:t>
            </a:r>
            <a:r>
              <a:rPr lang="pt-BR" sz="2400" dirty="0" smtClean="0"/>
              <a:t>da bactéria E. coli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Na replicação, as </a:t>
            </a:r>
            <a:r>
              <a:rPr lang="pt-BR" sz="2400" dirty="0"/>
              <a:t>duas fitas de DNA se desconectam e cada uma serve de modelo para a síntese de uma fita complementar nova</a:t>
            </a:r>
          </a:p>
          <a:p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027" y="2919469"/>
            <a:ext cx="2364301" cy="172238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303" y="4786856"/>
            <a:ext cx="2367514" cy="17558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757" y="3618947"/>
            <a:ext cx="3397925" cy="20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5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785" y="1262377"/>
            <a:ext cx="5481015" cy="5266074"/>
          </a:xfrm>
          <a:prstGeom prst="rect">
            <a:avLst/>
          </a:prstGeom>
        </p:spPr>
      </p:pic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616732" y="26791"/>
            <a:ext cx="10515600" cy="829830"/>
          </a:xfrm>
        </p:spPr>
        <p:txBody>
          <a:bodyPr/>
          <a:lstStyle/>
          <a:p>
            <a:pPr algn="ctr"/>
            <a:r>
              <a:rPr lang="pt-BR" b="1" dirty="0" smtClean="0"/>
              <a:t>Replicação do DNA </a:t>
            </a:r>
            <a:endParaRPr lang="pt-BR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32" y="2420837"/>
            <a:ext cx="4877223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23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21058"/>
            <a:ext cx="10515600" cy="813680"/>
          </a:xfrm>
        </p:spPr>
        <p:txBody>
          <a:bodyPr/>
          <a:lstStyle/>
          <a:p>
            <a:pPr algn="ctr"/>
            <a:r>
              <a:rPr lang="pt-BR" b="1" dirty="0" smtClean="0"/>
              <a:t>Dogma central da Biologia Molecular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16302"/>
            <a:ext cx="10515600" cy="1931127"/>
          </a:xfrm>
        </p:spPr>
        <p:txBody>
          <a:bodyPr>
            <a:normAutofit/>
          </a:bodyPr>
          <a:lstStyle/>
          <a:p>
            <a:r>
              <a:rPr lang="pt-BR" sz="2400" dirty="0" smtClean="0"/>
              <a:t>Proposto por Sir Francis Crick em 1958 e publicado na revista </a:t>
            </a:r>
            <a:r>
              <a:rPr lang="pt-BR" sz="2400" dirty="0" err="1" smtClean="0"/>
              <a:t>Nature</a:t>
            </a:r>
            <a:r>
              <a:rPr lang="pt-BR" sz="2400" dirty="0" smtClean="0"/>
              <a:t> em 1970 </a:t>
            </a:r>
          </a:p>
          <a:p>
            <a:r>
              <a:rPr lang="pt-BR" sz="2400" dirty="0" smtClean="0"/>
              <a:t>O</a:t>
            </a:r>
            <a:r>
              <a:rPr lang="pt-BR" sz="2400" dirty="0"/>
              <a:t> </a:t>
            </a:r>
            <a:r>
              <a:rPr lang="pt-BR" sz="2400" b="1" dirty="0"/>
              <a:t>Dogma Central da Biologia Molecular</a:t>
            </a:r>
            <a:r>
              <a:rPr lang="pt-BR" sz="2400" dirty="0"/>
              <a:t> explica como ocorre o fluxo de informações </a:t>
            </a:r>
            <a:r>
              <a:rPr lang="pt-BR" sz="2400" dirty="0" smtClean="0"/>
              <a:t>genéticas</a:t>
            </a:r>
            <a:r>
              <a:rPr lang="pt-BR" sz="2400" dirty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898" y="2853370"/>
            <a:ext cx="2977476" cy="34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58485"/>
            <a:ext cx="10515600" cy="840221"/>
          </a:xfrm>
        </p:spPr>
        <p:txBody>
          <a:bodyPr/>
          <a:lstStyle/>
          <a:p>
            <a:pPr algn="ctr"/>
            <a:r>
              <a:rPr lang="pt-BR" b="1" dirty="0" smtClean="0"/>
              <a:t>Enzimas de restrição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464" y="1995055"/>
            <a:ext cx="5974045" cy="442340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067" y="1995055"/>
            <a:ext cx="3076575" cy="187642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1280" y="4175847"/>
            <a:ext cx="3079173" cy="230938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125691" y="1662545"/>
            <a:ext cx="2760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Cohesive</a:t>
            </a:r>
            <a:r>
              <a:rPr lang="pt-BR" sz="1400" dirty="0" smtClean="0"/>
              <a:t> </a:t>
            </a:r>
            <a:r>
              <a:rPr lang="pt-BR" sz="1400" dirty="0" err="1" smtClean="0"/>
              <a:t>ends</a:t>
            </a:r>
            <a:r>
              <a:rPr lang="pt-BR" sz="1400" dirty="0" smtClean="0"/>
              <a:t>             </a:t>
            </a:r>
            <a:r>
              <a:rPr lang="pt-BR" sz="1400" dirty="0" err="1" smtClean="0"/>
              <a:t>Blunt</a:t>
            </a:r>
            <a:r>
              <a:rPr lang="pt-BR" sz="1400" dirty="0" smtClean="0"/>
              <a:t> </a:t>
            </a:r>
            <a:r>
              <a:rPr lang="pt-BR" sz="1400" dirty="0" err="1" smtClean="0"/>
              <a:t>ends</a:t>
            </a:r>
            <a:r>
              <a:rPr lang="pt-BR" sz="1400" dirty="0" smtClean="0"/>
              <a:t>  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0858498" y="5081155"/>
            <a:ext cx="1018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err="1" smtClean="0"/>
              <a:t>Palíndrome</a:t>
            </a:r>
            <a:r>
              <a:rPr lang="pt-BR" sz="1400" dirty="0" smtClean="0"/>
              <a:t> 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136757" y="1451610"/>
            <a:ext cx="552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Descobertas no início dos anos de 1960 </a:t>
            </a:r>
            <a:endParaRPr lang="pt-BR" sz="2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1216464" y="6428077"/>
            <a:ext cx="5870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Prêmio Nobel de Fisiologia e Medicina de 1978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68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1327"/>
            <a:ext cx="10515600" cy="964911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Microscópio: século XVII até século XIX </a:t>
            </a:r>
            <a:endParaRPr lang="pt-BR" b="1" dirty="0"/>
          </a:p>
        </p:txBody>
      </p:sp>
      <p:pic>
        <p:nvPicPr>
          <p:cNvPr id="3078" name="Picture 6" descr="Resultado de imagem para Roberto Hooke observaÃ§Ã£o de cortiÃ§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4200126"/>
            <a:ext cx="2125373" cy="199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sultado de imagem para Roberto Hooke observaÃ§Ã£o de cortiÃ§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23" y="4200126"/>
            <a:ext cx="2690037" cy="199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475767" y="1618068"/>
            <a:ext cx="61137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Instrumentos que aumentam as imagens </a:t>
            </a:r>
            <a:r>
              <a:rPr lang="pt-BR" sz="2400" dirty="0" smtClean="0"/>
              <a:t>eram conhecidos  </a:t>
            </a:r>
            <a:r>
              <a:rPr lang="pt-BR" sz="2400" dirty="0"/>
              <a:t>desde a </a:t>
            </a:r>
            <a:r>
              <a:rPr lang="pt-BR" sz="2400" dirty="0" smtClean="0"/>
              <a:t>antiguidade</a:t>
            </a:r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1665: Robert </a:t>
            </a:r>
            <a:r>
              <a:rPr lang="pt-BR" sz="2400" dirty="0" err="1"/>
              <a:t>Hooke</a:t>
            </a:r>
            <a:r>
              <a:rPr lang="pt-BR" sz="2400" dirty="0"/>
              <a:t>, cientista inglês, foi o primeiro a observar células em um microscópio rudimentar desenvolvido por Anthony Van </a:t>
            </a:r>
            <a:r>
              <a:rPr lang="pt-BR" sz="2400" dirty="0" err="1" smtClean="0"/>
              <a:t>Leeuwenhoeck</a:t>
            </a:r>
            <a:endParaRPr lang="pt-BR" sz="2400" dirty="0" smtClean="0"/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err="1"/>
              <a:t>Hooke</a:t>
            </a:r>
            <a:r>
              <a:rPr lang="pt-BR" sz="2400" dirty="0"/>
              <a:t> observou cortes finos de cortiça e encontrou estruturas semelhantes a favos de </a:t>
            </a:r>
            <a:r>
              <a:rPr lang="pt-BR" sz="2400" dirty="0" smtClean="0"/>
              <a:t>mel que chamou de </a:t>
            </a:r>
            <a:r>
              <a:rPr lang="pt-BR" sz="2400" b="1" dirty="0" smtClean="0"/>
              <a:t>célula </a:t>
            </a:r>
            <a:r>
              <a:rPr lang="pt-BR" sz="2400" dirty="0" smtClean="0"/>
              <a:t>  </a:t>
            </a:r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482" y="1822310"/>
            <a:ext cx="3842558" cy="21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912957"/>
          </a:xfrm>
        </p:spPr>
        <p:txBody>
          <a:bodyPr>
            <a:normAutofit/>
          </a:bodyPr>
          <a:lstStyle/>
          <a:p>
            <a:pPr algn="ctr"/>
            <a:r>
              <a:rPr lang="pt-BR" b="1" dirty="0" err="1" smtClean="0"/>
              <a:t>Restriction</a:t>
            </a:r>
            <a:r>
              <a:rPr lang="pt-BR" b="1" dirty="0" smtClean="0"/>
              <a:t> </a:t>
            </a:r>
            <a:r>
              <a:rPr lang="pt-BR" b="1" dirty="0" err="1" smtClean="0"/>
              <a:t>Fragment</a:t>
            </a:r>
            <a:r>
              <a:rPr lang="pt-BR" b="1" dirty="0" smtClean="0"/>
              <a:t> </a:t>
            </a:r>
            <a:r>
              <a:rPr lang="pt-BR" b="1" dirty="0" err="1" smtClean="0"/>
              <a:t>Length</a:t>
            </a:r>
            <a:r>
              <a:rPr lang="pt-BR" b="1" dirty="0" smtClean="0"/>
              <a:t> </a:t>
            </a:r>
            <a:r>
              <a:rPr lang="pt-BR" b="1" dirty="0" err="1" smtClean="0"/>
              <a:t>Polymorphism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7169727" y="2753591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838200" y="1291590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O polimorfismo de comprimento de fragmentos de DNA (</a:t>
            </a:r>
            <a:r>
              <a:rPr lang="pt-BR" sz="2000" b="1" dirty="0"/>
              <a:t>RFLP</a:t>
            </a:r>
            <a:r>
              <a:rPr lang="pt-BR" sz="2000" dirty="0" smtClean="0"/>
              <a:t>) é </a:t>
            </a:r>
            <a:r>
              <a:rPr lang="pt-BR" sz="2000" dirty="0"/>
              <a:t>obtido através do tratamento do DNA com </a:t>
            </a:r>
            <a:r>
              <a:rPr lang="pt-BR" sz="2000" dirty="0" smtClean="0"/>
              <a:t>uma ou mais enzimas </a:t>
            </a:r>
            <a:r>
              <a:rPr lang="pt-BR" sz="2000" dirty="0"/>
              <a:t>de </a:t>
            </a:r>
            <a:r>
              <a:rPr lang="pt-BR" sz="2000" dirty="0" smtClean="0"/>
              <a:t>restrição e serve para </a:t>
            </a:r>
            <a:r>
              <a:rPr lang="pt-BR" sz="2000" dirty="0" err="1" smtClean="0"/>
              <a:t>genotipagem</a:t>
            </a:r>
            <a:r>
              <a:rPr lang="pt-BR" sz="2000" dirty="0" smtClean="0"/>
              <a:t> e </a:t>
            </a:r>
            <a:r>
              <a:rPr lang="pt-BR" sz="2000" dirty="0" err="1" smtClean="0"/>
              <a:t>Genetic</a:t>
            </a:r>
            <a:r>
              <a:rPr lang="pt-BR" sz="2000" dirty="0" smtClean="0"/>
              <a:t> </a:t>
            </a:r>
            <a:r>
              <a:rPr lang="pt-BR" sz="2000" dirty="0" err="1" smtClean="0"/>
              <a:t>Linkage</a:t>
            </a:r>
            <a:r>
              <a:rPr lang="pt-BR" sz="2000" dirty="0" smtClean="0"/>
              <a:t> </a:t>
            </a:r>
            <a:r>
              <a:rPr lang="pt-BR" sz="2000" dirty="0" err="1" smtClean="0"/>
              <a:t>analysis</a:t>
            </a:r>
            <a:r>
              <a:rPr lang="pt-BR" sz="2000" dirty="0" smtClean="0"/>
              <a:t> (localizar um determinado gene no genoma) </a:t>
            </a:r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98" y="2753591"/>
            <a:ext cx="5433911" cy="308737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137" y="2753591"/>
            <a:ext cx="4112202" cy="308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16535"/>
            <a:ext cx="10515600" cy="915035"/>
          </a:xfrm>
        </p:spPr>
        <p:txBody>
          <a:bodyPr/>
          <a:lstStyle/>
          <a:p>
            <a:pPr algn="ctr"/>
            <a:r>
              <a:rPr lang="pt-BR" b="1" dirty="0" smtClean="0"/>
              <a:t>Síntese de proteínas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88415"/>
            <a:ext cx="10515600" cy="780415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1961 – Elucidação do processo de síntese de proteínas (Jacob e Monod</a:t>
            </a:r>
            <a:r>
              <a:rPr lang="pt-BR" dirty="0" smtClean="0"/>
              <a:t>), receberam o prêmio Nobel em 1965 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283970" y="4648795"/>
            <a:ext cx="1436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(1920-2003)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830" y="2737020"/>
            <a:ext cx="2727960" cy="192179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777490" y="4637365"/>
            <a:ext cx="170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(1910-1976) 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948690" y="5099169"/>
            <a:ext cx="108013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Um</a:t>
            </a:r>
            <a:r>
              <a:rPr lang="pt-BR" b="1" dirty="0" smtClean="0"/>
              <a:t> promotor</a:t>
            </a:r>
            <a:r>
              <a:rPr lang="pt-BR" dirty="0"/>
              <a:t> é uma região do DNA que inicia a transcrição de um determinado gene. </a:t>
            </a:r>
            <a:r>
              <a:rPr lang="pt-BR" dirty="0" smtClean="0"/>
              <a:t>Os </a:t>
            </a:r>
            <a:r>
              <a:rPr lang="pt-BR" b="1" dirty="0" smtClean="0"/>
              <a:t>promotores</a:t>
            </a:r>
            <a:r>
              <a:rPr lang="pt-BR" dirty="0"/>
              <a:t> estão localizados perto do sítio de início da transcrição de </a:t>
            </a:r>
            <a:r>
              <a:rPr lang="pt-BR" dirty="0" smtClean="0"/>
              <a:t>genes</a:t>
            </a:r>
            <a:r>
              <a:rPr lang="pt-BR" dirty="0"/>
              <a:t> </a:t>
            </a:r>
            <a:endParaRPr lang="pt-BR" dirty="0" smtClean="0"/>
          </a:p>
          <a:p>
            <a:r>
              <a:rPr lang="pt-BR" b="1" dirty="0" err="1"/>
              <a:t>Operon</a:t>
            </a:r>
            <a:r>
              <a:rPr lang="pt-BR" dirty="0"/>
              <a:t> (em francês) </a:t>
            </a:r>
            <a:r>
              <a:rPr lang="pt-BR" dirty="0" smtClean="0"/>
              <a:t>ou operador é </a:t>
            </a:r>
            <a:r>
              <a:rPr lang="pt-BR" dirty="0"/>
              <a:t>um conjunto de genes nos procariontes e em alguns eucariontes que se encontram funcionalmente relacionados, contíguos e controlados coordenadamente, sendo todos expressos em apenas um RNA mensageiro. O </a:t>
            </a:r>
            <a:r>
              <a:rPr lang="pt-BR" dirty="0" err="1"/>
              <a:t>operon</a:t>
            </a:r>
            <a:r>
              <a:rPr lang="pt-BR" dirty="0"/>
              <a:t> é constituído pelo promotor, o operador e os genes </a:t>
            </a:r>
            <a:r>
              <a:rPr lang="pt-BR" dirty="0" smtClean="0"/>
              <a:t>estruturais</a:t>
            </a:r>
            <a:endParaRPr lang="pt-BR" dirty="0"/>
          </a:p>
          <a:p>
            <a:endParaRPr lang="pt-BR" sz="1400" dirty="0"/>
          </a:p>
        </p:txBody>
      </p:sp>
      <p:pic>
        <p:nvPicPr>
          <p:cNvPr id="1026" name="Picture 2" descr="Resultado de imagem para sÃ­ntese da proteÃ­na lac com promotor oper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163" y="2581417"/>
            <a:ext cx="5506717" cy="243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610"/>
          </a:xfrm>
        </p:spPr>
        <p:txBody>
          <a:bodyPr/>
          <a:lstStyle/>
          <a:p>
            <a:pPr algn="ctr"/>
            <a:r>
              <a:rPr lang="pt-BR" b="1" dirty="0" smtClean="0"/>
              <a:t>Código genético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17805"/>
            <a:ext cx="10515600" cy="4351338"/>
          </a:xfrm>
        </p:spPr>
        <p:txBody>
          <a:bodyPr/>
          <a:lstStyle/>
          <a:p>
            <a:r>
              <a:rPr lang="pt-BR" sz="2400" dirty="0"/>
              <a:t>1964: Marshall Warren Nirenberg, </a:t>
            </a:r>
            <a:r>
              <a:rPr lang="pt-BR" sz="2400" dirty="0" smtClean="0"/>
              <a:t>bioquímico; </a:t>
            </a:r>
            <a:r>
              <a:rPr lang="pt-BR" sz="2400" dirty="0"/>
              <a:t>Har Gobind Khorana, biólogo molecular indiano e  Robert William Holley, bioquímico, </a:t>
            </a:r>
            <a:r>
              <a:rPr lang="pt-BR" sz="2400" dirty="0" smtClean="0"/>
              <a:t>receberam o Prêmio </a:t>
            </a:r>
            <a:r>
              <a:rPr lang="pt-BR" sz="2400" dirty="0"/>
              <a:t>Nobel de Fisiologia e Medicina </a:t>
            </a:r>
            <a:r>
              <a:rPr lang="pt-BR" sz="2400" dirty="0" smtClean="0"/>
              <a:t>de 1968 </a:t>
            </a:r>
            <a:r>
              <a:rPr lang="pt-BR" sz="2400" dirty="0"/>
              <a:t>pela descoberta do código genético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393" y="3121153"/>
            <a:ext cx="4699214" cy="258733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856667" y="570848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(1922-1993)    </a:t>
            </a:r>
            <a:r>
              <a:rPr lang="pt-BR" dirty="0" smtClean="0"/>
              <a:t>(</a:t>
            </a:r>
            <a:r>
              <a:rPr lang="pt-BR" dirty="0"/>
              <a:t>1922-2011)   </a:t>
            </a:r>
            <a:r>
              <a:rPr lang="pt-BR" dirty="0" smtClean="0"/>
              <a:t> (</a:t>
            </a:r>
            <a:r>
              <a:rPr lang="pt-BR" dirty="0"/>
              <a:t>1927-2010)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849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9396"/>
            <a:ext cx="10515600" cy="868764"/>
          </a:xfrm>
        </p:spPr>
        <p:txBody>
          <a:bodyPr/>
          <a:lstStyle/>
          <a:p>
            <a:pPr algn="ctr"/>
            <a:r>
              <a:rPr lang="pt-BR" b="1" dirty="0" smtClean="0"/>
              <a:t>Experimento de Nirenberg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816" y="2191620"/>
            <a:ext cx="4115157" cy="25849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145973" y="1565911"/>
            <a:ext cx="67640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Nirenberg sintetizou RNA </a:t>
            </a:r>
            <a:r>
              <a:rPr lang="pt-BR" sz="2000" dirty="0" err="1" smtClean="0"/>
              <a:t>mensagei</a:t>
            </a:r>
            <a:r>
              <a:rPr lang="pt-BR" sz="2000" dirty="0" err="1"/>
              <a:t>exclusivamente</a:t>
            </a:r>
            <a:r>
              <a:rPr lang="pt-BR" sz="2000" dirty="0"/>
              <a:t> por nucleotídeos URACILA (U)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À mistura contendo o RNA mensageiro </a:t>
            </a:r>
            <a:r>
              <a:rPr lang="pt-BR" sz="2000" dirty="0" err="1"/>
              <a:t>poli-U</a:t>
            </a:r>
            <a:r>
              <a:rPr lang="pt-BR" sz="2000" dirty="0"/>
              <a:t> os pesquisadores acrescentaram extratos de bactérias e todos os nutrientes necessários à síntese proteica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Verificaram a produção de apenas 1 tipo de aminoácido (fenilalanina)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Realizaram outras experiências utilizando </a:t>
            </a:r>
            <a:r>
              <a:rPr lang="pt-BR" sz="2000" dirty="0" err="1"/>
              <a:t>mRNA</a:t>
            </a:r>
            <a:r>
              <a:rPr lang="pt-BR" sz="2000" dirty="0"/>
              <a:t> poli-A e </a:t>
            </a:r>
            <a:r>
              <a:rPr lang="pt-BR" sz="2000" dirty="0" err="1"/>
              <a:t>mRNA</a:t>
            </a:r>
            <a:r>
              <a:rPr lang="pt-BR" sz="2000" dirty="0"/>
              <a:t> </a:t>
            </a:r>
            <a:r>
              <a:rPr lang="pt-BR" sz="2000" dirty="0" err="1"/>
              <a:t>poli-C</a:t>
            </a:r>
            <a:r>
              <a:rPr lang="pt-BR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Poli-A resultava no aminoácido lisina e </a:t>
            </a:r>
            <a:r>
              <a:rPr lang="pt-BR" sz="2000" dirty="0" err="1"/>
              <a:t>poli-C</a:t>
            </a:r>
            <a:r>
              <a:rPr lang="pt-BR" sz="2000" dirty="0"/>
              <a:t> no aminoácido </a:t>
            </a:r>
            <a:r>
              <a:rPr lang="pt-BR" sz="2000" dirty="0" err="1" smtClean="0"/>
              <a:t>prolina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53920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30042"/>
            <a:ext cx="10515600" cy="819439"/>
          </a:xfrm>
        </p:spPr>
        <p:txBody>
          <a:bodyPr/>
          <a:lstStyle/>
          <a:p>
            <a:pPr algn="ctr"/>
            <a:r>
              <a:rPr lang="pt-BR" b="1" dirty="0" smtClean="0"/>
              <a:t>O código genético </a:t>
            </a:r>
            <a:endParaRPr lang="pt-BR" b="1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50" y="2888513"/>
            <a:ext cx="5604862" cy="345463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38200" y="1319645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b="1" dirty="0"/>
              <a:t>Código genético</a:t>
            </a:r>
            <a:r>
              <a:rPr lang="pt-BR" sz="2400" dirty="0"/>
              <a:t> é a relação entre a sequência de bases </a:t>
            </a:r>
            <a:r>
              <a:rPr lang="pt-BR" sz="2400" dirty="0" err="1" smtClean="0"/>
              <a:t>nucleotídicas</a:t>
            </a:r>
            <a:r>
              <a:rPr lang="pt-BR" sz="2400" dirty="0" smtClean="0"/>
              <a:t> e </a:t>
            </a:r>
            <a:r>
              <a:rPr lang="pt-BR" sz="2400" dirty="0"/>
              <a:t>a sequência </a:t>
            </a:r>
            <a:r>
              <a:rPr lang="pt-BR" sz="2400" dirty="0" smtClean="0"/>
              <a:t>correspondente de</a:t>
            </a:r>
            <a:r>
              <a:rPr lang="pt-BR" sz="2400" dirty="0"/>
              <a:t> </a:t>
            </a:r>
            <a:r>
              <a:rPr lang="pt-BR" sz="2400" dirty="0" smtClean="0"/>
              <a:t>aminoácidos na proteína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Um códon é formado de três bases </a:t>
            </a:r>
            <a:r>
              <a:rPr lang="pt-BR" sz="2400" dirty="0" err="1" smtClean="0"/>
              <a:t>nucleotídicas</a:t>
            </a:r>
            <a:r>
              <a:rPr lang="pt-BR" sz="2400" dirty="0" smtClean="0"/>
              <a:t> 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795656" y="3190009"/>
            <a:ext cx="440574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O código é degenerado (aminoácidos são produzidos por mais de 1 códon), exceto </a:t>
            </a:r>
            <a:r>
              <a:rPr lang="pt-BR" sz="2400" dirty="0" err="1"/>
              <a:t>triptofano</a:t>
            </a:r>
            <a:r>
              <a:rPr lang="pt-BR" sz="2400" dirty="0"/>
              <a:t> </a:t>
            </a:r>
            <a:endParaRPr lang="pt-BR" sz="2400" dirty="0" smtClean="0"/>
          </a:p>
          <a:p>
            <a:endParaRPr lang="pt-B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AUG (metionina) é o start </a:t>
            </a:r>
            <a:r>
              <a:rPr lang="pt-BR" sz="2400" dirty="0" err="1"/>
              <a:t>codon</a:t>
            </a:r>
            <a:r>
              <a:rPr lang="pt-BR" sz="2400" dirty="0"/>
              <a:t> e existem 3 stop </a:t>
            </a:r>
            <a:r>
              <a:rPr lang="pt-BR" sz="2400" dirty="0" err="1"/>
              <a:t>codons</a:t>
            </a:r>
            <a:r>
              <a:rPr lang="pt-BR" sz="2400" dirty="0"/>
              <a:t> (UAA, UAG, UGA)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456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6750" y="205740"/>
            <a:ext cx="10515600" cy="874398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DNA </a:t>
            </a:r>
            <a:r>
              <a:rPr lang="pt-BR" b="1" dirty="0" err="1" smtClean="0"/>
              <a:t>ligase</a:t>
            </a:r>
            <a:r>
              <a:rPr lang="pt-BR" b="1" dirty="0" smtClean="0"/>
              <a:t>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05891"/>
            <a:ext cx="10515600" cy="1291590"/>
          </a:xfrm>
        </p:spPr>
        <p:txBody>
          <a:bodyPr>
            <a:normAutofit lnSpcReduction="10000"/>
          </a:bodyPr>
          <a:lstStyle/>
          <a:p>
            <a:r>
              <a:rPr lang="pt-BR" sz="2600" dirty="0" smtClean="0"/>
              <a:t>1966: Weiss &amp; Richardson descobrem  a primeira DNA </a:t>
            </a:r>
            <a:r>
              <a:rPr lang="pt-BR" sz="2600" dirty="0" err="1" smtClean="0"/>
              <a:t>ligase</a:t>
            </a:r>
            <a:r>
              <a:rPr lang="pt-BR" sz="2600" dirty="0" smtClean="0"/>
              <a:t>, capaz de unir fitas de DNA por meio de ligações </a:t>
            </a:r>
            <a:r>
              <a:rPr lang="pt-BR" sz="2600" dirty="0" err="1" smtClean="0"/>
              <a:t>fosfodiéster</a:t>
            </a:r>
            <a:endParaRPr lang="pt-BR" sz="2600" dirty="0" smtClean="0"/>
          </a:p>
          <a:p>
            <a:pPr marL="0" indent="0">
              <a:buNone/>
            </a:pPr>
            <a:r>
              <a:rPr lang="pt-BR" dirty="0" smtClean="0"/>
              <a:t> 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70" y="3023235"/>
            <a:ext cx="2095500" cy="26860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42" y="3594735"/>
            <a:ext cx="2962275" cy="15430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363" y="3023235"/>
            <a:ext cx="3806457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972185"/>
          </a:xfrm>
        </p:spPr>
        <p:txBody>
          <a:bodyPr/>
          <a:lstStyle/>
          <a:p>
            <a:pPr algn="ctr"/>
            <a:r>
              <a:rPr lang="pt-BR" b="1" dirty="0" smtClean="0"/>
              <a:t>Primeira molécula de DNA recombinante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3900" y="1383030"/>
            <a:ext cx="10515600" cy="1097279"/>
          </a:xfrm>
        </p:spPr>
        <p:txBody>
          <a:bodyPr>
            <a:noAutofit/>
          </a:bodyPr>
          <a:lstStyle/>
          <a:p>
            <a:r>
              <a:rPr lang="pt-BR" sz="2400" dirty="0" smtClean="0"/>
              <a:t>1972: Paul Berg, químico, dividiu o prêmio Nobel de Química em 1980 com Sanger e Gilbert, criou a primeira molécula de </a:t>
            </a:r>
            <a:r>
              <a:rPr lang="pt-BR" sz="2400" dirty="0"/>
              <a:t>D</a:t>
            </a:r>
            <a:r>
              <a:rPr lang="pt-BR" sz="2400" dirty="0" smtClean="0"/>
              <a:t>NA recombinante (inseriu DNA de uma bactéria dentro do vírus SV40)  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1" y="3223259"/>
            <a:ext cx="1366946" cy="179069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426720" y="5029200"/>
            <a:ext cx="1722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(1926- 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228" y="2948940"/>
            <a:ext cx="5501506" cy="328225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269" y="3131820"/>
            <a:ext cx="4252802" cy="2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40433"/>
            <a:ext cx="10515600" cy="850611"/>
          </a:xfrm>
        </p:spPr>
        <p:txBody>
          <a:bodyPr/>
          <a:lstStyle/>
          <a:p>
            <a:pPr algn="ctr"/>
            <a:r>
              <a:rPr lang="pt-BR" b="1" dirty="0" smtClean="0"/>
              <a:t>Sequenciamento de DNA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12556"/>
            <a:ext cx="10515600" cy="4351338"/>
          </a:xfrm>
        </p:spPr>
        <p:txBody>
          <a:bodyPr>
            <a:normAutofit/>
          </a:bodyPr>
          <a:lstStyle/>
          <a:p>
            <a:r>
              <a:rPr lang="pt-BR" sz="2400" dirty="0" smtClean="0"/>
              <a:t>1977: Allan </a:t>
            </a:r>
            <a:r>
              <a:rPr lang="pt-BR" sz="2400" dirty="0" err="1" smtClean="0"/>
              <a:t>Maxam</a:t>
            </a:r>
            <a:r>
              <a:rPr lang="pt-BR" sz="2400" dirty="0" smtClean="0"/>
              <a:t> (biólogo molecular) e Walter Gilbert (físico e bioquímico)  desenvolveram uma técnica de sequenciamento de DNA em 1977. Gilbert recebeu o Nobel de Química junto com Sanger em 1980</a:t>
            </a:r>
          </a:p>
          <a:p>
            <a:r>
              <a:rPr lang="pt-BR" sz="2400" dirty="0"/>
              <a:t>1978: Frederick Sanger, bioquímico inglês, desenvolveu o sequenciamento de DNA. R</a:t>
            </a:r>
            <a:r>
              <a:rPr lang="pt-BR" sz="2400" dirty="0" smtClean="0"/>
              <a:t>ecebeu </a:t>
            </a:r>
            <a:r>
              <a:rPr lang="pt-BR" sz="2400" dirty="0"/>
              <a:t>o prêmio Nobel de Química em 1958 (insulina) e </a:t>
            </a:r>
            <a:r>
              <a:rPr lang="pt-BR" sz="2400" dirty="0" smtClean="0"/>
              <a:t>1980 </a:t>
            </a:r>
            <a:endParaRPr lang="pt-BR" sz="2400" dirty="0"/>
          </a:p>
          <a:p>
            <a:pPr marL="0" indent="0">
              <a:buNone/>
            </a:pPr>
            <a:r>
              <a:rPr lang="pt-BR" sz="2400" dirty="0" smtClean="0"/>
              <a:t>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6" y="3461043"/>
            <a:ext cx="1905000" cy="253365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87136" y="5994693"/>
            <a:ext cx="209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(1918-2013) 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66" y="3448279"/>
            <a:ext cx="1690040" cy="2524125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5147185" y="5964385"/>
            <a:ext cx="23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(1942-2015) </a:t>
            </a:r>
            <a:endParaRPr lang="pt-BR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254" y="3461043"/>
            <a:ext cx="2329080" cy="253365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595755" y="5972404"/>
            <a:ext cx="2230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(1932-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24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0043"/>
            <a:ext cx="10515600" cy="767484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Sequenciamento de DNA-</a:t>
            </a:r>
            <a:r>
              <a:rPr lang="pt-BR" b="1" dirty="0" err="1" smtClean="0"/>
              <a:t>Maxam</a:t>
            </a:r>
            <a:r>
              <a:rPr lang="pt-BR" b="1" dirty="0" smtClean="0"/>
              <a:t> &amp; Gilbert </a:t>
            </a:r>
            <a:endParaRPr lang="pt-BR" b="1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900550" y="1233640"/>
            <a:ext cx="10515600" cy="5442583"/>
          </a:xfrm>
        </p:spPr>
        <p:txBody>
          <a:bodyPr>
            <a:normAutofit/>
          </a:bodyPr>
          <a:lstStyle/>
          <a:p>
            <a:r>
              <a:rPr lang="pt-BR" sz="2000" dirty="0" smtClean="0"/>
              <a:t>Para clivar G: </a:t>
            </a:r>
            <a:r>
              <a:rPr lang="pt-BR" sz="2000" dirty="0" err="1" smtClean="0"/>
              <a:t>dimetil</a:t>
            </a:r>
            <a:r>
              <a:rPr lang="pt-BR" sz="2000" dirty="0" smtClean="0"/>
              <a:t> sulfato de metila</a:t>
            </a:r>
          </a:p>
          <a:p>
            <a:r>
              <a:rPr lang="pt-BR" sz="2000" dirty="0" smtClean="0"/>
              <a:t>Para clivar A+G: ácido fórmico enfraquece as ligações glicosídicas dos anéis de purina</a:t>
            </a:r>
          </a:p>
          <a:p>
            <a:r>
              <a:rPr lang="pt-BR" sz="2000" dirty="0" smtClean="0"/>
              <a:t>Para C+T: hidrazina cliva anéis de timina e citosina </a:t>
            </a:r>
          </a:p>
          <a:p>
            <a:r>
              <a:rPr lang="pt-BR" sz="2000" dirty="0" smtClean="0"/>
              <a:t>Para C: hidrazina em presença de </a:t>
            </a:r>
            <a:r>
              <a:rPr lang="pt-BR" sz="2000" dirty="0" err="1" smtClean="0"/>
              <a:t>NaCl</a:t>
            </a:r>
            <a:r>
              <a:rPr lang="pt-BR" sz="2000" dirty="0" smtClean="0"/>
              <a:t>  </a:t>
            </a:r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536" y="2857500"/>
            <a:ext cx="4674375" cy="34835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100" y="2857500"/>
            <a:ext cx="4644736" cy="34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9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167696"/>
            <a:ext cx="10515600" cy="892175"/>
          </a:xfrm>
        </p:spPr>
        <p:txBody>
          <a:bodyPr/>
          <a:lstStyle/>
          <a:p>
            <a:pPr algn="ctr"/>
            <a:r>
              <a:rPr lang="pt-BR" b="1" dirty="0" smtClean="0"/>
              <a:t>Sequenciamento de DNA- Sanger 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442" y="2386997"/>
            <a:ext cx="2410585" cy="40212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483" y="2545723"/>
            <a:ext cx="4631517" cy="333919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837285" y="2079220"/>
            <a:ext cx="2125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      Gel                 Capilar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997526" y="1190797"/>
            <a:ext cx="10162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C</a:t>
            </a:r>
            <a:r>
              <a:rPr lang="pt-BR" sz="2000" dirty="0" smtClean="0"/>
              <a:t>onsiste </a:t>
            </a:r>
            <a:r>
              <a:rPr lang="pt-BR" sz="2000" dirty="0"/>
              <a:t>na adição de nucleotídeos modificados, chamados </a:t>
            </a:r>
            <a:r>
              <a:rPr lang="pt-BR" sz="2000" dirty="0" err="1" smtClean="0"/>
              <a:t>dideoxiribonucleotídeos</a:t>
            </a:r>
            <a:r>
              <a:rPr lang="pt-BR" sz="2000" dirty="0" smtClean="0"/>
              <a:t> </a:t>
            </a:r>
            <a:r>
              <a:rPr lang="pt-BR" sz="2000" dirty="0"/>
              <a:t>(</a:t>
            </a:r>
            <a:r>
              <a:rPr lang="pt-BR" sz="2000" dirty="0" err="1"/>
              <a:t>ddNTP’s</a:t>
            </a:r>
            <a:r>
              <a:rPr lang="pt-BR" sz="2000" dirty="0"/>
              <a:t>), que não possuem o grupo OH livre do carbono 3’ da pentose</a:t>
            </a:r>
          </a:p>
        </p:txBody>
      </p:sp>
    </p:spTree>
    <p:extLst>
      <p:ext uri="{BB962C8B-B14F-4D97-AF65-F5344CB8AC3E}">
        <p14:creationId xmlns:p14="http://schemas.microsoft.com/office/powerpoint/2010/main" val="2636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66256"/>
            <a:ext cx="10515600" cy="821325"/>
          </a:xfrm>
        </p:spPr>
        <p:txBody>
          <a:bodyPr/>
          <a:lstStyle/>
          <a:p>
            <a:pPr algn="ctr"/>
            <a:r>
              <a:rPr lang="pt-BR" b="1" dirty="0" smtClean="0"/>
              <a:t>Século XVII a XIX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22217"/>
            <a:ext cx="10515600" cy="4594427"/>
          </a:xfrm>
        </p:spPr>
        <p:txBody>
          <a:bodyPr/>
          <a:lstStyle/>
          <a:p>
            <a:r>
              <a:rPr lang="pt-BR" sz="2400" dirty="0" err="1" smtClean="0"/>
              <a:t>Antonie</a:t>
            </a:r>
            <a:r>
              <a:rPr lang="pt-BR" sz="2400" dirty="0" smtClean="0"/>
              <a:t> van </a:t>
            </a:r>
            <a:r>
              <a:rPr lang="pt-BR" sz="2400" dirty="0" err="1" smtClean="0"/>
              <a:t>Leeuwenhoek</a:t>
            </a:r>
            <a:r>
              <a:rPr lang="pt-BR" sz="2400" dirty="0" smtClean="0"/>
              <a:t>: descreveu milhares de criaturas microscópicas que nadavam freneticamente no sêmen (espermatozoides) em 1667</a:t>
            </a:r>
          </a:p>
          <a:p>
            <a:r>
              <a:rPr lang="pt-BR" sz="2400" dirty="0" err="1"/>
              <a:t>Regnier</a:t>
            </a:r>
            <a:r>
              <a:rPr lang="pt-BR" sz="2400" dirty="0"/>
              <a:t> de </a:t>
            </a:r>
            <a:r>
              <a:rPr lang="pt-BR" sz="2400" dirty="0" err="1"/>
              <a:t>Graaf</a:t>
            </a:r>
            <a:r>
              <a:rPr lang="pt-BR" sz="2400" dirty="0"/>
              <a:t>: médico e fisiologista holandês, descreveu os folículos ovarianos </a:t>
            </a:r>
            <a:r>
              <a:rPr lang="pt-BR" sz="2400" dirty="0" smtClean="0"/>
              <a:t>e os óvulos em </a:t>
            </a:r>
            <a:r>
              <a:rPr lang="pt-BR" sz="2400" dirty="0"/>
              <a:t>1672 </a:t>
            </a:r>
            <a:endParaRPr lang="pt-BR" sz="2400" dirty="0" smtClean="0"/>
          </a:p>
          <a:p>
            <a:r>
              <a:rPr lang="pt-BR" sz="2400" dirty="0" smtClean="0"/>
              <a:t>Início do século XIX:  o espermatozoide penetra no óvulo = fecundação </a:t>
            </a:r>
          </a:p>
          <a:p>
            <a:r>
              <a:rPr lang="pt-BR" sz="2400" dirty="0" smtClean="0"/>
              <a:t>Criação do termo gametas (do grego gamos = união, casamento) </a:t>
            </a:r>
            <a:endParaRPr lang="pt-BR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977190"/>
            <a:ext cx="12652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2"/>
              </a:rPr>
              <a:t>  </a:t>
            </a:r>
            <a:r>
              <a:rPr kumimoji="0" lang="pt-BR" altLang="pt-BR" sz="121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pt-BR" altLang="pt-BR" sz="900" b="0" i="0" u="none" strike="noStrike" cap="none" normalizeH="0" baseline="0" dirty="0" smtClean="0">
                <a:ln>
                  <a:noFill/>
                </a:ln>
                <a:solidFill>
                  <a:srgbClr val="0B0080"/>
                </a:solidFill>
                <a:effectLst/>
                <a:latin typeface="Arial" panose="020B0604020202020204" pitchFamily="34" charset="0"/>
              </a:rPr>
              <a:t>                  </a:t>
            </a:r>
          </a:p>
        </p:txBody>
      </p:sp>
      <p:pic>
        <p:nvPicPr>
          <p:cNvPr id="2051" name="Picture 3" descr="https://upload.wikimedia.org/wikipedia/commons/c/c6/Regnier_de_graaf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70" y="4017644"/>
            <a:ext cx="1791825" cy="206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541949" y="6089071"/>
            <a:ext cx="1665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(</a:t>
            </a:r>
            <a:r>
              <a:rPr lang="pt-BR" dirty="0"/>
              <a:t>1641-1673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30" y="4017645"/>
            <a:ext cx="1814642" cy="214990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348740" y="6182590"/>
            <a:ext cx="150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(1632-1723)</a:t>
            </a:r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298" y="4017643"/>
            <a:ext cx="2923111" cy="20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9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4734"/>
            <a:ext cx="10515600" cy="1067068"/>
          </a:xfrm>
        </p:spPr>
        <p:txBody>
          <a:bodyPr/>
          <a:lstStyle/>
          <a:p>
            <a:pPr algn="ctr"/>
            <a:r>
              <a:rPr lang="pt-BR" b="1" dirty="0" smtClean="0"/>
              <a:t>Leitura das sequências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01" y="2087618"/>
            <a:ext cx="3647846" cy="355391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283" y="2290651"/>
            <a:ext cx="4346613" cy="314784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40" y="2821585"/>
            <a:ext cx="30956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228600"/>
            <a:ext cx="10982899" cy="811530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Doença ou Coreia de Huntington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060" y="3945169"/>
            <a:ext cx="1711000" cy="214217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286000" y="6051232"/>
            <a:ext cx="206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(1850-1916)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838199" y="1200150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1872: George Huntington, médico, descreve uma doença autossômica dominante que causa doença </a:t>
            </a:r>
            <a:r>
              <a:rPr lang="pt-BR" sz="2000" dirty="0" err="1" smtClean="0"/>
              <a:t>neurodegenerativa</a:t>
            </a:r>
            <a:r>
              <a:rPr lang="pt-BR" sz="2000" dirty="0" smtClean="0"/>
              <a:t> progressiva devido à perda de neurônios dos gânglios da base, causando alterações motoras, perda de memória, alterações de humor  e demência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Atinge ambos os sexos, todas as etnias, aparecendo a partir dos 30 anos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/>
              <a:t>Filhos que tenham um dos pais afetado pela doença têm 50% de chances de herdar o gene alterado e desenvolverão a doença em algum momento de sua </a:t>
            </a:r>
            <a:r>
              <a:rPr lang="pt-BR" sz="2000" dirty="0" smtClean="0"/>
              <a:t>vida</a:t>
            </a:r>
            <a:endParaRPr lang="pt-BR" sz="20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289710"/>
            <a:ext cx="4511742" cy="34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7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9023"/>
            <a:ext cx="10515600" cy="880745"/>
          </a:xfrm>
        </p:spPr>
        <p:txBody>
          <a:bodyPr/>
          <a:lstStyle/>
          <a:p>
            <a:pPr algn="ctr"/>
            <a:r>
              <a:rPr lang="pt-BR" b="1" dirty="0" smtClean="0"/>
              <a:t>Localização do gene da </a:t>
            </a:r>
            <a:r>
              <a:rPr lang="pt-BR" b="1" dirty="0" err="1" smtClean="0"/>
              <a:t>huntingtina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17" y="1832342"/>
            <a:ext cx="5838825" cy="19050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515100" y="1657350"/>
            <a:ext cx="46520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A </a:t>
            </a:r>
            <a:r>
              <a:rPr lang="pt-BR" sz="2000" dirty="0" err="1"/>
              <a:t>polymorphic</a:t>
            </a:r>
            <a:r>
              <a:rPr lang="pt-BR" sz="2000" dirty="0"/>
              <a:t> DNA </a:t>
            </a:r>
            <a:r>
              <a:rPr lang="pt-BR" sz="2000" dirty="0" err="1"/>
              <a:t>marker</a:t>
            </a:r>
            <a:r>
              <a:rPr lang="pt-BR" sz="2000" dirty="0"/>
              <a:t> </a:t>
            </a:r>
            <a:r>
              <a:rPr lang="pt-BR" sz="2000" dirty="0" err="1"/>
              <a:t>genetically</a:t>
            </a:r>
            <a:r>
              <a:rPr lang="pt-BR" sz="2000" dirty="0"/>
              <a:t> </a:t>
            </a:r>
            <a:r>
              <a:rPr lang="pt-BR" sz="2000" dirty="0" err="1"/>
              <a:t>linked</a:t>
            </a:r>
            <a:r>
              <a:rPr lang="pt-BR" sz="2000" dirty="0"/>
              <a:t> </a:t>
            </a:r>
            <a:r>
              <a:rPr lang="pt-BR" sz="2000" dirty="0" err="1"/>
              <a:t>to</a:t>
            </a:r>
            <a:r>
              <a:rPr lang="pt-BR" sz="2000" dirty="0"/>
              <a:t> </a:t>
            </a:r>
            <a:r>
              <a:rPr lang="pt-BR" sz="2000" dirty="0" err="1"/>
              <a:t>Huntington's</a:t>
            </a:r>
            <a:r>
              <a:rPr lang="pt-BR" sz="2000" dirty="0"/>
              <a:t> </a:t>
            </a:r>
            <a:r>
              <a:rPr lang="pt-BR" sz="2000" dirty="0" err="1"/>
              <a:t>disease</a:t>
            </a:r>
            <a:r>
              <a:rPr lang="pt-BR" sz="2000" dirty="0" smtClean="0"/>
              <a:t>. </a:t>
            </a:r>
          </a:p>
          <a:p>
            <a:endParaRPr lang="pt-BR" sz="2000" dirty="0"/>
          </a:p>
          <a:p>
            <a:r>
              <a:rPr lang="pt-BR" sz="2000" dirty="0" err="1" smtClean="0"/>
              <a:t>Nature</a:t>
            </a:r>
            <a:r>
              <a:rPr lang="pt-BR" sz="2000" dirty="0"/>
              <a:t>.</a:t>
            </a:r>
            <a:r>
              <a:rPr lang="pt-BR" sz="2000" b="1" dirty="0">
                <a:solidFill>
                  <a:srgbClr val="FF0000"/>
                </a:solidFill>
              </a:rPr>
              <a:t> </a:t>
            </a:r>
            <a:r>
              <a:rPr lang="pt-BR" sz="2000" dirty="0"/>
              <a:t>1983</a:t>
            </a:r>
            <a:r>
              <a:rPr lang="pt-BR" sz="2000" b="1" dirty="0">
                <a:solidFill>
                  <a:srgbClr val="FF0000"/>
                </a:solidFill>
              </a:rPr>
              <a:t> </a:t>
            </a:r>
            <a:r>
              <a:rPr lang="pt-BR" sz="2000" dirty="0" err="1"/>
              <a:t>Nov</a:t>
            </a:r>
            <a:r>
              <a:rPr lang="pt-BR" sz="2000" dirty="0"/>
              <a:t> 17-23</a:t>
            </a:r>
            <a:r>
              <a:rPr lang="pt-BR" sz="2000" dirty="0" smtClean="0"/>
              <a:t>; 306 (5940</a:t>
            </a:r>
            <a:r>
              <a:rPr lang="pt-BR" sz="2000" dirty="0"/>
              <a:t>):234-8.</a:t>
            </a:r>
          </a:p>
          <a:p>
            <a:endParaRPr lang="pt-BR" sz="2000" dirty="0"/>
          </a:p>
          <a:p>
            <a:r>
              <a:rPr lang="pt-BR" sz="2000" dirty="0" err="1"/>
              <a:t>Gusella</a:t>
            </a:r>
            <a:r>
              <a:rPr lang="pt-BR" sz="2000" dirty="0"/>
              <a:t> JF, </a:t>
            </a:r>
            <a:r>
              <a:rPr lang="pt-BR" sz="2000" dirty="0" err="1"/>
              <a:t>Wexler</a:t>
            </a:r>
            <a:r>
              <a:rPr lang="pt-BR" sz="2000" dirty="0"/>
              <a:t> NS, </a:t>
            </a:r>
            <a:r>
              <a:rPr lang="pt-BR" sz="2000" dirty="0" err="1"/>
              <a:t>Conneally</a:t>
            </a:r>
            <a:r>
              <a:rPr lang="pt-BR" sz="2000" dirty="0"/>
              <a:t> PM, </a:t>
            </a:r>
            <a:r>
              <a:rPr lang="pt-BR" sz="2000" dirty="0" err="1"/>
              <a:t>Naylor</a:t>
            </a:r>
            <a:r>
              <a:rPr lang="pt-BR" sz="2000" dirty="0"/>
              <a:t> SL, Anderson MA, </a:t>
            </a:r>
            <a:r>
              <a:rPr lang="pt-BR" sz="2000" dirty="0" err="1"/>
              <a:t>Tanzi</a:t>
            </a:r>
            <a:r>
              <a:rPr lang="pt-BR" sz="2000" dirty="0"/>
              <a:t> RE, </a:t>
            </a:r>
            <a:r>
              <a:rPr lang="pt-BR" sz="2000" dirty="0" err="1"/>
              <a:t>Watkins</a:t>
            </a:r>
            <a:r>
              <a:rPr lang="pt-BR" sz="2000" dirty="0"/>
              <a:t> PC, </a:t>
            </a:r>
            <a:r>
              <a:rPr lang="pt-BR" sz="2000" dirty="0" err="1"/>
              <a:t>Ottina</a:t>
            </a:r>
            <a:r>
              <a:rPr lang="pt-BR" sz="2000" dirty="0"/>
              <a:t> K, Wallace MR, Sakaguchi AY, et al.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08660" y="3897630"/>
            <a:ext cx="5474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Seta amarela = localização do gene que codifica a </a:t>
            </a:r>
            <a:r>
              <a:rPr lang="pt-BR" b="1" dirty="0" err="1" smtClean="0"/>
              <a:t>huntingtina</a:t>
            </a:r>
            <a:r>
              <a:rPr lang="pt-BR" b="1" dirty="0" smtClean="0"/>
              <a:t> no </a:t>
            </a:r>
            <a:r>
              <a:rPr lang="pt-BR" b="1" dirty="0" err="1" smtClean="0"/>
              <a:t>locus</a:t>
            </a:r>
            <a:r>
              <a:rPr lang="pt-BR" b="1" dirty="0" smtClean="0"/>
              <a:t> 4p 16.3 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2560320" y="5177790"/>
            <a:ext cx="1131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1983</a:t>
            </a:r>
            <a:endParaRPr lang="pt-B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0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85115"/>
            <a:ext cx="10515600" cy="869315"/>
          </a:xfrm>
        </p:spPr>
        <p:txBody>
          <a:bodyPr/>
          <a:lstStyle/>
          <a:p>
            <a:pPr algn="ctr"/>
            <a:r>
              <a:rPr lang="pt-BR" b="1" dirty="0" smtClean="0"/>
              <a:t>Tipo de mutação na </a:t>
            </a:r>
            <a:r>
              <a:rPr lang="pt-BR" b="1" dirty="0" err="1" smtClean="0"/>
              <a:t>huntingtina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19" y="1645920"/>
            <a:ext cx="5442857" cy="48768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1" y="2628899"/>
            <a:ext cx="5372098" cy="270891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88622" y="1849580"/>
            <a:ext cx="5222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Multiplicação do </a:t>
            </a:r>
            <a:r>
              <a:rPr lang="pt-BR" dirty="0" err="1" smtClean="0"/>
              <a:t>codon</a:t>
            </a:r>
            <a:r>
              <a:rPr lang="pt-BR" dirty="0" smtClean="0"/>
              <a:t> CAG mais de 35 vezes produzindo repetições do aminoácido glutamina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471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4340" y="317625"/>
            <a:ext cx="11349990" cy="995045"/>
          </a:xfrm>
        </p:spPr>
        <p:txBody>
          <a:bodyPr/>
          <a:lstStyle/>
          <a:p>
            <a:pPr algn="ctr"/>
            <a:r>
              <a:rPr lang="pt-BR" b="1" dirty="0" smtClean="0"/>
              <a:t>Manifestações clínicas na doença de Huntington 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3" y="1911442"/>
            <a:ext cx="6093897" cy="197830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579" y="1719818"/>
            <a:ext cx="2462768" cy="236155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876" y="1777338"/>
            <a:ext cx="1626920" cy="230403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909" y="4379610"/>
            <a:ext cx="3014909" cy="187346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583875" y="4379610"/>
            <a:ext cx="6745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Perda progressiva de neurônios dos núcleos da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Espasmos e outros movimentos involuntários (coreia)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Problemas musculares, como rigidez e contração muscular (</a:t>
            </a:r>
            <a:r>
              <a:rPr lang="pt-BR" dirty="0" smtClean="0"/>
              <a:t>distonia)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Movimentos oculares lentos ou anormais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Anormalidades da marcha, problemas </a:t>
            </a:r>
            <a:r>
              <a:rPr lang="pt-BR" dirty="0"/>
              <a:t>de postura e de equilíbrio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Dificuldade para </a:t>
            </a:r>
            <a:r>
              <a:rPr lang="pt-BR" dirty="0" smtClean="0"/>
              <a:t>engolir e falar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 Início geralmente entre 30-40 anos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3360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99023"/>
            <a:ext cx="10515600" cy="594995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Genética forense 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838200" y="1211580"/>
            <a:ext cx="7848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1984: Sir Alec </a:t>
            </a:r>
            <a:r>
              <a:rPr lang="pt-BR" sz="2000" dirty="0" err="1" smtClean="0"/>
              <a:t>Jeffreys</a:t>
            </a:r>
            <a:r>
              <a:rPr lang="pt-BR" sz="2000" dirty="0" smtClean="0"/>
              <a:t>, geneticista britânico, desenvolveu o método de DNA </a:t>
            </a:r>
            <a:r>
              <a:rPr lang="pt-BR" sz="2000" dirty="0" err="1" smtClean="0"/>
              <a:t>fingerprinting</a:t>
            </a:r>
            <a:r>
              <a:rPr lang="pt-BR" sz="2000" dirty="0"/>
              <a:t> </a:t>
            </a:r>
            <a:r>
              <a:rPr lang="pt-BR" sz="2000" dirty="0" smtClean="0"/>
              <a:t>(</a:t>
            </a:r>
            <a:r>
              <a:rPr lang="pt-BR" sz="2000" dirty="0" err="1" smtClean="0"/>
              <a:t>tipagem</a:t>
            </a:r>
            <a:r>
              <a:rPr lang="pt-BR" sz="2000" dirty="0" smtClean="0"/>
              <a:t> de DNA) em Leicester, Inglaterra</a:t>
            </a:r>
          </a:p>
          <a:p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Método de identificação de um indivíduo porque determinadas partes do DNA são repetitivas e extremamente variáveis na população, mas são características daquele indivíduo, e semelhantes somente em pessoas aparentadas</a:t>
            </a:r>
          </a:p>
          <a:p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VNTR: </a:t>
            </a:r>
            <a:r>
              <a:rPr lang="pt-BR" sz="2000" dirty="0" err="1"/>
              <a:t>V</a:t>
            </a:r>
            <a:r>
              <a:rPr lang="pt-BR" sz="2000" dirty="0" err="1" smtClean="0"/>
              <a:t>ariable</a:t>
            </a:r>
            <a:r>
              <a:rPr lang="pt-BR" sz="2000" dirty="0" smtClean="0"/>
              <a:t> </a:t>
            </a:r>
            <a:r>
              <a:rPr lang="pt-BR" sz="2000" dirty="0" err="1" smtClean="0"/>
              <a:t>Number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Tandem </a:t>
            </a:r>
            <a:r>
              <a:rPr lang="pt-BR" sz="2000" dirty="0" err="1" smtClean="0"/>
              <a:t>Repeats</a:t>
            </a:r>
            <a:r>
              <a:rPr lang="pt-BR" sz="2000" dirty="0" smtClean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endParaRPr lang="pt-BR" sz="24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518480"/>
            <a:ext cx="3226525" cy="188214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4540387"/>
            <a:ext cx="2933700" cy="18383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103" y="1174709"/>
            <a:ext cx="2426697" cy="5378401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762500" y="6400620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(1950-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05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5015"/>
          </a:xfrm>
        </p:spPr>
        <p:txBody>
          <a:bodyPr/>
          <a:lstStyle/>
          <a:p>
            <a:pPr algn="ctr"/>
            <a:r>
              <a:rPr lang="pt-BR" b="1" dirty="0" err="1" smtClean="0"/>
              <a:t>Polymerase</a:t>
            </a:r>
            <a:r>
              <a:rPr lang="pt-BR" b="1" dirty="0" smtClean="0"/>
              <a:t> Chain </a:t>
            </a:r>
            <a:r>
              <a:rPr lang="pt-BR" b="1" dirty="0" err="1" smtClean="0"/>
              <a:t>Reaction</a:t>
            </a:r>
            <a:r>
              <a:rPr lang="pt-BR" b="1" dirty="0" smtClean="0"/>
              <a:t> (PCR)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74470"/>
            <a:ext cx="10515600" cy="4702493"/>
          </a:xfrm>
        </p:spPr>
        <p:txBody>
          <a:bodyPr>
            <a:normAutofit/>
          </a:bodyPr>
          <a:lstStyle/>
          <a:p>
            <a:r>
              <a:rPr lang="pt-BR" sz="2000" dirty="0" smtClean="0"/>
              <a:t>1985: Kary Mullis (bioquímico), desenvolveu uma reação capaz de amplificar exponencialmente o número de cópias da sequência alvo, utilizando uma DNA polimerase extraída da </a:t>
            </a:r>
            <a:r>
              <a:rPr lang="pt-BR" sz="2000" i="1" dirty="0" err="1" smtClean="0"/>
              <a:t>Thermus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aquaticus</a:t>
            </a:r>
            <a:r>
              <a:rPr lang="pt-BR" sz="2000" i="1" dirty="0" smtClean="0"/>
              <a:t> </a:t>
            </a:r>
            <a:r>
              <a:rPr lang="pt-BR" sz="2000" dirty="0" smtClean="0"/>
              <a:t>e um </a:t>
            </a:r>
            <a:r>
              <a:rPr lang="pt-BR" sz="2000" dirty="0" err="1" smtClean="0"/>
              <a:t>termociclador</a:t>
            </a:r>
            <a:r>
              <a:rPr lang="pt-BR" sz="2000" dirty="0" smtClean="0"/>
              <a:t>. Publicação na Science em 1985 e Nobel de Química em 1993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3329940"/>
            <a:ext cx="1905000" cy="25527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494" y="2904311"/>
            <a:ext cx="3065145" cy="124382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380" y="4444344"/>
            <a:ext cx="2579371" cy="183135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617970" y="2994660"/>
            <a:ext cx="473583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err="1">
                <a:hlinkClick r:id="rId5"/>
              </a:rPr>
              <a:t>Enzymatic</a:t>
            </a:r>
            <a:r>
              <a:rPr lang="pt-BR" sz="1600" dirty="0">
                <a:hlinkClick r:id="rId5"/>
              </a:rPr>
              <a:t> </a:t>
            </a:r>
            <a:r>
              <a:rPr lang="pt-BR" sz="1600" dirty="0" err="1">
                <a:hlinkClick r:id="rId5"/>
              </a:rPr>
              <a:t>amplification</a:t>
            </a:r>
            <a:r>
              <a:rPr lang="pt-BR" sz="1600" dirty="0">
                <a:hlinkClick r:id="rId5"/>
              </a:rPr>
              <a:t> </a:t>
            </a:r>
            <a:r>
              <a:rPr lang="pt-BR" sz="1600" dirty="0" err="1">
                <a:hlinkClick r:id="rId5"/>
              </a:rPr>
              <a:t>of</a:t>
            </a:r>
            <a:r>
              <a:rPr lang="pt-BR" sz="1600" dirty="0">
                <a:hlinkClick r:id="rId5"/>
              </a:rPr>
              <a:t> beta-</a:t>
            </a:r>
            <a:r>
              <a:rPr lang="pt-BR" sz="1600" dirty="0" err="1">
                <a:hlinkClick r:id="rId5"/>
              </a:rPr>
              <a:t>globin</a:t>
            </a:r>
            <a:r>
              <a:rPr lang="pt-BR" sz="1600" dirty="0">
                <a:hlinkClick r:id="rId5"/>
              </a:rPr>
              <a:t> </a:t>
            </a:r>
            <a:r>
              <a:rPr lang="pt-BR" sz="1600" dirty="0" err="1">
                <a:hlinkClick r:id="rId5"/>
              </a:rPr>
              <a:t>genomic</a:t>
            </a:r>
            <a:r>
              <a:rPr lang="pt-BR" sz="1600" dirty="0">
                <a:hlinkClick r:id="rId5"/>
              </a:rPr>
              <a:t> </a:t>
            </a:r>
            <a:r>
              <a:rPr lang="pt-BR" sz="1600" dirty="0" err="1">
                <a:hlinkClick r:id="rId5"/>
              </a:rPr>
              <a:t>sequences</a:t>
            </a:r>
            <a:r>
              <a:rPr lang="pt-BR" sz="1600" dirty="0">
                <a:hlinkClick r:id="rId5"/>
              </a:rPr>
              <a:t> </a:t>
            </a:r>
            <a:r>
              <a:rPr lang="pt-BR" sz="1600" dirty="0" err="1">
                <a:hlinkClick r:id="rId5"/>
              </a:rPr>
              <a:t>and</a:t>
            </a:r>
            <a:r>
              <a:rPr lang="pt-BR" sz="1600" dirty="0">
                <a:hlinkClick r:id="rId5"/>
              </a:rPr>
              <a:t> </a:t>
            </a:r>
            <a:r>
              <a:rPr lang="pt-BR" sz="1600" dirty="0" err="1">
                <a:hlinkClick r:id="rId5"/>
              </a:rPr>
              <a:t>restriction</a:t>
            </a:r>
            <a:r>
              <a:rPr lang="pt-BR" sz="1600" dirty="0">
                <a:hlinkClick r:id="rId5"/>
              </a:rPr>
              <a:t> site </a:t>
            </a:r>
            <a:r>
              <a:rPr lang="pt-BR" sz="1600" dirty="0" err="1">
                <a:hlinkClick r:id="rId5"/>
              </a:rPr>
              <a:t>analysis</a:t>
            </a:r>
            <a:r>
              <a:rPr lang="pt-BR" sz="1600" dirty="0">
                <a:hlinkClick r:id="rId5"/>
              </a:rPr>
              <a:t> for </a:t>
            </a:r>
            <a:r>
              <a:rPr lang="pt-BR" sz="1600" dirty="0" err="1">
                <a:hlinkClick r:id="rId5"/>
              </a:rPr>
              <a:t>diagnosis</a:t>
            </a:r>
            <a:r>
              <a:rPr lang="pt-BR" sz="1600" dirty="0">
                <a:hlinkClick r:id="rId5"/>
              </a:rPr>
              <a:t> </a:t>
            </a:r>
            <a:r>
              <a:rPr lang="pt-BR" sz="1600" dirty="0" err="1">
                <a:hlinkClick r:id="rId5"/>
              </a:rPr>
              <a:t>of</a:t>
            </a:r>
            <a:r>
              <a:rPr lang="pt-BR" sz="1600" dirty="0">
                <a:hlinkClick r:id="rId5"/>
              </a:rPr>
              <a:t> </a:t>
            </a:r>
            <a:r>
              <a:rPr lang="pt-BR" sz="1600" dirty="0" err="1">
                <a:hlinkClick r:id="rId5"/>
              </a:rPr>
              <a:t>sickle</a:t>
            </a:r>
            <a:r>
              <a:rPr lang="pt-BR" sz="1600" dirty="0">
                <a:hlinkClick r:id="rId5"/>
              </a:rPr>
              <a:t> </a:t>
            </a:r>
            <a:r>
              <a:rPr lang="pt-BR" sz="1600" dirty="0" err="1">
                <a:hlinkClick r:id="rId5"/>
              </a:rPr>
              <a:t>cell</a:t>
            </a:r>
            <a:r>
              <a:rPr lang="pt-BR" sz="1600" dirty="0">
                <a:hlinkClick r:id="rId5"/>
              </a:rPr>
              <a:t> anemia.</a:t>
            </a:r>
            <a:endParaRPr lang="pt-BR" sz="1600" dirty="0"/>
          </a:p>
          <a:p>
            <a:r>
              <a:rPr lang="pt-BR" sz="1600" dirty="0"/>
              <a:t>Saiki RK, </a:t>
            </a:r>
            <a:r>
              <a:rPr lang="pt-BR" sz="1600" dirty="0" err="1"/>
              <a:t>Scharf</a:t>
            </a:r>
            <a:r>
              <a:rPr lang="pt-BR" sz="1600" dirty="0"/>
              <a:t> S, </a:t>
            </a:r>
            <a:r>
              <a:rPr lang="pt-BR" sz="1600" dirty="0" err="1"/>
              <a:t>Faloona</a:t>
            </a:r>
            <a:r>
              <a:rPr lang="pt-BR" sz="1600" dirty="0"/>
              <a:t> F, </a:t>
            </a:r>
            <a:r>
              <a:rPr lang="pt-BR" sz="1600" b="1" dirty="0"/>
              <a:t>Mullis KB</a:t>
            </a:r>
            <a:r>
              <a:rPr lang="pt-BR" sz="1600" dirty="0"/>
              <a:t>, Horn GT, </a:t>
            </a:r>
            <a:r>
              <a:rPr lang="pt-BR" sz="1600" dirty="0" err="1"/>
              <a:t>Erlich</a:t>
            </a:r>
            <a:r>
              <a:rPr lang="pt-BR" sz="1600" dirty="0"/>
              <a:t> HA, </a:t>
            </a:r>
            <a:r>
              <a:rPr lang="pt-BR" sz="1600" dirty="0" err="1"/>
              <a:t>Arnheim</a:t>
            </a:r>
            <a:r>
              <a:rPr lang="pt-BR" sz="1600" dirty="0"/>
              <a:t> N.</a:t>
            </a:r>
          </a:p>
          <a:p>
            <a:r>
              <a:rPr lang="pt-BR" sz="1600" dirty="0"/>
              <a:t>Science. 1985 </a:t>
            </a:r>
            <a:r>
              <a:rPr lang="pt-BR" sz="1600" dirty="0" err="1"/>
              <a:t>Dec</a:t>
            </a:r>
            <a:r>
              <a:rPr lang="pt-BR" sz="1600" dirty="0"/>
              <a:t> 20;230(4732):1350-4</a:t>
            </a:r>
            <a:r>
              <a:rPr lang="pt-BR" sz="1600" dirty="0" smtClean="0"/>
              <a:t>.</a:t>
            </a:r>
          </a:p>
          <a:p>
            <a:endParaRPr lang="pt-BR" sz="1600" dirty="0"/>
          </a:p>
          <a:p>
            <a:endParaRPr lang="pt-BR" sz="1600" dirty="0" smtClean="0"/>
          </a:p>
          <a:p>
            <a:r>
              <a:rPr lang="pt-BR" sz="1600" dirty="0" err="1">
                <a:hlinkClick r:id="rId6"/>
              </a:rPr>
              <a:t>Specific</a:t>
            </a:r>
            <a:r>
              <a:rPr lang="pt-BR" sz="1600" dirty="0">
                <a:hlinkClick r:id="rId6"/>
              </a:rPr>
              <a:t> </a:t>
            </a:r>
            <a:r>
              <a:rPr lang="pt-BR" sz="1600" dirty="0" err="1">
                <a:hlinkClick r:id="rId6"/>
              </a:rPr>
              <a:t>enzymatic</a:t>
            </a:r>
            <a:r>
              <a:rPr lang="pt-BR" sz="1600" dirty="0">
                <a:hlinkClick r:id="rId6"/>
              </a:rPr>
              <a:t> </a:t>
            </a:r>
            <a:r>
              <a:rPr lang="pt-BR" sz="1600" dirty="0" err="1">
                <a:hlinkClick r:id="rId6"/>
              </a:rPr>
              <a:t>amplification</a:t>
            </a:r>
            <a:r>
              <a:rPr lang="pt-BR" sz="1600" dirty="0">
                <a:hlinkClick r:id="rId6"/>
              </a:rPr>
              <a:t> </a:t>
            </a:r>
            <a:r>
              <a:rPr lang="pt-BR" sz="1600" dirty="0" err="1">
                <a:hlinkClick r:id="rId6"/>
              </a:rPr>
              <a:t>of</a:t>
            </a:r>
            <a:r>
              <a:rPr lang="pt-BR" sz="1600" dirty="0">
                <a:hlinkClick r:id="rId6"/>
              </a:rPr>
              <a:t> DNA in vitro: </a:t>
            </a:r>
            <a:r>
              <a:rPr lang="pt-BR" sz="1600" dirty="0" err="1">
                <a:hlinkClick r:id="rId6"/>
              </a:rPr>
              <a:t>the</a:t>
            </a:r>
            <a:r>
              <a:rPr lang="pt-BR" sz="1600" dirty="0">
                <a:hlinkClick r:id="rId6"/>
              </a:rPr>
              <a:t> </a:t>
            </a:r>
            <a:r>
              <a:rPr lang="pt-BR" sz="1600" dirty="0" err="1">
                <a:hlinkClick r:id="rId6"/>
              </a:rPr>
              <a:t>polymerase</a:t>
            </a:r>
            <a:r>
              <a:rPr lang="pt-BR" sz="1600" dirty="0">
                <a:hlinkClick r:id="rId6"/>
              </a:rPr>
              <a:t> </a:t>
            </a:r>
            <a:r>
              <a:rPr lang="pt-BR" sz="1600" dirty="0" err="1">
                <a:hlinkClick r:id="rId6"/>
              </a:rPr>
              <a:t>chain</a:t>
            </a:r>
            <a:r>
              <a:rPr lang="pt-BR" sz="1600" dirty="0">
                <a:hlinkClick r:id="rId6"/>
              </a:rPr>
              <a:t> </a:t>
            </a:r>
            <a:r>
              <a:rPr lang="pt-BR" sz="1600" dirty="0" err="1">
                <a:hlinkClick r:id="rId6"/>
              </a:rPr>
              <a:t>reaction</a:t>
            </a:r>
            <a:r>
              <a:rPr lang="pt-BR" sz="1600" dirty="0">
                <a:hlinkClick r:id="rId6"/>
              </a:rPr>
              <a:t>.</a:t>
            </a:r>
            <a:endParaRPr lang="pt-BR" sz="1600" dirty="0"/>
          </a:p>
          <a:p>
            <a:r>
              <a:rPr lang="pt-BR" sz="1600" b="1" dirty="0"/>
              <a:t>Mullis K</a:t>
            </a:r>
            <a:r>
              <a:rPr lang="pt-BR" sz="1600" dirty="0"/>
              <a:t>, </a:t>
            </a:r>
            <a:r>
              <a:rPr lang="pt-BR" sz="1600" dirty="0" err="1"/>
              <a:t>Faloona</a:t>
            </a:r>
            <a:r>
              <a:rPr lang="pt-BR" sz="1600" dirty="0"/>
              <a:t> F, </a:t>
            </a:r>
            <a:r>
              <a:rPr lang="pt-BR" sz="1600" dirty="0" err="1"/>
              <a:t>Scharf</a:t>
            </a:r>
            <a:r>
              <a:rPr lang="pt-BR" sz="1600" dirty="0"/>
              <a:t> S, Saiki R, Horn G, </a:t>
            </a:r>
            <a:r>
              <a:rPr lang="pt-BR" sz="1600" dirty="0" err="1"/>
              <a:t>Erlich</a:t>
            </a:r>
            <a:r>
              <a:rPr lang="pt-BR" sz="1600" dirty="0"/>
              <a:t> H.</a:t>
            </a:r>
          </a:p>
          <a:p>
            <a:r>
              <a:rPr lang="pt-BR" sz="1600" dirty="0" err="1"/>
              <a:t>Cold</a:t>
            </a:r>
            <a:r>
              <a:rPr lang="pt-BR" sz="1600" dirty="0"/>
              <a:t> Spring </a:t>
            </a:r>
            <a:r>
              <a:rPr lang="pt-BR" sz="1600" dirty="0" err="1"/>
              <a:t>Harb</a:t>
            </a:r>
            <a:r>
              <a:rPr lang="pt-BR" sz="1600" dirty="0"/>
              <a:t> </a:t>
            </a:r>
            <a:r>
              <a:rPr lang="pt-BR" sz="1600" dirty="0" err="1"/>
              <a:t>Symp</a:t>
            </a:r>
            <a:r>
              <a:rPr lang="pt-BR" sz="1600" dirty="0"/>
              <a:t> Quant Biol. 1986;51 </a:t>
            </a:r>
            <a:r>
              <a:rPr lang="pt-BR" sz="1600" dirty="0" err="1"/>
              <a:t>Pt</a:t>
            </a:r>
            <a:r>
              <a:rPr lang="pt-BR" sz="1600" dirty="0"/>
              <a:t> 1:263-73.</a:t>
            </a:r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097280" y="5897880"/>
            <a:ext cx="181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(1944-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31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789305"/>
          </a:xfrm>
        </p:spPr>
        <p:txBody>
          <a:bodyPr/>
          <a:lstStyle/>
          <a:p>
            <a:pPr algn="ctr"/>
            <a:r>
              <a:rPr lang="pt-BR" b="1" dirty="0" smtClean="0"/>
              <a:t>Princípio da PCR </a:t>
            </a:r>
            <a:endParaRPr lang="pt-BR" b="1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330" y="1856505"/>
            <a:ext cx="5025390" cy="43434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060" y="1856505"/>
            <a:ext cx="515874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565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Fibrose cística (CF) </a:t>
            </a:r>
            <a:endParaRPr lang="pt-BR" b="1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838200" y="1359131"/>
            <a:ext cx="6362700" cy="4983479"/>
          </a:xfrm>
        </p:spPr>
        <p:txBody>
          <a:bodyPr>
            <a:noAutofit/>
          </a:bodyPr>
          <a:lstStyle/>
          <a:p>
            <a:r>
              <a:rPr lang="pt-BR" sz="2200" dirty="0" smtClean="0"/>
              <a:t>Mais comum em caucasianos e em populações europeias onde 1 a cada 25-30 pessoas possui 1 gene defeituoso</a:t>
            </a:r>
          </a:p>
          <a:p>
            <a:pPr marL="0" indent="0">
              <a:buNone/>
            </a:pPr>
            <a:endParaRPr lang="pt-BR" sz="2200" dirty="0" smtClean="0"/>
          </a:p>
          <a:p>
            <a:r>
              <a:rPr lang="pt-BR" sz="2200" dirty="0" smtClean="0"/>
              <a:t>Nestes países, a cada 3.000 nascimentos, 1 criança terá os 2 genes afetados = doença CF</a:t>
            </a:r>
          </a:p>
          <a:p>
            <a:pPr marL="0" indent="0">
              <a:buNone/>
            </a:pPr>
            <a:r>
              <a:rPr lang="pt-BR" sz="2200" dirty="0" smtClean="0"/>
              <a:t>  </a:t>
            </a:r>
          </a:p>
          <a:p>
            <a:r>
              <a:rPr lang="pt-BR" sz="2200" dirty="0" smtClean="0"/>
              <a:t>1946: Andersen e </a:t>
            </a:r>
            <a:r>
              <a:rPr lang="pt-BR" sz="2200" dirty="0" err="1" smtClean="0"/>
              <a:t>Hodges</a:t>
            </a:r>
            <a:r>
              <a:rPr lang="pt-BR" sz="2200" dirty="0" smtClean="0"/>
              <a:t> propuseram herança recessiva </a:t>
            </a:r>
            <a:r>
              <a:rPr lang="pt-BR" sz="1400" dirty="0" smtClean="0"/>
              <a:t>(</a:t>
            </a:r>
            <a:r>
              <a:rPr lang="pt-BR" sz="1400" dirty="0"/>
              <a:t>Andersen DH, </a:t>
            </a:r>
            <a:r>
              <a:rPr lang="pt-BR" sz="1400" dirty="0" err="1"/>
              <a:t>Hodges</a:t>
            </a:r>
            <a:r>
              <a:rPr lang="pt-BR" sz="1400" dirty="0"/>
              <a:t> RG. 1946. </a:t>
            </a:r>
            <a:r>
              <a:rPr lang="pt-BR" sz="1400" dirty="0" err="1"/>
              <a:t>Celiac</a:t>
            </a:r>
            <a:r>
              <a:rPr lang="pt-BR" sz="1400" dirty="0"/>
              <a:t> </a:t>
            </a:r>
            <a:r>
              <a:rPr lang="pt-BR" sz="1400" dirty="0" err="1"/>
              <a:t>syndrome</a:t>
            </a:r>
            <a:r>
              <a:rPr lang="pt-BR" sz="1400" dirty="0"/>
              <a:t>; </a:t>
            </a:r>
            <a:r>
              <a:rPr lang="pt-BR" sz="1400" dirty="0" err="1"/>
              <a:t>genetics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</a:t>
            </a:r>
            <a:r>
              <a:rPr lang="pt-BR" sz="1400" dirty="0" err="1"/>
              <a:t>cystic</a:t>
            </a:r>
            <a:r>
              <a:rPr lang="pt-BR" sz="1400" dirty="0"/>
              <a:t> </a:t>
            </a:r>
            <a:r>
              <a:rPr lang="pt-BR" sz="1400" dirty="0" err="1"/>
              <a:t>fibrosis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</a:t>
            </a:r>
            <a:r>
              <a:rPr lang="pt-BR" sz="1400" dirty="0" err="1"/>
              <a:t>the</a:t>
            </a:r>
            <a:r>
              <a:rPr lang="pt-BR" sz="1400" dirty="0"/>
              <a:t> </a:t>
            </a:r>
            <a:r>
              <a:rPr lang="pt-BR" sz="1400" dirty="0" err="1"/>
              <a:t>pancreas</a:t>
            </a:r>
            <a:r>
              <a:rPr lang="pt-BR" sz="1400" dirty="0"/>
              <a:t>, </a:t>
            </a:r>
            <a:r>
              <a:rPr lang="pt-BR" sz="1400" dirty="0" err="1"/>
              <a:t>with</a:t>
            </a:r>
            <a:r>
              <a:rPr lang="pt-BR" sz="1400" dirty="0"/>
              <a:t> a </a:t>
            </a:r>
            <a:r>
              <a:rPr lang="pt-BR" sz="1400" dirty="0" err="1"/>
              <a:t>consideration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</a:t>
            </a:r>
            <a:r>
              <a:rPr lang="pt-BR" sz="1400" dirty="0" err="1"/>
              <a:t>etiology</a:t>
            </a:r>
            <a:r>
              <a:rPr lang="pt-BR" sz="1400" dirty="0"/>
              <a:t>. </a:t>
            </a:r>
            <a:r>
              <a:rPr lang="pt-BR" sz="1400" dirty="0" err="1"/>
              <a:t>Am</a:t>
            </a:r>
            <a:r>
              <a:rPr lang="pt-BR" sz="1400" dirty="0"/>
              <a:t> J </a:t>
            </a:r>
            <a:r>
              <a:rPr lang="pt-BR" sz="1400" dirty="0" err="1"/>
              <a:t>Dis</a:t>
            </a:r>
            <a:r>
              <a:rPr lang="pt-BR" sz="1400" dirty="0"/>
              <a:t> </a:t>
            </a:r>
            <a:r>
              <a:rPr lang="pt-BR" sz="1400" dirty="0" err="1"/>
              <a:t>Child</a:t>
            </a:r>
            <a:r>
              <a:rPr lang="pt-BR" sz="1400" dirty="0"/>
              <a:t> 72: </a:t>
            </a:r>
            <a:r>
              <a:rPr lang="pt-BR" sz="1400" dirty="0" smtClean="0"/>
              <a:t>62–80) </a:t>
            </a:r>
          </a:p>
          <a:p>
            <a:pPr marL="0" indent="0">
              <a:buNone/>
            </a:pPr>
            <a:endParaRPr lang="pt-BR" sz="1400" dirty="0" smtClean="0"/>
          </a:p>
          <a:p>
            <a:r>
              <a:rPr lang="pt-BR" sz="2200" dirty="0" smtClean="0"/>
              <a:t>1956: Análise de ligações genéticas foram realizadas por Allen e </a:t>
            </a:r>
            <a:r>
              <a:rPr lang="pt-BR" sz="2200" dirty="0" err="1" smtClean="0"/>
              <a:t>Steinberg</a:t>
            </a:r>
            <a:r>
              <a:rPr lang="pt-BR" sz="2200" dirty="0" smtClean="0"/>
              <a:t> </a:t>
            </a:r>
            <a:r>
              <a:rPr lang="pt-BR" sz="1200" dirty="0" smtClean="0"/>
              <a:t> </a:t>
            </a:r>
            <a:r>
              <a:rPr lang="pt-BR" sz="1400" dirty="0" smtClean="0"/>
              <a:t>(Allen </a:t>
            </a:r>
            <a:r>
              <a:rPr lang="pt-BR" sz="1400" dirty="0"/>
              <a:t>FH Jr, </a:t>
            </a:r>
            <a:r>
              <a:rPr lang="pt-BR" sz="1400" dirty="0" err="1"/>
              <a:t>Dooley</a:t>
            </a:r>
            <a:r>
              <a:rPr lang="pt-BR" sz="1400" dirty="0"/>
              <a:t> RR, </a:t>
            </a:r>
            <a:r>
              <a:rPr lang="pt-BR" sz="1400" dirty="0" err="1"/>
              <a:t>Shwachman</a:t>
            </a:r>
            <a:r>
              <a:rPr lang="pt-BR" sz="1400" dirty="0"/>
              <a:t> H, </a:t>
            </a:r>
            <a:r>
              <a:rPr lang="pt-BR" sz="1400" dirty="0" err="1"/>
              <a:t>Steinberg</a:t>
            </a:r>
            <a:r>
              <a:rPr lang="pt-BR" sz="1400" dirty="0"/>
              <a:t> AG. 1956. </a:t>
            </a:r>
            <a:r>
              <a:rPr lang="pt-BR" sz="1400" dirty="0" err="1"/>
              <a:t>Linkage</a:t>
            </a:r>
            <a:r>
              <a:rPr lang="pt-BR" sz="1400" dirty="0"/>
              <a:t> </a:t>
            </a:r>
            <a:r>
              <a:rPr lang="pt-BR" sz="1400" dirty="0" err="1"/>
              <a:t>studies</a:t>
            </a:r>
            <a:r>
              <a:rPr lang="pt-BR" sz="1400" dirty="0"/>
              <a:t> </a:t>
            </a:r>
            <a:r>
              <a:rPr lang="pt-BR" sz="1400" dirty="0" err="1"/>
              <a:t>with</a:t>
            </a:r>
            <a:r>
              <a:rPr lang="pt-BR" sz="1400" dirty="0"/>
              <a:t> </a:t>
            </a:r>
            <a:r>
              <a:rPr lang="pt-BR" sz="1400" dirty="0" err="1"/>
              <a:t>cystic</a:t>
            </a:r>
            <a:r>
              <a:rPr lang="pt-BR" sz="1400" dirty="0"/>
              <a:t> </a:t>
            </a:r>
            <a:r>
              <a:rPr lang="pt-BR" sz="1400" dirty="0" err="1"/>
              <a:t>fibrosis</a:t>
            </a:r>
            <a:r>
              <a:rPr lang="pt-BR" sz="1400" dirty="0"/>
              <a:t> </a:t>
            </a:r>
            <a:r>
              <a:rPr lang="pt-BR" sz="1400" dirty="0" err="1" smtClean="0"/>
              <a:t>of</a:t>
            </a:r>
            <a:r>
              <a:rPr lang="pt-BR" sz="1400" dirty="0" smtClean="0"/>
              <a:t> </a:t>
            </a:r>
            <a:r>
              <a:rPr lang="pt-BR" sz="1400" dirty="0" err="1"/>
              <a:t>the</a:t>
            </a:r>
            <a:r>
              <a:rPr lang="pt-BR" sz="1400" dirty="0"/>
              <a:t> </a:t>
            </a:r>
            <a:r>
              <a:rPr lang="pt-BR" sz="1400" dirty="0" err="1"/>
              <a:t>pancreas</a:t>
            </a:r>
            <a:r>
              <a:rPr lang="pt-BR" sz="1400" dirty="0"/>
              <a:t>. </a:t>
            </a:r>
            <a:r>
              <a:rPr lang="pt-BR" sz="1400" dirty="0" err="1"/>
              <a:t>Am</a:t>
            </a:r>
            <a:r>
              <a:rPr lang="pt-BR" sz="1400" dirty="0"/>
              <a:t> J Hum </a:t>
            </a:r>
            <a:r>
              <a:rPr lang="pt-BR" sz="1400" dirty="0" err="1"/>
              <a:t>Genet</a:t>
            </a:r>
            <a:r>
              <a:rPr lang="pt-BR" sz="1400" dirty="0"/>
              <a:t> 8: </a:t>
            </a:r>
            <a:r>
              <a:rPr lang="pt-BR" sz="1400" dirty="0" smtClean="0"/>
              <a:t>162–176)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140" y="1697876"/>
            <a:ext cx="3954434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0040"/>
            <a:ext cx="10515600" cy="857747"/>
          </a:xfrm>
        </p:spPr>
        <p:txBody>
          <a:bodyPr/>
          <a:lstStyle/>
          <a:p>
            <a:pPr algn="ctr"/>
            <a:r>
              <a:rPr lang="pt-BR" b="1" dirty="0" smtClean="0"/>
              <a:t>Manifestações na CF</a:t>
            </a:r>
            <a:endParaRPr 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19" y="1817784"/>
            <a:ext cx="4179352" cy="461586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3238" y="1366324"/>
            <a:ext cx="2688527" cy="13442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3247" y="4760280"/>
            <a:ext cx="2860141" cy="178758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170" y="4649792"/>
            <a:ext cx="2372595" cy="189807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1247" y="1722828"/>
            <a:ext cx="3728692" cy="279651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575" y="2667000"/>
            <a:ext cx="2990850" cy="152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633" y="2992977"/>
            <a:ext cx="2576146" cy="131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6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26431"/>
            <a:ext cx="10515600" cy="724428"/>
          </a:xfrm>
        </p:spPr>
        <p:txBody>
          <a:bodyPr/>
          <a:lstStyle/>
          <a:p>
            <a:pPr algn="ctr"/>
            <a:r>
              <a:rPr lang="pt-BR" b="1" dirty="0" smtClean="0"/>
              <a:t>Microscopia: avanços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32509" y="1611630"/>
            <a:ext cx="11440391" cy="2054946"/>
          </a:xfrm>
        </p:spPr>
        <p:txBody>
          <a:bodyPr>
            <a:normAutofit fontScale="92500" lnSpcReduction="10000"/>
          </a:bodyPr>
          <a:lstStyle/>
          <a:p>
            <a:r>
              <a:rPr lang="pt-BR" sz="2600" dirty="0" smtClean="0"/>
              <a:t>Estudo de cortes de estruturas animais e vegetais -  </a:t>
            </a:r>
            <a:r>
              <a:rPr lang="pt-BR" sz="2600" dirty="0"/>
              <a:t>e</a:t>
            </a:r>
            <a:r>
              <a:rPr lang="pt-BR" sz="2600" dirty="0" smtClean="0"/>
              <a:t>strutura da célula foi desvendada </a:t>
            </a:r>
          </a:p>
          <a:p>
            <a:r>
              <a:rPr lang="pt-BR" sz="2600" dirty="0" smtClean="0"/>
              <a:t>Organismos unicelulares, sem membrana delimitando o núcleo – procariontes </a:t>
            </a:r>
          </a:p>
          <a:p>
            <a:r>
              <a:rPr lang="pt-BR" sz="2600" dirty="0"/>
              <a:t>C</a:t>
            </a:r>
            <a:r>
              <a:rPr lang="pt-BR" sz="2600" dirty="0" smtClean="0"/>
              <a:t>élulas humanas e de outros seres vivos - núcleo separado do citoplasma – eucariontes</a:t>
            </a:r>
          </a:p>
          <a:p>
            <a:r>
              <a:rPr lang="pt-BR" sz="2600" dirty="0"/>
              <a:t>1831: Robert Brown – descrição do núcleo celular de eucariontes</a:t>
            </a:r>
          </a:p>
          <a:p>
            <a:pPr marL="0" indent="0">
              <a:buNone/>
            </a:pPr>
            <a:r>
              <a:rPr lang="pt-BR" sz="2400" dirty="0" smtClean="0"/>
              <a:t> </a:t>
            </a:r>
          </a:p>
          <a:p>
            <a:pPr marL="0" indent="0">
              <a:buNone/>
            </a:pP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3980" y="3650691"/>
            <a:ext cx="1572145" cy="194897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161665" y="5599661"/>
            <a:ext cx="167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(</a:t>
            </a:r>
            <a:r>
              <a:rPr lang="pt-BR" dirty="0" smtClean="0"/>
              <a:t>1773-1858)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612" y="3650691"/>
            <a:ext cx="2847508" cy="294352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347" y="3650691"/>
            <a:ext cx="2810649" cy="29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6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2779"/>
            <a:ext cx="10515600" cy="732807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CF: </a:t>
            </a:r>
            <a:r>
              <a:rPr lang="pt-BR" b="1" dirty="0" err="1" smtClean="0"/>
              <a:t>Genetic</a:t>
            </a:r>
            <a:r>
              <a:rPr lang="pt-BR" b="1" dirty="0" smtClean="0"/>
              <a:t> </a:t>
            </a:r>
            <a:r>
              <a:rPr lang="pt-BR" b="1" dirty="0" err="1" smtClean="0"/>
              <a:t>Linkage</a:t>
            </a:r>
            <a:r>
              <a:rPr lang="pt-BR" b="1" dirty="0" smtClean="0"/>
              <a:t> </a:t>
            </a:r>
            <a:r>
              <a:rPr lang="pt-BR" b="1" dirty="0" err="1" smtClean="0"/>
              <a:t>analysis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742" y="1839190"/>
            <a:ext cx="4817077" cy="390056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61109" y="1550321"/>
            <a:ext cx="6057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Perfis de bandas criados no DNA de vários membros da família (afetados e não afetados) usando enzimas de restrição </a:t>
            </a:r>
          </a:p>
          <a:p>
            <a:endParaRPr lang="pt-B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smtClean="0"/>
              <a:t>Comparar os perfis de bandas e localizar marcadores (fragmentos de restrição enzimática) que estejam relacionados à doença (só os doentes têm)</a:t>
            </a:r>
          </a:p>
          <a:p>
            <a:endParaRPr lang="pt-B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Determinar se os marcadores se encontram próximo ou se estão afastados do provável local onde se encontra o gene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 smtClean="0"/>
              <a:t>Quanto mais rara for a doença, mais fácil será encontrar marcadores próximos ao gene </a:t>
            </a:r>
            <a:r>
              <a:rPr lang="pt-BR" sz="2000" dirty="0" err="1" smtClean="0"/>
              <a:t>mutado</a:t>
            </a:r>
            <a:r>
              <a:rPr lang="pt-BR" sz="2000" dirty="0" smtClean="0"/>
              <a:t>  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3586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30835"/>
            <a:ext cx="10515600" cy="835025"/>
          </a:xfrm>
        </p:spPr>
        <p:txBody>
          <a:bodyPr/>
          <a:lstStyle/>
          <a:p>
            <a:pPr algn="ctr"/>
            <a:r>
              <a:rPr lang="pt-BR" b="1" dirty="0" smtClean="0"/>
              <a:t>Gene CFTR identificado em 1989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25930"/>
            <a:ext cx="5779770" cy="45377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70" y="1725930"/>
            <a:ext cx="5012081" cy="395685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837220" y="5682788"/>
            <a:ext cx="479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Locus</a:t>
            </a:r>
            <a:r>
              <a:rPr lang="pt-BR" dirty="0" smtClean="0"/>
              <a:t> 7q 31              &gt; 2.000 mutações já descritas 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11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321057"/>
            <a:ext cx="10515600" cy="570057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Gene BRCA1 </a:t>
            </a:r>
            <a:endParaRPr lang="pt-BR" b="1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838200" y="1451548"/>
            <a:ext cx="7890164" cy="5021987"/>
          </a:xfrm>
        </p:spPr>
        <p:txBody>
          <a:bodyPr>
            <a:noAutofit/>
          </a:bodyPr>
          <a:lstStyle/>
          <a:p>
            <a:r>
              <a:rPr lang="pt-BR" sz="2000" dirty="0" smtClean="0"/>
              <a:t>BRCA1</a:t>
            </a:r>
            <a:r>
              <a:rPr lang="pt-BR" sz="2000" dirty="0"/>
              <a:t>: </a:t>
            </a:r>
            <a:r>
              <a:rPr lang="pt-BR" sz="2000" b="1" dirty="0" err="1"/>
              <a:t>breast</a:t>
            </a:r>
            <a:r>
              <a:rPr lang="pt-BR" sz="2000" b="1" dirty="0"/>
              <a:t> </a:t>
            </a:r>
            <a:r>
              <a:rPr lang="pt-BR" sz="2000" b="1" dirty="0" err="1"/>
              <a:t>cancer</a:t>
            </a:r>
            <a:r>
              <a:rPr lang="pt-BR" sz="2000" b="1" dirty="0"/>
              <a:t> </a:t>
            </a:r>
            <a:r>
              <a:rPr lang="pt-BR" sz="2000" b="1" dirty="0" smtClean="0"/>
              <a:t>1 </a:t>
            </a:r>
            <a:r>
              <a:rPr lang="pt-BR" sz="2000" dirty="0" smtClean="0"/>
              <a:t> </a:t>
            </a:r>
            <a:r>
              <a:rPr lang="pt-BR" sz="2000" dirty="0"/>
              <a:t>é um </a:t>
            </a:r>
            <a:r>
              <a:rPr lang="pt-BR" sz="2000" dirty="0" smtClean="0"/>
              <a:t>gene humano </a:t>
            </a:r>
            <a:r>
              <a:rPr lang="pt-BR" sz="2000" dirty="0"/>
              <a:t>pertencente a classe </a:t>
            </a:r>
            <a:r>
              <a:rPr lang="pt-BR" sz="2000" dirty="0" smtClean="0"/>
              <a:t>dos genes supressores de tumores que codifica a proteína de mesmo nome </a:t>
            </a:r>
          </a:p>
          <a:p>
            <a:r>
              <a:rPr lang="pt-BR" sz="2000" dirty="0" smtClean="0"/>
              <a:t>1990: BRCA1 foi localizado no </a:t>
            </a:r>
            <a:r>
              <a:rPr lang="pt-BR" sz="2000" dirty="0" err="1" smtClean="0"/>
              <a:t>locus</a:t>
            </a:r>
            <a:r>
              <a:rPr lang="pt-BR" sz="2000" dirty="0" smtClean="0"/>
              <a:t> 21 </a:t>
            </a:r>
            <a:r>
              <a:rPr lang="pt-BR" sz="2000" dirty="0"/>
              <a:t>do braço longo </a:t>
            </a:r>
            <a:r>
              <a:rPr lang="pt-BR" sz="2000" dirty="0" smtClean="0"/>
              <a:t>do 17 (17q21) </a:t>
            </a:r>
            <a:r>
              <a:rPr lang="pt-BR" sz="2000" dirty="0"/>
              <a:t> </a:t>
            </a:r>
            <a:r>
              <a:rPr lang="pt-BR" sz="2000" dirty="0" smtClean="0"/>
              <a:t>por  Mary-Claire King</a:t>
            </a:r>
            <a:r>
              <a:rPr lang="pt-BR" sz="2000" dirty="0"/>
              <a:t> </a:t>
            </a:r>
            <a:endParaRPr lang="pt-BR" sz="2000" dirty="0" smtClean="0"/>
          </a:p>
          <a:p>
            <a:r>
              <a:rPr lang="pt-BR" sz="2000" dirty="0" smtClean="0"/>
              <a:t>1994: </a:t>
            </a:r>
            <a:r>
              <a:rPr lang="pt-BR" sz="2000" dirty="0"/>
              <a:t>o gene </a:t>
            </a:r>
            <a:r>
              <a:rPr lang="pt-BR" sz="2000" i="1" dirty="0"/>
              <a:t>BRCA1</a:t>
            </a:r>
            <a:r>
              <a:rPr lang="pt-BR" sz="2000" dirty="0"/>
              <a:t> foi devidamente identificado </a:t>
            </a:r>
            <a:r>
              <a:rPr lang="pt-BR" sz="2000" dirty="0" smtClean="0"/>
              <a:t>por Mark </a:t>
            </a:r>
            <a:r>
              <a:rPr lang="pt-BR" sz="2000" dirty="0" err="1"/>
              <a:t>Skolnick</a:t>
            </a:r>
            <a:r>
              <a:rPr lang="pt-BR" sz="2000" dirty="0"/>
              <a:t> </a:t>
            </a:r>
            <a:r>
              <a:rPr lang="pt-BR" sz="2000" dirty="0" smtClean="0"/>
              <a:t>que realizou a clonagem </a:t>
            </a:r>
            <a:r>
              <a:rPr lang="pt-BR" sz="2000" dirty="0"/>
              <a:t>do gene </a:t>
            </a:r>
            <a:endParaRPr lang="pt-BR" sz="2000" dirty="0" smtClean="0"/>
          </a:p>
          <a:p>
            <a:r>
              <a:rPr lang="pt-BR" sz="2000" dirty="0" smtClean="0"/>
              <a:t>As mais de 1.000 mutações já descritas no </a:t>
            </a:r>
            <a:r>
              <a:rPr lang="pt-BR" sz="2000" dirty="0"/>
              <a:t>gene BRCA1 </a:t>
            </a:r>
            <a:r>
              <a:rPr lang="pt-BR" sz="2000" dirty="0" smtClean="0"/>
              <a:t>em células germinativas estão associadas a aumento </a:t>
            </a:r>
            <a:r>
              <a:rPr lang="pt-BR" sz="2000" dirty="0"/>
              <a:t>significativo da predisposição </a:t>
            </a:r>
            <a:r>
              <a:rPr lang="pt-BR" sz="2000" dirty="0" smtClean="0"/>
              <a:t>ao câncer de mama e de ovários</a:t>
            </a:r>
          </a:p>
          <a:p>
            <a:r>
              <a:rPr lang="pt-BR" sz="2000" dirty="0"/>
              <a:t> </a:t>
            </a:r>
            <a:r>
              <a:rPr lang="pt-BR" sz="2000" dirty="0" smtClean="0"/>
              <a:t>BRCA1 atua em inúmeros processos celulares</a:t>
            </a:r>
            <a:r>
              <a:rPr lang="pt-BR" sz="2000" dirty="0"/>
              <a:t>, participando </a:t>
            </a:r>
            <a:r>
              <a:rPr lang="pt-BR" sz="2000" dirty="0" smtClean="0"/>
              <a:t>do reparo de DNA, controle do ciclo celular, remodelamento da cromatina etc.</a:t>
            </a:r>
            <a:r>
              <a:rPr lang="pt-BR" sz="2000" dirty="0"/>
              <a:t> </a:t>
            </a:r>
            <a:endParaRPr lang="pt-BR" sz="2000" dirty="0" smtClean="0"/>
          </a:p>
          <a:p>
            <a:r>
              <a:rPr lang="pt-BR" sz="2000" dirty="0" smtClean="0"/>
              <a:t>Além </a:t>
            </a:r>
            <a:r>
              <a:rPr lang="pt-BR" sz="2000" dirty="0"/>
              <a:t>desses dois tipos de câncer mutações </a:t>
            </a:r>
            <a:r>
              <a:rPr lang="pt-BR" sz="2000" dirty="0" smtClean="0"/>
              <a:t>no BRCA1 estão associadas ao câncer de pâncreas, próstata, trompas uterinas, endométrio, </a:t>
            </a:r>
            <a:r>
              <a:rPr lang="pt-BR" sz="2000" dirty="0" err="1" smtClean="0"/>
              <a:t>colorretal</a:t>
            </a:r>
            <a:r>
              <a:rPr lang="pt-BR" sz="2000" dirty="0"/>
              <a:t> </a:t>
            </a:r>
            <a:r>
              <a:rPr lang="pt-BR" sz="2000" dirty="0" smtClean="0"/>
              <a:t>e melanoma</a:t>
            </a:r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995" y="1539075"/>
            <a:ext cx="2873952" cy="453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6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1606"/>
            <a:ext cx="10515600" cy="850611"/>
          </a:xfrm>
        </p:spPr>
        <p:txBody>
          <a:bodyPr/>
          <a:lstStyle/>
          <a:p>
            <a:pPr algn="ctr"/>
            <a:r>
              <a:rPr lang="pt-BR" b="1" dirty="0" smtClean="0"/>
              <a:t>Gene BRCA2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02772"/>
            <a:ext cx="6736773" cy="5299363"/>
          </a:xfrm>
        </p:spPr>
        <p:txBody>
          <a:bodyPr>
            <a:noAutofit/>
          </a:bodyPr>
          <a:lstStyle/>
          <a:p>
            <a:r>
              <a:rPr lang="pt-BR" sz="2000" dirty="0" smtClean="0"/>
              <a:t>1994: Michael </a:t>
            </a:r>
            <a:r>
              <a:rPr lang="pt-BR" sz="2000" dirty="0" err="1" smtClean="0"/>
              <a:t>Stratton</a:t>
            </a:r>
            <a:r>
              <a:rPr lang="pt-BR" sz="2000" dirty="0" smtClean="0"/>
              <a:t>, a </a:t>
            </a:r>
            <a:r>
              <a:rPr lang="pt-BR" sz="2000" dirty="0"/>
              <a:t>partir de estudos em famílias acometidas pelo câncer de mama e que não apresentavam mutações no </a:t>
            </a:r>
            <a:r>
              <a:rPr lang="pt-BR" sz="2000" dirty="0" smtClean="0"/>
              <a:t>gene BRCA1 localizou outro gene, denominado BRCA2 no cromossomo 13, </a:t>
            </a:r>
            <a:r>
              <a:rPr lang="pt-BR" sz="2000" dirty="0" err="1" smtClean="0"/>
              <a:t>locus</a:t>
            </a:r>
            <a:r>
              <a:rPr lang="pt-BR" sz="2000" dirty="0" smtClean="0"/>
              <a:t> 13.1 (13q13.1)</a:t>
            </a:r>
          </a:p>
          <a:p>
            <a:pPr marL="0" indent="0">
              <a:buNone/>
            </a:pPr>
            <a:endParaRPr lang="pt-BR" sz="2000" dirty="0" smtClean="0"/>
          </a:p>
          <a:p>
            <a:r>
              <a:rPr lang="pt-BR" sz="2000" dirty="0" smtClean="0"/>
              <a:t>Gene com 27 </a:t>
            </a:r>
            <a:r>
              <a:rPr lang="pt-BR" sz="2000" dirty="0" err="1" smtClean="0"/>
              <a:t>exons</a:t>
            </a:r>
            <a:r>
              <a:rPr lang="pt-BR" sz="2000" dirty="0" smtClean="0"/>
              <a:t> e mais de 3.500 mutações já descritas</a:t>
            </a:r>
          </a:p>
          <a:p>
            <a:pPr marL="0" indent="0">
              <a:buNone/>
            </a:pPr>
            <a:endParaRPr lang="pt-BR" sz="2000" dirty="0" smtClean="0"/>
          </a:p>
          <a:p>
            <a:r>
              <a:rPr lang="pt-BR" sz="2000" dirty="0" smtClean="0"/>
              <a:t>BRCA2 atua no reparo de DNA e no ciclo celular como BRCA1</a:t>
            </a:r>
          </a:p>
          <a:p>
            <a:pPr marL="0" indent="0">
              <a:buNone/>
            </a:pPr>
            <a:r>
              <a:rPr lang="pt-BR" sz="2000" dirty="0" smtClean="0"/>
              <a:t> </a:t>
            </a:r>
          </a:p>
          <a:p>
            <a:r>
              <a:rPr lang="pt-BR" sz="2000" dirty="0" smtClean="0"/>
              <a:t>Os </a:t>
            </a:r>
            <a:r>
              <a:rPr lang="pt-BR" sz="2000" dirty="0"/>
              <a:t>portadores de mutações no </a:t>
            </a:r>
            <a:r>
              <a:rPr lang="pt-BR" sz="2000" dirty="0" smtClean="0"/>
              <a:t>gene</a:t>
            </a:r>
            <a:r>
              <a:rPr lang="pt-BR" sz="2000" dirty="0"/>
              <a:t> </a:t>
            </a:r>
            <a:r>
              <a:rPr lang="pt-BR" sz="2000" i="1" dirty="0"/>
              <a:t>BRCA2</a:t>
            </a:r>
            <a:r>
              <a:rPr lang="pt-BR" sz="2000" dirty="0"/>
              <a:t> apresentam </a:t>
            </a:r>
            <a:r>
              <a:rPr lang="pt-BR" sz="2000" dirty="0" smtClean="0"/>
              <a:t>risco </a:t>
            </a:r>
            <a:r>
              <a:rPr lang="pt-BR" sz="2000" dirty="0"/>
              <a:t>maior de </a:t>
            </a:r>
            <a:r>
              <a:rPr lang="pt-BR" sz="2000" dirty="0" smtClean="0"/>
              <a:t>câncer </a:t>
            </a:r>
            <a:r>
              <a:rPr lang="pt-BR" sz="2000" dirty="0"/>
              <a:t>de </a:t>
            </a:r>
            <a:r>
              <a:rPr lang="pt-BR" sz="2000" dirty="0" smtClean="0"/>
              <a:t>mama, de ovário e de próstata em relação àqueles com mutações no gene BRCA1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867" y="1423555"/>
            <a:ext cx="3716482" cy="5086935"/>
          </a:xfrm>
          <a:prstGeom prst="rect">
            <a:avLst/>
          </a:prstGeom>
        </p:spPr>
      </p:pic>
      <p:cxnSp>
        <p:nvCxnSpPr>
          <p:cNvPr id="11" name="Conector de Seta Reta 10"/>
          <p:cNvCxnSpPr/>
          <p:nvPr/>
        </p:nvCxnSpPr>
        <p:spPr>
          <a:xfrm flipH="1">
            <a:off x="11066318" y="2857500"/>
            <a:ext cx="384467" cy="103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73685"/>
            <a:ext cx="10515600" cy="926465"/>
          </a:xfrm>
        </p:spPr>
        <p:txBody>
          <a:bodyPr/>
          <a:lstStyle/>
          <a:p>
            <a:pPr algn="ctr"/>
            <a:r>
              <a:rPr lang="pt-BR" b="1" dirty="0" smtClean="0"/>
              <a:t>Tumores relacionados à mutações do BRCA1/2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30" y="1530094"/>
            <a:ext cx="6191250" cy="481012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990" y="1667634"/>
            <a:ext cx="4993958" cy="464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399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652145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1990: primeira terapia gênica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635" y="4354830"/>
            <a:ext cx="3048000" cy="210312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860" y="4354830"/>
            <a:ext cx="3017520" cy="208208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38200" y="1005840"/>
            <a:ext cx="107403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 err="1" smtClean="0"/>
              <a:t>Ashanthi</a:t>
            </a:r>
            <a:r>
              <a:rPr lang="en-US" sz="2000" dirty="0" smtClean="0"/>
              <a:t> </a:t>
            </a:r>
            <a:r>
              <a:rPr lang="en-US" sz="2000" dirty="0" err="1"/>
              <a:t>DeSilva</a:t>
            </a:r>
            <a:r>
              <a:rPr lang="en-US" sz="2000" dirty="0"/>
              <a:t> </a:t>
            </a:r>
            <a:r>
              <a:rPr lang="en-US" sz="2000" dirty="0" smtClean="0"/>
              <a:t>e Cindy </a:t>
            </a:r>
            <a:r>
              <a:rPr lang="en-US" sz="2000" dirty="0" err="1"/>
              <a:t>Kisik</a:t>
            </a:r>
            <a:r>
              <a:rPr lang="en-US" sz="2000" dirty="0"/>
              <a:t> </a:t>
            </a:r>
            <a:r>
              <a:rPr lang="en-US" sz="2000" dirty="0" err="1" smtClean="0"/>
              <a:t>nasceram</a:t>
            </a:r>
            <a:r>
              <a:rPr lang="en-US" sz="2000" dirty="0" smtClean="0"/>
              <a:t> com </a:t>
            </a:r>
            <a:r>
              <a:rPr lang="en-US" sz="2000" dirty="0" err="1" smtClean="0"/>
              <a:t>uma</a:t>
            </a:r>
            <a:r>
              <a:rPr lang="en-US" sz="2000" dirty="0" smtClean="0"/>
              <a:t> </a:t>
            </a:r>
            <a:r>
              <a:rPr lang="en-US" sz="2000" dirty="0" err="1" smtClean="0"/>
              <a:t>mutação</a:t>
            </a:r>
            <a:r>
              <a:rPr lang="en-US" sz="2000" dirty="0" smtClean="0"/>
              <a:t> </a:t>
            </a:r>
            <a:r>
              <a:rPr lang="en-US" sz="2000" dirty="0" err="1" smtClean="0"/>
              <a:t>nos</a:t>
            </a:r>
            <a:r>
              <a:rPr lang="en-US" sz="2000" dirty="0" smtClean="0"/>
              <a:t> 2 genes que </a:t>
            </a:r>
            <a:r>
              <a:rPr lang="en-US" sz="2000" dirty="0" err="1" smtClean="0"/>
              <a:t>codificam</a:t>
            </a:r>
            <a:r>
              <a:rPr lang="en-US" sz="2000" dirty="0" smtClean="0"/>
              <a:t> a </a:t>
            </a:r>
            <a:r>
              <a:rPr lang="en-US" sz="2000" dirty="0" err="1" smtClean="0"/>
              <a:t>enzima</a:t>
            </a:r>
            <a:r>
              <a:rPr lang="en-US" sz="2000" dirty="0" smtClean="0"/>
              <a:t> </a:t>
            </a:r>
            <a:r>
              <a:rPr lang="en-US" sz="2000" dirty="0" err="1" smtClean="0"/>
              <a:t>adenosina</a:t>
            </a:r>
            <a:r>
              <a:rPr lang="en-US" sz="2000" dirty="0" smtClean="0"/>
              <a:t> deaminase (ADA) que leva a </a:t>
            </a:r>
            <a:r>
              <a:rPr lang="en-US" sz="2000" dirty="0" err="1" smtClean="0"/>
              <a:t>uma</a:t>
            </a:r>
            <a:r>
              <a:rPr lang="en-US" sz="2000" dirty="0" smtClean="0"/>
              <a:t> </a:t>
            </a:r>
            <a:r>
              <a:rPr lang="en-US" sz="2000" dirty="0" err="1" smtClean="0"/>
              <a:t>imunodeficiência</a:t>
            </a:r>
            <a:r>
              <a:rPr lang="en-US" sz="2000" dirty="0" smtClean="0"/>
              <a:t> </a:t>
            </a:r>
            <a:r>
              <a:rPr lang="en-US" sz="2000" dirty="0" err="1" smtClean="0"/>
              <a:t>combinada</a:t>
            </a:r>
            <a:r>
              <a:rPr lang="en-US" sz="2000" dirty="0" smtClean="0"/>
              <a:t> grave (SCID)</a:t>
            </a:r>
          </a:p>
          <a:p>
            <a:pPr fontAlgn="base"/>
            <a:endParaRPr lang="en-US" sz="2000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2000" dirty="0"/>
              <a:t>ADA desempenha um papel crucial </a:t>
            </a:r>
            <a:r>
              <a:rPr lang="pt-BR" sz="2000" dirty="0" smtClean="0"/>
              <a:t>na imunidade contra bactérias e vírus pois sem ela os linfócitos T morrem chamadas </a:t>
            </a:r>
            <a:r>
              <a:rPr lang="pt-BR" sz="2000" dirty="0"/>
              <a:t>células T </a:t>
            </a:r>
            <a:r>
              <a:rPr lang="pt-BR" sz="2000" dirty="0" smtClean="0"/>
              <a:t>morrem</a:t>
            </a:r>
          </a:p>
          <a:p>
            <a:pPr fontAlgn="base"/>
            <a:endParaRPr lang="pt-BR" sz="2000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14 de </a:t>
            </a:r>
            <a:r>
              <a:rPr lang="en-US" sz="2000" dirty="0" err="1" smtClean="0"/>
              <a:t>setembro</a:t>
            </a:r>
            <a:r>
              <a:rPr lang="en-US" sz="2000" dirty="0" smtClean="0"/>
              <a:t> de 1990: </a:t>
            </a:r>
            <a:r>
              <a:rPr lang="en-US" sz="2000" dirty="0" err="1" smtClean="0"/>
              <a:t>Ashanthi</a:t>
            </a:r>
            <a:r>
              <a:rPr lang="en-US" sz="2000" dirty="0" smtClean="0"/>
              <a:t> (4 </a:t>
            </a:r>
            <a:r>
              <a:rPr lang="en-US" sz="2000" dirty="0" err="1" smtClean="0"/>
              <a:t>anos</a:t>
            </a:r>
            <a:r>
              <a:rPr lang="en-US" sz="2000" dirty="0" smtClean="0"/>
              <a:t>) </a:t>
            </a:r>
            <a:r>
              <a:rPr lang="en-US" sz="2000" dirty="0" err="1" smtClean="0"/>
              <a:t>foi</a:t>
            </a:r>
            <a:r>
              <a:rPr lang="en-US" sz="2000" dirty="0" smtClean="0"/>
              <a:t> </a:t>
            </a:r>
            <a:r>
              <a:rPr lang="en-US" sz="2000" dirty="0" err="1" smtClean="0"/>
              <a:t>submetida</a:t>
            </a:r>
            <a:r>
              <a:rPr lang="en-US" sz="2000" dirty="0" smtClean="0"/>
              <a:t> a </a:t>
            </a:r>
            <a:r>
              <a:rPr lang="en-US" sz="2000" dirty="0" err="1" smtClean="0"/>
              <a:t>primeira</a:t>
            </a:r>
            <a:r>
              <a:rPr lang="en-US" sz="2000" dirty="0" smtClean="0"/>
              <a:t> </a:t>
            </a:r>
            <a:r>
              <a:rPr lang="en-US" sz="2000" dirty="0" err="1" smtClean="0"/>
              <a:t>terapia</a:t>
            </a:r>
            <a:r>
              <a:rPr lang="en-US" sz="2000" dirty="0" smtClean="0"/>
              <a:t> </a:t>
            </a:r>
            <a:r>
              <a:rPr lang="en-US" sz="2000" dirty="0" err="1" smtClean="0"/>
              <a:t>gênica</a:t>
            </a:r>
            <a:r>
              <a:rPr lang="en-US" sz="2000" dirty="0" smtClean="0"/>
              <a:t> e 4 </a:t>
            </a:r>
            <a:r>
              <a:rPr lang="en-US" sz="2000" dirty="0" err="1" smtClean="0"/>
              <a:t>meses</a:t>
            </a:r>
            <a:r>
              <a:rPr lang="en-US" sz="2000" dirty="0" smtClean="0"/>
              <a:t> </a:t>
            </a:r>
            <a:r>
              <a:rPr lang="en-US" sz="2000" dirty="0" err="1" smtClean="0"/>
              <a:t>mais</a:t>
            </a:r>
            <a:r>
              <a:rPr lang="en-US" sz="2000" dirty="0" smtClean="0"/>
              <a:t> </a:t>
            </a:r>
            <a:r>
              <a:rPr lang="en-US" sz="2000" dirty="0" err="1" smtClean="0"/>
              <a:t>tarde</a:t>
            </a:r>
            <a:r>
              <a:rPr lang="en-US" sz="2000" dirty="0" smtClean="0"/>
              <a:t>, </a:t>
            </a:r>
            <a:r>
              <a:rPr lang="en-US" sz="2000" dirty="0" err="1" smtClean="0"/>
              <a:t>foi</a:t>
            </a:r>
            <a:r>
              <a:rPr lang="en-US" sz="2000" dirty="0" smtClean="0"/>
              <a:t> a </a:t>
            </a:r>
            <a:r>
              <a:rPr lang="en-US" sz="2000" dirty="0" err="1" smtClean="0"/>
              <a:t>vez</a:t>
            </a:r>
            <a:r>
              <a:rPr lang="en-US" sz="2000" dirty="0" smtClean="0"/>
              <a:t> de Cindy</a:t>
            </a:r>
          </a:p>
          <a:p>
            <a:pPr fontAlgn="base"/>
            <a:endParaRPr lang="en-US" sz="2000" dirty="0" smtClean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000" dirty="0" smtClean="0"/>
              <a:t>Dr. Michael </a:t>
            </a:r>
            <a:r>
              <a:rPr lang="en-US" sz="2000" dirty="0" err="1" smtClean="0"/>
              <a:t>Blaese</a:t>
            </a:r>
            <a:r>
              <a:rPr lang="en-US" sz="2000" dirty="0" smtClean="0"/>
              <a:t> e as </a:t>
            </a:r>
            <a:r>
              <a:rPr lang="en-US" sz="2000" dirty="0" err="1" smtClean="0"/>
              <a:t>duas</a:t>
            </a:r>
            <a:r>
              <a:rPr lang="en-US" sz="2000" dirty="0" smtClean="0"/>
              <a:t> </a:t>
            </a:r>
            <a:r>
              <a:rPr lang="en-US" sz="2000" dirty="0" err="1" smtClean="0"/>
              <a:t>pacientes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fotos</a:t>
            </a:r>
            <a:r>
              <a:rPr lang="en-US" sz="2000" dirty="0" smtClean="0"/>
              <a:t> de 1992 e 2013</a:t>
            </a:r>
            <a:endParaRPr lang="pt-BR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8183880" y="6401942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27 anos e 33 anos 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914900" y="6412230"/>
            <a:ext cx="2617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12 anos e 6 anos </a:t>
            </a:r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541" y="4334069"/>
            <a:ext cx="1806893" cy="243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5005"/>
          </a:xfrm>
        </p:spPr>
        <p:txBody>
          <a:bodyPr>
            <a:noAutofit/>
          </a:bodyPr>
          <a:lstStyle/>
          <a:p>
            <a:r>
              <a:rPr lang="pt-BR" b="1" dirty="0" smtClean="0"/>
              <a:t>            Projeto Genoma Humano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533873"/>
            <a:ext cx="10515600" cy="3877944"/>
          </a:xfrm>
        </p:spPr>
        <p:txBody>
          <a:bodyPr>
            <a:normAutofit/>
          </a:bodyPr>
          <a:lstStyle/>
          <a:p>
            <a:r>
              <a:rPr lang="pt-BR" sz="2000" dirty="0" smtClean="0"/>
              <a:t>1987: Departamento de Energia dos EUA apresentou a primeira ideia sobre o sequenciamento do genoma humano para proteger pessoas contra efeitos da radiação, dentre outros </a:t>
            </a:r>
          </a:p>
          <a:p>
            <a:r>
              <a:rPr lang="pt-BR" sz="2000" dirty="0" smtClean="0"/>
              <a:t>1988: Congresso dos EUA criam o NIH (</a:t>
            </a:r>
            <a:r>
              <a:rPr lang="pt-BR" sz="2000" dirty="0" err="1"/>
              <a:t>N</a:t>
            </a:r>
            <a:r>
              <a:rPr lang="pt-BR" sz="2000" dirty="0" err="1" smtClean="0"/>
              <a:t>ational</a:t>
            </a:r>
            <a:r>
              <a:rPr lang="pt-BR" sz="2000" dirty="0" smtClean="0"/>
              <a:t> </a:t>
            </a:r>
            <a:r>
              <a:rPr lang="pt-BR" sz="2000" dirty="0" err="1" smtClean="0"/>
              <a:t>Institutes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Health) e James Watson foi indicado diretor do NIH com a incumbência de lançar o PGH</a:t>
            </a:r>
          </a:p>
          <a:p>
            <a:r>
              <a:rPr lang="pt-BR" sz="2000" dirty="0" smtClean="0"/>
              <a:t>1989</a:t>
            </a:r>
            <a:r>
              <a:rPr lang="pt-BR" sz="2000" dirty="0"/>
              <a:t>: Inauguração do </a:t>
            </a:r>
            <a:r>
              <a:rPr lang="pt-BR" sz="2000" dirty="0" smtClean="0"/>
              <a:t>Centro Nacional do </a:t>
            </a:r>
            <a:r>
              <a:rPr lang="pt-BR" sz="2000" dirty="0"/>
              <a:t>Genoma Humano </a:t>
            </a:r>
            <a:r>
              <a:rPr lang="pt-BR" sz="2000" dirty="0" smtClean="0"/>
              <a:t>(NCHG) </a:t>
            </a:r>
          </a:p>
          <a:p>
            <a:r>
              <a:rPr lang="pt-BR" sz="2000" dirty="0" smtClean="0"/>
              <a:t>1990</a:t>
            </a:r>
            <a:r>
              <a:rPr lang="pt-BR" sz="2000" dirty="0"/>
              <a:t>: Projeto genoma humano </a:t>
            </a:r>
            <a:r>
              <a:rPr lang="pt-BR" sz="2000" dirty="0" smtClean="0"/>
              <a:t>tem início com 15 anos previstos de duração</a:t>
            </a:r>
          </a:p>
          <a:p>
            <a:r>
              <a:rPr lang="pt-BR" sz="2000" dirty="0"/>
              <a:t>1991: Craig Venter (EUA) publica artigo com a técnica </a:t>
            </a:r>
            <a:r>
              <a:rPr lang="pt-BR" sz="2000" dirty="0" err="1"/>
              <a:t>shotgun</a:t>
            </a:r>
            <a:r>
              <a:rPr lang="pt-BR" sz="2000" dirty="0"/>
              <a:t> para sequenciar DNA mais depressa. Até então ele fazia parte do projeto genoma humano </a:t>
            </a:r>
          </a:p>
          <a:p>
            <a:r>
              <a:rPr lang="pt-BR" sz="2000" dirty="0" smtClean="0"/>
              <a:t>1992: Watson pede demissão, </a:t>
            </a:r>
            <a:r>
              <a:rPr lang="en-US" sz="2000" dirty="0" smtClean="0"/>
              <a:t>Michael Gottesman (1993), Francis </a:t>
            </a:r>
            <a:r>
              <a:rPr lang="en-US" sz="2000" dirty="0"/>
              <a:t>S. Collins </a:t>
            </a:r>
            <a:r>
              <a:rPr lang="en-US" sz="2000" dirty="0" smtClean="0"/>
              <a:t>(1994 </a:t>
            </a:r>
            <a:r>
              <a:rPr lang="en-US" sz="2000" dirty="0" err="1" smtClean="0"/>
              <a:t>até</a:t>
            </a:r>
            <a:r>
              <a:rPr lang="en-US" sz="2000" dirty="0" smtClean="0"/>
              <a:t> …)</a:t>
            </a:r>
          </a:p>
          <a:p>
            <a:r>
              <a:rPr lang="pt-BR" sz="2000" dirty="0" smtClean="0"/>
              <a:t>1992</a:t>
            </a:r>
            <a:r>
              <a:rPr lang="pt-BR" sz="2000" dirty="0"/>
              <a:t>: Craig Venter sai do projeto genoma humano e cria a empresa Celera </a:t>
            </a:r>
            <a:r>
              <a:rPr lang="pt-BR" sz="2000" dirty="0" err="1" smtClean="0"/>
              <a:t>Genomics</a:t>
            </a:r>
            <a:r>
              <a:rPr lang="pt-BR" sz="2000" dirty="0" smtClean="0"/>
              <a:t> por não ter convencido o consórcio a usar a sua técnica (</a:t>
            </a:r>
            <a:r>
              <a:rPr lang="pt-BR" sz="2000" dirty="0" err="1" smtClean="0"/>
              <a:t>shotgun</a:t>
            </a:r>
            <a:r>
              <a:rPr lang="pt-BR" sz="2000" dirty="0" smtClean="0"/>
              <a:t>) </a:t>
            </a:r>
            <a:endParaRPr lang="pt-BR" sz="2000" dirty="0"/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043" y="442244"/>
            <a:ext cx="3243549" cy="176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3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528"/>
          </a:xfrm>
        </p:spPr>
        <p:txBody>
          <a:bodyPr/>
          <a:lstStyle/>
          <a:p>
            <a:pPr algn="ctr"/>
            <a:r>
              <a:rPr lang="pt-BR" b="1" dirty="0" err="1" smtClean="0"/>
              <a:t>Chromosome</a:t>
            </a:r>
            <a:r>
              <a:rPr lang="pt-BR" b="1" dirty="0" smtClean="0"/>
              <a:t> </a:t>
            </a:r>
            <a:r>
              <a:rPr lang="pt-BR" b="1" dirty="0" err="1" smtClean="0"/>
              <a:t>walking</a:t>
            </a:r>
            <a:r>
              <a:rPr lang="pt-BR" b="1" dirty="0" smtClean="0"/>
              <a:t> vs. </a:t>
            </a:r>
            <a:r>
              <a:rPr lang="pt-BR" b="1" dirty="0" err="1" smtClean="0"/>
              <a:t>Shotgun</a:t>
            </a:r>
            <a:r>
              <a:rPr lang="pt-BR" b="1" dirty="0" smtClean="0"/>
              <a:t> 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39" y="1619481"/>
            <a:ext cx="6320927" cy="476479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054" y="1916935"/>
            <a:ext cx="3933018" cy="393301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445748" y="6400799"/>
            <a:ext cx="1189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Consórcio 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8405873" y="5860971"/>
            <a:ext cx="83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Celera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739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435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Projeto Genoma </a:t>
            </a:r>
            <a:r>
              <a:rPr lang="pt-BR" b="1" dirty="0"/>
              <a:t>H</a:t>
            </a:r>
            <a:r>
              <a:rPr lang="pt-BR" b="1" dirty="0" smtClean="0"/>
              <a:t>umano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37310"/>
            <a:ext cx="10515600" cy="4839653"/>
          </a:xfrm>
        </p:spPr>
        <p:txBody>
          <a:bodyPr>
            <a:normAutofit/>
          </a:bodyPr>
          <a:lstStyle/>
          <a:p>
            <a:r>
              <a:rPr lang="pt-BR" sz="2000" dirty="0" smtClean="0"/>
              <a:t>1995: consórcio de instituições americanas finaliza o sequenciamento do genoma da bactéria </a:t>
            </a:r>
            <a:r>
              <a:rPr lang="pt-BR" sz="2000" i="1" dirty="0" err="1" smtClean="0"/>
              <a:t>Haemophilus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influenzae</a:t>
            </a:r>
            <a:r>
              <a:rPr lang="pt-BR" sz="2000" i="1" dirty="0" smtClean="0"/>
              <a:t> </a:t>
            </a:r>
            <a:r>
              <a:rPr lang="pt-BR" sz="2000" dirty="0" smtClean="0"/>
              <a:t>(causa meningites, pneumonias)</a:t>
            </a:r>
          </a:p>
          <a:p>
            <a:r>
              <a:rPr lang="pt-BR" sz="2000" dirty="0" smtClean="0"/>
              <a:t>1996: sequenciamento do genoma completo do primeiro microrganismo eucariótico, a levedura </a:t>
            </a:r>
            <a:r>
              <a:rPr lang="pt-BR" sz="2000" i="1" dirty="0" err="1" smtClean="0"/>
              <a:t>Saccharomyces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cerevisiae</a:t>
            </a:r>
            <a:endParaRPr lang="pt-BR" sz="2000" i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89" y="2897436"/>
            <a:ext cx="4641589" cy="368313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513" y="2818309"/>
            <a:ext cx="3946579" cy="376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7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9612"/>
          </a:xfrm>
        </p:spPr>
        <p:txBody>
          <a:bodyPr/>
          <a:lstStyle/>
          <a:p>
            <a:pPr algn="ctr"/>
            <a:r>
              <a:rPr lang="pt-BR" b="1" dirty="0" smtClean="0"/>
              <a:t>Projeto Genoma Humano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729647"/>
            <a:ext cx="10515600" cy="4447315"/>
          </a:xfrm>
        </p:spPr>
        <p:txBody>
          <a:bodyPr>
            <a:normAutofit/>
          </a:bodyPr>
          <a:lstStyle/>
          <a:p>
            <a:r>
              <a:rPr lang="pt-BR" sz="2000" dirty="0"/>
              <a:t>Outubro de 1996: Consórcio anuncia a localização de 16.000 genes humanos no genoma </a:t>
            </a:r>
          </a:p>
          <a:p>
            <a:r>
              <a:rPr lang="pt-BR" sz="2000" dirty="0"/>
              <a:t>1996: Cientistas do Instituto </a:t>
            </a:r>
            <a:r>
              <a:rPr lang="pt-BR" sz="2000" dirty="0" err="1"/>
              <a:t>Roslin</a:t>
            </a:r>
            <a:r>
              <a:rPr lang="pt-BR" sz="2000" dirty="0"/>
              <a:t> (Escócia) anunciam o nascimento da ovelha Dolly – primeiro mamífero clonado a partir de uma célula adulta não reprodutiva</a:t>
            </a:r>
          </a:p>
          <a:p>
            <a:r>
              <a:rPr lang="pt-BR" sz="2000" dirty="0"/>
              <a:t>1997: </a:t>
            </a:r>
            <a:r>
              <a:rPr lang="pt-BR" sz="2000" dirty="0" err="1"/>
              <a:t>Polly</a:t>
            </a:r>
            <a:r>
              <a:rPr lang="pt-BR" sz="2000" dirty="0"/>
              <a:t> </a:t>
            </a:r>
            <a:r>
              <a:rPr lang="pt-BR" sz="2000" dirty="0" smtClean="0"/>
              <a:t>e Molly – ovelhas transgênicas capazes </a:t>
            </a:r>
            <a:r>
              <a:rPr lang="pt-BR" sz="2000" dirty="0"/>
              <a:t>de produzir e secretar fator IX humano </a:t>
            </a:r>
            <a:r>
              <a:rPr lang="pt-BR" sz="2000" dirty="0" smtClean="0"/>
              <a:t>(que os hemofílicos não produzem) no leite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264" y="3639050"/>
            <a:ext cx="3838288" cy="281333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438" y="3639050"/>
            <a:ext cx="3665712" cy="281333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815" y="3639050"/>
            <a:ext cx="2914650" cy="211455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692310" y="5761820"/>
            <a:ext cx="277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Aedes aegypti transgênico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869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9395"/>
            <a:ext cx="10515600" cy="915035"/>
          </a:xfrm>
        </p:spPr>
        <p:txBody>
          <a:bodyPr/>
          <a:lstStyle/>
          <a:p>
            <a:pPr algn="ctr"/>
            <a:r>
              <a:rPr lang="pt-BR" b="1" dirty="0" smtClean="0"/>
              <a:t>Microscopia: avanços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72490" y="1398422"/>
            <a:ext cx="10515600" cy="4691063"/>
          </a:xfrm>
        </p:spPr>
        <p:txBody>
          <a:bodyPr/>
          <a:lstStyle/>
          <a:p>
            <a:r>
              <a:rPr lang="pt-BR" sz="2400" dirty="0" smtClean="0"/>
              <a:t>183</a:t>
            </a:r>
            <a:r>
              <a:rPr lang="pt-BR" sz="2400" dirty="0"/>
              <a:t>8</a:t>
            </a:r>
            <a:r>
              <a:rPr lang="pt-BR" sz="2400" dirty="0" smtClean="0"/>
              <a:t>: </a:t>
            </a:r>
            <a:r>
              <a:rPr lang="pt-BR" sz="2400" dirty="0"/>
              <a:t>Theodor </a:t>
            </a:r>
            <a:r>
              <a:rPr lang="pt-BR" sz="2400" dirty="0" err="1"/>
              <a:t>Schwann</a:t>
            </a:r>
            <a:r>
              <a:rPr lang="pt-BR" sz="2400" dirty="0"/>
              <a:t> e Mathias Jakob </a:t>
            </a:r>
            <a:r>
              <a:rPr lang="pt-BR" sz="2400" dirty="0" err="1"/>
              <a:t>Schleiden</a:t>
            </a:r>
            <a:r>
              <a:rPr lang="pt-BR" sz="2400" dirty="0"/>
              <a:t> (biólogos alemães) </a:t>
            </a:r>
            <a:r>
              <a:rPr lang="pt-BR" sz="2400" dirty="0" smtClean="0"/>
              <a:t>– criadores da TEORIA CELULAR - todos </a:t>
            </a:r>
            <a:r>
              <a:rPr lang="pt-BR" sz="2400" dirty="0"/>
              <a:t>os seres vivos são formados por células, as menores porções de matéria viva, capazes de realizar as diversas funções que mantêm a </a:t>
            </a:r>
            <a:r>
              <a:rPr lang="pt-BR" sz="2400" dirty="0" smtClean="0"/>
              <a:t>vida</a:t>
            </a:r>
            <a:endParaRPr lang="pt-BR" sz="2400" dirty="0"/>
          </a:p>
          <a:p>
            <a:pPr marL="285750" indent="-285750"/>
            <a:r>
              <a:rPr lang="pt-BR" sz="2400" dirty="0"/>
              <a:t>Plantas e animais possuem forma de desenvolvimento comum</a:t>
            </a:r>
          </a:p>
          <a:p>
            <a:pPr marL="285750" indent="-285750"/>
            <a:r>
              <a:rPr lang="pt-BR" sz="2400" dirty="0"/>
              <a:t>Porém, concepção equivocada de que o surgimento de novas células se dava a partir </a:t>
            </a:r>
            <a:r>
              <a:rPr lang="pt-BR" sz="2400" dirty="0" smtClean="0"/>
              <a:t>da </a:t>
            </a:r>
            <a:r>
              <a:rPr lang="pt-BR" sz="2400" dirty="0"/>
              <a:t>agregação de núcleos celulares (grânulos)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288" y="4190420"/>
            <a:ext cx="1432684" cy="186553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251710" y="6041979"/>
            <a:ext cx="168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  <a:r>
              <a:rPr lang="pt-BR" dirty="0" smtClean="0"/>
              <a:t>   (</a:t>
            </a:r>
            <a:r>
              <a:rPr lang="pt-BR" dirty="0"/>
              <a:t>1810-1872)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780" y="4190420"/>
            <a:ext cx="1505843" cy="189906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309610" y="6069330"/>
            <a:ext cx="2137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(</a:t>
            </a:r>
            <a:r>
              <a:rPr lang="pt-BR" dirty="0"/>
              <a:t>1804-1882)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17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65973"/>
            <a:ext cx="10515600" cy="868764"/>
          </a:xfrm>
        </p:spPr>
        <p:txBody>
          <a:bodyPr/>
          <a:lstStyle/>
          <a:p>
            <a:pPr algn="ctr"/>
            <a:r>
              <a:rPr lang="pt-BR" b="1" dirty="0" smtClean="0"/>
              <a:t>Projeto Genoma Humano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86429"/>
            <a:ext cx="10515600" cy="4590534"/>
          </a:xfrm>
        </p:spPr>
        <p:txBody>
          <a:bodyPr/>
          <a:lstStyle/>
          <a:p>
            <a:r>
              <a:rPr lang="pt-BR" sz="2000" dirty="0"/>
              <a:t>1997: associação de mutações  nos genes BRCA1 e BRCA2 com câncer de mama, ovários e próstata</a:t>
            </a:r>
          </a:p>
          <a:p>
            <a:r>
              <a:rPr lang="pt-BR" sz="2000" dirty="0"/>
              <a:t>Julho de 1997: mapeamento completo do cromossomo 7 (localizando o gene CFTR da fibrose cística)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385" y="3624549"/>
            <a:ext cx="3396312" cy="253156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850" y="3262405"/>
            <a:ext cx="3369325" cy="269422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158429" y="5956626"/>
            <a:ext cx="569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</a:t>
            </a:r>
            <a:r>
              <a:rPr lang="pt-BR" dirty="0" err="1" smtClean="0"/>
              <a:t>Cystic</a:t>
            </a:r>
            <a:r>
              <a:rPr lang="pt-BR" dirty="0" smtClean="0"/>
              <a:t> </a:t>
            </a:r>
            <a:r>
              <a:rPr lang="pt-BR" dirty="0" err="1"/>
              <a:t>fibrosis</a:t>
            </a:r>
            <a:r>
              <a:rPr lang="pt-BR" dirty="0"/>
              <a:t> </a:t>
            </a:r>
            <a:r>
              <a:rPr lang="pt-BR" dirty="0" err="1"/>
              <a:t>transmembrane</a:t>
            </a:r>
            <a:r>
              <a:rPr lang="pt-BR" dirty="0"/>
              <a:t> </a:t>
            </a:r>
            <a:r>
              <a:rPr lang="pt-BR" dirty="0" err="1"/>
              <a:t>conductance</a:t>
            </a:r>
            <a:r>
              <a:rPr lang="pt-BR" dirty="0"/>
              <a:t> </a:t>
            </a:r>
            <a:r>
              <a:rPr lang="pt-BR" dirty="0" err="1"/>
              <a:t>regulator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897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54955"/>
            <a:ext cx="10515600" cy="606425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Projeto Genoma Humano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143826"/>
            <a:ext cx="10515600" cy="5011103"/>
          </a:xfrm>
        </p:spPr>
        <p:txBody>
          <a:bodyPr>
            <a:normAutofit/>
          </a:bodyPr>
          <a:lstStyle/>
          <a:p>
            <a:r>
              <a:rPr lang="pt-BR" sz="2000" dirty="0"/>
              <a:t>1998: Craig Venter da Celera anuncia que sequenciará o genoma humano até </a:t>
            </a:r>
            <a:r>
              <a:rPr lang="pt-BR" sz="2000" dirty="0" smtClean="0"/>
              <a:t>2001 obrigando o Consórcio a fazer o mesmo </a:t>
            </a:r>
            <a:endParaRPr lang="pt-BR" sz="2000" dirty="0"/>
          </a:p>
          <a:p>
            <a:r>
              <a:rPr lang="pt-BR" sz="2000" dirty="0" smtClean="0"/>
              <a:t>Dezembro </a:t>
            </a:r>
            <a:r>
              <a:rPr lang="pt-BR" sz="2000" dirty="0"/>
              <a:t>de 1998: sequenciamento completo do genoma de </a:t>
            </a:r>
            <a:r>
              <a:rPr lang="pt-BR" sz="2000" i="1" dirty="0" err="1"/>
              <a:t>Caenorhabditis</a:t>
            </a:r>
            <a:r>
              <a:rPr lang="pt-BR" sz="2000" i="1" dirty="0"/>
              <a:t> </a:t>
            </a:r>
            <a:r>
              <a:rPr lang="pt-BR" sz="2000" i="1" dirty="0" err="1"/>
              <a:t>elegans</a:t>
            </a:r>
            <a:endParaRPr lang="pt-BR" sz="2000" i="1" dirty="0"/>
          </a:p>
          <a:p>
            <a:r>
              <a:rPr lang="pt-BR" sz="2000" dirty="0" smtClean="0"/>
              <a:t>1999</a:t>
            </a:r>
            <a:r>
              <a:rPr lang="pt-BR" sz="2000" dirty="0"/>
              <a:t>: Cientistas japoneses, ingleses e americanos decifram </a:t>
            </a:r>
            <a:r>
              <a:rPr lang="pt-BR" sz="2000" dirty="0" smtClean="0"/>
              <a:t>o cromossomo </a:t>
            </a:r>
            <a:r>
              <a:rPr lang="pt-BR" sz="2000" dirty="0"/>
              <a:t>22 </a:t>
            </a:r>
            <a:r>
              <a:rPr lang="pt-BR" sz="2000" dirty="0" smtClean="0"/>
              <a:t>humano</a:t>
            </a:r>
          </a:p>
          <a:p>
            <a:r>
              <a:rPr lang="pt-BR" sz="2000" dirty="0"/>
              <a:t>Dezembro de 1999: Consórcio anuncia o primeiro rascunho do genoma humano, com mais de 1 bilhão de bases sequenciadas </a:t>
            </a:r>
          </a:p>
          <a:p>
            <a:pPr marL="0" indent="0">
              <a:buNone/>
            </a:pPr>
            <a:r>
              <a:rPr lang="pt-BR" dirty="0" smtClean="0"/>
              <a:t> </a:t>
            </a: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954" y="3660767"/>
            <a:ext cx="3374495" cy="28679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47" y="3514376"/>
            <a:ext cx="2347049" cy="31606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096" y="4397234"/>
            <a:ext cx="4380758" cy="194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9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10887"/>
            <a:ext cx="10515600" cy="686435"/>
          </a:xfrm>
        </p:spPr>
        <p:txBody>
          <a:bodyPr>
            <a:noAutofit/>
          </a:bodyPr>
          <a:lstStyle/>
          <a:p>
            <a:pPr algn="ctr"/>
            <a:r>
              <a:rPr lang="pt-BR" b="1" dirty="0" smtClean="0"/>
              <a:t>Projeto Genoma Humano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228793"/>
            <a:ext cx="10515600" cy="4793933"/>
          </a:xfrm>
        </p:spPr>
        <p:txBody>
          <a:bodyPr>
            <a:normAutofit/>
          </a:bodyPr>
          <a:lstStyle/>
          <a:p>
            <a:r>
              <a:rPr lang="pt-BR" sz="2000" dirty="0" smtClean="0"/>
              <a:t>Março de 2000: sequenciamento do genoma completo da</a:t>
            </a:r>
            <a:r>
              <a:rPr lang="pt-BR" sz="2000" dirty="0"/>
              <a:t> </a:t>
            </a:r>
            <a:r>
              <a:rPr lang="pt-BR" sz="2000" i="1" dirty="0" err="1" smtClean="0"/>
              <a:t>Drosophila</a:t>
            </a:r>
            <a:r>
              <a:rPr lang="pt-BR" sz="2000" i="1" dirty="0" smtClean="0"/>
              <a:t> </a:t>
            </a:r>
            <a:r>
              <a:rPr lang="pt-BR" sz="2000" i="1" dirty="0" err="1" smtClean="0"/>
              <a:t>melanogaster</a:t>
            </a:r>
            <a:endParaRPr lang="pt-BR" sz="2000" i="1" dirty="0" smtClean="0"/>
          </a:p>
          <a:p>
            <a:r>
              <a:rPr lang="pt-BR" sz="2000" dirty="0" smtClean="0"/>
              <a:t>2000</a:t>
            </a:r>
            <a:r>
              <a:rPr lang="pt-BR" sz="2000" dirty="0"/>
              <a:t>: O projeto genoma humano chefiado por Francis Collins (94%) e a Celera de Craig Venter (95%) anunciam juntos o rascunho do genoma humano </a:t>
            </a:r>
            <a:endParaRPr lang="pt-BR" sz="2000" dirty="0" smtClean="0"/>
          </a:p>
          <a:p>
            <a:r>
              <a:rPr lang="pt-BR" sz="2000" dirty="0" smtClean="0"/>
              <a:t>15 e 16 fevereiro de 2001</a:t>
            </a:r>
            <a:r>
              <a:rPr lang="pt-BR" sz="2000" dirty="0"/>
              <a:t>: a sequência “completa” do genoma humano </a:t>
            </a:r>
            <a:r>
              <a:rPr lang="pt-BR" sz="2000" dirty="0" smtClean="0"/>
              <a:t>foi publicada nas revistas </a:t>
            </a:r>
            <a:r>
              <a:rPr lang="pt-BR" sz="2000" dirty="0" err="1" smtClean="0"/>
              <a:t>Nature</a:t>
            </a:r>
            <a:r>
              <a:rPr lang="pt-BR" sz="2000" dirty="0" smtClean="0"/>
              <a:t> (Consórcio) e Science (Celera) </a:t>
            </a:r>
          </a:p>
          <a:p>
            <a:r>
              <a:rPr lang="pt-BR" sz="2000" dirty="0" smtClean="0"/>
              <a:t>Abril de 2003: o genoma humano completo é verdadeiramente concluído e publicado </a:t>
            </a:r>
            <a:endParaRPr lang="pt-BR" sz="2000" dirty="0"/>
          </a:p>
          <a:p>
            <a:endParaRPr lang="pt-BR" sz="2000" dirty="0" smtClean="0"/>
          </a:p>
          <a:p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507" y="3637023"/>
            <a:ext cx="2025110" cy="282339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25" y="3870121"/>
            <a:ext cx="4529546" cy="280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173" y="194544"/>
            <a:ext cx="9216997" cy="645771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87173" y="6320790"/>
            <a:ext cx="912555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Science: publicada nos EUA (Celera) 		</a:t>
            </a:r>
            <a:r>
              <a:rPr lang="pt-BR" dirty="0" err="1" smtClean="0"/>
              <a:t>Nature</a:t>
            </a:r>
            <a:r>
              <a:rPr lang="pt-BR" dirty="0" smtClean="0"/>
              <a:t>: publicada na Inglaterra (Consórcio)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041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280" y="288606"/>
            <a:ext cx="8759190" cy="65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137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3010" y="319405"/>
            <a:ext cx="6800850" cy="835025"/>
          </a:xfrm>
        </p:spPr>
        <p:txBody>
          <a:bodyPr/>
          <a:lstStyle/>
          <a:p>
            <a:pPr algn="ctr"/>
            <a:r>
              <a:rPr lang="pt-BR" b="1" dirty="0" smtClean="0"/>
              <a:t>Resultados do PGH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972847"/>
            <a:ext cx="9643110" cy="4679633"/>
          </a:xfrm>
        </p:spPr>
        <p:txBody>
          <a:bodyPr>
            <a:normAutofit lnSpcReduction="10000"/>
          </a:bodyPr>
          <a:lstStyle/>
          <a:p>
            <a:r>
              <a:rPr lang="pt-BR" sz="2400" dirty="0" smtClean="0"/>
              <a:t>Tanto o Consórcio Internacional (EUA, Grã Bretanha, França, Alemanha, China, Japão) liderado por Francis Collins, quanto a Celera </a:t>
            </a:r>
            <a:r>
              <a:rPr lang="pt-BR" sz="2400" dirty="0" err="1" smtClean="0"/>
              <a:t>Genomics</a:t>
            </a:r>
            <a:r>
              <a:rPr lang="pt-BR" sz="2400" dirty="0" smtClean="0"/>
              <a:t> de Craig Venter concordaram que os 3,2 bilhões de bases nitrogenadas do genoma humano contêm aproximadamente 30.000 genes, 3 a 4 vezes menos que o previsto</a:t>
            </a:r>
          </a:p>
          <a:p>
            <a:pPr marL="0" indent="0">
              <a:buNone/>
            </a:pPr>
            <a:endParaRPr lang="pt-BR" sz="2400" dirty="0" smtClean="0"/>
          </a:p>
          <a:p>
            <a:r>
              <a:rPr lang="pt-BR" sz="2400" dirty="0" smtClean="0"/>
              <a:t>Pouco mais de 1/3 dos genes identificados têm função conhecida </a:t>
            </a:r>
          </a:p>
          <a:p>
            <a:pPr marL="0" indent="0">
              <a:buNone/>
            </a:pPr>
            <a:endParaRPr lang="pt-BR" sz="2400" dirty="0" smtClean="0"/>
          </a:p>
          <a:p>
            <a:r>
              <a:rPr lang="pt-BR" sz="2400" dirty="0" smtClean="0"/>
              <a:t>Os genes estão distribuídos de forma irregular  pelos 23 pares de cromossomos que formam o genoma humano </a:t>
            </a:r>
          </a:p>
          <a:p>
            <a:pPr marL="0" indent="0">
              <a:buNone/>
            </a:pPr>
            <a:endParaRPr lang="pt-BR" sz="2400" dirty="0" smtClean="0"/>
          </a:p>
          <a:p>
            <a:r>
              <a:rPr lang="pt-BR" sz="2400" dirty="0" smtClean="0"/>
              <a:t>Há cromossomos com muitos genes e outros com pouquíssimos </a:t>
            </a:r>
          </a:p>
          <a:p>
            <a:pPr marL="0" indent="0">
              <a:buNone/>
            </a:pP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143" y="319405"/>
            <a:ext cx="2646567" cy="143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5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210887"/>
            <a:ext cx="10515600" cy="978933"/>
          </a:xfrm>
        </p:spPr>
        <p:txBody>
          <a:bodyPr/>
          <a:lstStyle/>
          <a:p>
            <a:pPr algn="ctr"/>
            <a:r>
              <a:rPr lang="pt-BR" b="1" dirty="0" smtClean="0"/>
              <a:t>Cromossomos e genes </a:t>
            </a:r>
            <a:endParaRPr lang="pt-BR" b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850114"/>
              </p:ext>
            </p:extLst>
          </p:nvPr>
        </p:nvGraphicFramePr>
        <p:xfrm>
          <a:off x="2032000" y="1281524"/>
          <a:ext cx="812800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6416255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37575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2110780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781409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Cromossomo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Tamanho (milhões de pares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</a:rPr>
                        <a:t> de base)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Número de genes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Densidade (genes por milhão de pares de base)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256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2.453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707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1.816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330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1.611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186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1.145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599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1.366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807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172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1.467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640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146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1.219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861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146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940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160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113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1.018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828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130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1.027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239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132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1.586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610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134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1.342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741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778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32203"/>
            <a:ext cx="10515600" cy="1024568"/>
          </a:xfrm>
        </p:spPr>
        <p:txBody>
          <a:bodyPr/>
          <a:lstStyle/>
          <a:p>
            <a:pPr algn="ctr"/>
            <a:r>
              <a:rPr lang="pt-BR" b="1" dirty="0" smtClean="0"/>
              <a:t>Cromossomos e genes </a:t>
            </a:r>
            <a:endParaRPr lang="pt-BR" b="1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92348"/>
              </p:ext>
            </p:extLst>
          </p:nvPr>
        </p:nvGraphicFramePr>
        <p:xfrm>
          <a:off x="2031998" y="1083224"/>
          <a:ext cx="816962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2405">
                  <a:extLst>
                    <a:ext uri="{9D8B030D-6E8A-4147-A177-3AD203B41FA5}">
                      <a16:colId xmlns:a16="http://schemas.microsoft.com/office/drawing/2014/main" val="956443090"/>
                    </a:ext>
                  </a:extLst>
                </a:gridCol>
                <a:gridCol w="2042405">
                  <a:extLst>
                    <a:ext uri="{9D8B030D-6E8A-4147-A177-3AD203B41FA5}">
                      <a16:colId xmlns:a16="http://schemas.microsoft.com/office/drawing/2014/main" val="2098461723"/>
                    </a:ext>
                  </a:extLst>
                </a:gridCol>
                <a:gridCol w="2042405">
                  <a:extLst>
                    <a:ext uri="{9D8B030D-6E8A-4147-A177-3AD203B41FA5}">
                      <a16:colId xmlns:a16="http://schemas.microsoft.com/office/drawing/2014/main" val="850386400"/>
                    </a:ext>
                  </a:extLst>
                </a:gridCol>
                <a:gridCol w="2042405">
                  <a:extLst>
                    <a:ext uri="{9D8B030D-6E8A-4147-A177-3AD203B41FA5}">
                      <a16:colId xmlns:a16="http://schemas.microsoft.com/office/drawing/2014/main" val="1779213602"/>
                    </a:ext>
                  </a:extLst>
                </a:gridCol>
              </a:tblGrid>
              <a:tr h="85833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Cromossomo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Tamanho (milhões de pares de base)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Número de genes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Densidade (genes por milhão de pares de base)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854237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99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582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478330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873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492759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804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394637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995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695269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1.210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883967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472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701184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1.409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524724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697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91991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286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270185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641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2558136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128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992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035993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Y 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104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45737"/>
                  </a:ext>
                </a:extLst>
              </a:tr>
              <a:tr h="348103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TOTAL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2.907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26.383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208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3256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07975"/>
            <a:ext cx="10515600" cy="1000967"/>
          </a:xfrm>
        </p:spPr>
        <p:txBody>
          <a:bodyPr/>
          <a:lstStyle/>
          <a:p>
            <a:pPr algn="ctr"/>
            <a:r>
              <a:rPr lang="pt-BR" b="1" dirty="0" smtClean="0"/>
              <a:t>Resultados do Projeto Genoma Humano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8408670" cy="4351338"/>
          </a:xfrm>
        </p:spPr>
        <p:txBody>
          <a:bodyPr>
            <a:normAutofit fontScale="92500" lnSpcReduction="10000"/>
          </a:bodyPr>
          <a:lstStyle/>
          <a:p>
            <a:r>
              <a:rPr lang="pt-BR" sz="2400" dirty="0"/>
              <a:t>Predominância de sequências repetidas que eram chamadas de DNA lixo (</a:t>
            </a:r>
            <a:r>
              <a:rPr lang="pt-BR" sz="2400" dirty="0" err="1"/>
              <a:t>Junk</a:t>
            </a:r>
            <a:r>
              <a:rPr lang="pt-BR" sz="2400" dirty="0"/>
              <a:t> DNA) com função pouco conhecida na </a:t>
            </a:r>
            <a:r>
              <a:rPr lang="pt-BR" sz="2400" dirty="0" smtClean="0"/>
              <a:t>época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Evidências de que o código genético humano incorporou sequências de outros organismos (vírus, bactérias) e não se livrou deste material que tem utilidade duvidosa </a:t>
            </a:r>
            <a:endParaRPr lang="pt-BR" sz="2400" dirty="0" smtClean="0"/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O genoma humano e o do chimpanzé diferem em apenas 2</a:t>
            </a:r>
            <a:r>
              <a:rPr lang="pt-BR" sz="2400" dirty="0" smtClean="0"/>
              <a:t>%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Existem pelos menos 200 fragmentos do genoma do camundongo com ao menos 2 genes idênticos aos humanos e dispostos na mesma ordem 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870" y="2526030"/>
            <a:ext cx="268224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8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0338"/>
            <a:ext cx="10515600" cy="771182"/>
          </a:xfrm>
        </p:spPr>
        <p:txBody>
          <a:bodyPr>
            <a:normAutofit/>
          </a:bodyPr>
          <a:lstStyle/>
          <a:p>
            <a:pPr algn="ctr"/>
            <a:r>
              <a:rPr lang="pt-BR" b="1" dirty="0" smtClean="0"/>
              <a:t>Tamanho do genoma 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8" y="1407937"/>
            <a:ext cx="1847163" cy="1357298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500827" y="1586428"/>
            <a:ext cx="11347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1) </a:t>
            </a:r>
            <a:r>
              <a:rPr lang="pt-BR" sz="1400" dirty="0" err="1" smtClean="0"/>
              <a:t>Amoeba</a:t>
            </a:r>
            <a:r>
              <a:rPr lang="pt-BR" sz="1400" dirty="0" smtClean="0"/>
              <a:t> dúbia – 670 bilhões de pares de bases </a:t>
            </a:r>
            <a:endParaRPr lang="pt-BR" sz="1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98" y="3172202"/>
            <a:ext cx="1164919" cy="1682143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949984" y="3591503"/>
            <a:ext cx="826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2) Pinus resinosa</a:t>
            </a:r>
          </a:p>
          <a:p>
            <a:r>
              <a:rPr lang="pt-BR" sz="1400" dirty="0" smtClean="0"/>
              <a:t>68 bilhões</a:t>
            </a:r>
            <a:endParaRPr lang="pt-BR" sz="14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8" y="5163780"/>
            <a:ext cx="1780142" cy="132672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412687" y="5426963"/>
            <a:ext cx="1222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3) </a:t>
            </a:r>
            <a:r>
              <a:rPr lang="pt-BR" sz="1400" dirty="0" err="1" smtClean="0"/>
              <a:t>Lilium</a:t>
            </a:r>
            <a:r>
              <a:rPr lang="pt-BR" sz="1400" dirty="0" smtClean="0"/>
              <a:t> </a:t>
            </a:r>
            <a:r>
              <a:rPr lang="pt-BR" sz="1400" dirty="0" err="1" smtClean="0"/>
              <a:t>formosanum</a:t>
            </a:r>
            <a:r>
              <a:rPr lang="pt-BR" sz="1400" dirty="0" smtClean="0"/>
              <a:t>- 36 bilhões </a:t>
            </a:r>
            <a:endParaRPr lang="pt-BR" sz="14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325" y="1407937"/>
            <a:ext cx="1636176" cy="1357298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5111823" y="1586428"/>
            <a:ext cx="91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4) </a:t>
            </a:r>
            <a:r>
              <a:rPr lang="pt-BR" sz="1400" dirty="0" err="1" smtClean="0"/>
              <a:t>Allium</a:t>
            </a:r>
            <a:r>
              <a:rPr lang="pt-BR" sz="1400" dirty="0" smtClean="0"/>
              <a:t> cepa </a:t>
            </a:r>
          </a:p>
          <a:p>
            <a:r>
              <a:rPr lang="pt-BR" sz="1400" dirty="0" smtClean="0"/>
              <a:t>18 bilhões </a:t>
            </a:r>
            <a:endParaRPr lang="pt-BR" sz="1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2522" y="3283569"/>
            <a:ext cx="1804188" cy="1295628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888906" y="3492350"/>
            <a:ext cx="1324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5) </a:t>
            </a:r>
            <a:r>
              <a:rPr lang="pt-BR" sz="1400" dirty="0" err="1" smtClean="0"/>
              <a:t>Schistocerca</a:t>
            </a:r>
            <a:r>
              <a:rPr lang="pt-BR" sz="1400" dirty="0" smtClean="0"/>
              <a:t> gregária </a:t>
            </a:r>
          </a:p>
          <a:p>
            <a:r>
              <a:rPr lang="pt-BR" sz="1400" dirty="0" smtClean="0"/>
              <a:t>9,3 bilhões </a:t>
            </a:r>
            <a:endParaRPr lang="pt-BR" sz="1400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563" y="5169393"/>
            <a:ext cx="1578102" cy="1319952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210973" y="5329035"/>
            <a:ext cx="936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6) Bufo </a:t>
            </a:r>
            <a:r>
              <a:rPr lang="pt-BR" sz="1400" dirty="0" err="1" smtClean="0"/>
              <a:t>bufo</a:t>
            </a:r>
            <a:r>
              <a:rPr lang="pt-BR" sz="1400" dirty="0" smtClean="0"/>
              <a:t> </a:t>
            </a:r>
          </a:p>
          <a:p>
            <a:r>
              <a:rPr lang="pt-BR" sz="1400" dirty="0" smtClean="0"/>
              <a:t>6,9 bilhões </a:t>
            </a:r>
            <a:endParaRPr lang="pt-BR" sz="1400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2937" y="1440107"/>
            <a:ext cx="1745957" cy="1292957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8064341" y="1463022"/>
            <a:ext cx="727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7) </a:t>
            </a:r>
            <a:r>
              <a:rPr lang="pt-BR" sz="1400" dirty="0" err="1" smtClean="0"/>
              <a:t>Zea</a:t>
            </a:r>
            <a:r>
              <a:rPr lang="pt-BR" sz="1400" dirty="0" smtClean="0"/>
              <a:t> </a:t>
            </a:r>
            <a:r>
              <a:rPr lang="pt-BR" sz="1400" dirty="0" err="1" smtClean="0"/>
              <a:t>mays</a:t>
            </a:r>
            <a:r>
              <a:rPr lang="pt-BR" sz="1400" dirty="0" smtClean="0"/>
              <a:t> </a:t>
            </a:r>
          </a:p>
          <a:p>
            <a:r>
              <a:rPr lang="pt-BR" sz="1400" dirty="0" smtClean="0"/>
              <a:t>5 bilhões </a:t>
            </a:r>
            <a:endParaRPr lang="pt-BR" sz="1400" dirty="0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3748" y="3348546"/>
            <a:ext cx="1639520" cy="116940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8075358" y="3409608"/>
            <a:ext cx="96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8) </a:t>
            </a:r>
            <a:r>
              <a:rPr lang="pt-BR" sz="1400" dirty="0" err="1" smtClean="0"/>
              <a:t>Terrapene</a:t>
            </a:r>
            <a:endParaRPr lang="pt-BR" sz="1400" dirty="0" smtClean="0"/>
          </a:p>
          <a:p>
            <a:r>
              <a:rPr lang="pt-BR" sz="1400" dirty="0" smtClean="0"/>
              <a:t>Carolina </a:t>
            </a:r>
          </a:p>
          <a:p>
            <a:r>
              <a:rPr lang="pt-BR" sz="1400" dirty="0" smtClean="0"/>
              <a:t>4 bilhões </a:t>
            </a:r>
            <a:endParaRPr lang="pt-BR" sz="1400" dirty="0"/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7647" y="5248466"/>
            <a:ext cx="1639520" cy="1240879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8042308" y="5426963"/>
            <a:ext cx="10796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9) </a:t>
            </a:r>
            <a:r>
              <a:rPr lang="pt-BR" sz="1400" dirty="0" err="1" smtClean="0"/>
              <a:t>Bos</a:t>
            </a:r>
            <a:r>
              <a:rPr lang="pt-BR" sz="1400" dirty="0" smtClean="0"/>
              <a:t> </a:t>
            </a:r>
            <a:r>
              <a:rPr lang="pt-BR" sz="1400" dirty="0" err="1" smtClean="0"/>
              <a:t>taurus</a:t>
            </a:r>
            <a:endParaRPr lang="pt-BR" sz="1400" dirty="0" smtClean="0"/>
          </a:p>
          <a:p>
            <a:r>
              <a:rPr lang="pt-BR" sz="1400" dirty="0" smtClean="0"/>
              <a:t>3,6 </a:t>
            </a:r>
            <a:r>
              <a:rPr lang="pt-BR" sz="1400" dirty="0"/>
              <a:t>m</a:t>
            </a:r>
            <a:r>
              <a:rPr lang="pt-BR" sz="1400" dirty="0" smtClean="0"/>
              <a:t>ilhões</a:t>
            </a:r>
            <a:endParaRPr lang="pt-BR" sz="1400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7216" y="1407937"/>
            <a:ext cx="989836" cy="1443213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10266804" y="1652531"/>
            <a:ext cx="9703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10) </a:t>
            </a:r>
            <a:r>
              <a:rPr lang="pt-BR" sz="1400" dirty="0" err="1" smtClean="0"/>
              <a:t>Cebus</a:t>
            </a:r>
            <a:r>
              <a:rPr lang="pt-BR" sz="1400" dirty="0" smtClean="0"/>
              <a:t> apela</a:t>
            </a:r>
          </a:p>
          <a:p>
            <a:r>
              <a:rPr lang="pt-BR" sz="1400" dirty="0" smtClean="0"/>
              <a:t>3,6 bilhões</a:t>
            </a:r>
            <a:endParaRPr lang="pt-BR" sz="1400" dirty="0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7216" y="3434055"/>
            <a:ext cx="1391342" cy="1025602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10689578" y="3563845"/>
            <a:ext cx="10356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11) </a:t>
            </a:r>
            <a:r>
              <a:rPr lang="pt-BR" sz="1400" dirty="0" err="1" smtClean="0"/>
              <a:t>Apodemus</a:t>
            </a:r>
            <a:endParaRPr lang="pt-BR" sz="1400" dirty="0" smtClean="0"/>
          </a:p>
          <a:p>
            <a:r>
              <a:rPr lang="pt-BR" sz="1400" dirty="0" err="1" smtClean="0"/>
              <a:t>sylvaticus</a:t>
            </a:r>
            <a:endParaRPr lang="pt-BR" sz="1400" dirty="0" smtClean="0"/>
          </a:p>
          <a:p>
            <a:r>
              <a:rPr lang="pt-BR" sz="1400" dirty="0" smtClean="0"/>
              <a:t>3,3 bilhões</a:t>
            </a:r>
          </a:p>
          <a:p>
            <a:r>
              <a:rPr lang="pt-BR" sz="1400" dirty="0" smtClean="0"/>
              <a:t> </a:t>
            </a:r>
            <a:endParaRPr lang="pt-BR" sz="1400" dirty="0"/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98234" y="4854345"/>
            <a:ext cx="1232627" cy="1643503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10544054" y="5067761"/>
            <a:ext cx="9122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12) Canis</a:t>
            </a:r>
          </a:p>
          <a:p>
            <a:r>
              <a:rPr lang="pt-BR" sz="1400" dirty="0" err="1"/>
              <a:t>f</a:t>
            </a:r>
            <a:r>
              <a:rPr lang="pt-BR" sz="1400" dirty="0" err="1" smtClean="0"/>
              <a:t>amiliaris</a:t>
            </a:r>
            <a:endParaRPr lang="pt-BR" sz="1400" dirty="0" smtClean="0"/>
          </a:p>
          <a:p>
            <a:r>
              <a:rPr lang="pt-BR" sz="1400" dirty="0" smtClean="0"/>
              <a:t>3,3 bilhões</a:t>
            </a:r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28934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79777"/>
            <a:ext cx="10515600" cy="935182"/>
          </a:xfrm>
        </p:spPr>
        <p:txBody>
          <a:bodyPr/>
          <a:lstStyle/>
          <a:p>
            <a:pPr algn="ctr"/>
            <a:r>
              <a:rPr lang="pt-BR" b="1" dirty="0" smtClean="0"/>
              <a:t>Metade do século XIX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350818"/>
            <a:ext cx="10515600" cy="4826145"/>
          </a:xfrm>
        </p:spPr>
        <p:txBody>
          <a:bodyPr>
            <a:normAutofit/>
          </a:bodyPr>
          <a:lstStyle/>
          <a:p>
            <a:r>
              <a:rPr lang="pt-BR" sz="2400" dirty="0" smtClean="0"/>
              <a:t>1859: Charles </a:t>
            </a:r>
            <a:r>
              <a:rPr lang="pt-BR" sz="2400" dirty="0"/>
              <a:t>Darwin e </a:t>
            </a:r>
            <a:r>
              <a:rPr lang="pt-BR" sz="2400" dirty="0" smtClean="0"/>
              <a:t>Alfred Russel Wallace, naturalistas ingleses, teoria da evolução das espécies após mais de 20 anos de observações </a:t>
            </a:r>
          </a:p>
          <a:p>
            <a:r>
              <a:rPr lang="pt-BR" sz="2400" dirty="0" smtClean="0"/>
              <a:t>As espécies evoluem porque se adaptam ao ambiente e apenas as mais bem adaptadas sobrevivem, podendo as restantes sofrer extinção 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209" y="3231573"/>
            <a:ext cx="1944787" cy="24003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856" y="3231573"/>
            <a:ext cx="1922318" cy="24003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664" y="3231573"/>
            <a:ext cx="4379021" cy="294539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302336" y="3127664"/>
            <a:ext cx="1672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      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288473" y="5683827"/>
            <a:ext cx="2017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Charles Darwin (1809-1882)</a:t>
            </a:r>
            <a:endParaRPr lang="pt-BR" sz="12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667988" y="5663044"/>
            <a:ext cx="227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Alfred Russel Wallace (1823-1913)</a:t>
            </a:r>
            <a:endParaRPr lang="pt-BR" sz="12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375071" y="6184683"/>
            <a:ext cx="120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1859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997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4865"/>
          </a:xfrm>
        </p:spPr>
        <p:txBody>
          <a:bodyPr/>
          <a:lstStyle/>
          <a:p>
            <a:pPr algn="ctr"/>
            <a:r>
              <a:rPr lang="pt-BR" b="1" dirty="0" smtClean="0"/>
              <a:t>Tamanho do genoma 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12660"/>
            <a:ext cx="3879148" cy="271242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91520" y="5367453"/>
            <a:ext cx="363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13) Raja </a:t>
            </a:r>
            <a:r>
              <a:rPr lang="pt-BR" dirty="0" err="1" smtClean="0"/>
              <a:t>montagui</a:t>
            </a:r>
            <a:r>
              <a:rPr lang="pt-BR" dirty="0" smtClean="0"/>
              <a:t>- 3,3 bilhões de pares de base  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120" y="1962607"/>
            <a:ext cx="4457700" cy="3347523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588090" y="5398266"/>
            <a:ext cx="4395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14) Homo sapiens – 3,2 bilhões de pares de base </a:t>
            </a:r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>
            <a:off x="9915179" y="1123721"/>
            <a:ext cx="231355" cy="74914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644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781"/>
          </a:xfrm>
        </p:spPr>
        <p:txBody>
          <a:bodyPr/>
          <a:lstStyle/>
          <a:p>
            <a:pPr algn="ctr"/>
            <a:r>
              <a:rPr lang="pt-BR" b="1" dirty="0" smtClean="0"/>
              <a:t>Vídeos     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76260"/>
            <a:ext cx="10515600" cy="4700703"/>
          </a:xfrm>
        </p:spPr>
        <p:txBody>
          <a:bodyPr>
            <a:normAutofit fontScale="85000" lnSpcReduction="10000"/>
          </a:bodyPr>
          <a:lstStyle/>
          <a:p>
            <a:r>
              <a:rPr lang="pt-BR" dirty="0">
                <a:hlinkClick r:id="rId2"/>
              </a:rPr>
              <a:t>https://www.youtube.com/watch?v=o_-</a:t>
            </a:r>
            <a:r>
              <a:rPr lang="pt-BR" dirty="0" smtClean="0">
                <a:hlinkClick r:id="rId2"/>
              </a:rPr>
              <a:t>6JXLYS-k</a:t>
            </a:r>
            <a:r>
              <a:rPr lang="pt-BR" dirty="0" smtClean="0"/>
              <a:t>                      DNA</a:t>
            </a:r>
          </a:p>
          <a:p>
            <a:endParaRPr lang="pt-BR" dirty="0"/>
          </a:p>
          <a:p>
            <a:r>
              <a:rPr lang="pt-BR" dirty="0">
                <a:hlinkClick r:id="rId3"/>
              </a:rPr>
              <a:t>https://</a:t>
            </a:r>
            <a:r>
              <a:rPr lang="pt-BR" dirty="0" smtClean="0">
                <a:hlinkClick r:id="rId3"/>
              </a:rPr>
              <a:t>www.youtube.com/watch?v=dO-VSHjQYQk</a:t>
            </a:r>
            <a:r>
              <a:rPr lang="pt-BR" dirty="0" smtClean="0"/>
              <a:t>                   </a:t>
            </a:r>
            <a:r>
              <a:rPr lang="pt-BR" dirty="0" err="1" smtClean="0"/>
              <a:t>Maxam</a:t>
            </a:r>
            <a:r>
              <a:rPr lang="pt-BR" dirty="0" smtClean="0"/>
              <a:t>&amp; Gilbert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dirty="0">
                <a:hlinkClick r:id="rId4"/>
              </a:rPr>
              <a:t>https://</a:t>
            </a:r>
            <a:r>
              <a:rPr lang="pt-BR" dirty="0" smtClean="0">
                <a:hlinkClick r:id="rId4"/>
              </a:rPr>
              <a:t>www.youtube.com/watch?v=e3UOaIXukeQ</a:t>
            </a:r>
            <a:r>
              <a:rPr lang="pt-BR" dirty="0" smtClean="0"/>
              <a:t>                    Sanger</a:t>
            </a:r>
          </a:p>
          <a:p>
            <a:endParaRPr lang="pt-BR" dirty="0"/>
          </a:p>
          <a:p>
            <a:r>
              <a:rPr lang="pt-BR" dirty="0">
                <a:hlinkClick r:id="rId5"/>
              </a:rPr>
              <a:t>https://</a:t>
            </a:r>
            <a:r>
              <a:rPr lang="pt-BR" dirty="0" smtClean="0">
                <a:hlinkClick r:id="rId5"/>
              </a:rPr>
              <a:t>www.youtube.com/watch?v=ZmqqRPISg0g</a:t>
            </a:r>
            <a:r>
              <a:rPr lang="pt-BR" dirty="0" smtClean="0"/>
              <a:t>                    PCR</a:t>
            </a:r>
            <a:endParaRPr lang="pt-BR" dirty="0"/>
          </a:p>
          <a:p>
            <a:pPr marL="0" indent="0">
              <a:buNone/>
            </a:pPr>
            <a:endParaRPr lang="pt-BR" dirty="0">
              <a:hlinkClick r:id="rId6"/>
            </a:endParaRPr>
          </a:p>
          <a:p>
            <a:r>
              <a:rPr lang="pt-BR" dirty="0" smtClean="0">
                <a:hlinkClick r:id="rId6"/>
              </a:rPr>
              <a:t>https://unlockinglifescode.org/timeline?tid=4</a:t>
            </a:r>
            <a:r>
              <a:rPr lang="pt-BR" dirty="0" smtClean="0"/>
              <a:t>                          Linha do tempo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sz="2400" dirty="0">
                <a:hlinkClick r:id="rId7"/>
              </a:rPr>
              <a:t>https://</a:t>
            </a:r>
            <a:r>
              <a:rPr lang="pt-BR" sz="2400" dirty="0" smtClean="0">
                <a:hlinkClick r:id="rId7"/>
              </a:rPr>
              <a:t>www.ted.com/talks/james_watson_on_how_he_discovered_dna/transcript</a:t>
            </a:r>
            <a:r>
              <a:rPr lang="pt-BR" sz="2400" dirty="0" smtClean="0"/>
              <a:t>           Watson</a:t>
            </a:r>
            <a:endParaRPr lang="pt-BR" sz="2400" dirty="0"/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5461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4100</TotalTime>
  <Words>5416</Words>
  <Application>Microsoft Office PowerPoint</Application>
  <PresentationFormat>Widescreen</PresentationFormat>
  <Paragraphs>580</Paragraphs>
  <Slides>91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91</vt:i4>
      </vt:variant>
    </vt:vector>
  </HeadingPairs>
  <TitlesOfParts>
    <vt:vector size="95" baseType="lpstr">
      <vt:lpstr>Arial</vt:lpstr>
      <vt:lpstr>Calibri</vt:lpstr>
      <vt:lpstr>Calibri Light</vt:lpstr>
      <vt:lpstr>Tema do Office</vt:lpstr>
      <vt:lpstr>Biologia molecular: uma breve história  </vt:lpstr>
      <vt:lpstr>Primórdios </vt:lpstr>
      <vt:lpstr>Hipócrates  </vt:lpstr>
      <vt:lpstr>Aristóteles</vt:lpstr>
      <vt:lpstr>Microscópio: século XVII até século XIX </vt:lpstr>
      <vt:lpstr>Século XVII a XIX </vt:lpstr>
      <vt:lpstr>Microscopia: avanços </vt:lpstr>
      <vt:lpstr>Microscopia: avanços </vt:lpstr>
      <vt:lpstr>Metade do século XIX </vt:lpstr>
      <vt:lpstr>Darwin x Lamarck  </vt:lpstr>
      <vt:lpstr>Metade do século XIX </vt:lpstr>
      <vt:lpstr>Friedrich Miescher</vt:lpstr>
      <vt:lpstr>Mitose animal  </vt:lpstr>
      <vt:lpstr>Mitose vegetal, cromossomos, meiose</vt:lpstr>
      <vt:lpstr>Ácido nucleico </vt:lpstr>
      <vt:lpstr>1900: retomada dos estudos de Mendel </vt:lpstr>
      <vt:lpstr>Genética, homozigoto, alelo </vt:lpstr>
      <vt:lpstr>Meiose, leis de Mendel e hereditariedade </vt:lpstr>
      <vt:lpstr>Gene, genótipo e fenótipo </vt:lpstr>
      <vt:lpstr>Genes e características inatas  </vt:lpstr>
      <vt:lpstr>Coloração específica para DNA </vt:lpstr>
      <vt:lpstr>Antes e depois de 1928</vt:lpstr>
      <vt:lpstr>DNA, RNA, nucleotídeos </vt:lpstr>
      <vt:lpstr>Cristal aperiódico </vt:lpstr>
      <vt:lpstr> DNA é o material genético da célula  </vt:lpstr>
      <vt:lpstr>Emparelhamento canônico </vt:lpstr>
      <vt:lpstr>Experiências de Chargaff</vt:lpstr>
      <vt:lpstr>Experiência de Hershey-Chase </vt:lpstr>
      <vt:lpstr>Síntese de nucleotídeos</vt:lpstr>
      <vt:lpstr>Formação da cadeia de DNA </vt:lpstr>
      <vt:lpstr>Afinal proteína ou DNA? </vt:lpstr>
      <vt:lpstr>Estratégias de James Watson </vt:lpstr>
      <vt:lpstr>Parceria Watson &amp; Crick em Cambridge</vt:lpstr>
      <vt:lpstr>Nesta época, no King’s College e na Caltech </vt:lpstr>
      <vt:lpstr>Críticas de Watson ao modelo de Pauling </vt:lpstr>
      <vt:lpstr>E Watson continua...</vt:lpstr>
      <vt:lpstr>Foto 51 de Rosalind Franklin </vt:lpstr>
      <vt:lpstr>    NATURE, Volume 171, April 25, 1953</vt:lpstr>
      <vt:lpstr>Apresentação do PowerPoint</vt:lpstr>
      <vt:lpstr>Apresentação do PowerPoint</vt:lpstr>
      <vt:lpstr>Nature, May 30, 1953</vt:lpstr>
      <vt:lpstr>Modelo de Watson, Crick &amp; Wilkins </vt:lpstr>
      <vt:lpstr>Número de cromossomos humanos </vt:lpstr>
      <vt:lpstr>Cromossomos humanos </vt:lpstr>
      <vt:lpstr>Descoberta da DNA polimerase</vt:lpstr>
      <vt:lpstr>Replicação do DNA </vt:lpstr>
      <vt:lpstr>Replicação do DNA </vt:lpstr>
      <vt:lpstr>Dogma central da Biologia Molecular</vt:lpstr>
      <vt:lpstr>Enzimas de restrição </vt:lpstr>
      <vt:lpstr>Restriction Fragment Length Polymorphism </vt:lpstr>
      <vt:lpstr>Síntese de proteínas </vt:lpstr>
      <vt:lpstr>Código genético </vt:lpstr>
      <vt:lpstr>Experimento de Nirenberg</vt:lpstr>
      <vt:lpstr>O código genético </vt:lpstr>
      <vt:lpstr>DNA ligase </vt:lpstr>
      <vt:lpstr>Primeira molécula de DNA recombinante </vt:lpstr>
      <vt:lpstr>Sequenciamento de DNA </vt:lpstr>
      <vt:lpstr>Sequenciamento de DNA-Maxam &amp; Gilbert </vt:lpstr>
      <vt:lpstr>Sequenciamento de DNA- Sanger  </vt:lpstr>
      <vt:lpstr>Leitura das sequências </vt:lpstr>
      <vt:lpstr>Doença ou Coreia de Huntington</vt:lpstr>
      <vt:lpstr>Localização do gene da huntingtina </vt:lpstr>
      <vt:lpstr>Tipo de mutação na huntingtina </vt:lpstr>
      <vt:lpstr>Manifestações clínicas na doença de Huntington </vt:lpstr>
      <vt:lpstr>Genética forense </vt:lpstr>
      <vt:lpstr>Polymerase Chain Reaction (PCR) </vt:lpstr>
      <vt:lpstr>Princípio da PCR </vt:lpstr>
      <vt:lpstr>Fibrose cística (CF) </vt:lpstr>
      <vt:lpstr>Manifestações na CF</vt:lpstr>
      <vt:lpstr>CF: Genetic Linkage analysis </vt:lpstr>
      <vt:lpstr>Gene CFTR identificado em 1989 </vt:lpstr>
      <vt:lpstr>Gene BRCA1 </vt:lpstr>
      <vt:lpstr>Gene BRCA2</vt:lpstr>
      <vt:lpstr>Tumores relacionados à mutações do BRCA1/2</vt:lpstr>
      <vt:lpstr>1990: primeira terapia gênica </vt:lpstr>
      <vt:lpstr>            Projeto Genoma Humano </vt:lpstr>
      <vt:lpstr>Chromosome walking vs. Shotgun </vt:lpstr>
      <vt:lpstr>Projeto Genoma Humano </vt:lpstr>
      <vt:lpstr>Projeto Genoma Humano </vt:lpstr>
      <vt:lpstr>Projeto Genoma Humano </vt:lpstr>
      <vt:lpstr>Projeto Genoma Humano </vt:lpstr>
      <vt:lpstr>Projeto Genoma Humano </vt:lpstr>
      <vt:lpstr>Apresentação do PowerPoint</vt:lpstr>
      <vt:lpstr>Apresentação do PowerPoint</vt:lpstr>
      <vt:lpstr>Resultados do PGH</vt:lpstr>
      <vt:lpstr>Cromossomos e genes </vt:lpstr>
      <vt:lpstr>Cromossomos e genes </vt:lpstr>
      <vt:lpstr>Resultados do Projeto Genoma Humano </vt:lpstr>
      <vt:lpstr>Tamanho do genoma </vt:lpstr>
      <vt:lpstr>Tamanho do genoma </vt:lpstr>
      <vt:lpstr>Vídeos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Biologia molecular: uma breve história</dc:title>
  <dc:creator>sorologia</dc:creator>
  <cp:lastModifiedBy>sorologia</cp:lastModifiedBy>
  <cp:revision>656</cp:revision>
  <dcterms:created xsi:type="dcterms:W3CDTF">2019-01-23T13:42:26Z</dcterms:created>
  <dcterms:modified xsi:type="dcterms:W3CDTF">2019-02-20T13:02:08Z</dcterms:modified>
</cp:coreProperties>
</file>