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7" r:id="rId6"/>
    <p:sldId id="268" r:id="rId7"/>
    <p:sldId id="265" r:id="rId8"/>
    <p:sldId id="261" r:id="rId9"/>
    <p:sldId id="260" r:id="rId10"/>
    <p:sldId id="269" r:id="rId11"/>
    <p:sldId id="270" r:id="rId12"/>
    <p:sldId id="264" r:id="rId13"/>
    <p:sldId id="266" r:id="rId14"/>
    <p:sldId id="262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5631D-26F0-4588-A8DD-36BAB35B54BD}" v="1784" dt="2023-06-16T22:04:04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9252C-6D80-A182-9538-9619E10B5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DDB77D-4C4C-9400-D416-8F799488E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F90D58-E063-ABF7-1F4B-DF138A1E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865D-E5D8-490C-84EA-83F6AC6780B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A8F503-4E21-89BF-595E-7086296D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B2177F-2EF5-09D4-8A98-1E3F76BB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2CCC-FA15-4CFB-AD05-91B5617DF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82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D2B76-8D26-2A23-B902-7C833AE2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6704DD-7DD0-E0FD-FB0E-59C75CF6D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C7030E-847E-4D5B-13E8-6FF581D3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865D-E5D8-490C-84EA-83F6AC6780B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3B0720-B45C-6BD8-79B0-6CF1F023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824C3A-63D3-CA9A-0D5A-2C74B32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2CCC-FA15-4CFB-AD05-91B5617DF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9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C3E714-7AF2-9977-4098-8F64CD8BA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CEDAD-66C8-D649-E79A-98A4BE1A9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4B30CC-57E9-E71D-4366-9C457F6A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865D-E5D8-490C-84EA-83F6AC6780B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B28074-4F9D-9D4B-2621-D62E1D45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182D85-0225-015A-5EF2-AE428F6F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2CCC-FA15-4CFB-AD05-91B5617DF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4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9983F-D744-DC81-07C0-5A84F18F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C78A27-0C77-2D42-D757-070201D72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3F8059-B890-C68F-7423-6D0350A5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865D-E5D8-490C-84EA-83F6AC6780B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8973B4-FC9B-E79F-1842-6F3F6E2D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3E5091-4988-93FE-DE4E-184F31B3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2CCC-FA15-4CFB-AD05-91B5617DF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27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21887-CFF3-9DB0-8720-CCD08C24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9C00D3-0AB8-574D-771C-9E130D7B3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F3F969-ED28-ACB6-2BE1-70548654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865D-E5D8-490C-84EA-83F6AC6780B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1CB2A9-86FE-7756-4161-5557E9E8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1446DE-EF29-BBDC-9EAF-931631B7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2CCC-FA15-4CFB-AD05-91B5617DF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92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4737D-3C38-286C-0953-AC67ECB0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3062AC-3C7C-97C2-DF2B-0501EEA44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7B6160-6FCA-4AF5-A09F-BB097409B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6C4CDB-2E03-E498-067D-90C5ED54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865D-E5D8-490C-84EA-83F6AC6780B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EEFF4D-6DD8-401D-39A6-2E2D644A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804092-21E8-D6A1-821D-0D77B098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2CCC-FA15-4CFB-AD05-91B5617DF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61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3C561-4101-5A83-A789-9921649F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703F14-745E-DEE9-972D-8CFE1C234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5638C8-092A-38A6-2252-A0FE6A76E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62FA30-216B-316E-2110-918DC36F3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BC3BF8-490E-D047-5DF9-C80319B49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FC390C-3350-EAF7-2411-D58C79AD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865D-E5D8-490C-84EA-83F6AC6780B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DEC5AC-ABFC-D461-48C2-E86842E7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3FFEB8F-7D2F-62D8-50DD-D6070D71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2CCC-FA15-4CFB-AD05-91B5617DF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25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8BE66-BF2E-F1BD-1563-F6B5AD0A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E53C5B-DE39-0938-62BE-C1C63A68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865D-E5D8-490C-84EA-83F6AC6780B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2A4134-6368-B776-9702-A79EB45C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41CA603-ED99-DDEC-9505-24370109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2CCC-FA15-4CFB-AD05-91B5617DF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80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9A46FA-F78E-898F-2674-D227D687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865D-E5D8-490C-84EA-83F6AC6780B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1FC3504-7FF8-DECC-0DB6-D6C61AF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D03361-0D67-E43B-6589-51F1A6C0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2CCC-FA15-4CFB-AD05-91B5617DF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04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4662-B8C6-3DAE-7B0C-F729140F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0A4FE7-AA0A-49B1-3001-04FB9C473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BB6B93-701C-AC89-9256-BAE4EEA28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750953-D9BB-860D-797F-3001DD83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865D-E5D8-490C-84EA-83F6AC6780B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390842-C126-1645-CEE7-0A4C3F28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AE8CF2-C398-6EC4-BF73-79B2DDE9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2CCC-FA15-4CFB-AD05-91B5617DF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45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A67F8-CC61-E25D-7408-8725DF547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FC9B91-2CA8-1AC7-F28B-4994AF7FA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756DB3-6AF1-B77A-7B44-7276C18C0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CCD64B-4EF6-9DB8-620D-75B9414F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865D-E5D8-490C-84EA-83F6AC6780B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148E9C-1012-AC26-FB51-396F3B7C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4DB2CF-9BFA-F47A-6E38-D341E518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52CCC-FA15-4CFB-AD05-91B5617DF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96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2E8DB56-69AB-B714-47B6-0D02386C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1A34E9-CE40-CAF0-730B-5A24E66EC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8ADDE7-BF8D-D3ED-6EF7-61671ABF6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865D-E5D8-490C-84EA-83F6AC6780BE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640864-76DF-F44D-5049-41D6A9CC0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A79CCA-624F-682E-02CF-99A926943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52CCC-FA15-4CFB-AD05-91B5617DF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4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assuntos/empresas-estatais-federais/cgpar-1/fluxografico.png/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assuntos/empresas-estatais-federai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anoramadasestatais.planejamento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economia/pt-br/assuntos/empresas-estatais-federais/central-de-conteudo/apresentacoes/arquivos/sest-e-ministerios-supervisor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legislacao.planalto.gov.br/legisla/legislacao.nsf/Viw_Identificacao/lei%2013.303-2016?OpenDocum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18126B-E83B-6C5F-60E0-E133AE7FF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pt-BR" sz="4800">
                <a:solidFill>
                  <a:srgbClr val="FFFFFF"/>
                </a:solidFill>
              </a:rPr>
              <a:t>Governança nas Estatais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A9389B-D589-B1BB-45DA-E687383BB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pt-BR"/>
              <a:t>Guilherme Bastos</a:t>
            </a:r>
          </a:p>
        </p:txBody>
      </p:sp>
    </p:spTree>
    <p:extLst>
      <p:ext uri="{BB962C8B-B14F-4D97-AF65-F5344CB8AC3E}">
        <p14:creationId xmlns:p14="http://schemas.microsoft.com/office/powerpoint/2010/main" val="17830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C4DD1-2755-C1C4-CAFA-4A057191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cs typeface="Calibri Light"/>
              </a:rPr>
              <a:t>Estrutura de Governança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B27532-4364-969C-8B13-04C463FF9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>
                <a:cs typeface="Calibri"/>
              </a:rPr>
              <a:t>Assembleia Geral:</a:t>
            </a:r>
            <a:r>
              <a:rPr lang="pt-BR" dirty="0">
                <a:cs typeface="Calibri"/>
              </a:rPr>
              <a:t> Órgão decisório máximo e soberano da empresa, pelo qual os acionistas se manifestam diretamente. </a:t>
            </a:r>
            <a:endParaRPr lang="pt-BR">
              <a:cs typeface="Calibri"/>
            </a:endParaRPr>
          </a:p>
          <a:p>
            <a:pPr marL="0" indent="0">
              <a:buNone/>
            </a:pPr>
            <a:r>
              <a:rPr lang="pt-BR" b="1" dirty="0">
                <a:cs typeface="Calibri"/>
              </a:rPr>
              <a:t>Conselho Fiscal:</a:t>
            </a:r>
            <a:r>
              <a:rPr lang="pt-BR" dirty="0">
                <a:cs typeface="Calibri"/>
              </a:rPr>
              <a:t> Órgão responsável pela fiscalização isenta das contas e demonstrações financeiras da empresa. Terá sempre um representante do Tesouro Nacional. </a:t>
            </a:r>
            <a:endParaRPr lang="pt-BR">
              <a:cs typeface="Calibri"/>
            </a:endParaRPr>
          </a:p>
          <a:p>
            <a:pPr marL="0" indent="0">
              <a:buNone/>
            </a:pPr>
            <a:r>
              <a:rPr lang="pt-BR" b="1" dirty="0">
                <a:cs typeface="Calibri"/>
              </a:rPr>
              <a:t>Conselho de Administração: </a:t>
            </a:r>
            <a:r>
              <a:rPr lang="pt-BR" dirty="0">
                <a:cs typeface="Calibri"/>
              </a:rPr>
              <a:t>Órgão de nível estratégico, incumbido de orientar e supervisionar a Diretoria Executiva. Nas empresas de grande porte, terá no mínimo 25% de membros independentes indicados pelo ministério supervisor. </a:t>
            </a:r>
          </a:p>
          <a:p>
            <a:pPr>
              <a:buNone/>
            </a:pPr>
            <a:r>
              <a:rPr lang="pt-BR" b="1">
                <a:cs typeface="Calibri"/>
              </a:rPr>
              <a:t>Comitê de Auditoria: </a:t>
            </a:r>
            <a:r>
              <a:rPr lang="pt-BR">
                <a:cs typeface="Calibri"/>
              </a:rPr>
              <a:t>Órgão de assessoria especializada ao Conselho de Administração, responsável por monitorar, avaliar e supervisionar os auditores externos e internos, bem como acompanhar a exposição ao risco da estatal. </a:t>
            </a:r>
          </a:p>
          <a:p>
            <a:pPr marL="0" indent="0">
              <a:buNone/>
            </a:pPr>
            <a:endParaRPr lang="pt-BR" dirty="0">
              <a:cs typeface="Calibri"/>
            </a:endParaRPr>
          </a:p>
          <a:p>
            <a:pPr marL="0" indent="0">
              <a:buNone/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61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C4DD1-2755-C1C4-CAFA-4A057191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cs typeface="Calibri Light"/>
              </a:rPr>
              <a:t>Estrutura de Governança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B27532-4364-969C-8B13-04C463FF9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>
                <a:cs typeface="Calibri"/>
              </a:rPr>
              <a:t>Comitê de Elegibilidade:</a:t>
            </a:r>
            <a:r>
              <a:rPr lang="pt-BR" dirty="0">
                <a:cs typeface="Calibri"/>
              </a:rPr>
              <a:t> Órgão opinativo auxiliar dos acionistas (e do conselho de administração) focado no processo de indicação e avaliação dos administradores e conselheiros fiscais. Irá verificar requisitos e vedações (válidos desde 01.07.2016) para as indicações realizadas pelos Ministérios e pelas próprias estatais e a conformidade do processo de avaliação de desempenho desses cargos.</a:t>
            </a:r>
            <a:endParaRPr lang="pt-BR"/>
          </a:p>
          <a:p>
            <a:pPr marL="0" indent="0">
              <a:buNone/>
            </a:pPr>
            <a:r>
              <a:rPr lang="pt-BR" dirty="0">
                <a:cs typeface="Calibri"/>
              </a:rPr>
              <a:t> </a:t>
            </a:r>
            <a:r>
              <a:rPr lang="pt-BR" b="1" dirty="0">
                <a:cs typeface="Calibri"/>
              </a:rPr>
              <a:t>Diretoria Executiva: </a:t>
            </a:r>
            <a:r>
              <a:rPr lang="pt-BR" dirty="0">
                <a:cs typeface="Calibri"/>
              </a:rPr>
              <a:t>Órgão encarregado da gestão diária da empresa. A investidura no cargo de Diretor está condicionada à assunção de compromisso com metas e resultados vinculados ao planejamento estratégico da empresa. Área de gestão de riscos e compliance: Importante mecanismo para o combate à corrupção. As subsidiárias poderão compartilhar da estrutura da holding. </a:t>
            </a:r>
          </a:p>
          <a:p>
            <a:pPr marL="0" indent="0">
              <a:buNone/>
            </a:pPr>
            <a:r>
              <a:rPr lang="pt-BR" b="1" dirty="0">
                <a:cs typeface="Calibri"/>
              </a:rPr>
              <a:t>Canal de denúncias (Ouvidoria):</a:t>
            </a:r>
            <a:r>
              <a:rPr lang="pt-BR" dirty="0">
                <a:cs typeface="Calibri"/>
              </a:rPr>
              <a:t> Importante mecanismo para o combate à corrupção, que deve ser divulgado e seu uso incentivado. </a:t>
            </a:r>
          </a:p>
          <a:p>
            <a:pPr marL="0" indent="0">
              <a:buNone/>
            </a:pPr>
            <a:r>
              <a:rPr lang="pt-BR" b="1" dirty="0">
                <a:cs typeface="Calibri"/>
              </a:rPr>
              <a:t>Código de Conduta e Integridade: </a:t>
            </a:r>
            <a:r>
              <a:rPr lang="pt-BR" dirty="0">
                <a:cs typeface="Calibri"/>
              </a:rPr>
              <a:t>Deverá conter princípios éticos e sanções por descumprimento. O Código da Alta Administração deverá prever regra sobre divulgação de informações relativas a temas afetos às empresas estatais</a:t>
            </a:r>
            <a:endParaRPr lang="pt-BR">
              <a:cs typeface="Calibri"/>
            </a:endParaRPr>
          </a:p>
          <a:p>
            <a:pPr marL="0" indent="0">
              <a:buNone/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94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5" descr="Diagrama&#10;&#10;Descrição gerada automaticamente">
            <a:extLst>
              <a:ext uri="{FF2B5EF4-FFF2-40B4-BE49-F238E27FC236}">
                <a16:creationId xmlns:a16="http://schemas.microsoft.com/office/drawing/2014/main" id="{179DA92D-A530-CB45-59FE-F1EAEEB92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680" y="1367452"/>
            <a:ext cx="7191015" cy="4476929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971BD9-5BFB-4901-6B2B-AB903F5C01AB}"/>
              </a:ext>
            </a:extLst>
          </p:cNvPr>
          <p:cNvSpPr txBox="1"/>
          <p:nvPr/>
        </p:nvSpPr>
        <p:spPr>
          <a:xfrm>
            <a:off x="2510287" y="5845834"/>
            <a:ext cx="6581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fluxográfico.png — Ministério da Economia (www.gov.br)</a:t>
            </a:r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BE6549-C757-E7E5-347D-06DD63C0D49B}"/>
              </a:ext>
            </a:extLst>
          </p:cNvPr>
          <p:cNvSpPr txBox="1"/>
          <p:nvPr/>
        </p:nvSpPr>
        <p:spPr>
          <a:xfrm>
            <a:off x="9941441" y="4501116"/>
            <a:ext cx="170120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cs typeface="Calibri"/>
              </a:rPr>
              <a:t>Comitê Eligibilidade</a:t>
            </a: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Comitê Risco</a:t>
            </a:r>
          </a:p>
        </p:txBody>
      </p:sp>
    </p:spTree>
    <p:extLst>
      <p:ext uri="{BB962C8B-B14F-4D97-AF65-F5344CB8AC3E}">
        <p14:creationId xmlns:p14="http://schemas.microsoft.com/office/powerpoint/2010/main" val="3695978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05376-57B1-F533-4FD6-2C670205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9449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pt-BR" dirty="0">
                <a:cs typeface="Calibri"/>
              </a:rPr>
              <a:t>Marcos: Novo Mercado; IGSEST; LEI 13.303</a:t>
            </a:r>
          </a:p>
          <a:p>
            <a:r>
              <a:rPr lang="pt-BR" dirty="0">
                <a:cs typeface="Calibri"/>
              </a:rPr>
              <a:t>Das 31 estatais listadas na B3, 1/3 apenas o CEO é escolhido pelo </a:t>
            </a:r>
            <a:r>
              <a:rPr lang="pt-BR" dirty="0" err="1">
                <a:cs typeface="Calibri"/>
              </a:rPr>
              <a:t>Consad</a:t>
            </a:r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Dificuldade de "turnaround": fechar subsidiárias, postos, agências</a:t>
            </a:r>
          </a:p>
          <a:p>
            <a:r>
              <a:rPr lang="pt-BR" dirty="0">
                <a:cs typeface="Calibri"/>
              </a:rPr>
              <a:t>Sociedades de Economia Mistas sujeitas aos controles de mercado e estatais: Petrobrás...</a:t>
            </a:r>
          </a:p>
          <a:p>
            <a:r>
              <a:rPr lang="pt-BR" dirty="0">
                <a:cs typeface="Calibri"/>
              </a:rPr>
              <a:t>Organizações Híbridas: transitam por duas lógicas: social e mercado</a:t>
            </a:r>
          </a:p>
          <a:p>
            <a:r>
              <a:rPr lang="pt-BR" dirty="0">
                <a:cs typeface="Calibri"/>
              </a:rPr>
              <a:t>Restrições às aquisições, contratações e enxugamentos de pessoal, remuneração, diversificação, investimento e desinvestimentos</a:t>
            </a:r>
          </a:p>
          <a:p>
            <a:r>
              <a:rPr lang="pt-BR" dirty="0">
                <a:cs typeface="Calibri"/>
              </a:rPr>
              <a:t>Controle processualístico: foco na adequação de rotinas e processos</a:t>
            </a:r>
          </a:p>
          <a:p>
            <a:r>
              <a:rPr lang="pt-BR" dirty="0">
                <a:cs typeface="Calibri"/>
              </a:rPr>
              <a:t>Instabilidade e riscos das coalizações políticas</a:t>
            </a:r>
          </a:p>
          <a:p>
            <a:r>
              <a:rPr lang="pt-BR" dirty="0">
                <a:cs typeface="Calibri"/>
              </a:rPr>
              <a:t>Sem possibilidade de falência. Cria dependência e reduz pressão por eliminar ineficiências</a:t>
            </a:r>
          </a:p>
          <a:p>
            <a:r>
              <a:rPr lang="pt-BR" dirty="0">
                <a:cs typeface="Calibri"/>
              </a:rPr>
              <a:t>Prestação de contas difusa: múltiplos donos a prestar contas (sociedade, acionistas, governo, políticos)</a:t>
            </a:r>
          </a:p>
          <a:p>
            <a:r>
              <a:rPr lang="pt-BR" sz="3400" b="1" dirty="0">
                <a:cs typeface="Calibri"/>
              </a:rPr>
              <a:t>Função social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C1779B-439F-9538-B9E0-402BD7677FE9}"/>
              </a:ext>
            </a:extLst>
          </p:cNvPr>
          <p:cNvSpPr txBox="1"/>
          <p:nvPr/>
        </p:nvSpPr>
        <p:spPr>
          <a:xfrm>
            <a:off x="900023" y="353683"/>
            <a:ext cx="1011878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err="1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Desafios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 das </a:t>
            </a:r>
            <a:r>
              <a:rPr lang="en-US" sz="3200" b="1" err="1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Empresas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 </a:t>
            </a:r>
            <a:r>
              <a:rPr lang="en-US" sz="3200" b="1" err="1">
                <a:solidFill>
                  <a:schemeClr val="accent1">
                    <a:lumMod val="50000"/>
                  </a:schemeClr>
                </a:solidFill>
                <a:latin typeface="Calibri Light"/>
              </a:rPr>
              <a:t>Estatais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​</a:t>
            </a:r>
            <a:endParaRPr lang="pt-BR" b="1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7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4E5802-8139-89F0-0FFC-33FB604D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9FA556-17AB-B033-2520-F2DDCBCE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313741"/>
            <a:ext cx="4777381" cy="406077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3426FC-9678-17EF-3A31-872B373A5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>
                <a:hlinkClick r:id="rId3"/>
              </a:rPr>
              <a:t>https://www.gov.br/economia/pt-br/assuntos/empresas-estatais-federais</a:t>
            </a: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51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F45DC9-78EC-F523-F9BE-4F3CE057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GUILHERME SORIA BASTOS FILHO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6182F4-11A4-154F-4838-955E08F1C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dirty="0"/>
              <a:t>Mais de 30 anos de experiência no agronegócio brasileiro nas áreas de inteligência e análise de mercados agrícolas, planejamento estratégico, investimentos e treinamento, dos quais 18 anos em cargos de gerência e gestão, com vivência em empresas estatais e multinacionais dos setores de trading de grãos, armazenagem, logística e pesquisa agropecuária.</a:t>
            </a:r>
            <a:endParaRPr lang="pt-BR" dirty="0"/>
          </a:p>
          <a:p>
            <a:pPr marL="0" indent="0">
              <a:buNone/>
            </a:pPr>
            <a:r>
              <a:rPr lang="pt-BR" sz="2000" dirty="0"/>
              <a:t>Engenheiro Agrônomo pela UFV (Viçosa, MG), Mestre em Agricultura, concentração em Economia pela Esalq/USP e em </a:t>
            </a:r>
            <a:r>
              <a:rPr lang="pt-BR" sz="2000" err="1"/>
              <a:t>Agricultural</a:t>
            </a:r>
            <a:r>
              <a:rPr lang="pt-BR" sz="2000" dirty="0"/>
              <a:t> </a:t>
            </a:r>
            <a:r>
              <a:rPr lang="pt-BR" sz="2000" err="1"/>
              <a:t>Economics</a:t>
            </a:r>
            <a:r>
              <a:rPr lang="pt-BR" sz="2000" dirty="0"/>
              <a:t> (</a:t>
            </a:r>
            <a:r>
              <a:rPr lang="pt-BR" sz="2000" err="1"/>
              <a:t>University</a:t>
            </a:r>
            <a:r>
              <a:rPr lang="pt-BR" sz="2000" dirty="0"/>
              <a:t> </a:t>
            </a:r>
            <a:r>
              <a:rPr lang="pt-BR" sz="2000" err="1"/>
              <a:t>of</a:t>
            </a:r>
            <a:r>
              <a:rPr lang="pt-BR" sz="2000" dirty="0"/>
              <a:t> Maryland). </a:t>
            </a:r>
            <a:endParaRPr lang="pt-BR"/>
          </a:p>
          <a:p>
            <a:pPr marL="0" indent="0">
              <a:buNone/>
            </a:pPr>
            <a:r>
              <a:rPr lang="pt-BR" sz="2000" dirty="0"/>
              <a:t>Membro e presidente do Conselho de Administração da Empresa Brasileira de Pesquisa Agropecuária (Embrapa). Foi Chefe da Assessoria Estratégica, Secretário de Política Agrícola do Ministério da Agricultura, Pecuária e Abastecimento (Mapa). Foi Assessor Especial da Ministra. Ocupou os cargos de Diretor-Executivo Presidente e Diretor-Executivo de Política Agrícola e Informações da Companhia Nacional de Abastecimento (Conab). </a:t>
            </a:r>
            <a:endParaRPr lang="pt-BR">
              <a:cs typeface="Calibri"/>
            </a:endParaRPr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897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083392-7DE5-B9EF-921B-0FA62FC56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0" indent="0">
              <a:buNone/>
            </a:pPr>
            <a:r>
              <a:rPr lang="pt-BR" sz="1400" dirty="0">
                <a:hlinkClick r:id="rId2"/>
              </a:rPr>
              <a:t>http://www.panoramadasestatais.planejamento.gov.br/</a:t>
            </a:r>
            <a:r>
              <a:rPr lang="pt-BR" sz="1400" dirty="0"/>
              <a:t> 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63B4A0-EC2E-47A1-E60D-3ADD07783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5" y="851082"/>
            <a:ext cx="4878148" cy="486251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A9FCB01-7F20-9352-10B3-F1D0E246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363" y="651561"/>
            <a:ext cx="6314658" cy="234812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773BDDC-9061-1301-7601-77C2CAFB1ADC}"/>
              </a:ext>
            </a:extLst>
          </p:cNvPr>
          <p:cNvSpPr txBox="1"/>
          <p:nvPr/>
        </p:nvSpPr>
        <p:spPr>
          <a:xfrm>
            <a:off x="5457363" y="3624719"/>
            <a:ext cx="6096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solidFill>
                  <a:srgbClr val="3F3F3F"/>
                </a:solidFill>
              </a:rPr>
              <a:t>Programa de Dispêndios Globais (PDG):</a:t>
            </a:r>
            <a:r>
              <a:rPr lang="pt-BR" dirty="0">
                <a:solidFill>
                  <a:srgbClr val="3F3F3F"/>
                </a:solidFill>
              </a:rPr>
              <a:t> </a:t>
            </a:r>
            <a:r>
              <a:rPr lang="pt-BR" b="1" dirty="0">
                <a:solidFill>
                  <a:srgbClr val="3F3F3F"/>
                </a:solidFill>
              </a:rPr>
              <a:t>R$ 2,4 trilhões</a:t>
            </a:r>
            <a:endParaRPr lang="pt-BR" b="1" dirty="0">
              <a:solidFill>
                <a:srgbClr val="3F3F3F"/>
              </a:solidFill>
              <a:cs typeface="Calibri"/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63483810-69D7-14F9-B67B-7357B5D31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75" y="3999592"/>
            <a:ext cx="6488444" cy="178334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A51872E-6939-30CA-C957-FC7E816B3216}"/>
              </a:ext>
            </a:extLst>
          </p:cNvPr>
          <p:cNvSpPr txBox="1"/>
          <p:nvPr/>
        </p:nvSpPr>
        <p:spPr>
          <a:xfrm>
            <a:off x="5501640" y="259080"/>
            <a:ext cx="60600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solidFill>
                  <a:srgbClr val="3F3F3F"/>
                </a:solidFill>
                <a:cs typeface="Calibri"/>
              </a:rPr>
              <a:t>Quadro de Pessoal Efetivo: 432 mil </a:t>
            </a:r>
            <a:endParaRPr lang="pt-BR" b="1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7D3358F-44CF-8868-E30D-E2609B90C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84521"/>
            <a:ext cx="10905066" cy="5288956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A6B877B-9FF0-FEBD-BA8F-69B7FBA1635B}"/>
              </a:ext>
            </a:extLst>
          </p:cNvPr>
          <p:cNvSpPr txBox="1"/>
          <p:nvPr/>
        </p:nvSpPr>
        <p:spPr>
          <a:xfrm>
            <a:off x="697078" y="6066638"/>
            <a:ext cx="11531090" cy="6001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t-BR" sz="1400" dirty="0">
                <a:hlinkClick r:id="rId3"/>
              </a:rPr>
              <a:t>https://www.gov.br/economia/pt-br/assuntos/empresas-estatais-federais/central-de-conteudo/apresentacoes/arquivos/sest-e-ministerios-supervisores</a:t>
            </a:r>
            <a:endParaRPr lang="pt-BR" sz="1400">
              <a:cs typeface="Calibri" panose="020F0502020204030204"/>
            </a:endParaRPr>
          </a:p>
          <a:p>
            <a:pPr algn="ctr"/>
            <a:r>
              <a:rPr lang="pt-BR" sz="1400" dirty="0">
                <a:cs typeface="Calibri"/>
              </a:rPr>
              <a:t>CGPAR: </a:t>
            </a:r>
            <a:r>
              <a:rPr lang="pt-BR" sz="1400" b="1" dirty="0">
                <a:solidFill>
                  <a:srgbClr val="333333"/>
                </a:solidFill>
              </a:rPr>
              <a:t>CGPAR - Comissão Interministerial de Governança Corporativa e de Administração de Participações Societárias da União</a:t>
            </a:r>
            <a:endParaRPr lang="pt-BR" sz="1400" dirty="0" err="1"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864DB7D-EAD5-5365-0254-6D2875370D9C}"/>
              </a:ext>
            </a:extLst>
          </p:cNvPr>
          <p:cNvSpPr txBox="1"/>
          <p:nvPr/>
        </p:nvSpPr>
        <p:spPr>
          <a:xfrm>
            <a:off x="10777268" y="5457645"/>
            <a:ext cx="6728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PND</a:t>
            </a:r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D1EA813-6CF4-D1F7-73C2-51493DBBA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83410"/>
              </p:ext>
            </p:extLst>
          </p:nvPr>
        </p:nvGraphicFramePr>
        <p:xfrm>
          <a:off x="10437962" y="4555897"/>
          <a:ext cx="2250558" cy="287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558">
                  <a:extLst>
                    <a:ext uri="{9D8B030D-6E8A-4147-A177-3AD203B41FA5}">
                      <a16:colId xmlns:a16="http://schemas.microsoft.com/office/drawing/2014/main" val="4028901411"/>
                    </a:ext>
                  </a:extLst>
                </a:gridCol>
              </a:tblGrid>
              <a:tr h="287079">
                <a:tc>
                  <a:txBody>
                    <a:bodyPr/>
                    <a:lstStyle/>
                    <a:p>
                      <a:pPr algn="just"/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Sociedades por Ações</a:t>
                      </a:r>
                      <a:endParaRPr lang="pt-BR" sz="140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61377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BAAE093-C880-47F9-899C-B9DDC968CFDC}"/>
              </a:ext>
            </a:extLst>
          </p:cNvPr>
          <p:cNvSpPr txBox="1"/>
          <p:nvPr/>
        </p:nvSpPr>
        <p:spPr>
          <a:xfrm>
            <a:off x="10777268" y="5026325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Organização</a:t>
            </a:r>
            <a:r>
              <a:rPr lang="en-US" sz="1400" dirty="0"/>
              <a:t> Adm Fed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86986EA-E382-EC0A-1931-47B04863EAE1}"/>
              </a:ext>
            </a:extLst>
          </p:cNvPr>
          <p:cNvSpPr txBox="1"/>
          <p:nvPr/>
        </p:nvSpPr>
        <p:spPr>
          <a:xfrm>
            <a:off x="10633494" y="521323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diretrizes</a:t>
            </a:r>
            <a:r>
              <a:rPr lang="en-US" sz="1400" dirty="0"/>
              <a:t> </a:t>
            </a:r>
            <a:r>
              <a:rPr lang="en-US" sz="1400" dirty="0" err="1"/>
              <a:t>estatais</a:t>
            </a:r>
            <a:r>
              <a:rPr lang="en-US" sz="1400" dirty="0"/>
              <a:t> fed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68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99C0AC-6A5A-432E-53BC-7D5FA7C55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cs typeface="Calibri"/>
              </a:rPr>
              <a:t>Art. 2º A exploração de atividade econômica pelo Estado será exercida por meio de empresa pública, de sociedade de economia mista e de suas subsidiárias.</a:t>
            </a:r>
            <a:endParaRPr lang="pt-BR" dirty="0"/>
          </a:p>
          <a:p>
            <a:pPr marL="457200" lvl="1" indent="0">
              <a:buNone/>
            </a:pPr>
            <a:r>
              <a:rPr lang="pt-BR" dirty="0">
                <a:cs typeface="Calibri"/>
              </a:rPr>
              <a:t>§ 1º A constituição de empresa pública ou de sociedade de economia mista dependerá de prévia autorização legal que indique, de forma clara, </a:t>
            </a:r>
            <a:r>
              <a:rPr lang="pt-BR" b="1" dirty="0">
                <a:cs typeface="Calibri"/>
              </a:rPr>
              <a:t>relevante interesse coletivo ou imperativo de segurança nacional</a:t>
            </a:r>
            <a:r>
              <a:rPr lang="pt-BR" dirty="0">
                <a:cs typeface="Calibri"/>
              </a:rPr>
              <a:t>, nos termos do caput do art. 173 da Constituição Federal .</a:t>
            </a:r>
          </a:p>
          <a:p>
            <a:pPr marL="457200" lvl="1" indent="0">
              <a:buNone/>
            </a:pPr>
            <a:r>
              <a:rPr lang="pt-BR" dirty="0">
                <a:cs typeface="Calibri"/>
              </a:rPr>
              <a:t>...</a:t>
            </a:r>
            <a:endParaRPr lang="pt-BR" dirty="0"/>
          </a:p>
          <a:p>
            <a:pPr marL="457200" lvl="1" indent="0">
              <a:buNone/>
            </a:pPr>
            <a:endParaRPr lang="pt-BR" dirty="0">
              <a:cs typeface="Calibri"/>
            </a:endParaRPr>
          </a:p>
          <a:p>
            <a:pPr marL="0" indent="0">
              <a:buNone/>
            </a:pPr>
            <a:r>
              <a:rPr lang="pt-BR" dirty="0">
                <a:cs typeface="Calibri"/>
              </a:rPr>
              <a:t>Art. 3º Empresa pública é a entidade dotada de </a:t>
            </a:r>
            <a:r>
              <a:rPr lang="pt-BR" b="1" dirty="0">
                <a:cs typeface="Calibri"/>
              </a:rPr>
              <a:t>personalidade jurídica de direito privado</a:t>
            </a:r>
            <a:r>
              <a:rPr lang="pt-BR" dirty="0">
                <a:cs typeface="Calibri"/>
              </a:rPr>
              <a:t>, com criação autorizada por lei e com patrimônio próprio, cujo capital social é integralmente detido pela União, pelos Estados, pelo Distrito Federal ou pelos Municípios.</a:t>
            </a:r>
          </a:p>
          <a:p>
            <a:pPr marL="0" indent="0">
              <a:buNone/>
            </a:pPr>
            <a:endParaRPr lang="pt-BR" dirty="0"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274832C-C337-189B-762D-AFAD5BCC67C8}"/>
              </a:ext>
            </a:extLst>
          </p:cNvPr>
          <p:cNvSpPr txBox="1"/>
          <p:nvPr/>
        </p:nvSpPr>
        <p:spPr>
          <a:xfrm>
            <a:off x="842513" y="770626"/>
            <a:ext cx="70276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Arial"/>
                <a:cs typeface="Arial"/>
                <a:hlinkClick r:id="rId2"/>
              </a:rPr>
              <a:t>LEI Nº 13.303, DE 30 DE JUNHO DE 2016</a:t>
            </a:r>
            <a:endParaRPr lang="pt-BR" sz="4800"/>
          </a:p>
        </p:txBody>
      </p:sp>
    </p:spTree>
    <p:extLst>
      <p:ext uri="{BB962C8B-B14F-4D97-AF65-F5344CB8AC3E}">
        <p14:creationId xmlns:p14="http://schemas.microsoft.com/office/powerpoint/2010/main" val="412487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6" descr="Interface gráfica do usuário, Texto, Aplicativo, Word&#10;&#10;Descrição gerada automaticamente">
            <a:extLst>
              <a:ext uri="{FF2B5EF4-FFF2-40B4-BE49-F238E27FC236}">
                <a16:creationId xmlns:a16="http://schemas.microsoft.com/office/drawing/2014/main" id="{8519B29A-AFFA-0C5E-99DC-5DC3FC6AB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5" t="24988" r="5903" b="9664"/>
          <a:stretch/>
        </p:blipFill>
        <p:spPr>
          <a:xfrm>
            <a:off x="399052" y="1043577"/>
            <a:ext cx="11408273" cy="4785222"/>
          </a:xfrm>
          <a:prstGeom prst="rect">
            <a:avLst/>
          </a:prstGeom>
          <a:ln>
            <a:noFill/>
          </a:ln>
        </p:spPr>
      </p:pic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6131381-8174-EB3A-2E1F-59D085005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606" y="643467"/>
            <a:ext cx="1031678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3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3444201-64D2-5F51-1863-55F9CD8B2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66309"/>
            <a:ext cx="10905066" cy="512538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5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65450B0-4880-A1CC-967E-FA292A83F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52678"/>
            <a:ext cx="10905066" cy="515264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92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835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Governança nas Estatais</vt:lpstr>
      <vt:lpstr>GUILHERME SORIA BASTOS FILHO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de Governança</vt:lpstr>
      <vt:lpstr>Estrutura de Governança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Governança nas Estatais</dc:title>
  <dc:creator>Guilherme Soria Bastos Filho</dc:creator>
  <cp:lastModifiedBy>sergio de zen</cp:lastModifiedBy>
  <cp:revision>199</cp:revision>
  <dcterms:created xsi:type="dcterms:W3CDTF">2023-06-16T00:43:58Z</dcterms:created>
  <dcterms:modified xsi:type="dcterms:W3CDTF">2023-06-16T22:06:15Z</dcterms:modified>
</cp:coreProperties>
</file>