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0" r:id="rId2"/>
    <p:sldMasterId id="2147483702" r:id="rId3"/>
  </p:sldMasterIdLst>
  <p:sldIdLst>
    <p:sldId id="2880" r:id="rId4"/>
    <p:sldId id="2882" r:id="rId5"/>
    <p:sldId id="2892" r:id="rId6"/>
    <p:sldId id="2911" r:id="rId7"/>
    <p:sldId id="2894" r:id="rId8"/>
    <p:sldId id="2896" r:id="rId9"/>
    <p:sldId id="2897" r:id="rId10"/>
    <p:sldId id="2898" r:id="rId11"/>
    <p:sldId id="2900" r:id="rId12"/>
    <p:sldId id="2899" r:id="rId13"/>
    <p:sldId id="2902" r:id="rId14"/>
    <p:sldId id="2903" r:id="rId15"/>
    <p:sldId id="2906" r:id="rId16"/>
    <p:sldId id="2904" r:id="rId17"/>
    <p:sldId id="2905" r:id="rId18"/>
    <p:sldId id="2907" r:id="rId19"/>
    <p:sldId id="2908" r:id="rId20"/>
    <p:sldId id="2910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D5F47F66-5070-4BB5-8527-B816F76532FB}">
          <p14:sldIdLst>
            <p14:sldId id="2880"/>
            <p14:sldId id="2882"/>
            <p14:sldId id="2892"/>
            <p14:sldId id="2911"/>
            <p14:sldId id="2894"/>
            <p14:sldId id="2896"/>
            <p14:sldId id="2897"/>
            <p14:sldId id="2898"/>
            <p14:sldId id="2900"/>
            <p14:sldId id="2899"/>
            <p14:sldId id="2902"/>
            <p14:sldId id="2903"/>
            <p14:sldId id="2906"/>
            <p14:sldId id="2904"/>
            <p14:sldId id="2905"/>
            <p14:sldId id="2907"/>
            <p14:sldId id="2908"/>
            <p14:sldId id="291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aldo Vieira Francisco" initials="RVF" lastIdx="1" clrIdx="0">
    <p:extLst>
      <p:ext uri="{19B8F6BF-5375-455C-9EA6-DF929625EA0E}">
        <p15:presenceInfo xmlns:p15="http://schemas.microsoft.com/office/powerpoint/2012/main" userId="S::ronaldovf@mpms.mp.br::d0ee4c8c-61d4-45e9-8405-bce5e47047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DF954-19EF-4252-B9D6-C302F4292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601590-FBE2-4897-81FD-B6D20634D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7361F4-1E76-4F92-BE67-D76120291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33D-FF63-4165-917F-691335A36EAA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CA9CFE-086D-4486-93F8-4B2B3A09C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A7C3E2-B93E-442D-91C9-B74A0CAB7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A6D1-C9AE-4B31-986E-34A1942B37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36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6EB604-562D-485B-B848-5146255EB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468B60-5987-46A1-BE54-C968C7A23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A04DCA-C4B9-4DBA-96FC-832D9143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33D-FF63-4165-917F-691335A36EAA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B19A08-A36A-45FD-922F-6F5AA385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B4D03D-E2B5-41A2-90C1-63B0CBDB1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A6D1-C9AE-4B31-986E-34A1942B37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03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0D6DEC-6D57-49B0-BC73-8834D0019D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83CBBBB-010E-4D1D-898B-8F99039FA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CC9BF3-A849-4E49-BD30-2BE0878A6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33D-FF63-4165-917F-691335A36EAA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41727B-4032-4B27-9A0F-DD32AAC44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059325-1D99-4B22-8F82-07407873D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A6D1-C9AE-4B31-986E-34A1942B37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73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4F466F-5451-4363-866D-6CA04A208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82C6C9-B7E3-4AB8-9B48-C4D6225B7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53EBD6-5664-4E97-9123-DC161AACB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CA9A-B4A0-F243-848C-D167769DF7B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BE5110-C378-4AC8-A15C-02243088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F11EA1-D82F-4C40-AB16-4BB19487A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10C-F63B-AF42-838E-A689363CE5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31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8E5C6B-E80B-42C0-8B2D-D9A2DA010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7B83F6-8575-410A-88F5-E5B8436E5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FCD1B9-ABDE-4ADE-846C-C44BCF44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CA9A-B4A0-F243-848C-D167769DF7B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700810-DEAC-4A4B-BA15-C83660F57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15E0B0-E020-455A-A487-0D642598B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10C-F63B-AF42-838E-A689363CE5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87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C37F1-C2E4-4021-9091-738E7FA7D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D5E5ED-5033-4429-A7FB-AE580CD58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F47B92-BA25-4C61-8B8B-D62AFF166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CA9A-B4A0-F243-848C-D167769DF7B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83A2FF-0C02-473B-925B-73929F84A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BA0B8A-6114-4E31-9BEC-22414F4D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10C-F63B-AF42-838E-A689363CE5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18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DE4CA6-79A5-4C01-B848-715A784D2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D0F93E-EAAC-4EC6-9DAB-EBA8642696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C83E28A-B9A9-492A-B80E-723942F9D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3E19D5-AC14-4957-820E-BFC5C022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CA9A-B4A0-F243-848C-D167769DF7B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C70DE04-3C5D-48E7-9A3C-B96B7DAC2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767AAB-DBC9-4DEA-8749-C465458C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10C-F63B-AF42-838E-A689363CE5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11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ECF4C8-04D2-40AC-899A-41058274C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1C50D6-F355-4E55-8297-1D8662027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B6D313D-4389-4417-AAD4-4E6C819C1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5DA0920-9720-4412-A545-D96B36EAD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DDF9ED5-ED82-4057-9ACD-6096EACDA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8EA57A8-79EF-4818-BEBD-02349FC61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CA9A-B4A0-F243-848C-D167769DF7B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760E5E4-329E-4446-8C81-2C5CC8045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19A54F0-9889-40D9-A0FE-249AB21C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10C-F63B-AF42-838E-A689363CE5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89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DADE44-E8BB-4868-9DDF-F8A5B99F4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3CEFF66-6987-4580-88CA-3B7139BA9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CA9A-B4A0-F243-848C-D167769DF7B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6A0E33F-9C47-43B2-BBB1-5AF89D3CA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6923CDC-FBF6-4BF5-8AA8-0C2559129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10C-F63B-AF42-838E-A689363CE5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48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EC0E758-3416-46AB-ADAB-6C473B435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CA9A-B4A0-F243-848C-D167769DF7B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9FFF390-26B5-4F48-94D1-4E70126EC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89F22A1-1FCF-4902-B864-76FB4729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10C-F63B-AF42-838E-A689363CE5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24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F89AB-5FDB-4849-86B0-5D1F23F27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41CE70-E9D5-40F4-91F1-C800C9F0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2897D08-4D03-4266-9CA4-5B749F7B7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A9C1F74-AA7B-4735-A2C9-9169AB4BC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CA9A-B4A0-F243-848C-D167769DF7B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4577FC-7B88-40A1-BD81-7E828BB2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5E1F72-BA6F-499B-846D-3F4BCA37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10C-F63B-AF42-838E-A689363CE5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20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2286E-EDE0-49F6-B89F-E2DF203F5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3E17AC-BDB9-48DE-BF68-7B66F5055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EF6D56-01AD-4017-A3B2-5835C1F74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33D-FF63-4165-917F-691335A36EAA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138F73-828B-4835-B235-CB7419AF4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CF9D84-517E-4DF6-A0CA-F3FF4CBE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A6D1-C9AE-4B31-986E-34A1942B37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825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C02FA-11E7-43E8-AAE7-33BC60786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641EC7E-1E3D-45E2-944C-CBC7355C7F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B8F34E-8C9C-44A2-93DE-585EFAF89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CED417F-2F17-41BF-A706-D6F33D13F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CA9A-B4A0-F243-848C-D167769DF7B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E4320B-FE36-4A19-A2A2-A8BF774E9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EF9350B-B8D2-40C5-AE07-9B2B9661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10C-F63B-AF42-838E-A689363CE5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92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6D8E55-8E75-4C44-AF25-45B4A577E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57A08D-86F3-4FD7-AC1B-68F1BBD8E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8A36A0-3048-463B-BBBE-902EE7EDA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CA9A-B4A0-F243-848C-D167769DF7B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AD3C25-F85E-4DCB-BF6E-AF35DD5C8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C3C4AF-DB89-42D0-8BDA-72519A8B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10C-F63B-AF42-838E-A689363CE5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71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2D90D-A912-4EC5-B214-EF3CAB161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B2062E-6B05-4456-BCE7-3F2BC9B26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29F841-A38E-48F5-A4DF-6F0BF4913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CA9A-B4A0-F243-848C-D167769DF7B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DD1597-B275-4272-BA7D-E3BD3D48C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914681-3A80-4E39-8B1B-419A6E0F6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10C-F63B-AF42-838E-A689363CE5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7968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2B4158-7B37-4607-B881-7F56828C2B21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09D3559-CCC7-4D04-BE72-A5190B3D2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2957" y="1652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1A3260"/>
                </a:solidFill>
                <a:latin typeface="Arial 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0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F3A9-A422-4CFD-A653-A44D7144B6FD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5077F22-61E5-4469-9C67-38E685704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2957" y="1652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1A3260"/>
                </a:solidFill>
                <a:latin typeface="Arial 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134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CB220D3-323A-4FBC-840E-5039B27F23CD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430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EAC8-29FE-4A49-B021-649A981C2709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572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988E-82AD-42CC-9D6E-51F007853525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142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2BED-8090-4BBA-AC45-8C1519E34389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6" name="Espaço Reservado para Imagem 5">
            <a:extLst>
              <a:ext uri="{FF2B5EF4-FFF2-40B4-BE49-F238E27FC236}">
                <a16:creationId xmlns:a16="http://schemas.microsoft.com/office/drawing/2014/main" id="{35446CBC-EA67-4E38-BC9B-19535AB330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97763" y="2509838"/>
            <a:ext cx="3382962" cy="24828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6851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20C6-91D7-43BE-A1EF-4BB76C121922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6" name="Espaço Reservado para Imagem 5">
            <a:extLst>
              <a:ext uri="{FF2B5EF4-FFF2-40B4-BE49-F238E27FC236}">
                <a16:creationId xmlns:a16="http://schemas.microsoft.com/office/drawing/2014/main" id="{483959B0-33A4-418E-B903-9FE5F492819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29575" y="1728788"/>
            <a:ext cx="3292475" cy="26098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08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8090A-C7DF-44F5-9E3A-EA9036169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03F7C6-EAAD-45BC-9B39-1A7587BA0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3335E1-9894-4397-97F5-0A6BD7258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33D-FF63-4165-917F-691335A36EAA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BD8426-BB47-49CC-9EDD-0312439F1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45EACB-157B-41DB-97CB-78C32623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A6D1-C9AE-4B31-986E-34A1942B37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15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951809"/>
            <a:ext cx="11298200" cy="4648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CA56F6-E834-426F-A2F9-17FCEF79D8CF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76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476E-26F2-49CD-B98E-C33A8B65AB7D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88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EDA9-4082-425F-95F8-B446BFE63158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664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E354DC-3382-477E-AD86-DDEE401D974F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50FC7E8-18BA-4DD9-B617-7E012B793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2957" y="1652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1A3260"/>
                </a:solidFill>
                <a:latin typeface="Arial 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6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FDC17-7775-462C-B9A6-5D54F29E7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43B90F-9987-4306-8E48-CF343133BC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7CCC07-344C-4B52-986F-DDD981529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F914862-FE77-42D0-AB93-1C836027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33D-FF63-4165-917F-691335A36EAA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DD37D-8B04-4BF1-A15E-F97576568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C6316DD-8980-451C-8844-4FAC8F64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A6D1-C9AE-4B31-986E-34A1942B37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7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A9545-B40D-4CE7-92BA-1BD51190A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621CAE-D83C-4484-8735-A938F75B2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7A542D0-283F-4A74-A150-E9E15F78D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9678F19-3D10-43E3-81C1-7D8F355CE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75940DB-E164-4CB1-B8CD-A5A2236041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1EDDD70-6F6B-4753-BA37-05BC12AF9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33D-FF63-4165-917F-691335A36EAA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12CE93-2FB0-4FFF-BF11-1D68E354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C387226-95D1-49E8-B1ED-9840F4BD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A6D1-C9AE-4B31-986E-34A1942B37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69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00D9D-EFCC-46EA-96C9-208C7004F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53E59E4-286D-415A-AA4D-E8B1A9C56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33D-FF63-4165-917F-691335A36EAA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F426B8-32F4-4EF2-AF3A-A7094B871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6A98785-1F35-4A2C-B4CD-6223CE1F3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A6D1-C9AE-4B31-986E-34A1942B37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45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5B85D76-B91B-4249-BDC4-D3B6AC32A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33D-FF63-4165-917F-691335A36EAA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04ED980-3AAA-482C-A081-3941CD99C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47CF62-E86C-493A-A5F3-C84C0224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A6D1-C9AE-4B31-986E-34A1942B37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47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C0CA6-AB90-4D19-A16C-715490655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3CBE94-591E-43A6-ADED-0CE686850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33351C1-78E4-4B4F-AA43-30804A4AC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5E9D34-DD43-4B4C-A93B-6FE117EE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33D-FF63-4165-917F-691335A36EAA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8BEB42-CAE9-44ED-A668-C4EEB2B2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1B3B39C-E25A-4F80-8045-3BEE76EAB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A6D1-C9AE-4B31-986E-34A1942B37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80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0951D-8280-42F5-BF9B-3AB6835A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B3A95D5-9604-48CB-B6BA-EBFAE91D21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20CB8CD-4A65-40C3-9DAB-636747CB1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1F2B904-69E2-4667-899B-F88BF299B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933D-FF63-4165-917F-691335A36EAA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27FDEC1-E538-48FE-B4CF-303FE95E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5104C1B-1140-4CDE-BFA9-5AA1E638B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A6D1-C9AE-4B31-986E-34A1942B37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31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F7DF06C-1171-47B6-8E78-AC180F125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D53961-0A64-4BE2-B680-C4E4039BD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26246B-CCD6-440D-864F-B5EC2E5EB7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E933D-FF63-4165-917F-691335A36EAA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0C63D1-B7B2-4A12-AA5A-837A5A83C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BAC13F-EF58-46E6-A6F5-B14DBC6A8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8A6D1-C9AE-4B31-986E-34A1942B37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07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AD7B822-C062-4591-9D08-0E7236E9E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4AC51D-EF7D-4938-BFDC-63A569041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F1D6B8-147F-46EF-884F-53A862ACA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E933D-FF63-4165-917F-691335A36EAA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42B409-2D85-40FA-B706-8DB212B58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25E3B3-6E32-4968-B140-28F9847A3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8A6D1-C9AE-4B31-986E-34A1942B37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144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B1D2DC2-0C79-4798-96B6-38CB4C4368A7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92957" y="1652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1A3260"/>
                </a:solidFill>
                <a:latin typeface="Arial 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423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AF50BF-1531-4028-9CD0-3060A7B5A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5369"/>
            <a:ext cx="4368602" cy="1956841"/>
          </a:xfr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600" b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INSOLVÊNCIA TRANSNACIONAL</a:t>
            </a:r>
            <a:endParaRPr lang="en-US" sz="46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A00502-0EFE-486B-9510-D4CCFBFA1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200" y="2641858"/>
            <a:ext cx="5577840" cy="3925565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sz="700" dirty="0"/>
          </a:p>
          <a:p>
            <a:pPr algn="l"/>
            <a:endParaRPr lang="en-US" sz="700" b="1" dirty="0"/>
          </a:p>
          <a:p>
            <a:pPr algn="l"/>
            <a:endParaRPr lang="en-US" sz="700" b="1" dirty="0"/>
          </a:p>
          <a:p>
            <a:pPr algn="l"/>
            <a:r>
              <a:rPr lang="en-US" sz="1500" b="1" dirty="0"/>
              <a:t>RONALDO VIEIRA FRANCISCO</a:t>
            </a:r>
          </a:p>
          <a:p>
            <a:pPr algn="l"/>
            <a:r>
              <a:rPr lang="en-US" sz="1500" dirty="0"/>
              <a:t>Promotor de </a:t>
            </a:r>
            <a:r>
              <a:rPr lang="en-US" sz="1500" dirty="0" err="1"/>
              <a:t>Justiça</a:t>
            </a:r>
            <a:r>
              <a:rPr lang="en-US" sz="1500" dirty="0"/>
              <a:t> do MPMS | </a:t>
            </a:r>
            <a:r>
              <a:rPr lang="en-US" sz="1500" dirty="0" err="1"/>
              <a:t>Membro</a:t>
            </a:r>
            <a:r>
              <a:rPr lang="en-US" sz="1500" dirty="0"/>
              <a:t> do CAOCCI | Mestre | </a:t>
            </a:r>
            <a:r>
              <a:rPr lang="en-US" sz="1500" dirty="0" err="1"/>
              <a:t>Doutorando</a:t>
            </a:r>
            <a:endParaRPr lang="en-US" sz="15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500" dirty="0"/>
          </a:p>
          <a:p>
            <a:pPr algn="l"/>
            <a:r>
              <a:rPr lang="en-US" sz="1500" b="1" dirty="0"/>
              <a:t>UNIVERSIDADE DE SÃO PAULO – LARGO SÃO FRANCISCO (USP)</a:t>
            </a:r>
          </a:p>
          <a:p>
            <a:pPr algn="l"/>
            <a:r>
              <a:rPr lang="en-US" sz="1500" dirty="0"/>
              <a:t>30 DE OUTUBRO DE 2023, 18 HORAS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2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700" dirty="0"/>
              <a:t> </a:t>
            </a:r>
          </a:p>
        </p:txBody>
      </p:sp>
      <p:pic>
        <p:nvPicPr>
          <p:cNvPr id="1028" name="Picture 4" descr="Livro - Sistema Brasileiro de Insolvencia Transnacional - Costa">
            <a:extLst>
              <a:ext uri="{FF2B5EF4-FFF2-40B4-BE49-F238E27FC236}">
                <a16:creationId xmlns:a16="http://schemas.microsoft.com/office/drawing/2014/main" id="{D46D45F8-6AEE-40C6-825F-E7D5B9835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4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65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3862298-AF85-4572-BED3-52E573EB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3E485DD-0C12-45BC-A361-28152A03B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4207" y="0"/>
            <a:ext cx="2472664" cy="6858000"/>
          </a:xfrm>
          <a:custGeom>
            <a:avLst/>
            <a:gdLst>
              <a:gd name="connsiteX0" fmla="*/ 1056708 w 2472664"/>
              <a:gd name="connsiteY0" fmla="*/ 0 h 6858000"/>
              <a:gd name="connsiteX1" fmla="*/ 2472664 w 2472664"/>
              <a:gd name="connsiteY1" fmla="*/ 0 h 6858000"/>
              <a:gd name="connsiteX2" fmla="*/ 2400427 w 2472664"/>
              <a:gd name="connsiteY2" fmla="*/ 75768 h 6858000"/>
              <a:gd name="connsiteX3" fmla="*/ 1104861 w 2472664"/>
              <a:gd name="connsiteY3" fmla="*/ 3429000 h 6858000"/>
              <a:gd name="connsiteX4" fmla="*/ 2400427 w 2472664"/>
              <a:gd name="connsiteY4" fmla="*/ 6782233 h 6858000"/>
              <a:gd name="connsiteX5" fmla="*/ 2472664 w 2472664"/>
              <a:gd name="connsiteY5" fmla="*/ 6858000 h 6858000"/>
              <a:gd name="connsiteX6" fmla="*/ 1056708 w 2472664"/>
              <a:gd name="connsiteY6" fmla="*/ 6858000 h 6858000"/>
              <a:gd name="connsiteX7" fmla="*/ 1040416 w 2472664"/>
              <a:gd name="connsiteY7" fmla="*/ 6835090 h 6858000"/>
              <a:gd name="connsiteX8" fmla="*/ 0 w 2472664"/>
              <a:gd name="connsiteY8" fmla="*/ 3429000 h 6858000"/>
              <a:gd name="connsiteX9" fmla="*/ 1040416 w 2472664"/>
              <a:gd name="connsiteY9" fmla="*/ 2291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2664" h="6858000">
                <a:moveTo>
                  <a:pt x="1056708" y="0"/>
                </a:moveTo>
                <a:lnTo>
                  <a:pt x="2472664" y="0"/>
                </a:lnTo>
                <a:lnTo>
                  <a:pt x="2400427" y="75768"/>
                </a:lnTo>
                <a:cubicBezTo>
                  <a:pt x="1595469" y="961418"/>
                  <a:pt x="1104861" y="2137915"/>
                  <a:pt x="1104861" y="3429000"/>
                </a:cubicBezTo>
                <a:cubicBezTo>
                  <a:pt x="1104861" y="4720086"/>
                  <a:pt x="1595469" y="5896583"/>
                  <a:pt x="2400427" y="6782233"/>
                </a:cubicBezTo>
                <a:lnTo>
                  <a:pt x="2472664" y="6858000"/>
                </a:lnTo>
                <a:lnTo>
                  <a:pt x="1056708" y="6858000"/>
                </a:lnTo>
                <a:lnTo>
                  <a:pt x="1040416" y="6835090"/>
                </a:lnTo>
                <a:cubicBezTo>
                  <a:pt x="383551" y="5862802"/>
                  <a:pt x="0" y="4690693"/>
                  <a:pt x="0" y="3429000"/>
                </a:cubicBezTo>
                <a:cubicBezTo>
                  <a:pt x="0" y="2167308"/>
                  <a:pt x="383551" y="995199"/>
                  <a:pt x="1040416" y="2291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D6B998F-CA62-4EE6-B7E7-046377D4F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03038" y="1992863"/>
            <a:ext cx="1488962" cy="2872274"/>
          </a:xfrm>
          <a:custGeom>
            <a:avLst/>
            <a:gdLst>
              <a:gd name="connsiteX0" fmla="*/ 1436137 w 1488962"/>
              <a:gd name="connsiteY0" fmla="*/ 0 h 2872274"/>
              <a:gd name="connsiteX1" fmla="*/ 1488962 w 1488962"/>
              <a:gd name="connsiteY1" fmla="*/ 2668 h 2872274"/>
              <a:gd name="connsiteX2" fmla="*/ 1488962 w 1488962"/>
              <a:gd name="connsiteY2" fmla="*/ 2869607 h 2872274"/>
              <a:gd name="connsiteX3" fmla="*/ 1436137 w 1488962"/>
              <a:gd name="connsiteY3" fmla="*/ 2872274 h 2872274"/>
              <a:gd name="connsiteX4" fmla="*/ 0 w 1488962"/>
              <a:gd name="connsiteY4" fmla="*/ 1436137 h 2872274"/>
              <a:gd name="connsiteX5" fmla="*/ 1436137 w 1488962"/>
              <a:gd name="connsiteY5" fmla="*/ 0 h 287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962" h="2872274">
                <a:moveTo>
                  <a:pt x="1436137" y="0"/>
                </a:moveTo>
                <a:lnTo>
                  <a:pt x="1488962" y="2668"/>
                </a:lnTo>
                <a:lnTo>
                  <a:pt x="1488962" y="2869607"/>
                </a:lnTo>
                <a:lnTo>
                  <a:pt x="1436137" y="2872274"/>
                </a:lnTo>
                <a:cubicBezTo>
                  <a:pt x="642980" y="2872274"/>
                  <a:pt x="0" y="2229294"/>
                  <a:pt x="0" y="1436137"/>
                </a:cubicBezTo>
                <a:cubicBezTo>
                  <a:pt x="0" y="642980"/>
                  <a:pt x="642980" y="0"/>
                  <a:pt x="1436137" y="0"/>
                </a:cubicBez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9D28751-C87D-76B3-A847-318F6A25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228357"/>
              </p:ext>
            </p:extLst>
          </p:nvPr>
        </p:nvGraphicFramePr>
        <p:xfrm>
          <a:off x="3648075" y="1344848"/>
          <a:ext cx="6524625" cy="4207117"/>
        </p:xfrm>
        <a:graphic>
          <a:graphicData uri="http://schemas.openxmlformats.org/drawingml/2006/table">
            <a:tbl>
              <a:tblPr firstRow="1" bandRow="1">
                <a:noFill/>
                <a:tableStyleId>{2D5ABB26-0587-4C30-8999-92F81FD0307C}</a:tableStyleId>
              </a:tblPr>
              <a:tblGrid>
                <a:gridCol w="1706880">
                  <a:extLst>
                    <a:ext uri="{9D8B030D-6E8A-4147-A177-3AD203B41FA5}">
                      <a16:colId xmlns:a16="http://schemas.microsoft.com/office/drawing/2014/main" val="2893628689"/>
                    </a:ext>
                  </a:extLst>
                </a:gridCol>
                <a:gridCol w="4817745">
                  <a:extLst>
                    <a:ext uri="{9D8B030D-6E8A-4147-A177-3AD203B41FA5}">
                      <a16:colId xmlns:a16="http://schemas.microsoft.com/office/drawing/2014/main" val="565544473"/>
                    </a:ext>
                  </a:extLst>
                </a:gridCol>
              </a:tblGrid>
              <a:tr h="630885">
                <a:tc gridSpan="2">
                  <a:txBody>
                    <a:bodyPr/>
                    <a:lstStyle/>
                    <a:p>
                      <a:pPr algn="ctr"/>
                      <a:endParaRPr lang="pt-BR" sz="1200" b="1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pt-BR" sz="1200" b="1">
                          <a:solidFill>
                            <a:srgbClr val="FFFFFF"/>
                          </a:solidFill>
                        </a:rPr>
                        <a:t>INSOLVÊNCIA TRANSNACIONAL NA LEI DE FALÊNCIAS  </a:t>
                      </a:r>
                    </a:p>
                    <a:p>
                      <a:pPr algn="ctr"/>
                      <a:endParaRPr lang="pt-BR" sz="1200" b="1">
                        <a:solidFill>
                          <a:srgbClr val="FFFFFF"/>
                        </a:solidFill>
                      </a:endParaRPr>
                    </a:p>
                  </a:txBody>
                  <a:tcPr marL="204812" marR="122887" marT="30805" marB="30805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84542"/>
                  </a:ext>
                </a:extLst>
              </a:tr>
              <a:tr h="3537420">
                <a:tc>
                  <a:txBody>
                    <a:bodyPr/>
                    <a:lstStyle/>
                    <a:p>
                      <a:pPr algn="ctr"/>
                      <a:endParaRPr lang="pt-BR" sz="12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pt-BR" sz="12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pt-BR" sz="12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DE FALÊNCIA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pt-BR" sz="12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n. 11.101, de 2005</a:t>
                      </a:r>
                    </a:p>
                    <a:p>
                      <a:pPr marL="0" indent="0" algn="ctr">
                        <a:buNone/>
                      </a:pPr>
                      <a:endParaRPr lang="pt-BR" sz="1200" b="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04812" marR="122887" marT="111716" marB="111716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167 – D, §§ 1º e 2º </a:t>
                      </a:r>
                    </a:p>
                    <a:p>
                      <a:pPr algn="just"/>
                      <a:r>
                        <a:rPr lang="pt-BR" sz="13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(Competência para Insolvência Transnacional)</a:t>
                      </a:r>
                    </a:p>
                    <a:p>
                      <a:endParaRPr lang="pt-BR" sz="1300" b="1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pt-BR" sz="13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pt-BR" sz="13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t-BR" sz="13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sede do principal</a:t>
                      </a:r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estabelecimento do devedor no Brasil (ver art. 3º da LREF)</a:t>
                      </a:r>
                      <a:endParaRPr lang="pt-BR" sz="1300" b="1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pt-BR" sz="1300" b="1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pt-BR" sz="1300" b="1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há </a:t>
                      </a:r>
                      <a:r>
                        <a:rPr lang="pt-BR" sz="13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prevenção</a:t>
                      </a:r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em dois casos: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pt-BR" sz="13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distribuição do pedido de reconhecimento do </a:t>
                      </a:r>
                      <a:r>
                        <a:rPr lang="pt-BR" sz="1300" b="1" i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 estrangeiro</a:t>
                      </a:r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endParaRPr lang="pt-BR" sz="13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distribuição do </a:t>
                      </a:r>
                      <a:r>
                        <a:rPr lang="pt-BR" sz="1300" b="1" i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pedido de recuperação judicial</a:t>
                      </a:r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 </a:t>
                      </a:r>
                      <a:r>
                        <a:rPr lang="pt-BR" sz="1300" b="1" i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recuperação extrajudicial</a:t>
                      </a:r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de </a:t>
                      </a:r>
                      <a:r>
                        <a:rPr lang="pt-BR" sz="1300" b="1" i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falência</a:t>
                      </a:r>
                      <a:r>
                        <a:rPr lang="pt-BR" sz="1300" b="0" i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BR" sz="1300" b="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04812" marR="122887" marT="111716" marB="11171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58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56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3862298-AF85-4572-BED3-52E573EB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C897582-CB19-41B5-9426-8BD7BD008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71106" cy="4631426"/>
          </a:xfrm>
          <a:custGeom>
            <a:avLst/>
            <a:gdLst>
              <a:gd name="connsiteX0" fmla="*/ 0 w 5471106"/>
              <a:gd name="connsiteY0" fmla="*/ 3301451 h 4631426"/>
              <a:gd name="connsiteX1" fmla="*/ 125703 w 5471106"/>
              <a:gd name="connsiteY1" fmla="*/ 3469551 h 4631426"/>
              <a:gd name="connsiteX2" fmla="*/ 584138 w 5471106"/>
              <a:gd name="connsiteY2" fmla="*/ 3917166 h 4631426"/>
              <a:gd name="connsiteX3" fmla="*/ 716463 w 5471106"/>
              <a:gd name="connsiteY3" fmla="*/ 4010064 h 4631426"/>
              <a:gd name="connsiteX4" fmla="*/ 705202 w 5471106"/>
              <a:gd name="connsiteY4" fmla="*/ 4016176 h 4631426"/>
              <a:gd name="connsiteX5" fmla="*/ 671370 w 5471106"/>
              <a:gd name="connsiteY5" fmla="*/ 4044091 h 4631426"/>
              <a:gd name="connsiteX6" fmla="*/ 656526 w 5471106"/>
              <a:gd name="connsiteY6" fmla="*/ 4066106 h 4631426"/>
              <a:gd name="connsiteX7" fmla="*/ 534490 w 5471106"/>
              <a:gd name="connsiteY7" fmla="*/ 3980431 h 4631426"/>
              <a:gd name="connsiteX8" fmla="*/ 63650 w 5471106"/>
              <a:gd name="connsiteY8" fmla="*/ 3520703 h 4631426"/>
              <a:gd name="connsiteX9" fmla="*/ 0 w 5471106"/>
              <a:gd name="connsiteY9" fmla="*/ 3435586 h 4631426"/>
              <a:gd name="connsiteX10" fmla="*/ 4933182 w 5471106"/>
              <a:gd name="connsiteY10" fmla="*/ 0 h 4631426"/>
              <a:gd name="connsiteX11" fmla="*/ 5027180 w 5471106"/>
              <a:gd name="connsiteY11" fmla="*/ 0 h 4631426"/>
              <a:gd name="connsiteX12" fmla="*/ 5102720 w 5471106"/>
              <a:gd name="connsiteY12" fmla="*/ 124342 h 4631426"/>
              <a:gd name="connsiteX13" fmla="*/ 5471106 w 5471106"/>
              <a:gd name="connsiteY13" fmla="*/ 1579210 h 4631426"/>
              <a:gd name="connsiteX14" fmla="*/ 2418889 w 5471106"/>
              <a:gd name="connsiteY14" fmla="*/ 4631426 h 4631426"/>
              <a:gd name="connsiteX15" fmla="*/ 1095627 w 5471106"/>
              <a:gd name="connsiteY15" fmla="*/ 4330445 h 4631426"/>
              <a:gd name="connsiteX16" fmla="*/ 1039194 w 5471106"/>
              <a:gd name="connsiteY16" fmla="*/ 4301325 h 4631426"/>
              <a:gd name="connsiteX17" fmla="*/ 1043650 w 5471106"/>
              <a:gd name="connsiteY17" fmla="*/ 4294717 h 4631426"/>
              <a:gd name="connsiteX18" fmla="*/ 1056970 w 5471106"/>
              <a:gd name="connsiteY18" fmla="*/ 4251806 h 4631426"/>
              <a:gd name="connsiteX19" fmla="*/ 1060016 w 5471106"/>
              <a:gd name="connsiteY19" fmla="*/ 4221593 h 4631426"/>
              <a:gd name="connsiteX20" fmla="*/ 1130491 w 5471106"/>
              <a:gd name="connsiteY20" fmla="*/ 4257958 h 4631426"/>
              <a:gd name="connsiteX21" fmla="*/ 2418889 w 5471106"/>
              <a:gd name="connsiteY21" fmla="*/ 4551009 h 4631426"/>
              <a:gd name="connsiteX22" fmla="*/ 5390689 w 5471106"/>
              <a:gd name="connsiteY22" fmla="*/ 1579210 h 4631426"/>
              <a:gd name="connsiteX23" fmla="*/ 5032009 w 5471106"/>
              <a:gd name="connsiteY23" fmla="*/ 162673 h 463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71106" h="4631426">
                <a:moveTo>
                  <a:pt x="0" y="3301451"/>
                </a:moveTo>
                <a:lnTo>
                  <a:pt x="125703" y="3469551"/>
                </a:lnTo>
                <a:cubicBezTo>
                  <a:pt x="261971" y="3634670"/>
                  <a:pt x="415728" y="3784820"/>
                  <a:pt x="584138" y="3917166"/>
                </a:cubicBezTo>
                <a:lnTo>
                  <a:pt x="716463" y="4010064"/>
                </a:lnTo>
                <a:lnTo>
                  <a:pt x="705202" y="4016176"/>
                </a:lnTo>
                <a:cubicBezTo>
                  <a:pt x="693040" y="4024393"/>
                  <a:pt x="681712" y="4033748"/>
                  <a:pt x="671370" y="4044091"/>
                </a:cubicBezTo>
                <a:lnTo>
                  <a:pt x="656526" y="4066106"/>
                </a:lnTo>
                <a:lnTo>
                  <a:pt x="534490" y="3980431"/>
                </a:lnTo>
                <a:cubicBezTo>
                  <a:pt x="361523" y="3844503"/>
                  <a:pt x="203605" y="3690290"/>
                  <a:pt x="63650" y="3520703"/>
                </a:cubicBezTo>
                <a:lnTo>
                  <a:pt x="0" y="3435586"/>
                </a:lnTo>
                <a:close/>
                <a:moveTo>
                  <a:pt x="4933182" y="0"/>
                </a:moveTo>
                <a:lnTo>
                  <a:pt x="5027180" y="0"/>
                </a:lnTo>
                <a:lnTo>
                  <a:pt x="5102720" y="124342"/>
                </a:lnTo>
                <a:cubicBezTo>
                  <a:pt x="5337656" y="556821"/>
                  <a:pt x="5471106" y="1052431"/>
                  <a:pt x="5471106" y="1579210"/>
                </a:cubicBezTo>
                <a:cubicBezTo>
                  <a:pt x="5471106" y="3264903"/>
                  <a:pt x="4104582" y="4631426"/>
                  <a:pt x="2418889" y="4631426"/>
                </a:cubicBezTo>
                <a:cubicBezTo>
                  <a:pt x="1944788" y="4631426"/>
                  <a:pt x="1495934" y="4523332"/>
                  <a:pt x="1095627" y="4330445"/>
                </a:cubicBezTo>
                <a:lnTo>
                  <a:pt x="1039194" y="4301325"/>
                </a:lnTo>
                <a:lnTo>
                  <a:pt x="1043650" y="4294717"/>
                </a:lnTo>
                <a:cubicBezTo>
                  <a:pt x="1049433" y="4281042"/>
                  <a:pt x="1053925" y="4266687"/>
                  <a:pt x="1056970" y="4251806"/>
                </a:cubicBezTo>
                <a:lnTo>
                  <a:pt x="1060016" y="4221593"/>
                </a:lnTo>
                <a:lnTo>
                  <a:pt x="1130491" y="4257958"/>
                </a:lnTo>
                <a:cubicBezTo>
                  <a:pt x="1520251" y="4445763"/>
                  <a:pt x="1957279" y="4551009"/>
                  <a:pt x="2418889" y="4551009"/>
                </a:cubicBezTo>
                <a:cubicBezTo>
                  <a:pt x="4060169" y="4551009"/>
                  <a:pt x="5390689" y="3220490"/>
                  <a:pt x="5390689" y="1579210"/>
                </a:cubicBezTo>
                <a:cubicBezTo>
                  <a:pt x="5390689" y="1066310"/>
                  <a:pt x="5260755" y="583758"/>
                  <a:pt x="5032009" y="16267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E7066FC-B004-4B5A-B02B-599B51EF3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0" y="515619"/>
            <a:ext cx="365760" cy="365760"/>
          </a:xfrm>
          <a:prstGeom prst="ellipse">
            <a:avLst/>
          </a:pr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9D28751-C87D-76B3-A847-318F6A25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28412"/>
              </p:ext>
            </p:extLst>
          </p:nvPr>
        </p:nvGraphicFramePr>
        <p:xfrm>
          <a:off x="1962422" y="965201"/>
          <a:ext cx="8996668" cy="4958105"/>
        </p:xfrm>
        <a:graphic>
          <a:graphicData uri="http://schemas.openxmlformats.org/drawingml/2006/table">
            <a:tbl>
              <a:tblPr firstRow="1" bandRow="1">
                <a:noFill/>
                <a:tableStyleId>{2D5ABB26-0587-4C30-8999-92F81FD0307C}</a:tableStyleId>
              </a:tblPr>
              <a:tblGrid>
                <a:gridCol w="2333726">
                  <a:extLst>
                    <a:ext uri="{9D8B030D-6E8A-4147-A177-3AD203B41FA5}">
                      <a16:colId xmlns:a16="http://schemas.microsoft.com/office/drawing/2014/main" val="2893628689"/>
                    </a:ext>
                  </a:extLst>
                </a:gridCol>
                <a:gridCol w="6662942">
                  <a:extLst>
                    <a:ext uri="{9D8B030D-6E8A-4147-A177-3AD203B41FA5}">
                      <a16:colId xmlns:a16="http://schemas.microsoft.com/office/drawing/2014/main" val="565544473"/>
                    </a:ext>
                  </a:extLst>
                </a:gridCol>
              </a:tblGrid>
              <a:tr h="1145399">
                <a:tc gridSpan="2">
                  <a:txBody>
                    <a:bodyPr/>
                    <a:lstStyle/>
                    <a:p>
                      <a:pPr algn="ctr"/>
                      <a:endParaRPr lang="pt-BR" sz="2100" b="0" cap="none" spc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2100" b="0" cap="none" spc="0">
                          <a:solidFill>
                            <a:schemeClr val="tx1"/>
                          </a:solidFill>
                        </a:rPr>
                        <a:t>INSOLVÊNCIA TRANSNACIONAL NA LEI DE FALÊNCIAS  </a:t>
                      </a:r>
                    </a:p>
                    <a:p>
                      <a:pPr algn="ctr"/>
                      <a:endParaRPr lang="pt-BR" sz="2100" b="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216346" marT="23862" marB="119312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84542"/>
                  </a:ext>
                </a:extLst>
              </a:tr>
              <a:tr h="3782202">
                <a:tc>
                  <a:txBody>
                    <a:bodyPr/>
                    <a:lstStyle/>
                    <a:p>
                      <a:pPr algn="ctr"/>
                      <a:endParaRPr lang="pt-BR" sz="1600" b="1" cap="none" spc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pt-BR" sz="1600" b="1" cap="none" spc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pt-BR" sz="1600" b="1" cap="none" spc="0">
                          <a:solidFill>
                            <a:schemeClr val="tx1"/>
                          </a:solidFill>
                        </a:rPr>
                        <a:t>LEI DE FALÊNCIA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pt-BR" sz="1600" b="0" cap="none" spc="0">
                          <a:solidFill>
                            <a:schemeClr val="tx1"/>
                          </a:solidFill>
                        </a:rPr>
                        <a:t>Lei n. 11.101, de 2005</a:t>
                      </a:r>
                    </a:p>
                    <a:p>
                      <a:pPr marL="0" indent="0" algn="ctr">
                        <a:buNone/>
                      </a:pPr>
                      <a:endParaRPr lang="pt-BR" sz="1600" b="0" i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216346" marT="35794" marB="11931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6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6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167 – F, §§ 1º e 2º, I a III </a:t>
                      </a:r>
                    </a:p>
                    <a:p>
                      <a:pPr algn="just"/>
                      <a:r>
                        <a:rPr lang="pt-BR" sz="16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(Acesso do representante estrangeiro à jurisdição brasileira)</a:t>
                      </a:r>
                    </a:p>
                    <a:p>
                      <a:endParaRPr lang="pt-BR" sz="1600" b="1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pt-BR" sz="16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pt-BR" sz="16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pt-BR" sz="16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pt-BR" sz="16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pt-BR" sz="16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devedor</a:t>
                      </a:r>
                      <a:r>
                        <a:rPr lang="pt-BR" sz="16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</a:t>
                      </a:r>
                      <a:r>
                        <a:rPr lang="pt-BR" sz="16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administrador judicial</a:t>
                      </a:r>
                      <a:r>
                        <a:rPr lang="pt-BR" sz="16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possuem legitimidade para: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pt-BR" sz="16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Ajuizar pedido de falência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endParaRPr lang="pt-BR" sz="16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pt-BR" sz="16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Participar do processo de recuperação (JudxExt)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endParaRPr lang="pt-BR" sz="16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pt-BR" sz="16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Intervir em qualquer processo que o devedor seja parte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pt-BR" sz="1600" b="0" u="sng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216346" marT="35794" marB="11931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558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01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3">
            <a:extLst>
              <a:ext uri="{FF2B5EF4-FFF2-40B4-BE49-F238E27FC236}">
                <a16:creationId xmlns:a16="http://schemas.microsoft.com/office/drawing/2014/main" id="{C3862298-AF85-4572-BED3-52E573EB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25">
            <a:extLst>
              <a:ext uri="{FF2B5EF4-FFF2-40B4-BE49-F238E27FC236}">
                <a16:creationId xmlns:a16="http://schemas.microsoft.com/office/drawing/2014/main" id="{7BE265E6-D012-42B3-A7DE-C8FEED40DB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24917" y="3131936"/>
            <a:ext cx="1240640" cy="1240638"/>
          </a:xfrm>
          <a:prstGeom prst="ellipse">
            <a:avLst/>
          </a:pr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27">
            <a:extLst>
              <a:ext uri="{FF2B5EF4-FFF2-40B4-BE49-F238E27FC236}">
                <a16:creationId xmlns:a16="http://schemas.microsoft.com/office/drawing/2014/main" id="{6EB9A5AE-0A9C-4EB1-9569-A44D89EFC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0306" y="4546924"/>
            <a:ext cx="2369988" cy="2311077"/>
          </a:xfrm>
          <a:custGeom>
            <a:avLst/>
            <a:gdLst>
              <a:gd name="connsiteX0" fmla="*/ 0 w 2369988"/>
              <a:gd name="connsiteY0" fmla="*/ 0 h 2311077"/>
              <a:gd name="connsiteX1" fmla="*/ 1128071 w 2369988"/>
              <a:gd name="connsiteY1" fmla="*/ 0 h 2311077"/>
              <a:gd name="connsiteX2" fmla="*/ 1157716 w 2369988"/>
              <a:gd name="connsiteY2" fmla="*/ 128440 h 2311077"/>
              <a:gd name="connsiteX3" fmla="*/ 2316462 w 2369988"/>
              <a:gd name="connsiteY3" fmla="*/ 2257392 h 2311077"/>
              <a:gd name="connsiteX4" fmla="*/ 2369988 w 2369988"/>
              <a:gd name="connsiteY4" fmla="*/ 2311077 h 2311077"/>
              <a:gd name="connsiteX5" fmla="*/ 957894 w 2369988"/>
              <a:gd name="connsiteY5" fmla="*/ 2311077 h 2311077"/>
              <a:gd name="connsiteX6" fmla="*/ 777804 w 2369988"/>
              <a:gd name="connsiteY6" fmla="*/ 2040997 h 2311077"/>
              <a:gd name="connsiteX7" fmla="*/ 19614 w 2369988"/>
              <a:gd name="connsiteY7" fmla="*/ 109827 h 2311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69988" h="2311077">
                <a:moveTo>
                  <a:pt x="0" y="0"/>
                </a:moveTo>
                <a:lnTo>
                  <a:pt x="1128071" y="0"/>
                </a:lnTo>
                <a:lnTo>
                  <a:pt x="1157716" y="128440"/>
                </a:lnTo>
                <a:cubicBezTo>
                  <a:pt x="1365270" y="935139"/>
                  <a:pt x="1769588" y="1662859"/>
                  <a:pt x="2316462" y="2257392"/>
                </a:cubicBezTo>
                <a:lnTo>
                  <a:pt x="2369988" y="2311077"/>
                </a:lnTo>
                <a:lnTo>
                  <a:pt x="957894" y="2311077"/>
                </a:lnTo>
                <a:lnTo>
                  <a:pt x="777804" y="2040997"/>
                </a:lnTo>
                <a:cubicBezTo>
                  <a:pt x="421651" y="1454849"/>
                  <a:pt x="161627" y="803832"/>
                  <a:pt x="19614" y="10982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9D28751-C87D-76B3-A847-318F6A25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693840"/>
              </p:ext>
            </p:extLst>
          </p:nvPr>
        </p:nvGraphicFramePr>
        <p:xfrm>
          <a:off x="4324350" y="1192347"/>
          <a:ext cx="6896376" cy="4473308"/>
        </p:xfrm>
        <a:graphic>
          <a:graphicData uri="http://schemas.openxmlformats.org/drawingml/2006/table">
            <a:tbl>
              <a:tblPr firstRow="1" bandRow="1">
                <a:noFill/>
                <a:tableStyleId>{2D5ABB26-0587-4C30-8999-92F81FD0307C}</a:tableStyleId>
              </a:tblPr>
              <a:tblGrid>
                <a:gridCol w="1847425">
                  <a:extLst>
                    <a:ext uri="{9D8B030D-6E8A-4147-A177-3AD203B41FA5}">
                      <a16:colId xmlns:a16="http://schemas.microsoft.com/office/drawing/2014/main" val="2893628689"/>
                    </a:ext>
                  </a:extLst>
                </a:gridCol>
                <a:gridCol w="5048951">
                  <a:extLst>
                    <a:ext uri="{9D8B030D-6E8A-4147-A177-3AD203B41FA5}">
                      <a16:colId xmlns:a16="http://schemas.microsoft.com/office/drawing/2014/main" val="565544473"/>
                    </a:ext>
                  </a:extLst>
                </a:gridCol>
              </a:tblGrid>
              <a:tr h="531566">
                <a:tc gridSpan="2">
                  <a:txBody>
                    <a:bodyPr/>
                    <a:lstStyle/>
                    <a:p>
                      <a:pPr algn="ctr"/>
                      <a:endParaRPr lang="pt-BR" sz="1000" b="1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pt-BR" sz="1000" b="1">
                          <a:solidFill>
                            <a:srgbClr val="FFFFFF"/>
                          </a:solidFill>
                        </a:rPr>
                        <a:t>INSOLVÊNCIA TRANSNACIONAL NA LEI DE FALÊNCIAS  </a:t>
                      </a:r>
                    </a:p>
                    <a:p>
                      <a:pPr algn="ctr"/>
                      <a:endParaRPr lang="pt-BR" sz="1000" b="1">
                        <a:solidFill>
                          <a:srgbClr val="FFFFFF"/>
                        </a:solidFill>
                      </a:endParaRPr>
                    </a:p>
                  </a:txBody>
                  <a:tcPr marL="172569" marR="103541" marT="25956" marB="25956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84542"/>
                  </a:ext>
                </a:extLst>
              </a:tr>
              <a:tr h="3941742">
                <a:tc>
                  <a:txBody>
                    <a:bodyPr/>
                    <a:lstStyle/>
                    <a:p>
                      <a:pPr algn="ctr"/>
                      <a:endParaRPr lang="pt-BR" sz="10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pt-BR" sz="10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pt-BR" sz="10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DE FALÊNCIA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pt-BR" sz="10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n. 11.101, de 2005</a:t>
                      </a:r>
                    </a:p>
                    <a:p>
                      <a:pPr marL="0" indent="0" algn="ctr">
                        <a:buNone/>
                      </a:pPr>
                      <a:endParaRPr lang="pt-BR" sz="1000" b="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72569" marR="103541" marT="94129" marB="94129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0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167 – H,  § 1º, I a III</a:t>
                      </a:r>
                    </a:p>
                    <a:p>
                      <a:pPr algn="just"/>
                      <a:r>
                        <a:rPr lang="pt-BR" sz="11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(Reconhecimento do Processo Estrangeiro – Centralização das Decisões Judiciais)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pt-BR" sz="11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pt-BR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Trata-se de pedido de reconhecimento, pelo representante estrangeiro, endereçado ao juiz brasileiro, acompanhado dos seguintes documentos: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1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pt-BR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Cópia apostilada da decisão que determine a </a:t>
                      </a:r>
                      <a:r>
                        <a:rPr lang="pt-BR" sz="11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abertura </a:t>
                      </a:r>
                      <a:r>
                        <a:rPr lang="pt-BR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processo estrangeiro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endParaRPr lang="pt-BR" sz="11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pt-BR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Certidão apostilada da </a:t>
                      </a:r>
                      <a:r>
                        <a:rPr lang="pt-BR" sz="11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existência</a:t>
                      </a:r>
                      <a:r>
                        <a:rPr lang="pt-BR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processo estrangeiro e a </a:t>
                      </a:r>
                      <a:r>
                        <a:rPr lang="pt-BR" sz="11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nomeação</a:t>
                      </a:r>
                      <a:r>
                        <a:rPr lang="pt-BR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representante estrangeiro;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endParaRPr lang="pt-BR" sz="11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pt-BR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qualquer </a:t>
                      </a:r>
                      <a:r>
                        <a:rPr lang="pt-BR" sz="11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outro documento</a:t>
                      </a:r>
                      <a:r>
                        <a:rPr lang="pt-BR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emitido por autoridade estrangeira que permita aferir a </a:t>
                      </a:r>
                      <a:r>
                        <a:rPr lang="pt-BR" sz="11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existência</a:t>
                      </a:r>
                      <a:r>
                        <a:rPr lang="pt-BR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do processo estrangeiro e a </a:t>
                      </a:r>
                      <a:r>
                        <a:rPr lang="pt-BR" sz="11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identificação</a:t>
                      </a:r>
                      <a:r>
                        <a:rPr lang="pt-BR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representante estrangeiro;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endParaRPr lang="pt-BR" sz="11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pt-BR" sz="1100" b="0" i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Relação </a:t>
                      </a:r>
                      <a:r>
                        <a:rPr lang="pt-BR" sz="1100" b="1" i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todos</a:t>
                      </a:r>
                      <a:r>
                        <a:rPr lang="pt-BR" sz="1100" b="0" i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os processos estrangeiros conhecidos; 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endParaRPr lang="pt-BR" sz="1100" b="0" i="0" u="non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pt-BR" sz="1100" b="1" i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Tradução</a:t>
                      </a:r>
                      <a:r>
                        <a:rPr lang="pt-BR" sz="1100" b="0" i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oficial ou simples, conforme o caso.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endParaRPr lang="pt-BR" sz="1100" b="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72569" marR="103541" marT="94129" marB="94129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58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87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9D28751-C87D-76B3-A847-318F6A25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275925"/>
              </p:ext>
            </p:extLst>
          </p:nvPr>
        </p:nvGraphicFramePr>
        <p:xfrm>
          <a:off x="1446877" y="643467"/>
          <a:ext cx="9298245" cy="5571066"/>
        </p:xfrm>
        <a:graphic>
          <a:graphicData uri="http://schemas.openxmlformats.org/drawingml/2006/table">
            <a:tbl>
              <a:tblPr firstRow="1" bandRow="1">
                <a:noFill/>
                <a:tableStyleId>{2D5ABB26-0587-4C30-8999-92F81FD0307C}</a:tableStyleId>
              </a:tblPr>
              <a:tblGrid>
                <a:gridCol w="2504386">
                  <a:extLst>
                    <a:ext uri="{9D8B030D-6E8A-4147-A177-3AD203B41FA5}">
                      <a16:colId xmlns:a16="http://schemas.microsoft.com/office/drawing/2014/main" val="2893628689"/>
                    </a:ext>
                  </a:extLst>
                </a:gridCol>
                <a:gridCol w="6793859">
                  <a:extLst>
                    <a:ext uri="{9D8B030D-6E8A-4147-A177-3AD203B41FA5}">
                      <a16:colId xmlns:a16="http://schemas.microsoft.com/office/drawing/2014/main" val="565544473"/>
                    </a:ext>
                  </a:extLst>
                </a:gridCol>
              </a:tblGrid>
              <a:tr h="715274">
                <a:tc gridSpan="2">
                  <a:txBody>
                    <a:bodyPr/>
                    <a:lstStyle/>
                    <a:p>
                      <a:pPr algn="ctr"/>
                      <a:endParaRPr lang="pt-BR" sz="1300" b="1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pt-BR" sz="1300" b="1">
                          <a:solidFill>
                            <a:srgbClr val="FFFFFF"/>
                          </a:solidFill>
                        </a:rPr>
                        <a:t>INSOLVÊNCIA TRANSNACIONAL NA LEI DE FALÊNCIAS  </a:t>
                      </a:r>
                    </a:p>
                    <a:p>
                      <a:pPr algn="ctr"/>
                      <a:endParaRPr lang="pt-BR" sz="1300" b="1">
                        <a:solidFill>
                          <a:srgbClr val="FFFFFF"/>
                        </a:solidFill>
                      </a:endParaRPr>
                    </a:p>
                  </a:txBody>
                  <a:tcPr marL="232209" marR="139325" marT="34926" marB="34926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84542"/>
                  </a:ext>
                </a:extLst>
              </a:tr>
              <a:tr h="4855792">
                <a:tc>
                  <a:txBody>
                    <a:bodyPr/>
                    <a:lstStyle/>
                    <a:p>
                      <a:pPr algn="ctr"/>
                      <a:endParaRPr lang="pt-BR" sz="13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pt-BR" sz="13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pt-BR" sz="13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DE FALÊNCIA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pt-BR" sz="13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n. 11.101, de 2005</a:t>
                      </a:r>
                    </a:p>
                    <a:p>
                      <a:pPr marL="0" indent="0" algn="ctr">
                        <a:buNone/>
                      </a:pPr>
                      <a:endParaRPr lang="pt-BR" sz="1300" b="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32209" marR="139325" marT="126659" marB="126659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3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167 – J,  § 1º, I a III</a:t>
                      </a:r>
                    </a:p>
                    <a:p>
                      <a:pPr algn="just"/>
                      <a:r>
                        <a:rPr lang="pt-BR" sz="15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(Centro de Interesses Principais)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pt-BR" sz="14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Satisfeitos os requisitos, o processo estrangeiro deve ser reconhecido, sem prejuízo da modificação ou revogação desta decisão: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5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lphaLcPeriod"/>
                      </a:pPr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 estrangeiro </a:t>
                      </a:r>
                      <a:r>
                        <a:rPr lang="pt-BR" sz="15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principal</a:t>
                      </a:r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 caso tenha sido aberto no local em que o devedor tenha o seu centro de interesses principais; ou</a:t>
                      </a:r>
                    </a:p>
                    <a:p>
                      <a:pPr marL="342900" indent="-342900" algn="just">
                        <a:buFont typeface="+mj-lt"/>
                        <a:buAutoNum type="alphaLcPeriod"/>
                      </a:pPr>
                      <a:endParaRPr lang="pt-BR" sz="15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lphaLcPeriod"/>
                      </a:pPr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 estrangeiro </a:t>
                      </a:r>
                      <a:r>
                        <a:rPr lang="pt-BR" sz="15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principal</a:t>
                      </a:r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caso tenha sido aberto em local em que o devedor tenha bens ou estabelecimento, ou ainda, se for </a:t>
                      </a:r>
                      <a:r>
                        <a:rPr lang="pt-BR" sz="15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transferido</a:t>
                      </a:r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de outra forma </a:t>
                      </a:r>
                      <a:r>
                        <a:rPr lang="pt-BR" sz="15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manipulado</a:t>
                      </a:r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centro de interesses principais (COMI); 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pt-BR" sz="15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pt-BR" sz="15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Recursos: 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pt-BR" sz="1500" b="1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sz="15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Agravo</a:t>
                      </a:r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da decisão que </a:t>
                      </a:r>
                      <a:r>
                        <a:rPr lang="pt-BR" sz="1500" b="0" i="0" u="sng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acolher</a:t>
                      </a:r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pedido de reconhecimento;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endParaRPr lang="pt-BR" sz="15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sz="15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Apelação</a:t>
                      </a:r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da sentença que o </a:t>
                      </a:r>
                      <a:r>
                        <a:rPr lang="pt-BR" sz="1500" b="0" i="0" u="sng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julgar improcedente</a:t>
                      </a:r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caberá apelação. </a:t>
                      </a:r>
                    </a:p>
                  </a:txBody>
                  <a:tcPr marL="232209" marR="139325" marT="126659" marB="126659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58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85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3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Triangle 25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9D28751-C87D-76B3-A847-318F6A25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26386"/>
              </p:ext>
            </p:extLst>
          </p:nvPr>
        </p:nvGraphicFramePr>
        <p:xfrm>
          <a:off x="962163" y="1191050"/>
          <a:ext cx="7746710" cy="4434326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{2D5ABB26-0587-4C30-8999-92F81FD0307C}</a:tableStyleId>
              </a:tblPr>
              <a:tblGrid>
                <a:gridCol w="1892818">
                  <a:extLst>
                    <a:ext uri="{9D8B030D-6E8A-4147-A177-3AD203B41FA5}">
                      <a16:colId xmlns:a16="http://schemas.microsoft.com/office/drawing/2014/main" val="2893628689"/>
                    </a:ext>
                  </a:extLst>
                </a:gridCol>
                <a:gridCol w="5853892">
                  <a:extLst>
                    <a:ext uri="{9D8B030D-6E8A-4147-A177-3AD203B41FA5}">
                      <a16:colId xmlns:a16="http://schemas.microsoft.com/office/drawing/2014/main" val="565544473"/>
                    </a:ext>
                  </a:extLst>
                </a:gridCol>
              </a:tblGrid>
              <a:tr h="826008">
                <a:tc gridSpan="2">
                  <a:txBody>
                    <a:bodyPr/>
                    <a:lstStyle/>
                    <a:p>
                      <a:pPr algn="ctr"/>
                      <a:endParaRPr lang="pt-BR" sz="1500" b="0" cap="none" spc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BR" sz="1500" b="0" cap="none" spc="0">
                          <a:solidFill>
                            <a:schemeClr val="bg1"/>
                          </a:solidFill>
                        </a:rPr>
                        <a:t>INSOLVÊNCIA TRANSNACIONAL NA LEI DE FALÊNCIAS  </a:t>
                      </a:r>
                    </a:p>
                    <a:p>
                      <a:pPr algn="ctr"/>
                      <a:endParaRPr lang="pt-BR" sz="1500" b="0" cap="none" spc="0">
                        <a:solidFill>
                          <a:schemeClr val="bg1"/>
                        </a:solidFill>
                      </a:endParaRPr>
                    </a:p>
                  </a:txBody>
                  <a:tcPr marL="253315" marR="151989" marT="83820" marB="3810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84542"/>
                  </a:ext>
                </a:extLst>
              </a:tr>
              <a:tr h="3608318">
                <a:tc>
                  <a:txBody>
                    <a:bodyPr/>
                    <a:lstStyle/>
                    <a:p>
                      <a:pPr algn="ctr"/>
                      <a:endParaRPr lang="pt-BR" sz="1100" b="1" cap="none" spc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pt-BR" sz="1100" b="1" cap="none" spc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pt-BR" sz="1100" b="1" cap="none" spc="0">
                          <a:solidFill>
                            <a:schemeClr val="tx1"/>
                          </a:solidFill>
                        </a:rPr>
                        <a:t>LEI DE FALÊNCIA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pt-BR" sz="1100" b="0" cap="none" spc="0">
                          <a:solidFill>
                            <a:schemeClr val="tx1"/>
                          </a:solidFill>
                        </a:rPr>
                        <a:t>Lei n. 11.101, de 2005</a:t>
                      </a:r>
                    </a:p>
                    <a:p>
                      <a:pPr marL="0" indent="0" algn="ctr">
                        <a:buNone/>
                      </a:pPr>
                      <a:endParaRPr lang="pt-BR" sz="1100" b="0" i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253315" marR="151989" marT="83820" marB="13817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167 – P,  § 1º a 3º e Art. 167 – Q, I a V</a:t>
                      </a:r>
                    </a:p>
                    <a:p>
                      <a:pPr algn="just"/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(Princípio da Plena Liberdade das Formas)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juiz deverá cooperar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diretamente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por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meio do administrador judicial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na 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máxima extensão possível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com a autoridade estrangeira ou com representantes estrangeiros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a necessidade de expedição de cartas rogatórias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 procedimento de auxílio direto ou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outras formalidades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semelhantes, e poderá ser implementada por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quaisquer meios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inclusive pela: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nomeação de uma pessoa, natural ou jurídica, para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agir sob a supervisão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juiz;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comunicação de informações por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quaisquer meios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considerados apropriados pelo juiz;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coordenação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processos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concorrentes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relativos ao mesmo devedor.</a:t>
                      </a:r>
                      <a:endParaRPr lang="pt-BR" sz="1100" b="0" i="0" u="none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endParaRPr lang="pt-BR" sz="1100" b="0" u="none" cap="none" spc="0">
                        <a:solidFill>
                          <a:schemeClr val="tx1"/>
                        </a:solidFill>
                      </a:endParaRPr>
                    </a:p>
                  </a:txBody>
                  <a:tcPr marL="253315" marR="151989" marT="83820" marB="13817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58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25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3862298-AF85-4572-BED3-52E573EB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3E485DD-0C12-45BC-A361-28152A03B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4207" y="0"/>
            <a:ext cx="2472664" cy="6858000"/>
          </a:xfrm>
          <a:custGeom>
            <a:avLst/>
            <a:gdLst>
              <a:gd name="connsiteX0" fmla="*/ 1056708 w 2472664"/>
              <a:gd name="connsiteY0" fmla="*/ 0 h 6858000"/>
              <a:gd name="connsiteX1" fmla="*/ 2472664 w 2472664"/>
              <a:gd name="connsiteY1" fmla="*/ 0 h 6858000"/>
              <a:gd name="connsiteX2" fmla="*/ 2400427 w 2472664"/>
              <a:gd name="connsiteY2" fmla="*/ 75768 h 6858000"/>
              <a:gd name="connsiteX3" fmla="*/ 1104861 w 2472664"/>
              <a:gd name="connsiteY3" fmla="*/ 3429000 h 6858000"/>
              <a:gd name="connsiteX4" fmla="*/ 2400427 w 2472664"/>
              <a:gd name="connsiteY4" fmla="*/ 6782233 h 6858000"/>
              <a:gd name="connsiteX5" fmla="*/ 2472664 w 2472664"/>
              <a:gd name="connsiteY5" fmla="*/ 6858000 h 6858000"/>
              <a:gd name="connsiteX6" fmla="*/ 1056708 w 2472664"/>
              <a:gd name="connsiteY6" fmla="*/ 6858000 h 6858000"/>
              <a:gd name="connsiteX7" fmla="*/ 1040416 w 2472664"/>
              <a:gd name="connsiteY7" fmla="*/ 6835090 h 6858000"/>
              <a:gd name="connsiteX8" fmla="*/ 0 w 2472664"/>
              <a:gd name="connsiteY8" fmla="*/ 3429000 h 6858000"/>
              <a:gd name="connsiteX9" fmla="*/ 1040416 w 2472664"/>
              <a:gd name="connsiteY9" fmla="*/ 2291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2664" h="6858000">
                <a:moveTo>
                  <a:pt x="1056708" y="0"/>
                </a:moveTo>
                <a:lnTo>
                  <a:pt x="2472664" y="0"/>
                </a:lnTo>
                <a:lnTo>
                  <a:pt x="2400427" y="75768"/>
                </a:lnTo>
                <a:cubicBezTo>
                  <a:pt x="1595469" y="961418"/>
                  <a:pt x="1104861" y="2137915"/>
                  <a:pt x="1104861" y="3429000"/>
                </a:cubicBezTo>
                <a:cubicBezTo>
                  <a:pt x="1104861" y="4720086"/>
                  <a:pt x="1595469" y="5896583"/>
                  <a:pt x="2400427" y="6782233"/>
                </a:cubicBezTo>
                <a:lnTo>
                  <a:pt x="2472664" y="6858000"/>
                </a:lnTo>
                <a:lnTo>
                  <a:pt x="1056708" y="6858000"/>
                </a:lnTo>
                <a:lnTo>
                  <a:pt x="1040416" y="6835090"/>
                </a:lnTo>
                <a:cubicBezTo>
                  <a:pt x="383551" y="5862802"/>
                  <a:pt x="0" y="4690693"/>
                  <a:pt x="0" y="3429000"/>
                </a:cubicBezTo>
                <a:cubicBezTo>
                  <a:pt x="0" y="2167308"/>
                  <a:pt x="383551" y="995199"/>
                  <a:pt x="1040416" y="2291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D6B998F-CA62-4EE6-B7E7-046377D4F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03038" y="1992863"/>
            <a:ext cx="1488962" cy="2872274"/>
          </a:xfrm>
          <a:custGeom>
            <a:avLst/>
            <a:gdLst>
              <a:gd name="connsiteX0" fmla="*/ 1436137 w 1488962"/>
              <a:gd name="connsiteY0" fmla="*/ 0 h 2872274"/>
              <a:gd name="connsiteX1" fmla="*/ 1488962 w 1488962"/>
              <a:gd name="connsiteY1" fmla="*/ 2668 h 2872274"/>
              <a:gd name="connsiteX2" fmla="*/ 1488962 w 1488962"/>
              <a:gd name="connsiteY2" fmla="*/ 2869607 h 2872274"/>
              <a:gd name="connsiteX3" fmla="*/ 1436137 w 1488962"/>
              <a:gd name="connsiteY3" fmla="*/ 2872274 h 2872274"/>
              <a:gd name="connsiteX4" fmla="*/ 0 w 1488962"/>
              <a:gd name="connsiteY4" fmla="*/ 1436137 h 2872274"/>
              <a:gd name="connsiteX5" fmla="*/ 1436137 w 1488962"/>
              <a:gd name="connsiteY5" fmla="*/ 0 h 287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962" h="2872274">
                <a:moveTo>
                  <a:pt x="1436137" y="0"/>
                </a:moveTo>
                <a:lnTo>
                  <a:pt x="1488962" y="2668"/>
                </a:lnTo>
                <a:lnTo>
                  <a:pt x="1488962" y="2869607"/>
                </a:lnTo>
                <a:lnTo>
                  <a:pt x="1436137" y="2872274"/>
                </a:lnTo>
                <a:cubicBezTo>
                  <a:pt x="642980" y="2872274"/>
                  <a:pt x="0" y="2229294"/>
                  <a:pt x="0" y="1436137"/>
                </a:cubicBezTo>
                <a:cubicBezTo>
                  <a:pt x="0" y="642980"/>
                  <a:pt x="642980" y="0"/>
                  <a:pt x="1436137" y="0"/>
                </a:cubicBez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9D28751-C87D-76B3-A847-318F6A25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07354"/>
              </p:ext>
            </p:extLst>
          </p:nvPr>
        </p:nvGraphicFramePr>
        <p:xfrm>
          <a:off x="3648075" y="1518087"/>
          <a:ext cx="6524626" cy="3821826"/>
        </p:xfrm>
        <a:graphic>
          <a:graphicData uri="http://schemas.openxmlformats.org/drawingml/2006/table">
            <a:tbl>
              <a:tblPr firstRow="1" bandRow="1">
                <a:noFill/>
                <a:tableStyleId>{2D5ABB26-0587-4C30-8999-92F81FD0307C}</a:tableStyleId>
              </a:tblPr>
              <a:tblGrid>
                <a:gridCol w="1695273">
                  <a:extLst>
                    <a:ext uri="{9D8B030D-6E8A-4147-A177-3AD203B41FA5}">
                      <a16:colId xmlns:a16="http://schemas.microsoft.com/office/drawing/2014/main" val="2893628689"/>
                    </a:ext>
                  </a:extLst>
                </a:gridCol>
                <a:gridCol w="4829353">
                  <a:extLst>
                    <a:ext uri="{9D8B030D-6E8A-4147-A177-3AD203B41FA5}">
                      <a16:colId xmlns:a16="http://schemas.microsoft.com/office/drawing/2014/main" val="565544473"/>
                    </a:ext>
                  </a:extLst>
                </a:gridCol>
              </a:tblGrid>
              <a:tr h="692993">
                <a:tc gridSpan="2">
                  <a:txBody>
                    <a:bodyPr/>
                    <a:lstStyle/>
                    <a:p>
                      <a:pPr algn="ctr"/>
                      <a:endParaRPr lang="pt-BR" sz="1300" b="1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pt-BR" sz="1300" b="1">
                          <a:solidFill>
                            <a:srgbClr val="FFFFFF"/>
                          </a:solidFill>
                        </a:rPr>
                        <a:t>INSOLVÊNCIA TRANSNACIONAL NA LEI DE FALÊNCIAS  </a:t>
                      </a:r>
                    </a:p>
                    <a:p>
                      <a:pPr algn="ctr"/>
                      <a:endParaRPr lang="pt-BR" sz="1300" b="1">
                        <a:solidFill>
                          <a:srgbClr val="FFFFFF"/>
                        </a:solidFill>
                      </a:endParaRPr>
                    </a:p>
                  </a:txBody>
                  <a:tcPr marL="224975" marR="134985" marT="33838" marB="3383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84542"/>
                  </a:ext>
                </a:extLst>
              </a:tr>
              <a:tr h="3128833">
                <a:tc>
                  <a:txBody>
                    <a:bodyPr/>
                    <a:lstStyle/>
                    <a:p>
                      <a:pPr algn="ctr"/>
                      <a:endParaRPr lang="pt-BR" sz="13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pt-BR" sz="13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pt-BR" sz="13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DE FALÊNCIA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pt-BR" sz="13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n. 11.101, de 2005</a:t>
                      </a:r>
                    </a:p>
                    <a:p>
                      <a:pPr marL="0" indent="0" algn="ctr">
                        <a:buNone/>
                      </a:pPr>
                      <a:endParaRPr lang="pt-BR" sz="1300" b="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4975" marR="134985" marT="122714" marB="122714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3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167 – R</a:t>
                      </a:r>
                    </a:p>
                    <a:p>
                      <a:pPr algn="just"/>
                      <a:r>
                        <a:rPr lang="pt-BR" sz="15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(Processos concorrentes)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pt-BR" sz="14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pt-BR" sz="15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pt-BR" sz="15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Após o reconhecimento de um </a:t>
                      </a:r>
                      <a:r>
                        <a:rPr lang="pt-BR" sz="15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 estrangeiro principal</a:t>
                      </a:r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somente se iniciará no Brasil um processo de recuperação judicial, de recuperação extrajudicial ou de falência </a:t>
                      </a:r>
                      <a:r>
                        <a:rPr lang="pt-BR" sz="15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o devedor possuir bens</a:t>
                      </a:r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</a:t>
                      </a:r>
                      <a:r>
                        <a:rPr lang="pt-BR" sz="15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estabelecimento</a:t>
                      </a:r>
                      <a:r>
                        <a:rPr lang="pt-BR" sz="15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no País.</a:t>
                      </a:r>
                      <a:endParaRPr lang="pt-BR" sz="1500" b="0" i="0" u="non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endParaRPr lang="pt-BR" sz="1400" b="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4975" marR="134985" marT="122714" marB="12271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58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66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3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C463B99A-73EE-4FBB-B7C4-F9F9BCC25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9D28751-C87D-76B3-A847-318F6A25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349850"/>
              </p:ext>
            </p:extLst>
          </p:nvPr>
        </p:nvGraphicFramePr>
        <p:xfrm>
          <a:off x="841657" y="228600"/>
          <a:ext cx="10432485" cy="4953000"/>
        </p:xfrm>
        <a:graphic>
          <a:graphicData uri="http://schemas.openxmlformats.org/drawingml/2006/table">
            <a:tbl>
              <a:tblPr firstRow="1" bandRow="1">
                <a:noFill/>
                <a:tableStyleId>{2D5ABB26-0587-4C30-8999-92F81FD0307C}</a:tableStyleId>
              </a:tblPr>
              <a:tblGrid>
                <a:gridCol w="2794690">
                  <a:extLst>
                    <a:ext uri="{9D8B030D-6E8A-4147-A177-3AD203B41FA5}">
                      <a16:colId xmlns:a16="http://schemas.microsoft.com/office/drawing/2014/main" val="2893628689"/>
                    </a:ext>
                  </a:extLst>
                </a:gridCol>
                <a:gridCol w="7637795">
                  <a:extLst>
                    <a:ext uri="{9D8B030D-6E8A-4147-A177-3AD203B41FA5}">
                      <a16:colId xmlns:a16="http://schemas.microsoft.com/office/drawing/2014/main" val="565544473"/>
                    </a:ext>
                  </a:extLst>
                </a:gridCol>
              </a:tblGrid>
              <a:tr h="804125">
                <a:tc gridSpan="2">
                  <a:txBody>
                    <a:bodyPr/>
                    <a:lstStyle/>
                    <a:p>
                      <a:pPr algn="ctr"/>
                      <a:endParaRPr lang="pt-BR" sz="1500" b="1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pt-BR" sz="1500" b="1">
                          <a:solidFill>
                            <a:srgbClr val="FFFFFF"/>
                          </a:solidFill>
                        </a:rPr>
                        <a:t>INSOLVÊNCIA TRANSNACIONAL NA LEI DE FALÊNCIAS  </a:t>
                      </a:r>
                    </a:p>
                    <a:p>
                      <a:pPr algn="ctr"/>
                      <a:endParaRPr lang="pt-BR" sz="1500" b="1">
                        <a:solidFill>
                          <a:srgbClr val="FFFFFF"/>
                        </a:solidFill>
                      </a:endParaRPr>
                    </a:p>
                  </a:txBody>
                  <a:tcPr marL="261054" marR="156632" marT="39264" marB="39264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84542"/>
                  </a:ext>
                </a:extLst>
              </a:tr>
              <a:tr h="4148875">
                <a:tc>
                  <a:txBody>
                    <a:bodyPr/>
                    <a:lstStyle/>
                    <a:p>
                      <a:pPr algn="ctr"/>
                      <a:endParaRPr lang="pt-BR" sz="15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pt-BR" sz="15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pt-BR" sz="15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DE FALÊNCIA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pt-BR" sz="15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n. 11.101, de 2005</a:t>
                      </a:r>
                    </a:p>
                    <a:p>
                      <a:pPr marL="0" indent="0" algn="ctr">
                        <a:buNone/>
                      </a:pPr>
                      <a:endParaRPr lang="pt-BR" sz="1500" b="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61054" marR="156632" marT="142393" marB="142393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5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167 – U </a:t>
                      </a:r>
                    </a:p>
                    <a:p>
                      <a:pPr algn="just"/>
                      <a:r>
                        <a:rPr lang="pt-BR" sz="17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(Presunção de Insolvência)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pt-BR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pt-BR" sz="17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pt-BR" sz="17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1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 ausência de prova em contrário, </a:t>
                      </a:r>
                      <a:r>
                        <a:rPr lang="pt-BR" sz="17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presume-se a insolvência do devedor</a:t>
                      </a:r>
                      <a:r>
                        <a:rPr lang="pt-BR" sz="1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cujo processo estrangeiro principal tenha sido </a:t>
                      </a:r>
                      <a:r>
                        <a:rPr lang="pt-BR" sz="17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reconhecido</a:t>
                      </a:r>
                      <a:r>
                        <a:rPr lang="pt-BR" sz="1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 Brasil.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pt-BR" sz="17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52538" indent="0" algn="just">
                        <a:buFont typeface="Wingdings" panose="05000000000000000000" pitchFamily="2" charset="2"/>
                        <a:buNone/>
                      </a:pPr>
                      <a:r>
                        <a:rPr lang="pt-BR" sz="17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Atenção</a:t>
                      </a:r>
                      <a:r>
                        <a:rPr lang="pt-BR" sz="1700" b="0" i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pt-BR" sz="17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representante estrangeiro, o devedor ou os credores podem requerer a falência do devedor cujo processo estrangeiro principal tenha sido reconhecido no Brasil, </a:t>
                      </a:r>
                      <a:r>
                        <a:rPr lang="pt-BR" sz="1700" b="0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atendidos os pressupostos previstos nesta Lei</a:t>
                      </a:r>
                      <a:r>
                        <a:rPr lang="pt-BR" sz="17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BR" sz="1700" b="0" i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52538" indent="0">
                        <a:buFont typeface="+mj-lt"/>
                        <a:buAutoNum type="alphaLcPeriod"/>
                      </a:pPr>
                      <a:endParaRPr lang="pt-BR" sz="1600" b="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61054" marR="156632" marT="142393" marB="14239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58491"/>
                  </a:ext>
                </a:extLst>
              </a:tr>
            </a:tbl>
          </a:graphicData>
        </a:graphic>
      </p:graphicFrame>
      <p:pic>
        <p:nvPicPr>
          <p:cNvPr id="6" name="Gráfico 5" descr="Pesquisar">
            <a:extLst>
              <a:ext uri="{FF2B5EF4-FFF2-40B4-BE49-F238E27FC236}">
                <a16:creationId xmlns:a16="http://schemas.microsoft.com/office/drawing/2014/main" id="{C91D30ED-28CE-43C5-BDB8-3C737EEA3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1168" y="352958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0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3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C463B99A-73EE-4FBB-B7C4-F9F9BCC25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9D28751-C87D-76B3-A847-318F6A25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692678"/>
              </p:ext>
            </p:extLst>
          </p:nvPr>
        </p:nvGraphicFramePr>
        <p:xfrm>
          <a:off x="841657" y="228600"/>
          <a:ext cx="10432485" cy="5005591"/>
        </p:xfrm>
        <a:graphic>
          <a:graphicData uri="http://schemas.openxmlformats.org/drawingml/2006/table">
            <a:tbl>
              <a:tblPr firstRow="1" bandRow="1">
                <a:noFill/>
                <a:tableStyleId>{2D5ABB26-0587-4C30-8999-92F81FD0307C}</a:tableStyleId>
              </a:tblPr>
              <a:tblGrid>
                <a:gridCol w="2794690">
                  <a:extLst>
                    <a:ext uri="{9D8B030D-6E8A-4147-A177-3AD203B41FA5}">
                      <a16:colId xmlns:a16="http://schemas.microsoft.com/office/drawing/2014/main" val="2893628689"/>
                    </a:ext>
                  </a:extLst>
                </a:gridCol>
                <a:gridCol w="7637795">
                  <a:extLst>
                    <a:ext uri="{9D8B030D-6E8A-4147-A177-3AD203B41FA5}">
                      <a16:colId xmlns:a16="http://schemas.microsoft.com/office/drawing/2014/main" val="565544473"/>
                    </a:ext>
                  </a:extLst>
                </a:gridCol>
              </a:tblGrid>
              <a:tr h="804125">
                <a:tc gridSpan="2">
                  <a:txBody>
                    <a:bodyPr/>
                    <a:lstStyle/>
                    <a:p>
                      <a:pPr algn="ctr"/>
                      <a:endParaRPr lang="pt-BR" sz="1500" b="1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pt-BR" sz="1500" b="1">
                          <a:solidFill>
                            <a:srgbClr val="FFFFFF"/>
                          </a:solidFill>
                        </a:rPr>
                        <a:t>INSOLVÊNCIA TRANSNACIONAL NA LEI DE FALÊNCIAS  </a:t>
                      </a:r>
                    </a:p>
                    <a:p>
                      <a:pPr algn="ctr"/>
                      <a:endParaRPr lang="pt-BR" sz="1500" b="1">
                        <a:solidFill>
                          <a:srgbClr val="FFFFFF"/>
                        </a:solidFill>
                      </a:endParaRPr>
                    </a:p>
                  </a:txBody>
                  <a:tcPr marL="261054" marR="156632" marT="39264" marB="39264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84542"/>
                  </a:ext>
                </a:extLst>
              </a:tr>
              <a:tr h="4148875">
                <a:tc>
                  <a:txBody>
                    <a:bodyPr/>
                    <a:lstStyle/>
                    <a:p>
                      <a:pPr algn="ctr"/>
                      <a:endParaRPr lang="pt-BR" sz="15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pt-BR" sz="15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pt-BR" sz="15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DE FALÊNCIA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pt-BR" sz="15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n. 11.101, de 2005</a:t>
                      </a:r>
                    </a:p>
                    <a:p>
                      <a:pPr marL="0" indent="0" algn="ctr">
                        <a:buNone/>
                      </a:pPr>
                      <a:endParaRPr lang="pt-BR" sz="1500" b="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61054" marR="156632" marT="142393" marB="142393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5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167 – U </a:t>
                      </a:r>
                    </a:p>
                    <a:p>
                      <a:pPr algn="just"/>
                      <a:r>
                        <a:rPr lang="pt-BR" sz="17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t-BR" sz="17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conditio </a:t>
                      </a:r>
                      <a:r>
                        <a:rPr lang="pt-BR" sz="17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creditorum</a:t>
                      </a:r>
                      <a:r>
                        <a:rPr lang="pt-BR" sz="17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pt-BR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pt-BR" sz="17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pt-BR" sz="17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prejuízo dos direitos sobre bens ou decorrentes de garantias reais, o </a:t>
                      </a:r>
                      <a:r>
                        <a:rPr lang="pt-B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credor que tiver recebido pagamento parcial de seu crédito </a:t>
                      </a:r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 processo de insolvência no exterior </a:t>
                      </a:r>
                      <a:r>
                        <a:rPr lang="pt-BR" sz="1800" b="1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não poderá ser pago</a:t>
                      </a:r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pelo mesmo crédito em processo no Brasil referente ao mesmo devedor </a:t>
                      </a:r>
                      <a:r>
                        <a:rPr lang="pt-B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enquanto os pagamentos aos credores da mesma classe forem proporcionalmente inferiores</a:t>
                      </a:r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ao valor já recebido no exterior.</a:t>
                      </a:r>
                      <a:endParaRPr lang="pt-BR" sz="17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pt-BR" sz="17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52538" indent="0" algn="just">
                        <a:buFont typeface="Wingdings" panose="05000000000000000000" pitchFamily="2" charset="2"/>
                        <a:buNone/>
                      </a:pPr>
                      <a:endParaRPr lang="pt-BR" sz="1700" b="0" i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52538" indent="0">
                        <a:buFont typeface="+mj-lt"/>
                        <a:buAutoNum type="alphaLcPeriod"/>
                      </a:pPr>
                      <a:endParaRPr lang="pt-BR" sz="1600" b="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61054" marR="156632" marT="142393" marB="14239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58491"/>
                  </a:ext>
                </a:extLst>
              </a:tr>
            </a:tbl>
          </a:graphicData>
        </a:graphic>
      </p:graphicFrame>
      <p:pic>
        <p:nvPicPr>
          <p:cNvPr id="7" name="Gráfico 6" descr="Balança da justiça">
            <a:extLst>
              <a:ext uri="{FF2B5EF4-FFF2-40B4-BE49-F238E27FC236}">
                <a16:creationId xmlns:a16="http://schemas.microsoft.com/office/drawing/2014/main" id="{34D7322F-FDDA-4432-B44F-DD2665E469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3008" y="405079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3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Espaço Reservado para Imagem 2">
            <a:extLst>
              <a:ext uri="{FF2B5EF4-FFF2-40B4-BE49-F238E27FC236}">
                <a16:creationId xmlns:a16="http://schemas.microsoft.com/office/drawing/2014/main" id="{84B68A8F-6EDD-4A14-8F42-343F63FCD3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5" t="9091" r="586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rgbClr val="668EB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rgbClr val="668EB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rgbClr val="668EB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16515EF0-E7BB-4D90-815C-4A485E81B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>
            <a:normAutofit/>
          </a:bodyPr>
          <a:lstStyle/>
          <a:p>
            <a:r>
              <a:rPr lang="pt-BR" sz="4000">
                <a:solidFill>
                  <a:schemeClr val="bg1"/>
                </a:solidFill>
              </a:rPr>
              <a:t>OBRIGADO!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BB4D5EE-D381-411E-A5C9-5E0ED88D2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16440" cy="365125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FIM</a:t>
            </a:r>
            <a:endParaRPr kumimoji="0" lang="en-US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 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657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C3862298-AF85-4572-BED3-52E573EB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03E485DD-0C12-45BC-A361-28152A03B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4207" y="0"/>
            <a:ext cx="2472664" cy="6858000"/>
          </a:xfrm>
          <a:custGeom>
            <a:avLst/>
            <a:gdLst>
              <a:gd name="connsiteX0" fmla="*/ 1056708 w 2472664"/>
              <a:gd name="connsiteY0" fmla="*/ 0 h 6858000"/>
              <a:gd name="connsiteX1" fmla="*/ 2472664 w 2472664"/>
              <a:gd name="connsiteY1" fmla="*/ 0 h 6858000"/>
              <a:gd name="connsiteX2" fmla="*/ 2400427 w 2472664"/>
              <a:gd name="connsiteY2" fmla="*/ 75768 h 6858000"/>
              <a:gd name="connsiteX3" fmla="*/ 1104861 w 2472664"/>
              <a:gd name="connsiteY3" fmla="*/ 3429000 h 6858000"/>
              <a:gd name="connsiteX4" fmla="*/ 2400427 w 2472664"/>
              <a:gd name="connsiteY4" fmla="*/ 6782233 h 6858000"/>
              <a:gd name="connsiteX5" fmla="*/ 2472664 w 2472664"/>
              <a:gd name="connsiteY5" fmla="*/ 6858000 h 6858000"/>
              <a:gd name="connsiteX6" fmla="*/ 1056708 w 2472664"/>
              <a:gd name="connsiteY6" fmla="*/ 6858000 h 6858000"/>
              <a:gd name="connsiteX7" fmla="*/ 1040416 w 2472664"/>
              <a:gd name="connsiteY7" fmla="*/ 6835090 h 6858000"/>
              <a:gd name="connsiteX8" fmla="*/ 0 w 2472664"/>
              <a:gd name="connsiteY8" fmla="*/ 3429000 h 6858000"/>
              <a:gd name="connsiteX9" fmla="*/ 1040416 w 2472664"/>
              <a:gd name="connsiteY9" fmla="*/ 2291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2664" h="6858000">
                <a:moveTo>
                  <a:pt x="1056708" y="0"/>
                </a:moveTo>
                <a:lnTo>
                  <a:pt x="2472664" y="0"/>
                </a:lnTo>
                <a:lnTo>
                  <a:pt x="2400427" y="75768"/>
                </a:lnTo>
                <a:cubicBezTo>
                  <a:pt x="1595469" y="961418"/>
                  <a:pt x="1104861" y="2137915"/>
                  <a:pt x="1104861" y="3429000"/>
                </a:cubicBezTo>
                <a:cubicBezTo>
                  <a:pt x="1104861" y="4720086"/>
                  <a:pt x="1595469" y="5896583"/>
                  <a:pt x="2400427" y="6782233"/>
                </a:cubicBezTo>
                <a:lnTo>
                  <a:pt x="2472664" y="6858000"/>
                </a:lnTo>
                <a:lnTo>
                  <a:pt x="1056708" y="6858000"/>
                </a:lnTo>
                <a:lnTo>
                  <a:pt x="1040416" y="6835090"/>
                </a:lnTo>
                <a:cubicBezTo>
                  <a:pt x="383551" y="5862802"/>
                  <a:pt x="0" y="4690693"/>
                  <a:pt x="0" y="3429000"/>
                </a:cubicBezTo>
                <a:cubicBezTo>
                  <a:pt x="0" y="2167308"/>
                  <a:pt x="383551" y="995199"/>
                  <a:pt x="1040416" y="2291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6D6B998F-CA62-4EE6-B7E7-046377D4F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03038" y="1992863"/>
            <a:ext cx="1488962" cy="2872274"/>
          </a:xfrm>
          <a:custGeom>
            <a:avLst/>
            <a:gdLst>
              <a:gd name="connsiteX0" fmla="*/ 1436137 w 1488962"/>
              <a:gd name="connsiteY0" fmla="*/ 0 h 2872274"/>
              <a:gd name="connsiteX1" fmla="*/ 1488962 w 1488962"/>
              <a:gd name="connsiteY1" fmla="*/ 2668 h 2872274"/>
              <a:gd name="connsiteX2" fmla="*/ 1488962 w 1488962"/>
              <a:gd name="connsiteY2" fmla="*/ 2869607 h 2872274"/>
              <a:gd name="connsiteX3" fmla="*/ 1436137 w 1488962"/>
              <a:gd name="connsiteY3" fmla="*/ 2872274 h 2872274"/>
              <a:gd name="connsiteX4" fmla="*/ 0 w 1488962"/>
              <a:gd name="connsiteY4" fmla="*/ 1436137 h 2872274"/>
              <a:gd name="connsiteX5" fmla="*/ 1436137 w 1488962"/>
              <a:gd name="connsiteY5" fmla="*/ 0 h 287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962" h="2872274">
                <a:moveTo>
                  <a:pt x="1436137" y="0"/>
                </a:moveTo>
                <a:lnTo>
                  <a:pt x="1488962" y="2668"/>
                </a:lnTo>
                <a:lnTo>
                  <a:pt x="1488962" y="2869607"/>
                </a:lnTo>
                <a:lnTo>
                  <a:pt x="1436137" y="2872274"/>
                </a:lnTo>
                <a:cubicBezTo>
                  <a:pt x="642980" y="2872274"/>
                  <a:pt x="0" y="2229294"/>
                  <a:pt x="0" y="1436137"/>
                </a:cubicBezTo>
                <a:cubicBezTo>
                  <a:pt x="0" y="642980"/>
                  <a:pt x="642980" y="0"/>
                  <a:pt x="1436137" y="0"/>
                </a:cubicBez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9D28751-C87D-76B3-A847-318F6A25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477214"/>
              </p:ext>
            </p:extLst>
          </p:nvPr>
        </p:nvGraphicFramePr>
        <p:xfrm>
          <a:off x="3686633" y="1114425"/>
          <a:ext cx="6447509" cy="4639011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151692">
                  <a:extLst>
                    <a:ext uri="{9D8B030D-6E8A-4147-A177-3AD203B41FA5}">
                      <a16:colId xmlns:a16="http://schemas.microsoft.com/office/drawing/2014/main" val="2893628689"/>
                    </a:ext>
                  </a:extLst>
                </a:gridCol>
                <a:gridCol w="5295817">
                  <a:extLst>
                    <a:ext uri="{9D8B030D-6E8A-4147-A177-3AD203B41FA5}">
                      <a16:colId xmlns:a16="http://schemas.microsoft.com/office/drawing/2014/main" val="565544473"/>
                    </a:ext>
                  </a:extLst>
                </a:gridCol>
              </a:tblGrid>
              <a:tr h="892260">
                <a:tc gridSpan="2">
                  <a:txBody>
                    <a:bodyPr/>
                    <a:lstStyle/>
                    <a:p>
                      <a:pPr algn="ctr"/>
                      <a:endParaRPr lang="pt-BR" sz="1500" b="1" cap="none" spc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500" b="1" cap="none" spc="0">
                          <a:solidFill>
                            <a:schemeClr val="tx1"/>
                          </a:solidFill>
                        </a:rPr>
                        <a:t>ORIGEM DA INSOLVÊNCIA TRANSNACIONAL</a:t>
                      </a:r>
                    </a:p>
                    <a:p>
                      <a:pPr algn="ctr"/>
                      <a:endParaRPr lang="pt-BR" sz="15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61840" marR="118697" marT="17669" marB="132514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84542"/>
                  </a:ext>
                </a:extLst>
              </a:tr>
              <a:tr h="1422316">
                <a:tc>
                  <a:txBody>
                    <a:bodyPr/>
                    <a:lstStyle/>
                    <a:p>
                      <a:pPr algn="ctr"/>
                      <a:endParaRPr lang="pt-BR" sz="1200" b="1" cap="none" spc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200" b="1" cap="none" spc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200" b="1" cap="none" spc="0">
                          <a:solidFill>
                            <a:schemeClr val="tx1"/>
                          </a:solidFill>
                        </a:rPr>
                        <a:t>EXPANSÃO DOS MERCADOS GLOBAIS</a:t>
                      </a:r>
                      <a:endParaRPr lang="pt-BR" sz="1200" b="0" i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61840" marR="118697" marT="17669" marB="132514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cap="none" spc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pt-BR" sz="1200" b="0" cap="none" spc="0">
                          <a:solidFill>
                            <a:schemeClr val="tx1"/>
                          </a:solidFill>
                        </a:rPr>
                        <a:t>●  necessidade de aprimoramento dos sistemas jurídicos; </a:t>
                      </a:r>
                    </a:p>
                    <a:p>
                      <a:pPr algn="just"/>
                      <a:endParaRPr lang="pt-BR" sz="1200" b="0" cap="none" spc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pt-BR" sz="1200" b="0" cap="none" spc="0">
                          <a:solidFill>
                            <a:schemeClr val="tx1"/>
                          </a:solidFill>
                        </a:rPr>
                        <a:t>● da adaptação aos paradigmas normativos internacionais; </a:t>
                      </a:r>
                    </a:p>
                    <a:p>
                      <a:pPr algn="just"/>
                      <a:endParaRPr lang="pt-BR" sz="1200" b="0" cap="none" spc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pt-BR" sz="1200" b="0" cap="none" spc="0">
                          <a:solidFill>
                            <a:schemeClr val="tx1"/>
                          </a:solidFill>
                        </a:rPr>
                        <a:t>● </a:t>
                      </a:r>
                      <a:r>
                        <a:rPr lang="pt-BR" sz="1200" b="0" kern="1200" cap="none" spc="0">
                          <a:solidFill>
                            <a:schemeClr val="tx1"/>
                          </a:solidFill>
                          <a:effectLst/>
                        </a:rPr>
                        <a:t>alinhamento da legislação nacional aos marcos regulatórios internacionais</a:t>
                      </a:r>
                    </a:p>
                    <a:p>
                      <a:pPr algn="just"/>
                      <a:endParaRPr lang="pt-BR" sz="1200" b="0" cap="none" spc="0">
                        <a:solidFill>
                          <a:schemeClr val="tx1"/>
                        </a:solidFill>
                      </a:endParaRPr>
                    </a:p>
                  </a:txBody>
                  <a:tcPr marL="61840" marR="118697" marT="17669" marB="1325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558491"/>
                  </a:ext>
                </a:extLst>
              </a:tr>
              <a:tr h="10689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cap="none" spc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cap="none" spc="0">
                          <a:solidFill>
                            <a:schemeClr val="tx1"/>
                          </a:solidFill>
                        </a:rPr>
                        <a:t>UNCITRAL</a:t>
                      </a:r>
                    </a:p>
                  </a:txBody>
                  <a:tcPr marL="61840" marR="118697" marT="17669" marB="132514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200" cap="none" spc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pt-BR" sz="1200" cap="none" spc="0">
                          <a:solidFill>
                            <a:schemeClr val="tx1"/>
                          </a:solidFill>
                        </a:rPr>
                        <a:t> ● a Comissão das Nações Unidas sobre Direito Comercial Internacional, órgão subsidiário da Assembleia Geral da ONU, responsável por ajudar a facilitar o comércio e o investimento internacional.</a:t>
                      </a:r>
                    </a:p>
                    <a:p>
                      <a:pPr algn="just"/>
                      <a:r>
                        <a:rPr lang="pt-BR" sz="1200" cap="none" spc="0">
                          <a:solidFill>
                            <a:schemeClr val="tx1"/>
                          </a:solidFill>
                        </a:rPr>
                        <a:t>                                   </a:t>
                      </a:r>
                    </a:p>
                  </a:txBody>
                  <a:tcPr marL="61840" marR="118697" marT="17669" marB="1325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662734"/>
                  </a:ext>
                </a:extLst>
              </a:tr>
              <a:tr h="12456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cap="none" spc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cap="none" spc="0">
                          <a:solidFill>
                            <a:schemeClr val="tx1"/>
                          </a:solidFill>
                        </a:rPr>
                        <a:t>Lei Modelo da UNCITRAL</a:t>
                      </a:r>
                      <a:endParaRPr lang="pt-BR" sz="1200" b="0" i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61840" marR="118697" marT="17669" marB="132514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cap="none" spc="0">
                          <a:solidFill>
                            <a:schemeClr val="tx1"/>
                          </a:solidFill>
                          <a:effectLst/>
                        </a:rPr>
                        <a:t>● a </a:t>
                      </a:r>
                      <a:r>
                        <a:rPr lang="pt-BR" sz="1200" b="1" u="sng" kern="1200" cap="none" spc="0">
                          <a:solidFill>
                            <a:schemeClr val="tx1"/>
                          </a:solidFill>
                          <a:effectLst/>
                        </a:rPr>
                        <a:t>Lei Modelo da Uncitral Sobre a Insolvência Transfronteiriça</a:t>
                      </a:r>
                      <a:r>
                        <a:rPr lang="pt-BR" sz="1200" b="0" kern="1200" cap="none" spc="0">
                          <a:solidFill>
                            <a:schemeClr val="tx1"/>
                          </a:solidFill>
                          <a:effectLst/>
                        </a:rPr>
                        <a:t> (Uncitral Model Law on Cross-Border Insolvency) foi criada ainda em </a:t>
                      </a:r>
                      <a:r>
                        <a:rPr lang="pt-BR" sz="1200" b="1" u="sng" kern="1200" cap="none" spc="0">
                          <a:solidFill>
                            <a:schemeClr val="tx1"/>
                          </a:solidFill>
                          <a:effectLst/>
                        </a:rPr>
                        <a:t>1997</a:t>
                      </a:r>
                      <a:r>
                        <a:rPr lang="pt-BR" sz="1200" b="0" kern="1200" cap="none" spc="0">
                          <a:solidFill>
                            <a:schemeClr val="tx1"/>
                          </a:solidFill>
                          <a:effectLst/>
                        </a:rPr>
                        <a:t>, para auxiliar o desenvolvimento, no âmbito dos países, de regimes jurídicos próprios de insolvência, ajustados aos parâmetros internacionais</a:t>
                      </a:r>
                    </a:p>
                    <a:p>
                      <a:pPr algn="just"/>
                      <a:endParaRPr lang="pt-BR" sz="1200" b="0" kern="12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endParaRPr lang="pt-BR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61840" marR="118697" marT="17669" marB="1325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319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20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0" name="Rectangle 129">
            <a:extLst>
              <a:ext uri="{FF2B5EF4-FFF2-40B4-BE49-F238E27FC236}">
                <a16:creationId xmlns:a16="http://schemas.microsoft.com/office/drawing/2014/main" id="{C3862298-AF85-4572-BED3-52E573EB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7BE265E6-D012-42B3-A7DE-C8FEED40DB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24917" y="3131936"/>
            <a:ext cx="1240640" cy="1240638"/>
          </a:xfrm>
          <a:prstGeom prst="ellipse">
            <a:avLst/>
          </a:pr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6EB9A5AE-0A9C-4EB1-9569-A44D89EFC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0306" y="4546924"/>
            <a:ext cx="2369988" cy="2311077"/>
          </a:xfrm>
          <a:custGeom>
            <a:avLst/>
            <a:gdLst>
              <a:gd name="connsiteX0" fmla="*/ 0 w 2369988"/>
              <a:gd name="connsiteY0" fmla="*/ 0 h 2311077"/>
              <a:gd name="connsiteX1" fmla="*/ 1128071 w 2369988"/>
              <a:gd name="connsiteY1" fmla="*/ 0 h 2311077"/>
              <a:gd name="connsiteX2" fmla="*/ 1157716 w 2369988"/>
              <a:gd name="connsiteY2" fmla="*/ 128440 h 2311077"/>
              <a:gd name="connsiteX3" fmla="*/ 2316462 w 2369988"/>
              <a:gd name="connsiteY3" fmla="*/ 2257392 h 2311077"/>
              <a:gd name="connsiteX4" fmla="*/ 2369988 w 2369988"/>
              <a:gd name="connsiteY4" fmla="*/ 2311077 h 2311077"/>
              <a:gd name="connsiteX5" fmla="*/ 957894 w 2369988"/>
              <a:gd name="connsiteY5" fmla="*/ 2311077 h 2311077"/>
              <a:gd name="connsiteX6" fmla="*/ 777804 w 2369988"/>
              <a:gd name="connsiteY6" fmla="*/ 2040997 h 2311077"/>
              <a:gd name="connsiteX7" fmla="*/ 19614 w 2369988"/>
              <a:gd name="connsiteY7" fmla="*/ 109827 h 2311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69988" h="2311077">
                <a:moveTo>
                  <a:pt x="0" y="0"/>
                </a:moveTo>
                <a:lnTo>
                  <a:pt x="1128071" y="0"/>
                </a:lnTo>
                <a:lnTo>
                  <a:pt x="1157716" y="128440"/>
                </a:lnTo>
                <a:cubicBezTo>
                  <a:pt x="1365270" y="935139"/>
                  <a:pt x="1769588" y="1662859"/>
                  <a:pt x="2316462" y="2257392"/>
                </a:cubicBezTo>
                <a:lnTo>
                  <a:pt x="2369988" y="2311077"/>
                </a:lnTo>
                <a:lnTo>
                  <a:pt x="957894" y="2311077"/>
                </a:lnTo>
                <a:lnTo>
                  <a:pt x="777804" y="2040997"/>
                </a:lnTo>
                <a:cubicBezTo>
                  <a:pt x="421651" y="1454849"/>
                  <a:pt x="161627" y="803832"/>
                  <a:pt x="19614" y="10982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9D28751-C87D-76B3-A847-318F6A25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417171"/>
              </p:ext>
            </p:extLst>
          </p:nvPr>
        </p:nvGraphicFramePr>
        <p:xfrm>
          <a:off x="4324350" y="1257249"/>
          <a:ext cx="6896376" cy="4343506"/>
        </p:xfrm>
        <a:graphic>
          <a:graphicData uri="http://schemas.openxmlformats.org/drawingml/2006/table">
            <a:tbl>
              <a:tblPr firstRow="1" bandRow="1">
                <a:noFill/>
                <a:tableStyleId>{2D5ABB26-0587-4C30-8999-92F81FD0307C}</a:tableStyleId>
              </a:tblPr>
              <a:tblGrid>
                <a:gridCol w="1360039">
                  <a:extLst>
                    <a:ext uri="{9D8B030D-6E8A-4147-A177-3AD203B41FA5}">
                      <a16:colId xmlns:a16="http://schemas.microsoft.com/office/drawing/2014/main" val="2893628689"/>
                    </a:ext>
                  </a:extLst>
                </a:gridCol>
                <a:gridCol w="5536337">
                  <a:extLst>
                    <a:ext uri="{9D8B030D-6E8A-4147-A177-3AD203B41FA5}">
                      <a16:colId xmlns:a16="http://schemas.microsoft.com/office/drawing/2014/main" val="565544473"/>
                    </a:ext>
                  </a:extLst>
                </a:gridCol>
              </a:tblGrid>
              <a:tr h="786707">
                <a:tc gridSpan="2">
                  <a:txBody>
                    <a:bodyPr/>
                    <a:lstStyle/>
                    <a:p>
                      <a:pPr algn="ctr"/>
                      <a:endParaRPr lang="pt-BR" sz="1200" b="1" cap="none" spc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200" b="1" cap="none" spc="0">
                          <a:solidFill>
                            <a:schemeClr val="tx1"/>
                          </a:solidFill>
                        </a:rPr>
                        <a:t>REGRAS NO BRASIL – INSOLVÊNCIA TRANSNACIONAL </a:t>
                      </a:r>
                    </a:p>
                    <a:p>
                      <a:pPr algn="ctr"/>
                      <a:endParaRPr lang="pt-BR" sz="12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55402" marT="22161" marB="16620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84542"/>
                  </a:ext>
                </a:extLst>
              </a:tr>
              <a:tr h="3556799">
                <a:tc>
                  <a:txBody>
                    <a:bodyPr/>
                    <a:lstStyle/>
                    <a:p>
                      <a:pPr algn="ctr"/>
                      <a:endParaRPr lang="pt-BR" sz="1200" b="1" cap="none" spc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pt-BR" sz="1200" b="1" cap="none" spc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pt-BR" sz="1200" b="1" cap="none" spc="0">
                          <a:solidFill>
                            <a:schemeClr val="tx1"/>
                          </a:solidFill>
                        </a:rPr>
                        <a:t>RESOLUÇÃO N. 394/2021</a:t>
                      </a:r>
                    </a:p>
                    <a:p>
                      <a:pPr marL="0" indent="0" algn="ctr">
                        <a:buNone/>
                      </a:pPr>
                      <a:endParaRPr lang="pt-BR" sz="1200" b="0" i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55402" marT="22161" marB="16620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cap="none" spc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pt-BR" sz="12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12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São 07 artigos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endParaRPr lang="pt-BR" sz="12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pt-BR" sz="1200" b="1" i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Art. 1</a:t>
                      </a:r>
                      <a:r>
                        <a:rPr lang="pt-BR" sz="1200" b="1" i="1" kern="1200" cap="none" spc="0" baseline="300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º:</a:t>
                      </a:r>
                      <a:r>
                        <a:rPr lang="pt-BR" sz="1200" b="0" i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Esta Resolução institui regras de cooperação e de comunicação direta com juízos estrangeiros de insolvência </a:t>
                      </a:r>
                      <a:endParaRPr lang="pt-BR" sz="12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pt-BR" sz="12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pt-BR" sz="12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12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ainda 14 Diretrizes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endParaRPr lang="pt-BR" sz="12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pt-BR" sz="1200" b="1" i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O objetivo geral destas diretrizes</a:t>
                      </a:r>
                      <a:r>
                        <a:rPr lang="pt-BR" sz="1200" b="0" i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é incrementar, no interesse de todos os interessados, a eficiência e eficácia de processos transnacionais relativos à insolvência ou ao ajuste de débitos declarados em mais de uma jurisdição (“processos concorrentes”), de modo a reforçar a coordenação e a cooperação entre os juízos que conduzem tais processos. Estas diretrizes representam a melhor prática para lidar com processos paralelos</a:t>
                      </a:r>
                      <a:r>
                        <a:rPr lang="pt-BR" sz="12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algn="just"/>
                      <a:endParaRPr lang="pt-BR" sz="12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BR" sz="1200" b="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55402" marT="22161" marB="16620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558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55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9D28751-C87D-76B3-A847-318F6A25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94440"/>
              </p:ext>
            </p:extLst>
          </p:nvPr>
        </p:nvGraphicFramePr>
        <p:xfrm>
          <a:off x="1446879" y="643467"/>
          <a:ext cx="9298242" cy="557106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53425">
                  <a:extLst>
                    <a:ext uri="{9D8B030D-6E8A-4147-A177-3AD203B41FA5}">
                      <a16:colId xmlns:a16="http://schemas.microsoft.com/office/drawing/2014/main" val="2893628689"/>
                    </a:ext>
                  </a:extLst>
                </a:gridCol>
                <a:gridCol w="7244817">
                  <a:extLst>
                    <a:ext uri="{9D8B030D-6E8A-4147-A177-3AD203B41FA5}">
                      <a16:colId xmlns:a16="http://schemas.microsoft.com/office/drawing/2014/main" val="565544473"/>
                    </a:ext>
                  </a:extLst>
                </a:gridCol>
              </a:tblGrid>
              <a:tr h="942616">
                <a:tc gridSpan="2">
                  <a:txBody>
                    <a:bodyPr/>
                    <a:lstStyle/>
                    <a:p>
                      <a:pPr algn="ctr"/>
                      <a:endParaRPr lang="pt-BR" sz="1400" b="1" cap="none" spc="3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pt-BR" sz="1400" b="1" cap="none" spc="30">
                          <a:solidFill>
                            <a:srgbClr val="FFFFFF"/>
                          </a:solidFill>
                        </a:rPr>
                        <a:t>REGRAS NO BRASIL – INSOLVÊNCIA TRANSNACIONAL </a:t>
                      </a:r>
                    </a:p>
                    <a:p>
                      <a:pPr algn="ctr"/>
                      <a:endParaRPr lang="pt-BR" sz="1400" b="1" cap="none" spc="30">
                        <a:solidFill>
                          <a:srgbClr val="FFFFFF"/>
                        </a:solidFill>
                      </a:endParaRPr>
                    </a:p>
                  </a:txBody>
                  <a:tcPr marL="212505" marR="127503" marT="127503" marB="127503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84542"/>
                  </a:ext>
                </a:extLst>
              </a:tr>
              <a:tr h="4628450">
                <a:tc>
                  <a:txBody>
                    <a:bodyPr/>
                    <a:lstStyle/>
                    <a:p>
                      <a:pPr algn="ctr"/>
                      <a:endParaRPr lang="pt-BR" sz="1400" b="1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pt-BR" sz="1400" b="1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pt-BR" sz="1400" b="1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RECOMENDAÇÃO N. 102/2023, DO CNMP</a:t>
                      </a:r>
                    </a:p>
                    <a:p>
                      <a:pPr marL="0" indent="0" algn="ctr">
                        <a:buNone/>
                      </a:pPr>
                      <a:endParaRPr lang="pt-BR" sz="1400" b="0" i="1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12505" marR="127503" marT="127503" marB="127503"/>
                </a:tc>
                <a:tc>
                  <a:txBody>
                    <a:bodyPr/>
                    <a:lstStyle/>
                    <a:p>
                      <a:pPr algn="just"/>
                      <a:endParaRPr lang="pt-BR" sz="1400" b="0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just"/>
                      <a:endParaRPr lang="pt-BR" sz="1400" b="0" kern="1200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1400" b="0" kern="1200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São 51 artigos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endParaRPr lang="pt-BR" sz="1400" b="0" kern="1200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pt-BR" sz="1400" b="1" kern="1200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| Art. 1</a:t>
                      </a:r>
                      <a:r>
                        <a:rPr lang="pt-BR" sz="1400" b="1" kern="1200" cap="none" spc="0" baseline="30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º:</a:t>
                      </a:r>
                      <a:r>
                        <a:rPr lang="pt-BR" sz="1400" b="0" kern="1200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Esta Recomendação dispõe sobre o </a:t>
                      </a:r>
                      <a:r>
                        <a:rPr lang="pt-BR" sz="1400" b="1" kern="1200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aprimoramento da atuação</a:t>
                      </a:r>
                      <a:r>
                        <a:rPr lang="pt-BR" sz="1400" b="0" kern="1200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do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pt-BR" sz="1400" b="0" kern="1200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Ministério Público nos casos de recuperação judicial e falência de empresas 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pt-BR" sz="1400" b="0" kern="1200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pt-BR" sz="1400" b="0" kern="1200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pt-BR" sz="1400" b="0" kern="1200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 nos artigos 34, 35 e 36, dispõe sobre a </a:t>
                      </a:r>
                      <a:r>
                        <a:rPr lang="pt-BR" sz="1400" b="1" kern="1200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INSOLVÊNCIA TRANSNACIONAL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endParaRPr lang="pt-BR" sz="1400" b="0" kern="1200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pt-BR" sz="1400" b="1" kern="1200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| Art. 34: </a:t>
                      </a:r>
                      <a:r>
                        <a:rPr lang="pt-BR" sz="1400" b="0" kern="1200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 Ministério Público, na sua atuação como fiscal da ordem jurídica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pt-BR" sz="1400" b="0" kern="1200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na insolvência transnacional, </a:t>
                      </a:r>
                      <a:r>
                        <a:rPr lang="pt-BR" sz="1400" b="1" u="sng" kern="1200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verificará a presença dos requisitos legais da cooperação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pt-BR" sz="1400" b="0" kern="1200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(art. 167-J da Lei nº 11.101/2005) e a </a:t>
                      </a:r>
                      <a:r>
                        <a:rPr lang="pt-BR" sz="1400" b="1" u="sng" kern="1200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inexistência de manifesta ofensa à ordem pública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pt-BR" sz="1400" b="0" kern="1200" cap="none" spc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(art. 167-A, § 4º, da Lei nº 11.101/2005, e art. 17 do Decreto-Lei nº 4.657, de 4 de setembro de 1942, com redação dada pela Lei nº 12.376, de 30 de dezembro de 2010) </a:t>
                      </a:r>
                    </a:p>
                    <a:p>
                      <a:pPr algn="just"/>
                      <a:endParaRPr lang="pt-BR" sz="1400" b="0" kern="1200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algn="just"/>
                      <a:endParaRPr lang="pt-BR" sz="1400" b="0" cap="none" spc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12505" marR="127503" marT="127503" marB="127503"/>
                </a:tc>
                <a:extLst>
                  <a:ext uri="{0D108BD9-81ED-4DB2-BD59-A6C34878D82A}">
                    <a16:rowId xmlns:a16="http://schemas.microsoft.com/office/drawing/2014/main" val="2633558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16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C3862298-AF85-4572-BED3-52E573EB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C897582-CB19-41B5-9426-8BD7BD008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71106" cy="4631426"/>
          </a:xfrm>
          <a:custGeom>
            <a:avLst/>
            <a:gdLst>
              <a:gd name="connsiteX0" fmla="*/ 0 w 5471106"/>
              <a:gd name="connsiteY0" fmla="*/ 3301451 h 4631426"/>
              <a:gd name="connsiteX1" fmla="*/ 125703 w 5471106"/>
              <a:gd name="connsiteY1" fmla="*/ 3469551 h 4631426"/>
              <a:gd name="connsiteX2" fmla="*/ 584138 w 5471106"/>
              <a:gd name="connsiteY2" fmla="*/ 3917166 h 4631426"/>
              <a:gd name="connsiteX3" fmla="*/ 716463 w 5471106"/>
              <a:gd name="connsiteY3" fmla="*/ 4010064 h 4631426"/>
              <a:gd name="connsiteX4" fmla="*/ 705202 w 5471106"/>
              <a:gd name="connsiteY4" fmla="*/ 4016176 h 4631426"/>
              <a:gd name="connsiteX5" fmla="*/ 671370 w 5471106"/>
              <a:gd name="connsiteY5" fmla="*/ 4044091 h 4631426"/>
              <a:gd name="connsiteX6" fmla="*/ 656526 w 5471106"/>
              <a:gd name="connsiteY6" fmla="*/ 4066106 h 4631426"/>
              <a:gd name="connsiteX7" fmla="*/ 534490 w 5471106"/>
              <a:gd name="connsiteY7" fmla="*/ 3980431 h 4631426"/>
              <a:gd name="connsiteX8" fmla="*/ 63650 w 5471106"/>
              <a:gd name="connsiteY8" fmla="*/ 3520703 h 4631426"/>
              <a:gd name="connsiteX9" fmla="*/ 0 w 5471106"/>
              <a:gd name="connsiteY9" fmla="*/ 3435586 h 4631426"/>
              <a:gd name="connsiteX10" fmla="*/ 4933182 w 5471106"/>
              <a:gd name="connsiteY10" fmla="*/ 0 h 4631426"/>
              <a:gd name="connsiteX11" fmla="*/ 5027180 w 5471106"/>
              <a:gd name="connsiteY11" fmla="*/ 0 h 4631426"/>
              <a:gd name="connsiteX12" fmla="*/ 5102720 w 5471106"/>
              <a:gd name="connsiteY12" fmla="*/ 124342 h 4631426"/>
              <a:gd name="connsiteX13" fmla="*/ 5471106 w 5471106"/>
              <a:gd name="connsiteY13" fmla="*/ 1579210 h 4631426"/>
              <a:gd name="connsiteX14" fmla="*/ 2418889 w 5471106"/>
              <a:gd name="connsiteY14" fmla="*/ 4631426 h 4631426"/>
              <a:gd name="connsiteX15" fmla="*/ 1095627 w 5471106"/>
              <a:gd name="connsiteY15" fmla="*/ 4330445 h 4631426"/>
              <a:gd name="connsiteX16" fmla="*/ 1039194 w 5471106"/>
              <a:gd name="connsiteY16" fmla="*/ 4301325 h 4631426"/>
              <a:gd name="connsiteX17" fmla="*/ 1043650 w 5471106"/>
              <a:gd name="connsiteY17" fmla="*/ 4294717 h 4631426"/>
              <a:gd name="connsiteX18" fmla="*/ 1056970 w 5471106"/>
              <a:gd name="connsiteY18" fmla="*/ 4251806 h 4631426"/>
              <a:gd name="connsiteX19" fmla="*/ 1060016 w 5471106"/>
              <a:gd name="connsiteY19" fmla="*/ 4221593 h 4631426"/>
              <a:gd name="connsiteX20" fmla="*/ 1130491 w 5471106"/>
              <a:gd name="connsiteY20" fmla="*/ 4257958 h 4631426"/>
              <a:gd name="connsiteX21" fmla="*/ 2418889 w 5471106"/>
              <a:gd name="connsiteY21" fmla="*/ 4551009 h 4631426"/>
              <a:gd name="connsiteX22" fmla="*/ 5390689 w 5471106"/>
              <a:gd name="connsiteY22" fmla="*/ 1579210 h 4631426"/>
              <a:gd name="connsiteX23" fmla="*/ 5032009 w 5471106"/>
              <a:gd name="connsiteY23" fmla="*/ 162673 h 463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71106" h="4631426">
                <a:moveTo>
                  <a:pt x="0" y="3301451"/>
                </a:moveTo>
                <a:lnTo>
                  <a:pt x="125703" y="3469551"/>
                </a:lnTo>
                <a:cubicBezTo>
                  <a:pt x="261971" y="3634670"/>
                  <a:pt x="415728" y="3784820"/>
                  <a:pt x="584138" y="3917166"/>
                </a:cubicBezTo>
                <a:lnTo>
                  <a:pt x="716463" y="4010064"/>
                </a:lnTo>
                <a:lnTo>
                  <a:pt x="705202" y="4016176"/>
                </a:lnTo>
                <a:cubicBezTo>
                  <a:pt x="693040" y="4024393"/>
                  <a:pt x="681712" y="4033748"/>
                  <a:pt x="671370" y="4044091"/>
                </a:cubicBezTo>
                <a:lnTo>
                  <a:pt x="656526" y="4066106"/>
                </a:lnTo>
                <a:lnTo>
                  <a:pt x="534490" y="3980431"/>
                </a:lnTo>
                <a:cubicBezTo>
                  <a:pt x="361523" y="3844503"/>
                  <a:pt x="203605" y="3690290"/>
                  <a:pt x="63650" y="3520703"/>
                </a:cubicBezTo>
                <a:lnTo>
                  <a:pt x="0" y="3435586"/>
                </a:lnTo>
                <a:close/>
                <a:moveTo>
                  <a:pt x="4933182" y="0"/>
                </a:moveTo>
                <a:lnTo>
                  <a:pt x="5027180" y="0"/>
                </a:lnTo>
                <a:lnTo>
                  <a:pt x="5102720" y="124342"/>
                </a:lnTo>
                <a:cubicBezTo>
                  <a:pt x="5337656" y="556821"/>
                  <a:pt x="5471106" y="1052431"/>
                  <a:pt x="5471106" y="1579210"/>
                </a:cubicBezTo>
                <a:cubicBezTo>
                  <a:pt x="5471106" y="3264903"/>
                  <a:pt x="4104582" y="4631426"/>
                  <a:pt x="2418889" y="4631426"/>
                </a:cubicBezTo>
                <a:cubicBezTo>
                  <a:pt x="1944788" y="4631426"/>
                  <a:pt x="1495934" y="4523332"/>
                  <a:pt x="1095627" y="4330445"/>
                </a:cubicBezTo>
                <a:lnTo>
                  <a:pt x="1039194" y="4301325"/>
                </a:lnTo>
                <a:lnTo>
                  <a:pt x="1043650" y="4294717"/>
                </a:lnTo>
                <a:cubicBezTo>
                  <a:pt x="1049433" y="4281042"/>
                  <a:pt x="1053925" y="4266687"/>
                  <a:pt x="1056970" y="4251806"/>
                </a:cubicBezTo>
                <a:lnTo>
                  <a:pt x="1060016" y="4221593"/>
                </a:lnTo>
                <a:lnTo>
                  <a:pt x="1130491" y="4257958"/>
                </a:lnTo>
                <a:cubicBezTo>
                  <a:pt x="1520251" y="4445763"/>
                  <a:pt x="1957279" y="4551009"/>
                  <a:pt x="2418889" y="4551009"/>
                </a:cubicBezTo>
                <a:cubicBezTo>
                  <a:pt x="4060169" y="4551009"/>
                  <a:pt x="5390689" y="3220490"/>
                  <a:pt x="5390689" y="1579210"/>
                </a:cubicBezTo>
                <a:cubicBezTo>
                  <a:pt x="5390689" y="1066310"/>
                  <a:pt x="5260755" y="583758"/>
                  <a:pt x="5032009" y="16267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E7066FC-B004-4B5A-B02B-599B51EF3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0" y="515619"/>
            <a:ext cx="365760" cy="365760"/>
          </a:xfrm>
          <a:prstGeom prst="ellipse">
            <a:avLst/>
          </a:pr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9D28751-C87D-76B3-A847-318F6A25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39854"/>
              </p:ext>
            </p:extLst>
          </p:nvPr>
        </p:nvGraphicFramePr>
        <p:xfrm>
          <a:off x="1700785" y="1300174"/>
          <a:ext cx="9519942" cy="4257654"/>
        </p:xfrm>
        <a:graphic>
          <a:graphicData uri="http://schemas.openxmlformats.org/drawingml/2006/table">
            <a:tbl>
              <a:tblPr firstRow="1" bandRow="1">
                <a:noFill/>
                <a:tableStyleId>{2D5ABB26-0587-4C30-8999-92F81FD0307C}</a:tableStyleId>
              </a:tblPr>
              <a:tblGrid>
                <a:gridCol w="2364336">
                  <a:extLst>
                    <a:ext uri="{9D8B030D-6E8A-4147-A177-3AD203B41FA5}">
                      <a16:colId xmlns:a16="http://schemas.microsoft.com/office/drawing/2014/main" val="2893628689"/>
                    </a:ext>
                  </a:extLst>
                </a:gridCol>
                <a:gridCol w="7155606">
                  <a:extLst>
                    <a:ext uri="{9D8B030D-6E8A-4147-A177-3AD203B41FA5}">
                      <a16:colId xmlns:a16="http://schemas.microsoft.com/office/drawing/2014/main" val="565544473"/>
                    </a:ext>
                  </a:extLst>
                </a:gridCol>
              </a:tblGrid>
              <a:tr h="712090">
                <a:tc gridSpan="2">
                  <a:txBody>
                    <a:bodyPr/>
                    <a:lstStyle/>
                    <a:p>
                      <a:pPr algn="ctr"/>
                      <a:endParaRPr lang="pt-BR" sz="1300" b="1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pt-BR" sz="1300" b="1">
                          <a:solidFill>
                            <a:srgbClr val="FFFFFF"/>
                          </a:solidFill>
                        </a:rPr>
                        <a:t>REGRAS NO BRASIL – INSOLVÊNCIA TRANSNACIONAL </a:t>
                      </a:r>
                    </a:p>
                    <a:p>
                      <a:pPr algn="ctr"/>
                      <a:endParaRPr lang="pt-BR" sz="1300" b="1">
                        <a:solidFill>
                          <a:srgbClr val="FFFFFF"/>
                        </a:solidFill>
                      </a:endParaRPr>
                    </a:p>
                  </a:txBody>
                  <a:tcPr marL="233318" marR="139990" marT="35092" marB="35092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84542"/>
                  </a:ext>
                </a:extLst>
              </a:tr>
              <a:tr h="3545564">
                <a:tc>
                  <a:txBody>
                    <a:bodyPr/>
                    <a:lstStyle/>
                    <a:p>
                      <a:pPr algn="ctr"/>
                      <a:endParaRPr lang="pt-BR" sz="13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pt-BR" sz="13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pt-BR" sz="13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DE FALÊNCIA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pt-BR" sz="13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n. 11.101, de 2005</a:t>
                      </a:r>
                    </a:p>
                    <a:p>
                      <a:pPr marL="0" indent="0" algn="ctr">
                        <a:buNone/>
                      </a:pPr>
                      <a:endParaRPr lang="pt-BR" sz="1300" b="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33318" marR="139990" marT="127263" marB="127263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3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just"/>
                      <a:endParaRPr lang="pt-BR" sz="13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just"/>
                      <a:endParaRPr lang="pt-BR" sz="13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pt-BR" sz="13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Alterada</a:t>
                      </a:r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pela Lei n. 14.112, de 24 de Dezembro de 2020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endParaRPr lang="pt-BR" sz="13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pt-BR" sz="13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Vacatio legis</a:t>
                      </a:r>
                      <a:r>
                        <a:rPr lang="pt-BR" sz="13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“Esta Lei entra em vigor após decorridos </a:t>
                      </a:r>
                      <a:r>
                        <a:rPr lang="pt-BR" sz="1300" b="0" i="1" u="sng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(trinta) dias</a:t>
                      </a:r>
                      <a:r>
                        <a:rPr lang="pt-BR" sz="13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sua publicação oficial” (art. 7º)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endParaRPr lang="pt-BR" sz="1300" b="0" i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pt-BR" sz="13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Entrou em vigor: </a:t>
                      </a:r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dia 23 de janeiro de 2021 (sábado)</a:t>
                      </a:r>
                      <a:endParaRPr lang="pt-BR" sz="1300" b="1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endParaRPr lang="pt-BR" sz="1300" b="0" i="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pt-BR" sz="1300" b="1" i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Novo Capítulo VI-A</a:t>
                      </a:r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 DA INSOLVÊNCIA TRANSNACIONAL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endParaRPr lang="pt-BR" sz="1300" b="0" i="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pt-BR" sz="1300" b="1" i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São 25 novos artigos</a:t>
                      </a:r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 arts. 167-A a 167-Y 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endParaRPr lang="pt-BR" sz="13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BR" sz="13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BR" sz="13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33318" marR="139990" marT="127263" marB="12726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58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45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3862298-AF85-4572-BED3-52E573EB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03E485DD-0C12-45BC-A361-28152A03B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4207" y="0"/>
            <a:ext cx="2472664" cy="6858000"/>
          </a:xfrm>
          <a:custGeom>
            <a:avLst/>
            <a:gdLst>
              <a:gd name="connsiteX0" fmla="*/ 1056708 w 2472664"/>
              <a:gd name="connsiteY0" fmla="*/ 0 h 6858000"/>
              <a:gd name="connsiteX1" fmla="*/ 2472664 w 2472664"/>
              <a:gd name="connsiteY1" fmla="*/ 0 h 6858000"/>
              <a:gd name="connsiteX2" fmla="*/ 2400427 w 2472664"/>
              <a:gd name="connsiteY2" fmla="*/ 75768 h 6858000"/>
              <a:gd name="connsiteX3" fmla="*/ 1104861 w 2472664"/>
              <a:gd name="connsiteY3" fmla="*/ 3429000 h 6858000"/>
              <a:gd name="connsiteX4" fmla="*/ 2400427 w 2472664"/>
              <a:gd name="connsiteY4" fmla="*/ 6782233 h 6858000"/>
              <a:gd name="connsiteX5" fmla="*/ 2472664 w 2472664"/>
              <a:gd name="connsiteY5" fmla="*/ 6858000 h 6858000"/>
              <a:gd name="connsiteX6" fmla="*/ 1056708 w 2472664"/>
              <a:gd name="connsiteY6" fmla="*/ 6858000 h 6858000"/>
              <a:gd name="connsiteX7" fmla="*/ 1040416 w 2472664"/>
              <a:gd name="connsiteY7" fmla="*/ 6835090 h 6858000"/>
              <a:gd name="connsiteX8" fmla="*/ 0 w 2472664"/>
              <a:gd name="connsiteY8" fmla="*/ 3429000 h 6858000"/>
              <a:gd name="connsiteX9" fmla="*/ 1040416 w 2472664"/>
              <a:gd name="connsiteY9" fmla="*/ 2291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2664" h="6858000">
                <a:moveTo>
                  <a:pt x="1056708" y="0"/>
                </a:moveTo>
                <a:lnTo>
                  <a:pt x="2472664" y="0"/>
                </a:lnTo>
                <a:lnTo>
                  <a:pt x="2400427" y="75768"/>
                </a:lnTo>
                <a:cubicBezTo>
                  <a:pt x="1595469" y="961418"/>
                  <a:pt x="1104861" y="2137915"/>
                  <a:pt x="1104861" y="3429000"/>
                </a:cubicBezTo>
                <a:cubicBezTo>
                  <a:pt x="1104861" y="4720086"/>
                  <a:pt x="1595469" y="5896583"/>
                  <a:pt x="2400427" y="6782233"/>
                </a:cubicBezTo>
                <a:lnTo>
                  <a:pt x="2472664" y="6858000"/>
                </a:lnTo>
                <a:lnTo>
                  <a:pt x="1056708" y="6858000"/>
                </a:lnTo>
                <a:lnTo>
                  <a:pt x="1040416" y="6835090"/>
                </a:lnTo>
                <a:cubicBezTo>
                  <a:pt x="383551" y="5862802"/>
                  <a:pt x="0" y="4690693"/>
                  <a:pt x="0" y="3429000"/>
                </a:cubicBezTo>
                <a:cubicBezTo>
                  <a:pt x="0" y="2167308"/>
                  <a:pt x="383551" y="995199"/>
                  <a:pt x="1040416" y="2291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7">
            <a:extLst>
              <a:ext uri="{FF2B5EF4-FFF2-40B4-BE49-F238E27FC236}">
                <a16:creationId xmlns:a16="http://schemas.microsoft.com/office/drawing/2014/main" id="{6D6B998F-CA62-4EE6-B7E7-046377D4F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03038" y="1992863"/>
            <a:ext cx="1488962" cy="2872274"/>
          </a:xfrm>
          <a:custGeom>
            <a:avLst/>
            <a:gdLst>
              <a:gd name="connsiteX0" fmla="*/ 1436137 w 1488962"/>
              <a:gd name="connsiteY0" fmla="*/ 0 h 2872274"/>
              <a:gd name="connsiteX1" fmla="*/ 1488962 w 1488962"/>
              <a:gd name="connsiteY1" fmla="*/ 2668 h 2872274"/>
              <a:gd name="connsiteX2" fmla="*/ 1488962 w 1488962"/>
              <a:gd name="connsiteY2" fmla="*/ 2869607 h 2872274"/>
              <a:gd name="connsiteX3" fmla="*/ 1436137 w 1488962"/>
              <a:gd name="connsiteY3" fmla="*/ 2872274 h 2872274"/>
              <a:gd name="connsiteX4" fmla="*/ 0 w 1488962"/>
              <a:gd name="connsiteY4" fmla="*/ 1436137 h 2872274"/>
              <a:gd name="connsiteX5" fmla="*/ 1436137 w 1488962"/>
              <a:gd name="connsiteY5" fmla="*/ 0 h 287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962" h="2872274">
                <a:moveTo>
                  <a:pt x="1436137" y="0"/>
                </a:moveTo>
                <a:lnTo>
                  <a:pt x="1488962" y="2668"/>
                </a:lnTo>
                <a:lnTo>
                  <a:pt x="1488962" y="2869607"/>
                </a:lnTo>
                <a:lnTo>
                  <a:pt x="1436137" y="2872274"/>
                </a:lnTo>
                <a:cubicBezTo>
                  <a:pt x="642980" y="2872274"/>
                  <a:pt x="0" y="2229294"/>
                  <a:pt x="0" y="1436137"/>
                </a:cubicBezTo>
                <a:cubicBezTo>
                  <a:pt x="0" y="642980"/>
                  <a:pt x="642980" y="0"/>
                  <a:pt x="1436137" y="0"/>
                </a:cubicBez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9D28751-C87D-76B3-A847-318F6A25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227953"/>
              </p:ext>
            </p:extLst>
          </p:nvPr>
        </p:nvGraphicFramePr>
        <p:xfrm>
          <a:off x="3648075" y="1358161"/>
          <a:ext cx="6524626" cy="4141679"/>
        </p:xfrm>
        <a:graphic>
          <a:graphicData uri="http://schemas.openxmlformats.org/drawingml/2006/table">
            <a:tbl>
              <a:tblPr firstRow="1" bandRow="1">
                <a:noFill/>
                <a:tableStyleId>{2D5ABB26-0587-4C30-8999-92F81FD0307C}</a:tableStyleId>
              </a:tblPr>
              <a:tblGrid>
                <a:gridCol w="1634029">
                  <a:extLst>
                    <a:ext uri="{9D8B030D-6E8A-4147-A177-3AD203B41FA5}">
                      <a16:colId xmlns:a16="http://schemas.microsoft.com/office/drawing/2014/main" val="2893628689"/>
                    </a:ext>
                  </a:extLst>
                </a:gridCol>
                <a:gridCol w="4890597">
                  <a:extLst>
                    <a:ext uri="{9D8B030D-6E8A-4147-A177-3AD203B41FA5}">
                      <a16:colId xmlns:a16="http://schemas.microsoft.com/office/drawing/2014/main" val="565544473"/>
                    </a:ext>
                  </a:extLst>
                </a:gridCol>
              </a:tblGrid>
              <a:tr h="602756">
                <a:tc gridSpan="2">
                  <a:txBody>
                    <a:bodyPr/>
                    <a:lstStyle/>
                    <a:p>
                      <a:pPr algn="ctr"/>
                      <a:endParaRPr lang="pt-BR" sz="1100" b="1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pt-BR" sz="1100" b="1">
                          <a:solidFill>
                            <a:srgbClr val="FFFFFF"/>
                          </a:solidFill>
                        </a:rPr>
                        <a:t>INSOLVÊNCIA TRANSNACIONAL NA LEI DE FALÊNCIAS  </a:t>
                      </a:r>
                    </a:p>
                    <a:p>
                      <a:pPr algn="ctr"/>
                      <a:endParaRPr lang="pt-BR" sz="1100" b="1">
                        <a:solidFill>
                          <a:srgbClr val="FFFFFF"/>
                        </a:solidFill>
                      </a:endParaRPr>
                    </a:p>
                  </a:txBody>
                  <a:tcPr marL="200471" marR="120283" marT="30152" marB="30152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84542"/>
                  </a:ext>
                </a:extLst>
              </a:tr>
              <a:tr h="3538923">
                <a:tc>
                  <a:txBody>
                    <a:bodyPr/>
                    <a:lstStyle/>
                    <a:p>
                      <a:pPr algn="ctr"/>
                      <a:endParaRPr lang="pt-BR" sz="11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pt-BR" sz="11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DE FALÊNCIA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pt-BR" sz="11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n. 11.101, de 2005</a:t>
                      </a:r>
                    </a:p>
                    <a:p>
                      <a:pPr marL="0" indent="0" algn="ctr">
                        <a:buNone/>
                      </a:pPr>
                      <a:endParaRPr lang="pt-BR" sz="1100" b="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00471" marR="120283" marT="109348" marB="10934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1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3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167 – A, I a VI</a:t>
                      </a:r>
                      <a:r>
                        <a:rPr lang="pt-BR" sz="13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(Objetivos Gerais)</a:t>
                      </a:r>
                    </a:p>
                    <a:p>
                      <a:pPr algn="just"/>
                      <a:endParaRPr lang="pt-BR" sz="1300" b="1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BR" sz="11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t-BR" sz="12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cooperação entre juízes</a:t>
                      </a:r>
                      <a:r>
                        <a:rPr lang="pt-BR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pt-BR" sz="12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outras autoridades</a:t>
                      </a:r>
                      <a:r>
                        <a:rPr lang="pt-BR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competentes do Brasil e de outros países em casos de insolvência transnacional;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pt-BR" sz="12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t-BR" sz="12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 justa e eficiente</a:t>
                      </a:r>
                      <a:r>
                        <a:rPr lang="pt-BR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processos de insolvência transnacional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pt-BR" sz="12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promoção da </a:t>
                      </a:r>
                      <a:r>
                        <a:rPr lang="pt-BR" sz="12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recuperação ... </a:t>
                      </a:r>
                      <a:r>
                        <a:rPr lang="pt-BR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 a </a:t>
                      </a:r>
                      <a:r>
                        <a:rPr lang="pt-BR" sz="12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proteção de investimentos</a:t>
                      </a:r>
                      <a:r>
                        <a:rPr lang="pt-BR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a </a:t>
                      </a:r>
                      <a:r>
                        <a:rPr lang="pt-BR" sz="12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preservação de empregos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pt-BR" sz="12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promoção da </a:t>
                      </a:r>
                      <a:r>
                        <a:rPr lang="pt-BR" sz="12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liquidação dos ativos</a:t>
                      </a:r>
                      <a:r>
                        <a:rPr lang="pt-BR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... com a </a:t>
                      </a:r>
                      <a:r>
                        <a:rPr lang="pt-BR" sz="1200" b="1" i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preservação</a:t>
                      </a:r>
                      <a:r>
                        <a:rPr lang="pt-BR" sz="1200" b="0" i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a </a:t>
                      </a:r>
                      <a:r>
                        <a:rPr lang="pt-BR" sz="1200" b="1" i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otimização</a:t>
                      </a:r>
                      <a:r>
                        <a:rPr lang="pt-BR" sz="1200" b="0" i="0" u="non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dos bens, dos ativos e dos recursos produtivos da empresa</a:t>
                      </a:r>
                      <a:r>
                        <a:rPr lang="pt-BR" sz="12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pt-BR" sz="11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00471" marR="120283" marT="109348" marB="10934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58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12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C3862298-AF85-4572-BED3-52E573EB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03E485DD-0C12-45BC-A361-28152A03B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4207" y="0"/>
            <a:ext cx="2472664" cy="6858000"/>
          </a:xfrm>
          <a:custGeom>
            <a:avLst/>
            <a:gdLst>
              <a:gd name="connsiteX0" fmla="*/ 1056708 w 2472664"/>
              <a:gd name="connsiteY0" fmla="*/ 0 h 6858000"/>
              <a:gd name="connsiteX1" fmla="*/ 2472664 w 2472664"/>
              <a:gd name="connsiteY1" fmla="*/ 0 h 6858000"/>
              <a:gd name="connsiteX2" fmla="*/ 2400427 w 2472664"/>
              <a:gd name="connsiteY2" fmla="*/ 75768 h 6858000"/>
              <a:gd name="connsiteX3" fmla="*/ 1104861 w 2472664"/>
              <a:gd name="connsiteY3" fmla="*/ 3429000 h 6858000"/>
              <a:gd name="connsiteX4" fmla="*/ 2400427 w 2472664"/>
              <a:gd name="connsiteY4" fmla="*/ 6782233 h 6858000"/>
              <a:gd name="connsiteX5" fmla="*/ 2472664 w 2472664"/>
              <a:gd name="connsiteY5" fmla="*/ 6858000 h 6858000"/>
              <a:gd name="connsiteX6" fmla="*/ 1056708 w 2472664"/>
              <a:gd name="connsiteY6" fmla="*/ 6858000 h 6858000"/>
              <a:gd name="connsiteX7" fmla="*/ 1040416 w 2472664"/>
              <a:gd name="connsiteY7" fmla="*/ 6835090 h 6858000"/>
              <a:gd name="connsiteX8" fmla="*/ 0 w 2472664"/>
              <a:gd name="connsiteY8" fmla="*/ 3429000 h 6858000"/>
              <a:gd name="connsiteX9" fmla="*/ 1040416 w 2472664"/>
              <a:gd name="connsiteY9" fmla="*/ 2291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2664" h="6858000">
                <a:moveTo>
                  <a:pt x="1056708" y="0"/>
                </a:moveTo>
                <a:lnTo>
                  <a:pt x="2472664" y="0"/>
                </a:lnTo>
                <a:lnTo>
                  <a:pt x="2400427" y="75768"/>
                </a:lnTo>
                <a:cubicBezTo>
                  <a:pt x="1595469" y="961418"/>
                  <a:pt x="1104861" y="2137915"/>
                  <a:pt x="1104861" y="3429000"/>
                </a:cubicBezTo>
                <a:cubicBezTo>
                  <a:pt x="1104861" y="4720086"/>
                  <a:pt x="1595469" y="5896583"/>
                  <a:pt x="2400427" y="6782233"/>
                </a:cubicBezTo>
                <a:lnTo>
                  <a:pt x="2472664" y="6858000"/>
                </a:lnTo>
                <a:lnTo>
                  <a:pt x="1056708" y="6858000"/>
                </a:lnTo>
                <a:lnTo>
                  <a:pt x="1040416" y="6835090"/>
                </a:lnTo>
                <a:cubicBezTo>
                  <a:pt x="383551" y="5862802"/>
                  <a:pt x="0" y="4690693"/>
                  <a:pt x="0" y="3429000"/>
                </a:cubicBezTo>
                <a:cubicBezTo>
                  <a:pt x="0" y="2167308"/>
                  <a:pt x="383551" y="995199"/>
                  <a:pt x="1040416" y="2291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6D6B998F-CA62-4EE6-B7E7-046377D4F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03038" y="1992863"/>
            <a:ext cx="1488962" cy="2872274"/>
          </a:xfrm>
          <a:custGeom>
            <a:avLst/>
            <a:gdLst>
              <a:gd name="connsiteX0" fmla="*/ 1436137 w 1488962"/>
              <a:gd name="connsiteY0" fmla="*/ 0 h 2872274"/>
              <a:gd name="connsiteX1" fmla="*/ 1488962 w 1488962"/>
              <a:gd name="connsiteY1" fmla="*/ 2668 h 2872274"/>
              <a:gd name="connsiteX2" fmla="*/ 1488962 w 1488962"/>
              <a:gd name="connsiteY2" fmla="*/ 2869607 h 2872274"/>
              <a:gd name="connsiteX3" fmla="*/ 1436137 w 1488962"/>
              <a:gd name="connsiteY3" fmla="*/ 2872274 h 2872274"/>
              <a:gd name="connsiteX4" fmla="*/ 0 w 1488962"/>
              <a:gd name="connsiteY4" fmla="*/ 1436137 h 2872274"/>
              <a:gd name="connsiteX5" fmla="*/ 1436137 w 1488962"/>
              <a:gd name="connsiteY5" fmla="*/ 0 h 287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962" h="2872274">
                <a:moveTo>
                  <a:pt x="1436137" y="0"/>
                </a:moveTo>
                <a:lnTo>
                  <a:pt x="1488962" y="2668"/>
                </a:lnTo>
                <a:lnTo>
                  <a:pt x="1488962" y="2869607"/>
                </a:lnTo>
                <a:lnTo>
                  <a:pt x="1436137" y="2872274"/>
                </a:lnTo>
                <a:cubicBezTo>
                  <a:pt x="642980" y="2872274"/>
                  <a:pt x="0" y="2229294"/>
                  <a:pt x="0" y="1436137"/>
                </a:cubicBezTo>
                <a:cubicBezTo>
                  <a:pt x="0" y="642980"/>
                  <a:pt x="642980" y="0"/>
                  <a:pt x="1436137" y="0"/>
                </a:cubicBez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9D28751-C87D-76B3-A847-318F6A25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783100"/>
              </p:ext>
            </p:extLst>
          </p:nvPr>
        </p:nvGraphicFramePr>
        <p:xfrm>
          <a:off x="3648075" y="1412672"/>
          <a:ext cx="6524626" cy="4032657"/>
        </p:xfrm>
        <a:graphic>
          <a:graphicData uri="http://schemas.openxmlformats.org/drawingml/2006/table">
            <a:tbl>
              <a:tblPr firstRow="1" bandRow="1">
                <a:noFill/>
                <a:tableStyleId>{2D5ABB26-0587-4C30-8999-92F81FD0307C}</a:tableStyleId>
              </a:tblPr>
              <a:tblGrid>
                <a:gridCol w="1753736">
                  <a:extLst>
                    <a:ext uri="{9D8B030D-6E8A-4147-A177-3AD203B41FA5}">
                      <a16:colId xmlns:a16="http://schemas.microsoft.com/office/drawing/2014/main" val="2893628689"/>
                    </a:ext>
                  </a:extLst>
                </a:gridCol>
                <a:gridCol w="4770890">
                  <a:extLst>
                    <a:ext uri="{9D8B030D-6E8A-4147-A177-3AD203B41FA5}">
                      <a16:colId xmlns:a16="http://schemas.microsoft.com/office/drawing/2014/main" val="565544473"/>
                    </a:ext>
                  </a:extLst>
                </a:gridCol>
              </a:tblGrid>
              <a:tr h="755501">
                <a:tc gridSpan="2">
                  <a:txBody>
                    <a:bodyPr/>
                    <a:lstStyle/>
                    <a:p>
                      <a:pPr algn="ctr"/>
                      <a:endParaRPr lang="pt-BR" sz="1200" b="0" cap="none" spc="6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BR" sz="1200" b="0" cap="none" spc="60">
                          <a:solidFill>
                            <a:schemeClr val="bg1"/>
                          </a:solidFill>
                        </a:rPr>
                        <a:t>INSOLVÊNCIA TRANSNACIONAL NA LEI DE FALÊNCIAS  </a:t>
                      </a:r>
                    </a:p>
                    <a:p>
                      <a:pPr algn="ctr"/>
                      <a:endParaRPr lang="pt-BR" sz="1200" b="0" cap="none" spc="60">
                        <a:solidFill>
                          <a:schemeClr val="bg1"/>
                        </a:solidFill>
                      </a:endParaRPr>
                    </a:p>
                  </a:txBody>
                  <a:tcPr marL="94923" marR="94923" marT="70274" marB="9492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84542"/>
                  </a:ext>
                </a:extLst>
              </a:tr>
              <a:tr h="3277156">
                <a:tc>
                  <a:txBody>
                    <a:bodyPr/>
                    <a:lstStyle/>
                    <a:p>
                      <a:pPr algn="ctr"/>
                      <a:endParaRPr lang="pt-BR" sz="1100" b="1" cap="none" spc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pt-BR" sz="1100" b="1" cap="none" spc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pt-BR" sz="1100" b="1" cap="none" spc="0">
                          <a:solidFill>
                            <a:schemeClr val="tx1"/>
                          </a:solidFill>
                        </a:rPr>
                        <a:t>LEI DE FALÊNCIA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pt-BR" sz="1100" b="0" cap="none" spc="0">
                          <a:solidFill>
                            <a:schemeClr val="tx1"/>
                          </a:solidFill>
                        </a:rPr>
                        <a:t>Lei n. 11.101, de 2005</a:t>
                      </a:r>
                    </a:p>
                    <a:p>
                      <a:pPr marL="0" indent="0" algn="ctr">
                        <a:buNone/>
                      </a:pPr>
                      <a:endParaRPr lang="pt-BR" sz="1100" b="0" i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193104" marR="115862" marT="70274" marB="6328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167 – A, §§ 1º ao 6º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(Objetivos Específicos) </a:t>
                      </a:r>
                    </a:p>
                    <a:p>
                      <a:pPr algn="just"/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interpretação 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necessidade de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uniformidade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a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observância da boa-fé;</a:t>
                      </a: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medidas de assistência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formam um 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rol meramente exemplificativo;</a:t>
                      </a: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caso de conflito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as obrigações assumidas em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tratados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convenções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internacionais em vigor no Brasil 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prevalecerão;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juiz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somente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poderá deixar de aplicar no caso concreto se configurar 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manifesta ofensa à ordem pública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Ministério Público 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intervirá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nos processos de insolvência;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será observada a 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competência do STJ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do art. 105, I, “i”, da CF-1988. </a:t>
                      </a:r>
                      <a:endParaRPr lang="pt-BR" sz="1100" b="0" cap="none" spc="0">
                        <a:solidFill>
                          <a:schemeClr val="tx1"/>
                        </a:solidFill>
                      </a:endParaRPr>
                    </a:p>
                  </a:txBody>
                  <a:tcPr marL="193104" marR="115862" marT="70274" marB="6328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558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27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C3862298-AF85-4572-BED3-52E573EB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BE265E6-D012-42B3-A7DE-C8FEED40DB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24917" y="3131936"/>
            <a:ext cx="1240640" cy="1240638"/>
          </a:xfrm>
          <a:prstGeom prst="ellipse">
            <a:avLst/>
          </a:pr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6EB9A5AE-0A9C-4EB1-9569-A44D89EFC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0306" y="4546924"/>
            <a:ext cx="2369988" cy="2311077"/>
          </a:xfrm>
          <a:custGeom>
            <a:avLst/>
            <a:gdLst>
              <a:gd name="connsiteX0" fmla="*/ 0 w 2369988"/>
              <a:gd name="connsiteY0" fmla="*/ 0 h 2311077"/>
              <a:gd name="connsiteX1" fmla="*/ 1128071 w 2369988"/>
              <a:gd name="connsiteY1" fmla="*/ 0 h 2311077"/>
              <a:gd name="connsiteX2" fmla="*/ 1157716 w 2369988"/>
              <a:gd name="connsiteY2" fmla="*/ 128440 h 2311077"/>
              <a:gd name="connsiteX3" fmla="*/ 2316462 w 2369988"/>
              <a:gd name="connsiteY3" fmla="*/ 2257392 h 2311077"/>
              <a:gd name="connsiteX4" fmla="*/ 2369988 w 2369988"/>
              <a:gd name="connsiteY4" fmla="*/ 2311077 h 2311077"/>
              <a:gd name="connsiteX5" fmla="*/ 957894 w 2369988"/>
              <a:gd name="connsiteY5" fmla="*/ 2311077 h 2311077"/>
              <a:gd name="connsiteX6" fmla="*/ 777804 w 2369988"/>
              <a:gd name="connsiteY6" fmla="*/ 2040997 h 2311077"/>
              <a:gd name="connsiteX7" fmla="*/ 19614 w 2369988"/>
              <a:gd name="connsiteY7" fmla="*/ 109827 h 2311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69988" h="2311077">
                <a:moveTo>
                  <a:pt x="0" y="0"/>
                </a:moveTo>
                <a:lnTo>
                  <a:pt x="1128071" y="0"/>
                </a:lnTo>
                <a:lnTo>
                  <a:pt x="1157716" y="128440"/>
                </a:lnTo>
                <a:cubicBezTo>
                  <a:pt x="1365270" y="935139"/>
                  <a:pt x="1769588" y="1662859"/>
                  <a:pt x="2316462" y="2257392"/>
                </a:cubicBezTo>
                <a:lnTo>
                  <a:pt x="2369988" y="2311077"/>
                </a:lnTo>
                <a:lnTo>
                  <a:pt x="957894" y="2311077"/>
                </a:lnTo>
                <a:lnTo>
                  <a:pt x="777804" y="2040997"/>
                </a:lnTo>
                <a:cubicBezTo>
                  <a:pt x="421651" y="1454849"/>
                  <a:pt x="161627" y="803832"/>
                  <a:pt x="19614" y="10982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9D28751-C87D-76B3-A847-318F6A25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134542"/>
              </p:ext>
            </p:extLst>
          </p:nvPr>
        </p:nvGraphicFramePr>
        <p:xfrm>
          <a:off x="4324350" y="1214873"/>
          <a:ext cx="6896377" cy="4428256"/>
        </p:xfrm>
        <a:graphic>
          <a:graphicData uri="http://schemas.openxmlformats.org/drawingml/2006/table">
            <a:tbl>
              <a:tblPr firstRow="1" bandRow="1">
                <a:noFill/>
                <a:tableStyleId>{2D5ABB26-0587-4C30-8999-92F81FD0307C}</a:tableStyleId>
              </a:tblPr>
              <a:tblGrid>
                <a:gridCol w="1591901">
                  <a:extLst>
                    <a:ext uri="{9D8B030D-6E8A-4147-A177-3AD203B41FA5}">
                      <a16:colId xmlns:a16="http://schemas.microsoft.com/office/drawing/2014/main" val="2893628689"/>
                    </a:ext>
                  </a:extLst>
                </a:gridCol>
                <a:gridCol w="5304476">
                  <a:extLst>
                    <a:ext uri="{9D8B030D-6E8A-4147-A177-3AD203B41FA5}">
                      <a16:colId xmlns:a16="http://schemas.microsoft.com/office/drawing/2014/main" val="565544473"/>
                    </a:ext>
                  </a:extLst>
                </a:gridCol>
              </a:tblGrid>
              <a:tr h="847172">
                <a:tc gridSpan="2">
                  <a:txBody>
                    <a:bodyPr/>
                    <a:lstStyle/>
                    <a:p>
                      <a:pPr algn="ctr"/>
                      <a:endParaRPr lang="pt-BR" sz="1500" b="1" cap="none" spc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500" b="1" cap="none" spc="0">
                          <a:solidFill>
                            <a:schemeClr val="tx1"/>
                          </a:solidFill>
                        </a:rPr>
                        <a:t>INSOLVÊNCIA TRANSNACIONAL NA LEI DE FALÊNCIAS  </a:t>
                      </a:r>
                    </a:p>
                    <a:p>
                      <a:pPr algn="ctr"/>
                      <a:endParaRPr lang="pt-BR" sz="15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58922" marR="89300" marT="16835" marB="126261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84542"/>
                  </a:ext>
                </a:extLst>
              </a:tr>
              <a:tr h="3581084">
                <a:tc>
                  <a:txBody>
                    <a:bodyPr/>
                    <a:lstStyle/>
                    <a:p>
                      <a:pPr algn="ctr"/>
                      <a:endParaRPr lang="pt-BR" sz="1100" b="1" cap="none" spc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pt-BR" sz="1100" b="1" cap="none" spc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pt-BR" sz="1100" b="1" cap="none" spc="0">
                          <a:solidFill>
                            <a:schemeClr val="tx1"/>
                          </a:solidFill>
                        </a:rPr>
                        <a:t>LEI DE FALÊNCIA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pt-BR" sz="1100" b="0" cap="none" spc="0">
                          <a:solidFill>
                            <a:schemeClr val="tx1"/>
                          </a:solidFill>
                        </a:rPr>
                        <a:t>Lei n. 11.101, de 2005</a:t>
                      </a:r>
                    </a:p>
                    <a:p>
                      <a:pPr marL="0" indent="0" algn="ctr">
                        <a:buNone/>
                      </a:pPr>
                      <a:endParaRPr lang="pt-BR" sz="1100" b="0" i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58922" marR="89300" marT="16835" marB="126261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167 – B, I a V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(Conceitos) </a:t>
                      </a:r>
                    </a:p>
                    <a:p>
                      <a:pPr algn="just"/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 estrangeiro: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processo judicial ou administrativo (ou cautelar), aberto em outro país, em que os bens e as atividades de um devedor estejam sujeitos a uma autoridade estrangeira, para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fins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reorganização ou liquidação.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Principal: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tenha o centro de seus </a:t>
                      </a:r>
                      <a:r>
                        <a:rPr lang="pt-BR" sz="1100" b="0" i="1" u="sng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interesses principais</a:t>
                      </a:r>
                      <a:r>
                        <a:rPr lang="pt-BR" sz="1100" b="0" i="0" u="sng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principal: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aberto em um país em que o devedor tenha </a:t>
                      </a:r>
                      <a:r>
                        <a:rPr lang="pt-BR" sz="1100" b="0" i="1" u="sng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estabelecimento ou bens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representante estrangeiro: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pessoa ou órgão, inclusive o nomeado em caráter transitório, que esteja autorizado, no processo estrangeiro, a </a:t>
                      </a:r>
                      <a:r>
                        <a:rPr lang="pt-BR" sz="1100" b="0" i="0" u="sng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 os bens ou as atividades do devedor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ou a </a:t>
                      </a:r>
                      <a:r>
                        <a:rPr lang="pt-BR" sz="1100" b="0" i="0" u="sng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atuar como representante do processo estrangeiro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autoridade estrangeira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 </a:t>
                      </a:r>
                      <a:r>
                        <a:rPr lang="pt-BR" sz="1100" b="0" i="0" u="sng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juiz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</a:t>
                      </a:r>
                      <a:r>
                        <a:rPr lang="pt-BR" sz="1100" b="0" i="0" u="sng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autoridade administrativa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 dirija ou supervisione um processo estrangeiro;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pt-BR" sz="1100" b="0" i="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sz="1100" b="1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estabelecimento:</a:t>
                      </a:r>
                      <a:r>
                        <a:rPr lang="pt-BR" sz="11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local de operações em que o devedor desenvolva uma atividade econômica não transitória com o emprego de recursos humanos e de bens ou serviços.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pt-BR" sz="1100" b="0" cap="none" spc="0">
                        <a:solidFill>
                          <a:schemeClr val="tx1"/>
                        </a:solidFill>
                      </a:endParaRPr>
                    </a:p>
                  </a:txBody>
                  <a:tcPr marL="58922" marR="89300" marT="16835" marB="1262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558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80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79D28751-C87D-76B3-A847-318F6A25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623062"/>
              </p:ext>
            </p:extLst>
          </p:nvPr>
        </p:nvGraphicFramePr>
        <p:xfrm>
          <a:off x="375921" y="490709"/>
          <a:ext cx="11592560" cy="5962434"/>
        </p:xfrm>
        <a:graphic>
          <a:graphicData uri="http://schemas.openxmlformats.org/drawingml/2006/table">
            <a:tbl>
              <a:tblPr firstRow="1" bandRow="1">
                <a:noFill/>
                <a:tableStyleId>{2D5ABB26-0587-4C30-8999-92F81FD0307C}</a:tableStyleId>
              </a:tblPr>
              <a:tblGrid>
                <a:gridCol w="2938116">
                  <a:extLst>
                    <a:ext uri="{9D8B030D-6E8A-4147-A177-3AD203B41FA5}">
                      <a16:colId xmlns:a16="http://schemas.microsoft.com/office/drawing/2014/main" val="2893628689"/>
                    </a:ext>
                  </a:extLst>
                </a:gridCol>
                <a:gridCol w="8654444">
                  <a:extLst>
                    <a:ext uri="{9D8B030D-6E8A-4147-A177-3AD203B41FA5}">
                      <a16:colId xmlns:a16="http://schemas.microsoft.com/office/drawing/2014/main" val="565544473"/>
                    </a:ext>
                  </a:extLst>
                </a:gridCol>
              </a:tblGrid>
              <a:tr h="772245">
                <a:tc gridSpan="2"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pt-BR" sz="1600" b="1" dirty="0">
                          <a:solidFill>
                            <a:srgbClr val="FFFFFF"/>
                          </a:solidFill>
                        </a:rPr>
                        <a:t>INSOLVÊNCIA TRANSNACIONAL NA LEI DE FALÊNCIAS  </a:t>
                      </a:r>
                    </a:p>
                    <a:p>
                      <a:pPr algn="ctr"/>
                      <a:endParaRPr lang="pt-BR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276344" marR="165806" marT="41564" marB="41564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84542"/>
                  </a:ext>
                </a:extLst>
              </a:tr>
              <a:tr h="4879841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pt-BR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pt-BR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DE FALÊNCIA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pt-B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Lei n. 11.101, de 2005</a:t>
                      </a:r>
                    </a:p>
                    <a:p>
                      <a:pPr marL="0" indent="0" algn="ctr">
                        <a:buNone/>
                      </a:pPr>
                      <a:endParaRPr lang="pt-BR" sz="1600" b="0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76344" marR="165806" marT="150733" marB="150733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167 – C, I a IV</a:t>
                      </a:r>
                      <a:r>
                        <a:rPr lang="pt-B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lang="pt-B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(hipóteses de colaboração internacional)</a:t>
                      </a:r>
                    </a:p>
                    <a:p>
                      <a:endParaRPr lang="pt-BR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assistência no Brasil</a:t>
                      </a:r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para um processo estrangeiro.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pt-BR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pt-B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assistência </a:t>
                      </a:r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pleiteada </a:t>
                      </a:r>
                      <a:r>
                        <a:rPr lang="pt-B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 um país estrangeiro</a:t>
                      </a:r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pt-BR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 estrangeiro</a:t>
                      </a:r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pt-B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 disciplinado</a:t>
                      </a:r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pela Lei de Falências ao mesmo devedor estão em curso “</a:t>
                      </a:r>
                      <a:r>
                        <a:rPr lang="pt-B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simultaneamente”</a:t>
                      </a:r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ou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pt-BR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credores</a:t>
                      </a:r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</a:t>
                      </a:r>
                      <a:r>
                        <a:rPr lang="pt-B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outras partes interessadas</a:t>
                      </a:r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 outro país, têm interesse em </a:t>
                      </a:r>
                      <a:r>
                        <a:rPr lang="pt-B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requerer a abertura</a:t>
                      </a:r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um processo disciplinado pela Lei de Falências, ou dele </a:t>
                      </a:r>
                      <a:r>
                        <a:rPr lang="pt-B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participar</a:t>
                      </a:r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pt-BR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</a:p>
                    <a:p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lang="pt-BR" sz="17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Exemplos de cooperação</a:t>
                      </a:r>
                      <a:r>
                        <a:rPr lang="pt-BR" sz="1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Varig (2006); Rede Energia (2014); Oi (2018), etc.</a:t>
                      </a:r>
                      <a:r>
                        <a:rPr lang="pt-B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 </a:t>
                      </a:r>
                    </a:p>
                    <a:p>
                      <a:endParaRPr lang="pt-BR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pt-B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76344" marR="165806" marT="150733" marB="15073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58491"/>
                  </a:ext>
                </a:extLst>
              </a:tr>
            </a:tbl>
          </a:graphicData>
        </a:graphic>
      </p:graphicFrame>
      <p:pic>
        <p:nvPicPr>
          <p:cNvPr id="4" name="Gráfico 3" descr="Perguntas">
            <a:extLst>
              <a:ext uri="{FF2B5EF4-FFF2-40B4-BE49-F238E27FC236}">
                <a16:creationId xmlns:a16="http://schemas.microsoft.com/office/drawing/2014/main" id="{7859F357-B433-4FF7-8F8D-1A3BDFDEB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29892" y="5803848"/>
            <a:ext cx="710056" cy="7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34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6757</TotalTime>
  <Words>1783</Words>
  <Application>Microsoft Office PowerPoint</Application>
  <PresentationFormat>Widescreen</PresentationFormat>
  <Paragraphs>302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18</vt:i4>
      </vt:variant>
    </vt:vector>
  </HeadingPairs>
  <TitlesOfParts>
    <vt:vector size="28" baseType="lpstr">
      <vt:lpstr>Arial</vt:lpstr>
      <vt:lpstr>Arial </vt:lpstr>
      <vt:lpstr>Calibri</vt:lpstr>
      <vt:lpstr>Calibri Light</vt:lpstr>
      <vt:lpstr>Gill Sans MT</vt:lpstr>
      <vt:lpstr>Wingdings</vt:lpstr>
      <vt:lpstr>Wingdings 2</vt:lpstr>
      <vt:lpstr>Tema do Office</vt:lpstr>
      <vt:lpstr>1_Tema do Office</vt:lpstr>
      <vt:lpstr>Dividendo</vt:lpstr>
      <vt:lpstr>INSOLVÊNCIA TRANSNACIONAL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Insolvência Transnacional</dc:title>
  <dc:creator>Juan Luiz Souza Vazquez</dc:creator>
  <cp:lastModifiedBy>Ronaldo Vieira Francisco</cp:lastModifiedBy>
  <cp:revision>261</cp:revision>
  <dcterms:created xsi:type="dcterms:W3CDTF">2021-01-05T15:47:02Z</dcterms:created>
  <dcterms:modified xsi:type="dcterms:W3CDTF">2023-10-30T15:19:48Z</dcterms:modified>
</cp:coreProperties>
</file>