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309" r:id="rId4"/>
    <p:sldId id="313" r:id="rId5"/>
    <p:sldId id="314" r:id="rId6"/>
    <p:sldId id="315" r:id="rId7"/>
    <p:sldId id="336" r:id="rId8"/>
    <p:sldId id="337" r:id="rId9"/>
    <p:sldId id="310" r:id="rId10"/>
    <p:sldId id="338" r:id="rId11"/>
    <p:sldId id="339" r:id="rId12"/>
    <p:sldId id="342" r:id="rId13"/>
    <p:sldId id="318" r:id="rId14"/>
    <p:sldId id="319" r:id="rId15"/>
    <p:sldId id="321" r:id="rId16"/>
    <p:sldId id="316" r:id="rId17"/>
    <p:sldId id="320" r:id="rId18"/>
    <p:sldId id="323" r:id="rId19"/>
    <p:sldId id="322" r:id="rId20"/>
    <p:sldId id="311" r:id="rId21"/>
    <p:sldId id="341" r:id="rId22"/>
    <p:sldId id="324" r:id="rId23"/>
    <p:sldId id="325" r:id="rId24"/>
    <p:sldId id="340" r:id="rId25"/>
    <p:sldId id="312" r:id="rId26"/>
    <p:sldId id="326" r:id="rId27"/>
    <p:sldId id="327" r:id="rId28"/>
    <p:sldId id="328" r:id="rId29"/>
    <p:sldId id="329" r:id="rId30"/>
    <p:sldId id="330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FF"/>
    <a:srgbClr val="FFCCFF"/>
    <a:srgbClr val="FFFF99"/>
    <a:srgbClr val="CC0000"/>
    <a:srgbClr val="00FF00"/>
    <a:srgbClr val="99CCFF"/>
    <a:srgbClr val="00FF99"/>
    <a:srgbClr val="99FF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10/10/2020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10/10/2020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10/10/2020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10/10/2020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10/10/2020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10/10/2020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10/10/2020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10/10/2020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10/10/2020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10/10/2020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10/10/2020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F6589-9362-4294-8072-328A12ADE786}" type="datetimeFigureOut">
              <a:rPr lang="pt-BR" smtClean="0"/>
              <a:pPr/>
              <a:t>10/10/2020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CF6DC6F-0AE3-438B-8D96-94F31C66A529}"/>
              </a:ext>
            </a:extLst>
          </p:cNvPr>
          <p:cNvSpPr txBox="1"/>
          <p:nvPr/>
        </p:nvSpPr>
        <p:spPr>
          <a:xfrm>
            <a:off x="933512" y="1345509"/>
            <a:ext cx="7176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RAD1304 - Administração Financeira II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3FC2D9-B1BA-4A72-AF1F-B57D73CB5C1B}"/>
              </a:ext>
            </a:extLst>
          </p:cNvPr>
          <p:cNvSpPr txBox="1"/>
          <p:nvPr/>
        </p:nvSpPr>
        <p:spPr>
          <a:xfrm>
            <a:off x="1643329" y="2544584"/>
            <a:ext cx="57571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Teoria de Carteiras (1)</a:t>
            </a:r>
          </a:p>
          <a:p>
            <a:pPr algn="ctr"/>
            <a:endParaRPr lang="pt-BR" sz="5400" dirty="0">
              <a:solidFill>
                <a:srgbClr val="002060"/>
              </a:solidFill>
            </a:endParaRP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Prof. Dr. Tabajara Pimenta Junior</a:t>
            </a:r>
          </a:p>
          <a:p>
            <a:pPr algn="ctr"/>
            <a:r>
              <a:rPr lang="pt-BR" dirty="0"/>
              <a:t>FEA-RP/USP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9119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ABDFF75-DC92-4BD3-B827-60F6E2D166BD}"/>
              </a:ext>
            </a:extLst>
          </p:cNvPr>
          <p:cNvSpPr txBox="1"/>
          <p:nvPr/>
        </p:nvSpPr>
        <p:spPr>
          <a:xfrm>
            <a:off x="761122" y="2221789"/>
            <a:ext cx="1235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C(w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1-w)</a:t>
            </a:r>
            <a:endParaRPr lang="pt-BR" sz="2000" b="1" dirty="0"/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8D73141F-4CD3-4354-A6FB-369C247AB25C}"/>
              </a:ext>
            </a:extLst>
          </p:cNvPr>
          <p:cNvCxnSpPr>
            <a:cxnSpLocks/>
          </p:cNvCxnSpPr>
          <p:nvPr/>
        </p:nvCxnSpPr>
        <p:spPr>
          <a:xfrm>
            <a:off x="1660741" y="2615528"/>
            <a:ext cx="128135" cy="254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C68E8700-9653-4906-9CF7-5D0524EFDD7D}"/>
              </a:ext>
            </a:extLst>
          </p:cNvPr>
          <p:cNvSpPr txBox="1"/>
          <p:nvPr/>
        </p:nvSpPr>
        <p:spPr>
          <a:xfrm>
            <a:off x="1535513" y="2829424"/>
            <a:ext cx="880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Ativo 2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2AACCCB-D231-4595-B7F8-BBAFC6F3C5FA}"/>
              </a:ext>
            </a:extLst>
          </p:cNvPr>
          <p:cNvSpPr txBox="1"/>
          <p:nvPr/>
        </p:nvSpPr>
        <p:spPr>
          <a:xfrm>
            <a:off x="546834" y="2829424"/>
            <a:ext cx="905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Ativo 1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2EA9B7D-D966-4BA5-AFB4-A43E27C63C58}"/>
              </a:ext>
            </a:extLst>
          </p:cNvPr>
          <p:cNvSpPr txBox="1"/>
          <p:nvPr/>
        </p:nvSpPr>
        <p:spPr>
          <a:xfrm>
            <a:off x="535652" y="1573049"/>
            <a:ext cx="38369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Carteira com dois ativos com risco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ED44048-F491-4AF0-AC94-6367866C5A57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497EB0-E699-4C17-9F54-328B2B30CF4F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896CFB-A915-4A3A-91C4-D8B5CFCC8C19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52335735-E843-4A92-990B-DF9C0B43F0D7}"/>
              </a:ext>
            </a:extLst>
          </p:cNvPr>
          <p:cNvCxnSpPr>
            <a:cxnSpLocks/>
          </p:cNvCxnSpPr>
          <p:nvPr/>
        </p:nvCxnSpPr>
        <p:spPr>
          <a:xfrm flipH="1">
            <a:off x="1079768" y="2613980"/>
            <a:ext cx="128135" cy="254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55672391-8538-4F57-9CC5-D4D000CD1D60}"/>
              </a:ext>
            </a:extLst>
          </p:cNvPr>
          <p:cNvSpPr txBox="1"/>
          <p:nvPr/>
        </p:nvSpPr>
        <p:spPr>
          <a:xfrm>
            <a:off x="5803020" y="2444157"/>
            <a:ext cx="320040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C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w . i</a:t>
            </a:r>
            <a:r>
              <a:rPr lang="pt-BR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(1-w) . i</a:t>
            </a:r>
            <a:r>
              <a:rPr lang="pt-BR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AC6CAD3-99BD-469C-B63F-9D6E7063210F}"/>
              </a:ext>
            </a:extLst>
          </p:cNvPr>
          <p:cNvSpPr txBox="1"/>
          <p:nvPr/>
        </p:nvSpPr>
        <p:spPr>
          <a:xfrm>
            <a:off x="5803021" y="4603815"/>
            <a:ext cx="3028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w . i</a:t>
            </a:r>
            <a:r>
              <a:rPr lang="pt-BR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(1-w) . i</a:t>
            </a:r>
            <a:r>
              <a:rPr lang="pt-BR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s2</a:t>
            </a:r>
            <a:endParaRPr lang="pt-BR" sz="2400" b="1" dirty="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D21A88A-D68F-4394-B2F4-2FC093D4132B}"/>
              </a:ext>
            </a:extLst>
          </p:cNvPr>
          <p:cNvSpPr txBox="1"/>
          <p:nvPr/>
        </p:nvSpPr>
        <p:spPr>
          <a:xfrm>
            <a:off x="234780" y="3999545"/>
            <a:ext cx="9669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Ativo 1</a:t>
            </a:r>
            <a:endParaRPr lang="pt-BR" sz="1100" b="1" dirty="0">
              <a:solidFill>
                <a:srgbClr val="66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3C9A2EA-B541-4987-8BCE-DF015B3670D8}"/>
              </a:ext>
            </a:extLst>
          </p:cNvPr>
          <p:cNvSpPr txBox="1"/>
          <p:nvPr/>
        </p:nvSpPr>
        <p:spPr>
          <a:xfrm>
            <a:off x="1572109" y="3685828"/>
            <a:ext cx="63010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baseline="-25000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400" b="1" baseline="-25000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pt-BR" sz="1200" b="1" dirty="0">
              <a:solidFill>
                <a:srgbClr val="66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6748088-A593-4607-98A1-0D98A6834A78}"/>
              </a:ext>
            </a:extLst>
          </p:cNvPr>
          <p:cNvSpPr txBox="1"/>
          <p:nvPr/>
        </p:nvSpPr>
        <p:spPr>
          <a:xfrm>
            <a:off x="1572109" y="4222541"/>
            <a:ext cx="63010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baseline="-25000" dirty="0"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pt-BR" sz="2400" b="1" baseline="-25000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pt-BR" sz="1200" b="1" dirty="0">
              <a:solidFill>
                <a:srgbClr val="66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Chave Esquerda 54">
            <a:extLst>
              <a:ext uri="{FF2B5EF4-FFF2-40B4-BE49-F238E27FC236}">
                <a16:creationId xmlns:a16="http://schemas.microsoft.com/office/drawing/2014/main" id="{066E8788-81EA-499F-B2C0-7CFC38EE0CA6}"/>
              </a:ext>
            </a:extLst>
          </p:cNvPr>
          <p:cNvSpPr/>
          <p:nvPr/>
        </p:nvSpPr>
        <p:spPr>
          <a:xfrm>
            <a:off x="1253272" y="3663063"/>
            <a:ext cx="350157" cy="107342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6FFFF"/>
              </a:solidFill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328D8DB9-9408-4809-9BF6-4787A3CAC18B}"/>
              </a:ext>
            </a:extLst>
          </p:cNvPr>
          <p:cNvSpPr txBox="1"/>
          <p:nvPr/>
        </p:nvSpPr>
        <p:spPr>
          <a:xfrm>
            <a:off x="1951815" y="3773539"/>
            <a:ext cx="107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FFFF"/>
                </a:solidFill>
              </a:rPr>
              <a:t>= 8% a.a.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9A1E026F-CF0F-44F6-865B-3F4887453199}"/>
              </a:ext>
            </a:extLst>
          </p:cNvPr>
          <p:cNvSpPr txBox="1"/>
          <p:nvPr/>
        </p:nvSpPr>
        <p:spPr>
          <a:xfrm>
            <a:off x="1951815" y="4336701"/>
            <a:ext cx="107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FFFF"/>
                </a:solidFill>
              </a:rPr>
              <a:t>= 6% a.a.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D3082598-CCAB-4D8E-8A2A-B45C116BAF06}"/>
              </a:ext>
            </a:extLst>
          </p:cNvPr>
          <p:cNvSpPr txBox="1"/>
          <p:nvPr/>
        </p:nvSpPr>
        <p:spPr>
          <a:xfrm>
            <a:off x="234781" y="5279628"/>
            <a:ext cx="9669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Ativo 2</a:t>
            </a:r>
            <a:endParaRPr lang="pt-BR" sz="1100" b="1" dirty="0">
              <a:solidFill>
                <a:srgbClr val="FFCC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1B996786-0ACC-44DE-84AA-252AF4E14A49}"/>
              </a:ext>
            </a:extLst>
          </p:cNvPr>
          <p:cNvSpPr txBox="1"/>
          <p:nvPr/>
        </p:nvSpPr>
        <p:spPr>
          <a:xfrm>
            <a:off x="1572110" y="4965911"/>
            <a:ext cx="63010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baseline="-25000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400" b="1" baseline="-25000" dirty="0">
                <a:solidFill>
                  <a:srgbClr val="FFCC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pt-BR" sz="1200" b="1" dirty="0">
              <a:solidFill>
                <a:srgbClr val="FFCC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DD717D60-94AD-48D4-BE12-8A12522159C0}"/>
              </a:ext>
            </a:extLst>
          </p:cNvPr>
          <p:cNvSpPr txBox="1"/>
          <p:nvPr/>
        </p:nvSpPr>
        <p:spPr>
          <a:xfrm>
            <a:off x="1572110" y="5502624"/>
            <a:ext cx="63010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baseline="-25000" dirty="0">
                <a:solidFill>
                  <a:srgbClr val="FFCC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s2</a:t>
            </a:r>
            <a:endParaRPr lang="pt-BR" sz="1200" b="1" dirty="0">
              <a:solidFill>
                <a:srgbClr val="FFCC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Chave Esquerda 75">
            <a:extLst>
              <a:ext uri="{FF2B5EF4-FFF2-40B4-BE49-F238E27FC236}">
                <a16:creationId xmlns:a16="http://schemas.microsoft.com/office/drawing/2014/main" id="{868500C9-E1B5-4FBF-A1AE-9BFC09F9C899}"/>
              </a:ext>
            </a:extLst>
          </p:cNvPr>
          <p:cNvSpPr/>
          <p:nvPr/>
        </p:nvSpPr>
        <p:spPr>
          <a:xfrm>
            <a:off x="1253273" y="4943146"/>
            <a:ext cx="350157" cy="107342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56B6DBCC-33BE-41EB-A84D-0EB52CCCA019}"/>
              </a:ext>
            </a:extLst>
          </p:cNvPr>
          <p:cNvSpPr txBox="1"/>
          <p:nvPr/>
        </p:nvSpPr>
        <p:spPr>
          <a:xfrm>
            <a:off x="1951816" y="5053622"/>
            <a:ext cx="128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CFF"/>
                </a:solidFill>
              </a:rPr>
              <a:t>= 16% a.a.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461C913B-F364-4FE5-9666-5B9FA27CE5AA}"/>
              </a:ext>
            </a:extLst>
          </p:cNvPr>
          <p:cNvSpPr txBox="1"/>
          <p:nvPr/>
        </p:nvSpPr>
        <p:spPr>
          <a:xfrm>
            <a:off x="1951815" y="5616784"/>
            <a:ext cx="128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CFF"/>
                </a:solidFill>
              </a:rPr>
              <a:t>= 20% a.a.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7E23E93E-AD7B-401C-AED8-FF9C3981C3FA}"/>
              </a:ext>
            </a:extLst>
          </p:cNvPr>
          <p:cNvSpPr txBox="1"/>
          <p:nvPr/>
        </p:nvSpPr>
        <p:spPr>
          <a:xfrm>
            <a:off x="5803020" y="2906751"/>
            <a:ext cx="32004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t-BR" sz="20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0,5 . 8%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0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0,5 . 16%</a:t>
            </a:r>
            <a:endParaRPr lang="pt-BR" sz="1100" b="1" dirty="0">
              <a:solidFill>
                <a:srgbClr val="FFCC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2480B9A0-D44E-42F6-AE61-D64EE711A560}"/>
              </a:ext>
            </a:extLst>
          </p:cNvPr>
          <p:cNvSpPr txBox="1"/>
          <p:nvPr/>
        </p:nvSpPr>
        <p:spPr>
          <a:xfrm>
            <a:off x="3115482" y="2233572"/>
            <a:ext cx="156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FFFF"/>
                </a:solidFill>
              </a:rPr>
              <a:t>W = 50%</a:t>
            </a:r>
          </a:p>
          <a:p>
            <a:r>
              <a:rPr lang="pt-BR" b="1" dirty="0">
                <a:solidFill>
                  <a:srgbClr val="FFCCFF"/>
                </a:solidFill>
              </a:rPr>
              <a:t>1-W = 50%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F5DED895-BA4B-46F5-9A21-310794EADAF4}"/>
              </a:ext>
            </a:extLst>
          </p:cNvPr>
          <p:cNvSpPr txBox="1"/>
          <p:nvPr/>
        </p:nvSpPr>
        <p:spPr>
          <a:xfrm>
            <a:off x="5803020" y="3337411"/>
            <a:ext cx="32004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12% a.a.</a:t>
            </a:r>
            <a:endParaRPr lang="pt-B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B9025793-6B0D-4970-96C9-E7A2A4F3EC9A}"/>
              </a:ext>
            </a:extLst>
          </p:cNvPr>
          <p:cNvSpPr txBox="1"/>
          <p:nvPr/>
        </p:nvSpPr>
        <p:spPr>
          <a:xfrm>
            <a:off x="5803020" y="5102514"/>
            <a:ext cx="30284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t-BR" sz="20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0,5 . 6%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0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0,5 . 20%</a:t>
            </a:r>
            <a:endParaRPr lang="pt-BR" sz="2000" b="1" dirty="0">
              <a:solidFill>
                <a:srgbClr val="FFCCFF"/>
              </a:solidFill>
            </a:endParaRP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FA49A5CF-31BC-4295-8867-78FD9D822C4F}"/>
              </a:ext>
            </a:extLst>
          </p:cNvPr>
          <p:cNvSpPr txBox="1"/>
          <p:nvPr/>
        </p:nvSpPr>
        <p:spPr>
          <a:xfrm>
            <a:off x="5803020" y="5539804"/>
            <a:ext cx="1655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13% a.a. </a:t>
            </a:r>
            <a:endParaRPr lang="pt-BR" sz="2000" b="1" dirty="0">
              <a:solidFill>
                <a:srgbClr val="FFCCFF"/>
              </a:solidFill>
            </a:endParaRP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B9C095F4-A965-49A1-A65F-ED8C8707A392}"/>
              </a:ext>
            </a:extLst>
          </p:cNvPr>
          <p:cNvSpPr txBox="1"/>
          <p:nvPr/>
        </p:nvSpPr>
        <p:spPr>
          <a:xfrm>
            <a:off x="5713297" y="2027801"/>
            <a:ext cx="299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Retorno Esperado da Carteira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75740796-4A64-45E5-9BED-16220C01C761}"/>
              </a:ext>
            </a:extLst>
          </p:cNvPr>
          <p:cNvSpPr txBox="1"/>
          <p:nvPr/>
        </p:nvSpPr>
        <p:spPr>
          <a:xfrm>
            <a:off x="5726475" y="4178156"/>
            <a:ext cx="299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Risco da Carteira</a:t>
            </a:r>
          </a:p>
        </p:txBody>
      </p:sp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6BCC8857-78D4-4BED-8C30-C32217649481}"/>
              </a:ext>
            </a:extLst>
          </p:cNvPr>
          <p:cNvGrpSpPr/>
          <p:nvPr/>
        </p:nvGrpSpPr>
        <p:grpSpPr>
          <a:xfrm>
            <a:off x="3263089" y="3715429"/>
            <a:ext cx="939938" cy="1034029"/>
            <a:chOff x="4038137" y="2820827"/>
            <a:chExt cx="4675259" cy="2199735"/>
          </a:xfrm>
        </p:grpSpPr>
        <p:pic>
          <p:nvPicPr>
            <p:cNvPr id="107" name="Picture 2" descr="https://encrypted-tbn0.gstatic.com/images?q=tbn:ANd9GcTBtvhATu9Chc3Ykp-RtDVFFf1ASsZgn5WiqH6iDvWxVAkHk7JNQA">
              <a:extLst>
                <a:ext uri="{FF2B5EF4-FFF2-40B4-BE49-F238E27FC236}">
                  <a16:creationId xmlns:a16="http://schemas.microsoft.com/office/drawing/2014/main" id="{832986CB-A77C-4AE7-94E4-B1BD0C8D3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9266" r="3137" b="24128"/>
            <a:stretch>
              <a:fillRect/>
            </a:stretch>
          </p:blipFill>
          <p:spPr bwMode="auto">
            <a:xfrm>
              <a:off x="4038137" y="2820827"/>
              <a:ext cx="4675259" cy="2199735"/>
            </a:xfrm>
            <a:prstGeom prst="rect">
              <a:avLst/>
            </a:prstGeom>
            <a:noFill/>
          </p:spPr>
        </p:pic>
        <p:cxnSp>
          <p:nvCxnSpPr>
            <p:cNvPr id="108" name="Conector reto 107">
              <a:extLst>
                <a:ext uri="{FF2B5EF4-FFF2-40B4-BE49-F238E27FC236}">
                  <a16:creationId xmlns:a16="http://schemas.microsoft.com/office/drawing/2014/main" id="{48476627-6B11-4CAC-9B25-D9897CD992CA}"/>
                </a:ext>
              </a:extLst>
            </p:cNvPr>
            <p:cNvCxnSpPr/>
            <p:nvPr/>
          </p:nvCxnSpPr>
          <p:spPr>
            <a:xfrm flipH="1">
              <a:off x="6367025" y="3062367"/>
              <a:ext cx="7168" cy="194381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>
              <a:extLst>
                <a:ext uri="{FF2B5EF4-FFF2-40B4-BE49-F238E27FC236}">
                  <a16:creationId xmlns:a16="http://schemas.microsoft.com/office/drawing/2014/main" id="{8F787D37-358F-41BC-9F03-673FA8C90D23}"/>
                </a:ext>
              </a:extLst>
            </p:cNvPr>
            <p:cNvCxnSpPr/>
            <p:nvPr/>
          </p:nvCxnSpPr>
          <p:spPr>
            <a:xfrm>
              <a:off x="7401449" y="3036487"/>
              <a:ext cx="2895" cy="196969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to 109">
              <a:extLst>
                <a:ext uri="{FF2B5EF4-FFF2-40B4-BE49-F238E27FC236}">
                  <a16:creationId xmlns:a16="http://schemas.microsoft.com/office/drawing/2014/main" id="{E28F0D6F-E001-4118-89E0-652D5AC6C8FA}"/>
                </a:ext>
              </a:extLst>
            </p:cNvPr>
            <p:cNvCxnSpPr/>
            <p:nvPr/>
          </p:nvCxnSpPr>
          <p:spPr>
            <a:xfrm>
              <a:off x="5339750" y="3045114"/>
              <a:ext cx="19" cy="196107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de seta reta 41">
              <a:extLst>
                <a:ext uri="{FF2B5EF4-FFF2-40B4-BE49-F238E27FC236}">
                  <a16:creationId xmlns:a16="http://schemas.microsoft.com/office/drawing/2014/main" id="{27E3138B-AB46-44EB-BA1E-B79A27BFC03E}"/>
                </a:ext>
              </a:extLst>
            </p:cNvPr>
            <p:cNvCxnSpPr/>
            <p:nvPr/>
          </p:nvCxnSpPr>
          <p:spPr>
            <a:xfrm>
              <a:off x="6380664" y="4692758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de seta reta 58">
              <a:extLst>
                <a:ext uri="{FF2B5EF4-FFF2-40B4-BE49-F238E27FC236}">
                  <a16:creationId xmlns:a16="http://schemas.microsoft.com/office/drawing/2014/main" id="{950ADAF8-E8A6-4894-A963-BD0870FF8DF3}"/>
                </a:ext>
              </a:extLst>
            </p:cNvPr>
            <p:cNvCxnSpPr/>
            <p:nvPr/>
          </p:nvCxnSpPr>
          <p:spPr>
            <a:xfrm flipH="1">
              <a:off x="5316739" y="4689883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5FB3D18C-9AF8-4FEC-85FF-B8D2904422EA}"/>
              </a:ext>
            </a:extLst>
          </p:cNvPr>
          <p:cNvGrpSpPr/>
          <p:nvPr/>
        </p:nvGrpSpPr>
        <p:grpSpPr>
          <a:xfrm>
            <a:off x="3193624" y="5162393"/>
            <a:ext cx="1922075" cy="690704"/>
            <a:chOff x="4038137" y="2820827"/>
            <a:chExt cx="4675259" cy="2199735"/>
          </a:xfrm>
        </p:grpSpPr>
        <p:pic>
          <p:nvPicPr>
            <p:cNvPr id="114" name="Picture 2" descr="https://encrypted-tbn0.gstatic.com/images?q=tbn:ANd9GcTBtvhATu9Chc3Ykp-RtDVFFf1ASsZgn5WiqH6iDvWxVAkHk7JNQA">
              <a:extLst>
                <a:ext uri="{FF2B5EF4-FFF2-40B4-BE49-F238E27FC236}">
                  <a16:creationId xmlns:a16="http://schemas.microsoft.com/office/drawing/2014/main" id="{C97292C1-592F-4E55-8DD1-6BA6AEC6D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9266" r="3137" b="24128"/>
            <a:stretch>
              <a:fillRect/>
            </a:stretch>
          </p:blipFill>
          <p:spPr bwMode="auto">
            <a:xfrm>
              <a:off x="4038137" y="2820827"/>
              <a:ext cx="4675259" cy="2199735"/>
            </a:xfrm>
            <a:prstGeom prst="rect">
              <a:avLst/>
            </a:prstGeom>
            <a:noFill/>
          </p:spPr>
        </p:pic>
        <p:cxnSp>
          <p:nvCxnSpPr>
            <p:cNvPr id="115" name="Conector reto 114">
              <a:extLst>
                <a:ext uri="{FF2B5EF4-FFF2-40B4-BE49-F238E27FC236}">
                  <a16:creationId xmlns:a16="http://schemas.microsoft.com/office/drawing/2014/main" id="{04324F31-2EF4-4C1C-A51A-09DCB1543F04}"/>
                </a:ext>
              </a:extLst>
            </p:cNvPr>
            <p:cNvCxnSpPr/>
            <p:nvPr/>
          </p:nvCxnSpPr>
          <p:spPr>
            <a:xfrm flipH="1">
              <a:off x="6367025" y="3062367"/>
              <a:ext cx="7168" cy="194381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to 115">
              <a:extLst>
                <a:ext uri="{FF2B5EF4-FFF2-40B4-BE49-F238E27FC236}">
                  <a16:creationId xmlns:a16="http://schemas.microsoft.com/office/drawing/2014/main" id="{38954D90-926F-4601-8880-71EEC772160D}"/>
                </a:ext>
              </a:extLst>
            </p:cNvPr>
            <p:cNvCxnSpPr/>
            <p:nvPr/>
          </p:nvCxnSpPr>
          <p:spPr>
            <a:xfrm>
              <a:off x="7401449" y="3036487"/>
              <a:ext cx="2895" cy="196969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to 116">
              <a:extLst>
                <a:ext uri="{FF2B5EF4-FFF2-40B4-BE49-F238E27FC236}">
                  <a16:creationId xmlns:a16="http://schemas.microsoft.com/office/drawing/2014/main" id="{D34E9E5A-6705-4CB7-AA7C-D81B7CE40863}"/>
                </a:ext>
              </a:extLst>
            </p:cNvPr>
            <p:cNvCxnSpPr/>
            <p:nvPr/>
          </p:nvCxnSpPr>
          <p:spPr>
            <a:xfrm>
              <a:off x="5339750" y="3045114"/>
              <a:ext cx="19" cy="196107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de seta reta 41">
              <a:extLst>
                <a:ext uri="{FF2B5EF4-FFF2-40B4-BE49-F238E27FC236}">
                  <a16:creationId xmlns:a16="http://schemas.microsoft.com/office/drawing/2014/main" id="{075CA893-8BE2-465A-BC8D-2AD0CC1C98B8}"/>
                </a:ext>
              </a:extLst>
            </p:cNvPr>
            <p:cNvCxnSpPr/>
            <p:nvPr/>
          </p:nvCxnSpPr>
          <p:spPr>
            <a:xfrm>
              <a:off x="6380664" y="4692758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de seta reta 58">
              <a:extLst>
                <a:ext uri="{FF2B5EF4-FFF2-40B4-BE49-F238E27FC236}">
                  <a16:creationId xmlns:a16="http://schemas.microsoft.com/office/drawing/2014/main" id="{1AE2A0A0-3591-43FA-BA75-F5BF6059525E}"/>
                </a:ext>
              </a:extLst>
            </p:cNvPr>
            <p:cNvCxnSpPr/>
            <p:nvPr/>
          </p:nvCxnSpPr>
          <p:spPr>
            <a:xfrm flipH="1">
              <a:off x="5316739" y="4689883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Conector reto 120">
            <a:extLst>
              <a:ext uri="{FF2B5EF4-FFF2-40B4-BE49-F238E27FC236}">
                <a16:creationId xmlns:a16="http://schemas.microsoft.com/office/drawing/2014/main" id="{6E00F52E-2EF1-4B01-86F5-00A566B1AB5F}"/>
              </a:ext>
            </a:extLst>
          </p:cNvPr>
          <p:cNvCxnSpPr/>
          <p:nvPr/>
        </p:nvCxnSpPr>
        <p:spPr>
          <a:xfrm>
            <a:off x="5367131" y="1573049"/>
            <a:ext cx="0" cy="4548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B2A15C7-0927-46B3-B1B1-3F1ACCFBF959}"/>
              </a:ext>
            </a:extLst>
          </p:cNvPr>
          <p:cNvGrpSpPr/>
          <p:nvPr/>
        </p:nvGrpSpPr>
        <p:grpSpPr>
          <a:xfrm>
            <a:off x="7742442" y="5118121"/>
            <a:ext cx="885840" cy="991130"/>
            <a:chOff x="7823074" y="5055747"/>
            <a:chExt cx="885840" cy="991130"/>
          </a:xfrm>
        </p:grpSpPr>
        <p:sp>
          <p:nvSpPr>
            <p:cNvPr id="3" name="Símbolo de &quot;Não Permitido&quot; 2">
              <a:extLst>
                <a:ext uri="{FF2B5EF4-FFF2-40B4-BE49-F238E27FC236}">
                  <a16:creationId xmlns:a16="http://schemas.microsoft.com/office/drawing/2014/main" id="{CA7C8BB5-6222-4433-A7CC-1F2F829861F7}"/>
                </a:ext>
              </a:extLst>
            </p:cNvPr>
            <p:cNvSpPr/>
            <p:nvPr/>
          </p:nvSpPr>
          <p:spPr>
            <a:xfrm>
              <a:off x="7823074" y="5073832"/>
              <a:ext cx="885840" cy="917542"/>
            </a:xfrm>
            <a:prstGeom prst="noSmoking">
              <a:avLst/>
            </a:prstGeom>
            <a:solidFill>
              <a:srgbClr val="CC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E7EC54-A03C-43A7-BEF3-5B5FBC15ACF7}"/>
                </a:ext>
              </a:extLst>
            </p:cNvPr>
            <p:cNvSpPr txBox="1"/>
            <p:nvPr/>
          </p:nvSpPr>
          <p:spPr>
            <a:xfrm rot="2816506">
              <a:off x="7785050" y="5420507"/>
              <a:ext cx="991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/>
                <a:t>ERRADO!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694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4">
            <a:extLst>
              <a:ext uri="{FF2B5EF4-FFF2-40B4-BE49-F238E27FC236}">
                <a16:creationId xmlns:a16="http://schemas.microsoft.com/office/drawing/2014/main" id="{C8CB637D-5B8C-42AA-AC09-65B1B75BC3AB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5" name="Grupo 115">
              <a:extLst>
                <a:ext uri="{FF2B5EF4-FFF2-40B4-BE49-F238E27FC236}">
                  <a16:creationId xmlns:a16="http://schemas.microsoft.com/office/drawing/2014/main" id="{FDBDE84B-2079-434E-9701-410746291477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0B5904AE-124E-4EE4-BFA6-80A75C9F6611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D68A287-4643-45F6-BCFA-BE1C5ABCD0E2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EA5418D-D826-4A2D-9961-F6D7C3BC642A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9" name="Grupo 25">
            <a:extLst>
              <a:ext uri="{FF2B5EF4-FFF2-40B4-BE49-F238E27FC236}">
                <a16:creationId xmlns:a16="http://schemas.microsoft.com/office/drawing/2014/main" id="{96A957DC-E986-4CF3-AC29-AE267C102903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10" name="Grupo 36">
              <a:extLst>
                <a:ext uri="{FF2B5EF4-FFF2-40B4-BE49-F238E27FC236}">
                  <a16:creationId xmlns:a16="http://schemas.microsoft.com/office/drawing/2014/main" id="{D9B496F8-4B8F-4E14-B7C3-851D7453686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F4DDA648-7513-4150-B619-1A4270D45201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FA1D2A7-F4E2-439F-AFB4-B66FE91E115E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11" name="Grupo 113">
              <a:extLst>
                <a:ext uri="{FF2B5EF4-FFF2-40B4-BE49-F238E27FC236}">
                  <a16:creationId xmlns:a16="http://schemas.microsoft.com/office/drawing/2014/main" id="{46D32B84-4EF9-4C74-A09E-036E629A613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3D19000A-1451-4933-B9A1-4B112FB7BA2A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A947352-6A7D-498F-94D5-F129DEDD7B8B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8F0C67B3-D6A7-4A43-97DC-861899C17CD5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468947D-462A-4880-9C5D-80D0AF079CA2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EBE9ACC-992D-4915-87C8-4C5C9C338173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93F452B3-E561-49AF-A107-C82F7803655B}"/>
              </a:ext>
            </a:extLst>
          </p:cNvPr>
          <p:cNvGrpSpPr/>
          <p:nvPr/>
        </p:nvGrpSpPr>
        <p:grpSpPr>
          <a:xfrm>
            <a:off x="555135" y="1845749"/>
            <a:ext cx="6761920" cy="4037804"/>
            <a:chOff x="1401419" y="1586922"/>
            <a:chExt cx="6761920" cy="4037804"/>
          </a:xfrm>
        </p:grpSpPr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DE693D88-782F-459D-B229-20EA2BD41474}"/>
                </a:ext>
              </a:extLst>
            </p:cNvPr>
            <p:cNvCxnSpPr/>
            <p:nvPr/>
          </p:nvCxnSpPr>
          <p:spPr>
            <a:xfrm>
              <a:off x="2266122" y="2067339"/>
              <a:ext cx="0" cy="3140765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82D89B7F-3BB2-4736-8652-621EC64587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6122" y="5208104"/>
              <a:ext cx="445935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Conector reto 1023">
              <a:extLst>
                <a:ext uri="{FF2B5EF4-FFF2-40B4-BE49-F238E27FC236}">
                  <a16:creationId xmlns:a16="http://schemas.microsoft.com/office/drawing/2014/main" id="{0C67D166-88FB-4B5B-A1F4-8623D1236D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82" y="2839278"/>
              <a:ext cx="2193235" cy="1189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Conector reto 1027">
              <a:extLst>
                <a:ext uri="{FF2B5EF4-FFF2-40B4-BE49-F238E27FC236}">
                  <a16:creationId xmlns:a16="http://schemas.microsoft.com/office/drawing/2014/main" id="{635E830E-B9E9-4BD1-A6DB-430C59B106DB}"/>
                </a:ext>
              </a:extLst>
            </p:cNvPr>
            <p:cNvCxnSpPr/>
            <p:nvPr/>
          </p:nvCxnSpPr>
          <p:spPr>
            <a:xfrm>
              <a:off x="3136582" y="4028661"/>
              <a:ext cx="0" cy="1179443"/>
            </a:xfrm>
            <a:prstGeom prst="line">
              <a:avLst/>
            </a:prstGeom>
            <a:ln w="28575">
              <a:solidFill>
                <a:srgbClr val="66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7055A0F7-7DF2-438E-B86A-ADDF6F252299}"/>
                </a:ext>
              </a:extLst>
            </p:cNvPr>
            <p:cNvCxnSpPr>
              <a:cxnSpLocks/>
            </p:cNvCxnSpPr>
            <p:nvPr/>
          </p:nvCxnSpPr>
          <p:spPr>
            <a:xfrm>
              <a:off x="2266122" y="4028661"/>
              <a:ext cx="870460" cy="0"/>
            </a:xfrm>
            <a:prstGeom prst="line">
              <a:avLst/>
            </a:prstGeom>
            <a:ln w="28575">
              <a:solidFill>
                <a:srgbClr val="66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4E0476BC-369B-4B4B-B7BE-3793C6052F56}"/>
                </a:ext>
              </a:extLst>
            </p:cNvPr>
            <p:cNvCxnSpPr>
              <a:cxnSpLocks/>
            </p:cNvCxnSpPr>
            <p:nvPr/>
          </p:nvCxnSpPr>
          <p:spPr>
            <a:xfrm>
              <a:off x="5329817" y="2839278"/>
              <a:ext cx="0" cy="2368826"/>
            </a:xfrm>
            <a:prstGeom prst="line">
              <a:avLst/>
            </a:prstGeom>
            <a:ln w="28575">
              <a:solidFill>
                <a:srgbClr val="FFCC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79A952D7-F03F-441C-9A25-5CE594CA261E}"/>
                </a:ext>
              </a:extLst>
            </p:cNvPr>
            <p:cNvCxnSpPr>
              <a:cxnSpLocks/>
            </p:cNvCxnSpPr>
            <p:nvPr/>
          </p:nvCxnSpPr>
          <p:spPr>
            <a:xfrm>
              <a:off x="2266122" y="2839278"/>
              <a:ext cx="3063695" cy="0"/>
            </a:xfrm>
            <a:prstGeom prst="line">
              <a:avLst/>
            </a:prstGeom>
            <a:ln w="28575">
              <a:solidFill>
                <a:srgbClr val="FFCC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CaixaDeTexto 1035">
              <a:extLst>
                <a:ext uri="{FF2B5EF4-FFF2-40B4-BE49-F238E27FC236}">
                  <a16:creationId xmlns:a16="http://schemas.microsoft.com/office/drawing/2014/main" id="{582BAB80-68B3-496C-8036-EB75DF9EA53E}"/>
                </a:ext>
              </a:extLst>
            </p:cNvPr>
            <p:cNvSpPr txBox="1"/>
            <p:nvPr/>
          </p:nvSpPr>
          <p:spPr>
            <a:xfrm>
              <a:off x="1633331" y="3862839"/>
              <a:ext cx="57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66FFFF"/>
                  </a:solidFill>
                </a:rPr>
                <a:t>8%</a:t>
              </a:r>
            </a:p>
          </p:txBody>
        </p:sp>
        <p:sp>
          <p:nvSpPr>
            <p:cNvPr id="1037" name="CaixaDeTexto 1036">
              <a:extLst>
                <a:ext uri="{FF2B5EF4-FFF2-40B4-BE49-F238E27FC236}">
                  <a16:creationId xmlns:a16="http://schemas.microsoft.com/office/drawing/2014/main" id="{007D9A01-EB92-4899-835E-9CDB9DC3929D}"/>
                </a:ext>
              </a:extLst>
            </p:cNvPr>
            <p:cNvSpPr txBox="1"/>
            <p:nvPr/>
          </p:nvSpPr>
          <p:spPr>
            <a:xfrm>
              <a:off x="1508309" y="2668584"/>
              <a:ext cx="645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CCFF"/>
                  </a:solidFill>
                </a:rPr>
                <a:t>16%</a:t>
              </a:r>
            </a:p>
          </p:txBody>
        </p:sp>
        <p:sp>
          <p:nvSpPr>
            <p:cNvPr id="1038" name="CaixaDeTexto 1037">
              <a:extLst>
                <a:ext uri="{FF2B5EF4-FFF2-40B4-BE49-F238E27FC236}">
                  <a16:creationId xmlns:a16="http://schemas.microsoft.com/office/drawing/2014/main" id="{22A66441-7076-4E20-90F7-E2835C551247}"/>
                </a:ext>
              </a:extLst>
            </p:cNvPr>
            <p:cNvSpPr txBox="1"/>
            <p:nvPr/>
          </p:nvSpPr>
          <p:spPr>
            <a:xfrm>
              <a:off x="2894574" y="5255394"/>
              <a:ext cx="57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66FFFF"/>
                  </a:solidFill>
                </a:rPr>
                <a:t>6%</a:t>
              </a:r>
            </a:p>
          </p:txBody>
        </p:sp>
        <p:sp>
          <p:nvSpPr>
            <p:cNvPr id="1039" name="CaixaDeTexto 1038">
              <a:extLst>
                <a:ext uri="{FF2B5EF4-FFF2-40B4-BE49-F238E27FC236}">
                  <a16:creationId xmlns:a16="http://schemas.microsoft.com/office/drawing/2014/main" id="{51D37733-E427-49F1-B26D-D064011D43D7}"/>
                </a:ext>
              </a:extLst>
            </p:cNvPr>
            <p:cNvSpPr txBox="1"/>
            <p:nvPr/>
          </p:nvSpPr>
          <p:spPr>
            <a:xfrm>
              <a:off x="5096492" y="5230769"/>
              <a:ext cx="707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CCFF"/>
                  </a:solidFill>
                </a:rPr>
                <a:t>20%</a:t>
              </a:r>
            </a:p>
          </p:txBody>
        </p:sp>
        <p:sp>
          <p:nvSpPr>
            <p:cNvPr id="1040" name="CaixaDeTexto 1039">
              <a:extLst>
                <a:ext uri="{FF2B5EF4-FFF2-40B4-BE49-F238E27FC236}">
                  <a16:creationId xmlns:a16="http://schemas.microsoft.com/office/drawing/2014/main" id="{D7419440-5849-4E79-9E30-64BD649288F3}"/>
                </a:ext>
              </a:extLst>
            </p:cNvPr>
            <p:cNvSpPr txBox="1"/>
            <p:nvPr/>
          </p:nvSpPr>
          <p:spPr>
            <a:xfrm>
              <a:off x="2792024" y="3624512"/>
              <a:ext cx="57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66FFFF"/>
                  </a:solidFill>
                </a:rPr>
                <a:t>A1</a:t>
              </a:r>
            </a:p>
          </p:txBody>
        </p:sp>
        <p:sp>
          <p:nvSpPr>
            <p:cNvPr id="1041" name="CaixaDeTexto 1040">
              <a:extLst>
                <a:ext uri="{FF2B5EF4-FFF2-40B4-BE49-F238E27FC236}">
                  <a16:creationId xmlns:a16="http://schemas.microsoft.com/office/drawing/2014/main" id="{18AD7664-87B9-4B01-AA49-5FBAFD12EB66}"/>
                </a:ext>
              </a:extLst>
            </p:cNvPr>
            <p:cNvSpPr txBox="1"/>
            <p:nvPr/>
          </p:nvSpPr>
          <p:spPr>
            <a:xfrm>
              <a:off x="5227984" y="2402609"/>
              <a:ext cx="57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CCFF"/>
                  </a:solidFill>
                </a:rPr>
                <a:t>A2</a:t>
              </a:r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E929398E-8149-4317-8E09-5BD3C1ACD49C}"/>
                </a:ext>
              </a:extLst>
            </p:cNvPr>
            <p:cNvCxnSpPr>
              <a:cxnSpLocks/>
            </p:cNvCxnSpPr>
            <p:nvPr/>
          </p:nvCxnSpPr>
          <p:spPr>
            <a:xfrm>
              <a:off x="4233199" y="3457783"/>
              <a:ext cx="0" cy="175032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593283F5-79E7-4C4B-9ABD-F08A985A9071}"/>
                </a:ext>
              </a:extLst>
            </p:cNvPr>
            <p:cNvCxnSpPr>
              <a:cxnSpLocks/>
            </p:cNvCxnSpPr>
            <p:nvPr/>
          </p:nvCxnSpPr>
          <p:spPr>
            <a:xfrm>
              <a:off x="2266122" y="3457783"/>
              <a:ext cx="196707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6" name="CaixaDeTexto 1045">
              <a:extLst>
                <a:ext uri="{FF2B5EF4-FFF2-40B4-BE49-F238E27FC236}">
                  <a16:creationId xmlns:a16="http://schemas.microsoft.com/office/drawing/2014/main" id="{0B613A8C-6B44-4F17-93B5-D21AA772E4F1}"/>
                </a:ext>
              </a:extLst>
            </p:cNvPr>
            <p:cNvSpPr txBox="1"/>
            <p:nvPr/>
          </p:nvSpPr>
          <p:spPr>
            <a:xfrm>
              <a:off x="3929787" y="5243023"/>
              <a:ext cx="707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13%</a:t>
              </a:r>
            </a:p>
          </p:txBody>
        </p:sp>
        <p:sp>
          <p:nvSpPr>
            <p:cNvPr id="1047" name="CaixaDeTexto 1046">
              <a:extLst>
                <a:ext uri="{FF2B5EF4-FFF2-40B4-BE49-F238E27FC236}">
                  <a16:creationId xmlns:a16="http://schemas.microsoft.com/office/drawing/2014/main" id="{A6E32BE5-ABE1-46AF-B0B5-2F36193D40F1}"/>
                </a:ext>
              </a:extLst>
            </p:cNvPr>
            <p:cNvSpPr txBox="1"/>
            <p:nvPr/>
          </p:nvSpPr>
          <p:spPr>
            <a:xfrm>
              <a:off x="1530001" y="3260087"/>
              <a:ext cx="707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12%</a:t>
              </a:r>
            </a:p>
          </p:txBody>
        </p:sp>
        <p:sp>
          <p:nvSpPr>
            <p:cNvPr id="1048" name="CaixaDeTexto 1047">
              <a:extLst>
                <a:ext uri="{FF2B5EF4-FFF2-40B4-BE49-F238E27FC236}">
                  <a16:creationId xmlns:a16="http://schemas.microsoft.com/office/drawing/2014/main" id="{549B390D-5657-4152-BE3B-D072B081B9CF}"/>
                </a:ext>
              </a:extLst>
            </p:cNvPr>
            <p:cNvSpPr txBox="1"/>
            <p:nvPr/>
          </p:nvSpPr>
          <p:spPr>
            <a:xfrm>
              <a:off x="3882890" y="3010384"/>
              <a:ext cx="5764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C</a:t>
              </a:r>
            </a:p>
          </p:txBody>
        </p:sp>
        <p:sp>
          <p:nvSpPr>
            <p:cNvPr id="1049" name="CaixaDeTexto 1048">
              <a:extLst>
                <a:ext uri="{FF2B5EF4-FFF2-40B4-BE49-F238E27FC236}">
                  <a16:creationId xmlns:a16="http://schemas.microsoft.com/office/drawing/2014/main" id="{5D66DA7B-FFD1-40BE-AAB4-C83C32BC7921}"/>
                </a:ext>
              </a:extLst>
            </p:cNvPr>
            <p:cNvSpPr txBox="1"/>
            <p:nvPr/>
          </p:nvSpPr>
          <p:spPr>
            <a:xfrm>
              <a:off x="1401419" y="1586922"/>
              <a:ext cx="1967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Retorno [a.a.]</a:t>
              </a:r>
            </a:p>
          </p:txBody>
        </p:sp>
        <p:sp>
          <p:nvSpPr>
            <p:cNvPr id="1050" name="CaixaDeTexto 1049">
              <a:extLst>
                <a:ext uri="{FF2B5EF4-FFF2-40B4-BE49-F238E27FC236}">
                  <a16:creationId xmlns:a16="http://schemas.microsoft.com/office/drawing/2014/main" id="{7A633C12-1A5B-4924-A2DE-61F9F59C103F}"/>
                </a:ext>
              </a:extLst>
            </p:cNvPr>
            <p:cNvSpPr txBox="1"/>
            <p:nvPr/>
          </p:nvSpPr>
          <p:spPr>
            <a:xfrm>
              <a:off x="6539517" y="5010186"/>
              <a:ext cx="1623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Risco [a.a.]</a:t>
              </a:r>
            </a:p>
          </p:txBody>
        </p:sp>
        <p:sp>
          <p:nvSpPr>
            <p:cNvPr id="1051" name="CaixaDeTexto 1050">
              <a:extLst>
                <a:ext uri="{FF2B5EF4-FFF2-40B4-BE49-F238E27FC236}">
                  <a16:creationId xmlns:a16="http://schemas.microsoft.com/office/drawing/2014/main" id="{E692A81A-474F-4592-8BF6-BF33A23014AF}"/>
                </a:ext>
              </a:extLst>
            </p:cNvPr>
            <p:cNvSpPr txBox="1"/>
            <p:nvPr/>
          </p:nvSpPr>
          <p:spPr>
            <a:xfrm>
              <a:off x="6107486" y="3678173"/>
              <a:ext cx="12359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C(</a:t>
              </a:r>
              <a:r>
                <a: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 </a:t>
              </a:r>
              <a:r>
                <a:rPr lang="pt-B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r>
                <a: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</a:t>
              </a:r>
              <a:r>
                <a:rPr lang="pt-B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pt-BR" dirty="0"/>
            </a:p>
          </p:txBody>
        </p:sp>
        <p:cxnSp>
          <p:nvCxnSpPr>
            <p:cNvPr id="1053" name="Conector reto 1052">
              <a:extLst>
                <a:ext uri="{FF2B5EF4-FFF2-40B4-BE49-F238E27FC236}">
                  <a16:creationId xmlns:a16="http://schemas.microsoft.com/office/drawing/2014/main" id="{F8C804CC-9F3A-46A7-9FAA-1143ADCF71EA}"/>
                </a:ext>
              </a:extLst>
            </p:cNvPr>
            <p:cNvCxnSpPr/>
            <p:nvPr/>
          </p:nvCxnSpPr>
          <p:spPr>
            <a:xfrm>
              <a:off x="4416985" y="3501134"/>
              <a:ext cx="1557129" cy="332185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B240E373-9414-4FB4-B860-C757038E8A5D}"/>
              </a:ext>
            </a:extLst>
          </p:cNvPr>
          <p:cNvGrpSpPr/>
          <p:nvPr/>
        </p:nvGrpSpPr>
        <p:grpSpPr>
          <a:xfrm>
            <a:off x="5261202" y="1404054"/>
            <a:ext cx="3606484" cy="1513586"/>
            <a:chOff x="5430012" y="1286104"/>
            <a:chExt cx="3606484" cy="1513586"/>
          </a:xfrm>
        </p:grpSpPr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0FE4FD76-B44C-412B-B840-B614D454ACCC}"/>
                </a:ext>
              </a:extLst>
            </p:cNvPr>
            <p:cNvSpPr/>
            <p:nvPr/>
          </p:nvSpPr>
          <p:spPr>
            <a:xfrm>
              <a:off x="5430012" y="1286104"/>
              <a:ext cx="3606484" cy="15135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4" name="CaixaDeTexto 1053">
              <a:extLst>
                <a:ext uri="{FF2B5EF4-FFF2-40B4-BE49-F238E27FC236}">
                  <a16:creationId xmlns:a16="http://schemas.microsoft.com/office/drawing/2014/main" id="{1E86037C-8391-4D17-BD1F-EBE7F8E3B2AA}"/>
                </a:ext>
              </a:extLst>
            </p:cNvPr>
            <p:cNvSpPr txBox="1"/>
            <p:nvPr/>
          </p:nvSpPr>
          <p:spPr>
            <a:xfrm>
              <a:off x="5607890" y="1845749"/>
              <a:ext cx="1235983" cy="40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Carteira C</a:t>
              </a:r>
              <a:endParaRPr lang="pt-B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5" name="CaixaDeTexto 1054">
              <a:extLst>
                <a:ext uri="{FF2B5EF4-FFF2-40B4-BE49-F238E27FC236}">
                  <a16:creationId xmlns:a16="http://schemas.microsoft.com/office/drawing/2014/main" id="{EFF3D85A-8CEC-47EE-82F8-DEC9EE4DD276}"/>
                </a:ext>
              </a:extLst>
            </p:cNvPr>
            <p:cNvSpPr txBox="1"/>
            <p:nvPr/>
          </p:nvSpPr>
          <p:spPr>
            <a:xfrm>
              <a:off x="7283470" y="1537689"/>
              <a:ext cx="675675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400" b="1" baseline="-25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C</a:t>
              </a:r>
              <a:endPara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5E1E0AB1-1B83-41DF-AE39-C52C56E2B517}"/>
                </a:ext>
              </a:extLst>
            </p:cNvPr>
            <p:cNvSpPr txBox="1"/>
            <p:nvPr/>
          </p:nvSpPr>
          <p:spPr>
            <a:xfrm>
              <a:off x="7283470" y="2074402"/>
              <a:ext cx="675675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400" b="1" baseline="-250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sC</a:t>
              </a:r>
              <a:endPara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Chave Esquerda 32">
              <a:extLst>
                <a:ext uri="{FF2B5EF4-FFF2-40B4-BE49-F238E27FC236}">
                  <a16:creationId xmlns:a16="http://schemas.microsoft.com/office/drawing/2014/main" id="{C7B585E8-50DE-4F10-B660-519FC0A3E809}"/>
                </a:ext>
              </a:extLst>
            </p:cNvPr>
            <p:cNvSpPr/>
            <p:nvPr/>
          </p:nvSpPr>
          <p:spPr>
            <a:xfrm>
              <a:off x="6941574" y="1514924"/>
              <a:ext cx="375481" cy="1073426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5C1F5AB1-B794-4E43-8EDC-5BE16F59A500}"/>
                </a:ext>
              </a:extLst>
            </p:cNvPr>
            <p:cNvSpPr txBox="1"/>
            <p:nvPr/>
          </p:nvSpPr>
          <p:spPr>
            <a:xfrm>
              <a:off x="7690637" y="1625400"/>
              <a:ext cx="1149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= 12% a.a.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F118140A-F302-4B66-AECD-13E03EE203EC}"/>
                </a:ext>
              </a:extLst>
            </p:cNvPr>
            <p:cNvSpPr txBox="1"/>
            <p:nvPr/>
          </p:nvSpPr>
          <p:spPr>
            <a:xfrm>
              <a:off x="7690637" y="2188562"/>
              <a:ext cx="1149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= 13% a.a.</a:t>
              </a: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1D5D4C5-D94E-4A89-9704-9F979CF1606D}"/>
              </a:ext>
            </a:extLst>
          </p:cNvPr>
          <p:cNvGrpSpPr/>
          <p:nvPr/>
        </p:nvGrpSpPr>
        <p:grpSpPr>
          <a:xfrm>
            <a:off x="2290297" y="1500802"/>
            <a:ext cx="1822071" cy="1794898"/>
            <a:chOff x="2290297" y="1500802"/>
            <a:chExt cx="1822071" cy="1794898"/>
          </a:xfrm>
        </p:grpSpPr>
        <p:sp>
          <p:nvSpPr>
            <p:cNvPr id="2" name="Símbolo de &quot;Não Permitido&quot; 1">
              <a:extLst>
                <a:ext uri="{FF2B5EF4-FFF2-40B4-BE49-F238E27FC236}">
                  <a16:creationId xmlns:a16="http://schemas.microsoft.com/office/drawing/2014/main" id="{F69FC84D-1688-4EC1-B089-E1C89FBBB80A}"/>
                </a:ext>
              </a:extLst>
            </p:cNvPr>
            <p:cNvSpPr/>
            <p:nvPr/>
          </p:nvSpPr>
          <p:spPr>
            <a:xfrm>
              <a:off x="2290297" y="1500802"/>
              <a:ext cx="1822071" cy="1794898"/>
            </a:xfrm>
            <a:prstGeom prst="noSmoking">
              <a:avLst/>
            </a:prstGeom>
            <a:solidFill>
              <a:srgbClr val="CC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A72EC5A9-AE84-4372-B264-0103EC2D43F2}"/>
                </a:ext>
              </a:extLst>
            </p:cNvPr>
            <p:cNvSpPr txBox="1"/>
            <p:nvPr/>
          </p:nvSpPr>
          <p:spPr>
            <a:xfrm rot="2716326">
              <a:off x="2611909" y="2247773"/>
              <a:ext cx="11950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/>
                <a:t>ERRADO!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82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4">
            <a:extLst>
              <a:ext uri="{FF2B5EF4-FFF2-40B4-BE49-F238E27FC236}">
                <a16:creationId xmlns:a16="http://schemas.microsoft.com/office/drawing/2014/main" id="{C8CB637D-5B8C-42AA-AC09-65B1B75BC3AB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5" name="Grupo 115">
              <a:extLst>
                <a:ext uri="{FF2B5EF4-FFF2-40B4-BE49-F238E27FC236}">
                  <a16:creationId xmlns:a16="http://schemas.microsoft.com/office/drawing/2014/main" id="{FDBDE84B-2079-434E-9701-410746291477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0B5904AE-124E-4EE4-BFA6-80A75C9F6611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D68A287-4643-45F6-BCFA-BE1C5ABCD0E2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EA5418D-D826-4A2D-9961-F6D7C3BC642A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9" name="Grupo 25">
            <a:extLst>
              <a:ext uri="{FF2B5EF4-FFF2-40B4-BE49-F238E27FC236}">
                <a16:creationId xmlns:a16="http://schemas.microsoft.com/office/drawing/2014/main" id="{96A957DC-E986-4CF3-AC29-AE267C102903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10" name="Grupo 36">
              <a:extLst>
                <a:ext uri="{FF2B5EF4-FFF2-40B4-BE49-F238E27FC236}">
                  <a16:creationId xmlns:a16="http://schemas.microsoft.com/office/drawing/2014/main" id="{D9B496F8-4B8F-4E14-B7C3-851D7453686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F4DDA648-7513-4150-B619-1A4270D45201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FA1D2A7-F4E2-439F-AFB4-B66FE91E115E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11" name="Grupo 113">
              <a:extLst>
                <a:ext uri="{FF2B5EF4-FFF2-40B4-BE49-F238E27FC236}">
                  <a16:creationId xmlns:a16="http://schemas.microsoft.com/office/drawing/2014/main" id="{46D32B84-4EF9-4C74-A09E-036E629A613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3D19000A-1451-4933-B9A1-4B112FB7BA2A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A947352-6A7D-498F-94D5-F129DEDD7B8B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8F0C67B3-D6A7-4A43-97DC-861899C17CD5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468947D-462A-4880-9C5D-80D0AF079CA2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EBE9ACC-992D-4915-87C8-4C5C9C338173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BBD1799F-BC1C-4D19-9D51-D372E4DF15DD}"/>
              </a:ext>
            </a:extLst>
          </p:cNvPr>
          <p:cNvSpPr txBox="1"/>
          <p:nvPr/>
        </p:nvSpPr>
        <p:spPr>
          <a:xfrm>
            <a:off x="5994061" y="1569766"/>
            <a:ext cx="249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FF99"/>
                </a:solidFill>
              </a:rPr>
              <a:t>Harry Markowitz</a:t>
            </a:r>
          </a:p>
        </p:txBody>
      </p:sp>
      <p:pic>
        <p:nvPicPr>
          <p:cNvPr id="54" name="Picture 2" descr="http://www.nobelprize.org/nobel_prizes/economic-sciences/laureates/1990/markowitz.jpg">
            <a:extLst>
              <a:ext uri="{FF2B5EF4-FFF2-40B4-BE49-F238E27FC236}">
                <a16:creationId xmlns:a16="http://schemas.microsoft.com/office/drawing/2014/main" id="{FB800C5E-03A4-4D02-BEFF-8FD16D83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845" y="2103063"/>
            <a:ext cx="1543050" cy="2162176"/>
          </a:xfrm>
          <a:prstGeom prst="rect">
            <a:avLst/>
          </a:prstGeom>
          <a:noFill/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640C578-7233-45D1-A416-321EA43E5F94}"/>
              </a:ext>
            </a:extLst>
          </p:cNvPr>
          <p:cNvGrpSpPr/>
          <p:nvPr/>
        </p:nvGrpSpPr>
        <p:grpSpPr>
          <a:xfrm>
            <a:off x="787047" y="1546761"/>
            <a:ext cx="6761920" cy="4154332"/>
            <a:chOff x="555135" y="1845749"/>
            <a:chExt cx="6761920" cy="4154332"/>
          </a:xfrm>
        </p:grpSpPr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DE693D88-782F-459D-B229-20EA2BD41474}"/>
                </a:ext>
              </a:extLst>
            </p:cNvPr>
            <p:cNvCxnSpPr/>
            <p:nvPr/>
          </p:nvCxnSpPr>
          <p:spPr>
            <a:xfrm>
              <a:off x="1419838" y="2326166"/>
              <a:ext cx="0" cy="3140765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82D89B7F-3BB2-4736-8652-621EC64587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9838" y="5466931"/>
              <a:ext cx="445935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Conector reto 1023">
              <a:extLst>
                <a:ext uri="{FF2B5EF4-FFF2-40B4-BE49-F238E27FC236}">
                  <a16:creationId xmlns:a16="http://schemas.microsoft.com/office/drawing/2014/main" id="{0C67D166-88FB-4B5B-A1F4-8623D1236D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0298" y="3098105"/>
              <a:ext cx="2193235" cy="118938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Conector reto 1027">
              <a:extLst>
                <a:ext uri="{FF2B5EF4-FFF2-40B4-BE49-F238E27FC236}">
                  <a16:creationId xmlns:a16="http://schemas.microsoft.com/office/drawing/2014/main" id="{635E830E-B9E9-4BD1-A6DB-430C59B106DB}"/>
                </a:ext>
              </a:extLst>
            </p:cNvPr>
            <p:cNvCxnSpPr/>
            <p:nvPr/>
          </p:nvCxnSpPr>
          <p:spPr>
            <a:xfrm>
              <a:off x="2290298" y="4287488"/>
              <a:ext cx="0" cy="1179443"/>
            </a:xfrm>
            <a:prstGeom prst="line">
              <a:avLst/>
            </a:prstGeom>
            <a:ln w="28575">
              <a:solidFill>
                <a:srgbClr val="66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7055A0F7-7DF2-438E-B86A-ADDF6F252299}"/>
                </a:ext>
              </a:extLst>
            </p:cNvPr>
            <p:cNvCxnSpPr>
              <a:cxnSpLocks/>
            </p:cNvCxnSpPr>
            <p:nvPr/>
          </p:nvCxnSpPr>
          <p:spPr>
            <a:xfrm>
              <a:off x="1419838" y="4287488"/>
              <a:ext cx="870460" cy="0"/>
            </a:xfrm>
            <a:prstGeom prst="line">
              <a:avLst/>
            </a:prstGeom>
            <a:ln w="28575">
              <a:solidFill>
                <a:srgbClr val="66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4E0476BC-369B-4B4B-B7BE-3793C6052F56}"/>
                </a:ext>
              </a:extLst>
            </p:cNvPr>
            <p:cNvCxnSpPr>
              <a:cxnSpLocks/>
            </p:cNvCxnSpPr>
            <p:nvPr/>
          </p:nvCxnSpPr>
          <p:spPr>
            <a:xfrm>
              <a:off x="4483533" y="3098105"/>
              <a:ext cx="0" cy="2368826"/>
            </a:xfrm>
            <a:prstGeom prst="line">
              <a:avLst/>
            </a:prstGeom>
            <a:ln w="28575">
              <a:solidFill>
                <a:srgbClr val="FFCC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79A952D7-F03F-441C-9A25-5CE594CA261E}"/>
                </a:ext>
              </a:extLst>
            </p:cNvPr>
            <p:cNvCxnSpPr>
              <a:cxnSpLocks/>
            </p:cNvCxnSpPr>
            <p:nvPr/>
          </p:nvCxnSpPr>
          <p:spPr>
            <a:xfrm>
              <a:off x="1419838" y="3098105"/>
              <a:ext cx="3063695" cy="0"/>
            </a:xfrm>
            <a:prstGeom prst="line">
              <a:avLst/>
            </a:prstGeom>
            <a:ln w="28575">
              <a:solidFill>
                <a:srgbClr val="FFCC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CaixaDeTexto 1035">
              <a:extLst>
                <a:ext uri="{FF2B5EF4-FFF2-40B4-BE49-F238E27FC236}">
                  <a16:creationId xmlns:a16="http://schemas.microsoft.com/office/drawing/2014/main" id="{582BAB80-68B3-496C-8036-EB75DF9EA53E}"/>
                </a:ext>
              </a:extLst>
            </p:cNvPr>
            <p:cNvSpPr txBox="1"/>
            <p:nvPr/>
          </p:nvSpPr>
          <p:spPr>
            <a:xfrm>
              <a:off x="787047" y="4121666"/>
              <a:ext cx="57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66FFFF"/>
                  </a:solidFill>
                </a:rPr>
                <a:t>8%</a:t>
              </a:r>
            </a:p>
          </p:txBody>
        </p:sp>
        <p:sp>
          <p:nvSpPr>
            <p:cNvPr id="1037" name="CaixaDeTexto 1036">
              <a:extLst>
                <a:ext uri="{FF2B5EF4-FFF2-40B4-BE49-F238E27FC236}">
                  <a16:creationId xmlns:a16="http://schemas.microsoft.com/office/drawing/2014/main" id="{007D9A01-EB92-4899-835E-9CDB9DC3929D}"/>
                </a:ext>
              </a:extLst>
            </p:cNvPr>
            <p:cNvSpPr txBox="1"/>
            <p:nvPr/>
          </p:nvSpPr>
          <p:spPr>
            <a:xfrm>
              <a:off x="662025" y="2927411"/>
              <a:ext cx="645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CCFF"/>
                  </a:solidFill>
                </a:rPr>
                <a:t>16%</a:t>
              </a:r>
            </a:p>
          </p:txBody>
        </p:sp>
        <p:sp>
          <p:nvSpPr>
            <p:cNvPr id="1038" name="CaixaDeTexto 1037">
              <a:extLst>
                <a:ext uri="{FF2B5EF4-FFF2-40B4-BE49-F238E27FC236}">
                  <a16:creationId xmlns:a16="http://schemas.microsoft.com/office/drawing/2014/main" id="{22A66441-7076-4E20-90F7-E2835C551247}"/>
                </a:ext>
              </a:extLst>
            </p:cNvPr>
            <p:cNvSpPr txBox="1"/>
            <p:nvPr/>
          </p:nvSpPr>
          <p:spPr>
            <a:xfrm>
              <a:off x="2048290" y="5514221"/>
              <a:ext cx="57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66FFFF"/>
                  </a:solidFill>
                </a:rPr>
                <a:t>6%</a:t>
              </a:r>
            </a:p>
          </p:txBody>
        </p:sp>
        <p:sp>
          <p:nvSpPr>
            <p:cNvPr id="1039" name="CaixaDeTexto 1038">
              <a:extLst>
                <a:ext uri="{FF2B5EF4-FFF2-40B4-BE49-F238E27FC236}">
                  <a16:creationId xmlns:a16="http://schemas.microsoft.com/office/drawing/2014/main" id="{51D37733-E427-49F1-B26D-D064011D43D7}"/>
                </a:ext>
              </a:extLst>
            </p:cNvPr>
            <p:cNvSpPr txBox="1"/>
            <p:nvPr/>
          </p:nvSpPr>
          <p:spPr>
            <a:xfrm>
              <a:off x="4250208" y="5489596"/>
              <a:ext cx="707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CCFF"/>
                  </a:solidFill>
                </a:rPr>
                <a:t>20%</a:t>
              </a:r>
            </a:p>
          </p:txBody>
        </p:sp>
        <p:sp>
          <p:nvSpPr>
            <p:cNvPr id="1040" name="CaixaDeTexto 1039">
              <a:extLst>
                <a:ext uri="{FF2B5EF4-FFF2-40B4-BE49-F238E27FC236}">
                  <a16:creationId xmlns:a16="http://schemas.microsoft.com/office/drawing/2014/main" id="{D7419440-5849-4E79-9E30-64BD649288F3}"/>
                </a:ext>
              </a:extLst>
            </p:cNvPr>
            <p:cNvSpPr txBox="1"/>
            <p:nvPr/>
          </p:nvSpPr>
          <p:spPr>
            <a:xfrm>
              <a:off x="1945740" y="3883339"/>
              <a:ext cx="57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66FFFF"/>
                  </a:solidFill>
                </a:rPr>
                <a:t>A1</a:t>
              </a:r>
            </a:p>
          </p:txBody>
        </p:sp>
        <p:sp>
          <p:nvSpPr>
            <p:cNvPr id="1041" name="CaixaDeTexto 1040">
              <a:extLst>
                <a:ext uri="{FF2B5EF4-FFF2-40B4-BE49-F238E27FC236}">
                  <a16:creationId xmlns:a16="http://schemas.microsoft.com/office/drawing/2014/main" id="{18AD7664-87B9-4B01-AA49-5FBAFD12EB66}"/>
                </a:ext>
              </a:extLst>
            </p:cNvPr>
            <p:cNvSpPr txBox="1"/>
            <p:nvPr/>
          </p:nvSpPr>
          <p:spPr>
            <a:xfrm>
              <a:off x="4381700" y="2661436"/>
              <a:ext cx="57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CCFF"/>
                  </a:solidFill>
                </a:rPr>
                <a:t>A2</a:t>
              </a:r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E929398E-8149-4317-8E09-5BD3C1ACD49C}"/>
                </a:ext>
              </a:extLst>
            </p:cNvPr>
            <p:cNvCxnSpPr>
              <a:cxnSpLocks/>
            </p:cNvCxnSpPr>
            <p:nvPr/>
          </p:nvCxnSpPr>
          <p:spPr>
            <a:xfrm>
              <a:off x="3386915" y="3716610"/>
              <a:ext cx="0" cy="175032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593283F5-79E7-4C4B-9ABD-F08A985A9071}"/>
                </a:ext>
              </a:extLst>
            </p:cNvPr>
            <p:cNvCxnSpPr>
              <a:cxnSpLocks/>
            </p:cNvCxnSpPr>
            <p:nvPr/>
          </p:nvCxnSpPr>
          <p:spPr>
            <a:xfrm>
              <a:off x="1419838" y="3716610"/>
              <a:ext cx="196707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6" name="CaixaDeTexto 1045">
              <a:extLst>
                <a:ext uri="{FF2B5EF4-FFF2-40B4-BE49-F238E27FC236}">
                  <a16:creationId xmlns:a16="http://schemas.microsoft.com/office/drawing/2014/main" id="{0B613A8C-6B44-4F17-93B5-D21AA772E4F1}"/>
                </a:ext>
              </a:extLst>
            </p:cNvPr>
            <p:cNvSpPr txBox="1"/>
            <p:nvPr/>
          </p:nvSpPr>
          <p:spPr>
            <a:xfrm>
              <a:off x="3083503" y="5501850"/>
              <a:ext cx="707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13%</a:t>
              </a:r>
            </a:p>
          </p:txBody>
        </p:sp>
        <p:sp>
          <p:nvSpPr>
            <p:cNvPr id="1047" name="CaixaDeTexto 1046">
              <a:extLst>
                <a:ext uri="{FF2B5EF4-FFF2-40B4-BE49-F238E27FC236}">
                  <a16:creationId xmlns:a16="http://schemas.microsoft.com/office/drawing/2014/main" id="{A6E32BE5-ABE1-46AF-B0B5-2F36193D40F1}"/>
                </a:ext>
              </a:extLst>
            </p:cNvPr>
            <p:cNvSpPr txBox="1"/>
            <p:nvPr/>
          </p:nvSpPr>
          <p:spPr>
            <a:xfrm>
              <a:off x="683717" y="3518914"/>
              <a:ext cx="707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12%</a:t>
              </a:r>
            </a:p>
          </p:txBody>
        </p:sp>
        <p:sp>
          <p:nvSpPr>
            <p:cNvPr id="1048" name="CaixaDeTexto 1047">
              <a:extLst>
                <a:ext uri="{FF2B5EF4-FFF2-40B4-BE49-F238E27FC236}">
                  <a16:creationId xmlns:a16="http://schemas.microsoft.com/office/drawing/2014/main" id="{549B390D-5657-4152-BE3B-D072B081B9CF}"/>
                </a:ext>
              </a:extLst>
            </p:cNvPr>
            <p:cNvSpPr txBox="1"/>
            <p:nvPr/>
          </p:nvSpPr>
          <p:spPr>
            <a:xfrm>
              <a:off x="3036606" y="3269211"/>
              <a:ext cx="5764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C</a:t>
              </a:r>
            </a:p>
          </p:txBody>
        </p:sp>
        <p:sp>
          <p:nvSpPr>
            <p:cNvPr id="1049" name="CaixaDeTexto 1048">
              <a:extLst>
                <a:ext uri="{FF2B5EF4-FFF2-40B4-BE49-F238E27FC236}">
                  <a16:creationId xmlns:a16="http://schemas.microsoft.com/office/drawing/2014/main" id="{5D66DA7B-FFD1-40BE-AAB4-C83C32BC7921}"/>
                </a:ext>
              </a:extLst>
            </p:cNvPr>
            <p:cNvSpPr txBox="1"/>
            <p:nvPr/>
          </p:nvSpPr>
          <p:spPr>
            <a:xfrm>
              <a:off x="555135" y="1845749"/>
              <a:ext cx="1967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Retorno [a.a.]</a:t>
              </a:r>
            </a:p>
          </p:txBody>
        </p:sp>
        <p:sp>
          <p:nvSpPr>
            <p:cNvPr id="1050" name="CaixaDeTexto 1049">
              <a:extLst>
                <a:ext uri="{FF2B5EF4-FFF2-40B4-BE49-F238E27FC236}">
                  <a16:creationId xmlns:a16="http://schemas.microsoft.com/office/drawing/2014/main" id="{7A633C12-1A5B-4924-A2DE-61F9F59C103F}"/>
                </a:ext>
              </a:extLst>
            </p:cNvPr>
            <p:cNvSpPr txBox="1"/>
            <p:nvPr/>
          </p:nvSpPr>
          <p:spPr>
            <a:xfrm>
              <a:off x="5693233" y="5269013"/>
              <a:ext cx="1623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Risco [a.a.]</a:t>
              </a:r>
            </a:p>
          </p:txBody>
        </p:sp>
        <p:cxnSp>
          <p:nvCxnSpPr>
            <p:cNvPr id="1053" name="Conector reto 1052">
              <a:extLst>
                <a:ext uri="{FF2B5EF4-FFF2-40B4-BE49-F238E27FC236}">
                  <a16:creationId xmlns:a16="http://schemas.microsoft.com/office/drawing/2014/main" id="{F8C804CC-9F3A-46A7-9FAA-1143ADCF7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6071" y="2498619"/>
              <a:ext cx="1056697" cy="981538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2587C7AE-5B27-4A43-B623-57E7EF836F61}"/>
                </a:ext>
              </a:extLst>
            </p:cNvPr>
            <p:cNvSpPr txBox="1"/>
            <p:nvPr/>
          </p:nvSpPr>
          <p:spPr>
            <a:xfrm>
              <a:off x="1698433" y="3269211"/>
              <a:ext cx="5764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C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10B8ABCC-FF84-43DD-8975-6A0336E5528F}"/>
                </a:ext>
              </a:extLst>
            </p:cNvPr>
            <p:cNvSpPr txBox="1"/>
            <p:nvPr/>
          </p:nvSpPr>
          <p:spPr>
            <a:xfrm>
              <a:off x="3008704" y="5099736"/>
              <a:ext cx="7356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dirty="0">
                  <a:solidFill>
                    <a:srgbClr val="FFFF00"/>
                  </a:solidFill>
                </a:rPr>
                <a:t>x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8DD5065F-ABFE-4A54-816C-0102E9FD833A}"/>
                </a:ext>
              </a:extLst>
            </p:cNvPr>
            <p:cNvSpPr txBox="1"/>
            <p:nvPr/>
          </p:nvSpPr>
          <p:spPr>
            <a:xfrm>
              <a:off x="3008704" y="3315379"/>
              <a:ext cx="7356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dirty="0">
                  <a:solidFill>
                    <a:srgbClr val="FFFF00"/>
                  </a:solidFill>
                </a:rPr>
                <a:t>x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0B98DA02-8AFB-4E8B-958E-4BF21D0487B4}"/>
                </a:ext>
              </a:extLst>
            </p:cNvPr>
            <p:cNvSpPr txBox="1"/>
            <p:nvPr/>
          </p:nvSpPr>
          <p:spPr>
            <a:xfrm>
              <a:off x="1623904" y="3243446"/>
              <a:ext cx="7356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rgbClr val="FFFF00"/>
                  </a:solidFill>
                </a:rPr>
                <a:t>.</a:t>
              </a:r>
            </a:p>
          </p:txBody>
        </p: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B3C5BCC6-D2DB-4437-9792-A840C85CFBCE}"/>
                </a:ext>
              </a:extLst>
            </p:cNvPr>
            <p:cNvCxnSpPr>
              <a:cxnSpLocks/>
            </p:cNvCxnSpPr>
            <p:nvPr/>
          </p:nvCxnSpPr>
          <p:spPr>
            <a:xfrm>
              <a:off x="1982682" y="3703580"/>
              <a:ext cx="0" cy="1750321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0CE36E38-0F7D-467A-B73D-A75535523301}"/>
                </a:ext>
              </a:extLst>
            </p:cNvPr>
            <p:cNvCxnSpPr>
              <a:cxnSpLocks/>
            </p:cNvCxnSpPr>
            <p:nvPr/>
          </p:nvCxnSpPr>
          <p:spPr>
            <a:xfrm>
              <a:off x="2002330" y="6000081"/>
              <a:ext cx="575936" cy="0"/>
            </a:xfrm>
            <a:prstGeom prst="line">
              <a:avLst/>
            </a:prstGeom>
            <a:ln w="28575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43B1754-983F-4318-A5FB-7CCCB5F764A9}"/>
              </a:ext>
            </a:extLst>
          </p:cNvPr>
          <p:cNvSpPr txBox="1"/>
          <p:nvPr/>
        </p:nvSpPr>
        <p:spPr>
          <a:xfrm>
            <a:off x="2377983" y="5706552"/>
            <a:ext cx="531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Risco da carteira pode ser menor que os dos ativos!</a:t>
            </a:r>
          </a:p>
        </p:txBody>
      </p:sp>
    </p:spTree>
    <p:extLst>
      <p:ext uri="{BB962C8B-B14F-4D97-AF65-F5344CB8AC3E}">
        <p14:creationId xmlns:p14="http://schemas.microsoft.com/office/powerpoint/2010/main" val="156083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0B01F414-185A-437B-B25A-75A76CDCD3AA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1A4E15-AC01-4CE3-8DA7-41DBFC45C1EA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059BB2-270F-4531-8205-E9778A3A9787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017D99B-50C4-4848-A165-8AE81F6212D3}"/>
              </a:ext>
            </a:extLst>
          </p:cNvPr>
          <p:cNvSpPr txBox="1"/>
          <p:nvPr/>
        </p:nvSpPr>
        <p:spPr>
          <a:xfrm>
            <a:off x="1679730" y="2134647"/>
            <a:ext cx="1235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C(w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1-w)</a:t>
            </a:r>
            <a:endParaRPr lang="pt-BR" sz="2000" b="1" dirty="0"/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618B2AB4-65CC-4B54-85AB-40FBC1D7597B}"/>
              </a:ext>
            </a:extLst>
          </p:cNvPr>
          <p:cNvCxnSpPr>
            <a:cxnSpLocks/>
          </p:cNvCxnSpPr>
          <p:nvPr/>
        </p:nvCxnSpPr>
        <p:spPr>
          <a:xfrm>
            <a:off x="2579349" y="2528386"/>
            <a:ext cx="128135" cy="254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476B344-3C8B-4BFE-B782-057B70A7178A}"/>
              </a:ext>
            </a:extLst>
          </p:cNvPr>
          <p:cNvSpPr txBox="1"/>
          <p:nvPr/>
        </p:nvSpPr>
        <p:spPr>
          <a:xfrm>
            <a:off x="2454121" y="2742282"/>
            <a:ext cx="880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Ativo 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473D972-0334-456E-BF7D-3A76ACFB369F}"/>
              </a:ext>
            </a:extLst>
          </p:cNvPr>
          <p:cNvSpPr txBox="1"/>
          <p:nvPr/>
        </p:nvSpPr>
        <p:spPr>
          <a:xfrm>
            <a:off x="1465442" y="2742282"/>
            <a:ext cx="905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Ativo 1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82EFAD7-A6B9-4923-8F28-C1E286089C5E}"/>
              </a:ext>
            </a:extLst>
          </p:cNvPr>
          <p:cNvSpPr txBox="1"/>
          <p:nvPr/>
        </p:nvSpPr>
        <p:spPr>
          <a:xfrm>
            <a:off x="535652" y="1573049"/>
            <a:ext cx="38369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Carteira com dois ativos com risco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F20F99BE-9578-4204-ADEA-208C240A6B19}"/>
              </a:ext>
            </a:extLst>
          </p:cNvPr>
          <p:cNvCxnSpPr>
            <a:cxnSpLocks/>
          </p:cNvCxnSpPr>
          <p:nvPr/>
        </p:nvCxnSpPr>
        <p:spPr>
          <a:xfrm flipH="1">
            <a:off x="1998376" y="2526838"/>
            <a:ext cx="128135" cy="254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D3420B9-9BD7-4C76-9068-32EADEB5C910}"/>
              </a:ext>
            </a:extLst>
          </p:cNvPr>
          <p:cNvSpPr txBox="1"/>
          <p:nvPr/>
        </p:nvSpPr>
        <p:spPr>
          <a:xfrm>
            <a:off x="839449" y="3859721"/>
            <a:ext cx="320040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C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w . i</a:t>
            </a:r>
            <a:r>
              <a:rPr lang="pt-BR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(1-w) . i</a:t>
            </a:r>
            <a:r>
              <a:rPr lang="pt-BR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E5B36C4-72E8-4510-B55E-41FAB8767435}"/>
              </a:ext>
            </a:extLst>
          </p:cNvPr>
          <p:cNvSpPr txBox="1"/>
          <p:nvPr/>
        </p:nvSpPr>
        <p:spPr>
          <a:xfrm>
            <a:off x="889426" y="3443365"/>
            <a:ext cx="299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Retorno Esperado da Carteira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B66147-B2CB-40E2-9AB7-EEB7CF7D1328}"/>
              </a:ext>
            </a:extLst>
          </p:cNvPr>
          <p:cNvSpPr txBox="1"/>
          <p:nvPr/>
        </p:nvSpPr>
        <p:spPr>
          <a:xfrm rot="16200000">
            <a:off x="1866161" y="4364149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66FFFF"/>
                </a:solidFill>
                <a:sym typeface="Wingdings" panose="05000000000000000000" pitchFamily="2" charset="2"/>
              </a:rPr>
              <a:t></a:t>
            </a:r>
            <a:endParaRPr lang="pt-BR" dirty="0">
              <a:solidFill>
                <a:srgbClr val="66FFFF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CC3E8A-B2F1-4142-87E2-713654DB3562}"/>
              </a:ext>
            </a:extLst>
          </p:cNvPr>
          <p:cNvSpPr txBox="1"/>
          <p:nvPr/>
        </p:nvSpPr>
        <p:spPr>
          <a:xfrm rot="16200000">
            <a:off x="3337889" y="4364149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66FFFF"/>
                </a:solidFill>
                <a:sym typeface="Wingdings" panose="05000000000000000000" pitchFamily="2" charset="2"/>
              </a:rPr>
              <a:t></a:t>
            </a:r>
            <a:endParaRPr lang="pt-BR" dirty="0">
              <a:solidFill>
                <a:srgbClr val="66FFFF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945578C-8AC1-4E67-9621-3C83CB34C9FD}"/>
              </a:ext>
            </a:extLst>
          </p:cNvPr>
          <p:cNvSpPr txBox="1"/>
          <p:nvPr/>
        </p:nvSpPr>
        <p:spPr>
          <a:xfrm>
            <a:off x="191834" y="4872430"/>
            <a:ext cx="4621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66FFFF"/>
                </a:solidFill>
              </a:rPr>
              <a:t>O retorno esperado da carteira é mesmo uma média aritmética ponderada dos retornos esperados dos ativos!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CFC67C5E-A15A-4D73-BD10-8793DB176F6C}"/>
              </a:ext>
            </a:extLst>
          </p:cNvPr>
          <p:cNvSpPr txBox="1"/>
          <p:nvPr/>
        </p:nvSpPr>
        <p:spPr>
          <a:xfrm>
            <a:off x="5497269" y="1501390"/>
            <a:ext cx="9669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Ativo 1</a:t>
            </a:r>
            <a:endParaRPr lang="pt-BR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C0DEEAF-0BAB-468F-A202-AE1D3E7AE9F9}"/>
              </a:ext>
            </a:extLst>
          </p:cNvPr>
          <p:cNvSpPr txBox="1"/>
          <p:nvPr/>
        </p:nvSpPr>
        <p:spPr>
          <a:xfrm>
            <a:off x="7324943" y="1728164"/>
            <a:ext cx="9669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Ativo 2</a:t>
            </a:r>
            <a:endParaRPr lang="pt-BR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9734828B-8413-4A34-9283-3766B5596FA2}"/>
              </a:ext>
            </a:extLst>
          </p:cNvPr>
          <p:cNvGrpSpPr/>
          <p:nvPr/>
        </p:nvGrpSpPr>
        <p:grpSpPr>
          <a:xfrm>
            <a:off x="5556195" y="2017742"/>
            <a:ext cx="939938" cy="1034029"/>
            <a:chOff x="4038137" y="2820827"/>
            <a:chExt cx="4675259" cy="2199735"/>
          </a:xfrm>
        </p:grpSpPr>
        <p:pic>
          <p:nvPicPr>
            <p:cNvPr id="48" name="Picture 2" descr="https://encrypted-tbn0.gstatic.com/images?q=tbn:ANd9GcTBtvhATu9Chc3Ykp-RtDVFFf1ASsZgn5WiqH6iDvWxVAkHk7JNQA">
              <a:extLst>
                <a:ext uri="{FF2B5EF4-FFF2-40B4-BE49-F238E27FC236}">
                  <a16:creationId xmlns:a16="http://schemas.microsoft.com/office/drawing/2014/main" id="{A4344986-D1EC-401F-AA7A-D3AE45580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9266" r="3137" b="24128"/>
            <a:stretch>
              <a:fillRect/>
            </a:stretch>
          </p:blipFill>
          <p:spPr bwMode="auto">
            <a:xfrm>
              <a:off x="4038137" y="2820827"/>
              <a:ext cx="4675259" cy="2199735"/>
            </a:xfrm>
            <a:prstGeom prst="rect">
              <a:avLst/>
            </a:prstGeom>
            <a:noFill/>
          </p:spPr>
        </p:pic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C6F9D545-D2ED-4D53-8C92-A367C1EEA05C}"/>
                </a:ext>
              </a:extLst>
            </p:cNvPr>
            <p:cNvCxnSpPr/>
            <p:nvPr/>
          </p:nvCxnSpPr>
          <p:spPr>
            <a:xfrm flipH="1">
              <a:off x="6367025" y="3062367"/>
              <a:ext cx="7168" cy="194381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C5963D2D-392E-4D6F-9B6B-F921723E4C26}"/>
                </a:ext>
              </a:extLst>
            </p:cNvPr>
            <p:cNvCxnSpPr/>
            <p:nvPr/>
          </p:nvCxnSpPr>
          <p:spPr>
            <a:xfrm>
              <a:off x="7401449" y="3036487"/>
              <a:ext cx="2895" cy="196969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62186D54-9C79-4D07-B188-15A1A34D1F41}"/>
                </a:ext>
              </a:extLst>
            </p:cNvPr>
            <p:cNvCxnSpPr/>
            <p:nvPr/>
          </p:nvCxnSpPr>
          <p:spPr>
            <a:xfrm>
              <a:off x="5339750" y="3045114"/>
              <a:ext cx="19" cy="196107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de seta reta 41">
              <a:extLst>
                <a:ext uri="{FF2B5EF4-FFF2-40B4-BE49-F238E27FC236}">
                  <a16:creationId xmlns:a16="http://schemas.microsoft.com/office/drawing/2014/main" id="{A6BBBC70-C9D4-4E6A-8C63-EC0423B3076E}"/>
                </a:ext>
              </a:extLst>
            </p:cNvPr>
            <p:cNvCxnSpPr/>
            <p:nvPr/>
          </p:nvCxnSpPr>
          <p:spPr>
            <a:xfrm>
              <a:off x="6380664" y="4692758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de seta reta 58">
              <a:extLst>
                <a:ext uri="{FF2B5EF4-FFF2-40B4-BE49-F238E27FC236}">
                  <a16:creationId xmlns:a16="http://schemas.microsoft.com/office/drawing/2014/main" id="{4537F0CB-5CF0-4E92-9791-E0E179E01101}"/>
                </a:ext>
              </a:extLst>
            </p:cNvPr>
            <p:cNvCxnSpPr/>
            <p:nvPr/>
          </p:nvCxnSpPr>
          <p:spPr>
            <a:xfrm flipH="1">
              <a:off x="5316739" y="4689883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5478464B-054B-4ADE-BEC2-51C01F16E851}"/>
              </a:ext>
            </a:extLst>
          </p:cNvPr>
          <p:cNvGrpSpPr/>
          <p:nvPr/>
        </p:nvGrpSpPr>
        <p:grpSpPr>
          <a:xfrm>
            <a:off x="6909131" y="2205625"/>
            <a:ext cx="1922075" cy="690704"/>
            <a:chOff x="4038137" y="2820827"/>
            <a:chExt cx="4675259" cy="2199735"/>
          </a:xfrm>
        </p:grpSpPr>
        <p:pic>
          <p:nvPicPr>
            <p:cNvPr id="55" name="Picture 2" descr="https://encrypted-tbn0.gstatic.com/images?q=tbn:ANd9GcTBtvhATu9Chc3Ykp-RtDVFFf1ASsZgn5WiqH6iDvWxVAkHk7JNQA">
              <a:extLst>
                <a:ext uri="{FF2B5EF4-FFF2-40B4-BE49-F238E27FC236}">
                  <a16:creationId xmlns:a16="http://schemas.microsoft.com/office/drawing/2014/main" id="{7ECD84DE-F99B-4D0C-ABEF-D5DA52BD4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9266" r="3137" b="24128"/>
            <a:stretch>
              <a:fillRect/>
            </a:stretch>
          </p:blipFill>
          <p:spPr bwMode="auto">
            <a:xfrm>
              <a:off x="4038137" y="2820827"/>
              <a:ext cx="4675259" cy="2199735"/>
            </a:xfrm>
            <a:prstGeom prst="rect">
              <a:avLst/>
            </a:prstGeom>
            <a:noFill/>
          </p:spPr>
        </p:pic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8E286E80-31D3-4CF7-91D6-86C7D3A2E3BA}"/>
                </a:ext>
              </a:extLst>
            </p:cNvPr>
            <p:cNvCxnSpPr/>
            <p:nvPr/>
          </p:nvCxnSpPr>
          <p:spPr>
            <a:xfrm flipH="1">
              <a:off x="6367025" y="3062367"/>
              <a:ext cx="7168" cy="194381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A6F80EFD-F881-4625-9819-9E309B095C49}"/>
                </a:ext>
              </a:extLst>
            </p:cNvPr>
            <p:cNvCxnSpPr/>
            <p:nvPr/>
          </p:nvCxnSpPr>
          <p:spPr>
            <a:xfrm>
              <a:off x="7401449" y="3036487"/>
              <a:ext cx="2895" cy="196969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4D8486DA-40C5-4D8C-84A9-6423B6A12AA9}"/>
                </a:ext>
              </a:extLst>
            </p:cNvPr>
            <p:cNvCxnSpPr/>
            <p:nvPr/>
          </p:nvCxnSpPr>
          <p:spPr>
            <a:xfrm>
              <a:off x="5339750" y="3045114"/>
              <a:ext cx="19" cy="196107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de seta reta 41">
              <a:extLst>
                <a:ext uri="{FF2B5EF4-FFF2-40B4-BE49-F238E27FC236}">
                  <a16:creationId xmlns:a16="http://schemas.microsoft.com/office/drawing/2014/main" id="{70AEFFFD-9F5B-4068-A0A8-53BC6A366806}"/>
                </a:ext>
              </a:extLst>
            </p:cNvPr>
            <p:cNvCxnSpPr/>
            <p:nvPr/>
          </p:nvCxnSpPr>
          <p:spPr>
            <a:xfrm>
              <a:off x="6380664" y="4692758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de seta reta 58">
              <a:extLst>
                <a:ext uri="{FF2B5EF4-FFF2-40B4-BE49-F238E27FC236}">
                  <a16:creationId xmlns:a16="http://schemas.microsoft.com/office/drawing/2014/main" id="{C7CF9648-C832-424C-8301-8A999264FA10}"/>
                </a:ext>
              </a:extLst>
            </p:cNvPr>
            <p:cNvCxnSpPr/>
            <p:nvPr/>
          </p:nvCxnSpPr>
          <p:spPr>
            <a:xfrm flipH="1">
              <a:off x="5316739" y="4689883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2CE9D21-8059-47BA-AA76-7B243DBF6077}"/>
              </a:ext>
            </a:extLst>
          </p:cNvPr>
          <p:cNvCxnSpPr/>
          <p:nvPr/>
        </p:nvCxnSpPr>
        <p:spPr>
          <a:xfrm>
            <a:off x="4978400" y="1300673"/>
            <a:ext cx="0" cy="4728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DF07040-0D07-462B-B5F6-F65B56DB2866}"/>
              </a:ext>
            </a:extLst>
          </p:cNvPr>
          <p:cNvSpPr txBox="1"/>
          <p:nvPr/>
        </p:nvSpPr>
        <p:spPr>
          <a:xfrm>
            <a:off x="5235344" y="3528130"/>
            <a:ext cx="3688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FF99"/>
                </a:solidFill>
              </a:rPr>
              <a:t>Mas quando se trata do risco, há o efeito da covariância!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F72F45-ECA4-4B51-998B-09ADD282275F}"/>
              </a:ext>
            </a:extLst>
          </p:cNvPr>
          <p:cNvSpPr txBox="1"/>
          <p:nvPr/>
        </p:nvSpPr>
        <p:spPr>
          <a:xfrm>
            <a:off x="5497269" y="4905547"/>
            <a:ext cx="3253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66FFFF"/>
                </a:solidFill>
              </a:rPr>
              <a:t>O risco da carteira </a:t>
            </a:r>
            <a:r>
              <a:rPr lang="pt-BR" sz="2000" b="1" u="sng" dirty="0">
                <a:solidFill>
                  <a:srgbClr val="66FFFF"/>
                </a:solidFill>
              </a:rPr>
              <a:t>não é</a:t>
            </a:r>
            <a:r>
              <a:rPr lang="pt-BR" sz="2000" dirty="0">
                <a:solidFill>
                  <a:srgbClr val="66FFFF"/>
                </a:solidFill>
              </a:rPr>
              <a:t> uma média aritmética ponderada dos riscos dos ativos!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96D62F-226E-4609-8D03-899B38235EB3}"/>
              </a:ext>
            </a:extLst>
          </p:cNvPr>
          <p:cNvSpPr txBox="1"/>
          <p:nvPr/>
        </p:nvSpPr>
        <p:spPr>
          <a:xfrm rot="5400000">
            <a:off x="6770272" y="4403180"/>
            <a:ext cx="541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ym typeface="Wingdings" panose="05000000000000000000" pitchFamily="2" charset="2"/>
              </a:rPr>
              <a:t></a:t>
            </a:r>
            <a:endParaRPr lang="pt-BR" sz="28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BAAF996-CEC9-4923-BADE-7EAE433BEA70}"/>
              </a:ext>
            </a:extLst>
          </p:cNvPr>
          <p:cNvCxnSpPr/>
          <p:nvPr/>
        </p:nvCxnSpPr>
        <p:spPr>
          <a:xfrm>
            <a:off x="6020212" y="4236016"/>
            <a:ext cx="2271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20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tângulo 84">
            <a:extLst>
              <a:ext uri="{FF2B5EF4-FFF2-40B4-BE49-F238E27FC236}">
                <a16:creationId xmlns:a16="http://schemas.microsoft.com/office/drawing/2014/main" id="{BB3D52F4-3D8E-465B-BC05-812CF22FA1E9}"/>
              </a:ext>
            </a:extLst>
          </p:cNvPr>
          <p:cNvSpPr/>
          <p:nvPr/>
        </p:nvSpPr>
        <p:spPr>
          <a:xfrm>
            <a:off x="4572000" y="1320800"/>
            <a:ext cx="4258362" cy="48946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FD6C19B8-D247-4DAF-AB2C-44BA73766F0E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400EE17-CBC0-4CE5-BD33-1F666D8584A2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5A759B2-9C4C-4916-B1DC-1A38BE9B00A0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5C280322-2EC2-4F16-8D6F-C77B20057707}"/>
              </a:ext>
            </a:extLst>
          </p:cNvPr>
          <p:cNvSpPr txBox="1"/>
          <p:nvPr/>
        </p:nvSpPr>
        <p:spPr>
          <a:xfrm>
            <a:off x="693534" y="2026849"/>
            <a:ext cx="9669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Ativo 1</a:t>
            </a:r>
            <a:endParaRPr lang="pt-BR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61370B62-E584-45C9-BCFB-7C049238E8D2}"/>
              </a:ext>
            </a:extLst>
          </p:cNvPr>
          <p:cNvSpPr txBox="1"/>
          <p:nvPr/>
        </p:nvSpPr>
        <p:spPr>
          <a:xfrm>
            <a:off x="2521208" y="2253623"/>
            <a:ext cx="9669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Ativo 2</a:t>
            </a:r>
            <a:endParaRPr lang="pt-BR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F59C7DE6-381C-4581-A111-59DFE1113352}"/>
              </a:ext>
            </a:extLst>
          </p:cNvPr>
          <p:cNvGrpSpPr/>
          <p:nvPr/>
        </p:nvGrpSpPr>
        <p:grpSpPr>
          <a:xfrm>
            <a:off x="752460" y="2543201"/>
            <a:ext cx="939938" cy="1034029"/>
            <a:chOff x="4038137" y="2820827"/>
            <a:chExt cx="4675259" cy="2199735"/>
          </a:xfrm>
        </p:grpSpPr>
        <p:pic>
          <p:nvPicPr>
            <p:cNvPr id="59" name="Picture 2" descr="https://encrypted-tbn0.gstatic.com/images?q=tbn:ANd9GcTBtvhATu9Chc3Ykp-RtDVFFf1ASsZgn5WiqH6iDvWxVAkHk7JNQA">
              <a:extLst>
                <a:ext uri="{FF2B5EF4-FFF2-40B4-BE49-F238E27FC236}">
                  <a16:creationId xmlns:a16="http://schemas.microsoft.com/office/drawing/2014/main" id="{AF4B6B97-0CE6-4071-B836-4309F3CFD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9266" r="3137" b="24128"/>
            <a:stretch>
              <a:fillRect/>
            </a:stretch>
          </p:blipFill>
          <p:spPr bwMode="auto">
            <a:xfrm>
              <a:off x="4038137" y="2820827"/>
              <a:ext cx="4675259" cy="2199735"/>
            </a:xfrm>
            <a:prstGeom prst="rect">
              <a:avLst/>
            </a:prstGeom>
            <a:noFill/>
          </p:spPr>
        </p:pic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BA0F90ED-9098-4BE3-9A79-93C5B7D27AFB}"/>
                </a:ext>
              </a:extLst>
            </p:cNvPr>
            <p:cNvCxnSpPr/>
            <p:nvPr/>
          </p:nvCxnSpPr>
          <p:spPr>
            <a:xfrm flipH="1">
              <a:off x="6367025" y="3062367"/>
              <a:ext cx="7168" cy="194381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C2214CEC-90CC-42D0-B4D6-818248ED04F8}"/>
                </a:ext>
              </a:extLst>
            </p:cNvPr>
            <p:cNvCxnSpPr/>
            <p:nvPr/>
          </p:nvCxnSpPr>
          <p:spPr>
            <a:xfrm>
              <a:off x="7401449" y="3036487"/>
              <a:ext cx="2895" cy="196969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946A8434-A42A-4010-9EFC-5098742AAD8A}"/>
                </a:ext>
              </a:extLst>
            </p:cNvPr>
            <p:cNvCxnSpPr/>
            <p:nvPr/>
          </p:nvCxnSpPr>
          <p:spPr>
            <a:xfrm>
              <a:off x="5339750" y="3045114"/>
              <a:ext cx="19" cy="196107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de seta reta 41">
              <a:extLst>
                <a:ext uri="{FF2B5EF4-FFF2-40B4-BE49-F238E27FC236}">
                  <a16:creationId xmlns:a16="http://schemas.microsoft.com/office/drawing/2014/main" id="{4484139A-44B1-4204-A540-966FD0DDCBE9}"/>
                </a:ext>
              </a:extLst>
            </p:cNvPr>
            <p:cNvCxnSpPr/>
            <p:nvPr/>
          </p:nvCxnSpPr>
          <p:spPr>
            <a:xfrm>
              <a:off x="6380664" y="4692758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de seta reta 58">
              <a:extLst>
                <a:ext uri="{FF2B5EF4-FFF2-40B4-BE49-F238E27FC236}">
                  <a16:creationId xmlns:a16="http://schemas.microsoft.com/office/drawing/2014/main" id="{4899FDF5-93B4-453B-86E5-EFA677C2A964}"/>
                </a:ext>
              </a:extLst>
            </p:cNvPr>
            <p:cNvCxnSpPr/>
            <p:nvPr/>
          </p:nvCxnSpPr>
          <p:spPr>
            <a:xfrm flipH="1">
              <a:off x="5316739" y="4689883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AC9BBDDC-337E-4EAB-890B-D58805BAE838}"/>
              </a:ext>
            </a:extLst>
          </p:cNvPr>
          <p:cNvGrpSpPr/>
          <p:nvPr/>
        </p:nvGrpSpPr>
        <p:grpSpPr>
          <a:xfrm>
            <a:off x="2105396" y="2731084"/>
            <a:ext cx="1922075" cy="690704"/>
            <a:chOff x="4038137" y="2820827"/>
            <a:chExt cx="4675259" cy="2199735"/>
          </a:xfrm>
        </p:grpSpPr>
        <p:pic>
          <p:nvPicPr>
            <p:cNvPr id="66" name="Picture 2" descr="https://encrypted-tbn0.gstatic.com/images?q=tbn:ANd9GcTBtvhATu9Chc3Ykp-RtDVFFf1ASsZgn5WiqH6iDvWxVAkHk7JNQA">
              <a:extLst>
                <a:ext uri="{FF2B5EF4-FFF2-40B4-BE49-F238E27FC236}">
                  <a16:creationId xmlns:a16="http://schemas.microsoft.com/office/drawing/2014/main" id="{FE13A481-BACD-4DB3-83C9-26A4F0841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9266" r="3137" b="24128"/>
            <a:stretch>
              <a:fillRect/>
            </a:stretch>
          </p:blipFill>
          <p:spPr bwMode="auto">
            <a:xfrm>
              <a:off x="4038137" y="2820827"/>
              <a:ext cx="4675259" cy="2199735"/>
            </a:xfrm>
            <a:prstGeom prst="rect">
              <a:avLst/>
            </a:prstGeom>
            <a:noFill/>
          </p:spPr>
        </p:pic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41797D44-D42D-4499-BB0E-57888F2FB918}"/>
                </a:ext>
              </a:extLst>
            </p:cNvPr>
            <p:cNvCxnSpPr/>
            <p:nvPr/>
          </p:nvCxnSpPr>
          <p:spPr>
            <a:xfrm flipH="1">
              <a:off x="6367025" y="3062367"/>
              <a:ext cx="7168" cy="194381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48E648DF-1FBE-452C-BDF9-3033EA252141}"/>
                </a:ext>
              </a:extLst>
            </p:cNvPr>
            <p:cNvCxnSpPr/>
            <p:nvPr/>
          </p:nvCxnSpPr>
          <p:spPr>
            <a:xfrm>
              <a:off x="7401449" y="3036487"/>
              <a:ext cx="2895" cy="196969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2302808E-B81B-4D6A-B2EC-D36A98AAF915}"/>
                </a:ext>
              </a:extLst>
            </p:cNvPr>
            <p:cNvCxnSpPr/>
            <p:nvPr/>
          </p:nvCxnSpPr>
          <p:spPr>
            <a:xfrm>
              <a:off x="5339750" y="3045114"/>
              <a:ext cx="19" cy="196107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de seta reta 41">
              <a:extLst>
                <a:ext uri="{FF2B5EF4-FFF2-40B4-BE49-F238E27FC236}">
                  <a16:creationId xmlns:a16="http://schemas.microsoft.com/office/drawing/2014/main" id="{D4EEB29C-6925-4C10-82A7-E59BF650A9F0}"/>
                </a:ext>
              </a:extLst>
            </p:cNvPr>
            <p:cNvCxnSpPr/>
            <p:nvPr/>
          </p:nvCxnSpPr>
          <p:spPr>
            <a:xfrm>
              <a:off x="6380664" y="4692758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de seta reta 58">
              <a:extLst>
                <a:ext uri="{FF2B5EF4-FFF2-40B4-BE49-F238E27FC236}">
                  <a16:creationId xmlns:a16="http://schemas.microsoft.com/office/drawing/2014/main" id="{72E7F6D4-4477-4C4C-B112-BA7FE5B35347}"/>
                </a:ext>
              </a:extLst>
            </p:cNvPr>
            <p:cNvCxnSpPr/>
            <p:nvPr/>
          </p:nvCxnSpPr>
          <p:spPr>
            <a:xfrm flipH="1">
              <a:off x="5316739" y="4689883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27E0A6A1-3EE3-437F-A703-E4FB8EA4F27A}"/>
              </a:ext>
            </a:extLst>
          </p:cNvPr>
          <p:cNvSpPr txBox="1"/>
          <p:nvPr/>
        </p:nvSpPr>
        <p:spPr>
          <a:xfrm>
            <a:off x="431609" y="4053589"/>
            <a:ext cx="3688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FF99"/>
                </a:solidFill>
              </a:rPr>
              <a:t>Quando se trata do risco, há o efeito da covariância!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2E25682C-F898-40CF-B7D9-40B8EF4E440A}"/>
              </a:ext>
            </a:extLst>
          </p:cNvPr>
          <p:cNvCxnSpPr/>
          <p:nvPr/>
        </p:nvCxnSpPr>
        <p:spPr>
          <a:xfrm>
            <a:off x="1216477" y="4761475"/>
            <a:ext cx="2271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74B0B626-2DF3-4E9B-B0D4-2ECA26E6B589}"/>
              </a:ext>
            </a:extLst>
          </p:cNvPr>
          <p:cNvSpPr txBox="1"/>
          <p:nvPr/>
        </p:nvSpPr>
        <p:spPr>
          <a:xfrm>
            <a:off x="4962201" y="2920631"/>
            <a:ext cx="3505200" cy="369332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t-BR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x+y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S</a:t>
            </a:r>
            <a:r>
              <a:rPr lang="pt-BR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(x) + S</a:t>
            </a:r>
            <a:r>
              <a:rPr lang="pt-BR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(y) + 2.COV(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x;y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b="1" dirty="0"/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E9ECF1C0-3814-4F90-9B5D-B7EAEEA1CF9F}"/>
              </a:ext>
            </a:extLst>
          </p:cNvPr>
          <p:cNvSpPr txBox="1"/>
          <p:nvPr/>
        </p:nvSpPr>
        <p:spPr>
          <a:xfrm>
            <a:off x="5292401" y="3435895"/>
            <a:ext cx="284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COV(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x;y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E[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x.y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– E[x].E[y]</a:t>
            </a:r>
            <a:endParaRPr lang="pt-BR" b="1" dirty="0"/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E061E28E-8E0F-411B-B0A7-5F89C61BDC09}"/>
              </a:ext>
            </a:extLst>
          </p:cNvPr>
          <p:cNvSpPr txBox="1"/>
          <p:nvPr/>
        </p:nvSpPr>
        <p:spPr>
          <a:xfrm>
            <a:off x="4873925" y="4038200"/>
            <a:ext cx="37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Se x e y são variáveis independentes: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E63083EF-6ED8-40D3-9E55-8DE48C4CFD4A}"/>
              </a:ext>
            </a:extLst>
          </p:cNvPr>
          <p:cNvSpPr txBox="1"/>
          <p:nvPr/>
        </p:nvSpPr>
        <p:spPr>
          <a:xfrm>
            <a:off x="5753763" y="4558127"/>
            <a:ext cx="1922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E[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x.y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E[x].E[y]</a:t>
            </a:r>
            <a:endParaRPr lang="pt-BR" dirty="0"/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DFC871A6-9778-40C8-923D-5D1E322F7748}"/>
              </a:ext>
            </a:extLst>
          </p:cNvPr>
          <p:cNvSpPr txBox="1"/>
          <p:nvPr/>
        </p:nvSpPr>
        <p:spPr>
          <a:xfrm>
            <a:off x="5977353" y="4982692"/>
            <a:ext cx="149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COV(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x;y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0</a:t>
            </a:r>
            <a:endParaRPr lang="pt-BR" dirty="0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FC5C8109-FE0C-49E7-B746-8E40B53A6119}"/>
              </a:ext>
            </a:extLst>
          </p:cNvPr>
          <p:cNvSpPr txBox="1"/>
          <p:nvPr/>
        </p:nvSpPr>
        <p:spPr>
          <a:xfrm>
            <a:off x="5145170" y="1735727"/>
            <a:ext cx="3257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Relembrando da estatística...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10A40D6B-500B-4809-ACD1-4EA34A67FDE5}"/>
              </a:ext>
            </a:extLst>
          </p:cNvPr>
          <p:cNvSpPr txBox="1"/>
          <p:nvPr/>
        </p:nvSpPr>
        <p:spPr>
          <a:xfrm>
            <a:off x="5474871" y="2410509"/>
            <a:ext cx="236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66FFFF"/>
                </a:solidFill>
              </a:rPr>
              <a:t>Variância de uma soma</a:t>
            </a:r>
          </a:p>
        </p:txBody>
      </p:sp>
    </p:spTree>
    <p:extLst>
      <p:ext uri="{BB962C8B-B14F-4D97-AF65-F5344CB8AC3E}">
        <p14:creationId xmlns:p14="http://schemas.microsoft.com/office/powerpoint/2010/main" val="40354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4">
            <a:extLst>
              <a:ext uri="{FF2B5EF4-FFF2-40B4-BE49-F238E27FC236}">
                <a16:creationId xmlns:a16="http://schemas.microsoft.com/office/drawing/2014/main" id="{C8CB637D-5B8C-42AA-AC09-65B1B75BC3AB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5" name="Grupo 115">
              <a:extLst>
                <a:ext uri="{FF2B5EF4-FFF2-40B4-BE49-F238E27FC236}">
                  <a16:creationId xmlns:a16="http://schemas.microsoft.com/office/drawing/2014/main" id="{FDBDE84B-2079-434E-9701-410746291477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0B5904AE-124E-4EE4-BFA6-80A75C9F6611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D68A287-4643-45F6-BCFA-BE1C5ABCD0E2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EA5418D-D826-4A2D-9961-F6D7C3BC642A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9" name="Grupo 25">
            <a:extLst>
              <a:ext uri="{FF2B5EF4-FFF2-40B4-BE49-F238E27FC236}">
                <a16:creationId xmlns:a16="http://schemas.microsoft.com/office/drawing/2014/main" id="{96A957DC-E986-4CF3-AC29-AE267C102903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10" name="Grupo 36">
              <a:extLst>
                <a:ext uri="{FF2B5EF4-FFF2-40B4-BE49-F238E27FC236}">
                  <a16:creationId xmlns:a16="http://schemas.microsoft.com/office/drawing/2014/main" id="{D9B496F8-4B8F-4E14-B7C3-851D7453686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F4DDA648-7513-4150-B619-1A4270D45201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FA1D2A7-F4E2-439F-AFB4-B66FE91E115E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11" name="Grupo 113">
              <a:extLst>
                <a:ext uri="{FF2B5EF4-FFF2-40B4-BE49-F238E27FC236}">
                  <a16:creationId xmlns:a16="http://schemas.microsoft.com/office/drawing/2014/main" id="{46D32B84-4EF9-4C74-A09E-036E629A613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3D19000A-1451-4933-B9A1-4B112FB7BA2A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A947352-6A7D-498F-94D5-F129DEDD7B8B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12CEF561-FB53-4F1F-9973-83C97D21B6E3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4754D03-0EC8-4650-B830-CF26E0CE7268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9AED186-5644-4056-AECE-E24D52EF8A11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78CB694-E707-4D34-862D-378AF384E357}"/>
              </a:ext>
            </a:extLst>
          </p:cNvPr>
          <p:cNvSpPr txBox="1"/>
          <p:nvPr/>
        </p:nvSpPr>
        <p:spPr>
          <a:xfrm>
            <a:off x="1802428" y="2318572"/>
            <a:ext cx="1235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C(w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1-w)</a:t>
            </a:r>
            <a:endParaRPr lang="pt-BR" sz="2000" b="1" dirty="0"/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E6036C16-5B47-4BF1-ABD2-4BD5B501C272}"/>
              </a:ext>
            </a:extLst>
          </p:cNvPr>
          <p:cNvCxnSpPr>
            <a:cxnSpLocks/>
          </p:cNvCxnSpPr>
          <p:nvPr/>
        </p:nvCxnSpPr>
        <p:spPr>
          <a:xfrm>
            <a:off x="2702047" y="2712311"/>
            <a:ext cx="128135" cy="254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F15EAE22-B440-4DE9-BFAA-64320CD16940}"/>
              </a:ext>
            </a:extLst>
          </p:cNvPr>
          <p:cNvSpPr txBox="1"/>
          <p:nvPr/>
        </p:nvSpPr>
        <p:spPr>
          <a:xfrm>
            <a:off x="2576819" y="2926207"/>
            <a:ext cx="880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Ativo 2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F34A19E-4AB9-4799-95F3-97C47389B727}"/>
              </a:ext>
            </a:extLst>
          </p:cNvPr>
          <p:cNvSpPr txBox="1"/>
          <p:nvPr/>
        </p:nvSpPr>
        <p:spPr>
          <a:xfrm>
            <a:off x="1588140" y="2926207"/>
            <a:ext cx="905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Ativo 1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D3AFEA66-3C3A-4B42-AA91-9A2EF3B7A309}"/>
              </a:ext>
            </a:extLst>
          </p:cNvPr>
          <p:cNvSpPr txBox="1"/>
          <p:nvPr/>
        </p:nvSpPr>
        <p:spPr>
          <a:xfrm>
            <a:off x="658350" y="1756974"/>
            <a:ext cx="38369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Carteira com dois ativos com risco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C764DB1B-7071-4C42-B81F-81805EF71300}"/>
              </a:ext>
            </a:extLst>
          </p:cNvPr>
          <p:cNvCxnSpPr>
            <a:cxnSpLocks/>
          </p:cNvCxnSpPr>
          <p:nvPr/>
        </p:nvCxnSpPr>
        <p:spPr>
          <a:xfrm flipH="1">
            <a:off x="2121074" y="2710763"/>
            <a:ext cx="128135" cy="254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ACE9C13D-F5D7-4CCD-8074-36EB3A4821EE}"/>
              </a:ext>
            </a:extLst>
          </p:cNvPr>
          <p:cNvSpPr txBox="1"/>
          <p:nvPr/>
        </p:nvSpPr>
        <p:spPr>
          <a:xfrm>
            <a:off x="5504735" y="2358826"/>
            <a:ext cx="32004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w . i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(1-w) . i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07B22C04-C57F-4F17-B5B2-07FBE8DE3E66}"/>
              </a:ext>
            </a:extLst>
          </p:cNvPr>
          <p:cNvSpPr txBox="1"/>
          <p:nvPr/>
        </p:nvSpPr>
        <p:spPr>
          <a:xfrm>
            <a:off x="5184160" y="1880051"/>
            <a:ext cx="352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Retorno Esperado da Carteira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BB5717F7-A5A2-43D2-811A-D74C916C1574}"/>
              </a:ext>
            </a:extLst>
          </p:cNvPr>
          <p:cNvSpPr txBox="1"/>
          <p:nvPr/>
        </p:nvSpPr>
        <p:spPr>
          <a:xfrm>
            <a:off x="3218105" y="3629543"/>
            <a:ext cx="270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Risco da Carteira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8459A64-E0C6-4C73-920F-83C4CA4BFA0B}"/>
              </a:ext>
            </a:extLst>
          </p:cNvPr>
          <p:cNvGrpSpPr/>
          <p:nvPr/>
        </p:nvGrpSpPr>
        <p:grpSpPr>
          <a:xfrm>
            <a:off x="1004077" y="4988077"/>
            <a:ext cx="6982420" cy="449126"/>
            <a:chOff x="1004077" y="4988077"/>
            <a:chExt cx="6982420" cy="449126"/>
          </a:xfrm>
        </p:grpSpPr>
        <p:grpSp>
          <p:nvGrpSpPr>
            <p:cNvPr id="1040" name="Agrupar 1039">
              <a:extLst>
                <a:ext uri="{FF2B5EF4-FFF2-40B4-BE49-F238E27FC236}">
                  <a16:creationId xmlns:a16="http://schemas.microsoft.com/office/drawing/2014/main" id="{605E30EE-1E56-4485-A891-90E3A64E75C6}"/>
                </a:ext>
              </a:extLst>
            </p:cNvPr>
            <p:cNvGrpSpPr/>
            <p:nvPr/>
          </p:nvGrpSpPr>
          <p:grpSpPr>
            <a:xfrm>
              <a:off x="1004077" y="5044467"/>
              <a:ext cx="6982420" cy="392736"/>
              <a:chOff x="675680" y="5588761"/>
              <a:chExt cx="6982420" cy="3927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33" name="CaixaDeTexto 1032">
                    <a:extLst>
                      <a:ext uri="{FF2B5EF4-FFF2-40B4-BE49-F238E27FC236}">
                        <a16:creationId xmlns:a16="http://schemas.microsoft.com/office/drawing/2014/main" id="{F82650D3-135D-4D5E-A780-B29808788C0B}"/>
                      </a:ext>
                    </a:extLst>
                  </p:cNvPr>
                  <p:cNvSpPr txBox="1"/>
                  <p:nvPr/>
                </p:nvSpPr>
                <p:spPr>
                  <a:xfrm>
                    <a:off x="675680" y="5592993"/>
                    <a:ext cx="6982420" cy="38850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𝒔𝑪</m:t>
                            </m:r>
                          </m:sub>
                        </m:s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pt-BR" b="1" dirty="0"/>
                      <a:t>=           </a:t>
                    </a:r>
                    <a14:m>
                      <m:oMath xmlns:m="http://schemas.openxmlformats.org/officeDocument/2006/math"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1">
                            <a:latin typeface="Cambria Math" panose="02040503050406030204" pitchFamily="18" charset="0"/>
                          </a:rPr>
                          <m:t>.</m:t>
                        </m:r>
                        <m:sSubSup>
                          <m:sSubSupPr>
                            <m:ctrlPr>
                              <a:rPr lang="pt-BR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pt-BR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t-BR" b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a14:m>
                    <a:r>
                      <a:rPr lang="pt-BR" b="1" dirty="0"/>
                      <a:t> (</a:t>
                    </a:r>
                    <a14:m>
                      <m:oMath xmlns:m="http://schemas.openxmlformats.org/officeDocument/2006/math"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a14:m>
                    <a:r>
                      <a:rPr lang="pt-BR" b="1" dirty="0"/>
                      <a:t> </a:t>
                    </a:r>
                    <a14:m>
                      <m:oMath xmlns:m="http://schemas.openxmlformats.org/officeDocument/2006/math"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a14:m>
                    <a:r>
                      <a:rPr lang="pt-BR" dirty="0"/>
                      <a:t>) </a:t>
                    </a:r>
                    <a:r>
                      <a:rPr lang="pt-BR" b="1" dirty="0">
                        <a:solidFill>
                          <a:srgbClr val="836967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pt-BR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pt-BR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t-BR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t-BR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BR" b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pt-BR" b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r>
                      <a:rPr lang="pt-BR" b="1" dirty="0"/>
                      <a:t> (</a:t>
                    </a:r>
                    <a14:m>
                      <m:oMath xmlns:m="http://schemas.openxmlformats.org/officeDocument/2006/math">
                        <m:r>
                          <a:rPr lang="pt-BR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b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a14:m>
                    <a:r>
                      <a:rPr lang="pt-BR" b="1" dirty="0"/>
                      <a:t> </a:t>
                    </a:r>
                    <a14:m>
                      <m:oMath xmlns:m="http://schemas.openxmlformats.org/officeDocument/2006/math"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a14:m>
                    <a:r>
                      <a:rPr lang="pt-BR" dirty="0"/>
                      <a:t>)</a:t>
                    </a:r>
                    <a:r>
                      <a:rPr lang="pt-BR" b="1" dirty="0"/>
                      <a:t> </a:t>
                    </a:r>
                    <a14:m>
                      <m:oMath xmlns:m="http://schemas.openxmlformats.org/officeDocument/2006/math">
                        <m:r>
                          <a:rPr lang="pt-BR" b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𝒄𝒐𝒗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pt-BR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pt-BR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pt-BR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pt-BR" b="1" dirty="0">
                        <a:solidFill>
                          <a:srgbClr val="836967"/>
                        </a:solidFill>
                      </a:rPr>
                      <a:t> </a:t>
                    </a:r>
                    <a:endParaRPr lang="pt-BR" dirty="0"/>
                  </a:p>
                </p:txBody>
              </p:sp>
            </mc:Choice>
            <mc:Fallback>
              <p:sp>
                <p:nvSpPr>
                  <p:cNvPr id="1033" name="CaixaDeTexto 1032">
                    <a:extLst>
                      <a:ext uri="{FF2B5EF4-FFF2-40B4-BE49-F238E27FC236}">
                        <a16:creationId xmlns:a16="http://schemas.microsoft.com/office/drawing/2014/main" id="{F82650D3-135D-4D5E-A780-B29808788C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680" y="5592993"/>
                    <a:ext cx="6982420" cy="38850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3125" b="-2343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37" name="Agrupar 1036">
                <a:extLst>
                  <a:ext uri="{FF2B5EF4-FFF2-40B4-BE49-F238E27FC236}">
                    <a16:creationId xmlns:a16="http://schemas.microsoft.com/office/drawing/2014/main" id="{AFDA8506-29CD-431E-83E0-9AE1DC5EFDF4}"/>
                  </a:ext>
                </a:extLst>
              </p:cNvPr>
              <p:cNvGrpSpPr/>
              <p:nvPr/>
            </p:nvGrpSpPr>
            <p:grpSpPr>
              <a:xfrm>
                <a:off x="2110016" y="5588761"/>
                <a:ext cx="261104" cy="321704"/>
                <a:chOff x="5884848" y="4666521"/>
                <a:chExt cx="261104" cy="321704"/>
              </a:xfrm>
            </p:grpSpPr>
            <p:cxnSp>
              <p:nvCxnSpPr>
                <p:cNvPr id="1035" name="Conector reto 1034">
                  <a:extLst>
                    <a:ext uri="{FF2B5EF4-FFF2-40B4-BE49-F238E27FC236}">
                      <a16:creationId xmlns:a16="http://schemas.microsoft.com/office/drawing/2014/main" id="{46DF5CB3-F9FE-49B9-AEB5-E0CB47D95378}"/>
                    </a:ext>
                  </a:extLst>
                </p:cNvPr>
                <p:cNvCxnSpPr/>
                <p:nvPr/>
              </p:nvCxnSpPr>
              <p:spPr>
                <a:xfrm>
                  <a:off x="5884848" y="4785025"/>
                  <a:ext cx="101600" cy="203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ector reto 82">
                  <a:extLst>
                    <a:ext uri="{FF2B5EF4-FFF2-40B4-BE49-F238E27FC236}">
                      <a16:creationId xmlns:a16="http://schemas.microsoft.com/office/drawing/2014/main" id="{6F7F38FA-1636-417D-B6FA-A0BE8E9CF1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86448" y="4666521"/>
                  <a:ext cx="159504" cy="32170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39" name="Conector reto 1038">
                <a:extLst>
                  <a:ext uri="{FF2B5EF4-FFF2-40B4-BE49-F238E27FC236}">
                    <a16:creationId xmlns:a16="http://schemas.microsoft.com/office/drawing/2014/main" id="{50F41E0C-6C72-4BBB-A037-68721F8FB907}"/>
                  </a:ext>
                </a:extLst>
              </p:cNvPr>
              <p:cNvCxnSpPr/>
              <p:nvPr/>
            </p:nvCxnSpPr>
            <p:spPr>
              <a:xfrm>
                <a:off x="2371120" y="5588761"/>
                <a:ext cx="458582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B431DC31-8345-446D-AB8A-7FDFA9FD2442}"/>
                </a:ext>
              </a:extLst>
            </p:cNvPr>
            <p:cNvSpPr txBox="1"/>
            <p:nvPr/>
          </p:nvSpPr>
          <p:spPr>
            <a:xfrm>
              <a:off x="2766114" y="5009082"/>
              <a:ext cx="335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/>
                <a:t>2</a:t>
              </a:r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18B72DB3-7ACB-4614-BD44-6FE707B6E192}"/>
                </a:ext>
              </a:extLst>
            </p:cNvPr>
            <p:cNvSpPr txBox="1"/>
            <p:nvPr/>
          </p:nvSpPr>
          <p:spPr>
            <a:xfrm>
              <a:off x="4173644" y="4988077"/>
              <a:ext cx="335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/>
                <a:t>2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5BBC41F-DCC8-4EA4-B69F-0BDB48C296AA}"/>
              </a:ext>
            </a:extLst>
          </p:cNvPr>
          <p:cNvGrpSpPr/>
          <p:nvPr/>
        </p:nvGrpSpPr>
        <p:grpSpPr>
          <a:xfrm>
            <a:off x="1865234" y="4231859"/>
            <a:ext cx="5470272" cy="465834"/>
            <a:chOff x="1865234" y="4231859"/>
            <a:chExt cx="5470272" cy="4658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CaixaDeTexto 69">
                  <a:extLst>
                    <a:ext uri="{FF2B5EF4-FFF2-40B4-BE49-F238E27FC236}">
                      <a16:creationId xmlns:a16="http://schemas.microsoft.com/office/drawing/2014/main" id="{4A402959-A479-442F-9717-D9C0C14E1E34}"/>
                    </a:ext>
                  </a:extLst>
                </p:cNvPr>
                <p:cNvSpPr txBox="1"/>
                <p:nvPr/>
              </p:nvSpPr>
              <p:spPr>
                <a:xfrm>
                  <a:off x="1865234" y="4309189"/>
                  <a:ext cx="5470272" cy="3885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𝒔𝑪</m:t>
                          </m:r>
                        </m:sub>
                        <m:sup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pt-BR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b="1" dirty="0"/>
                    <a:t>= </a:t>
                  </a:r>
                  <a14:m>
                    <m:oMath xmlns:m="http://schemas.openxmlformats.org/officeDocument/2006/math">
                      <m:r>
                        <a:rPr lang="pt-BR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pt-BR" b="1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pt-BR" b="1" dirty="0"/>
                    <a:t> (</a:t>
                  </a:r>
                  <a14:m>
                    <m:oMath xmlns:m="http://schemas.openxmlformats.org/officeDocument/2006/math"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pt-BR" b="1" dirty="0"/>
                    <a:t> </a:t>
                  </a:r>
                  <a14:m>
                    <m:oMath xmlns:m="http://schemas.openxmlformats.org/officeDocument/2006/math">
                      <m:r>
                        <a:rPr lang="pt-BR" b="1" i="1"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r>
                    <a:rPr lang="pt-BR" dirty="0"/>
                    <a:t>) </a:t>
                  </a:r>
                  <a:r>
                    <a:rPr lang="pt-BR" b="1" dirty="0">
                      <a:solidFill>
                        <a:srgbClr val="836967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pt-BR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pt-BR" b="1" dirty="0"/>
                    <a:t> (</a:t>
                  </a:r>
                  <a14:m>
                    <m:oMath xmlns:m="http://schemas.openxmlformats.org/officeDocument/2006/math">
                      <m:r>
                        <a:rPr lang="pt-BR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pt-BR" b="1" dirty="0"/>
                    <a:t> </a:t>
                  </a:r>
                  <a14:m>
                    <m:oMath xmlns:m="http://schemas.openxmlformats.org/officeDocument/2006/math">
                      <m:r>
                        <a:rPr lang="pt-BR" b="1" i="1"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r>
                    <a:rPr lang="pt-BR" dirty="0"/>
                    <a:t>)</a:t>
                  </a:r>
                  <a:r>
                    <a:rPr lang="pt-BR" b="1" dirty="0"/>
                    <a:t> </a:t>
                  </a:r>
                  <a14:m>
                    <m:oMath xmlns:m="http://schemas.openxmlformats.org/officeDocument/2006/math">
                      <m:r>
                        <a:rPr lang="pt-BR" b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𝒄𝒐𝒗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BR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b="1" dirty="0">
                      <a:solidFill>
                        <a:srgbClr val="836967"/>
                      </a:solidFill>
                    </a:rPr>
                    <a:t> </a:t>
                  </a:r>
                  <a:endParaRPr lang="pt-BR" dirty="0"/>
                </a:p>
              </p:txBody>
            </p:sp>
          </mc:Choice>
          <mc:Fallback>
            <p:sp>
              <p:nvSpPr>
                <p:cNvPr id="70" name="CaixaDeTexto 69">
                  <a:extLst>
                    <a:ext uri="{FF2B5EF4-FFF2-40B4-BE49-F238E27FC236}">
                      <a16:creationId xmlns:a16="http://schemas.microsoft.com/office/drawing/2014/main" id="{4A402959-A479-442F-9717-D9C0C14E1E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234" y="4309189"/>
                  <a:ext cx="5470272" cy="388504"/>
                </a:xfrm>
                <a:prstGeom prst="rect">
                  <a:avLst/>
                </a:prstGeom>
                <a:blipFill>
                  <a:blip r:embed="rId3"/>
                  <a:stretch>
                    <a:fillRect t="-4688" b="-234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3E96ABA-86D0-450D-9BA0-3B8D62BE66AB}"/>
                </a:ext>
              </a:extLst>
            </p:cNvPr>
            <p:cNvSpPr txBox="1"/>
            <p:nvPr/>
          </p:nvSpPr>
          <p:spPr>
            <a:xfrm>
              <a:off x="2622565" y="4274766"/>
              <a:ext cx="335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/>
                <a:t>2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818589D-B639-4BCA-8103-7D8C4A12FC8E}"/>
                </a:ext>
              </a:extLst>
            </p:cNvPr>
            <p:cNvSpPr txBox="1"/>
            <p:nvPr/>
          </p:nvSpPr>
          <p:spPr>
            <a:xfrm>
              <a:off x="4005710" y="4231859"/>
              <a:ext cx="335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446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DBF06FEB-A1CE-49FF-A239-E1F03742D6C7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B1DD20-1803-4C2A-97CB-B778EAFFE8CD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49C09E3-ACEC-411A-AB8D-A571C0CA8BF4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4D018D30-D782-47DA-963F-1BD65AB41B69}"/>
              </a:ext>
            </a:extLst>
          </p:cNvPr>
          <p:cNvGrpSpPr/>
          <p:nvPr/>
        </p:nvGrpSpPr>
        <p:grpSpPr>
          <a:xfrm>
            <a:off x="1105038" y="1478816"/>
            <a:ext cx="6997561" cy="4540984"/>
            <a:chOff x="1105038" y="1478816"/>
            <a:chExt cx="6997561" cy="4540984"/>
          </a:xfrm>
        </p:grpSpPr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2F11DADB-DA3F-4A70-AE9B-0A03BF5F9447}"/>
                </a:ext>
              </a:extLst>
            </p:cNvPr>
            <p:cNvGrpSpPr/>
            <p:nvPr/>
          </p:nvGrpSpPr>
          <p:grpSpPr>
            <a:xfrm>
              <a:off x="1105038" y="1478816"/>
              <a:ext cx="6997561" cy="4540984"/>
              <a:chOff x="1105038" y="1478816"/>
              <a:chExt cx="6997561" cy="4540984"/>
            </a:xfrm>
          </p:grpSpPr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28E4F713-D792-425A-AD64-8F2335144CB3}"/>
                  </a:ext>
                </a:extLst>
              </p:cNvPr>
              <p:cNvSpPr/>
              <p:nvPr/>
            </p:nvSpPr>
            <p:spPr>
              <a:xfrm>
                <a:off x="1105038" y="1478816"/>
                <a:ext cx="6997561" cy="454098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80" name="Agrupar 79">
                <a:extLst>
                  <a:ext uri="{FF2B5EF4-FFF2-40B4-BE49-F238E27FC236}">
                    <a16:creationId xmlns:a16="http://schemas.microsoft.com/office/drawing/2014/main" id="{50E50276-4CE7-4707-A01E-3C62FA5D7FE5}"/>
                  </a:ext>
                </a:extLst>
              </p:cNvPr>
              <p:cNvGrpSpPr/>
              <p:nvPr/>
            </p:nvGrpSpPr>
            <p:grpSpPr>
              <a:xfrm>
                <a:off x="2618505" y="2508772"/>
                <a:ext cx="2514600" cy="3487465"/>
                <a:chOff x="2828246" y="1708848"/>
                <a:chExt cx="2514600" cy="3487465"/>
              </a:xfrm>
            </p:grpSpPr>
            <p:pic>
              <p:nvPicPr>
                <p:cNvPr id="87" name="Imagem 86">
                  <a:extLst>
                    <a:ext uri="{FF2B5EF4-FFF2-40B4-BE49-F238E27FC236}">
                      <a16:creationId xmlns:a16="http://schemas.microsoft.com/office/drawing/2014/main" id="{8E9B962A-4C58-49DB-BD3E-5FF821E6F6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0088"/>
                <a:stretch/>
              </p:blipFill>
              <p:spPr>
                <a:xfrm>
                  <a:off x="2828246" y="1708848"/>
                  <a:ext cx="2514600" cy="3440304"/>
                </a:xfrm>
                <a:prstGeom prst="rect">
                  <a:avLst/>
                </a:prstGeom>
              </p:spPr>
            </p:pic>
            <p:sp>
              <p:nvSpPr>
                <p:cNvPr id="88" name="Retângulo 87">
                  <a:extLst>
                    <a:ext uri="{FF2B5EF4-FFF2-40B4-BE49-F238E27FC236}">
                      <a16:creationId xmlns:a16="http://schemas.microsoft.com/office/drawing/2014/main" id="{C5B9EA8B-F7A5-4930-AEBC-C2CE706BB4AA}"/>
                    </a:ext>
                  </a:extLst>
                </p:cNvPr>
                <p:cNvSpPr/>
                <p:nvPr/>
              </p:nvSpPr>
              <p:spPr>
                <a:xfrm>
                  <a:off x="3556671" y="3165036"/>
                  <a:ext cx="747568" cy="508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9" name="Retângulo 88">
                  <a:extLst>
                    <a:ext uri="{FF2B5EF4-FFF2-40B4-BE49-F238E27FC236}">
                      <a16:creationId xmlns:a16="http://schemas.microsoft.com/office/drawing/2014/main" id="{F978B002-497D-42AA-A3EB-9DC4216C4282}"/>
                    </a:ext>
                  </a:extLst>
                </p:cNvPr>
                <p:cNvSpPr/>
                <p:nvPr/>
              </p:nvSpPr>
              <p:spPr>
                <a:xfrm>
                  <a:off x="3328742" y="3352800"/>
                  <a:ext cx="227929" cy="152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0" name="Retângulo 89">
                  <a:extLst>
                    <a:ext uri="{FF2B5EF4-FFF2-40B4-BE49-F238E27FC236}">
                      <a16:creationId xmlns:a16="http://schemas.microsoft.com/office/drawing/2014/main" id="{26A44D46-8313-423A-A2B4-544DFB441049}"/>
                    </a:ext>
                  </a:extLst>
                </p:cNvPr>
                <p:cNvSpPr/>
                <p:nvPr/>
              </p:nvSpPr>
              <p:spPr>
                <a:xfrm>
                  <a:off x="2828246" y="4046135"/>
                  <a:ext cx="2514600" cy="11501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81" name="Agrupar 80">
                <a:extLst>
                  <a:ext uri="{FF2B5EF4-FFF2-40B4-BE49-F238E27FC236}">
                    <a16:creationId xmlns:a16="http://schemas.microsoft.com/office/drawing/2014/main" id="{04A33867-4703-4FB1-B309-A3BB20833B9C}"/>
                  </a:ext>
                </a:extLst>
              </p:cNvPr>
              <p:cNvGrpSpPr/>
              <p:nvPr/>
            </p:nvGrpSpPr>
            <p:grpSpPr>
              <a:xfrm>
                <a:off x="1247214" y="1711274"/>
                <a:ext cx="6304585" cy="3794682"/>
                <a:chOff x="1662756" y="1789241"/>
                <a:chExt cx="6304585" cy="3794682"/>
              </a:xfrm>
            </p:grpSpPr>
            <p:grpSp>
              <p:nvGrpSpPr>
                <p:cNvPr id="82" name="Agrupar 81">
                  <a:extLst>
                    <a:ext uri="{FF2B5EF4-FFF2-40B4-BE49-F238E27FC236}">
                      <a16:creationId xmlns:a16="http://schemas.microsoft.com/office/drawing/2014/main" id="{91DF4E5D-3E5B-45F0-A481-473689DF6D84}"/>
                    </a:ext>
                  </a:extLst>
                </p:cNvPr>
                <p:cNvGrpSpPr/>
                <p:nvPr/>
              </p:nvGrpSpPr>
              <p:grpSpPr>
                <a:xfrm>
                  <a:off x="2607239" y="2271744"/>
                  <a:ext cx="4459356" cy="3140765"/>
                  <a:chOff x="2607239" y="2271744"/>
                  <a:chExt cx="4459356" cy="3140765"/>
                </a:xfrm>
              </p:grpSpPr>
              <p:cxnSp>
                <p:nvCxnSpPr>
                  <p:cNvPr id="85" name="Conector reto 84">
                    <a:extLst>
                      <a:ext uri="{FF2B5EF4-FFF2-40B4-BE49-F238E27FC236}">
                        <a16:creationId xmlns:a16="http://schemas.microsoft.com/office/drawing/2014/main" id="{A6DA03E4-16F8-4476-A820-B1E303A16F5D}"/>
                      </a:ext>
                    </a:extLst>
                  </p:cNvPr>
                  <p:cNvCxnSpPr/>
                  <p:nvPr/>
                </p:nvCxnSpPr>
                <p:spPr>
                  <a:xfrm>
                    <a:off x="2607239" y="2271744"/>
                    <a:ext cx="0" cy="3140765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Conector reto 85">
                    <a:extLst>
                      <a:ext uri="{FF2B5EF4-FFF2-40B4-BE49-F238E27FC236}">
                        <a16:creationId xmlns:a16="http://schemas.microsoft.com/office/drawing/2014/main" id="{5256E491-8FDD-4ACE-9613-B6B00541D2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07239" y="5412509"/>
                    <a:ext cx="4459356" cy="0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CaixaDeTexto 82">
                  <a:extLst>
                    <a:ext uri="{FF2B5EF4-FFF2-40B4-BE49-F238E27FC236}">
                      <a16:creationId xmlns:a16="http://schemas.microsoft.com/office/drawing/2014/main" id="{0C08FC14-D4DB-486E-8148-6D1348DFEBB2}"/>
                    </a:ext>
                  </a:extLst>
                </p:cNvPr>
                <p:cNvSpPr txBox="1"/>
                <p:nvPr/>
              </p:nvSpPr>
              <p:spPr>
                <a:xfrm>
                  <a:off x="1662756" y="1789241"/>
                  <a:ext cx="196707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b="1" dirty="0">
                      <a:solidFill>
                        <a:schemeClr val="bg1"/>
                      </a:solidFill>
                    </a:rPr>
                    <a:t>Retorno</a:t>
                  </a:r>
                </a:p>
              </p:txBody>
            </p:sp>
            <p:sp>
              <p:nvSpPr>
                <p:cNvPr id="84" name="CaixaDeTexto 83">
                  <a:extLst>
                    <a:ext uri="{FF2B5EF4-FFF2-40B4-BE49-F238E27FC236}">
                      <a16:creationId xmlns:a16="http://schemas.microsoft.com/office/drawing/2014/main" id="{DB92C903-5108-4898-AB09-5E1E758C4B62}"/>
                    </a:ext>
                  </a:extLst>
                </p:cNvPr>
                <p:cNvSpPr txBox="1"/>
                <p:nvPr/>
              </p:nvSpPr>
              <p:spPr>
                <a:xfrm>
                  <a:off x="6880634" y="5214591"/>
                  <a:ext cx="108670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b="1" dirty="0">
                      <a:solidFill>
                        <a:schemeClr val="bg1"/>
                      </a:solidFill>
                    </a:rPr>
                    <a:t>Risco</a:t>
                  </a:r>
                </a:p>
              </p:txBody>
            </p:sp>
          </p:grpSp>
        </p:grp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4B2D7490-FF2C-4C76-BCBD-4F7E1B4A7B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453" y="4546902"/>
              <a:ext cx="370" cy="78764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1E8455DD-50B3-43E8-B319-A36A0D501901}"/>
                </a:ext>
              </a:extLst>
            </p:cNvPr>
            <p:cNvCxnSpPr>
              <a:cxnSpLocks/>
            </p:cNvCxnSpPr>
            <p:nvPr/>
          </p:nvCxnSpPr>
          <p:spPr>
            <a:xfrm>
              <a:off x="2191697" y="4546902"/>
              <a:ext cx="987126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A1A7E31D-4D80-41B1-9512-638B20A0F5EB}"/>
                </a:ext>
              </a:extLst>
            </p:cNvPr>
            <p:cNvSpPr txBox="1"/>
            <p:nvPr/>
          </p:nvSpPr>
          <p:spPr>
            <a:xfrm>
              <a:off x="2717599" y="4529228"/>
              <a:ext cx="57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A1</a:t>
              </a:r>
            </a:p>
          </p:txBody>
        </p: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1C2BED2A-9185-44C3-BBF2-D02A747A28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5244" y="2526546"/>
              <a:ext cx="1" cy="2852638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81E2B567-EA75-4244-BB8B-5FD9D531ED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1697" y="2526546"/>
              <a:ext cx="2803547" cy="26251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7F295606-161D-40FC-A6E4-4404F9F6F41E}"/>
                </a:ext>
              </a:extLst>
            </p:cNvPr>
            <p:cNvSpPr txBox="1"/>
            <p:nvPr/>
          </p:nvSpPr>
          <p:spPr>
            <a:xfrm>
              <a:off x="4898601" y="2183465"/>
              <a:ext cx="57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A2</a:t>
              </a:r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04806766-1E45-4BA1-8ABA-1A35200FB3F9}"/>
                </a:ext>
              </a:extLst>
            </p:cNvPr>
            <p:cNvSpPr/>
            <p:nvPr/>
          </p:nvSpPr>
          <p:spPr>
            <a:xfrm>
              <a:off x="3206324" y="4529228"/>
              <a:ext cx="409416" cy="5079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DFED151A-1961-4941-9B89-6FAC992C9996}"/>
                </a:ext>
              </a:extLst>
            </p:cNvPr>
            <p:cNvSpPr txBox="1"/>
            <p:nvPr/>
          </p:nvSpPr>
          <p:spPr>
            <a:xfrm>
              <a:off x="1625907" y="2352742"/>
              <a:ext cx="60857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000" b="1" baseline="-25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</a:t>
              </a:r>
              <a:r>
                <a:rPr lang="pt-BR" sz="2000" b="1" baseline="-25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pt-BR" sz="2000" dirty="0">
                <a:solidFill>
                  <a:schemeClr val="bg1"/>
                </a:solidFill>
              </a:endParaRPr>
            </a:p>
          </p:txBody>
        </p:sp>
        <p:sp>
          <p:nvSpPr>
            <p:cNvPr id="74" name="CaixaDeTexto 73">
              <a:extLst>
                <a:ext uri="{FF2B5EF4-FFF2-40B4-BE49-F238E27FC236}">
                  <a16:creationId xmlns:a16="http://schemas.microsoft.com/office/drawing/2014/main" id="{306A8A52-2C7E-49D1-A413-E3164AD64F8A}"/>
                </a:ext>
              </a:extLst>
            </p:cNvPr>
            <p:cNvSpPr txBox="1"/>
            <p:nvPr/>
          </p:nvSpPr>
          <p:spPr>
            <a:xfrm>
              <a:off x="1643049" y="4262091"/>
              <a:ext cx="60857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000" b="1" baseline="-25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</a:t>
              </a:r>
              <a:r>
                <a:rPr lang="pt-BR" sz="2000" b="1" baseline="-25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endParaRPr lang="pt-BR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01838373-79B3-4E99-996F-7BA0C1A81813}"/>
                </a:ext>
              </a:extLst>
            </p:cNvPr>
            <p:cNvSpPr txBox="1"/>
            <p:nvPr/>
          </p:nvSpPr>
          <p:spPr>
            <a:xfrm>
              <a:off x="2961346" y="5362533"/>
              <a:ext cx="60857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000" b="1" baseline="-25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s1</a:t>
              </a:r>
              <a:endParaRPr lang="pt-BR" sz="2000" dirty="0">
                <a:solidFill>
                  <a:schemeClr val="bg1"/>
                </a:solidFill>
              </a:endParaRPr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374A2E9D-8974-4EFB-A77E-747615AB951E}"/>
                </a:ext>
              </a:extLst>
            </p:cNvPr>
            <p:cNvSpPr txBox="1"/>
            <p:nvPr/>
          </p:nvSpPr>
          <p:spPr>
            <a:xfrm>
              <a:off x="4739573" y="5299422"/>
              <a:ext cx="60857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000" b="1" baseline="-25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r>
                <a:rPr lang="pt-BR" sz="2000" b="1" baseline="-25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pt-BR" sz="2000" dirty="0">
                <a:solidFill>
                  <a:schemeClr val="bg1"/>
                </a:solidFill>
              </a:endParaRPr>
            </a:p>
          </p:txBody>
        </p:sp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096F646D-4B62-42A9-8734-36E817198C7E}"/>
                </a:ext>
              </a:extLst>
            </p:cNvPr>
            <p:cNvSpPr txBox="1"/>
            <p:nvPr/>
          </p:nvSpPr>
          <p:spPr>
            <a:xfrm>
              <a:off x="5795675" y="3357342"/>
              <a:ext cx="20953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0070C0"/>
                  </a:solidFill>
                </a:rPr>
                <a:t>Não é um segmento de reta, mas uma </a:t>
              </a:r>
              <a:r>
                <a:rPr lang="pt-BR" b="1" dirty="0">
                  <a:solidFill>
                    <a:srgbClr val="0070C0"/>
                  </a:solidFill>
                </a:rPr>
                <a:t>hipérbole!</a:t>
              </a:r>
            </a:p>
          </p:txBody>
        </p:sp>
        <p:cxnSp>
          <p:nvCxnSpPr>
            <p:cNvPr id="78" name="Conector reto 77">
              <a:extLst>
                <a:ext uri="{FF2B5EF4-FFF2-40B4-BE49-F238E27FC236}">
                  <a16:creationId xmlns:a16="http://schemas.microsoft.com/office/drawing/2014/main" id="{C8B4769F-A75E-4A2D-8F8A-89A67DFD7259}"/>
                </a:ext>
              </a:extLst>
            </p:cNvPr>
            <p:cNvCxnSpPr/>
            <p:nvPr/>
          </p:nvCxnSpPr>
          <p:spPr>
            <a:xfrm>
              <a:off x="4535797" y="3035300"/>
              <a:ext cx="1259878" cy="799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6296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72" name="Retângulo 71">
            <a:extLst>
              <a:ext uri="{FF2B5EF4-FFF2-40B4-BE49-F238E27FC236}">
                <a16:creationId xmlns:a16="http://schemas.microsoft.com/office/drawing/2014/main" id="{DF199060-403D-4901-80DC-8A7FC2F06EE4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26A4B63E-D8F6-4083-A203-206145472CFD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1BAE4570-F994-434B-8B0D-A6D3B6959AEA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DAECFD90-EF33-4E18-8B8B-225A3254235A}"/>
              </a:ext>
            </a:extLst>
          </p:cNvPr>
          <p:cNvSpPr txBox="1"/>
          <p:nvPr/>
        </p:nvSpPr>
        <p:spPr>
          <a:xfrm>
            <a:off x="2679208" y="1557725"/>
            <a:ext cx="32004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w . i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(1-w) . i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B5BB8C90-B449-437A-9C86-1DF83BA9D22B}"/>
              </a:ext>
            </a:extLst>
          </p:cNvPr>
          <p:cNvSpPr txBox="1"/>
          <p:nvPr/>
        </p:nvSpPr>
        <p:spPr>
          <a:xfrm>
            <a:off x="329400" y="3099622"/>
            <a:ext cx="838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Isolar w em uma equação e substituir na outra </a:t>
            </a:r>
            <a:r>
              <a:rPr lang="pt-BR" sz="2000" dirty="0">
                <a:sym typeface="Wingdings" panose="05000000000000000000" pitchFamily="2" charset="2"/>
              </a:rPr>
              <a:t> equação de uma hipérbole!</a:t>
            </a:r>
            <a:endParaRPr lang="pt-BR" sz="2000" dirty="0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CD3EE58C-DC0F-4946-8AFB-B583081AC86F}"/>
              </a:ext>
            </a:extLst>
          </p:cNvPr>
          <p:cNvSpPr txBox="1"/>
          <p:nvPr/>
        </p:nvSpPr>
        <p:spPr>
          <a:xfrm>
            <a:off x="288475" y="1610817"/>
            <a:ext cx="1812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Sistema de duas equações</a:t>
            </a:r>
          </a:p>
        </p:txBody>
      </p:sp>
      <p:sp>
        <p:nvSpPr>
          <p:cNvPr id="85" name="Chave Esquerda 84">
            <a:extLst>
              <a:ext uri="{FF2B5EF4-FFF2-40B4-BE49-F238E27FC236}">
                <a16:creationId xmlns:a16="http://schemas.microsoft.com/office/drawing/2014/main" id="{DD68CFF4-7807-4EED-BE42-9C744A331FB7}"/>
              </a:ext>
            </a:extLst>
          </p:cNvPr>
          <p:cNvSpPr/>
          <p:nvPr/>
        </p:nvSpPr>
        <p:spPr>
          <a:xfrm>
            <a:off x="2224057" y="1406785"/>
            <a:ext cx="442451" cy="1219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6DDA117B-07CA-450B-B2ED-C4EA572AEA7B}"/>
              </a:ext>
            </a:extLst>
          </p:cNvPr>
          <p:cNvSpPr txBox="1"/>
          <p:nvPr/>
        </p:nvSpPr>
        <p:spPr>
          <a:xfrm>
            <a:off x="7876965" y="2099498"/>
            <a:ext cx="876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CCFF"/>
                </a:solidFill>
              </a:rPr>
              <a:t>[Risco]</a:t>
            </a:r>
            <a:endParaRPr lang="pt-BR" dirty="0">
              <a:solidFill>
                <a:srgbClr val="FFCCFF"/>
              </a:solidFill>
            </a:endParaRP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232945D2-26CB-473B-A10A-C695B39E9E87}"/>
              </a:ext>
            </a:extLst>
          </p:cNvPr>
          <p:cNvSpPr txBox="1"/>
          <p:nvPr/>
        </p:nvSpPr>
        <p:spPr>
          <a:xfrm>
            <a:off x="5342846" y="1557725"/>
            <a:ext cx="1098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66FFFF"/>
                </a:solidFill>
              </a:rPr>
              <a:t>[Retorno]</a:t>
            </a:r>
            <a:endParaRPr lang="pt-BR" dirty="0">
              <a:solidFill>
                <a:srgbClr val="66FFFF"/>
              </a:solidFill>
            </a:endParaRPr>
          </a:p>
        </p:txBody>
      </p:sp>
      <p:pic>
        <p:nvPicPr>
          <p:cNvPr id="93" name="Imagem 92">
            <a:extLst>
              <a:ext uri="{FF2B5EF4-FFF2-40B4-BE49-F238E27FC236}">
                <a16:creationId xmlns:a16="http://schemas.microsoft.com/office/drawing/2014/main" id="{2AF57E75-981A-484E-82D2-22377B322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4" y="3916723"/>
            <a:ext cx="4035116" cy="2115274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5BFEE12A-38CE-4CFB-8A28-1976586B7C90}"/>
              </a:ext>
            </a:extLst>
          </p:cNvPr>
          <p:cNvGrpSpPr/>
          <p:nvPr/>
        </p:nvGrpSpPr>
        <p:grpSpPr>
          <a:xfrm>
            <a:off x="2469567" y="2033591"/>
            <a:ext cx="5470272" cy="455883"/>
            <a:chOff x="2469567" y="2033591"/>
            <a:chExt cx="5470272" cy="4558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CaixaDeTexto 83">
                  <a:extLst>
                    <a:ext uri="{FF2B5EF4-FFF2-40B4-BE49-F238E27FC236}">
                      <a16:creationId xmlns:a16="http://schemas.microsoft.com/office/drawing/2014/main" id="{020F1EEC-2B66-4093-A730-2F3E7AA01D96}"/>
                    </a:ext>
                  </a:extLst>
                </p:cNvPr>
                <p:cNvSpPr txBox="1"/>
                <p:nvPr/>
              </p:nvSpPr>
              <p:spPr>
                <a:xfrm>
                  <a:off x="2469567" y="2100970"/>
                  <a:ext cx="5470272" cy="3885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𝒔𝑪</m:t>
                          </m:r>
                        </m:sub>
                        <m:sup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pt-BR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b="1" dirty="0"/>
                    <a:t>= </a:t>
                  </a:r>
                  <a14:m>
                    <m:oMath xmlns:m="http://schemas.openxmlformats.org/officeDocument/2006/math">
                      <m:r>
                        <a:rPr lang="pt-BR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pt-BR" b="1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pt-BR" b="1" dirty="0"/>
                    <a:t> (</a:t>
                  </a:r>
                  <a14:m>
                    <m:oMath xmlns:m="http://schemas.openxmlformats.org/officeDocument/2006/math"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pt-BR" b="1" dirty="0"/>
                    <a:t> </a:t>
                  </a:r>
                  <a14:m>
                    <m:oMath xmlns:m="http://schemas.openxmlformats.org/officeDocument/2006/math">
                      <m:r>
                        <a:rPr lang="pt-BR" b="1" i="1"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r>
                    <a:rPr lang="pt-BR" dirty="0"/>
                    <a:t>) </a:t>
                  </a:r>
                  <a:r>
                    <a:rPr lang="pt-BR" b="1" dirty="0">
                      <a:solidFill>
                        <a:srgbClr val="836967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pt-BR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pt-BR" b="1" dirty="0"/>
                    <a:t> (</a:t>
                  </a:r>
                  <a14:m>
                    <m:oMath xmlns:m="http://schemas.openxmlformats.org/officeDocument/2006/math">
                      <m:r>
                        <a:rPr lang="pt-BR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pt-BR" b="1" dirty="0"/>
                    <a:t> </a:t>
                  </a:r>
                  <a14:m>
                    <m:oMath xmlns:m="http://schemas.openxmlformats.org/officeDocument/2006/math">
                      <m:r>
                        <a:rPr lang="pt-BR" b="1" i="1"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r>
                    <a:rPr lang="pt-BR" dirty="0"/>
                    <a:t>)</a:t>
                  </a:r>
                  <a:r>
                    <a:rPr lang="pt-BR" b="1" dirty="0"/>
                    <a:t> </a:t>
                  </a:r>
                  <a14:m>
                    <m:oMath xmlns:m="http://schemas.openxmlformats.org/officeDocument/2006/math">
                      <m:r>
                        <a:rPr lang="pt-BR" b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𝒄𝒐𝒗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BR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b="1" dirty="0">
                      <a:solidFill>
                        <a:srgbClr val="836967"/>
                      </a:solidFill>
                    </a:rPr>
                    <a:t> </a:t>
                  </a:r>
                  <a:endParaRPr lang="pt-BR" dirty="0"/>
                </a:p>
              </p:txBody>
            </p:sp>
          </mc:Choice>
          <mc:Fallback>
            <p:sp>
              <p:nvSpPr>
                <p:cNvPr id="84" name="CaixaDeTexto 83">
                  <a:extLst>
                    <a:ext uri="{FF2B5EF4-FFF2-40B4-BE49-F238E27FC236}">
                      <a16:creationId xmlns:a16="http://schemas.microsoft.com/office/drawing/2014/main" id="{020F1EEC-2B66-4093-A730-2F3E7AA01D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567" y="2100970"/>
                  <a:ext cx="5470272" cy="388504"/>
                </a:xfrm>
                <a:prstGeom prst="rect">
                  <a:avLst/>
                </a:prstGeom>
                <a:blipFill>
                  <a:blip r:embed="rId3"/>
                  <a:stretch>
                    <a:fillRect t="-4762" b="-253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1844A629-E461-418A-A246-52C14D2CA3B2}"/>
                </a:ext>
              </a:extLst>
            </p:cNvPr>
            <p:cNvSpPr txBox="1"/>
            <p:nvPr/>
          </p:nvSpPr>
          <p:spPr>
            <a:xfrm>
              <a:off x="3265632" y="2073974"/>
              <a:ext cx="318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2</a:t>
              </a:r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DE9127C1-45D2-47C2-B6F0-2AF3737BF1C1}"/>
                </a:ext>
              </a:extLst>
            </p:cNvPr>
            <p:cNvSpPr txBox="1"/>
            <p:nvPr/>
          </p:nvSpPr>
          <p:spPr>
            <a:xfrm>
              <a:off x="4654122" y="2033591"/>
              <a:ext cx="318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8180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4">
            <a:extLst>
              <a:ext uri="{FF2B5EF4-FFF2-40B4-BE49-F238E27FC236}">
                <a16:creationId xmlns:a16="http://schemas.microsoft.com/office/drawing/2014/main" id="{C8CB637D-5B8C-42AA-AC09-65B1B75BC3AB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5" name="Grupo 115">
              <a:extLst>
                <a:ext uri="{FF2B5EF4-FFF2-40B4-BE49-F238E27FC236}">
                  <a16:creationId xmlns:a16="http://schemas.microsoft.com/office/drawing/2014/main" id="{FDBDE84B-2079-434E-9701-410746291477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0B5904AE-124E-4EE4-BFA6-80A75C9F6611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D68A287-4643-45F6-BCFA-BE1C5ABCD0E2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EA5418D-D826-4A2D-9961-F6D7C3BC642A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9" name="Grupo 25">
            <a:extLst>
              <a:ext uri="{FF2B5EF4-FFF2-40B4-BE49-F238E27FC236}">
                <a16:creationId xmlns:a16="http://schemas.microsoft.com/office/drawing/2014/main" id="{96A957DC-E986-4CF3-AC29-AE267C102903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10" name="Grupo 36">
              <a:extLst>
                <a:ext uri="{FF2B5EF4-FFF2-40B4-BE49-F238E27FC236}">
                  <a16:creationId xmlns:a16="http://schemas.microsoft.com/office/drawing/2014/main" id="{D9B496F8-4B8F-4E14-B7C3-851D7453686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F4DDA648-7513-4150-B619-1A4270D45201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FA1D2A7-F4E2-439F-AFB4-B66FE91E115E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11" name="Grupo 113">
              <a:extLst>
                <a:ext uri="{FF2B5EF4-FFF2-40B4-BE49-F238E27FC236}">
                  <a16:creationId xmlns:a16="http://schemas.microsoft.com/office/drawing/2014/main" id="{46D32B84-4EF9-4C74-A09E-036E629A613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3D19000A-1451-4933-B9A1-4B112FB7BA2A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A947352-6A7D-498F-94D5-F129DEDD7B8B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E523A9D4-839D-40C8-A597-5BE9CA93BE47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34CA66F-7D94-492B-A5C5-55BB2F85A11C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Fusões &amp; Aquisições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18C40A9-AC97-4524-AC07-E76769ECBB83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16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386F1F1-7B44-4F9E-A71A-F1FB3CCF3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56" b="5988"/>
          <a:stretch/>
        </p:blipFill>
        <p:spPr>
          <a:xfrm>
            <a:off x="738944" y="1882822"/>
            <a:ext cx="4386262" cy="3695696"/>
          </a:xfrm>
          <a:prstGeom prst="rect">
            <a:avLst/>
          </a:prstGeom>
        </p:spPr>
      </p:pic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4B357EBD-B2A8-4975-BD9F-6BD94545AA81}"/>
              </a:ext>
            </a:extLst>
          </p:cNvPr>
          <p:cNvCxnSpPr/>
          <p:nvPr/>
        </p:nvCxnSpPr>
        <p:spPr>
          <a:xfrm>
            <a:off x="6883400" y="490220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FF499566-8954-4B1A-9392-4F8B0FEB5F96}"/>
              </a:ext>
            </a:extLst>
          </p:cNvPr>
          <p:cNvGrpSpPr/>
          <p:nvPr/>
        </p:nvGrpSpPr>
        <p:grpSpPr>
          <a:xfrm>
            <a:off x="5816600" y="3171534"/>
            <a:ext cx="2743199" cy="1072944"/>
            <a:chOff x="5816600" y="3086429"/>
            <a:chExt cx="2743199" cy="1072944"/>
          </a:xfrm>
        </p:grpSpPr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FDE33127-F5DA-4B37-BC62-7D8B7AAAB3D9}"/>
                </a:ext>
              </a:extLst>
            </p:cNvPr>
            <p:cNvSpPr txBox="1"/>
            <p:nvPr/>
          </p:nvSpPr>
          <p:spPr>
            <a:xfrm>
              <a:off x="5816600" y="3251200"/>
              <a:ext cx="90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(X – </a:t>
              </a:r>
              <a:r>
                <a:rPr lang="pt-BR" dirty="0" err="1"/>
                <a:t>Xc</a:t>
              </a:r>
              <a:r>
                <a:rPr lang="pt-BR" dirty="0"/>
                <a:t>)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01AE252-C81E-4CEB-B510-2527B9D90022}"/>
                </a:ext>
              </a:extLst>
            </p:cNvPr>
            <p:cNvSpPr txBox="1"/>
            <p:nvPr/>
          </p:nvSpPr>
          <p:spPr>
            <a:xfrm>
              <a:off x="7113587" y="3251200"/>
              <a:ext cx="90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(Y – </a:t>
              </a:r>
              <a:r>
                <a:rPr lang="pt-BR" dirty="0" err="1"/>
                <a:t>Yc</a:t>
              </a:r>
              <a:r>
                <a:rPr lang="pt-BR" dirty="0"/>
                <a:t>)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C32E4511-4AEE-4C42-8443-330526B7AEDF}"/>
                </a:ext>
              </a:extLst>
            </p:cNvPr>
            <p:cNvSpPr txBox="1"/>
            <p:nvPr/>
          </p:nvSpPr>
          <p:spPr>
            <a:xfrm>
              <a:off x="6553200" y="3086429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CFB5AF09-1827-4BE3-B90B-75934D6C7F52}"/>
                </a:ext>
              </a:extLst>
            </p:cNvPr>
            <p:cNvSpPr txBox="1"/>
            <p:nvPr/>
          </p:nvSpPr>
          <p:spPr>
            <a:xfrm>
              <a:off x="7791118" y="3086429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5E4E7EBD-152A-49FE-A0D7-070C529EB91F}"/>
                </a:ext>
              </a:extLst>
            </p:cNvPr>
            <p:cNvSpPr txBox="1"/>
            <p:nvPr/>
          </p:nvSpPr>
          <p:spPr>
            <a:xfrm>
              <a:off x="6016201" y="3759263"/>
              <a:ext cx="407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a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73D3AC9C-A9D4-4F08-8F62-996369144BAE}"/>
                </a:ext>
              </a:extLst>
            </p:cNvPr>
            <p:cNvSpPr txBox="1"/>
            <p:nvPr/>
          </p:nvSpPr>
          <p:spPr>
            <a:xfrm>
              <a:off x="6150399" y="3675139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D89F501C-06DD-476B-A951-008A4F3FB4C2}"/>
                </a:ext>
              </a:extLst>
            </p:cNvPr>
            <p:cNvSpPr txBox="1"/>
            <p:nvPr/>
          </p:nvSpPr>
          <p:spPr>
            <a:xfrm>
              <a:off x="7460918" y="3663630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768295E-6072-42FA-81C5-751CA55E6BFD}"/>
                </a:ext>
              </a:extLst>
            </p:cNvPr>
            <p:cNvSpPr txBox="1"/>
            <p:nvPr/>
          </p:nvSpPr>
          <p:spPr>
            <a:xfrm>
              <a:off x="7295394" y="3748952"/>
              <a:ext cx="407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b</a:t>
              </a:r>
            </a:p>
          </p:txBody>
        </p: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9E54AE29-3F25-4789-AA8D-B33416CAA83A}"/>
                </a:ext>
              </a:extLst>
            </p:cNvPr>
            <p:cNvCxnSpPr/>
            <p:nvPr/>
          </p:nvCxnSpPr>
          <p:spPr>
            <a:xfrm>
              <a:off x="5816600" y="3620532"/>
              <a:ext cx="901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FD7FEF31-72BF-43C5-9370-0E25ECD1088A}"/>
                </a:ext>
              </a:extLst>
            </p:cNvPr>
            <p:cNvCxnSpPr/>
            <p:nvPr/>
          </p:nvCxnSpPr>
          <p:spPr>
            <a:xfrm>
              <a:off x="7075487" y="3620532"/>
              <a:ext cx="901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7F1660A3-A88F-4448-B0AB-5F2A292D6763}"/>
                </a:ext>
              </a:extLst>
            </p:cNvPr>
            <p:cNvSpPr txBox="1"/>
            <p:nvPr/>
          </p:nvSpPr>
          <p:spPr>
            <a:xfrm>
              <a:off x="6705600" y="3341370"/>
              <a:ext cx="3952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/>
                <a:t>-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74D2BC71-6689-4843-A29A-ECA35758FF98}"/>
                </a:ext>
              </a:extLst>
            </p:cNvPr>
            <p:cNvSpPr txBox="1"/>
            <p:nvPr/>
          </p:nvSpPr>
          <p:spPr>
            <a:xfrm>
              <a:off x="7939087" y="3382751"/>
              <a:ext cx="620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= </a:t>
              </a:r>
              <a:r>
                <a:rPr lang="pt-BR" sz="2000" dirty="0"/>
                <a:t>1</a:t>
              </a:r>
              <a:endParaRPr lang="pt-BR" sz="2400" dirty="0"/>
            </a:p>
          </p:txBody>
        </p:sp>
      </p:grp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7D96617-809F-4E88-A3D1-C3FB6CDAF33A}"/>
              </a:ext>
            </a:extLst>
          </p:cNvPr>
          <p:cNvSpPr txBox="1"/>
          <p:nvPr/>
        </p:nvSpPr>
        <p:spPr>
          <a:xfrm>
            <a:off x="5778500" y="2575875"/>
            <a:ext cx="2543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Equação da Hipérbole</a:t>
            </a:r>
          </a:p>
        </p:txBody>
      </p:sp>
    </p:spTree>
    <p:extLst>
      <p:ext uri="{BB962C8B-B14F-4D97-AF65-F5344CB8AC3E}">
        <p14:creationId xmlns:p14="http://schemas.microsoft.com/office/powerpoint/2010/main" val="11534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81952DB6-6466-462C-8E65-2DEAA11D3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397409"/>
            <a:ext cx="6680201" cy="464385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3A23118-9726-439D-85D0-C0F35E7BC9DB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66A88B4-51BD-4D4D-A247-413836905891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7ECF86E-E229-4969-9A10-E7F69FDA8E80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2CCEE11-1E2E-4EBE-98CC-122C93EAEA52}"/>
              </a:ext>
            </a:extLst>
          </p:cNvPr>
          <p:cNvSpPr txBox="1"/>
          <p:nvPr/>
        </p:nvSpPr>
        <p:spPr>
          <a:xfrm>
            <a:off x="3714750" y="1540383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FF"/>
                </a:solidFill>
              </a:rPr>
              <a:t>As Cônicas</a:t>
            </a:r>
          </a:p>
        </p:txBody>
      </p:sp>
    </p:spTree>
    <p:extLst>
      <p:ext uri="{BB962C8B-B14F-4D97-AF65-F5344CB8AC3E}">
        <p14:creationId xmlns:p14="http://schemas.microsoft.com/office/powerpoint/2010/main" val="221648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09764E36-ADCE-42C8-8295-714057F14B3E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94C179A-87B3-4B61-AADD-0E1FDEDB8820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6705196-73CA-4C75-B203-05F6D776695E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9732EB0-6466-447A-A021-2C8B2CE1478F}"/>
              </a:ext>
            </a:extLst>
          </p:cNvPr>
          <p:cNvGrpSpPr/>
          <p:nvPr/>
        </p:nvGrpSpPr>
        <p:grpSpPr>
          <a:xfrm>
            <a:off x="1451980" y="2193360"/>
            <a:ext cx="6683707" cy="2298161"/>
            <a:chOff x="1451980" y="2193360"/>
            <a:chExt cx="6683707" cy="2298161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1FB61B1B-10B8-4C4B-B29C-AD66959933B2}"/>
                </a:ext>
              </a:extLst>
            </p:cNvPr>
            <p:cNvSpPr txBox="1"/>
            <p:nvPr/>
          </p:nvSpPr>
          <p:spPr>
            <a:xfrm>
              <a:off x="3563687" y="2193360"/>
              <a:ext cx="2946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rgbClr val="00FF99"/>
                  </a:solidFill>
                </a:rPr>
                <a:t>Harry Markowitz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4BC626A5-EC45-4F54-A0AA-F79881CBA5FC}"/>
                </a:ext>
              </a:extLst>
            </p:cNvPr>
            <p:cNvSpPr/>
            <p:nvPr/>
          </p:nvSpPr>
          <p:spPr>
            <a:xfrm>
              <a:off x="3563687" y="3875968"/>
              <a:ext cx="25822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FFCCFF"/>
                  </a:solidFill>
                  <a:latin typeface="Arial Rounded MT Bold" pitchFamily="34" charset="0"/>
                </a:rPr>
                <a:t>Prêmio Nobel 1990</a:t>
              </a:r>
            </a:p>
            <a:p>
              <a:r>
                <a:rPr lang="pt-BR" sz="1600" dirty="0" err="1">
                  <a:solidFill>
                    <a:srgbClr val="FFFF99"/>
                  </a:solidFill>
                  <a:latin typeface="Arial Rounded MT Bold" pitchFamily="34" charset="0"/>
                </a:rPr>
                <a:t>University</a:t>
              </a:r>
              <a:r>
                <a:rPr lang="pt-BR" sz="1600" dirty="0">
                  <a:solidFill>
                    <a:srgbClr val="FFFF99"/>
                  </a:solidFill>
                  <a:latin typeface="Arial Rounded MT Bold" pitchFamily="34" charset="0"/>
                </a:rPr>
                <a:t> </a:t>
              </a:r>
              <a:r>
                <a:rPr lang="pt-BR" sz="1600" dirty="0" err="1">
                  <a:solidFill>
                    <a:srgbClr val="FFFF99"/>
                  </a:solidFill>
                  <a:latin typeface="Arial Rounded MT Bold" pitchFamily="34" charset="0"/>
                </a:rPr>
                <a:t>of</a:t>
              </a:r>
              <a:r>
                <a:rPr lang="pt-BR" sz="1600" dirty="0">
                  <a:solidFill>
                    <a:srgbClr val="FFFF99"/>
                  </a:solidFill>
                  <a:latin typeface="Arial Rounded MT Bold" pitchFamily="34" charset="0"/>
                </a:rPr>
                <a:t> Chicago</a:t>
              </a:r>
              <a:endParaRPr lang="pt-BR" sz="1600" dirty="0">
                <a:latin typeface="Arial Rounded MT Bold" pitchFamily="34" charset="0"/>
              </a:endParaRPr>
            </a:p>
          </p:txBody>
        </p:sp>
        <p:pic>
          <p:nvPicPr>
            <p:cNvPr id="33" name="Picture 2" descr="http://www.nobelprize.org/nobel_prizes/economic-sciences/laureates/1990/markowitz.jpg">
              <a:extLst>
                <a:ext uri="{FF2B5EF4-FFF2-40B4-BE49-F238E27FC236}">
                  <a16:creationId xmlns:a16="http://schemas.microsoft.com/office/drawing/2014/main" id="{A1358CF6-6943-430A-AC1D-D56C9CB0E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51980" y="2315127"/>
              <a:ext cx="1543050" cy="2162176"/>
            </a:xfrm>
            <a:prstGeom prst="rect">
              <a:avLst/>
            </a:prstGeom>
            <a:noFill/>
          </p:spPr>
        </p:pic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9AB2FF79-BF71-47BD-8AD6-598A8E2BC706}"/>
                </a:ext>
              </a:extLst>
            </p:cNvPr>
            <p:cNvSpPr txBox="1"/>
            <p:nvPr/>
          </p:nvSpPr>
          <p:spPr>
            <a:xfrm>
              <a:off x="3563687" y="2880952"/>
              <a:ext cx="4572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Markowitz, H.</a:t>
              </a:r>
              <a:r>
                <a:rPr lang="en-US" b="0" i="0" dirty="0">
                  <a:effectLst/>
                </a:rPr>
                <a:t> </a:t>
              </a:r>
              <a:r>
                <a:rPr lang="en-US" i="0" dirty="0">
                  <a:effectLst/>
                </a:rPr>
                <a:t>Portfolio</a:t>
              </a:r>
              <a:r>
                <a:rPr lang="en-US" b="0" i="0" dirty="0">
                  <a:effectLst/>
                </a:rPr>
                <a:t> Selection. The Journal of Finance, </a:t>
              </a:r>
              <a:r>
                <a:rPr lang="en-US" dirty="0"/>
                <a:t>v</a:t>
              </a:r>
              <a:r>
                <a:rPr lang="en-US" b="0" i="0" dirty="0">
                  <a:effectLst/>
                </a:rPr>
                <a:t>. 7, n. 1</a:t>
              </a:r>
              <a:r>
                <a:rPr lang="en-US" dirty="0"/>
                <a:t>,</a:t>
              </a:r>
              <a:r>
                <a:rPr lang="en-US" b="0" i="0" dirty="0">
                  <a:effectLst/>
                </a:rPr>
                <a:t> p. 77-91, 1952.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83377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7A40C87F-FCA2-47A5-9010-E6156FC6D330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3AC9EF-112F-4238-8E33-6EEEF6053551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D0FFDE9-A305-49D2-A48B-C3E9E61C7A8B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4E9F9DDC-4D4E-429B-A7E6-F9599B2201E9}"/>
              </a:ext>
            </a:extLst>
          </p:cNvPr>
          <p:cNvCxnSpPr/>
          <p:nvPr/>
        </p:nvCxnSpPr>
        <p:spPr>
          <a:xfrm>
            <a:off x="6645699" y="4949975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0E34ECD5-D3D7-4528-A783-F19526BB7B24}"/>
              </a:ext>
            </a:extLst>
          </p:cNvPr>
          <p:cNvSpPr txBox="1"/>
          <p:nvPr/>
        </p:nvSpPr>
        <p:spPr>
          <a:xfrm>
            <a:off x="5295160" y="2701193"/>
            <a:ext cx="306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Equação da Circunferência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469A6005-26F2-4F9B-88D9-8F8F87C50C22}"/>
              </a:ext>
            </a:extLst>
          </p:cNvPr>
          <p:cNvGrpSpPr/>
          <p:nvPr/>
        </p:nvGrpSpPr>
        <p:grpSpPr>
          <a:xfrm>
            <a:off x="5477299" y="3230246"/>
            <a:ext cx="2727596" cy="564881"/>
            <a:chOff x="5705899" y="3219309"/>
            <a:chExt cx="2727596" cy="564881"/>
          </a:xfrm>
        </p:grpSpPr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727902AF-BEAF-4113-90A0-4075672B5605}"/>
                </a:ext>
              </a:extLst>
            </p:cNvPr>
            <p:cNvSpPr txBox="1"/>
            <p:nvPr/>
          </p:nvSpPr>
          <p:spPr>
            <a:xfrm>
              <a:off x="5705899" y="3384080"/>
              <a:ext cx="90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(X – </a:t>
              </a:r>
              <a:r>
                <a:rPr lang="pt-BR" dirty="0" err="1"/>
                <a:t>Xc</a:t>
              </a:r>
              <a:r>
                <a:rPr lang="pt-BR" dirty="0"/>
                <a:t>)</a:t>
              </a:r>
            </a:p>
          </p:txBody>
        </p: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4BA406FC-DE74-4F25-BE6C-7AEF1DE250F6}"/>
                </a:ext>
              </a:extLst>
            </p:cNvPr>
            <p:cNvSpPr txBox="1"/>
            <p:nvPr/>
          </p:nvSpPr>
          <p:spPr>
            <a:xfrm>
              <a:off x="6875886" y="3384080"/>
              <a:ext cx="90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(Y – </a:t>
              </a:r>
              <a:r>
                <a:rPr lang="pt-BR" dirty="0" err="1"/>
                <a:t>Yc</a:t>
              </a:r>
              <a:r>
                <a:rPr lang="pt-BR" dirty="0"/>
                <a:t>)</a:t>
              </a:r>
            </a:p>
          </p:txBody>
        </p:sp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D5F01B51-DEE3-40B3-8F12-09A24080D75B}"/>
                </a:ext>
              </a:extLst>
            </p:cNvPr>
            <p:cNvSpPr txBox="1"/>
            <p:nvPr/>
          </p:nvSpPr>
          <p:spPr>
            <a:xfrm>
              <a:off x="6442499" y="3219309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  <p:sp>
          <p:nvSpPr>
            <p:cNvPr id="74" name="CaixaDeTexto 73">
              <a:extLst>
                <a:ext uri="{FF2B5EF4-FFF2-40B4-BE49-F238E27FC236}">
                  <a16:creationId xmlns:a16="http://schemas.microsoft.com/office/drawing/2014/main" id="{69B76B4E-96CB-487A-A107-A87BB641DE09}"/>
                </a:ext>
              </a:extLst>
            </p:cNvPr>
            <p:cNvSpPr txBox="1"/>
            <p:nvPr/>
          </p:nvSpPr>
          <p:spPr>
            <a:xfrm>
              <a:off x="7553417" y="3219309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FF5CC346-9FDE-4E14-9D2E-6ABDCD641290}"/>
                </a:ext>
              </a:extLst>
            </p:cNvPr>
            <p:cNvSpPr txBox="1"/>
            <p:nvPr/>
          </p:nvSpPr>
          <p:spPr>
            <a:xfrm>
              <a:off x="6569923" y="3384080"/>
              <a:ext cx="395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+</a:t>
              </a:r>
            </a:p>
          </p:txBody>
        </p: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674F14AC-2685-4FF2-B636-4D0C0FF6FAB8}"/>
                </a:ext>
              </a:extLst>
            </p:cNvPr>
            <p:cNvSpPr txBox="1"/>
            <p:nvPr/>
          </p:nvSpPr>
          <p:spPr>
            <a:xfrm>
              <a:off x="7701386" y="3375967"/>
              <a:ext cx="620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=  r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1862F7BA-D8CE-468A-BD48-13B13E0E065B}"/>
                </a:ext>
              </a:extLst>
            </p:cNvPr>
            <p:cNvSpPr txBox="1"/>
            <p:nvPr/>
          </p:nvSpPr>
          <p:spPr>
            <a:xfrm>
              <a:off x="8103295" y="3219309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</p:grp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0ED4A593-556A-492B-AAA9-E438C557BFCC}"/>
              </a:ext>
            </a:extLst>
          </p:cNvPr>
          <p:cNvGrpSpPr/>
          <p:nvPr/>
        </p:nvGrpSpPr>
        <p:grpSpPr>
          <a:xfrm>
            <a:off x="1387883" y="2297906"/>
            <a:ext cx="3266259" cy="2262187"/>
            <a:chOff x="1261444" y="2576912"/>
            <a:chExt cx="3266259" cy="2262187"/>
          </a:xfrm>
        </p:grpSpPr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D283A330-0182-4C05-8CDC-9D2C23234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1444" y="2576912"/>
              <a:ext cx="3266259" cy="2262187"/>
            </a:xfrm>
            <a:prstGeom prst="rect">
              <a:avLst/>
            </a:prstGeom>
          </p:spPr>
        </p:pic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8C92D9A1-B85D-4308-B603-6D291AB5C157}"/>
                </a:ext>
              </a:extLst>
            </p:cNvPr>
            <p:cNvSpPr txBox="1"/>
            <p:nvPr/>
          </p:nvSpPr>
          <p:spPr>
            <a:xfrm>
              <a:off x="3136582" y="3514826"/>
              <a:ext cx="450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840E6E17-D1A4-418D-A1C1-8E1427FD6B59}"/>
                </a:ext>
              </a:extLst>
            </p:cNvPr>
            <p:cNvSpPr/>
            <p:nvPr/>
          </p:nvSpPr>
          <p:spPr>
            <a:xfrm>
              <a:off x="2799323" y="4127500"/>
              <a:ext cx="190500" cy="177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7" name="Conector reto 86">
              <a:extLst>
                <a:ext uri="{FF2B5EF4-FFF2-40B4-BE49-F238E27FC236}">
                  <a16:creationId xmlns:a16="http://schemas.microsoft.com/office/drawing/2014/main" id="{2E04AADF-0E86-4C15-8E57-1F7732F84FF2}"/>
                </a:ext>
              </a:extLst>
            </p:cNvPr>
            <p:cNvCxnSpPr>
              <a:cxnSpLocks/>
            </p:cNvCxnSpPr>
            <p:nvPr/>
          </p:nvCxnSpPr>
          <p:spPr>
            <a:xfrm>
              <a:off x="2799323" y="4114800"/>
              <a:ext cx="1778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>
              <a:extLst>
                <a:ext uri="{FF2B5EF4-FFF2-40B4-BE49-F238E27FC236}">
                  <a16:creationId xmlns:a16="http://schemas.microsoft.com/office/drawing/2014/main" id="{D9398A11-6A92-4004-9F37-9F827AA911E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00923" y="4203700"/>
              <a:ext cx="1778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5204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B1E8AF6F-8456-4EA4-8069-F112EAF98286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446D8B2-FD82-4B04-A7C1-F65BA6F90C20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F47C4D5-A291-4ACC-BEFF-BC2F3749F245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B39D0A71-3722-47A6-A397-CA6BFE6D4515}"/>
              </a:ext>
            </a:extLst>
          </p:cNvPr>
          <p:cNvSpPr txBox="1"/>
          <p:nvPr/>
        </p:nvSpPr>
        <p:spPr>
          <a:xfrm>
            <a:off x="1586022" y="2284231"/>
            <a:ext cx="2160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Aplicações da Circunferência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A41B277-A2E2-45B0-8ED8-8B62BA41A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18" b="4054"/>
          <a:stretch/>
        </p:blipFill>
        <p:spPr>
          <a:xfrm>
            <a:off x="1025499" y="3944453"/>
            <a:ext cx="2500874" cy="18500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8B8C9AB-2EB6-4489-92FB-7E9756C14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9" r="16588"/>
          <a:stretch/>
        </p:blipFill>
        <p:spPr>
          <a:xfrm>
            <a:off x="5524190" y="3944453"/>
            <a:ext cx="2663471" cy="185009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454E358-0FCB-46A5-A14C-55D9BFC55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051" y="3944453"/>
            <a:ext cx="1842461" cy="18424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20B9591-21C5-4FE7-96A2-8353C2CC3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199" y="1967008"/>
            <a:ext cx="1842462" cy="18424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9404899-A860-4992-8FE1-5E30B8EE62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723" r="26091"/>
          <a:stretch/>
        </p:blipFill>
        <p:spPr>
          <a:xfrm>
            <a:off x="3924300" y="1967008"/>
            <a:ext cx="2332378" cy="18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3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DD1BFC67-A9A8-4BDF-B388-9D3EC59826B2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DAB1D0-FA4C-4E6A-81C1-2199B270D860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1A6D8BF-84C9-4E2C-BCAD-71ED0A2A5BE1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FDA64D-D53C-4ABA-9741-E4ED33AD8BC3}"/>
              </a:ext>
            </a:extLst>
          </p:cNvPr>
          <p:cNvGrpSpPr/>
          <p:nvPr/>
        </p:nvGrpSpPr>
        <p:grpSpPr>
          <a:xfrm>
            <a:off x="846804" y="2408247"/>
            <a:ext cx="4095540" cy="2781300"/>
            <a:chOff x="846804" y="2408247"/>
            <a:chExt cx="4095540" cy="278130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48D438EA-F95E-4308-9AFC-BE574C204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413" t="19553" r="15920" b="4990"/>
            <a:stretch/>
          </p:blipFill>
          <p:spPr>
            <a:xfrm>
              <a:off x="846804" y="2408247"/>
              <a:ext cx="4095540" cy="2781300"/>
            </a:xfrm>
            <a:prstGeom prst="rect">
              <a:avLst/>
            </a:prstGeom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D0DB570-EB0D-4746-800E-1445056E6D88}"/>
                </a:ext>
              </a:extLst>
            </p:cNvPr>
            <p:cNvSpPr/>
            <p:nvPr/>
          </p:nvSpPr>
          <p:spPr>
            <a:xfrm>
              <a:off x="857389" y="2420947"/>
              <a:ext cx="495300" cy="8175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F05AC30A-224B-4769-BC5E-726B45FF6B2E}"/>
                </a:ext>
              </a:extLst>
            </p:cNvPr>
            <p:cNvSpPr/>
            <p:nvPr/>
          </p:nvSpPr>
          <p:spPr>
            <a:xfrm>
              <a:off x="1206500" y="2730500"/>
              <a:ext cx="495300" cy="2921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26E71A8E-E61F-48C0-B70F-66F33958579B}"/>
                </a:ext>
              </a:extLst>
            </p:cNvPr>
            <p:cNvSpPr/>
            <p:nvPr/>
          </p:nvSpPr>
          <p:spPr>
            <a:xfrm>
              <a:off x="2171700" y="2420947"/>
              <a:ext cx="215900" cy="1190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468AA316-E493-4D8B-BE94-5C24979AEAC9}"/>
              </a:ext>
            </a:extLst>
          </p:cNvPr>
          <p:cNvCxnSpPr/>
          <p:nvPr/>
        </p:nvCxnSpPr>
        <p:spPr>
          <a:xfrm>
            <a:off x="6883400" y="490220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93157CD1-C7D6-4121-AE88-B4A2C003E3AC}"/>
              </a:ext>
            </a:extLst>
          </p:cNvPr>
          <p:cNvGrpSpPr/>
          <p:nvPr/>
        </p:nvGrpSpPr>
        <p:grpSpPr>
          <a:xfrm>
            <a:off x="5816600" y="3171534"/>
            <a:ext cx="2743199" cy="1072944"/>
            <a:chOff x="5816600" y="3086429"/>
            <a:chExt cx="2743199" cy="1072944"/>
          </a:xfrm>
        </p:grpSpPr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A985FED3-C22C-44D6-9435-15FB9CA08143}"/>
                </a:ext>
              </a:extLst>
            </p:cNvPr>
            <p:cNvSpPr txBox="1"/>
            <p:nvPr/>
          </p:nvSpPr>
          <p:spPr>
            <a:xfrm>
              <a:off x="5816600" y="3251200"/>
              <a:ext cx="90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(X – </a:t>
              </a:r>
              <a:r>
                <a:rPr lang="pt-BR" dirty="0" err="1"/>
                <a:t>Xc</a:t>
              </a:r>
              <a:r>
                <a:rPr lang="pt-BR" dirty="0"/>
                <a:t>)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8D371D36-0F37-4D7A-91CD-ED703F3D0E70}"/>
                </a:ext>
              </a:extLst>
            </p:cNvPr>
            <p:cNvSpPr txBox="1"/>
            <p:nvPr/>
          </p:nvSpPr>
          <p:spPr>
            <a:xfrm>
              <a:off x="7113587" y="3251200"/>
              <a:ext cx="90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(Y – </a:t>
              </a:r>
              <a:r>
                <a:rPr lang="pt-BR" dirty="0" err="1"/>
                <a:t>Yc</a:t>
              </a:r>
              <a:r>
                <a:rPr lang="pt-BR" dirty="0"/>
                <a:t>)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2785EC58-3AA4-4AA8-BBC7-3E383C4CD520}"/>
                </a:ext>
              </a:extLst>
            </p:cNvPr>
            <p:cNvSpPr txBox="1"/>
            <p:nvPr/>
          </p:nvSpPr>
          <p:spPr>
            <a:xfrm>
              <a:off x="6553200" y="3086429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9C133872-0D0A-4EFC-8DD6-3B421649BAE2}"/>
                </a:ext>
              </a:extLst>
            </p:cNvPr>
            <p:cNvSpPr txBox="1"/>
            <p:nvPr/>
          </p:nvSpPr>
          <p:spPr>
            <a:xfrm>
              <a:off x="7791118" y="3086429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24B9DE95-6E69-486C-BD21-FB934F72DB95}"/>
                </a:ext>
              </a:extLst>
            </p:cNvPr>
            <p:cNvSpPr txBox="1"/>
            <p:nvPr/>
          </p:nvSpPr>
          <p:spPr>
            <a:xfrm>
              <a:off x="6016201" y="3759263"/>
              <a:ext cx="407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a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CBD2F96D-B3DE-41B6-B78F-5B0C044AA8E8}"/>
                </a:ext>
              </a:extLst>
            </p:cNvPr>
            <p:cNvSpPr txBox="1"/>
            <p:nvPr/>
          </p:nvSpPr>
          <p:spPr>
            <a:xfrm>
              <a:off x="6150399" y="3675139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0721BD2B-BD8D-4EF7-84B8-8DCABFF99555}"/>
                </a:ext>
              </a:extLst>
            </p:cNvPr>
            <p:cNvSpPr txBox="1"/>
            <p:nvPr/>
          </p:nvSpPr>
          <p:spPr>
            <a:xfrm>
              <a:off x="7460918" y="3663630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E2249FD0-B2C4-47C0-BAEA-EF617D0DF85C}"/>
                </a:ext>
              </a:extLst>
            </p:cNvPr>
            <p:cNvSpPr txBox="1"/>
            <p:nvPr/>
          </p:nvSpPr>
          <p:spPr>
            <a:xfrm>
              <a:off x="7295394" y="3748952"/>
              <a:ext cx="407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b</a:t>
              </a:r>
            </a:p>
          </p:txBody>
        </p: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11C59737-52D8-47F4-BD51-C58DDA4017D6}"/>
                </a:ext>
              </a:extLst>
            </p:cNvPr>
            <p:cNvCxnSpPr/>
            <p:nvPr/>
          </p:nvCxnSpPr>
          <p:spPr>
            <a:xfrm>
              <a:off x="5816600" y="3620532"/>
              <a:ext cx="901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A94C3612-C42D-41AB-9BDB-1B8D2F9570B7}"/>
                </a:ext>
              </a:extLst>
            </p:cNvPr>
            <p:cNvCxnSpPr/>
            <p:nvPr/>
          </p:nvCxnSpPr>
          <p:spPr>
            <a:xfrm>
              <a:off x="7075487" y="3620532"/>
              <a:ext cx="901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89C1CA77-5C0C-456F-A63C-502AE5F610E9}"/>
                </a:ext>
              </a:extLst>
            </p:cNvPr>
            <p:cNvSpPr txBox="1"/>
            <p:nvPr/>
          </p:nvSpPr>
          <p:spPr>
            <a:xfrm>
              <a:off x="6705600" y="3389700"/>
              <a:ext cx="395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+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2EDBB5D-10D8-4204-BC1A-BFD2698FDDD3}"/>
                </a:ext>
              </a:extLst>
            </p:cNvPr>
            <p:cNvSpPr txBox="1"/>
            <p:nvPr/>
          </p:nvSpPr>
          <p:spPr>
            <a:xfrm>
              <a:off x="7939087" y="3382751"/>
              <a:ext cx="620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= </a:t>
              </a:r>
              <a:r>
                <a:rPr lang="pt-BR" sz="2000" dirty="0"/>
                <a:t>1</a:t>
              </a:r>
              <a:endParaRPr lang="pt-BR" sz="2400" dirty="0"/>
            </a:p>
          </p:txBody>
        </p:sp>
      </p:grp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0778F90-16C4-41CD-A37E-8C663395717A}"/>
              </a:ext>
            </a:extLst>
          </p:cNvPr>
          <p:cNvSpPr txBox="1"/>
          <p:nvPr/>
        </p:nvSpPr>
        <p:spPr>
          <a:xfrm>
            <a:off x="5778500" y="2575875"/>
            <a:ext cx="2543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Equação da Elipse</a:t>
            </a:r>
          </a:p>
        </p:txBody>
      </p:sp>
    </p:spTree>
    <p:extLst>
      <p:ext uri="{BB962C8B-B14F-4D97-AF65-F5344CB8AC3E}">
        <p14:creationId xmlns:p14="http://schemas.microsoft.com/office/powerpoint/2010/main" val="136712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B1E8AF6F-8456-4EA4-8069-F112EAF98286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446D8B2-FD82-4B04-A7C1-F65BA6F90C20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F47C4D5-A291-4ACC-BEFF-BC2F3749F245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AB7F007-7690-44B7-A09D-24559E56A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34" y="4127498"/>
            <a:ext cx="2702741" cy="191406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458BD538-65DD-4D3B-B92F-A39922B23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163" y="4121174"/>
            <a:ext cx="2661137" cy="1894647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49EB91B0-2DB8-471B-A2E8-A65B404D1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760" y="1849416"/>
            <a:ext cx="3003218" cy="169363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00ACDCA3-FC69-4CDE-B72F-78BC90697D28}"/>
              </a:ext>
            </a:extLst>
          </p:cNvPr>
          <p:cNvSpPr txBox="1"/>
          <p:nvPr/>
        </p:nvSpPr>
        <p:spPr>
          <a:xfrm>
            <a:off x="6339434" y="5582015"/>
            <a:ext cx="216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Câmara de Sussurros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B39D0A71-3722-47A6-A397-CA6BFE6D4515}"/>
              </a:ext>
            </a:extLst>
          </p:cNvPr>
          <p:cNvSpPr txBox="1"/>
          <p:nvPr/>
        </p:nvSpPr>
        <p:spPr>
          <a:xfrm>
            <a:off x="1586022" y="2284231"/>
            <a:ext cx="2160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Aplicações da Elipse</a:t>
            </a: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1331EB5D-4212-4710-9456-BB6085926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080" y="4121174"/>
            <a:ext cx="2770078" cy="189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03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DD1BFC67-A9A8-4BDF-B388-9D3EC59826B2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DAB1D0-FA4C-4E6A-81C1-2199B270D860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1A6D8BF-84C9-4E2C-BCAD-71ED0A2A5BE1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E7374DF-092E-40BC-868D-79C75C29896F}"/>
              </a:ext>
            </a:extLst>
          </p:cNvPr>
          <p:cNvGrpSpPr/>
          <p:nvPr/>
        </p:nvGrpSpPr>
        <p:grpSpPr>
          <a:xfrm>
            <a:off x="5912495" y="3593659"/>
            <a:ext cx="2249343" cy="532493"/>
            <a:chOff x="5992625" y="3136459"/>
            <a:chExt cx="2249343" cy="532493"/>
          </a:xfrm>
        </p:grpSpPr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468AA316-E493-4D8B-BE94-5C24979AEAC9}"/>
                </a:ext>
              </a:extLst>
            </p:cNvPr>
            <p:cNvCxnSpPr/>
            <p:nvPr/>
          </p:nvCxnSpPr>
          <p:spPr>
            <a:xfrm>
              <a:off x="7299138" y="3381761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A985FED3-C22C-44D6-9435-15FB9CA08143}"/>
                </a:ext>
              </a:extLst>
            </p:cNvPr>
            <p:cNvSpPr txBox="1"/>
            <p:nvPr/>
          </p:nvSpPr>
          <p:spPr>
            <a:xfrm>
              <a:off x="7340268" y="3279758"/>
              <a:ext cx="90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(X – X</a:t>
              </a:r>
              <a:r>
                <a:rPr lang="pt-BR" sz="1200" dirty="0"/>
                <a:t>0</a:t>
              </a:r>
              <a:r>
                <a:rPr lang="pt-BR" dirty="0"/>
                <a:t>)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8D371D36-0F37-4D7A-91CD-ED703F3D0E70}"/>
                </a:ext>
              </a:extLst>
            </p:cNvPr>
            <p:cNvSpPr txBox="1"/>
            <p:nvPr/>
          </p:nvSpPr>
          <p:spPr>
            <a:xfrm>
              <a:off x="5992625" y="3279758"/>
              <a:ext cx="90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(Y – Y</a:t>
              </a:r>
              <a:r>
                <a:rPr lang="pt-BR" sz="1200" dirty="0"/>
                <a:t>0</a:t>
              </a:r>
              <a:r>
                <a:rPr lang="pt-BR" dirty="0"/>
                <a:t>)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9C133872-0D0A-4EFC-8DD6-3B421649BAE2}"/>
                </a:ext>
              </a:extLst>
            </p:cNvPr>
            <p:cNvSpPr txBox="1"/>
            <p:nvPr/>
          </p:nvSpPr>
          <p:spPr>
            <a:xfrm>
              <a:off x="6638738" y="3136459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2EDBB5D-10D8-4204-BC1A-BFD2698FDDD3}"/>
                </a:ext>
              </a:extLst>
            </p:cNvPr>
            <p:cNvSpPr txBox="1"/>
            <p:nvPr/>
          </p:nvSpPr>
          <p:spPr>
            <a:xfrm>
              <a:off x="6765739" y="3268842"/>
              <a:ext cx="7365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= 2p</a:t>
              </a:r>
            </a:p>
          </p:txBody>
        </p:sp>
      </p:grp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0778F90-16C4-41CD-A37E-8C663395717A}"/>
              </a:ext>
            </a:extLst>
          </p:cNvPr>
          <p:cNvSpPr txBox="1"/>
          <p:nvPr/>
        </p:nvSpPr>
        <p:spPr>
          <a:xfrm>
            <a:off x="5698370" y="3033075"/>
            <a:ext cx="2543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Equação da Parábola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6BA9A44-C17F-4FDE-847D-CB6FCA484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55" t="32275" r="40326" b="28346"/>
          <a:stretch/>
        </p:blipFill>
        <p:spPr>
          <a:xfrm>
            <a:off x="902032" y="2235200"/>
            <a:ext cx="4252079" cy="33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65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14">
            <a:extLst>
              <a:ext uri="{FF2B5EF4-FFF2-40B4-BE49-F238E27FC236}">
                <a16:creationId xmlns:a16="http://schemas.microsoft.com/office/drawing/2014/main" id="{D7EF1147-9179-4E42-9FA9-37DFBCD4708E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32" name="Grupo 115">
              <a:extLst>
                <a:ext uri="{FF2B5EF4-FFF2-40B4-BE49-F238E27FC236}">
                  <a16:creationId xmlns:a16="http://schemas.microsoft.com/office/drawing/2014/main" id="{0DB87EFA-B4DF-4BAC-919A-0732F7EB2667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79C4CEE2-0D03-49C7-81AE-C13298E0BAEC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CEBFCA7D-C04A-45FD-A9FF-253D9BF8926D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EF0FBFAF-9F93-4CC7-97FE-9209664A53C2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36" name="Grupo 25">
            <a:extLst>
              <a:ext uri="{FF2B5EF4-FFF2-40B4-BE49-F238E27FC236}">
                <a16:creationId xmlns:a16="http://schemas.microsoft.com/office/drawing/2014/main" id="{1AE340D7-20EC-41C1-BEEA-508538671D8A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F159E05B-E995-485D-B0E5-82BA50BD2DB4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E2177215-BC00-456D-80CF-98D0DFD43D0F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C8199C07-60DA-4440-8EB0-D1DC5E682349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38" name="Grupo 113">
              <a:extLst>
                <a:ext uri="{FF2B5EF4-FFF2-40B4-BE49-F238E27FC236}">
                  <a16:creationId xmlns:a16="http://schemas.microsoft.com/office/drawing/2014/main" id="{9D7C2F14-A41D-4648-9E01-8F59A4AC260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B709E5ED-E394-4D41-9EF0-9D4914A1A3EE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384EEDDE-5BD7-46D2-83FE-40DF97038914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54896E9F-AAF1-4F70-8FB6-3618F9BA9A32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E6E7E154-93F3-4714-B993-C1F8907085AB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D710526-DE9E-4938-9786-8224204AAB41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63B608F-CA23-4C7A-8E22-3207C9486E82}"/>
              </a:ext>
            </a:extLst>
          </p:cNvPr>
          <p:cNvSpPr txBox="1"/>
          <p:nvPr/>
        </p:nvSpPr>
        <p:spPr>
          <a:xfrm>
            <a:off x="1523523" y="2162228"/>
            <a:ext cx="2160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Aplicações da Parábola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6F5D2C9-DBF7-4152-9665-B812B0369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17"/>
          <a:stretch/>
        </p:blipFill>
        <p:spPr>
          <a:xfrm>
            <a:off x="519312" y="3887682"/>
            <a:ext cx="2446447" cy="20154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A24C86A-51FD-4B30-A78E-DD9EF567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838" y="1592066"/>
            <a:ext cx="3173413" cy="197132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95D2DA0-78C3-4E34-B9DA-DD84171245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69" r="8849"/>
          <a:stretch/>
        </p:blipFill>
        <p:spPr>
          <a:xfrm>
            <a:off x="6083545" y="3887682"/>
            <a:ext cx="2603500" cy="20595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CB1105B-0536-4D9E-B32D-FB3F24370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800" y="3895363"/>
            <a:ext cx="2692400" cy="20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56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3F8BEFFE-1437-419E-8E64-097A0B376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31" y="2428506"/>
            <a:ext cx="3210969" cy="2470941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5279C8CF-2686-420F-81C1-548243E34AAE}"/>
              </a:ext>
            </a:extLst>
          </p:cNvPr>
          <p:cNvGrpSpPr/>
          <p:nvPr/>
        </p:nvGrpSpPr>
        <p:grpSpPr>
          <a:xfrm>
            <a:off x="5194300" y="3311234"/>
            <a:ext cx="2743199" cy="1072944"/>
            <a:chOff x="5816600" y="3086429"/>
            <a:chExt cx="2743199" cy="1072944"/>
          </a:xfrm>
        </p:grpSpPr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DF5302B6-0346-4CD5-920E-0DDFD682A159}"/>
                </a:ext>
              </a:extLst>
            </p:cNvPr>
            <p:cNvSpPr txBox="1"/>
            <p:nvPr/>
          </p:nvSpPr>
          <p:spPr>
            <a:xfrm>
              <a:off x="5816600" y="3251200"/>
              <a:ext cx="90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(X – </a:t>
              </a:r>
              <a:r>
                <a:rPr lang="pt-BR" dirty="0" err="1"/>
                <a:t>Xc</a:t>
              </a:r>
              <a:r>
                <a:rPr lang="pt-BR" dirty="0"/>
                <a:t>)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3847FBA8-2D17-4CF2-9A3D-55E091FB3325}"/>
                </a:ext>
              </a:extLst>
            </p:cNvPr>
            <p:cNvSpPr txBox="1"/>
            <p:nvPr/>
          </p:nvSpPr>
          <p:spPr>
            <a:xfrm>
              <a:off x="7113587" y="3251200"/>
              <a:ext cx="90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(Y – </a:t>
              </a:r>
              <a:r>
                <a:rPr lang="pt-BR" dirty="0" err="1"/>
                <a:t>Yc</a:t>
              </a:r>
              <a:r>
                <a:rPr lang="pt-BR" dirty="0"/>
                <a:t>)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4F0ADEE9-F0E1-430D-9C7B-931A5BB1010E}"/>
                </a:ext>
              </a:extLst>
            </p:cNvPr>
            <p:cNvSpPr txBox="1"/>
            <p:nvPr/>
          </p:nvSpPr>
          <p:spPr>
            <a:xfrm>
              <a:off x="6553200" y="3086429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6B6C8D9-C382-449D-90F6-04F73147993B}"/>
                </a:ext>
              </a:extLst>
            </p:cNvPr>
            <p:cNvSpPr txBox="1"/>
            <p:nvPr/>
          </p:nvSpPr>
          <p:spPr>
            <a:xfrm>
              <a:off x="7791118" y="3086429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8EC653AA-F41C-4482-B17D-A43ABD689109}"/>
                </a:ext>
              </a:extLst>
            </p:cNvPr>
            <p:cNvSpPr txBox="1"/>
            <p:nvPr/>
          </p:nvSpPr>
          <p:spPr>
            <a:xfrm>
              <a:off x="6016201" y="3759263"/>
              <a:ext cx="407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a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F4428366-118E-493D-B250-A05BA953BBFE}"/>
                </a:ext>
              </a:extLst>
            </p:cNvPr>
            <p:cNvSpPr txBox="1"/>
            <p:nvPr/>
          </p:nvSpPr>
          <p:spPr>
            <a:xfrm>
              <a:off x="6150399" y="3675139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12B9253C-5F90-45FA-8724-1923E5CF6FDB}"/>
                </a:ext>
              </a:extLst>
            </p:cNvPr>
            <p:cNvSpPr txBox="1"/>
            <p:nvPr/>
          </p:nvSpPr>
          <p:spPr>
            <a:xfrm>
              <a:off x="7460918" y="3663630"/>
              <a:ext cx="33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2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90224B63-6B0B-45EF-A19D-83C44D256FEE}"/>
                </a:ext>
              </a:extLst>
            </p:cNvPr>
            <p:cNvSpPr txBox="1"/>
            <p:nvPr/>
          </p:nvSpPr>
          <p:spPr>
            <a:xfrm>
              <a:off x="7295394" y="3748952"/>
              <a:ext cx="407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b</a:t>
              </a:r>
            </a:p>
          </p:txBody>
        </p: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F5D155BF-A1F1-4DD0-BF91-C91584D16647}"/>
                </a:ext>
              </a:extLst>
            </p:cNvPr>
            <p:cNvCxnSpPr/>
            <p:nvPr/>
          </p:nvCxnSpPr>
          <p:spPr>
            <a:xfrm>
              <a:off x="5816600" y="3620532"/>
              <a:ext cx="901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B98FA9CA-0230-4511-964C-DD07A9C49C30}"/>
                </a:ext>
              </a:extLst>
            </p:cNvPr>
            <p:cNvCxnSpPr/>
            <p:nvPr/>
          </p:nvCxnSpPr>
          <p:spPr>
            <a:xfrm>
              <a:off x="7075487" y="3620532"/>
              <a:ext cx="901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8D3AF89D-7EDD-4F32-8215-7ADDFFA3A652}"/>
                </a:ext>
              </a:extLst>
            </p:cNvPr>
            <p:cNvSpPr txBox="1"/>
            <p:nvPr/>
          </p:nvSpPr>
          <p:spPr>
            <a:xfrm>
              <a:off x="6705600" y="3341370"/>
              <a:ext cx="3952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/>
                <a:t>-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66BF9C18-2BC1-4161-84C2-358856A5D9BB}"/>
                </a:ext>
              </a:extLst>
            </p:cNvPr>
            <p:cNvSpPr txBox="1"/>
            <p:nvPr/>
          </p:nvSpPr>
          <p:spPr>
            <a:xfrm>
              <a:off x="7939087" y="3382751"/>
              <a:ext cx="620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= </a:t>
              </a:r>
              <a:r>
                <a:rPr lang="pt-BR" sz="2000" dirty="0"/>
                <a:t>1</a:t>
              </a:r>
              <a:endParaRPr lang="pt-BR" sz="2400" dirty="0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7557FAEE-5361-4449-B55F-833FCC457D87}"/>
              </a:ext>
            </a:extLst>
          </p:cNvPr>
          <p:cNvSpPr txBox="1"/>
          <p:nvPr/>
        </p:nvSpPr>
        <p:spPr>
          <a:xfrm>
            <a:off x="5181388" y="2781566"/>
            <a:ext cx="2543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Equação da Hipérbole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30EAD3D-7599-4D20-9A45-DBFBB5E3A0C7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C0676E-6E46-4F87-BF01-0AA6771526E1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B4A0F7-CBB0-466F-918A-34008B9EDEAA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96757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367A5C54-75E8-4F9C-8E9F-E0CA68AF0BAA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522B50-FE57-4704-BE33-06E990A0FDC4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12C3F0-33EB-432A-8A22-9F5EDEAC68C1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8FCCF9-3381-4ED7-A4E6-D539774B5989}"/>
              </a:ext>
            </a:extLst>
          </p:cNvPr>
          <p:cNvSpPr txBox="1"/>
          <p:nvPr/>
        </p:nvSpPr>
        <p:spPr>
          <a:xfrm>
            <a:off x="1464831" y="2202739"/>
            <a:ext cx="2160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Aplicações da Hipérbole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81E946A-F36C-4322-871D-AC4ADD746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47" y="3864776"/>
            <a:ext cx="2738785" cy="192123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B67DA2A-5F72-419B-8D66-4DEBA22CF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45" r="4871"/>
          <a:stretch/>
        </p:blipFill>
        <p:spPr>
          <a:xfrm>
            <a:off x="5878370" y="3864776"/>
            <a:ext cx="2895600" cy="19526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EC621DF-0E01-4C62-B06C-A063D2507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425" y="3849081"/>
            <a:ext cx="2343150" cy="19526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44F42DF-F3DF-4FC6-8CE5-29A4B9D0F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370" y="2052203"/>
            <a:ext cx="2895600" cy="1642136"/>
          </a:xfrm>
          <a:prstGeom prst="rect">
            <a:avLst/>
          </a:prstGeom>
        </p:spPr>
      </p:pic>
      <p:sp>
        <p:nvSpPr>
          <p:cNvPr id="33" name="Balão de Fala: Oval 32">
            <a:extLst>
              <a:ext uri="{FF2B5EF4-FFF2-40B4-BE49-F238E27FC236}">
                <a16:creationId xmlns:a16="http://schemas.microsoft.com/office/drawing/2014/main" id="{99B60EF0-EA73-4BC2-8018-85546681CD39}"/>
              </a:ext>
            </a:extLst>
          </p:cNvPr>
          <p:cNvSpPr/>
          <p:nvPr/>
        </p:nvSpPr>
        <p:spPr>
          <a:xfrm>
            <a:off x="4483100" y="1422117"/>
            <a:ext cx="1775466" cy="1070957"/>
          </a:xfrm>
          <a:prstGeom prst="wedgeEllipseCallout">
            <a:avLst>
              <a:gd name="adj1" fmla="val 63861"/>
              <a:gd name="adj2" fmla="val 7136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9670DFF-4E6B-4F0A-9B8E-8BB4B0F856FD}"/>
              </a:ext>
            </a:extLst>
          </p:cNvPr>
          <p:cNvSpPr txBox="1"/>
          <p:nvPr/>
        </p:nvSpPr>
        <p:spPr>
          <a:xfrm>
            <a:off x="4748533" y="1595178"/>
            <a:ext cx="124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Ganhar dinheiro!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C0392D4-B053-4113-BCD0-975BA4DD7FE1}"/>
              </a:ext>
            </a:extLst>
          </p:cNvPr>
          <p:cNvSpPr txBox="1"/>
          <p:nvPr/>
        </p:nvSpPr>
        <p:spPr>
          <a:xfrm>
            <a:off x="7099300" y="3350407"/>
            <a:ext cx="16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Warren Buffett</a:t>
            </a:r>
          </a:p>
        </p:txBody>
      </p:sp>
    </p:spTree>
    <p:extLst>
      <p:ext uri="{BB962C8B-B14F-4D97-AF65-F5344CB8AC3E}">
        <p14:creationId xmlns:p14="http://schemas.microsoft.com/office/powerpoint/2010/main" val="2231990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09C54BF5-4D81-4FB1-B9FD-DB80B4CF6806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CB706A6-E84C-464B-8118-B93F8EBD2EDD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4AA7384-72C1-45EE-A8D2-F66EA1466B94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27418C6-03C5-41D8-8D10-7B1FE41439BF}"/>
              </a:ext>
            </a:extLst>
          </p:cNvPr>
          <p:cNvSpPr txBox="1"/>
          <p:nvPr/>
        </p:nvSpPr>
        <p:spPr>
          <a:xfrm>
            <a:off x="6973837" y="1429749"/>
            <a:ext cx="1235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C(w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1-w)</a:t>
            </a:r>
            <a:endParaRPr lang="pt-BR" sz="2000" b="1" dirty="0"/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EFDE85DD-F950-4D2A-9A60-AAD760D1D23C}"/>
              </a:ext>
            </a:extLst>
          </p:cNvPr>
          <p:cNvCxnSpPr>
            <a:cxnSpLocks/>
          </p:cNvCxnSpPr>
          <p:nvPr/>
        </p:nvCxnSpPr>
        <p:spPr>
          <a:xfrm>
            <a:off x="7873456" y="1823488"/>
            <a:ext cx="128135" cy="254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8D12BFA-AA79-47DE-9A95-A4D8386B12CF}"/>
              </a:ext>
            </a:extLst>
          </p:cNvPr>
          <p:cNvSpPr txBox="1"/>
          <p:nvPr/>
        </p:nvSpPr>
        <p:spPr>
          <a:xfrm>
            <a:off x="7748228" y="2037384"/>
            <a:ext cx="880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Ativo 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1FADF7D-AE6E-4BD2-A517-88D6F71778E4}"/>
              </a:ext>
            </a:extLst>
          </p:cNvPr>
          <p:cNvSpPr txBox="1"/>
          <p:nvPr/>
        </p:nvSpPr>
        <p:spPr>
          <a:xfrm>
            <a:off x="6759549" y="2037384"/>
            <a:ext cx="905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Ativo 1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1C63FCB7-461C-469C-BA29-AA4D69E52804}"/>
              </a:ext>
            </a:extLst>
          </p:cNvPr>
          <p:cNvSpPr txBox="1"/>
          <p:nvPr/>
        </p:nvSpPr>
        <p:spPr>
          <a:xfrm>
            <a:off x="758805" y="1584586"/>
            <a:ext cx="38369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Carteira com dois ativos com risco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C4C783C4-C746-4CBB-89EA-810BDB4BD9E3}"/>
              </a:ext>
            </a:extLst>
          </p:cNvPr>
          <p:cNvCxnSpPr>
            <a:cxnSpLocks/>
          </p:cNvCxnSpPr>
          <p:nvPr/>
        </p:nvCxnSpPr>
        <p:spPr>
          <a:xfrm flipH="1">
            <a:off x="7292483" y="1821940"/>
            <a:ext cx="128135" cy="254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E419CE9-5AD3-4A28-9B57-1FA313909AC3}"/>
              </a:ext>
            </a:extLst>
          </p:cNvPr>
          <p:cNvSpPr txBox="1"/>
          <p:nvPr/>
        </p:nvSpPr>
        <p:spPr>
          <a:xfrm>
            <a:off x="3447949" y="2367416"/>
            <a:ext cx="270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Risco da Carteira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2E287DB7-C6D5-4C68-A80C-053A2EC5F824}"/>
                  </a:ext>
                </a:extLst>
              </p:cNvPr>
              <p:cNvSpPr txBox="1"/>
              <p:nvPr/>
            </p:nvSpPr>
            <p:spPr>
              <a:xfrm>
                <a:off x="3005809" y="3614646"/>
                <a:ext cx="11214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</a:rPr>
                      <m:t>𝒄𝒐𝒗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pt-BR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pt-BR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pt-BR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b="1" dirty="0">
                    <a:solidFill>
                      <a:srgbClr val="836967"/>
                    </a:solidFill>
                  </a:rPr>
                  <a:t> </a:t>
                </a:r>
                <a:endParaRPr lang="pt-BR" dirty="0"/>
              </a:p>
            </p:txBody>
          </p:sp>
        </mc:Choice>
        <mc:Fallback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2E287DB7-C6D5-4C68-A80C-053A2EC5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809" y="3614646"/>
                <a:ext cx="1121454" cy="369332"/>
              </a:xfrm>
              <a:prstGeom prst="rect">
                <a:avLst/>
              </a:prstGeom>
              <a:blipFill>
                <a:blip r:embed="rId2"/>
                <a:stretch>
                  <a:fillRect r="-16304"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0519F8BD-78FD-4811-ADBE-F8796CCCE081}"/>
                  </a:ext>
                </a:extLst>
              </p:cNvPr>
              <p:cNvSpPr txBox="1"/>
              <p:nvPr/>
            </p:nvSpPr>
            <p:spPr>
              <a:xfrm>
                <a:off x="1969955" y="3787417"/>
                <a:ext cx="1028192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pt-BR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b="1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pt-BR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r>
                        <a:rPr lang="pt-BR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0519F8BD-78FD-4811-ADBE-F8796CCCE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55" y="3787417"/>
                <a:ext cx="1028192" cy="393121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20F116E-79FD-4ECC-A7FC-A11341349732}"/>
              </a:ext>
            </a:extLst>
          </p:cNvPr>
          <p:cNvCxnSpPr/>
          <p:nvPr/>
        </p:nvCxnSpPr>
        <p:spPr>
          <a:xfrm>
            <a:off x="3050320" y="3983978"/>
            <a:ext cx="10247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0714D96-638B-49BA-9BCE-B9F762719597}"/>
                  </a:ext>
                </a:extLst>
              </p:cNvPr>
              <p:cNvSpPr txBox="1"/>
              <p:nvPr/>
            </p:nvSpPr>
            <p:spPr>
              <a:xfrm>
                <a:off x="4865718" y="3763463"/>
                <a:ext cx="1453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</a:rPr>
                      <m:t>𝒄𝒐𝒗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pt-BR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pt-BR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pt-BR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b="1" dirty="0">
                    <a:solidFill>
                      <a:srgbClr val="836967"/>
                    </a:solidFill>
                  </a:rPr>
                  <a:t> </a:t>
                </a:r>
                <a:r>
                  <a:rPr lang="pt-BR" b="1" dirty="0"/>
                  <a:t>=</a:t>
                </a:r>
                <a:r>
                  <a:rPr lang="pt-BR" b="1" dirty="0">
                    <a:solidFill>
                      <a:srgbClr val="836967"/>
                    </a:solidFill>
                  </a:rPr>
                  <a:t> </a:t>
                </a:r>
                <a:endParaRPr lang="pt-BR" dirty="0"/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0714D96-638B-49BA-9BCE-B9F762719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718" y="3763463"/>
                <a:ext cx="1453876" cy="369332"/>
              </a:xfrm>
              <a:prstGeom prst="rect">
                <a:avLst/>
              </a:prstGeom>
              <a:blipFill>
                <a:blip r:embed="rId5"/>
                <a:stretch>
                  <a:fillRect t="-8197" r="-334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D906997-69E9-4444-AF48-0FCFE96DF421}"/>
                  </a:ext>
                </a:extLst>
              </p:cNvPr>
              <p:cNvSpPr txBox="1"/>
              <p:nvPr/>
            </p:nvSpPr>
            <p:spPr>
              <a:xfrm>
                <a:off x="6064128" y="3751568"/>
                <a:ext cx="1028192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pt-BR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b="1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pt-BR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D906997-69E9-4444-AF48-0FCFE96DF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128" y="3751568"/>
                <a:ext cx="1028192" cy="393121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6071F991-20D4-4E44-973F-88AAEB72A75C}"/>
                  </a:ext>
                </a:extLst>
              </p:cNvPr>
              <p:cNvSpPr txBox="1"/>
              <p:nvPr/>
            </p:nvSpPr>
            <p:spPr>
              <a:xfrm>
                <a:off x="6802582" y="3774233"/>
                <a:ext cx="1090225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b="1" dirty="0"/>
                  <a:t>.</a:t>
                </a:r>
                <a:r>
                  <a:rPr lang="pt-BR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pt-BR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pt-BR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t-BR" b="1" dirty="0"/>
                  <a:t>.</a:t>
                </a:r>
                <a:r>
                  <a:rPr lang="pt-BR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pt-BR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pt-BR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lang="pt-BR" b="1" dirty="0"/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6071F991-20D4-4E44-973F-88AAEB72A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582" y="3774233"/>
                <a:ext cx="1090225" cy="393121"/>
              </a:xfrm>
              <a:prstGeom prst="rect">
                <a:avLst/>
              </a:prstGeom>
              <a:blipFill>
                <a:blip r:embed="rId7"/>
                <a:stretch>
                  <a:fillRect l="-5028" t="-6154" b="-18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B23F6FD6-7514-4258-993A-EEEAD2E13E4D}"/>
                  </a:ext>
                </a:extLst>
              </p:cNvPr>
              <p:cNvSpPr txBox="1"/>
              <p:nvPr/>
            </p:nvSpPr>
            <p:spPr>
              <a:xfrm>
                <a:off x="3114762" y="3993812"/>
                <a:ext cx="997838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pt-BR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pt-BR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t-BR" b="1" dirty="0"/>
                  <a:t>.</a:t>
                </a:r>
                <a:r>
                  <a:rPr lang="pt-BR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pt-BR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pt-BR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B23F6FD6-7514-4258-993A-EEEAD2E13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62" y="3993812"/>
                <a:ext cx="997838" cy="393121"/>
              </a:xfrm>
              <a:prstGeom prst="rect">
                <a:avLst/>
              </a:prstGeom>
              <a:blipFill>
                <a:blip r:embed="rId8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ixaDeTexto 64">
            <a:extLst>
              <a:ext uri="{FF2B5EF4-FFF2-40B4-BE49-F238E27FC236}">
                <a16:creationId xmlns:a16="http://schemas.microsoft.com/office/drawing/2014/main" id="{A82D0963-12F0-4BB4-BB62-30693264A5CD}"/>
              </a:ext>
            </a:extLst>
          </p:cNvPr>
          <p:cNvSpPr txBox="1"/>
          <p:nvPr/>
        </p:nvSpPr>
        <p:spPr>
          <a:xfrm>
            <a:off x="4394317" y="3811206"/>
            <a:ext cx="52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ym typeface="Wingdings" panose="05000000000000000000" pitchFamily="2" charset="2"/>
              </a:rPr>
              <a:t></a:t>
            </a:r>
            <a:endParaRPr lang="pt-BR" dirty="0"/>
          </a:p>
        </p:txBody>
      </p: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0CBED22F-5D6E-4E4B-A97A-2CD67E4A1DDB}"/>
              </a:ext>
            </a:extLst>
          </p:cNvPr>
          <p:cNvGrpSpPr/>
          <p:nvPr/>
        </p:nvGrpSpPr>
        <p:grpSpPr>
          <a:xfrm>
            <a:off x="3091675" y="5116799"/>
            <a:ext cx="3514638" cy="748752"/>
            <a:chOff x="3114762" y="5233980"/>
            <a:chExt cx="3514638" cy="748752"/>
          </a:xfrm>
        </p:grpSpPr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5F43E2F4-D449-4B5A-8AD1-4CF3CE53F3D4}"/>
                </a:ext>
              </a:extLst>
            </p:cNvPr>
            <p:cNvSpPr txBox="1"/>
            <p:nvPr/>
          </p:nvSpPr>
          <p:spPr>
            <a:xfrm>
              <a:off x="3114762" y="5613400"/>
              <a:ext cx="2727238" cy="36933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66FFFF"/>
                  </a:solidFill>
                </a:rPr>
                <a:t>Correlação: - 1 </a:t>
              </a:r>
              <a:r>
                <a:rPr lang="pt-BR" b="1" dirty="0">
                  <a:solidFill>
                    <a:srgbClr val="66FFFF"/>
                  </a:solidFill>
                  <a:sym typeface="Symbol" panose="05050102010706020507" pitchFamily="18" charset="2"/>
                </a:rPr>
                <a:t>   1</a:t>
              </a:r>
              <a:endParaRPr lang="pt-BR" b="1" dirty="0">
                <a:solidFill>
                  <a:srgbClr val="66FFFF"/>
                </a:solidFill>
              </a:endParaRPr>
            </a:p>
          </p:txBody>
        </p: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025D6BFF-E4CB-4D01-95EA-D98CD7AAA362}"/>
                </a:ext>
              </a:extLst>
            </p:cNvPr>
            <p:cNvCxnSpPr>
              <a:cxnSpLocks/>
              <a:stCxn id="75" idx="3"/>
            </p:cNvCxnSpPr>
            <p:nvPr/>
          </p:nvCxnSpPr>
          <p:spPr>
            <a:xfrm>
              <a:off x="5842000" y="5798066"/>
              <a:ext cx="787400" cy="5834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538B1C35-8A65-4423-B601-9A5D3E7FA67A}"/>
                </a:ext>
              </a:extLst>
            </p:cNvPr>
            <p:cNvCxnSpPr>
              <a:cxnSpLocks/>
            </p:cNvCxnSpPr>
            <p:nvPr/>
          </p:nvCxnSpPr>
          <p:spPr>
            <a:xfrm>
              <a:off x="6616700" y="5233980"/>
              <a:ext cx="0" cy="57678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8958E24-E22E-4E44-9145-4EB1C89E2AE7}"/>
              </a:ext>
            </a:extLst>
          </p:cNvPr>
          <p:cNvGrpSpPr/>
          <p:nvPr/>
        </p:nvGrpSpPr>
        <p:grpSpPr>
          <a:xfrm>
            <a:off x="2113858" y="2898623"/>
            <a:ext cx="5470272" cy="485400"/>
            <a:chOff x="2113858" y="2898623"/>
            <a:chExt cx="5470272" cy="4854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AA19D34D-675B-4106-9550-313D2C3061F0}"/>
                    </a:ext>
                  </a:extLst>
                </p:cNvPr>
                <p:cNvSpPr txBox="1"/>
                <p:nvPr/>
              </p:nvSpPr>
              <p:spPr>
                <a:xfrm>
                  <a:off x="2113858" y="2995519"/>
                  <a:ext cx="5470272" cy="3885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𝒔𝑪</m:t>
                          </m:r>
                        </m:sub>
                        <m:sup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pt-BR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b="1" dirty="0"/>
                    <a:t>= </a:t>
                  </a:r>
                  <a14:m>
                    <m:oMath xmlns:m="http://schemas.openxmlformats.org/officeDocument/2006/math">
                      <m:r>
                        <a:rPr lang="pt-BR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pt-BR" b="1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pt-BR" b="1" dirty="0"/>
                    <a:t> (</a:t>
                  </a:r>
                  <a14:m>
                    <m:oMath xmlns:m="http://schemas.openxmlformats.org/officeDocument/2006/math"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pt-BR" b="1" dirty="0"/>
                    <a:t> </a:t>
                  </a:r>
                  <a14:m>
                    <m:oMath xmlns:m="http://schemas.openxmlformats.org/officeDocument/2006/math">
                      <m:r>
                        <a:rPr lang="pt-BR" b="1" i="1"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r>
                    <a:rPr lang="pt-BR" dirty="0"/>
                    <a:t>) </a:t>
                  </a:r>
                  <a:r>
                    <a:rPr lang="pt-BR" b="1" dirty="0">
                      <a:solidFill>
                        <a:srgbClr val="836967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pt-BR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pt-BR" b="1" dirty="0"/>
                    <a:t> (</a:t>
                  </a:r>
                  <a14:m>
                    <m:oMath xmlns:m="http://schemas.openxmlformats.org/officeDocument/2006/math">
                      <m:r>
                        <a:rPr lang="pt-BR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pt-BR" b="1" dirty="0"/>
                    <a:t> </a:t>
                  </a:r>
                  <a14:m>
                    <m:oMath xmlns:m="http://schemas.openxmlformats.org/officeDocument/2006/math">
                      <m:r>
                        <a:rPr lang="pt-BR" b="1" i="1"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r>
                    <a:rPr lang="pt-BR" dirty="0"/>
                    <a:t>)</a:t>
                  </a:r>
                  <a:r>
                    <a:rPr lang="pt-BR" b="1" dirty="0"/>
                    <a:t> </a:t>
                  </a:r>
                  <a14:m>
                    <m:oMath xmlns:m="http://schemas.openxmlformats.org/officeDocument/2006/math">
                      <m:r>
                        <a:rPr lang="pt-BR" b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𝒄𝒐𝒗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BR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b="1" dirty="0">
                      <a:solidFill>
                        <a:srgbClr val="836967"/>
                      </a:solidFill>
                    </a:rPr>
                    <a:t> </a:t>
                  </a:r>
                  <a:endParaRPr lang="pt-BR" dirty="0"/>
                </a:p>
              </p:txBody>
            </p:sp>
          </mc:Choice>
          <mc:Fallback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AA19D34D-675B-4106-9550-313D2C3061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858" y="2995519"/>
                  <a:ext cx="5470272" cy="388504"/>
                </a:xfrm>
                <a:prstGeom prst="rect">
                  <a:avLst/>
                </a:prstGeom>
                <a:blipFill>
                  <a:blip r:embed="rId9"/>
                  <a:stretch>
                    <a:fillRect t="-3125" b="-234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4F94854D-A10C-499A-82D5-382E52E4DC25}"/>
                </a:ext>
              </a:extLst>
            </p:cNvPr>
            <p:cNvSpPr txBox="1"/>
            <p:nvPr/>
          </p:nvSpPr>
          <p:spPr>
            <a:xfrm>
              <a:off x="2916814" y="2951284"/>
              <a:ext cx="2670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2</a:t>
              </a:r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197046E2-8092-464C-9F91-09F57B5D931A}"/>
                </a:ext>
              </a:extLst>
            </p:cNvPr>
            <p:cNvSpPr txBox="1"/>
            <p:nvPr/>
          </p:nvSpPr>
          <p:spPr>
            <a:xfrm>
              <a:off x="4302076" y="2898623"/>
              <a:ext cx="2670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2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BD57938D-1052-4D02-BB54-7BF89E1D0202}"/>
              </a:ext>
            </a:extLst>
          </p:cNvPr>
          <p:cNvGrpSpPr/>
          <p:nvPr/>
        </p:nvGrpSpPr>
        <p:grpSpPr>
          <a:xfrm>
            <a:off x="758805" y="4693106"/>
            <a:ext cx="7229820" cy="450525"/>
            <a:chOff x="758805" y="4693106"/>
            <a:chExt cx="7229820" cy="450525"/>
          </a:xfrm>
        </p:grpSpPr>
        <p:grpSp>
          <p:nvGrpSpPr>
            <p:cNvPr id="74" name="Agrupar 73">
              <a:extLst>
                <a:ext uri="{FF2B5EF4-FFF2-40B4-BE49-F238E27FC236}">
                  <a16:creationId xmlns:a16="http://schemas.microsoft.com/office/drawing/2014/main" id="{E4A61476-0D48-469B-BDE2-3EBA20AC110B}"/>
                </a:ext>
              </a:extLst>
            </p:cNvPr>
            <p:cNvGrpSpPr/>
            <p:nvPr/>
          </p:nvGrpSpPr>
          <p:grpSpPr>
            <a:xfrm>
              <a:off x="758805" y="4727117"/>
              <a:ext cx="7229820" cy="416514"/>
              <a:chOff x="191834" y="5437106"/>
              <a:chExt cx="7229820" cy="41651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CaixaDeTexto 44">
                    <a:extLst>
                      <a:ext uri="{FF2B5EF4-FFF2-40B4-BE49-F238E27FC236}">
                        <a16:creationId xmlns:a16="http://schemas.microsoft.com/office/drawing/2014/main" id="{8C4C6EDF-42E6-42C9-8F2D-75E61481054E}"/>
                      </a:ext>
                    </a:extLst>
                  </p:cNvPr>
                  <p:cNvSpPr txBox="1"/>
                  <p:nvPr/>
                </p:nvSpPr>
                <p:spPr>
                  <a:xfrm>
                    <a:off x="191834" y="5464924"/>
                    <a:ext cx="6906422" cy="38850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𝒔𝑪</m:t>
                            </m:r>
                          </m:sub>
                        </m:s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pt-BR" b="1" dirty="0"/>
                      <a:t>=        </a:t>
                    </a:r>
                    <a14:m>
                      <m:oMath xmlns:m="http://schemas.openxmlformats.org/officeDocument/2006/math"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1">
                            <a:latin typeface="Cambria Math" panose="02040503050406030204" pitchFamily="18" charset="0"/>
                          </a:rPr>
                          <m:t>.</m:t>
                        </m:r>
                        <m:sSubSup>
                          <m:sSubSupPr>
                            <m:ctrlPr>
                              <a:rPr lang="pt-BR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pt-BR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t-BR" b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a14:m>
                    <a:r>
                      <a:rPr lang="pt-BR" b="1" dirty="0"/>
                      <a:t> (</a:t>
                    </a:r>
                    <a14:m>
                      <m:oMath xmlns:m="http://schemas.openxmlformats.org/officeDocument/2006/math"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a14:m>
                    <a:r>
                      <a:rPr lang="pt-BR" b="1" dirty="0"/>
                      <a:t> </a:t>
                    </a:r>
                    <a14:m>
                      <m:oMath xmlns:m="http://schemas.openxmlformats.org/officeDocument/2006/math"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a14:m>
                    <a:r>
                      <a:rPr lang="pt-BR" dirty="0"/>
                      <a:t>) </a:t>
                    </a:r>
                    <a:r>
                      <a:rPr lang="pt-BR" b="1" dirty="0">
                        <a:solidFill>
                          <a:srgbClr val="836967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pt-BR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pt-BR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t-BR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t-BR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BR" b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pt-BR" b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r>
                      <a:rPr lang="pt-BR" b="1" dirty="0"/>
                      <a:t> (</a:t>
                    </a:r>
                    <a14:m>
                      <m:oMath xmlns:m="http://schemas.openxmlformats.org/officeDocument/2006/math">
                        <m:r>
                          <a:rPr lang="pt-BR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b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a14:m>
                    <a:r>
                      <a:rPr lang="pt-BR" b="1" dirty="0"/>
                      <a:t> </a:t>
                    </a:r>
                    <a14:m>
                      <m:oMath xmlns:m="http://schemas.openxmlformats.org/officeDocument/2006/math"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a14:m>
                    <a:r>
                      <a:rPr lang="pt-BR" dirty="0"/>
                      <a:t>) .</a:t>
                    </a:r>
                    <a:r>
                      <a:rPr lang="pt-BR" b="1" dirty="0"/>
                      <a:t> </a:t>
                    </a:r>
                    <a:endParaRPr lang="pt-BR" dirty="0"/>
                  </a:p>
                </p:txBody>
              </p:sp>
            </mc:Choice>
            <mc:Fallback>
              <p:sp>
                <p:nvSpPr>
                  <p:cNvPr id="45" name="CaixaDeTexto 44">
                    <a:extLst>
                      <a:ext uri="{FF2B5EF4-FFF2-40B4-BE49-F238E27FC236}">
                        <a16:creationId xmlns:a16="http://schemas.microsoft.com/office/drawing/2014/main" id="{8C4C6EDF-42E6-42C9-8F2D-75E6148105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834" y="5464924"/>
                    <a:ext cx="6906422" cy="38850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3125" b="-2343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2" name="Agrupar 71">
                <a:extLst>
                  <a:ext uri="{FF2B5EF4-FFF2-40B4-BE49-F238E27FC236}">
                    <a16:creationId xmlns:a16="http://schemas.microsoft.com/office/drawing/2014/main" id="{C1C970F8-C3DD-44C1-8F36-E5F64B2C7EC4}"/>
                  </a:ext>
                </a:extLst>
              </p:cNvPr>
              <p:cNvGrpSpPr/>
              <p:nvPr/>
            </p:nvGrpSpPr>
            <p:grpSpPr>
              <a:xfrm>
                <a:off x="2024300" y="5437106"/>
                <a:ext cx="5397354" cy="416514"/>
                <a:chOff x="2024300" y="5437106"/>
                <a:chExt cx="5397354" cy="416514"/>
              </a:xfrm>
            </p:grpSpPr>
            <p:grpSp>
              <p:nvGrpSpPr>
                <p:cNvPr id="71" name="Agrupar 70">
                  <a:extLst>
                    <a:ext uri="{FF2B5EF4-FFF2-40B4-BE49-F238E27FC236}">
                      <a16:creationId xmlns:a16="http://schemas.microsoft.com/office/drawing/2014/main" id="{10B8A1BB-F786-4598-93D1-5FB54F7BF905}"/>
                    </a:ext>
                  </a:extLst>
                </p:cNvPr>
                <p:cNvGrpSpPr/>
                <p:nvPr/>
              </p:nvGrpSpPr>
              <p:grpSpPr>
                <a:xfrm>
                  <a:off x="2024300" y="5447414"/>
                  <a:ext cx="5282185" cy="321704"/>
                  <a:chOff x="2024300" y="5447414"/>
                  <a:chExt cx="5282185" cy="321704"/>
                </a:xfrm>
              </p:grpSpPr>
              <p:grpSp>
                <p:nvGrpSpPr>
                  <p:cNvPr id="46" name="Agrupar 45">
                    <a:extLst>
                      <a:ext uri="{FF2B5EF4-FFF2-40B4-BE49-F238E27FC236}">
                        <a16:creationId xmlns:a16="http://schemas.microsoft.com/office/drawing/2014/main" id="{AFEBA78E-41FE-45FD-BA17-FC27949B7F3A}"/>
                      </a:ext>
                    </a:extLst>
                  </p:cNvPr>
                  <p:cNvGrpSpPr/>
                  <p:nvPr/>
                </p:nvGrpSpPr>
                <p:grpSpPr>
                  <a:xfrm>
                    <a:off x="2024300" y="5447414"/>
                    <a:ext cx="261104" cy="321704"/>
                    <a:chOff x="5884848" y="4666521"/>
                    <a:chExt cx="261104" cy="321704"/>
                  </a:xfrm>
                </p:grpSpPr>
                <p:cxnSp>
                  <p:nvCxnSpPr>
                    <p:cNvPr id="48" name="Conector reto 47">
                      <a:extLst>
                        <a:ext uri="{FF2B5EF4-FFF2-40B4-BE49-F238E27FC236}">
                          <a16:creationId xmlns:a16="http://schemas.microsoft.com/office/drawing/2014/main" id="{9C52D2BD-AAF1-4C51-B94F-5B81D7BD95A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84848" y="4785025"/>
                      <a:ext cx="101600" cy="2032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Conector reto 48">
                      <a:extLst>
                        <a:ext uri="{FF2B5EF4-FFF2-40B4-BE49-F238E27FC236}">
                          <a16:creationId xmlns:a16="http://schemas.microsoft.com/office/drawing/2014/main" id="{A9F677B5-19F2-485A-B03E-3CF65E7D9D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986448" y="4666521"/>
                      <a:ext cx="159504" cy="321704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7" name="Conector reto 46">
                    <a:extLst>
                      <a:ext uri="{FF2B5EF4-FFF2-40B4-BE49-F238E27FC236}">
                        <a16:creationId xmlns:a16="http://schemas.microsoft.com/office/drawing/2014/main" id="{3C99A23A-68D1-4A36-BB6C-8CA8519D38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90712" y="5460499"/>
                    <a:ext cx="5015773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CaixaDeTexto 66">
                      <a:extLst>
                        <a:ext uri="{FF2B5EF4-FFF2-40B4-BE49-F238E27FC236}">
                          <a16:creationId xmlns:a16="http://schemas.microsoft.com/office/drawing/2014/main" id="{607CAE3C-05FF-4925-8BED-2441C7707B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35720" y="5437106"/>
                      <a:ext cx="1028192" cy="3931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b="1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1" i="1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BR" b="1" i="1">
                                        <a:solidFill>
                                          <a:srgbClr val="66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>
                                        <a:solidFill>
                                          <a:srgbClr val="66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pt-BR" b="1" i="0">
                                        <a:solidFill>
                                          <a:srgbClr val="66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b="1" i="1">
                                        <a:solidFill>
                                          <a:srgbClr val="66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>
                                        <a:solidFill>
                                          <a:srgbClr val="66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pt-BR" b="1" i="0">
                                        <a:solidFill>
                                          <a:srgbClr val="66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pt-BR" b="1" dirty="0"/>
                    </a:p>
                  </p:txBody>
                </p:sp>
              </mc:Choice>
              <mc:Fallback xmlns="">
                <p:sp>
                  <p:nvSpPr>
                    <p:cNvPr id="67" name="CaixaDeTexto 66">
                      <a:extLst>
                        <a:ext uri="{FF2B5EF4-FFF2-40B4-BE49-F238E27FC236}">
                          <a16:creationId xmlns:a16="http://schemas.microsoft.com/office/drawing/2014/main" id="{607CAE3C-05FF-4925-8BED-2441C7707B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35720" y="5437106"/>
                      <a:ext cx="1028192" cy="39312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CaixaDeTexto 68">
                      <a:extLst>
                        <a:ext uri="{FF2B5EF4-FFF2-40B4-BE49-F238E27FC236}">
                          <a16:creationId xmlns:a16="http://schemas.microsoft.com/office/drawing/2014/main" id="{5801D295-BE8C-44E8-970B-6819C7224A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31429" y="5460499"/>
                      <a:ext cx="1090225" cy="3931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pt-BR" b="1" dirty="0"/>
                        <a:t>.</a:t>
                      </a:r>
                      <a:r>
                        <a:rPr lang="pt-BR" b="1" dirty="0">
                          <a:solidFill>
                            <a:srgbClr val="836967"/>
                          </a:solidFill>
                        </a:rPr>
                        <a:t>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pt-BR" b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oMath>
                      </a14:m>
                      <a:r>
                        <a:rPr lang="pt-BR" b="1" dirty="0"/>
                        <a:t>.</a:t>
                      </a:r>
                      <a:r>
                        <a:rPr lang="pt-BR" b="1" dirty="0">
                          <a:solidFill>
                            <a:srgbClr val="836967"/>
                          </a:solidFill>
                        </a:rPr>
                        <a:t>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pt-BR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oMath>
                      </a14:m>
                      <a:endParaRPr lang="pt-BR" b="1" dirty="0"/>
                    </a:p>
                  </p:txBody>
                </p:sp>
              </mc:Choice>
              <mc:Fallback xmlns="">
                <p:sp>
                  <p:nvSpPr>
                    <p:cNvPr id="69" name="CaixaDeTexto 68">
                      <a:extLst>
                        <a:ext uri="{FF2B5EF4-FFF2-40B4-BE49-F238E27FC236}">
                          <a16:creationId xmlns:a16="http://schemas.microsoft.com/office/drawing/2014/main" id="{5801D295-BE8C-44E8-970B-6819C7224A8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1429" y="5460499"/>
                      <a:ext cx="1090225" cy="39312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5056" t="-6154" b="-184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DFCDEC78-F8E8-4951-AE5E-DB815BBD0430}"/>
                </a:ext>
              </a:extLst>
            </p:cNvPr>
            <p:cNvSpPr txBox="1"/>
            <p:nvPr/>
          </p:nvSpPr>
          <p:spPr>
            <a:xfrm>
              <a:off x="2923585" y="4693106"/>
              <a:ext cx="254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2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85FAD16-4C65-4FB6-AF51-C584D756FD9E}"/>
                </a:ext>
              </a:extLst>
            </p:cNvPr>
            <p:cNvSpPr txBox="1"/>
            <p:nvPr/>
          </p:nvSpPr>
          <p:spPr>
            <a:xfrm>
              <a:off x="4320348" y="4700927"/>
              <a:ext cx="254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317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BA642778-C38D-4E31-B435-E39F38872643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5131F6-8AE5-4797-AC3F-786360B1B6A1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AAA5AB7-813C-4381-AF0F-9C565C7F1BDA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769DF3F9-D666-4A28-86DB-1B3CCB72D1EE}"/>
              </a:ext>
            </a:extLst>
          </p:cNvPr>
          <p:cNvGrpSpPr/>
          <p:nvPr/>
        </p:nvGrpSpPr>
        <p:grpSpPr>
          <a:xfrm>
            <a:off x="736600" y="1273666"/>
            <a:ext cx="7670800" cy="4891343"/>
            <a:chOff x="736600" y="1273666"/>
            <a:chExt cx="7670800" cy="4891343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F3C3ED5-349F-454D-A235-BEAC96B87657}"/>
                </a:ext>
              </a:extLst>
            </p:cNvPr>
            <p:cNvSpPr/>
            <p:nvPr/>
          </p:nvSpPr>
          <p:spPr>
            <a:xfrm>
              <a:off x="736600" y="1273666"/>
              <a:ext cx="7670800" cy="48913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C6C3C53A-D11F-487F-8ABA-AACC062DDC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14" b="11811"/>
            <a:stretch/>
          </p:blipFill>
          <p:spPr>
            <a:xfrm>
              <a:off x="2105830" y="1482872"/>
              <a:ext cx="5760640" cy="4091367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0F7CE8C-182F-4182-814D-A013DE0522ED}"/>
                </a:ext>
              </a:extLst>
            </p:cNvPr>
            <p:cNvSpPr txBox="1"/>
            <p:nvPr/>
          </p:nvSpPr>
          <p:spPr>
            <a:xfrm>
              <a:off x="4114800" y="4755545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A1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4F52928C-EAC9-4770-89CA-D056750EA3FF}"/>
                </a:ext>
              </a:extLst>
            </p:cNvPr>
            <p:cNvSpPr txBox="1"/>
            <p:nvPr/>
          </p:nvSpPr>
          <p:spPr>
            <a:xfrm>
              <a:off x="6687756" y="178575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A2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C2B8090-375B-4041-967A-D0F874EC0A72}"/>
                </a:ext>
              </a:extLst>
            </p:cNvPr>
            <p:cNvSpPr txBox="1"/>
            <p:nvPr/>
          </p:nvSpPr>
          <p:spPr>
            <a:xfrm>
              <a:off x="7353737" y="5498242"/>
              <a:ext cx="87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Risco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137E9BB-6AE3-4A91-8BEB-86E8ADF5ACBD}"/>
                </a:ext>
              </a:extLst>
            </p:cNvPr>
            <p:cNvSpPr txBox="1"/>
            <p:nvPr/>
          </p:nvSpPr>
          <p:spPr>
            <a:xfrm>
              <a:off x="1616661" y="1367719"/>
              <a:ext cx="97833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Retorno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C00C8F1B-AB15-43D8-A606-E1B21F4866E5}"/>
                </a:ext>
              </a:extLst>
            </p:cNvPr>
            <p:cNvSpPr/>
            <p:nvPr/>
          </p:nvSpPr>
          <p:spPr>
            <a:xfrm>
              <a:off x="5600700" y="3441700"/>
              <a:ext cx="1488270" cy="2921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2382C1DC-5CF0-4106-909D-C6CF9241C337}"/>
                </a:ext>
              </a:extLst>
            </p:cNvPr>
            <p:cNvSpPr/>
            <p:nvPr/>
          </p:nvSpPr>
          <p:spPr>
            <a:xfrm>
              <a:off x="2740830" y="2693759"/>
              <a:ext cx="1488270" cy="2921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1759363A-C5B8-4A93-BDC9-CEF326A45EDD}"/>
                </a:ext>
              </a:extLst>
            </p:cNvPr>
            <p:cNvSpPr txBox="1"/>
            <p:nvPr/>
          </p:nvSpPr>
          <p:spPr>
            <a:xfrm>
              <a:off x="5551027" y="3325321"/>
              <a:ext cx="665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sym typeface="Symbol" panose="05050102010706020507" pitchFamily="18" charset="2"/>
                </a:rPr>
                <a:t> = 1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418E12F5-8743-493D-BDAB-4BCAFA0F301E}"/>
                </a:ext>
              </a:extLst>
            </p:cNvPr>
            <p:cNvSpPr txBox="1"/>
            <p:nvPr/>
          </p:nvSpPr>
          <p:spPr>
            <a:xfrm>
              <a:off x="3822975" y="2578529"/>
              <a:ext cx="812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sym typeface="Symbol" panose="05050102010706020507" pitchFamily="18" charset="2"/>
                </a:rPr>
                <a:t> = -1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354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09764E36-ADCE-42C8-8295-714057F14B3E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94C179A-87B3-4B61-AADD-0E1FDEDB8820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6705196-73CA-4C75-B203-05F6D776695E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70F5FF0-9181-4AEE-AB6D-F28775120686}"/>
              </a:ext>
            </a:extLst>
          </p:cNvPr>
          <p:cNvGrpSpPr/>
          <p:nvPr/>
        </p:nvGrpSpPr>
        <p:grpSpPr>
          <a:xfrm>
            <a:off x="4038137" y="2536953"/>
            <a:ext cx="4675259" cy="2877601"/>
            <a:chOff x="4038137" y="2536953"/>
            <a:chExt cx="4675259" cy="2877601"/>
          </a:xfrm>
        </p:grpSpPr>
        <p:pic>
          <p:nvPicPr>
            <p:cNvPr id="31" name="Picture 2" descr="https://encrypted-tbn0.gstatic.com/images?q=tbn:ANd9GcTBtvhATu9Chc3Ykp-RtDVFFf1ASsZgn5WiqH6iDvWxVAkHk7JNQA">
              <a:extLst>
                <a:ext uri="{FF2B5EF4-FFF2-40B4-BE49-F238E27FC236}">
                  <a16:creationId xmlns:a16="http://schemas.microsoft.com/office/drawing/2014/main" id="{DE791543-0333-4BA2-91CF-546367535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9266" r="3137" b="24128"/>
            <a:stretch>
              <a:fillRect/>
            </a:stretch>
          </p:blipFill>
          <p:spPr bwMode="auto">
            <a:xfrm>
              <a:off x="4038137" y="2820827"/>
              <a:ext cx="4675259" cy="2199735"/>
            </a:xfrm>
            <a:prstGeom prst="rect">
              <a:avLst/>
            </a:prstGeom>
            <a:noFill/>
          </p:spPr>
        </p:pic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9FED1E96-BCD8-46D7-ACF8-7049438C25C6}"/>
                </a:ext>
              </a:extLst>
            </p:cNvPr>
            <p:cNvCxnSpPr/>
            <p:nvPr/>
          </p:nvCxnSpPr>
          <p:spPr>
            <a:xfrm flipH="1">
              <a:off x="6367025" y="3062367"/>
              <a:ext cx="7168" cy="194381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E454768F-E300-4B3E-92D8-BBD00F1BB22B}"/>
                </a:ext>
              </a:extLst>
            </p:cNvPr>
            <p:cNvCxnSpPr/>
            <p:nvPr/>
          </p:nvCxnSpPr>
          <p:spPr>
            <a:xfrm>
              <a:off x="7401449" y="3036487"/>
              <a:ext cx="2895" cy="196969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0EA735FF-1106-44DE-BB80-32B1A6EC84F6}"/>
                </a:ext>
              </a:extLst>
            </p:cNvPr>
            <p:cNvCxnSpPr/>
            <p:nvPr/>
          </p:nvCxnSpPr>
          <p:spPr>
            <a:xfrm>
              <a:off x="5339750" y="3045114"/>
              <a:ext cx="19" cy="196107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3E99EA44-13A2-4C92-8F15-54B893ED3362}"/>
                </a:ext>
              </a:extLst>
            </p:cNvPr>
            <p:cNvSpPr/>
            <p:nvPr/>
          </p:nvSpPr>
          <p:spPr>
            <a:xfrm>
              <a:off x="6100288" y="5076000"/>
              <a:ext cx="54213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sz="16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10%</a:t>
              </a:r>
              <a:endParaRPr lang="pt-BR" sz="1600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47" name="Conector de seta reta 41">
              <a:extLst>
                <a:ext uri="{FF2B5EF4-FFF2-40B4-BE49-F238E27FC236}">
                  <a16:creationId xmlns:a16="http://schemas.microsoft.com/office/drawing/2014/main" id="{E15A3307-E3BF-416F-8633-4F023D450B6F}"/>
                </a:ext>
              </a:extLst>
            </p:cNvPr>
            <p:cNvCxnSpPr/>
            <p:nvPr/>
          </p:nvCxnSpPr>
          <p:spPr>
            <a:xfrm>
              <a:off x="6380664" y="4692758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7891A74C-94FD-449C-B67E-350E51BEB3DF}"/>
                </a:ext>
              </a:extLst>
            </p:cNvPr>
            <p:cNvSpPr/>
            <p:nvPr/>
          </p:nvSpPr>
          <p:spPr>
            <a:xfrm>
              <a:off x="6358889" y="4397379"/>
              <a:ext cx="9877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+σ = 6,23%</a:t>
              </a: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540D806B-AE19-4107-98AB-EFE10609A7DA}"/>
                </a:ext>
              </a:extLst>
            </p:cNvPr>
            <p:cNvSpPr/>
            <p:nvPr/>
          </p:nvSpPr>
          <p:spPr>
            <a:xfrm>
              <a:off x="5389857" y="4397379"/>
              <a:ext cx="9589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-σ = 6,23%</a:t>
              </a:r>
            </a:p>
          </p:txBody>
        </p:sp>
        <p:cxnSp>
          <p:nvCxnSpPr>
            <p:cNvPr id="50" name="Conector de seta reta 58">
              <a:extLst>
                <a:ext uri="{FF2B5EF4-FFF2-40B4-BE49-F238E27FC236}">
                  <a16:creationId xmlns:a16="http://schemas.microsoft.com/office/drawing/2014/main" id="{5EA49A44-EDD5-474D-A217-7ABDB1587E4C}"/>
                </a:ext>
              </a:extLst>
            </p:cNvPr>
            <p:cNvCxnSpPr/>
            <p:nvPr/>
          </p:nvCxnSpPr>
          <p:spPr>
            <a:xfrm flipH="1">
              <a:off x="5316739" y="4689883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8EC9B547-FCE6-4291-8DC1-E6AE41DC24FD}"/>
                </a:ext>
              </a:extLst>
            </p:cNvPr>
            <p:cNvSpPr/>
            <p:nvPr/>
          </p:nvSpPr>
          <p:spPr>
            <a:xfrm>
              <a:off x="5001860" y="5076000"/>
              <a:ext cx="69923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sz="16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3,77%</a:t>
              </a:r>
              <a:endParaRPr lang="pt-BR" sz="1600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7235356C-3D21-45E1-9199-9ABE783215F4}"/>
                </a:ext>
              </a:extLst>
            </p:cNvPr>
            <p:cNvSpPr/>
            <p:nvPr/>
          </p:nvSpPr>
          <p:spPr>
            <a:xfrm>
              <a:off x="7052073" y="5076000"/>
              <a:ext cx="80342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sz="16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16,23%</a:t>
              </a:r>
              <a:endParaRPr lang="pt-BR" sz="1600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E409B8D8-3C85-4D87-B146-5BE56CF43AD2}"/>
                </a:ext>
              </a:extLst>
            </p:cNvPr>
            <p:cNvSpPr/>
            <p:nvPr/>
          </p:nvSpPr>
          <p:spPr>
            <a:xfrm>
              <a:off x="5498137" y="2536953"/>
              <a:ext cx="1736309" cy="400110"/>
            </a:xfrm>
            <a:prstGeom prst="rect">
              <a:avLst/>
            </a:prstGeom>
            <a:solidFill>
              <a:srgbClr val="008080"/>
            </a:solidFill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000" dirty="0"/>
                <a:t>Investimento 2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4179846-8FB1-443C-9898-CF98DC75CC34}"/>
              </a:ext>
            </a:extLst>
          </p:cNvPr>
          <p:cNvGrpSpPr/>
          <p:nvPr/>
        </p:nvGrpSpPr>
        <p:grpSpPr>
          <a:xfrm>
            <a:off x="215682" y="2111379"/>
            <a:ext cx="3551207" cy="3748859"/>
            <a:chOff x="215682" y="2111379"/>
            <a:chExt cx="3551207" cy="3748859"/>
          </a:xfrm>
        </p:grpSpPr>
        <p:pic>
          <p:nvPicPr>
            <p:cNvPr id="33" name="Picture 2" descr="https://encrypted-tbn0.gstatic.com/images?q=tbn:ANd9GcTBtvhATu9Chc3Ykp-RtDVFFf1ASsZgn5WiqH6iDvWxVAkHk7JNQA">
              <a:extLst>
                <a:ext uri="{FF2B5EF4-FFF2-40B4-BE49-F238E27FC236}">
                  <a16:creationId xmlns:a16="http://schemas.microsoft.com/office/drawing/2014/main" id="{3A0D9828-FF89-4EE2-8223-A16AF3E4AB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9266" r="3137" b="24128"/>
            <a:stretch>
              <a:fillRect/>
            </a:stretch>
          </p:blipFill>
          <p:spPr bwMode="auto">
            <a:xfrm>
              <a:off x="782150" y="2380866"/>
              <a:ext cx="2426899" cy="3137141"/>
            </a:xfrm>
            <a:prstGeom prst="rect">
              <a:avLst/>
            </a:prstGeom>
            <a:noFill/>
          </p:spPr>
        </p:pic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C66436EE-B5C4-4275-986D-D60F9CF158DC}"/>
                </a:ext>
              </a:extLst>
            </p:cNvPr>
            <p:cNvCxnSpPr/>
            <p:nvPr/>
          </p:nvCxnSpPr>
          <p:spPr>
            <a:xfrm flipH="1">
              <a:off x="1995601" y="2656913"/>
              <a:ext cx="5751" cy="2861094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5CE5FE60-80CE-4210-8230-0C25C9B88F66}"/>
                </a:ext>
              </a:extLst>
            </p:cNvPr>
            <p:cNvCxnSpPr/>
            <p:nvPr/>
          </p:nvCxnSpPr>
          <p:spPr>
            <a:xfrm flipH="1">
              <a:off x="1535525" y="2656913"/>
              <a:ext cx="5751" cy="2861094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1A190074-6F98-4C61-9E0E-0CE6237E6D87}"/>
                </a:ext>
              </a:extLst>
            </p:cNvPr>
            <p:cNvCxnSpPr/>
            <p:nvPr/>
          </p:nvCxnSpPr>
          <p:spPr>
            <a:xfrm flipH="1">
              <a:off x="2455676" y="2656913"/>
              <a:ext cx="5751" cy="2861094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30634B47-599A-4F4F-A820-5D0A8DA2CCAF}"/>
                </a:ext>
              </a:extLst>
            </p:cNvPr>
            <p:cNvSpPr/>
            <p:nvPr/>
          </p:nvSpPr>
          <p:spPr>
            <a:xfrm>
              <a:off x="1707509" y="5521684"/>
              <a:ext cx="54213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sz="16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10%</a:t>
              </a:r>
              <a:endParaRPr lang="pt-BR" sz="1600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45" name="Conector de seta reta 35">
              <a:extLst>
                <a:ext uri="{FF2B5EF4-FFF2-40B4-BE49-F238E27FC236}">
                  <a16:creationId xmlns:a16="http://schemas.microsoft.com/office/drawing/2014/main" id="{863AB8A9-7160-4A37-B2CA-5A3B1FB3ADF8}"/>
                </a:ext>
              </a:extLst>
            </p:cNvPr>
            <p:cNvCxnSpPr/>
            <p:nvPr/>
          </p:nvCxnSpPr>
          <p:spPr>
            <a:xfrm>
              <a:off x="1992724" y="5020551"/>
              <a:ext cx="4572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36">
              <a:extLst>
                <a:ext uri="{FF2B5EF4-FFF2-40B4-BE49-F238E27FC236}">
                  <a16:creationId xmlns:a16="http://schemas.microsoft.com/office/drawing/2014/main" id="{AB91EC43-F949-47C7-99F4-9474C386FE69}"/>
                </a:ext>
              </a:extLst>
            </p:cNvPr>
            <p:cNvCxnSpPr/>
            <p:nvPr/>
          </p:nvCxnSpPr>
          <p:spPr>
            <a:xfrm flipH="1">
              <a:off x="1541275" y="5017676"/>
              <a:ext cx="4572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D830E848-C985-4870-99C6-08481C6B076A}"/>
                </a:ext>
              </a:extLst>
            </p:cNvPr>
            <p:cNvSpPr/>
            <p:nvPr/>
          </p:nvSpPr>
          <p:spPr>
            <a:xfrm>
              <a:off x="858335" y="5521684"/>
              <a:ext cx="69923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sz="16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7,81%</a:t>
              </a:r>
              <a:endParaRPr lang="pt-BR" sz="1600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F08C5AD2-B0E2-416D-84FD-CD0A4F3FE7BE}"/>
                </a:ext>
              </a:extLst>
            </p:cNvPr>
            <p:cNvSpPr/>
            <p:nvPr/>
          </p:nvSpPr>
          <p:spPr>
            <a:xfrm>
              <a:off x="2399589" y="5521684"/>
              <a:ext cx="80342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sz="16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12,19%</a:t>
              </a:r>
              <a:endParaRPr lang="pt-BR" sz="1600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5" name="Texto Explicativo 1 63">
              <a:extLst>
                <a:ext uri="{FF2B5EF4-FFF2-40B4-BE49-F238E27FC236}">
                  <a16:creationId xmlns:a16="http://schemas.microsoft.com/office/drawing/2014/main" id="{DE04817D-D7E8-4061-AA60-2F79D4ADB259}"/>
                </a:ext>
              </a:extLst>
            </p:cNvPr>
            <p:cNvSpPr/>
            <p:nvPr/>
          </p:nvSpPr>
          <p:spPr>
            <a:xfrm>
              <a:off x="215682" y="4304559"/>
              <a:ext cx="1069675" cy="267419"/>
            </a:xfrm>
            <a:prstGeom prst="borderCallout1">
              <a:avLst>
                <a:gd name="adj1" fmla="val 47782"/>
                <a:gd name="adj2" fmla="val 100538"/>
                <a:gd name="adj3" fmla="val 235081"/>
                <a:gd name="adj4" fmla="val 1455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 dirty="0">
                  <a:solidFill>
                    <a:schemeClr val="tx1"/>
                  </a:solidFill>
                </a:rPr>
                <a:t>-σ = 2,19%</a:t>
              </a:r>
            </a:p>
          </p:txBody>
        </p:sp>
        <p:sp>
          <p:nvSpPr>
            <p:cNvPr id="56" name="Texto Explicativo 1 64">
              <a:extLst>
                <a:ext uri="{FF2B5EF4-FFF2-40B4-BE49-F238E27FC236}">
                  <a16:creationId xmlns:a16="http://schemas.microsoft.com/office/drawing/2014/main" id="{0215D0CB-72AA-4AFE-90B3-4068B6945272}"/>
                </a:ext>
              </a:extLst>
            </p:cNvPr>
            <p:cNvSpPr/>
            <p:nvPr/>
          </p:nvSpPr>
          <p:spPr>
            <a:xfrm flipH="1">
              <a:off x="2697214" y="4293058"/>
              <a:ext cx="1069675" cy="267419"/>
            </a:xfrm>
            <a:prstGeom prst="borderCallout1">
              <a:avLst>
                <a:gd name="adj1" fmla="val 47782"/>
                <a:gd name="adj2" fmla="val 100538"/>
                <a:gd name="adj3" fmla="val 235081"/>
                <a:gd name="adj4" fmla="val 1455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 dirty="0">
                  <a:solidFill>
                    <a:schemeClr val="tx1"/>
                  </a:solidFill>
                </a:rPr>
                <a:t>+σ = 2,19%</a:t>
              </a: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1972030B-A720-408E-992D-98EBADACD9C6}"/>
                </a:ext>
              </a:extLst>
            </p:cNvPr>
            <p:cNvSpPr/>
            <p:nvPr/>
          </p:nvSpPr>
          <p:spPr>
            <a:xfrm>
              <a:off x="1147548" y="2111379"/>
              <a:ext cx="1736309" cy="400110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000" dirty="0"/>
                <a:t>Investimento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036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46EE3102-1805-45D9-BAC9-B505EE9CA084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DCD53D-D2AE-4F5E-A02D-F74D06B5394D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B5CFD2-C737-46D5-9F6C-DDC9D4A49E6F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DD1135-BD99-47CE-992A-DFCD7C3DC3D4}"/>
              </a:ext>
            </a:extLst>
          </p:cNvPr>
          <p:cNvSpPr txBox="1"/>
          <p:nvPr/>
        </p:nvSpPr>
        <p:spPr>
          <a:xfrm>
            <a:off x="4373914" y="2358196"/>
            <a:ext cx="39039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Diversificação</a:t>
            </a:r>
          </a:p>
          <a:p>
            <a:endParaRPr lang="pt-BR" sz="2000" dirty="0"/>
          </a:p>
          <a:p>
            <a:r>
              <a:rPr lang="pt-BR" sz="2000" dirty="0"/>
              <a:t>Diversificar uma carteira significa combinar ativos que tenham uma correlação que favoreça a redução do risco!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4E14EE5-CC67-406D-B21B-89142A74C5F8}"/>
              </a:ext>
            </a:extLst>
          </p:cNvPr>
          <p:cNvGrpSpPr/>
          <p:nvPr/>
        </p:nvGrpSpPr>
        <p:grpSpPr>
          <a:xfrm>
            <a:off x="790049" y="2118145"/>
            <a:ext cx="3401326" cy="2621709"/>
            <a:chOff x="467543" y="2118145"/>
            <a:chExt cx="3401326" cy="2621709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D86B8CAF-B78E-40BC-96CC-6B952BD1DBC5}"/>
                </a:ext>
              </a:extLst>
            </p:cNvPr>
            <p:cNvGrpSpPr/>
            <p:nvPr/>
          </p:nvGrpSpPr>
          <p:grpSpPr>
            <a:xfrm>
              <a:off x="467543" y="2118145"/>
              <a:ext cx="3314700" cy="2621709"/>
              <a:chOff x="736600" y="1273666"/>
              <a:chExt cx="7670800" cy="4891343"/>
            </a:xfrm>
          </p:grpSpPr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5F761CEE-9812-41DD-9BEB-F532C1557C68}"/>
                  </a:ext>
                </a:extLst>
              </p:cNvPr>
              <p:cNvSpPr/>
              <p:nvPr/>
            </p:nvSpPr>
            <p:spPr>
              <a:xfrm>
                <a:off x="736600" y="1273666"/>
                <a:ext cx="7670800" cy="489134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7" name="Imagem 36">
                <a:extLst>
                  <a:ext uri="{FF2B5EF4-FFF2-40B4-BE49-F238E27FC236}">
                    <a16:creationId xmlns:a16="http://schemas.microsoft.com/office/drawing/2014/main" id="{96F5CFFF-D62C-4B3B-93B8-E6F371DAF4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2114" b="11811"/>
              <a:stretch/>
            </p:blipFill>
            <p:spPr>
              <a:xfrm>
                <a:off x="2105830" y="1482872"/>
                <a:ext cx="5760640" cy="4091367"/>
              </a:xfrm>
              <a:prstGeom prst="rect">
                <a:avLst/>
              </a:prstGeom>
            </p:spPr>
          </p:pic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0571C3D4-29FC-44C0-A32E-A50378CBA065}"/>
                  </a:ext>
                </a:extLst>
              </p:cNvPr>
              <p:cNvSpPr/>
              <p:nvPr/>
            </p:nvSpPr>
            <p:spPr>
              <a:xfrm>
                <a:off x="5600700" y="3441700"/>
                <a:ext cx="1488270" cy="2921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61F1C0D7-258F-47EB-9D81-2FF98455C96E}"/>
                  </a:ext>
                </a:extLst>
              </p:cNvPr>
              <p:cNvSpPr/>
              <p:nvPr/>
            </p:nvSpPr>
            <p:spPr>
              <a:xfrm>
                <a:off x="2740830" y="2693759"/>
                <a:ext cx="1488270" cy="2921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F91C4B57-4EAA-4FEC-8BC2-E1ACA8B91AFE}"/>
                </a:ext>
              </a:extLst>
            </p:cNvPr>
            <p:cNvSpPr txBox="1"/>
            <p:nvPr/>
          </p:nvSpPr>
          <p:spPr>
            <a:xfrm>
              <a:off x="2890969" y="4396839"/>
              <a:ext cx="977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</a:rPr>
                <a:t>Risco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508B6B2-47CF-4078-AEAE-AD57BFEB575E}"/>
                </a:ext>
              </a:extLst>
            </p:cNvPr>
            <p:cNvSpPr txBox="1"/>
            <p:nvPr/>
          </p:nvSpPr>
          <p:spPr>
            <a:xfrm>
              <a:off x="554086" y="2142854"/>
              <a:ext cx="97790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</a:rPr>
                <a:t>Retorno</a:t>
              </a: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68BA6DB8-B2CA-45CE-BD6A-B0C6B4624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289" y="4288892"/>
            <a:ext cx="1240997" cy="12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3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8451DEB4-46D2-44FF-A3CC-6657CAF997FC}"/>
              </a:ext>
            </a:extLst>
          </p:cNvPr>
          <p:cNvGrpSpPr/>
          <p:nvPr/>
        </p:nvGrpSpPr>
        <p:grpSpPr>
          <a:xfrm>
            <a:off x="178179" y="1564569"/>
            <a:ext cx="3932179" cy="1428958"/>
            <a:chOff x="467543" y="1538602"/>
            <a:chExt cx="3932179" cy="1428958"/>
          </a:xfrm>
        </p:grpSpPr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913EFDD2-78E7-4460-8AE8-82B8D7E30D0B}"/>
                </a:ext>
              </a:extLst>
            </p:cNvPr>
            <p:cNvSpPr txBox="1"/>
            <p:nvPr/>
          </p:nvSpPr>
          <p:spPr>
            <a:xfrm>
              <a:off x="467543" y="1883247"/>
              <a:ext cx="966900" cy="40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Ativo 1</a:t>
              </a:r>
              <a:endParaRPr lang="pt-B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090EB0F8-AFBC-4E4B-B09F-B5F357FCBC0D}"/>
                </a:ext>
              </a:extLst>
            </p:cNvPr>
            <p:cNvSpPr txBox="1"/>
            <p:nvPr/>
          </p:nvSpPr>
          <p:spPr>
            <a:xfrm>
              <a:off x="1804872" y="1569530"/>
              <a:ext cx="630105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dirty="0">
                  <a:solidFill>
                    <a:srgbClr val="66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400" b="1" baseline="-25000" dirty="0">
                  <a:solidFill>
                    <a:srgbClr val="66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</a:t>
              </a:r>
              <a:r>
                <a:rPr lang="pt-BR" sz="2400" b="1" baseline="-25000" dirty="0">
                  <a:solidFill>
                    <a:srgbClr val="66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pt-BR" sz="12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B8DA4B2-93F0-46B1-988F-5B8183C7D7B8}"/>
                </a:ext>
              </a:extLst>
            </p:cNvPr>
            <p:cNvSpPr txBox="1"/>
            <p:nvPr/>
          </p:nvSpPr>
          <p:spPr>
            <a:xfrm>
              <a:off x="1804872" y="2106243"/>
              <a:ext cx="630105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dirty="0">
                  <a:solidFill>
                    <a:srgbClr val="FFCC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400" b="1" baseline="-25000" dirty="0">
                  <a:solidFill>
                    <a:srgbClr val="FFCC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r>
                <a:rPr lang="pt-BR" sz="2400" b="1" baseline="-25000" dirty="0">
                  <a:solidFill>
                    <a:srgbClr val="FFCC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pt-BR" sz="12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have Esquerda 7">
              <a:extLst>
                <a:ext uri="{FF2B5EF4-FFF2-40B4-BE49-F238E27FC236}">
                  <a16:creationId xmlns:a16="http://schemas.microsoft.com/office/drawing/2014/main" id="{AA79ACAA-6AFA-4AA0-B369-9A6E7E16CD5B}"/>
                </a:ext>
              </a:extLst>
            </p:cNvPr>
            <p:cNvSpPr/>
            <p:nvPr/>
          </p:nvSpPr>
          <p:spPr>
            <a:xfrm>
              <a:off x="1486035" y="1546765"/>
              <a:ext cx="350157" cy="1073426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91DC3F00-CD8E-447C-878F-E983108330E9}"/>
                </a:ext>
              </a:extLst>
            </p:cNvPr>
            <p:cNvGrpSpPr/>
            <p:nvPr/>
          </p:nvGrpSpPr>
          <p:grpSpPr>
            <a:xfrm>
              <a:off x="2519847" y="1538602"/>
              <a:ext cx="1879875" cy="1034029"/>
              <a:chOff x="4038137" y="2820827"/>
              <a:chExt cx="4675259" cy="2199735"/>
            </a:xfrm>
          </p:grpSpPr>
          <p:pic>
            <p:nvPicPr>
              <p:cNvPr id="39" name="Picture 2" descr="https://encrypted-tbn0.gstatic.com/images?q=tbn:ANd9GcTBtvhATu9Chc3Ykp-RtDVFFf1ASsZgn5WiqH6iDvWxVAkHk7JNQA">
                <a:extLst>
                  <a:ext uri="{FF2B5EF4-FFF2-40B4-BE49-F238E27FC236}">
                    <a16:creationId xmlns:a16="http://schemas.microsoft.com/office/drawing/2014/main" id="{4906F40E-004E-4916-823F-5DAE9EA0FD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266" r="3137" b="24128"/>
              <a:stretch>
                <a:fillRect/>
              </a:stretch>
            </p:blipFill>
            <p:spPr bwMode="auto">
              <a:xfrm>
                <a:off x="4038137" y="2820827"/>
                <a:ext cx="4675259" cy="2199735"/>
              </a:xfrm>
              <a:prstGeom prst="rect">
                <a:avLst/>
              </a:prstGeom>
              <a:noFill/>
            </p:spPr>
          </p:pic>
          <p:cxnSp>
            <p:nvCxnSpPr>
              <p:cNvPr id="41" name="Conector reto 40">
                <a:extLst>
                  <a:ext uri="{FF2B5EF4-FFF2-40B4-BE49-F238E27FC236}">
                    <a16:creationId xmlns:a16="http://schemas.microsoft.com/office/drawing/2014/main" id="{EC2F1D5E-A4D1-4B3D-B22A-95EDA007A6DE}"/>
                  </a:ext>
                </a:extLst>
              </p:cNvPr>
              <p:cNvCxnSpPr/>
              <p:nvPr/>
            </p:nvCxnSpPr>
            <p:spPr>
              <a:xfrm flipH="1">
                <a:off x="6367025" y="3062367"/>
                <a:ext cx="7168" cy="1943817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1">
                <a:extLst>
                  <a:ext uri="{FF2B5EF4-FFF2-40B4-BE49-F238E27FC236}">
                    <a16:creationId xmlns:a16="http://schemas.microsoft.com/office/drawing/2014/main" id="{5CF3DCD6-3EE7-4521-984A-B4B16AA1F010}"/>
                  </a:ext>
                </a:extLst>
              </p:cNvPr>
              <p:cNvCxnSpPr/>
              <p:nvPr/>
            </p:nvCxnSpPr>
            <p:spPr>
              <a:xfrm>
                <a:off x="7401449" y="3036487"/>
                <a:ext cx="2895" cy="1969697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>
                <a:extLst>
                  <a:ext uri="{FF2B5EF4-FFF2-40B4-BE49-F238E27FC236}">
                    <a16:creationId xmlns:a16="http://schemas.microsoft.com/office/drawing/2014/main" id="{CD4CEBEC-6F61-4F4C-AD21-A8BA4F4FDE7B}"/>
                  </a:ext>
                </a:extLst>
              </p:cNvPr>
              <p:cNvCxnSpPr/>
              <p:nvPr/>
            </p:nvCxnSpPr>
            <p:spPr>
              <a:xfrm>
                <a:off x="5339750" y="3045114"/>
                <a:ext cx="19" cy="196107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de seta reta 41">
                <a:extLst>
                  <a:ext uri="{FF2B5EF4-FFF2-40B4-BE49-F238E27FC236}">
                    <a16:creationId xmlns:a16="http://schemas.microsoft.com/office/drawing/2014/main" id="{D9D40D1E-A604-440F-8445-D42E72C8C819}"/>
                  </a:ext>
                </a:extLst>
              </p:cNvPr>
              <p:cNvCxnSpPr/>
              <p:nvPr/>
            </p:nvCxnSpPr>
            <p:spPr>
              <a:xfrm>
                <a:off x="6380664" y="4692758"/>
                <a:ext cx="1029420" cy="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de seta reta 58">
                <a:extLst>
                  <a:ext uri="{FF2B5EF4-FFF2-40B4-BE49-F238E27FC236}">
                    <a16:creationId xmlns:a16="http://schemas.microsoft.com/office/drawing/2014/main" id="{8B594A77-0003-4B32-A2B9-68F9C4384CAF}"/>
                  </a:ext>
                </a:extLst>
              </p:cNvPr>
              <p:cNvCxnSpPr/>
              <p:nvPr/>
            </p:nvCxnSpPr>
            <p:spPr>
              <a:xfrm flipH="1">
                <a:off x="5316739" y="4689883"/>
                <a:ext cx="1029420" cy="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9B9004D1-64A1-400F-9165-08F870028E4F}"/>
                </a:ext>
              </a:extLst>
            </p:cNvPr>
            <p:cNvSpPr txBox="1"/>
            <p:nvPr/>
          </p:nvSpPr>
          <p:spPr>
            <a:xfrm>
              <a:off x="3128366" y="2560525"/>
              <a:ext cx="682981" cy="40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000" b="1" dirty="0">
                  <a:solidFill>
                    <a:srgbClr val="66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000" b="1" baseline="-25000" dirty="0">
                  <a:solidFill>
                    <a:srgbClr val="66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</a:t>
              </a:r>
              <a:r>
                <a:rPr lang="pt-BR" sz="2000" b="1" baseline="-25000" dirty="0">
                  <a:solidFill>
                    <a:srgbClr val="66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pt-BR" sz="11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10B4C79-5A02-4E59-9533-DCBCA9ED838A}"/>
                </a:ext>
              </a:extLst>
            </p:cNvPr>
            <p:cNvSpPr txBox="1"/>
            <p:nvPr/>
          </p:nvSpPr>
          <p:spPr>
            <a:xfrm>
              <a:off x="3581070" y="2543379"/>
              <a:ext cx="750964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b="1" dirty="0">
                  <a:solidFill>
                    <a:srgbClr val="FFCC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i</a:t>
              </a:r>
              <a:r>
                <a:rPr lang="pt-BR" b="1" baseline="-25000" dirty="0">
                  <a:solidFill>
                    <a:srgbClr val="FFCC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r>
                <a:rPr lang="pt-BR" b="1" baseline="-25000" dirty="0">
                  <a:solidFill>
                    <a:srgbClr val="FFCC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pt-BR" sz="105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9339494C-3B2A-4D31-BADF-748D7F9E92F7}"/>
                </a:ext>
              </a:extLst>
            </p:cNvPr>
            <p:cNvSpPr txBox="1"/>
            <p:nvPr/>
          </p:nvSpPr>
          <p:spPr>
            <a:xfrm>
              <a:off x="2559611" y="2515836"/>
              <a:ext cx="750964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b="1" dirty="0">
                  <a:solidFill>
                    <a:srgbClr val="FFCC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pt-BR" b="1" dirty="0">
                  <a:solidFill>
                    <a:srgbClr val="FFCC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</a:t>
              </a:r>
              <a:r>
                <a:rPr lang="pt-BR" b="1" baseline="-25000" dirty="0">
                  <a:solidFill>
                    <a:srgbClr val="FFCC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r>
                <a:rPr lang="pt-BR" b="1" baseline="-25000" dirty="0">
                  <a:solidFill>
                    <a:srgbClr val="FFCC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pt-BR" sz="105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90736BC0-5FFD-4EFD-A496-58E32D3F718F}"/>
              </a:ext>
            </a:extLst>
          </p:cNvPr>
          <p:cNvGrpSpPr/>
          <p:nvPr/>
        </p:nvGrpSpPr>
        <p:grpSpPr>
          <a:xfrm>
            <a:off x="4833777" y="1564569"/>
            <a:ext cx="3932179" cy="1428958"/>
            <a:chOff x="4811966" y="1500150"/>
            <a:chExt cx="3932179" cy="1428958"/>
          </a:xfrm>
        </p:grpSpPr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C1006AE1-FA4E-49B7-A8FE-18BA5F3C67B2}"/>
                </a:ext>
              </a:extLst>
            </p:cNvPr>
            <p:cNvSpPr txBox="1"/>
            <p:nvPr/>
          </p:nvSpPr>
          <p:spPr>
            <a:xfrm>
              <a:off x="4811966" y="1844795"/>
              <a:ext cx="966900" cy="40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Ativo 2</a:t>
              </a:r>
              <a:endParaRPr lang="pt-B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D50AE687-99D4-4999-AC0B-B606E393B77C}"/>
                </a:ext>
              </a:extLst>
            </p:cNvPr>
            <p:cNvSpPr txBox="1"/>
            <p:nvPr/>
          </p:nvSpPr>
          <p:spPr>
            <a:xfrm>
              <a:off x="6149295" y="1531078"/>
              <a:ext cx="630105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dirty="0">
                  <a:solidFill>
                    <a:srgbClr val="66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400" b="1" baseline="-25000" dirty="0">
                  <a:solidFill>
                    <a:srgbClr val="66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</a:t>
              </a:r>
              <a:r>
                <a:rPr lang="pt-BR" sz="2400" b="1" baseline="-25000" dirty="0">
                  <a:solidFill>
                    <a:srgbClr val="66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pt-BR" sz="12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488A0337-EC76-414F-BBDB-DD8CD8AB7E89}"/>
                </a:ext>
              </a:extLst>
            </p:cNvPr>
            <p:cNvSpPr txBox="1"/>
            <p:nvPr/>
          </p:nvSpPr>
          <p:spPr>
            <a:xfrm>
              <a:off x="6149295" y="2067791"/>
              <a:ext cx="630105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dirty="0">
                  <a:solidFill>
                    <a:srgbClr val="FFCC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400" b="1" baseline="-25000" dirty="0">
                  <a:solidFill>
                    <a:srgbClr val="FFCC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s2</a:t>
              </a:r>
              <a:endParaRPr lang="pt-BR" sz="12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Chave Esquerda 71">
              <a:extLst>
                <a:ext uri="{FF2B5EF4-FFF2-40B4-BE49-F238E27FC236}">
                  <a16:creationId xmlns:a16="http://schemas.microsoft.com/office/drawing/2014/main" id="{6106752A-0883-4AC2-B37B-ADBDEEA6BE2A}"/>
                </a:ext>
              </a:extLst>
            </p:cNvPr>
            <p:cNvSpPr/>
            <p:nvPr/>
          </p:nvSpPr>
          <p:spPr>
            <a:xfrm>
              <a:off x="5830458" y="1508313"/>
              <a:ext cx="350157" cy="1073426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3" name="Agrupar 72">
              <a:extLst>
                <a:ext uri="{FF2B5EF4-FFF2-40B4-BE49-F238E27FC236}">
                  <a16:creationId xmlns:a16="http://schemas.microsoft.com/office/drawing/2014/main" id="{0438E8E9-1F82-43CC-8D23-BFAFE8068BD2}"/>
                </a:ext>
              </a:extLst>
            </p:cNvPr>
            <p:cNvGrpSpPr/>
            <p:nvPr/>
          </p:nvGrpSpPr>
          <p:grpSpPr>
            <a:xfrm>
              <a:off x="6864270" y="1500150"/>
              <a:ext cx="1879875" cy="1034029"/>
              <a:chOff x="4038137" y="2820827"/>
              <a:chExt cx="4675259" cy="2199735"/>
            </a:xfrm>
          </p:grpSpPr>
          <p:pic>
            <p:nvPicPr>
              <p:cNvPr id="74" name="Picture 2" descr="https://encrypted-tbn0.gstatic.com/images?q=tbn:ANd9GcTBtvhATu9Chc3Ykp-RtDVFFf1ASsZgn5WiqH6iDvWxVAkHk7JNQA">
                <a:extLst>
                  <a:ext uri="{FF2B5EF4-FFF2-40B4-BE49-F238E27FC236}">
                    <a16:creationId xmlns:a16="http://schemas.microsoft.com/office/drawing/2014/main" id="{683A20D4-E9D8-477D-928D-A0BB3DA8CB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266" r="3137" b="24128"/>
              <a:stretch>
                <a:fillRect/>
              </a:stretch>
            </p:blipFill>
            <p:spPr bwMode="auto">
              <a:xfrm>
                <a:off x="4038137" y="2820827"/>
                <a:ext cx="4675259" cy="2199735"/>
              </a:xfrm>
              <a:prstGeom prst="rect">
                <a:avLst/>
              </a:prstGeom>
              <a:noFill/>
            </p:spPr>
          </p:pic>
          <p:cxnSp>
            <p:nvCxnSpPr>
              <p:cNvPr id="75" name="Conector reto 74">
                <a:extLst>
                  <a:ext uri="{FF2B5EF4-FFF2-40B4-BE49-F238E27FC236}">
                    <a16:creationId xmlns:a16="http://schemas.microsoft.com/office/drawing/2014/main" id="{1AB5A53F-09E0-45CA-8139-5A86698BA25E}"/>
                  </a:ext>
                </a:extLst>
              </p:cNvPr>
              <p:cNvCxnSpPr/>
              <p:nvPr/>
            </p:nvCxnSpPr>
            <p:spPr>
              <a:xfrm flipH="1">
                <a:off x="6367025" y="3062367"/>
                <a:ext cx="7168" cy="1943817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ector reto 75">
                <a:extLst>
                  <a:ext uri="{FF2B5EF4-FFF2-40B4-BE49-F238E27FC236}">
                    <a16:creationId xmlns:a16="http://schemas.microsoft.com/office/drawing/2014/main" id="{318E038D-2089-479D-9A64-8E0EA460E8EB}"/>
                  </a:ext>
                </a:extLst>
              </p:cNvPr>
              <p:cNvCxnSpPr/>
              <p:nvPr/>
            </p:nvCxnSpPr>
            <p:spPr>
              <a:xfrm>
                <a:off x="7401449" y="3036487"/>
                <a:ext cx="2895" cy="1969697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ector reto 76">
                <a:extLst>
                  <a:ext uri="{FF2B5EF4-FFF2-40B4-BE49-F238E27FC236}">
                    <a16:creationId xmlns:a16="http://schemas.microsoft.com/office/drawing/2014/main" id="{37CA885E-FE6F-4F91-B086-4DFF6FFA46F0}"/>
                  </a:ext>
                </a:extLst>
              </p:cNvPr>
              <p:cNvCxnSpPr/>
              <p:nvPr/>
            </p:nvCxnSpPr>
            <p:spPr>
              <a:xfrm>
                <a:off x="5339750" y="3045114"/>
                <a:ext cx="19" cy="196107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ector de seta reta 41">
                <a:extLst>
                  <a:ext uri="{FF2B5EF4-FFF2-40B4-BE49-F238E27FC236}">
                    <a16:creationId xmlns:a16="http://schemas.microsoft.com/office/drawing/2014/main" id="{D5A2B42B-79C8-4F9F-9463-B192B6F32252}"/>
                  </a:ext>
                </a:extLst>
              </p:cNvPr>
              <p:cNvCxnSpPr/>
              <p:nvPr/>
            </p:nvCxnSpPr>
            <p:spPr>
              <a:xfrm>
                <a:off x="6380664" y="4692758"/>
                <a:ext cx="1029420" cy="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ector de seta reta 58">
                <a:extLst>
                  <a:ext uri="{FF2B5EF4-FFF2-40B4-BE49-F238E27FC236}">
                    <a16:creationId xmlns:a16="http://schemas.microsoft.com/office/drawing/2014/main" id="{D6913C89-F416-415E-80CE-02F8B0B7B0D3}"/>
                  </a:ext>
                </a:extLst>
              </p:cNvPr>
              <p:cNvCxnSpPr/>
              <p:nvPr/>
            </p:nvCxnSpPr>
            <p:spPr>
              <a:xfrm flipH="1">
                <a:off x="5316739" y="4689883"/>
                <a:ext cx="1029420" cy="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CaixaDeTexto 79">
              <a:extLst>
                <a:ext uri="{FF2B5EF4-FFF2-40B4-BE49-F238E27FC236}">
                  <a16:creationId xmlns:a16="http://schemas.microsoft.com/office/drawing/2014/main" id="{08592925-C59B-40F5-A041-BBDC185F0271}"/>
                </a:ext>
              </a:extLst>
            </p:cNvPr>
            <p:cNvSpPr txBox="1"/>
            <p:nvPr/>
          </p:nvSpPr>
          <p:spPr>
            <a:xfrm>
              <a:off x="7472789" y="2522073"/>
              <a:ext cx="682981" cy="40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000" b="1" dirty="0">
                  <a:solidFill>
                    <a:srgbClr val="66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000" b="1" baseline="-25000" dirty="0">
                  <a:solidFill>
                    <a:srgbClr val="66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2</a:t>
              </a:r>
              <a:endParaRPr lang="pt-BR" sz="11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1B59B49B-BF77-420A-BDA7-03DE9791D20F}"/>
                </a:ext>
              </a:extLst>
            </p:cNvPr>
            <p:cNvSpPr txBox="1"/>
            <p:nvPr/>
          </p:nvSpPr>
          <p:spPr>
            <a:xfrm>
              <a:off x="7925493" y="2504927"/>
              <a:ext cx="750964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b="1" dirty="0">
                  <a:solidFill>
                    <a:srgbClr val="FFCC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i</a:t>
              </a:r>
              <a:r>
                <a:rPr lang="pt-BR" b="1" baseline="-25000" dirty="0">
                  <a:solidFill>
                    <a:srgbClr val="FFCC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s2</a:t>
              </a:r>
              <a:endParaRPr lang="pt-BR" sz="105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9EA1B637-E5F3-4731-96B6-BECDA08B00B9}"/>
                </a:ext>
              </a:extLst>
            </p:cNvPr>
            <p:cNvSpPr txBox="1"/>
            <p:nvPr/>
          </p:nvSpPr>
          <p:spPr>
            <a:xfrm>
              <a:off x="6904034" y="2477384"/>
              <a:ext cx="750964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b="1" dirty="0">
                  <a:solidFill>
                    <a:srgbClr val="FFCC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pt-BR" b="1" dirty="0">
                  <a:solidFill>
                    <a:srgbClr val="FFCC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</a:t>
              </a:r>
              <a:r>
                <a:rPr lang="pt-BR" b="1" baseline="-25000" dirty="0">
                  <a:solidFill>
                    <a:srgbClr val="FFCC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s2</a:t>
              </a:r>
              <a:endParaRPr lang="pt-BR" sz="105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F9673B58-6494-432A-84AC-A8E85FCD11F2}"/>
              </a:ext>
            </a:extLst>
          </p:cNvPr>
          <p:cNvSpPr txBox="1"/>
          <p:nvPr/>
        </p:nvSpPr>
        <p:spPr>
          <a:xfrm>
            <a:off x="1797363" y="3427782"/>
            <a:ext cx="1235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C(w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w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sz="2000" b="1" dirty="0"/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83887F39-8FAA-4FEA-9AF7-7BE49D4DB0D0}"/>
              </a:ext>
            </a:extLst>
          </p:cNvPr>
          <p:cNvSpPr txBox="1"/>
          <p:nvPr/>
        </p:nvSpPr>
        <p:spPr>
          <a:xfrm>
            <a:off x="4515201" y="4578426"/>
            <a:ext cx="2237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t-BR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w</a:t>
            </a:r>
            <a:r>
              <a:rPr lang="pt-BR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100% = 1 </a:t>
            </a:r>
            <a:endParaRPr lang="pt-BR" sz="2000" dirty="0"/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B4A5A1A9-9574-4628-A76D-16B13401296B}"/>
              </a:ext>
            </a:extLst>
          </p:cNvPr>
          <p:cNvSpPr txBox="1"/>
          <p:nvPr/>
        </p:nvSpPr>
        <p:spPr>
          <a:xfrm>
            <a:off x="6981081" y="4442314"/>
            <a:ext cx="13523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w</a:t>
            </a:r>
            <a:r>
              <a:rPr lang="pt-BR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w</a:t>
            </a: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t-BR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1 - w</a:t>
            </a:r>
            <a:endParaRPr lang="pt-BR" sz="2000" dirty="0"/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43385F21-0F34-4124-A793-0DEB295E676B}"/>
              </a:ext>
            </a:extLst>
          </p:cNvPr>
          <p:cNvSpPr txBox="1"/>
          <p:nvPr/>
        </p:nvSpPr>
        <p:spPr>
          <a:xfrm>
            <a:off x="905740" y="4883169"/>
            <a:ext cx="302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66FFFF"/>
                </a:solidFill>
              </a:rPr>
              <a:t>W é o percentual do capital aplicado em cada ativo</a:t>
            </a:r>
          </a:p>
        </p:txBody>
      </p:sp>
      <p:cxnSp>
        <p:nvCxnSpPr>
          <p:cNvPr id="95" name="Conector reto 94">
            <a:extLst>
              <a:ext uri="{FF2B5EF4-FFF2-40B4-BE49-F238E27FC236}">
                <a16:creationId xmlns:a16="http://schemas.microsoft.com/office/drawing/2014/main" id="{2F5D23F1-D676-4665-91A7-7A9B58A3CD6B}"/>
              </a:ext>
            </a:extLst>
          </p:cNvPr>
          <p:cNvCxnSpPr>
            <a:cxnSpLocks/>
          </p:cNvCxnSpPr>
          <p:nvPr/>
        </p:nvCxnSpPr>
        <p:spPr>
          <a:xfrm flipH="1">
            <a:off x="1751549" y="3827892"/>
            <a:ext cx="467538" cy="537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>
            <a:extLst>
              <a:ext uri="{FF2B5EF4-FFF2-40B4-BE49-F238E27FC236}">
                <a16:creationId xmlns:a16="http://schemas.microsoft.com/office/drawing/2014/main" id="{0E466832-9D21-471F-9C5A-29A8C9F7BB81}"/>
              </a:ext>
            </a:extLst>
          </p:cNvPr>
          <p:cNvCxnSpPr>
            <a:cxnSpLocks/>
          </p:cNvCxnSpPr>
          <p:nvPr/>
        </p:nvCxnSpPr>
        <p:spPr>
          <a:xfrm>
            <a:off x="2657226" y="3833827"/>
            <a:ext cx="467538" cy="537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F6B44D6C-A1C9-4CB2-B435-D3EB5D24089D}"/>
              </a:ext>
            </a:extLst>
          </p:cNvPr>
          <p:cNvSpPr txBox="1"/>
          <p:nvPr/>
        </p:nvSpPr>
        <p:spPr>
          <a:xfrm>
            <a:off x="2785361" y="4339634"/>
            <a:ext cx="880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Ativo 2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BF7028C9-084F-40C5-A6AF-2144BEBA8D74}"/>
              </a:ext>
            </a:extLst>
          </p:cNvPr>
          <p:cNvSpPr txBox="1"/>
          <p:nvPr/>
        </p:nvSpPr>
        <p:spPr>
          <a:xfrm>
            <a:off x="1298710" y="4368594"/>
            <a:ext cx="905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Ativo 1</a:t>
            </a:r>
          </a:p>
        </p:txBody>
      </p:sp>
      <p:cxnSp>
        <p:nvCxnSpPr>
          <p:cNvPr id="103" name="Conector reto 102">
            <a:extLst>
              <a:ext uri="{FF2B5EF4-FFF2-40B4-BE49-F238E27FC236}">
                <a16:creationId xmlns:a16="http://schemas.microsoft.com/office/drawing/2014/main" id="{25DEA1BE-EEF0-4CE9-BAF9-9BF94F1AB5A5}"/>
              </a:ext>
            </a:extLst>
          </p:cNvPr>
          <p:cNvCxnSpPr>
            <a:cxnSpLocks/>
          </p:cNvCxnSpPr>
          <p:nvPr/>
        </p:nvCxnSpPr>
        <p:spPr>
          <a:xfrm>
            <a:off x="6879871" y="4551650"/>
            <a:ext cx="0" cy="509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tângulo 111">
            <a:extLst>
              <a:ext uri="{FF2B5EF4-FFF2-40B4-BE49-F238E27FC236}">
                <a16:creationId xmlns:a16="http://schemas.microsoft.com/office/drawing/2014/main" id="{249AED6E-E400-4171-9F4D-DBD9C3058F49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CFC69475-4E88-4FEC-9E36-5646A2CD3712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5DDF7280-5212-4F58-A9F2-C657107604D9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59D5ED87-3AD4-4268-B681-6A3C121EA089}"/>
              </a:ext>
            </a:extLst>
          </p:cNvPr>
          <p:cNvSpPr txBox="1"/>
          <p:nvPr/>
        </p:nvSpPr>
        <p:spPr>
          <a:xfrm>
            <a:off x="4110358" y="3454272"/>
            <a:ext cx="38369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Carteira com dois ativos com risco</a:t>
            </a:r>
          </a:p>
        </p:txBody>
      </p:sp>
    </p:spTree>
    <p:extLst>
      <p:ext uri="{BB962C8B-B14F-4D97-AF65-F5344CB8AC3E}">
        <p14:creationId xmlns:p14="http://schemas.microsoft.com/office/powerpoint/2010/main" val="88462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ABDFF75-DC92-4BD3-B827-60F6E2D166BD}"/>
              </a:ext>
            </a:extLst>
          </p:cNvPr>
          <p:cNvSpPr txBox="1"/>
          <p:nvPr/>
        </p:nvSpPr>
        <p:spPr>
          <a:xfrm>
            <a:off x="761122" y="2221789"/>
            <a:ext cx="1235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C(w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1-w)</a:t>
            </a:r>
            <a:endParaRPr lang="pt-BR" sz="2000" b="1" dirty="0"/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8D73141F-4CD3-4354-A6FB-369C247AB25C}"/>
              </a:ext>
            </a:extLst>
          </p:cNvPr>
          <p:cNvCxnSpPr>
            <a:cxnSpLocks/>
          </p:cNvCxnSpPr>
          <p:nvPr/>
        </p:nvCxnSpPr>
        <p:spPr>
          <a:xfrm>
            <a:off x="1660741" y="2615528"/>
            <a:ext cx="128135" cy="254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C68E8700-9653-4906-9CF7-5D0524EFDD7D}"/>
              </a:ext>
            </a:extLst>
          </p:cNvPr>
          <p:cNvSpPr txBox="1"/>
          <p:nvPr/>
        </p:nvSpPr>
        <p:spPr>
          <a:xfrm>
            <a:off x="1535513" y="2829424"/>
            <a:ext cx="880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Ativo 2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2AACCCB-D231-4595-B7F8-BBAFC6F3C5FA}"/>
              </a:ext>
            </a:extLst>
          </p:cNvPr>
          <p:cNvSpPr txBox="1"/>
          <p:nvPr/>
        </p:nvSpPr>
        <p:spPr>
          <a:xfrm>
            <a:off x="546834" y="2829424"/>
            <a:ext cx="905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Ativo 1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2EA9B7D-D966-4BA5-AFB4-A43E27C63C58}"/>
              </a:ext>
            </a:extLst>
          </p:cNvPr>
          <p:cNvSpPr txBox="1"/>
          <p:nvPr/>
        </p:nvSpPr>
        <p:spPr>
          <a:xfrm>
            <a:off x="535652" y="1573049"/>
            <a:ext cx="38369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Carteira com dois ativos com risco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ED44048-F491-4AF0-AC94-6367866C5A57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497EB0-E699-4C17-9F54-328B2B30CF4F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896CFB-A915-4A3A-91C4-D8B5CFCC8C19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52335735-E843-4A92-990B-DF9C0B43F0D7}"/>
              </a:ext>
            </a:extLst>
          </p:cNvPr>
          <p:cNvCxnSpPr>
            <a:cxnSpLocks/>
          </p:cNvCxnSpPr>
          <p:nvPr/>
        </p:nvCxnSpPr>
        <p:spPr>
          <a:xfrm flipH="1">
            <a:off x="1079768" y="2613980"/>
            <a:ext cx="128135" cy="254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55672391-8538-4F57-9CC5-D4D000CD1D60}"/>
              </a:ext>
            </a:extLst>
          </p:cNvPr>
          <p:cNvSpPr txBox="1"/>
          <p:nvPr/>
        </p:nvSpPr>
        <p:spPr>
          <a:xfrm>
            <a:off x="5803020" y="2444157"/>
            <a:ext cx="32004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w . i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(1-w) . i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AC6CAD3-99BD-469C-B63F-9D6E7063210F}"/>
              </a:ext>
            </a:extLst>
          </p:cNvPr>
          <p:cNvSpPr txBox="1"/>
          <p:nvPr/>
        </p:nvSpPr>
        <p:spPr>
          <a:xfrm>
            <a:off x="5803021" y="4603815"/>
            <a:ext cx="30284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w . i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(1-w) . i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s2</a:t>
            </a:r>
            <a:endParaRPr lang="pt-BR" sz="2000" b="1" dirty="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D21A88A-D68F-4394-B2F4-2FC093D4132B}"/>
              </a:ext>
            </a:extLst>
          </p:cNvPr>
          <p:cNvSpPr txBox="1"/>
          <p:nvPr/>
        </p:nvSpPr>
        <p:spPr>
          <a:xfrm>
            <a:off x="234780" y="3999545"/>
            <a:ext cx="9669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Ativo 1</a:t>
            </a:r>
            <a:endParaRPr lang="pt-BR" sz="1100" b="1" dirty="0">
              <a:solidFill>
                <a:srgbClr val="66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3C9A2EA-B541-4987-8BCE-DF015B3670D8}"/>
              </a:ext>
            </a:extLst>
          </p:cNvPr>
          <p:cNvSpPr txBox="1"/>
          <p:nvPr/>
        </p:nvSpPr>
        <p:spPr>
          <a:xfrm>
            <a:off x="1572109" y="3685828"/>
            <a:ext cx="63010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baseline="-25000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400" b="1" baseline="-25000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pt-BR" sz="1200" b="1" dirty="0">
              <a:solidFill>
                <a:srgbClr val="66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6748088-A593-4607-98A1-0D98A6834A78}"/>
              </a:ext>
            </a:extLst>
          </p:cNvPr>
          <p:cNvSpPr txBox="1"/>
          <p:nvPr/>
        </p:nvSpPr>
        <p:spPr>
          <a:xfrm>
            <a:off x="1572109" y="4222541"/>
            <a:ext cx="63010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baseline="-25000" dirty="0"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pt-BR" sz="2400" b="1" baseline="-25000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pt-BR" sz="1200" b="1" dirty="0">
              <a:solidFill>
                <a:srgbClr val="66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Chave Esquerda 54">
            <a:extLst>
              <a:ext uri="{FF2B5EF4-FFF2-40B4-BE49-F238E27FC236}">
                <a16:creationId xmlns:a16="http://schemas.microsoft.com/office/drawing/2014/main" id="{066E8788-81EA-499F-B2C0-7CFC38EE0CA6}"/>
              </a:ext>
            </a:extLst>
          </p:cNvPr>
          <p:cNvSpPr/>
          <p:nvPr/>
        </p:nvSpPr>
        <p:spPr>
          <a:xfrm>
            <a:off x="1253272" y="3663063"/>
            <a:ext cx="350157" cy="107342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6FFFF"/>
              </a:solidFill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328D8DB9-9408-4809-9BF6-4787A3CAC18B}"/>
              </a:ext>
            </a:extLst>
          </p:cNvPr>
          <p:cNvSpPr txBox="1"/>
          <p:nvPr/>
        </p:nvSpPr>
        <p:spPr>
          <a:xfrm>
            <a:off x="1951815" y="3773539"/>
            <a:ext cx="107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FFFF"/>
                </a:solidFill>
              </a:rPr>
              <a:t>= 8% a.a.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9A1E026F-CF0F-44F6-865B-3F4887453199}"/>
              </a:ext>
            </a:extLst>
          </p:cNvPr>
          <p:cNvSpPr txBox="1"/>
          <p:nvPr/>
        </p:nvSpPr>
        <p:spPr>
          <a:xfrm>
            <a:off x="1951815" y="4336701"/>
            <a:ext cx="107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FFFF"/>
                </a:solidFill>
              </a:rPr>
              <a:t>= 6% a.a.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D3082598-CCAB-4D8E-8A2A-B45C116BAF06}"/>
              </a:ext>
            </a:extLst>
          </p:cNvPr>
          <p:cNvSpPr txBox="1"/>
          <p:nvPr/>
        </p:nvSpPr>
        <p:spPr>
          <a:xfrm>
            <a:off x="234781" y="5279628"/>
            <a:ext cx="9669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Ativo 2</a:t>
            </a:r>
            <a:endParaRPr lang="pt-BR" sz="1100" b="1" dirty="0">
              <a:solidFill>
                <a:srgbClr val="FFCC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1B996786-0ACC-44DE-84AA-252AF4E14A49}"/>
              </a:ext>
            </a:extLst>
          </p:cNvPr>
          <p:cNvSpPr txBox="1"/>
          <p:nvPr/>
        </p:nvSpPr>
        <p:spPr>
          <a:xfrm>
            <a:off x="1572110" y="4965911"/>
            <a:ext cx="63010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baseline="-25000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400" b="1" baseline="-25000" dirty="0">
                <a:solidFill>
                  <a:srgbClr val="FFCC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pt-BR" sz="1200" b="1" dirty="0">
              <a:solidFill>
                <a:srgbClr val="FFCC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DD717D60-94AD-48D4-BE12-8A12522159C0}"/>
              </a:ext>
            </a:extLst>
          </p:cNvPr>
          <p:cNvSpPr txBox="1"/>
          <p:nvPr/>
        </p:nvSpPr>
        <p:spPr>
          <a:xfrm>
            <a:off x="1572110" y="5502624"/>
            <a:ext cx="63010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baseline="-25000" dirty="0">
                <a:solidFill>
                  <a:srgbClr val="FFCC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s2</a:t>
            </a:r>
            <a:endParaRPr lang="pt-BR" sz="1200" b="1" dirty="0">
              <a:solidFill>
                <a:srgbClr val="FFCC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Chave Esquerda 75">
            <a:extLst>
              <a:ext uri="{FF2B5EF4-FFF2-40B4-BE49-F238E27FC236}">
                <a16:creationId xmlns:a16="http://schemas.microsoft.com/office/drawing/2014/main" id="{868500C9-E1B5-4FBF-A1AE-9BFC09F9C899}"/>
              </a:ext>
            </a:extLst>
          </p:cNvPr>
          <p:cNvSpPr/>
          <p:nvPr/>
        </p:nvSpPr>
        <p:spPr>
          <a:xfrm>
            <a:off x="1253273" y="4943146"/>
            <a:ext cx="350157" cy="107342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56B6DBCC-33BE-41EB-A84D-0EB52CCCA019}"/>
              </a:ext>
            </a:extLst>
          </p:cNvPr>
          <p:cNvSpPr txBox="1"/>
          <p:nvPr/>
        </p:nvSpPr>
        <p:spPr>
          <a:xfrm>
            <a:off x="1951816" y="5053622"/>
            <a:ext cx="128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CFF"/>
                </a:solidFill>
              </a:rPr>
              <a:t>= 16% a.a.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461C913B-F364-4FE5-9666-5B9FA27CE5AA}"/>
              </a:ext>
            </a:extLst>
          </p:cNvPr>
          <p:cNvSpPr txBox="1"/>
          <p:nvPr/>
        </p:nvSpPr>
        <p:spPr>
          <a:xfrm>
            <a:off x="1951815" y="5616784"/>
            <a:ext cx="128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CFF"/>
                </a:solidFill>
              </a:rPr>
              <a:t>= 20% a.a.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7E23E93E-AD7B-401C-AED8-FF9C3981C3FA}"/>
              </a:ext>
            </a:extLst>
          </p:cNvPr>
          <p:cNvSpPr txBox="1"/>
          <p:nvPr/>
        </p:nvSpPr>
        <p:spPr>
          <a:xfrm>
            <a:off x="5803020" y="2906751"/>
            <a:ext cx="32004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t-BR" sz="20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0,5 . 8%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0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0,5 . 16%</a:t>
            </a:r>
            <a:endParaRPr lang="pt-BR" sz="1100" b="1" dirty="0">
              <a:solidFill>
                <a:srgbClr val="FFCC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2480B9A0-D44E-42F6-AE61-D64EE711A560}"/>
              </a:ext>
            </a:extLst>
          </p:cNvPr>
          <p:cNvSpPr txBox="1"/>
          <p:nvPr/>
        </p:nvSpPr>
        <p:spPr>
          <a:xfrm>
            <a:off x="3115482" y="2233572"/>
            <a:ext cx="156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FFFF"/>
                </a:solidFill>
              </a:rPr>
              <a:t>W = 50%</a:t>
            </a:r>
          </a:p>
          <a:p>
            <a:r>
              <a:rPr lang="pt-BR" b="1" dirty="0">
                <a:solidFill>
                  <a:srgbClr val="FFCCFF"/>
                </a:solidFill>
              </a:rPr>
              <a:t>1-W = 50%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F5DED895-BA4B-46F5-9A21-310794EADAF4}"/>
              </a:ext>
            </a:extLst>
          </p:cNvPr>
          <p:cNvSpPr txBox="1"/>
          <p:nvPr/>
        </p:nvSpPr>
        <p:spPr>
          <a:xfrm>
            <a:off x="5803020" y="3337411"/>
            <a:ext cx="32004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12% a.a.</a:t>
            </a:r>
            <a:endParaRPr lang="pt-B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B9025793-6B0D-4970-96C9-E7A2A4F3EC9A}"/>
              </a:ext>
            </a:extLst>
          </p:cNvPr>
          <p:cNvSpPr txBox="1"/>
          <p:nvPr/>
        </p:nvSpPr>
        <p:spPr>
          <a:xfrm>
            <a:off x="5803020" y="5102514"/>
            <a:ext cx="30284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t-BR" sz="20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0,5 . 6%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0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0,5 . 20%</a:t>
            </a:r>
            <a:endParaRPr lang="pt-BR" sz="2000" b="1" dirty="0">
              <a:solidFill>
                <a:srgbClr val="FFCCFF"/>
              </a:solidFill>
            </a:endParaRP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FA49A5CF-31BC-4295-8867-78FD9D822C4F}"/>
              </a:ext>
            </a:extLst>
          </p:cNvPr>
          <p:cNvSpPr txBox="1"/>
          <p:nvPr/>
        </p:nvSpPr>
        <p:spPr>
          <a:xfrm>
            <a:off x="5803020" y="5539804"/>
            <a:ext cx="1655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13% a.a. </a:t>
            </a:r>
            <a:endParaRPr lang="pt-BR" sz="2000" b="1" dirty="0">
              <a:solidFill>
                <a:srgbClr val="FFCCFF"/>
              </a:solidFill>
            </a:endParaRP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B9C095F4-A965-49A1-A65F-ED8C8707A392}"/>
              </a:ext>
            </a:extLst>
          </p:cNvPr>
          <p:cNvSpPr txBox="1"/>
          <p:nvPr/>
        </p:nvSpPr>
        <p:spPr>
          <a:xfrm>
            <a:off x="5713297" y="2027801"/>
            <a:ext cx="299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Retorno Esperado da Carteira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75740796-4A64-45E5-9BED-16220C01C761}"/>
              </a:ext>
            </a:extLst>
          </p:cNvPr>
          <p:cNvSpPr txBox="1"/>
          <p:nvPr/>
        </p:nvSpPr>
        <p:spPr>
          <a:xfrm>
            <a:off x="5726475" y="4178156"/>
            <a:ext cx="299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Risco da Carteira</a:t>
            </a:r>
          </a:p>
        </p:txBody>
      </p:sp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6BCC8857-78D4-4BED-8C30-C32217649481}"/>
              </a:ext>
            </a:extLst>
          </p:cNvPr>
          <p:cNvGrpSpPr/>
          <p:nvPr/>
        </p:nvGrpSpPr>
        <p:grpSpPr>
          <a:xfrm>
            <a:off x="3263089" y="3715429"/>
            <a:ext cx="939938" cy="1034029"/>
            <a:chOff x="4038137" y="2820827"/>
            <a:chExt cx="4675259" cy="2199735"/>
          </a:xfrm>
        </p:grpSpPr>
        <p:pic>
          <p:nvPicPr>
            <p:cNvPr id="107" name="Picture 2" descr="https://encrypted-tbn0.gstatic.com/images?q=tbn:ANd9GcTBtvhATu9Chc3Ykp-RtDVFFf1ASsZgn5WiqH6iDvWxVAkHk7JNQA">
              <a:extLst>
                <a:ext uri="{FF2B5EF4-FFF2-40B4-BE49-F238E27FC236}">
                  <a16:creationId xmlns:a16="http://schemas.microsoft.com/office/drawing/2014/main" id="{832986CB-A77C-4AE7-94E4-B1BD0C8D3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9266" r="3137" b="24128"/>
            <a:stretch>
              <a:fillRect/>
            </a:stretch>
          </p:blipFill>
          <p:spPr bwMode="auto">
            <a:xfrm>
              <a:off x="4038137" y="2820827"/>
              <a:ext cx="4675259" cy="2199735"/>
            </a:xfrm>
            <a:prstGeom prst="rect">
              <a:avLst/>
            </a:prstGeom>
            <a:noFill/>
          </p:spPr>
        </p:pic>
        <p:cxnSp>
          <p:nvCxnSpPr>
            <p:cNvPr id="108" name="Conector reto 107">
              <a:extLst>
                <a:ext uri="{FF2B5EF4-FFF2-40B4-BE49-F238E27FC236}">
                  <a16:creationId xmlns:a16="http://schemas.microsoft.com/office/drawing/2014/main" id="{48476627-6B11-4CAC-9B25-D9897CD992CA}"/>
                </a:ext>
              </a:extLst>
            </p:cNvPr>
            <p:cNvCxnSpPr/>
            <p:nvPr/>
          </p:nvCxnSpPr>
          <p:spPr>
            <a:xfrm flipH="1">
              <a:off x="6367025" y="3062367"/>
              <a:ext cx="7168" cy="194381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>
              <a:extLst>
                <a:ext uri="{FF2B5EF4-FFF2-40B4-BE49-F238E27FC236}">
                  <a16:creationId xmlns:a16="http://schemas.microsoft.com/office/drawing/2014/main" id="{8F787D37-358F-41BC-9F03-673FA8C90D23}"/>
                </a:ext>
              </a:extLst>
            </p:cNvPr>
            <p:cNvCxnSpPr/>
            <p:nvPr/>
          </p:nvCxnSpPr>
          <p:spPr>
            <a:xfrm>
              <a:off x="7401449" y="3036487"/>
              <a:ext cx="2895" cy="196969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to 109">
              <a:extLst>
                <a:ext uri="{FF2B5EF4-FFF2-40B4-BE49-F238E27FC236}">
                  <a16:creationId xmlns:a16="http://schemas.microsoft.com/office/drawing/2014/main" id="{E28F0D6F-E001-4118-89E0-652D5AC6C8FA}"/>
                </a:ext>
              </a:extLst>
            </p:cNvPr>
            <p:cNvCxnSpPr/>
            <p:nvPr/>
          </p:nvCxnSpPr>
          <p:spPr>
            <a:xfrm>
              <a:off x="5339750" y="3045114"/>
              <a:ext cx="19" cy="196107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de seta reta 41">
              <a:extLst>
                <a:ext uri="{FF2B5EF4-FFF2-40B4-BE49-F238E27FC236}">
                  <a16:creationId xmlns:a16="http://schemas.microsoft.com/office/drawing/2014/main" id="{27E3138B-AB46-44EB-BA1E-B79A27BFC03E}"/>
                </a:ext>
              </a:extLst>
            </p:cNvPr>
            <p:cNvCxnSpPr/>
            <p:nvPr/>
          </p:nvCxnSpPr>
          <p:spPr>
            <a:xfrm>
              <a:off x="6380664" y="4692758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de seta reta 58">
              <a:extLst>
                <a:ext uri="{FF2B5EF4-FFF2-40B4-BE49-F238E27FC236}">
                  <a16:creationId xmlns:a16="http://schemas.microsoft.com/office/drawing/2014/main" id="{950ADAF8-E8A6-4894-A963-BD0870FF8DF3}"/>
                </a:ext>
              </a:extLst>
            </p:cNvPr>
            <p:cNvCxnSpPr/>
            <p:nvPr/>
          </p:nvCxnSpPr>
          <p:spPr>
            <a:xfrm flipH="1">
              <a:off x="5316739" y="4689883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5FB3D18C-9AF8-4FEC-85FF-B8D2904422EA}"/>
              </a:ext>
            </a:extLst>
          </p:cNvPr>
          <p:cNvGrpSpPr/>
          <p:nvPr/>
        </p:nvGrpSpPr>
        <p:grpSpPr>
          <a:xfrm>
            <a:off x="3193624" y="5162393"/>
            <a:ext cx="1922075" cy="690704"/>
            <a:chOff x="4038137" y="2820827"/>
            <a:chExt cx="4675259" cy="2199735"/>
          </a:xfrm>
        </p:grpSpPr>
        <p:pic>
          <p:nvPicPr>
            <p:cNvPr id="114" name="Picture 2" descr="https://encrypted-tbn0.gstatic.com/images?q=tbn:ANd9GcTBtvhATu9Chc3Ykp-RtDVFFf1ASsZgn5WiqH6iDvWxVAkHk7JNQA">
              <a:extLst>
                <a:ext uri="{FF2B5EF4-FFF2-40B4-BE49-F238E27FC236}">
                  <a16:creationId xmlns:a16="http://schemas.microsoft.com/office/drawing/2014/main" id="{C97292C1-592F-4E55-8DD1-6BA6AEC6D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9266" r="3137" b="24128"/>
            <a:stretch>
              <a:fillRect/>
            </a:stretch>
          </p:blipFill>
          <p:spPr bwMode="auto">
            <a:xfrm>
              <a:off x="4038137" y="2820827"/>
              <a:ext cx="4675259" cy="2199735"/>
            </a:xfrm>
            <a:prstGeom prst="rect">
              <a:avLst/>
            </a:prstGeom>
            <a:noFill/>
          </p:spPr>
        </p:pic>
        <p:cxnSp>
          <p:nvCxnSpPr>
            <p:cNvPr id="115" name="Conector reto 114">
              <a:extLst>
                <a:ext uri="{FF2B5EF4-FFF2-40B4-BE49-F238E27FC236}">
                  <a16:creationId xmlns:a16="http://schemas.microsoft.com/office/drawing/2014/main" id="{04324F31-2EF4-4C1C-A51A-09DCB1543F04}"/>
                </a:ext>
              </a:extLst>
            </p:cNvPr>
            <p:cNvCxnSpPr/>
            <p:nvPr/>
          </p:nvCxnSpPr>
          <p:spPr>
            <a:xfrm flipH="1">
              <a:off x="6367025" y="3062367"/>
              <a:ext cx="7168" cy="194381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to 115">
              <a:extLst>
                <a:ext uri="{FF2B5EF4-FFF2-40B4-BE49-F238E27FC236}">
                  <a16:creationId xmlns:a16="http://schemas.microsoft.com/office/drawing/2014/main" id="{38954D90-926F-4601-8880-71EEC772160D}"/>
                </a:ext>
              </a:extLst>
            </p:cNvPr>
            <p:cNvCxnSpPr/>
            <p:nvPr/>
          </p:nvCxnSpPr>
          <p:spPr>
            <a:xfrm>
              <a:off x="7401449" y="3036487"/>
              <a:ext cx="2895" cy="196969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to 116">
              <a:extLst>
                <a:ext uri="{FF2B5EF4-FFF2-40B4-BE49-F238E27FC236}">
                  <a16:creationId xmlns:a16="http://schemas.microsoft.com/office/drawing/2014/main" id="{D34E9E5A-6705-4CB7-AA7C-D81B7CE40863}"/>
                </a:ext>
              </a:extLst>
            </p:cNvPr>
            <p:cNvCxnSpPr/>
            <p:nvPr/>
          </p:nvCxnSpPr>
          <p:spPr>
            <a:xfrm>
              <a:off x="5339750" y="3045114"/>
              <a:ext cx="19" cy="196107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de seta reta 41">
              <a:extLst>
                <a:ext uri="{FF2B5EF4-FFF2-40B4-BE49-F238E27FC236}">
                  <a16:creationId xmlns:a16="http://schemas.microsoft.com/office/drawing/2014/main" id="{075CA893-8BE2-465A-BC8D-2AD0CC1C98B8}"/>
                </a:ext>
              </a:extLst>
            </p:cNvPr>
            <p:cNvCxnSpPr/>
            <p:nvPr/>
          </p:nvCxnSpPr>
          <p:spPr>
            <a:xfrm>
              <a:off x="6380664" y="4692758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de seta reta 58">
              <a:extLst>
                <a:ext uri="{FF2B5EF4-FFF2-40B4-BE49-F238E27FC236}">
                  <a16:creationId xmlns:a16="http://schemas.microsoft.com/office/drawing/2014/main" id="{1AE2A0A0-3591-43FA-BA75-F5BF6059525E}"/>
                </a:ext>
              </a:extLst>
            </p:cNvPr>
            <p:cNvCxnSpPr/>
            <p:nvPr/>
          </p:nvCxnSpPr>
          <p:spPr>
            <a:xfrm flipH="1">
              <a:off x="5316739" y="4689883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Conector reto 120">
            <a:extLst>
              <a:ext uri="{FF2B5EF4-FFF2-40B4-BE49-F238E27FC236}">
                <a16:creationId xmlns:a16="http://schemas.microsoft.com/office/drawing/2014/main" id="{6E00F52E-2EF1-4B01-86F5-00A566B1AB5F}"/>
              </a:ext>
            </a:extLst>
          </p:cNvPr>
          <p:cNvCxnSpPr/>
          <p:nvPr/>
        </p:nvCxnSpPr>
        <p:spPr>
          <a:xfrm>
            <a:off x="5367131" y="1573049"/>
            <a:ext cx="0" cy="4548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37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4">
            <a:extLst>
              <a:ext uri="{FF2B5EF4-FFF2-40B4-BE49-F238E27FC236}">
                <a16:creationId xmlns:a16="http://schemas.microsoft.com/office/drawing/2014/main" id="{C8CB637D-5B8C-42AA-AC09-65B1B75BC3AB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5" name="Grupo 115">
              <a:extLst>
                <a:ext uri="{FF2B5EF4-FFF2-40B4-BE49-F238E27FC236}">
                  <a16:creationId xmlns:a16="http://schemas.microsoft.com/office/drawing/2014/main" id="{FDBDE84B-2079-434E-9701-410746291477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0B5904AE-124E-4EE4-BFA6-80A75C9F6611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D68A287-4643-45F6-BCFA-BE1C5ABCD0E2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EA5418D-D826-4A2D-9961-F6D7C3BC642A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9" name="Grupo 25">
            <a:extLst>
              <a:ext uri="{FF2B5EF4-FFF2-40B4-BE49-F238E27FC236}">
                <a16:creationId xmlns:a16="http://schemas.microsoft.com/office/drawing/2014/main" id="{96A957DC-E986-4CF3-AC29-AE267C102903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10" name="Grupo 36">
              <a:extLst>
                <a:ext uri="{FF2B5EF4-FFF2-40B4-BE49-F238E27FC236}">
                  <a16:creationId xmlns:a16="http://schemas.microsoft.com/office/drawing/2014/main" id="{D9B496F8-4B8F-4E14-B7C3-851D7453686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F4DDA648-7513-4150-B619-1A4270D45201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FA1D2A7-F4E2-439F-AFB4-B66FE91E115E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11" name="Grupo 113">
              <a:extLst>
                <a:ext uri="{FF2B5EF4-FFF2-40B4-BE49-F238E27FC236}">
                  <a16:creationId xmlns:a16="http://schemas.microsoft.com/office/drawing/2014/main" id="{46D32B84-4EF9-4C74-A09E-036E629A613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3D19000A-1451-4933-B9A1-4B112FB7BA2A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A947352-6A7D-498F-94D5-F129DEDD7B8B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8F0C67B3-D6A7-4A43-97DC-861899C17CD5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468947D-462A-4880-9C5D-80D0AF079CA2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EBE9ACC-992D-4915-87C8-4C5C9C338173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93F452B3-E561-49AF-A107-C82F7803655B}"/>
              </a:ext>
            </a:extLst>
          </p:cNvPr>
          <p:cNvGrpSpPr/>
          <p:nvPr/>
        </p:nvGrpSpPr>
        <p:grpSpPr>
          <a:xfrm>
            <a:off x="555135" y="1845749"/>
            <a:ext cx="6761920" cy="4037804"/>
            <a:chOff x="1401419" y="1586922"/>
            <a:chExt cx="6761920" cy="4037804"/>
          </a:xfrm>
        </p:grpSpPr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DE693D88-782F-459D-B229-20EA2BD41474}"/>
                </a:ext>
              </a:extLst>
            </p:cNvPr>
            <p:cNvCxnSpPr/>
            <p:nvPr/>
          </p:nvCxnSpPr>
          <p:spPr>
            <a:xfrm>
              <a:off x="2266122" y="2067339"/>
              <a:ext cx="0" cy="3140765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82D89B7F-3BB2-4736-8652-621EC64587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6122" y="5208104"/>
              <a:ext cx="445935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Conector reto 1023">
              <a:extLst>
                <a:ext uri="{FF2B5EF4-FFF2-40B4-BE49-F238E27FC236}">
                  <a16:creationId xmlns:a16="http://schemas.microsoft.com/office/drawing/2014/main" id="{0C67D166-88FB-4B5B-A1F4-8623D1236D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82" y="2839278"/>
              <a:ext cx="2193235" cy="1189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Conector reto 1027">
              <a:extLst>
                <a:ext uri="{FF2B5EF4-FFF2-40B4-BE49-F238E27FC236}">
                  <a16:creationId xmlns:a16="http://schemas.microsoft.com/office/drawing/2014/main" id="{635E830E-B9E9-4BD1-A6DB-430C59B106DB}"/>
                </a:ext>
              </a:extLst>
            </p:cNvPr>
            <p:cNvCxnSpPr/>
            <p:nvPr/>
          </p:nvCxnSpPr>
          <p:spPr>
            <a:xfrm>
              <a:off x="3136582" y="4028661"/>
              <a:ext cx="0" cy="1179443"/>
            </a:xfrm>
            <a:prstGeom prst="line">
              <a:avLst/>
            </a:prstGeom>
            <a:ln w="28575">
              <a:solidFill>
                <a:srgbClr val="66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7055A0F7-7DF2-438E-B86A-ADDF6F252299}"/>
                </a:ext>
              </a:extLst>
            </p:cNvPr>
            <p:cNvCxnSpPr>
              <a:cxnSpLocks/>
            </p:cNvCxnSpPr>
            <p:nvPr/>
          </p:nvCxnSpPr>
          <p:spPr>
            <a:xfrm>
              <a:off x="2266122" y="4028661"/>
              <a:ext cx="870460" cy="0"/>
            </a:xfrm>
            <a:prstGeom prst="line">
              <a:avLst/>
            </a:prstGeom>
            <a:ln w="28575">
              <a:solidFill>
                <a:srgbClr val="66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4E0476BC-369B-4B4B-B7BE-3793C6052F56}"/>
                </a:ext>
              </a:extLst>
            </p:cNvPr>
            <p:cNvCxnSpPr>
              <a:cxnSpLocks/>
            </p:cNvCxnSpPr>
            <p:nvPr/>
          </p:nvCxnSpPr>
          <p:spPr>
            <a:xfrm>
              <a:off x="5329817" y="2839278"/>
              <a:ext cx="0" cy="2368826"/>
            </a:xfrm>
            <a:prstGeom prst="line">
              <a:avLst/>
            </a:prstGeom>
            <a:ln w="28575">
              <a:solidFill>
                <a:srgbClr val="FFCC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79A952D7-F03F-441C-9A25-5CE594CA261E}"/>
                </a:ext>
              </a:extLst>
            </p:cNvPr>
            <p:cNvCxnSpPr>
              <a:cxnSpLocks/>
            </p:cNvCxnSpPr>
            <p:nvPr/>
          </p:nvCxnSpPr>
          <p:spPr>
            <a:xfrm>
              <a:off x="2266122" y="2839278"/>
              <a:ext cx="3063695" cy="0"/>
            </a:xfrm>
            <a:prstGeom prst="line">
              <a:avLst/>
            </a:prstGeom>
            <a:ln w="28575">
              <a:solidFill>
                <a:srgbClr val="FFCC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CaixaDeTexto 1035">
              <a:extLst>
                <a:ext uri="{FF2B5EF4-FFF2-40B4-BE49-F238E27FC236}">
                  <a16:creationId xmlns:a16="http://schemas.microsoft.com/office/drawing/2014/main" id="{582BAB80-68B3-496C-8036-EB75DF9EA53E}"/>
                </a:ext>
              </a:extLst>
            </p:cNvPr>
            <p:cNvSpPr txBox="1"/>
            <p:nvPr/>
          </p:nvSpPr>
          <p:spPr>
            <a:xfrm>
              <a:off x="1633331" y="3862839"/>
              <a:ext cx="57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66FFFF"/>
                  </a:solidFill>
                </a:rPr>
                <a:t>8%</a:t>
              </a:r>
            </a:p>
          </p:txBody>
        </p:sp>
        <p:sp>
          <p:nvSpPr>
            <p:cNvPr id="1037" name="CaixaDeTexto 1036">
              <a:extLst>
                <a:ext uri="{FF2B5EF4-FFF2-40B4-BE49-F238E27FC236}">
                  <a16:creationId xmlns:a16="http://schemas.microsoft.com/office/drawing/2014/main" id="{007D9A01-EB92-4899-835E-9CDB9DC3929D}"/>
                </a:ext>
              </a:extLst>
            </p:cNvPr>
            <p:cNvSpPr txBox="1"/>
            <p:nvPr/>
          </p:nvSpPr>
          <p:spPr>
            <a:xfrm>
              <a:off x="1508309" y="2668584"/>
              <a:ext cx="645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CCFF"/>
                  </a:solidFill>
                </a:rPr>
                <a:t>16%</a:t>
              </a:r>
            </a:p>
          </p:txBody>
        </p:sp>
        <p:sp>
          <p:nvSpPr>
            <p:cNvPr id="1038" name="CaixaDeTexto 1037">
              <a:extLst>
                <a:ext uri="{FF2B5EF4-FFF2-40B4-BE49-F238E27FC236}">
                  <a16:creationId xmlns:a16="http://schemas.microsoft.com/office/drawing/2014/main" id="{22A66441-7076-4E20-90F7-E2835C551247}"/>
                </a:ext>
              </a:extLst>
            </p:cNvPr>
            <p:cNvSpPr txBox="1"/>
            <p:nvPr/>
          </p:nvSpPr>
          <p:spPr>
            <a:xfrm>
              <a:off x="2894574" y="5255394"/>
              <a:ext cx="57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66FFFF"/>
                  </a:solidFill>
                </a:rPr>
                <a:t>6%</a:t>
              </a:r>
            </a:p>
          </p:txBody>
        </p:sp>
        <p:sp>
          <p:nvSpPr>
            <p:cNvPr id="1039" name="CaixaDeTexto 1038">
              <a:extLst>
                <a:ext uri="{FF2B5EF4-FFF2-40B4-BE49-F238E27FC236}">
                  <a16:creationId xmlns:a16="http://schemas.microsoft.com/office/drawing/2014/main" id="{51D37733-E427-49F1-B26D-D064011D43D7}"/>
                </a:ext>
              </a:extLst>
            </p:cNvPr>
            <p:cNvSpPr txBox="1"/>
            <p:nvPr/>
          </p:nvSpPr>
          <p:spPr>
            <a:xfrm>
              <a:off x="5096492" y="5230769"/>
              <a:ext cx="707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CCFF"/>
                  </a:solidFill>
                </a:rPr>
                <a:t>20%</a:t>
              </a:r>
            </a:p>
          </p:txBody>
        </p:sp>
        <p:sp>
          <p:nvSpPr>
            <p:cNvPr id="1040" name="CaixaDeTexto 1039">
              <a:extLst>
                <a:ext uri="{FF2B5EF4-FFF2-40B4-BE49-F238E27FC236}">
                  <a16:creationId xmlns:a16="http://schemas.microsoft.com/office/drawing/2014/main" id="{D7419440-5849-4E79-9E30-64BD649288F3}"/>
                </a:ext>
              </a:extLst>
            </p:cNvPr>
            <p:cNvSpPr txBox="1"/>
            <p:nvPr/>
          </p:nvSpPr>
          <p:spPr>
            <a:xfrm>
              <a:off x="2792024" y="3624512"/>
              <a:ext cx="57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66FFFF"/>
                  </a:solidFill>
                </a:rPr>
                <a:t>A1</a:t>
              </a:r>
            </a:p>
          </p:txBody>
        </p:sp>
        <p:sp>
          <p:nvSpPr>
            <p:cNvPr id="1041" name="CaixaDeTexto 1040">
              <a:extLst>
                <a:ext uri="{FF2B5EF4-FFF2-40B4-BE49-F238E27FC236}">
                  <a16:creationId xmlns:a16="http://schemas.microsoft.com/office/drawing/2014/main" id="{18AD7664-87B9-4B01-AA49-5FBAFD12EB66}"/>
                </a:ext>
              </a:extLst>
            </p:cNvPr>
            <p:cNvSpPr txBox="1"/>
            <p:nvPr/>
          </p:nvSpPr>
          <p:spPr>
            <a:xfrm>
              <a:off x="5227984" y="2402609"/>
              <a:ext cx="57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CCFF"/>
                  </a:solidFill>
                </a:rPr>
                <a:t>A2</a:t>
              </a:r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E929398E-8149-4317-8E09-5BD3C1ACD49C}"/>
                </a:ext>
              </a:extLst>
            </p:cNvPr>
            <p:cNvCxnSpPr>
              <a:cxnSpLocks/>
            </p:cNvCxnSpPr>
            <p:nvPr/>
          </p:nvCxnSpPr>
          <p:spPr>
            <a:xfrm>
              <a:off x="4233199" y="3457783"/>
              <a:ext cx="0" cy="175032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593283F5-79E7-4C4B-9ABD-F08A985A9071}"/>
                </a:ext>
              </a:extLst>
            </p:cNvPr>
            <p:cNvCxnSpPr>
              <a:cxnSpLocks/>
            </p:cNvCxnSpPr>
            <p:nvPr/>
          </p:nvCxnSpPr>
          <p:spPr>
            <a:xfrm>
              <a:off x="2266122" y="3457783"/>
              <a:ext cx="196707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6" name="CaixaDeTexto 1045">
              <a:extLst>
                <a:ext uri="{FF2B5EF4-FFF2-40B4-BE49-F238E27FC236}">
                  <a16:creationId xmlns:a16="http://schemas.microsoft.com/office/drawing/2014/main" id="{0B613A8C-6B44-4F17-93B5-D21AA772E4F1}"/>
                </a:ext>
              </a:extLst>
            </p:cNvPr>
            <p:cNvSpPr txBox="1"/>
            <p:nvPr/>
          </p:nvSpPr>
          <p:spPr>
            <a:xfrm>
              <a:off x="3929787" y="5243023"/>
              <a:ext cx="707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13%</a:t>
              </a:r>
            </a:p>
          </p:txBody>
        </p:sp>
        <p:sp>
          <p:nvSpPr>
            <p:cNvPr id="1047" name="CaixaDeTexto 1046">
              <a:extLst>
                <a:ext uri="{FF2B5EF4-FFF2-40B4-BE49-F238E27FC236}">
                  <a16:creationId xmlns:a16="http://schemas.microsoft.com/office/drawing/2014/main" id="{A6E32BE5-ABE1-46AF-B0B5-2F36193D40F1}"/>
                </a:ext>
              </a:extLst>
            </p:cNvPr>
            <p:cNvSpPr txBox="1"/>
            <p:nvPr/>
          </p:nvSpPr>
          <p:spPr>
            <a:xfrm>
              <a:off x="1530001" y="3260087"/>
              <a:ext cx="707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12%</a:t>
              </a:r>
            </a:p>
          </p:txBody>
        </p:sp>
        <p:sp>
          <p:nvSpPr>
            <p:cNvPr id="1048" name="CaixaDeTexto 1047">
              <a:extLst>
                <a:ext uri="{FF2B5EF4-FFF2-40B4-BE49-F238E27FC236}">
                  <a16:creationId xmlns:a16="http://schemas.microsoft.com/office/drawing/2014/main" id="{549B390D-5657-4152-BE3B-D072B081B9CF}"/>
                </a:ext>
              </a:extLst>
            </p:cNvPr>
            <p:cNvSpPr txBox="1"/>
            <p:nvPr/>
          </p:nvSpPr>
          <p:spPr>
            <a:xfrm>
              <a:off x="3882890" y="3010384"/>
              <a:ext cx="5764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C</a:t>
              </a:r>
            </a:p>
          </p:txBody>
        </p:sp>
        <p:sp>
          <p:nvSpPr>
            <p:cNvPr id="1049" name="CaixaDeTexto 1048">
              <a:extLst>
                <a:ext uri="{FF2B5EF4-FFF2-40B4-BE49-F238E27FC236}">
                  <a16:creationId xmlns:a16="http://schemas.microsoft.com/office/drawing/2014/main" id="{5D66DA7B-FFD1-40BE-AAB4-C83C32BC7921}"/>
                </a:ext>
              </a:extLst>
            </p:cNvPr>
            <p:cNvSpPr txBox="1"/>
            <p:nvPr/>
          </p:nvSpPr>
          <p:spPr>
            <a:xfrm>
              <a:off x="1401419" y="1586922"/>
              <a:ext cx="1967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Retorno [a.a.]</a:t>
              </a:r>
            </a:p>
          </p:txBody>
        </p:sp>
        <p:sp>
          <p:nvSpPr>
            <p:cNvPr id="1050" name="CaixaDeTexto 1049">
              <a:extLst>
                <a:ext uri="{FF2B5EF4-FFF2-40B4-BE49-F238E27FC236}">
                  <a16:creationId xmlns:a16="http://schemas.microsoft.com/office/drawing/2014/main" id="{7A633C12-1A5B-4924-A2DE-61F9F59C103F}"/>
                </a:ext>
              </a:extLst>
            </p:cNvPr>
            <p:cNvSpPr txBox="1"/>
            <p:nvPr/>
          </p:nvSpPr>
          <p:spPr>
            <a:xfrm>
              <a:off x="6539517" y="5010186"/>
              <a:ext cx="1623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Risco [a.a.]</a:t>
              </a:r>
            </a:p>
          </p:txBody>
        </p:sp>
        <p:sp>
          <p:nvSpPr>
            <p:cNvPr id="1051" name="CaixaDeTexto 1050">
              <a:extLst>
                <a:ext uri="{FF2B5EF4-FFF2-40B4-BE49-F238E27FC236}">
                  <a16:creationId xmlns:a16="http://schemas.microsoft.com/office/drawing/2014/main" id="{E692A81A-474F-4592-8BF6-BF33A23014AF}"/>
                </a:ext>
              </a:extLst>
            </p:cNvPr>
            <p:cNvSpPr txBox="1"/>
            <p:nvPr/>
          </p:nvSpPr>
          <p:spPr>
            <a:xfrm>
              <a:off x="6107486" y="3678173"/>
              <a:ext cx="12359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C(</a:t>
              </a:r>
              <a:r>
                <a: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 </a:t>
              </a:r>
              <a:r>
                <a:rPr lang="pt-B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r>
                <a: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</a:t>
              </a:r>
              <a:r>
                <a:rPr lang="pt-B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pt-BR" dirty="0"/>
            </a:p>
          </p:txBody>
        </p:sp>
        <p:cxnSp>
          <p:nvCxnSpPr>
            <p:cNvPr id="1053" name="Conector reto 1052">
              <a:extLst>
                <a:ext uri="{FF2B5EF4-FFF2-40B4-BE49-F238E27FC236}">
                  <a16:creationId xmlns:a16="http://schemas.microsoft.com/office/drawing/2014/main" id="{F8C804CC-9F3A-46A7-9FAA-1143ADCF71EA}"/>
                </a:ext>
              </a:extLst>
            </p:cNvPr>
            <p:cNvCxnSpPr/>
            <p:nvPr/>
          </p:nvCxnSpPr>
          <p:spPr>
            <a:xfrm>
              <a:off x="4416985" y="3501134"/>
              <a:ext cx="1557129" cy="332185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B240E373-9414-4FB4-B860-C757038E8A5D}"/>
              </a:ext>
            </a:extLst>
          </p:cNvPr>
          <p:cNvGrpSpPr/>
          <p:nvPr/>
        </p:nvGrpSpPr>
        <p:grpSpPr>
          <a:xfrm>
            <a:off x="5261202" y="1404054"/>
            <a:ext cx="3606484" cy="1513586"/>
            <a:chOff x="5430012" y="1286104"/>
            <a:chExt cx="3606484" cy="1513586"/>
          </a:xfrm>
        </p:grpSpPr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0FE4FD76-B44C-412B-B840-B614D454ACCC}"/>
                </a:ext>
              </a:extLst>
            </p:cNvPr>
            <p:cNvSpPr/>
            <p:nvPr/>
          </p:nvSpPr>
          <p:spPr>
            <a:xfrm>
              <a:off x="5430012" y="1286104"/>
              <a:ext cx="3606484" cy="15135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4" name="CaixaDeTexto 1053">
              <a:extLst>
                <a:ext uri="{FF2B5EF4-FFF2-40B4-BE49-F238E27FC236}">
                  <a16:creationId xmlns:a16="http://schemas.microsoft.com/office/drawing/2014/main" id="{1E86037C-8391-4D17-BD1F-EBE7F8E3B2AA}"/>
                </a:ext>
              </a:extLst>
            </p:cNvPr>
            <p:cNvSpPr txBox="1"/>
            <p:nvPr/>
          </p:nvSpPr>
          <p:spPr>
            <a:xfrm>
              <a:off x="5607890" y="1845749"/>
              <a:ext cx="1235983" cy="40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Carteira C</a:t>
              </a:r>
              <a:endParaRPr lang="pt-B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5" name="CaixaDeTexto 1054">
              <a:extLst>
                <a:ext uri="{FF2B5EF4-FFF2-40B4-BE49-F238E27FC236}">
                  <a16:creationId xmlns:a16="http://schemas.microsoft.com/office/drawing/2014/main" id="{EFF3D85A-8CEC-47EE-82F8-DEC9EE4DD276}"/>
                </a:ext>
              </a:extLst>
            </p:cNvPr>
            <p:cNvSpPr txBox="1"/>
            <p:nvPr/>
          </p:nvSpPr>
          <p:spPr>
            <a:xfrm>
              <a:off x="7283470" y="1537689"/>
              <a:ext cx="675675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400" b="1" baseline="-25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C</a:t>
              </a:r>
              <a:endPara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5E1E0AB1-1B83-41DF-AE39-C52C56E2B517}"/>
                </a:ext>
              </a:extLst>
            </p:cNvPr>
            <p:cNvSpPr txBox="1"/>
            <p:nvPr/>
          </p:nvSpPr>
          <p:spPr>
            <a:xfrm>
              <a:off x="7283470" y="2074402"/>
              <a:ext cx="675675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400" b="1" baseline="-250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sC</a:t>
              </a:r>
              <a:endPara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Chave Esquerda 32">
              <a:extLst>
                <a:ext uri="{FF2B5EF4-FFF2-40B4-BE49-F238E27FC236}">
                  <a16:creationId xmlns:a16="http://schemas.microsoft.com/office/drawing/2014/main" id="{C7B585E8-50DE-4F10-B660-519FC0A3E809}"/>
                </a:ext>
              </a:extLst>
            </p:cNvPr>
            <p:cNvSpPr/>
            <p:nvPr/>
          </p:nvSpPr>
          <p:spPr>
            <a:xfrm>
              <a:off x="6941574" y="1514924"/>
              <a:ext cx="375481" cy="1073426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5C1F5AB1-B794-4E43-8EDC-5BE16F59A500}"/>
                </a:ext>
              </a:extLst>
            </p:cNvPr>
            <p:cNvSpPr txBox="1"/>
            <p:nvPr/>
          </p:nvSpPr>
          <p:spPr>
            <a:xfrm>
              <a:off x="7690637" y="1625400"/>
              <a:ext cx="1149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= 12% a.a.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F118140A-F302-4B66-AECD-13E03EE203EC}"/>
                </a:ext>
              </a:extLst>
            </p:cNvPr>
            <p:cNvSpPr txBox="1"/>
            <p:nvPr/>
          </p:nvSpPr>
          <p:spPr>
            <a:xfrm>
              <a:off x="7690637" y="2188562"/>
              <a:ext cx="1149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= 13% a.a.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5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>
            <a:extLst>
              <a:ext uri="{FF2B5EF4-FFF2-40B4-BE49-F238E27FC236}">
                <a16:creationId xmlns:a16="http://schemas.microsoft.com/office/drawing/2014/main" id="{DF64FBCE-206A-4577-A15C-E3FF32128382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3" name="Grupo 115">
              <a:extLst>
                <a:ext uri="{FF2B5EF4-FFF2-40B4-BE49-F238E27FC236}">
                  <a16:creationId xmlns:a16="http://schemas.microsoft.com/office/drawing/2014/main" id="{BD86B9E0-4B39-471F-8E7C-BB61C11001DD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C8CBEC1-5733-4D13-B7B2-BD33A11F4CB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DB8BA83-803F-48B2-B043-0CD911A2E8E6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8F382272-B8EF-43AF-8049-9E22462713DE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7" name="Grupo 25">
            <a:extLst>
              <a:ext uri="{FF2B5EF4-FFF2-40B4-BE49-F238E27FC236}">
                <a16:creationId xmlns:a16="http://schemas.microsoft.com/office/drawing/2014/main" id="{6601049B-869C-431F-A0D5-981DE23B959D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8" name="Grupo 36">
              <a:extLst>
                <a:ext uri="{FF2B5EF4-FFF2-40B4-BE49-F238E27FC236}">
                  <a16:creationId xmlns:a16="http://schemas.microsoft.com/office/drawing/2014/main" id="{BC9FACBC-2C45-4F8C-ADDE-C39B52A17BAF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DFAB3A34-70BF-4E12-8863-76562C29F97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46D0F499-DE12-470A-8632-A60C41879333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9" name="Grupo 113">
              <a:extLst>
                <a:ext uri="{FF2B5EF4-FFF2-40B4-BE49-F238E27FC236}">
                  <a16:creationId xmlns:a16="http://schemas.microsoft.com/office/drawing/2014/main" id="{F12B0327-C6CD-4405-ABA1-EB18D2875AE2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E705226C-AA01-42FE-BC75-0FEF898FD5B5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1134782-922D-47E6-A63D-3C3B2225F53E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BA4E497-86BE-4133-B50C-A7B4646D2891}"/>
              </a:ext>
            </a:extLst>
          </p:cNvPr>
          <p:cNvSpPr txBox="1"/>
          <p:nvPr/>
        </p:nvSpPr>
        <p:spPr>
          <a:xfrm>
            <a:off x="761122" y="2221789"/>
            <a:ext cx="1235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C(w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1-w)</a:t>
            </a:r>
            <a:endParaRPr lang="pt-BR" sz="2000" b="1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0A14AF00-1D0B-43BD-8FE3-5D16626B29F4}"/>
              </a:ext>
            </a:extLst>
          </p:cNvPr>
          <p:cNvCxnSpPr>
            <a:cxnSpLocks/>
          </p:cNvCxnSpPr>
          <p:nvPr/>
        </p:nvCxnSpPr>
        <p:spPr>
          <a:xfrm>
            <a:off x="1660741" y="2615528"/>
            <a:ext cx="128135" cy="254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5F4FD6A-B92A-41C4-B7A6-C405A5C4AF71}"/>
              </a:ext>
            </a:extLst>
          </p:cNvPr>
          <p:cNvSpPr txBox="1"/>
          <p:nvPr/>
        </p:nvSpPr>
        <p:spPr>
          <a:xfrm>
            <a:off x="1535513" y="2829424"/>
            <a:ext cx="880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Ativo 2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CBE0B1F-6B38-4636-B337-891BB01FB1DF}"/>
              </a:ext>
            </a:extLst>
          </p:cNvPr>
          <p:cNvSpPr txBox="1"/>
          <p:nvPr/>
        </p:nvSpPr>
        <p:spPr>
          <a:xfrm>
            <a:off x="546834" y="2829424"/>
            <a:ext cx="905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Ativo 1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712B33F-820B-4AD4-A950-228E27251FBF}"/>
              </a:ext>
            </a:extLst>
          </p:cNvPr>
          <p:cNvSpPr txBox="1"/>
          <p:nvPr/>
        </p:nvSpPr>
        <p:spPr>
          <a:xfrm>
            <a:off x="535652" y="1573049"/>
            <a:ext cx="38369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Carteira com dois ativos com risco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E0953A8-6C11-44C8-8F7B-EB5396E291D1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D0FE97A-4BFF-40D7-B49D-549AFF2B73FE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9C597B4-FC81-4AAD-9023-F2265D982E6B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278ACE4E-1D3D-477C-A4AE-A4A49C6FD150}"/>
              </a:ext>
            </a:extLst>
          </p:cNvPr>
          <p:cNvCxnSpPr>
            <a:cxnSpLocks/>
          </p:cNvCxnSpPr>
          <p:nvPr/>
        </p:nvCxnSpPr>
        <p:spPr>
          <a:xfrm flipH="1">
            <a:off x="1079768" y="2613980"/>
            <a:ext cx="128135" cy="254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0B6579E-6D1C-4FA6-A81D-6B984F64041F}"/>
              </a:ext>
            </a:extLst>
          </p:cNvPr>
          <p:cNvSpPr txBox="1"/>
          <p:nvPr/>
        </p:nvSpPr>
        <p:spPr>
          <a:xfrm>
            <a:off x="5803020" y="2444157"/>
            <a:ext cx="32004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w . i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(1-w) . i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F1813A1-8F62-4C06-B850-D14F005A4DF7}"/>
              </a:ext>
            </a:extLst>
          </p:cNvPr>
          <p:cNvSpPr txBox="1"/>
          <p:nvPr/>
        </p:nvSpPr>
        <p:spPr>
          <a:xfrm>
            <a:off x="5803021" y="4603815"/>
            <a:ext cx="30284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w . i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(1-w) . i</a:t>
            </a:r>
            <a:r>
              <a:rPr lang="pt-BR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s2</a:t>
            </a:r>
            <a:endParaRPr lang="pt-BR" sz="2000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D79BB4B-407D-4DC6-A17A-A1DA0D62CC57}"/>
              </a:ext>
            </a:extLst>
          </p:cNvPr>
          <p:cNvSpPr txBox="1"/>
          <p:nvPr/>
        </p:nvSpPr>
        <p:spPr>
          <a:xfrm>
            <a:off x="234780" y="3999545"/>
            <a:ext cx="9669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Ativo 1</a:t>
            </a:r>
            <a:endParaRPr lang="pt-BR" sz="1100" b="1" dirty="0">
              <a:solidFill>
                <a:srgbClr val="66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1484A91-E9ED-4E65-8511-8995026C8E53}"/>
              </a:ext>
            </a:extLst>
          </p:cNvPr>
          <p:cNvSpPr txBox="1"/>
          <p:nvPr/>
        </p:nvSpPr>
        <p:spPr>
          <a:xfrm>
            <a:off x="1572109" y="3685828"/>
            <a:ext cx="63010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baseline="-25000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400" b="1" baseline="-25000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pt-BR" sz="1200" b="1" dirty="0">
              <a:solidFill>
                <a:srgbClr val="66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F160D0A-26A6-432B-9CA2-B092B7664240}"/>
              </a:ext>
            </a:extLst>
          </p:cNvPr>
          <p:cNvSpPr txBox="1"/>
          <p:nvPr/>
        </p:nvSpPr>
        <p:spPr>
          <a:xfrm>
            <a:off x="1572109" y="4222541"/>
            <a:ext cx="63010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baseline="-25000" dirty="0"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pt-BR" sz="2400" b="1" baseline="-25000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pt-BR" sz="1200" b="1" dirty="0">
              <a:solidFill>
                <a:srgbClr val="66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have Esquerda 27">
            <a:extLst>
              <a:ext uri="{FF2B5EF4-FFF2-40B4-BE49-F238E27FC236}">
                <a16:creationId xmlns:a16="http://schemas.microsoft.com/office/drawing/2014/main" id="{9781B612-E280-4AA8-BAEF-CF6F204DB961}"/>
              </a:ext>
            </a:extLst>
          </p:cNvPr>
          <p:cNvSpPr/>
          <p:nvPr/>
        </p:nvSpPr>
        <p:spPr>
          <a:xfrm>
            <a:off x="1253272" y="3663063"/>
            <a:ext cx="350157" cy="107342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6FFFF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49AF23E-32B4-4095-BB23-2CE8F4E52FD7}"/>
              </a:ext>
            </a:extLst>
          </p:cNvPr>
          <p:cNvSpPr txBox="1"/>
          <p:nvPr/>
        </p:nvSpPr>
        <p:spPr>
          <a:xfrm>
            <a:off x="1951815" y="3773539"/>
            <a:ext cx="107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FFFF"/>
                </a:solidFill>
              </a:rPr>
              <a:t>= 8% a.a.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859A959-575C-4F6F-8577-E4580BA18258}"/>
              </a:ext>
            </a:extLst>
          </p:cNvPr>
          <p:cNvSpPr txBox="1"/>
          <p:nvPr/>
        </p:nvSpPr>
        <p:spPr>
          <a:xfrm>
            <a:off x="1951815" y="4336701"/>
            <a:ext cx="107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FFFF"/>
                </a:solidFill>
              </a:rPr>
              <a:t>= 6% a.a.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BEFA8CC-5153-473B-9A27-04259E2E0A5E}"/>
              </a:ext>
            </a:extLst>
          </p:cNvPr>
          <p:cNvSpPr txBox="1"/>
          <p:nvPr/>
        </p:nvSpPr>
        <p:spPr>
          <a:xfrm>
            <a:off x="234781" y="5279628"/>
            <a:ext cx="9669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Ativo 2</a:t>
            </a:r>
            <a:endParaRPr lang="pt-BR" sz="1100" b="1" dirty="0">
              <a:solidFill>
                <a:srgbClr val="FFCC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028B34D-83B7-4478-949A-53494BB7E744}"/>
              </a:ext>
            </a:extLst>
          </p:cNvPr>
          <p:cNvSpPr txBox="1"/>
          <p:nvPr/>
        </p:nvSpPr>
        <p:spPr>
          <a:xfrm>
            <a:off x="1572110" y="4965911"/>
            <a:ext cx="63010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baseline="-25000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400" b="1" baseline="-25000" dirty="0">
                <a:solidFill>
                  <a:srgbClr val="FFCC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pt-BR" sz="1200" b="1" dirty="0">
              <a:solidFill>
                <a:srgbClr val="FFCC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5E6581B-B773-4677-9779-14D379EE1824}"/>
              </a:ext>
            </a:extLst>
          </p:cNvPr>
          <p:cNvSpPr txBox="1"/>
          <p:nvPr/>
        </p:nvSpPr>
        <p:spPr>
          <a:xfrm>
            <a:off x="1572110" y="5502624"/>
            <a:ext cx="63010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baseline="-25000" dirty="0">
                <a:solidFill>
                  <a:srgbClr val="FFCC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s2</a:t>
            </a:r>
            <a:endParaRPr lang="pt-BR" sz="1200" b="1" dirty="0">
              <a:solidFill>
                <a:srgbClr val="FFCC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have Esquerda 33">
            <a:extLst>
              <a:ext uri="{FF2B5EF4-FFF2-40B4-BE49-F238E27FC236}">
                <a16:creationId xmlns:a16="http://schemas.microsoft.com/office/drawing/2014/main" id="{CEA965B1-3ADC-4AE8-85C0-A2F5907E73CC}"/>
              </a:ext>
            </a:extLst>
          </p:cNvPr>
          <p:cNvSpPr/>
          <p:nvPr/>
        </p:nvSpPr>
        <p:spPr>
          <a:xfrm>
            <a:off x="1253273" y="4943146"/>
            <a:ext cx="350157" cy="107342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FEFEE10-C2C6-4EBC-82E2-707DD5ECF581}"/>
              </a:ext>
            </a:extLst>
          </p:cNvPr>
          <p:cNvSpPr txBox="1"/>
          <p:nvPr/>
        </p:nvSpPr>
        <p:spPr>
          <a:xfrm>
            <a:off x="1951816" y="5053622"/>
            <a:ext cx="128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CFF"/>
                </a:solidFill>
              </a:rPr>
              <a:t>= 16% a.a.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0102CD2-79FB-4F07-8EEB-08BAEC917136}"/>
              </a:ext>
            </a:extLst>
          </p:cNvPr>
          <p:cNvSpPr txBox="1"/>
          <p:nvPr/>
        </p:nvSpPr>
        <p:spPr>
          <a:xfrm>
            <a:off x="1951815" y="5616784"/>
            <a:ext cx="128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CFF"/>
                </a:solidFill>
              </a:rPr>
              <a:t>= 20% a.a.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C14D42D-9226-4D46-B354-153F3C37B627}"/>
              </a:ext>
            </a:extLst>
          </p:cNvPr>
          <p:cNvSpPr txBox="1"/>
          <p:nvPr/>
        </p:nvSpPr>
        <p:spPr>
          <a:xfrm>
            <a:off x="5803020" y="2906751"/>
            <a:ext cx="32004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t-BR" sz="20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0,2 . 8%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0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0,8 . 16%</a:t>
            </a:r>
            <a:endParaRPr lang="pt-BR" sz="1100" b="1" dirty="0">
              <a:solidFill>
                <a:srgbClr val="FFCC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4AD117E-356B-47CF-A7FA-D0AE88151B80}"/>
              </a:ext>
            </a:extLst>
          </p:cNvPr>
          <p:cNvSpPr txBox="1"/>
          <p:nvPr/>
        </p:nvSpPr>
        <p:spPr>
          <a:xfrm>
            <a:off x="3115482" y="2233572"/>
            <a:ext cx="156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FFFF"/>
                </a:solidFill>
              </a:rPr>
              <a:t>W = 20%</a:t>
            </a:r>
          </a:p>
          <a:p>
            <a:r>
              <a:rPr lang="pt-BR" b="1" dirty="0">
                <a:solidFill>
                  <a:srgbClr val="FFCCFF"/>
                </a:solidFill>
              </a:rPr>
              <a:t>1-W = 80%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8EE0273-D293-451A-8DB7-E531055A0589}"/>
              </a:ext>
            </a:extLst>
          </p:cNvPr>
          <p:cNvSpPr txBox="1"/>
          <p:nvPr/>
        </p:nvSpPr>
        <p:spPr>
          <a:xfrm>
            <a:off x="5803020" y="3337411"/>
            <a:ext cx="32004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14,4% a.a.</a:t>
            </a:r>
            <a:endParaRPr lang="pt-B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74DAAFB3-90B0-4E94-AF34-F43586300967}"/>
              </a:ext>
            </a:extLst>
          </p:cNvPr>
          <p:cNvSpPr txBox="1"/>
          <p:nvPr/>
        </p:nvSpPr>
        <p:spPr>
          <a:xfrm>
            <a:off x="5803020" y="5102514"/>
            <a:ext cx="30284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t-BR" sz="2000" b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0,2 . 6%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000" b="1" dirty="0"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0,8 . 20%</a:t>
            </a:r>
            <a:endParaRPr lang="pt-BR" sz="2000" b="1" dirty="0">
              <a:solidFill>
                <a:srgbClr val="FFCCFF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764139E-283C-4B7B-8822-FBAA2771D816}"/>
              </a:ext>
            </a:extLst>
          </p:cNvPr>
          <p:cNvSpPr txBox="1"/>
          <p:nvPr/>
        </p:nvSpPr>
        <p:spPr>
          <a:xfrm>
            <a:off x="5803019" y="5539804"/>
            <a:ext cx="1840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17,2% a.a. </a:t>
            </a:r>
            <a:endParaRPr lang="pt-BR" sz="2000" b="1" dirty="0">
              <a:solidFill>
                <a:srgbClr val="FFCCFF"/>
              </a:solidFill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74F0B7D-5824-4063-8A2E-B3BBA859827B}"/>
              </a:ext>
            </a:extLst>
          </p:cNvPr>
          <p:cNvSpPr txBox="1"/>
          <p:nvPr/>
        </p:nvSpPr>
        <p:spPr>
          <a:xfrm>
            <a:off x="5713297" y="2027801"/>
            <a:ext cx="299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Retorno Esperado da Carteira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E3E4DEA-109A-4E3A-84E6-252F931483EA}"/>
              </a:ext>
            </a:extLst>
          </p:cNvPr>
          <p:cNvSpPr txBox="1"/>
          <p:nvPr/>
        </p:nvSpPr>
        <p:spPr>
          <a:xfrm>
            <a:off x="5726475" y="4178156"/>
            <a:ext cx="299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Risco da Carteira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57F66D2D-6643-465A-8BE3-6642E629B9A6}"/>
              </a:ext>
            </a:extLst>
          </p:cNvPr>
          <p:cNvGrpSpPr/>
          <p:nvPr/>
        </p:nvGrpSpPr>
        <p:grpSpPr>
          <a:xfrm>
            <a:off x="3263089" y="3715429"/>
            <a:ext cx="939938" cy="1034029"/>
            <a:chOff x="4038137" y="2820827"/>
            <a:chExt cx="4675259" cy="2199735"/>
          </a:xfrm>
        </p:grpSpPr>
        <p:pic>
          <p:nvPicPr>
            <p:cNvPr id="45" name="Picture 2" descr="https://encrypted-tbn0.gstatic.com/images?q=tbn:ANd9GcTBtvhATu9Chc3Ykp-RtDVFFf1ASsZgn5WiqH6iDvWxVAkHk7JNQA">
              <a:extLst>
                <a:ext uri="{FF2B5EF4-FFF2-40B4-BE49-F238E27FC236}">
                  <a16:creationId xmlns:a16="http://schemas.microsoft.com/office/drawing/2014/main" id="{2E44E84F-90C2-4A53-A248-5FA88340E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9266" r="3137" b="24128"/>
            <a:stretch>
              <a:fillRect/>
            </a:stretch>
          </p:blipFill>
          <p:spPr bwMode="auto">
            <a:xfrm>
              <a:off x="4038137" y="2820827"/>
              <a:ext cx="4675259" cy="2199735"/>
            </a:xfrm>
            <a:prstGeom prst="rect">
              <a:avLst/>
            </a:prstGeom>
            <a:noFill/>
          </p:spPr>
        </p:pic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5D7F2A2D-A96C-4B8E-9575-DE78C84F9955}"/>
                </a:ext>
              </a:extLst>
            </p:cNvPr>
            <p:cNvCxnSpPr/>
            <p:nvPr/>
          </p:nvCxnSpPr>
          <p:spPr>
            <a:xfrm flipH="1">
              <a:off x="6367025" y="3062367"/>
              <a:ext cx="7168" cy="194381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7DFDB9FC-CB43-46BE-AAC2-194A221EED20}"/>
                </a:ext>
              </a:extLst>
            </p:cNvPr>
            <p:cNvCxnSpPr/>
            <p:nvPr/>
          </p:nvCxnSpPr>
          <p:spPr>
            <a:xfrm>
              <a:off x="7401449" y="3036487"/>
              <a:ext cx="2895" cy="196969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77B53F35-AAEE-464A-AC10-F08A040AFE51}"/>
                </a:ext>
              </a:extLst>
            </p:cNvPr>
            <p:cNvCxnSpPr/>
            <p:nvPr/>
          </p:nvCxnSpPr>
          <p:spPr>
            <a:xfrm>
              <a:off x="5339750" y="3045114"/>
              <a:ext cx="19" cy="196107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de seta reta 41">
              <a:extLst>
                <a:ext uri="{FF2B5EF4-FFF2-40B4-BE49-F238E27FC236}">
                  <a16:creationId xmlns:a16="http://schemas.microsoft.com/office/drawing/2014/main" id="{AEC52A34-0DA9-489A-8B9E-6B53E75D5900}"/>
                </a:ext>
              </a:extLst>
            </p:cNvPr>
            <p:cNvCxnSpPr/>
            <p:nvPr/>
          </p:nvCxnSpPr>
          <p:spPr>
            <a:xfrm>
              <a:off x="6380664" y="4692758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58">
              <a:extLst>
                <a:ext uri="{FF2B5EF4-FFF2-40B4-BE49-F238E27FC236}">
                  <a16:creationId xmlns:a16="http://schemas.microsoft.com/office/drawing/2014/main" id="{F5E7C147-478E-4E2D-95D6-2A0D9DFDE8F7}"/>
                </a:ext>
              </a:extLst>
            </p:cNvPr>
            <p:cNvCxnSpPr/>
            <p:nvPr/>
          </p:nvCxnSpPr>
          <p:spPr>
            <a:xfrm flipH="1">
              <a:off x="5316739" y="4689883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1FCA5EA3-4AFE-42EE-8840-0714FF7C1B2A}"/>
              </a:ext>
            </a:extLst>
          </p:cNvPr>
          <p:cNvGrpSpPr/>
          <p:nvPr/>
        </p:nvGrpSpPr>
        <p:grpSpPr>
          <a:xfrm>
            <a:off x="3193624" y="5162393"/>
            <a:ext cx="1922075" cy="690704"/>
            <a:chOff x="4038137" y="2820827"/>
            <a:chExt cx="4675259" cy="2199735"/>
          </a:xfrm>
        </p:grpSpPr>
        <p:pic>
          <p:nvPicPr>
            <p:cNvPr id="52" name="Picture 2" descr="https://encrypted-tbn0.gstatic.com/images?q=tbn:ANd9GcTBtvhATu9Chc3Ykp-RtDVFFf1ASsZgn5WiqH6iDvWxVAkHk7JNQA">
              <a:extLst>
                <a:ext uri="{FF2B5EF4-FFF2-40B4-BE49-F238E27FC236}">
                  <a16:creationId xmlns:a16="http://schemas.microsoft.com/office/drawing/2014/main" id="{BCC16254-3BAF-4527-8019-5A8B78512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9266" r="3137" b="24128"/>
            <a:stretch>
              <a:fillRect/>
            </a:stretch>
          </p:blipFill>
          <p:spPr bwMode="auto">
            <a:xfrm>
              <a:off x="4038137" y="2820827"/>
              <a:ext cx="4675259" cy="2199735"/>
            </a:xfrm>
            <a:prstGeom prst="rect">
              <a:avLst/>
            </a:prstGeom>
            <a:noFill/>
          </p:spPr>
        </p:pic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BC6083BD-6927-478B-99B2-19B09480D8D3}"/>
                </a:ext>
              </a:extLst>
            </p:cNvPr>
            <p:cNvCxnSpPr/>
            <p:nvPr/>
          </p:nvCxnSpPr>
          <p:spPr>
            <a:xfrm flipH="1">
              <a:off x="6367025" y="3062367"/>
              <a:ext cx="7168" cy="194381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F1498E02-E721-4093-A6E4-6AE55C274151}"/>
                </a:ext>
              </a:extLst>
            </p:cNvPr>
            <p:cNvCxnSpPr/>
            <p:nvPr/>
          </p:nvCxnSpPr>
          <p:spPr>
            <a:xfrm>
              <a:off x="7401449" y="3036487"/>
              <a:ext cx="2895" cy="196969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FA6342FA-1E84-4903-B084-DA8114325D7A}"/>
                </a:ext>
              </a:extLst>
            </p:cNvPr>
            <p:cNvCxnSpPr/>
            <p:nvPr/>
          </p:nvCxnSpPr>
          <p:spPr>
            <a:xfrm>
              <a:off x="5339750" y="3045114"/>
              <a:ext cx="19" cy="196107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de seta reta 41">
              <a:extLst>
                <a:ext uri="{FF2B5EF4-FFF2-40B4-BE49-F238E27FC236}">
                  <a16:creationId xmlns:a16="http://schemas.microsoft.com/office/drawing/2014/main" id="{9C2FC1E9-D2C4-4919-85A5-6CC763FDAA10}"/>
                </a:ext>
              </a:extLst>
            </p:cNvPr>
            <p:cNvCxnSpPr/>
            <p:nvPr/>
          </p:nvCxnSpPr>
          <p:spPr>
            <a:xfrm>
              <a:off x="6380664" y="4692758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de seta reta 58">
              <a:extLst>
                <a:ext uri="{FF2B5EF4-FFF2-40B4-BE49-F238E27FC236}">
                  <a16:creationId xmlns:a16="http://schemas.microsoft.com/office/drawing/2014/main" id="{EF90B2B7-6FAD-4C84-A481-A6FA539A7013}"/>
                </a:ext>
              </a:extLst>
            </p:cNvPr>
            <p:cNvCxnSpPr/>
            <p:nvPr/>
          </p:nvCxnSpPr>
          <p:spPr>
            <a:xfrm flipH="1">
              <a:off x="5316739" y="4689883"/>
              <a:ext cx="102942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BA1DF4BA-58C1-44D3-8E73-D51E2F1751E7}"/>
              </a:ext>
            </a:extLst>
          </p:cNvPr>
          <p:cNvCxnSpPr/>
          <p:nvPr/>
        </p:nvCxnSpPr>
        <p:spPr>
          <a:xfrm>
            <a:off x="5367131" y="1573049"/>
            <a:ext cx="0" cy="4548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60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>
            <a:extLst>
              <a:ext uri="{FF2B5EF4-FFF2-40B4-BE49-F238E27FC236}">
                <a16:creationId xmlns:a16="http://schemas.microsoft.com/office/drawing/2014/main" id="{00BCCF1B-B8E8-473F-836C-6F137D267FDE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3" name="Grupo 115">
              <a:extLst>
                <a:ext uri="{FF2B5EF4-FFF2-40B4-BE49-F238E27FC236}">
                  <a16:creationId xmlns:a16="http://schemas.microsoft.com/office/drawing/2014/main" id="{A6D0D35C-18BC-4E32-9934-C9FE888F910E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C9EF54D-FB77-441A-B370-43AEE962E677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51BDC45-B398-48F5-8E53-67CD9D9F8545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C9F8949F-ABB3-4D97-BEAE-B90071BDD334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7" name="Grupo 25">
            <a:extLst>
              <a:ext uri="{FF2B5EF4-FFF2-40B4-BE49-F238E27FC236}">
                <a16:creationId xmlns:a16="http://schemas.microsoft.com/office/drawing/2014/main" id="{8B9DE671-FACB-4E1E-80C6-E49A5961494A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8" name="Grupo 36">
              <a:extLst>
                <a:ext uri="{FF2B5EF4-FFF2-40B4-BE49-F238E27FC236}">
                  <a16:creationId xmlns:a16="http://schemas.microsoft.com/office/drawing/2014/main" id="{29867B3A-EE39-4C52-BCE9-0AC08A1BDEAE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87545FAB-941F-4368-88A2-7D2A5B55819C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75C2CD1-BBCC-4496-B911-F666A83FC498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9" name="Grupo 113">
              <a:extLst>
                <a:ext uri="{FF2B5EF4-FFF2-40B4-BE49-F238E27FC236}">
                  <a16:creationId xmlns:a16="http://schemas.microsoft.com/office/drawing/2014/main" id="{CFB6B4A5-CCD3-439C-BB43-96ACBA8DCB99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F3CAEC3A-1C07-4A4F-9114-6B40C3A8D833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B61461E-5420-4DE5-9794-AFDFE9CF58D3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57E7FDE8-804F-4235-93EA-050A02D387E4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099B674-1390-4A4F-8908-018D04A475C7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FA9418F-16D0-4A3B-A078-D9555F0C9225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73930C7-CCE8-4E68-AD87-C39832FF2FC2}"/>
              </a:ext>
            </a:extLst>
          </p:cNvPr>
          <p:cNvCxnSpPr/>
          <p:nvPr/>
        </p:nvCxnSpPr>
        <p:spPr>
          <a:xfrm>
            <a:off x="1419838" y="2326166"/>
            <a:ext cx="0" cy="3140765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642D3C25-62CA-46D1-A604-AF5CC16D302E}"/>
              </a:ext>
            </a:extLst>
          </p:cNvPr>
          <p:cNvCxnSpPr>
            <a:cxnSpLocks/>
          </p:cNvCxnSpPr>
          <p:nvPr/>
        </p:nvCxnSpPr>
        <p:spPr>
          <a:xfrm flipH="1">
            <a:off x="1419838" y="5466931"/>
            <a:ext cx="4459356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181DA672-39E4-4ECD-8811-FB6E5BA9AF03}"/>
              </a:ext>
            </a:extLst>
          </p:cNvPr>
          <p:cNvCxnSpPr>
            <a:cxnSpLocks/>
          </p:cNvCxnSpPr>
          <p:nvPr/>
        </p:nvCxnSpPr>
        <p:spPr>
          <a:xfrm flipV="1">
            <a:off x="2290298" y="3098105"/>
            <a:ext cx="2193235" cy="1189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C3939D3C-F8BE-495C-8E9A-6DE1300E3387}"/>
              </a:ext>
            </a:extLst>
          </p:cNvPr>
          <p:cNvCxnSpPr/>
          <p:nvPr/>
        </p:nvCxnSpPr>
        <p:spPr>
          <a:xfrm>
            <a:off x="2290298" y="4287488"/>
            <a:ext cx="0" cy="1179443"/>
          </a:xfrm>
          <a:prstGeom prst="line">
            <a:avLst/>
          </a:prstGeom>
          <a:ln w="28575">
            <a:solidFill>
              <a:srgbClr val="66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24F27987-BBDA-4D09-B1D0-BC51F65637A4}"/>
              </a:ext>
            </a:extLst>
          </p:cNvPr>
          <p:cNvCxnSpPr>
            <a:cxnSpLocks/>
          </p:cNvCxnSpPr>
          <p:nvPr/>
        </p:nvCxnSpPr>
        <p:spPr>
          <a:xfrm>
            <a:off x="1419838" y="4287488"/>
            <a:ext cx="870460" cy="0"/>
          </a:xfrm>
          <a:prstGeom prst="line">
            <a:avLst/>
          </a:prstGeom>
          <a:ln w="28575">
            <a:solidFill>
              <a:srgbClr val="66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E16746ED-FA9E-4DB7-934E-0A1DF67AD612}"/>
              </a:ext>
            </a:extLst>
          </p:cNvPr>
          <p:cNvCxnSpPr>
            <a:cxnSpLocks/>
          </p:cNvCxnSpPr>
          <p:nvPr/>
        </p:nvCxnSpPr>
        <p:spPr>
          <a:xfrm>
            <a:off x="4483533" y="3098105"/>
            <a:ext cx="0" cy="2368826"/>
          </a:xfrm>
          <a:prstGeom prst="line">
            <a:avLst/>
          </a:prstGeom>
          <a:ln w="28575">
            <a:solidFill>
              <a:srgbClr val="FFCC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22C62CC7-A186-4B34-ABCF-70EF60CED555}"/>
              </a:ext>
            </a:extLst>
          </p:cNvPr>
          <p:cNvCxnSpPr>
            <a:cxnSpLocks/>
          </p:cNvCxnSpPr>
          <p:nvPr/>
        </p:nvCxnSpPr>
        <p:spPr>
          <a:xfrm>
            <a:off x="1419838" y="3098105"/>
            <a:ext cx="3063695" cy="0"/>
          </a:xfrm>
          <a:prstGeom prst="line">
            <a:avLst/>
          </a:prstGeom>
          <a:ln w="28575">
            <a:solidFill>
              <a:srgbClr val="FFCC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E605CC2-79D6-44A1-8580-678695D81786}"/>
              </a:ext>
            </a:extLst>
          </p:cNvPr>
          <p:cNvSpPr txBox="1"/>
          <p:nvPr/>
        </p:nvSpPr>
        <p:spPr>
          <a:xfrm>
            <a:off x="787047" y="4121666"/>
            <a:ext cx="57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FFFF"/>
                </a:solidFill>
              </a:rPr>
              <a:t>8%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D78E8F3-C598-4132-A0C5-0F88950FD3B6}"/>
              </a:ext>
            </a:extLst>
          </p:cNvPr>
          <p:cNvSpPr txBox="1"/>
          <p:nvPr/>
        </p:nvSpPr>
        <p:spPr>
          <a:xfrm>
            <a:off x="662025" y="2927411"/>
            <a:ext cx="64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CFF"/>
                </a:solidFill>
              </a:rPr>
              <a:t>16%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54A021A-676C-4AB0-A216-08D7A00CDEEC}"/>
              </a:ext>
            </a:extLst>
          </p:cNvPr>
          <p:cNvSpPr txBox="1"/>
          <p:nvPr/>
        </p:nvSpPr>
        <p:spPr>
          <a:xfrm>
            <a:off x="2048290" y="5514221"/>
            <a:ext cx="57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FFFF"/>
                </a:solidFill>
              </a:rPr>
              <a:t>6%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CC3F0D7-F6BE-4230-AB72-D4CBF4DD707D}"/>
              </a:ext>
            </a:extLst>
          </p:cNvPr>
          <p:cNvSpPr txBox="1"/>
          <p:nvPr/>
        </p:nvSpPr>
        <p:spPr>
          <a:xfrm>
            <a:off x="4250208" y="5489596"/>
            <a:ext cx="70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CFF"/>
                </a:solidFill>
              </a:rPr>
              <a:t>20%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DB10777-4EE9-4BAD-BD86-EB35B9DE334C}"/>
              </a:ext>
            </a:extLst>
          </p:cNvPr>
          <p:cNvSpPr txBox="1"/>
          <p:nvPr/>
        </p:nvSpPr>
        <p:spPr>
          <a:xfrm>
            <a:off x="1945740" y="3883339"/>
            <a:ext cx="57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FFFF"/>
                </a:solidFill>
              </a:rPr>
              <a:t>A1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4A24CDB-4181-4C26-9DBA-9E65EB874F01}"/>
              </a:ext>
            </a:extLst>
          </p:cNvPr>
          <p:cNvSpPr txBox="1"/>
          <p:nvPr/>
        </p:nvSpPr>
        <p:spPr>
          <a:xfrm>
            <a:off x="4381700" y="2661436"/>
            <a:ext cx="57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CFF"/>
                </a:solidFill>
              </a:rPr>
              <a:t>A2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BD3E0BD3-9EE7-42E8-98EE-ECD94833F4AC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3967843" y="3389244"/>
            <a:ext cx="1" cy="210035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C65C7469-E409-43C7-A3A4-906CF9F18EF2}"/>
              </a:ext>
            </a:extLst>
          </p:cNvPr>
          <p:cNvCxnSpPr>
            <a:cxnSpLocks/>
          </p:cNvCxnSpPr>
          <p:nvPr/>
        </p:nvCxnSpPr>
        <p:spPr>
          <a:xfrm>
            <a:off x="1419838" y="3389244"/>
            <a:ext cx="2548005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8107D84-803B-4017-B390-ADB0FB32A973}"/>
              </a:ext>
            </a:extLst>
          </p:cNvPr>
          <p:cNvSpPr txBox="1"/>
          <p:nvPr/>
        </p:nvSpPr>
        <p:spPr>
          <a:xfrm>
            <a:off x="3515143" y="5489596"/>
            <a:ext cx="90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17,2%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C58476E-28AA-4CC9-8B5D-0E8C48AFB08E}"/>
              </a:ext>
            </a:extLst>
          </p:cNvPr>
          <p:cNvSpPr txBox="1"/>
          <p:nvPr/>
        </p:nvSpPr>
        <p:spPr>
          <a:xfrm>
            <a:off x="497716" y="3227695"/>
            <a:ext cx="79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14,4%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461DCF3-B2D5-4B64-9EB6-0F66787D506B}"/>
              </a:ext>
            </a:extLst>
          </p:cNvPr>
          <p:cNvSpPr txBox="1"/>
          <p:nvPr/>
        </p:nvSpPr>
        <p:spPr>
          <a:xfrm>
            <a:off x="3613074" y="3043787"/>
            <a:ext cx="576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A26F0FA-2140-49E9-A7E3-4165172D239E}"/>
              </a:ext>
            </a:extLst>
          </p:cNvPr>
          <p:cNvSpPr txBox="1"/>
          <p:nvPr/>
        </p:nvSpPr>
        <p:spPr>
          <a:xfrm>
            <a:off x="555135" y="1845749"/>
            <a:ext cx="196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Retorno [a.a.]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B94490E-0B5C-45C8-8806-AD46C4501C26}"/>
              </a:ext>
            </a:extLst>
          </p:cNvPr>
          <p:cNvSpPr txBox="1"/>
          <p:nvPr/>
        </p:nvSpPr>
        <p:spPr>
          <a:xfrm>
            <a:off x="5693233" y="5269013"/>
            <a:ext cx="162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Risco [a.a.]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5FDA5FA-27DF-4D4C-8B8F-88DAEF555B22}"/>
              </a:ext>
            </a:extLst>
          </p:cNvPr>
          <p:cNvSpPr txBox="1"/>
          <p:nvPr/>
        </p:nvSpPr>
        <p:spPr>
          <a:xfrm>
            <a:off x="5795554" y="3571029"/>
            <a:ext cx="1235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C(2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8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b="1" dirty="0"/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F910EF09-4A11-4AD0-9F4B-B3BEDDC22AC0}"/>
              </a:ext>
            </a:extLst>
          </p:cNvPr>
          <p:cNvCxnSpPr/>
          <p:nvPr/>
        </p:nvCxnSpPr>
        <p:spPr>
          <a:xfrm>
            <a:off x="4124707" y="3444240"/>
            <a:ext cx="1557129" cy="332185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4171B445-2ED2-4992-AA77-B468BA1C8FEF}"/>
              </a:ext>
            </a:extLst>
          </p:cNvPr>
          <p:cNvGrpSpPr/>
          <p:nvPr/>
        </p:nvGrpSpPr>
        <p:grpSpPr>
          <a:xfrm>
            <a:off x="5261202" y="1404054"/>
            <a:ext cx="3606484" cy="1513586"/>
            <a:chOff x="5430012" y="1286104"/>
            <a:chExt cx="3606484" cy="1513586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F4377933-FCA6-40D9-936E-3AF2F2D7F313}"/>
                </a:ext>
              </a:extLst>
            </p:cNvPr>
            <p:cNvSpPr/>
            <p:nvPr/>
          </p:nvSpPr>
          <p:spPr>
            <a:xfrm>
              <a:off x="5430012" y="1286104"/>
              <a:ext cx="3606484" cy="15135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BA78CBAF-B565-41F0-B324-7E925F305146}"/>
                </a:ext>
              </a:extLst>
            </p:cNvPr>
            <p:cNvSpPr txBox="1"/>
            <p:nvPr/>
          </p:nvSpPr>
          <p:spPr>
            <a:xfrm>
              <a:off x="5607890" y="1845749"/>
              <a:ext cx="1235983" cy="40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Carteira C</a:t>
              </a:r>
              <a:endParaRPr lang="pt-B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BFA3192-08B7-4878-8769-4D101377819B}"/>
                </a:ext>
              </a:extLst>
            </p:cNvPr>
            <p:cNvSpPr txBox="1"/>
            <p:nvPr/>
          </p:nvSpPr>
          <p:spPr>
            <a:xfrm>
              <a:off x="7283470" y="1537689"/>
              <a:ext cx="675675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400" b="1" baseline="-25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C</a:t>
              </a:r>
              <a:endPara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8261C79B-FCEE-42E0-8B83-9F817A230F7A}"/>
                </a:ext>
              </a:extLst>
            </p:cNvPr>
            <p:cNvSpPr txBox="1"/>
            <p:nvPr/>
          </p:nvSpPr>
          <p:spPr>
            <a:xfrm>
              <a:off x="7283470" y="2074402"/>
              <a:ext cx="675675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pt-BR" sz="2400" b="1" baseline="-250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sC</a:t>
              </a:r>
              <a:endPara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Chave Esquerda 44">
              <a:extLst>
                <a:ext uri="{FF2B5EF4-FFF2-40B4-BE49-F238E27FC236}">
                  <a16:creationId xmlns:a16="http://schemas.microsoft.com/office/drawing/2014/main" id="{0746F792-7F95-46B1-A686-683A6B1B755E}"/>
                </a:ext>
              </a:extLst>
            </p:cNvPr>
            <p:cNvSpPr/>
            <p:nvPr/>
          </p:nvSpPr>
          <p:spPr>
            <a:xfrm>
              <a:off x="6941574" y="1514924"/>
              <a:ext cx="375481" cy="1073426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F0BC3F01-A9D8-4149-A6FF-C1294B521859}"/>
                </a:ext>
              </a:extLst>
            </p:cNvPr>
            <p:cNvSpPr txBox="1"/>
            <p:nvPr/>
          </p:nvSpPr>
          <p:spPr>
            <a:xfrm>
              <a:off x="7690637" y="1625400"/>
              <a:ext cx="1345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= 14,4% a.a.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C4EAACA1-4469-483B-A621-861BB699620C}"/>
                </a:ext>
              </a:extLst>
            </p:cNvPr>
            <p:cNvSpPr txBox="1"/>
            <p:nvPr/>
          </p:nvSpPr>
          <p:spPr>
            <a:xfrm>
              <a:off x="7690637" y="2188562"/>
              <a:ext cx="1345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= 17,2% a.a.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687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4">
            <a:extLst>
              <a:ext uri="{FF2B5EF4-FFF2-40B4-BE49-F238E27FC236}">
                <a16:creationId xmlns:a16="http://schemas.microsoft.com/office/drawing/2014/main" id="{C3A4FB19-E889-449B-AA1C-794C0214E3CD}"/>
              </a:ext>
            </a:extLst>
          </p:cNvPr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17" name="Grupo 115">
              <a:extLst>
                <a:ext uri="{FF2B5EF4-FFF2-40B4-BE49-F238E27FC236}">
                  <a16:creationId xmlns:a16="http://schemas.microsoft.com/office/drawing/2014/main" id="{5D519F3D-889F-488C-ACCC-6663AF04C8A1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3A9DD6-7248-4669-A9AA-3ABD602FEC06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671158A-1CD6-4D0E-ACDD-DAB9FDAEBF37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9E16A32-AB6B-4725-A2DA-D4C16ED5F6A6}"/>
                </a:ext>
              </a:extLst>
            </p:cNvPr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C19E27FA-7CDC-496E-B65F-0EC5B0C847E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>
              <a:extLst>
                <a:ext uri="{FF2B5EF4-FFF2-40B4-BE49-F238E27FC236}">
                  <a16:creationId xmlns:a16="http://schemas.microsoft.com/office/drawing/2014/main" id="{73F6AE6A-A802-4E25-8F6A-B3338CACF71A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7D71F36-F3FC-4F40-9CEF-51159C781285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CD4339-D2AC-4B6E-B2EE-D4B866E21E10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>
              <a:extLst>
                <a:ext uri="{FF2B5EF4-FFF2-40B4-BE49-F238E27FC236}">
                  <a16:creationId xmlns:a16="http://schemas.microsoft.com/office/drawing/2014/main" id="{E12B3A70-B8F3-4F71-8499-B40B4E5009B3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0CBA968-DBE4-40A1-AD4B-42C8AE59ABC0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A6003B-F204-48FA-93F5-13B47A7EA128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FBE119FF-98D1-4780-9A4A-84A324DC0657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2446021-6F18-4B8F-A3AD-B8C20D5F0F52}"/>
              </a:ext>
            </a:extLst>
          </p:cNvPr>
          <p:cNvSpPr txBox="1"/>
          <p:nvPr/>
        </p:nvSpPr>
        <p:spPr>
          <a:xfrm>
            <a:off x="2894574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Teoria de Carteiras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569B94-5778-4255-BE89-C3FFA2BEF2DC}"/>
              </a:ext>
            </a:extLst>
          </p:cNvPr>
          <p:cNvSpPr txBox="1"/>
          <p:nvPr/>
        </p:nvSpPr>
        <p:spPr>
          <a:xfrm>
            <a:off x="467543" y="116632"/>
            <a:ext cx="127499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19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62A7CB02-819B-4CAD-9EF8-4023746D3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7" r="7308" b="11228"/>
          <a:stretch/>
        </p:blipFill>
        <p:spPr>
          <a:xfrm>
            <a:off x="1959252" y="3001158"/>
            <a:ext cx="2438400" cy="2688442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90F64CD0-979B-4532-89C9-4C5DB8BBF70F}"/>
              </a:ext>
            </a:extLst>
          </p:cNvPr>
          <p:cNvSpPr txBox="1"/>
          <p:nvPr/>
        </p:nvSpPr>
        <p:spPr>
          <a:xfrm>
            <a:off x="4572000" y="3839061"/>
            <a:ext cx="3592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Como assim?!</a:t>
            </a:r>
          </a:p>
          <a:p>
            <a:r>
              <a:rPr lang="pt-BR" sz="2400" b="1" dirty="0"/>
              <a:t>Parece tudo tão certinho!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DE539F7B-DD67-4820-B5E0-0FF1302F9035}"/>
              </a:ext>
            </a:extLst>
          </p:cNvPr>
          <p:cNvGrpSpPr/>
          <p:nvPr/>
        </p:nvGrpSpPr>
        <p:grpSpPr>
          <a:xfrm>
            <a:off x="1969893" y="1785601"/>
            <a:ext cx="5204213" cy="830999"/>
            <a:chOff x="707966" y="1895060"/>
            <a:chExt cx="5204213" cy="830999"/>
          </a:xfrm>
        </p:grpSpPr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D5C219A1-3CF2-45DC-8EF3-3D85F9CD9D19}"/>
                </a:ext>
              </a:extLst>
            </p:cNvPr>
            <p:cNvSpPr txBox="1"/>
            <p:nvPr/>
          </p:nvSpPr>
          <p:spPr>
            <a:xfrm>
              <a:off x="707966" y="1895060"/>
              <a:ext cx="4373216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rgbClr val="CC0000"/>
                  </a:solidFill>
                </a:rPr>
                <a:t>Essa ideia a respeito do risco da carteira estava errada!</a:t>
              </a:r>
            </a:p>
          </p:txBody>
        </p:sp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8C649FE9-ACFD-40B0-8BE1-054864D50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1182" y="1895062"/>
              <a:ext cx="830997" cy="830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2543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5054</TotalTime>
  <Words>2619</Words>
  <Application>Microsoft Office PowerPoint</Application>
  <PresentationFormat>Apresentação na tela (4:3)</PresentationFormat>
  <Paragraphs>504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Arial Rounded MT Bold</vt:lpstr>
      <vt:lpstr>Broadway</vt:lpstr>
      <vt:lpstr>Calibri</vt:lpstr>
      <vt:lpstr>Cambria Math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Tabajara Pimenta Junior</dc:creator>
  <cp:lastModifiedBy>Tabajara Pimenta Junior</cp:lastModifiedBy>
  <cp:revision>386</cp:revision>
  <dcterms:created xsi:type="dcterms:W3CDTF">2015-07-10T23:11:11Z</dcterms:created>
  <dcterms:modified xsi:type="dcterms:W3CDTF">2020-10-10T18:43:04Z</dcterms:modified>
</cp:coreProperties>
</file>