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5189200" cy="10445751"/>
  <p:notesSz cx="15189200" cy="10445751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0071" y="3238182"/>
            <a:ext cx="6460807" cy="2193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40142" y="5849620"/>
            <a:ext cx="5320665" cy="2611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1" i="1">
                <a:solidFill>
                  <a:srgbClr val="808285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0" i="1" u="heavy">
                <a:solidFill>
                  <a:srgbClr val="45884B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100" b="1" i="1">
                <a:solidFill>
                  <a:srgbClr val="45884B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1" i="1">
                <a:solidFill>
                  <a:srgbClr val="808285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80009"/>
            <a:ext cx="15192375" cy="10260330"/>
          </a:xfrm>
          <a:custGeom>
            <a:avLst/>
            <a:gdLst/>
            <a:ahLst/>
            <a:cxnLst/>
            <a:rect l="l" t="t" r="r" b="b"/>
            <a:pathLst>
              <a:path w="15192375" h="10260330">
                <a:moveTo>
                  <a:pt x="0" y="10259987"/>
                </a:moveTo>
                <a:lnTo>
                  <a:pt x="15192006" y="10259987"/>
                </a:lnTo>
                <a:lnTo>
                  <a:pt x="15192006" y="0"/>
                </a:lnTo>
                <a:lnTo>
                  <a:pt x="0" y="0"/>
                </a:lnTo>
                <a:lnTo>
                  <a:pt x="0" y="10259987"/>
                </a:lnTo>
                <a:close/>
              </a:path>
            </a:pathLst>
          </a:custGeom>
          <a:solidFill>
            <a:srgbClr val="FAFA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0" y="5759662"/>
            <a:ext cx="8388350" cy="4680585"/>
          </a:xfrm>
          <a:custGeom>
            <a:avLst/>
            <a:gdLst/>
            <a:ahLst/>
            <a:cxnLst/>
            <a:rect l="l" t="t" r="r" b="b"/>
            <a:pathLst>
              <a:path w="8388350" h="4680584">
                <a:moveTo>
                  <a:pt x="6695996" y="0"/>
                </a:moveTo>
                <a:lnTo>
                  <a:pt x="0" y="0"/>
                </a:lnTo>
                <a:lnTo>
                  <a:pt x="0" y="4680334"/>
                </a:lnTo>
                <a:lnTo>
                  <a:pt x="8388004" y="4680334"/>
                </a:lnTo>
                <a:lnTo>
                  <a:pt x="8388004" y="1692008"/>
                </a:lnTo>
                <a:lnTo>
                  <a:pt x="8387331" y="1643833"/>
                </a:lnTo>
                <a:lnTo>
                  <a:pt x="8385326" y="1595993"/>
                </a:lnTo>
                <a:lnTo>
                  <a:pt x="8382004" y="1548503"/>
                </a:lnTo>
                <a:lnTo>
                  <a:pt x="8377385" y="1501383"/>
                </a:lnTo>
                <a:lnTo>
                  <a:pt x="8371487" y="1454649"/>
                </a:lnTo>
                <a:lnTo>
                  <a:pt x="8364326" y="1408321"/>
                </a:lnTo>
                <a:lnTo>
                  <a:pt x="8355922" y="1362415"/>
                </a:lnTo>
                <a:lnTo>
                  <a:pt x="8346291" y="1316950"/>
                </a:lnTo>
                <a:lnTo>
                  <a:pt x="8335452" y="1271943"/>
                </a:lnTo>
                <a:lnTo>
                  <a:pt x="8323423" y="1227413"/>
                </a:lnTo>
                <a:lnTo>
                  <a:pt x="8310221" y="1183376"/>
                </a:lnTo>
                <a:lnTo>
                  <a:pt x="8295864" y="1139852"/>
                </a:lnTo>
                <a:lnTo>
                  <a:pt x="8280370" y="1096857"/>
                </a:lnTo>
                <a:lnTo>
                  <a:pt x="8263757" y="1054411"/>
                </a:lnTo>
                <a:lnTo>
                  <a:pt x="8246044" y="1012530"/>
                </a:lnTo>
                <a:lnTo>
                  <a:pt x="8227246" y="971232"/>
                </a:lnTo>
                <a:lnTo>
                  <a:pt x="8207384" y="930535"/>
                </a:lnTo>
                <a:lnTo>
                  <a:pt x="8186473" y="890458"/>
                </a:lnTo>
                <a:lnTo>
                  <a:pt x="8164533" y="851017"/>
                </a:lnTo>
                <a:lnTo>
                  <a:pt x="8141582" y="812232"/>
                </a:lnTo>
                <a:lnTo>
                  <a:pt x="8117636" y="774119"/>
                </a:lnTo>
                <a:lnTo>
                  <a:pt x="8092713" y="736696"/>
                </a:lnTo>
                <a:lnTo>
                  <a:pt x="8066833" y="699982"/>
                </a:lnTo>
                <a:lnTo>
                  <a:pt x="8040012" y="663995"/>
                </a:lnTo>
                <a:lnTo>
                  <a:pt x="8012268" y="628751"/>
                </a:lnTo>
                <a:lnTo>
                  <a:pt x="7983620" y="594269"/>
                </a:lnTo>
                <a:lnTo>
                  <a:pt x="7954085" y="560567"/>
                </a:lnTo>
                <a:lnTo>
                  <a:pt x="7923680" y="527663"/>
                </a:lnTo>
                <a:lnTo>
                  <a:pt x="7892425" y="495574"/>
                </a:lnTo>
                <a:lnTo>
                  <a:pt x="7860336" y="464319"/>
                </a:lnTo>
                <a:lnTo>
                  <a:pt x="7827431" y="433915"/>
                </a:lnTo>
                <a:lnTo>
                  <a:pt x="7793729" y="404379"/>
                </a:lnTo>
                <a:lnTo>
                  <a:pt x="7759247" y="375731"/>
                </a:lnTo>
                <a:lnTo>
                  <a:pt x="7724004" y="347988"/>
                </a:lnTo>
                <a:lnTo>
                  <a:pt x="7688016" y="321167"/>
                </a:lnTo>
                <a:lnTo>
                  <a:pt x="7651302" y="295287"/>
                </a:lnTo>
                <a:lnTo>
                  <a:pt x="7613879" y="270365"/>
                </a:lnTo>
                <a:lnTo>
                  <a:pt x="7575766" y="246419"/>
                </a:lnTo>
                <a:lnTo>
                  <a:pt x="7536981" y="223467"/>
                </a:lnTo>
                <a:lnTo>
                  <a:pt x="7497540" y="201528"/>
                </a:lnTo>
                <a:lnTo>
                  <a:pt x="7457463" y="180618"/>
                </a:lnTo>
                <a:lnTo>
                  <a:pt x="7416766" y="160755"/>
                </a:lnTo>
                <a:lnTo>
                  <a:pt x="7375469" y="141958"/>
                </a:lnTo>
                <a:lnTo>
                  <a:pt x="7333588" y="124244"/>
                </a:lnTo>
                <a:lnTo>
                  <a:pt x="7291141" y="107632"/>
                </a:lnTo>
                <a:lnTo>
                  <a:pt x="7248147" y="92138"/>
                </a:lnTo>
                <a:lnTo>
                  <a:pt x="7204623" y="77782"/>
                </a:lnTo>
                <a:lnTo>
                  <a:pt x="7160586" y="64580"/>
                </a:lnTo>
                <a:lnTo>
                  <a:pt x="7116056" y="52551"/>
                </a:lnTo>
                <a:lnTo>
                  <a:pt x="7071050" y="41712"/>
                </a:lnTo>
                <a:lnTo>
                  <a:pt x="7025585" y="32081"/>
                </a:lnTo>
                <a:lnTo>
                  <a:pt x="6979680" y="23677"/>
                </a:lnTo>
                <a:lnTo>
                  <a:pt x="6933352" y="16517"/>
                </a:lnTo>
                <a:lnTo>
                  <a:pt x="6886619" y="10618"/>
                </a:lnTo>
                <a:lnTo>
                  <a:pt x="6839499" y="5999"/>
                </a:lnTo>
                <a:lnTo>
                  <a:pt x="6792010" y="2678"/>
                </a:lnTo>
                <a:lnTo>
                  <a:pt x="6744169" y="672"/>
                </a:lnTo>
                <a:lnTo>
                  <a:pt x="6695996" y="0"/>
                </a:lnTo>
                <a:close/>
              </a:path>
            </a:pathLst>
          </a:custGeom>
          <a:solidFill>
            <a:srgbClr val="FFED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11027346" y="6561645"/>
            <a:ext cx="4164647" cy="3338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4607559" y="6554562"/>
            <a:ext cx="5454891" cy="38854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0" y="0"/>
            <a:ext cx="15192375" cy="180340"/>
          </a:xfrm>
          <a:custGeom>
            <a:avLst/>
            <a:gdLst/>
            <a:ahLst/>
            <a:cxnLst/>
            <a:rect l="l" t="t" r="r" b="b"/>
            <a:pathLst>
              <a:path w="15192375" h="180340">
                <a:moveTo>
                  <a:pt x="0" y="180009"/>
                </a:moveTo>
                <a:lnTo>
                  <a:pt x="15192006" y="180009"/>
                </a:lnTo>
                <a:lnTo>
                  <a:pt x="15192006" y="0"/>
                </a:lnTo>
                <a:lnTo>
                  <a:pt x="0" y="0"/>
                </a:lnTo>
                <a:lnTo>
                  <a:pt x="0" y="180009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8817988" y="6735905"/>
            <a:ext cx="1063625" cy="1140460"/>
          </a:xfrm>
          <a:custGeom>
            <a:avLst/>
            <a:gdLst/>
            <a:ahLst/>
            <a:cxnLst/>
            <a:rect l="l" t="t" r="r" b="b"/>
            <a:pathLst>
              <a:path w="1063625" h="1140459">
                <a:moveTo>
                  <a:pt x="1063117" y="0"/>
                </a:moveTo>
                <a:lnTo>
                  <a:pt x="0" y="0"/>
                </a:lnTo>
                <a:lnTo>
                  <a:pt x="0" y="1066838"/>
                </a:lnTo>
                <a:lnTo>
                  <a:pt x="5771" y="1095419"/>
                </a:lnTo>
                <a:lnTo>
                  <a:pt x="21509" y="1118760"/>
                </a:lnTo>
                <a:lnTo>
                  <a:pt x="44850" y="1134498"/>
                </a:lnTo>
                <a:lnTo>
                  <a:pt x="73431" y="1140269"/>
                </a:lnTo>
                <a:lnTo>
                  <a:pt x="1063117" y="1140269"/>
                </a:lnTo>
                <a:lnTo>
                  <a:pt x="1063117" y="0"/>
                </a:lnTo>
                <a:close/>
              </a:path>
            </a:pathLst>
          </a:custGeom>
          <a:solidFill>
            <a:srgbClr val="D881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8817988" y="6735905"/>
            <a:ext cx="1063625" cy="1140460"/>
          </a:xfrm>
          <a:custGeom>
            <a:avLst/>
            <a:gdLst/>
            <a:ahLst/>
            <a:cxnLst/>
            <a:rect l="l" t="t" r="r" b="b"/>
            <a:pathLst>
              <a:path w="1063625" h="1140459">
                <a:moveTo>
                  <a:pt x="73431" y="1140269"/>
                </a:moveTo>
                <a:lnTo>
                  <a:pt x="44850" y="1134498"/>
                </a:lnTo>
                <a:lnTo>
                  <a:pt x="21509" y="1118760"/>
                </a:lnTo>
                <a:lnTo>
                  <a:pt x="5771" y="1095419"/>
                </a:lnTo>
                <a:lnTo>
                  <a:pt x="0" y="1066838"/>
                </a:lnTo>
                <a:lnTo>
                  <a:pt x="0" y="0"/>
                </a:lnTo>
                <a:lnTo>
                  <a:pt x="1063117" y="0"/>
                </a:lnTo>
                <a:lnTo>
                  <a:pt x="1063117" y="1140269"/>
                </a:lnTo>
                <a:lnTo>
                  <a:pt x="73431" y="1140269"/>
                </a:lnTo>
                <a:close/>
              </a:path>
            </a:pathLst>
          </a:custGeom>
          <a:ln w="362686">
            <a:solidFill>
              <a:srgbClr val="D881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11208684" y="6742993"/>
            <a:ext cx="1063625" cy="1140460"/>
          </a:xfrm>
          <a:custGeom>
            <a:avLst/>
            <a:gdLst/>
            <a:ahLst/>
            <a:cxnLst/>
            <a:rect l="l" t="t" r="r" b="b"/>
            <a:pathLst>
              <a:path w="1063625" h="1140459">
                <a:moveTo>
                  <a:pt x="1063117" y="0"/>
                </a:moveTo>
                <a:lnTo>
                  <a:pt x="0" y="0"/>
                </a:lnTo>
                <a:lnTo>
                  <a:pt x="0" y="1140269"/>
                </a:lnTo>
                <a:lnTo>
                  <a:pt x="989685" y="1140269"/>
                </a:lnTo>
                <a:lnTo>
                  <a:pt x="1018266" y="1134498"/>
                </a:lnTo>
                <a:lnTo>
                  <a:pt x="1041607" y="1118760"/>
                </a:lnTo>
                <a:lnTo>
                  <a:pt x="1057345" y="1095419"/>
                </a:lnTo>
                <a:lnTo>
                  <a:pt x="1063117" y="1066838"/>
                </a:lnTo>
                <a:lnTo>
                  <a:pt x="1063117" y="0"/>
                </a:lnTo>
                <a:close/>
              </a:path>
            </a:pathLst>
          </a:custGeom>
          <a:solidFill>
            <a:srgbClr val="D8814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11208684" y="6742993"/>
            <a:ext cx="1063625" cy="1140460"/>
          </a:xfrm>
          <a:custGeom>
            <a:avLst/>
            <a:gdLst/>
            <a:ahLst/>
            <a:cxnLst/>
            <a:rect l="l" t="t" r="r" b="b"/>
            <a:pathLst>
              <a:path w="1063625" h="1140459">
                <a:moveTo>
                  <a:pt x="989685" y="1140269"/>
                </a:moveTo>
                <a:lnTo>
                  <a:pt x="1018266" y="1134498"/>
                </a:lnTo>
                <a:lnTo>
                  <a:pt x="1041607" y="1118760"/>
                </a:lnTo>
                <a:lnTo>
                  <a:pt x="1057345" y="1095419"/>
                </a:lnTo>
                <a:lnTo>
                  <a:pt x="1063117" y="1066838"/>
                </a:lnTo>
                <a:lnTo>
                  <a:pt x="1063117" y="0"/>
                </a:lnTo>
                <a:lnTo>
                  <a:pt x="0" y="0"/>
                </a:lnTo>
                <a:lnTo>
                  <a:pt x="0" y="1140269"/>
                </a:lnTo>
                <a:lnTo>
                  <a:pt x="989685" y="1140269"/>
                </a:lnTo>
                <a:close/>
              </a:path>
            </a:pathLst>
          </a:custGeom>
          <a:ln w="362686">
            <a:solidFill>
              <a:srgbClr val="D8814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bk object 28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0" i="1" u="heavy">
                <a:solidFill>
                  <a:srgbClr val="45884B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0047" y="2402522"/>
            <a:ext cx="3306413" cy="6894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914489" y="2402522"/>
            <a:ext cx="3306413" cy="6894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1" i="1">
                <a:solidFill>
                  <a:srgbClr val="808285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50" b="0" i="1" u="heavy">
                <a:solidFill>
                  <a:srgbClr val="45884B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1" i="1">
                <a:solidFill>
                  <a:srgbClr val="808285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900" b="1" i="1">
                <a:solidFill>
                  <a:srgbClr val="808285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12700" y="318866"/>
            <a:ext cx="3350895" cy="810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50" b="0" i="1" u="heavy">
                <a:solidFill>
                  <a:srgbClr val="45884B"/>
                </a:solidFill>
                <a:latin typeface="Arial Narrow"/>
                <a:cs typeface="Arial Narrow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8823" y="1939626"/>
            <a:ext cx="5803303" cy="2287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1" i="1">
                <a:solidFill>
                  <a:srgbClr val="45884B"/>
                </a:solidFill>
                <a:latin typeface="Century Gothic"/>
                <a:cs typeface="Century Goth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58849" y="10091197"/>
            <a:ext cx="970280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1" i="1">
                <a:solidFill>
                  <a:srgbClr val="808285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0047" y="9714548"/>
            <a:ext cx="1748218" cy="522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72684" y="9714548"/>
            <a:ext cx="1748218" cy="5222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Relationship Id="rId3" Type="http://schemas.openxmlformats.org/officeDocument/2006/relationships/image" Target="../media/image98.png"/><Relationship Id="rId4" Type="http://schemas.openxmlformats.org/officeDocument/2006/relationships/hyperlink" Target="http://www.adapar.pr.gov.br/" TargetMode="Externa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111.png"/><Relationship Id="rId14" Type="http://schemas.openxmlformats.org/officeDocument/2006/relationships/image" Target="../media/image112.png"/><Relationship Id="rId15" Type="http://schemas.openxmlformats.org/officeDocument/2006/relationships/image" Target="../media/image113.png"/><Relationship Id="rId16" Type="http://schemas.openxmlformats.org/officeDocument/2006/relationships/image" Target="../media/image114.png"/><Relationship Id="rId17" Type="http://schemas.openxmlformats.org/officeDocument/2006/relationships/image" Target="../media/image115.png"/><Relationship Id="rId18" Type="http://schemas.openxmlformats.org/officeDocument/2006/relationships/image" Target="../media/image116.png"/><Relationship Id="rId19" Type="http://schemas.openxmlformats.org/officeDocument/2006/relationships/image" Target="../media/image117.png"/><Relationship Id="rId20" Type="http://schemas.openxmlformats.org/officeDocument/2006/relationships/image" Target="../media/image118.png"/><Relationship Id="rId21" Type="http://schemas.openxmlformats.org/officeDocument/2006/relationships/image" Target="../media/image119.png"/><Relationship Id="rId22" Type="http://schemas.openxmlformats.org/officeDocument/2006/relationships/image" Target="../media/image120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Relationship Id="rId3" Type="http://schemas.openxmlformats.org/officeDocument/2006/relationships/hyperlink" Target="mailto:macedo@uenp.edu.br" TargetMode="Externa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7" Type="http://schemas.openxmlformats.org/officeDocument/2006/relationships/image" Target="../media/image141.png"/><Relationship Id="rId18" Type="http://schemas.openxmlformats.org/officeDocument/2006/relationships/image" Target="../media/image142.png"/><Relationship Id="rId19" Type="http://schemas.openxmlformats.org/officeDocument/2006/relationships/image" Target="../media/image143.png"/><Relationship Id="rId20" Type="http://schemas.openxmlformats.org/officeDocument/2006/relationships/image" Target="../media/image144.png"/><Relationship Id="rId21" Type="http://schemas.openxmlformats.org/officeDocument/2006/relationships/image" Target="../media/image145.png"/><Relationship Id="rId22" Type="http://schemas.openxmlformats.org/officeDocument/2006/relationships/image" Target="../media/image146.png"/><Relationship Id="rId23" Type="http://schemas.openxmlformats.org/officeDocument/2006/relationships/image" Target="../media/image147.png"/><Relationship Id="rId24" Type="http://schemas.openxmlformats.org/officeDocument/2006/relationships/image" Target="../media/image148.png"/><Relationship Id="rId25" Type="http://schemas.openxmlformats.org/officeDocument/2006/relationships/image" Target="../media/image149.png"/><Relationship Id="rId26" Type="http://schemas.openxmlformats.org/officeDocument/2006/relationships/image" Target="../media/image150.png"/><Relationship Id="rId27" Type="http://schemas.openxmlformats.org/officeDocument/2006/relationships/image" Target="../media/image151.png"/><Relationship Id="rId28" Type="http://schemas.openxmlformats.org/officeDocument/2006/relationships/image" Target="../media/image152.png"/><Relationship Id="rId29" Type="http://schemas.openxmlformats.org/officeDocument/2006/relationships/image" Target="../media/image153.png"/><Relationship Id="rId30" Type="http://schemas.openxmlformats.org/officeDocument/2006/relationships/image" Target="../media/image154.png"/><Relationship Id="rId31" Type="http://schemas.openxmlformats.org/officeDocument/2006/relationships/image" Target="../media/image155.png"/><Relationship Id="rId32" Type="http://schemas.openxmlformats.org/officeDocument/2006/relationships/image" Target="../media/image156.png"/><Relationship Id="rId33" Type="http://schemas.openxmlformats.org/officeDocument/2006/relationships/image" Target="../media/image157.png"/><Relationship Id="rId34" Type="http://schemas.openxmlformats.org/officeDocument/2006/relationships/image" Target="../media/image158.png"/><Relationship Id="rId35" Type="http://schemas.openxmlformats.org/officeDocument/2006/relationships/image" Target="../media/image159.png"/><Relationship Id="rId36" Type="http://schemas.openxmlformats.org/officeDocument/2006/relationships/image" Target="../media/image160.png"/><Relationship Id="rId37" Type="http://schemas.openxmlformats.org/officeDocument/2006/relationships/image" Target="../media/image161.png"/><Relationship Id="rId38" Type="http://schemas.openxmlformats.org/officeDocument/2006/relationships/image" Target="../media/image162.png"/><Relationship Id="rId39" Type="http://schemas.openxmlformats.org/officeDocument/2006/relationships/image" Target="../media/image163.png"/><Relationship Id="rId40" Type="http://schemas.openxmlformats.org/officeDocument/2006/relationships/image" Target="../media/image164.png"/><Relationship Id="rId41" Type="http://schemas.openxmlformats.org/officeDocument/2006/relationships/image" Target="../media/image165.png"/><Relationship Id="rId42" Type="http://schemas.openxmlformats.org/officeDocument/2006/relationships/image" Target="../media/image166.png"/><Relationship Id="rId43" Type="http://schemas.openxmlformats.org/officeDocument/2006/relationships/image" Target="../media/image167.png"/><Relationship Id="rId44" Type="http://schemas.openxmlformats.org/officeDocument/2006/relationships/image" Target="../media/image168.png"/><Relationship Id="rId45" Type="http://schemas.openxmlformats.org/officeDocument/2006/relationships/image" Target="../media/image169.png"/><Relationship Id="rId46" Type="http://schemas.openxmlformats.org/officeDocument/2006/relationships/image" Target="../media/image170.png"/><Relationship Id="rId47" Type="http://schemas.openxmlformats.org/officeDocument/2006/relationships/image" Target="../media/image171.png"/><Relationship Id="rId48" Type="http://schemas.openxmlformats.org/officeDocument/2006/relationships/image" Target="../media/image172.png"/><Relationship Id="rId49" Type="http://schemas.openxmlformats.org/officeDocument/2006/relationships/image" Target="../media/image173.png"/><Relationship Id="rId50" Type="http://schemas.openxmlformats.org/officeDocument/2006/relationships/image" Target="../media/image174.png"/><Relationship Id="rId51" Type="http://schemas.openxmlformats.org/officeDocument/2006/relationships/image" Target="../media/image175.png"/><Relationship Id="rId52" Type="http://schemas.openxmlformats.org/officeDocument/2006/relationships/image" Target="../media/image176.png"/><Relationship Id="rId53" Type="http://schemas.openxmlformats.org/officeDocument/2006/relationships/image" Target="../media/image177.png"/><Relationship Id="rId54" Type="http://schemas.openxmlformats.org/officeDocument/2006/relationships/image" Target="../media/image178.png"/><Relationship Id="rId55" Type="http://schemas.openxmlformats.org/officeDocument/2006/relationships/image" Target="../media/image179.png"/><Relationship Id="rId56" Type="http://schemas.openxmlformats.org/officeDocument/2006/relationships/image" Target="../media/image180.png"/><Relationship Id="rId57" Type="http://schemas.openxmlformats.org/officeDocument/2006/relationships/image" Target="../media/image181.png"/><Relationship Id="rId58" Type="http://schemas.openxmlformats.org/officeDocument/2006/relationships/image" Target="../media/image182.png"/><Relationship Id="rId59" Type="http://schemas.openxmlformats.org/officeDocument/2006/relationships/image" Target="../media/image183.png"/><Relationship Id="rId60" Type="http://schemas.openxmlformats.org/officeDocument/2006/relationships/image" Target="../media/image184.png"/><Relationship Id="rId61" Type="http://schemas.openxmlformats.org/officeDocument/2006/relationships/image" Target="../media/image185.png"/><Relationship Id="rId62" Type="http://schemas.openxmlformats.org/officeDocument/2006/relationships/image" Target="../media/image186.png"/><Relationship Id="rId63" Type="http://schemas.openxmlformats.org/officeDocument/2006/relationships/image" Target="../media/image187.png"/><Relationship Id="rId64" Type="http://schemas.openxmlformats.org/officeDocument/2006/relationships/image" Target="../media/image188.png"/><Relationship Id="rId65" Type="http://schemas.openxmlformats.org/officeDocument/2006/relationships/image" Target="../media/image189.png"/><Relationship Id="rId66" Type="http://schemas.openxmlformats.org/officeDocument/2006/relationships/image" Target="../media/image190.png"/><Relationship Id="rId67" Type="http://schemas.openxmlformats.org/officeDocument/2006/relationships/image" Target="../media/image191.png"/><Relationship Id="rId68" Type="http://schemas.openxmlformats.org/officeDocument/2006/relationships/image" Target="../media/image192.png"/><Relationship Id="rId69" Type="http://schemas.openxmlformats.org/officeDocument/2006/relationships/image" Target="../media/image193.png"/><Relationship Id="rId70" Type="http://schemas.openxmlformats.org/officeDocument/2006/relationships/image" Target="../media/image19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hyperlink" Target="http://www.agricultura.pr.gov.br/Pagi-" TargetMode="Externa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7.png"/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5" Type="http://schemas.openxmlformats.org/officeDocument/2006/relationships/image" Target="../media/image200.png"/><Relationship Id="rId6" Type="http://schemas.openxmlformats.org/officeDocument/2006/relationships/image" Target="../media/image201.png"/><Relationship Id="rId7" Type="http://schemas.openxmlformats.org/officeDocument/2006/relationships/image" Target="../media/image202.png"/><Relationship Id="rId8" Type="http://schemas.openxmlformats.org/officeDocument/2006/relationships/image" Target="../media/image203.png"/><Relationship Id="rId9" Type="http://schemas.openxmlformats.org/officeDocument/2006/relationships/image" Target="../media/image204.png"/><Relationship Id="rId10" Type="http://schemas.openxmlformats.org/officeDocument/2006/relationships/image" Target="../media/image205.png"/><Relationship Id="rId11" Type="http://schemas.openxmlformats.org/officeDocument/2006/relationships/image" Target="../media/image206.png"/><Relationship Id="rId12" Type="http://schemas.openxmlformats.org/officeDocument/2006/relationships/image" Target="../media/image207.png"/><Relationship Id="rId13" Type="http://schemas.openxmlformats.org/officeDocument/2006/relationships/image" Target="../media/image208.png"/><Relationship Id="rId14" Type="http://schemas.openxmlformats.org/officeDocument/2006/relationships/image" Target="../media/image209.png"/><Relationship Id="rId15" Type="http://schemas.openxmlformats.org/officeDocument/2006/relationships/image" Target="../media/image210.png"/><Relationship Id="rId16" Type="http://schemas.openxmlformats.org/officeDocument/2006/relationships/image" Target="../media/image211.png"/><Relationship Id="rId17" Type="http://schemas.openxmlformats.org/officeDocument/2006/relationships/image" Target="../media/image212.png"/><Relationship Id="rId18" Type="http://schemas.openxmlformats.org/officeDocument/2006/relationships/image" Target="../media/image213.png"/><Relationship Id="rId19" Type="http://schemas.openxmlformats.org/officeDocument/2006/relationships/image" Target="../media/image214.png"/><Relationship Id="rId20" Type="http://schemas.openxmlformats.org/officeDocument/2006/relationships/image" Target="../media/image215.png"/><Relationship Id="rId21" Type="http://schemas.openxmlformats.org/officeDocument/2006/relationships/image" Target="../media/image216.png"/><Relationship Id="rId22" Type="http://schemas.openxmlformats.org/officeDocument/2006/relationships/image" Target="../media/image217.png"/><Relationship Id="rId23" Type="http://schemas.openxmlformats.org/officeDocument/2006/relationships/image" Target="../media/image218.png"/><Relationship Id="rId24" Type="http://schemas.openxmlformats.org/officeDocument/2006/relationships/image" Target="../media/image219.png"/><Relationship Id="rId25" Type="http://schemas.openxmlformats.org/officeDocument/2006/relationships/image" Target="../media/image220.png"/><Relationship Id="rId26" Type="http://schemas.openxmlformats.org/officeDocument/2006/relationships/image" Target="../media/image221.png"/><Relationship Id="rId27" Type="http://schemas.openxmlformats.org/officeDocument/2006/relationships/image" Target="../media/image222.png"/><Relationship Id="rId28" Type="http://schemas.openxmlformats.org/officeDocument/2006/relationships/image" Target="../media/image223.png"/><Relationship Id="rId29" Type="http://schemas.openxmlformats.org/officeDocument/2006/relationships/image" Target="../media/image224.png"/><Relationship Id="rId30" Type="http://schemas.openxmlformats.org/officeDocument/2006/relationships/image" Target="../media/image225.png"/><Relationship Id="rId31" Type="http://schemas.openxmlformats.org/officeDocument/2006/relationships/image" Target="../media/image226.png"/><Relationship Id="rId32" Type="http://schemas.openxmlformats.org/officeDocument/2006/relationships/image" Target="../media/image227.png"/><Relationship Id="rId33" Type="http://schemas.openxmlformats.org/officeDocument/2006/relationships/image" Target="../media/image228.png"/><Relationship Id="rId34" Type="http://schemas.openxmlformats.org/officeDocument/2006/relationships/image" Target="../media/image229.png"/><Relationship Id="rId35" Type="http://schemas.openxmlformats.org/officeDocument/2006/relationships/image" Target="../media/image230.png"/><Relationship Id="rId36" Type="http://schemas.openxmlformats.org/officeDocument/2006/relationships/image" Target="../media/image231.png"/><Relationship Id="rId37" Type="http://schemas.openxmlformats.org/officeDocument/2006/relationships/image" Target="../media/image232.png"/><Relationship Id="rId38" Type="http://schemas.openxmlformats.org/officeDocument/2006/relationships/image" Target="../media/image233.png"/><Relationship Id="rId39" Type="http://schemas.openxmlformats.org/officeDocument/2006/relationships/image" Target="../media/image234.png"/><Relationship Id="rId40" Type="http://schemas.openxmlformats.org/officeDocument/2006/relationships/image" Target="../media/image235.png"/><Relationship Id="rId41" Type="http://schemas.openxmlformats.org/officeDocument/2006/relationships/image" Target="../media/image236.png"/><Relationship Id="rId42" Type="http://schemas.openxmlformats.org/officeDocument/2006/relationships/image" Target="../media/image237.png"/><Relationship Id="rId43" Type="http://schemas.openxmlformats.org/officeDocument/2006/relationships/image" Target="../media/image238.png"/><Relationship Id="rId44" Type="http://schemas.openxmlformats.org/officeDocument/2006/relationships/image" Target="../media/image239.png"/><Relationship Id="rId45" Type="http://schemas.openxmlformats.org/officeDocument/2006/relationships/image" Target="../media/image240.png"/><Relationship Id="rId46" Type="http://schemas.openxmlformats.org/officeDocument/2006/relationships/image" Target="../media/image241.png"/><Relationship Id="rId47" Type="http://schemas.openxmlformats.org/officeDocument/2006/relationships/image" Target="../media/image242.png"/><Relationship Id="rId48" Type="http://schemas.openxmlformats.org/officeDocument/2006/relationships/image" Target="../media/image243.png"/><Relationship Id="rId49" Type="http://schemas.openxmlformats.org/officeDocument/2006/relationships/image" Target="../media/image244.png"/><Relationship Id="rId50" Type="http://schemas.openxmlformats.org/officeDocument/2006/relationships/image" Target="../media/image245.png"/><Relationship Id="rId51" Type="http://schemas.openxmlformats.org/officeDocument/2006/relationships/image" Target="../media/image246.png"/><Relationship Id="rId52" Type="http://schemas.openxmlformats.org/officeDocument/2006/relationships/image" Target="../media/image247.png"/><Relationship Id="rId53" Type="http://schemas.openxmlformats.org/officeDocument/2006/relationships/image" Target="../media/image248.png"/><Relationship Id="rId54" Type="http://schemas.openxmlformats.org/officeDocument/2006/relationships/image" Target="../media/image249.png"/><Relationship Id="rId55" Type="http://schemas.openxmlformats.org/officeDocument/2006/relationships/image" Target="../media/image250.png"/><Relationship Id="rId56" Type="http://schemas.openxmlformats.org/officeDocument/2006/relationships/image" Target="../media/image251.png"/><Relationship Id="rId57" Type="http://schemas.openxmlformats.org/officeDocument/2006/relationships/image" Target="../media/image252.png"/><Relationship Id="rId58" Type="http://schemas.openxmlformats.org/officeDocument/2006/relationships/image" Target="../media/image253.png"/><Relationship Id="rId59" Type="http://schemas.openxmlformats.org/officeDocument/2006/relationships/image" Target="../media/image254.png"/><Relationship Id="rId60" Type="http://schemas.openxmlformats.org/officeDocument/2006/relationships/image" Target="../media/image255.png"/><Relationship Id="rId61" Type="http://schemas.openxmlformats.org/officeDocument/2006/relationships/image" Target="../media/image256.png"/><Relationship Id="rId62" Type="http://schemas.openxmlformats.org/officeDocument/2006/relationships/image" Target="../media/image257.png"/><Relationship Id="rId63" Type="http://schemas.openxmlformats.org/officeDocument/2006/relationships/image" Target="../media/image258.png"/><Relationship Id="rId64" Type="http://schemas.openxmlformats.org/officeDocument/2006/relationships/image" Target="../media/image259.png"/><Relationship Id="rId65" Type="http://schemas.openxmlformats.org/officeDocument/2006/relationships/image" Target="../media/image260.png"/><Relationship Id="rId66" Type="http://schemas.openxmlformats.org/officeDocument/2006/relationships/image" Target="../media/image261.png"/><Relationship Id="rId67" Type="http://schemas.openxmlformats.org/officeDocument/2006/relationships/image" Target="../media/image262.png"/><Relationship Id="rId68" Type="http://schemas.openxmlformats.org/officeDocument/2006/relationships/image" Target="../media/image263.png"/><Relationship Id="rId69" Type="http://schemas.openxmlformats.org/officeDocument/2006/relationships/image" Target="../media/image264.png"/><Relationship Id="rId70" Type="http://schemas.openxmlformats.org/officeDocument/2006/relationships/image" Target="../media/image265.png"/><Relationship Id="rId71" Type="http://schemas.openxmlformats.org/officeDocument/2006/relationships/image" Target="../media/image266.png"/><Relationship Id="rId72" Type="http://schemas.openxmlformats.org/officeDocument/2006/relationships/image" Target="../media/image267.png"/><Relationship Id="rId73" Type="http://schemas.openxmlformats.org/officeDocument/2006/relationships/image" Target="../media/image268.png"/><Relationship Id="rId74" Type="http://schemas.openxmlformats.org/officeDocument/2006/relationships/image" Target="../media/image269.png"/><Relationship Id="rId75" Type="http://schemas.openxmlformats.org/officeDocument/2006/relationships/image" Target="../media/image270.png"/><Relationship Id="rId76" Type="http://schemas.openxmlformats.org/officeDocument/2006/relationships/image" Target="../media/image271.png"/><Relationship Id="rId77" Type="http://schemas.openxmlformats.org/officeDocument/2006/relationships/image" Target="../media/image272.png"/><Relationship Id="rId78" Type="http://schemas.openxmlformats.org/officeDocument/2006/relationships/image" Target="../media/image273.png"/><Relationship Id="rId79" Type="http://schemas.openxmlformats.org/officeDocument/2006/relationships/image" Target="../media/image274.png"/><Relationship Id="rId80" Type="http://schemas.openxmlformats.org/officeDocument/2006/relationships/image" Target="../media/image275.png"/><Relationship Id="rId81" Type="http://schemas.openxmlformats.org/officeDocument/2006/relationships/image" Target="../media/image276.png"/><Relationship Id="rId82" Type="http://schemas.openxmlformats.org/officeDocument/2006/relationships/image" Target="../media/image277.png"/><Relationship Id="rId83" Type="http://schemas.openxmlformats.org/officeDocument/2006/relationships/image" Target="../media/image278.png"/><Relationship Id="rId84" Type="http://schemas.openxmlformats.org/officeDocument/2006/relationships/image" Target="../media/image279.png"/><Relationship Id="rId85" Type="http://schemas.openxmlformats.org/officeDocument/2006/relationships/image" Target="../media/image280.png"/><Relationship Id="rId86" Type="http://schemas.openxmlformats.org/officeDocument/2006/relationships/image" Target="../media/image281.png"/><Relationship Id="rId87" Type="http://schemas.openxmlformats.org/officeDocument/2006/relationships/image" Target="../media/image282.png"/><Relationship Id="rId88" Type="http://schemas.openxmlformats.org/officeDocument/2006/relationships/image" Target="../media/image283.png"/><Relationship Id="rId89" Type="http://schemas.openxmlformats.org/officeDocument/2006/relationships/image" Target="../media/image284.png"/><Relationship Id="rId90" Type="http://schemas.openxmlformats.org/officeDocument/2006/relationships/image" Target="../media/image285.png"/><Relationship Id="rId91" Type="http://schemas.openxmlformats.org/officeDocument/2006/relationships/image" Target="../media/image286.png"/><Relationship Id="rId92" Type="http://schemas.openxmlformats.org/officeDocument/2006/relationships/image" Target="../media/image287.png"/><Relationship Id="rId93" Type="http://schemas.openxmlformats.org/officeDocument/2006/relationships/image" Target="../media/image288.png"/><Relationship Id="rId94" Type="http://schemas.openxmlformats.org/officeDocument/2006/relationships/image" Target="../media/image289.png"/><Relationship Id="rId95" Type="http://schemas.openxmlformats.org/officeDocument/2006/relationships/image" Target="../media/image290.png"/><Relationship Id="rId96" Type="http://schemas.openxmlformats.org/officeDocument/2006/relationships/image" Target="../media/image291.png"/><Relationship Id="rId97" Type="http://schemas.openxmlformats.org/officeDocument/2006/relationships/image" Target="../media/image292.png"/><Relationship Id="rId98" Type="http://schemas.openxmlformats.org/officeDocument/2006/relationships/image" Target="../media/image293.png"/><Relationship Id="rId99" Type="http://schemas.openxmlformats.org/officeDocument/2006/relationships/image" Target="../media/image294.png"/><Relationship Id="rId100" Type="http://schemas.openxmlformats.org/officeDocument/2006/relationships/image" Target="../media/image295.png"/><Relationship Id="rId101" Type="http://schemas.openxmlformats.org/officeDocument/2006/relationships/image" Target="../media/image296.png"/><Relationship Id="rId102" Type="http://schemas.openxmlformats.org/officeDocument/2006/relationships/image" Target="../media/image297.png"/><Relationship Id="rId103" Type="http://schemas.openxmlformats.org/officeDocument/2006/relationships/image" Target="../media/image298.png"/><Relationship Id="rId104" Type="http://schemas.openxmlformats.org/officeDocument/2006/relationships/image" Target="../media/image299.png"/><Relationship Id="rId105" Type="http://schemas.openxmlformats.org/officeDocument/2006/relationships/image" Target="../media/image300.png"/><Relationship Id="rId106" Type="http://schemas.openxmlformats.org/officeDocument/2006/relationships/image" Target="../media/image301.png"/><Relationship Id="rId107" Type="http://schemas.openxmlformats.org/officeDocument/2006/relationships/image" Target="../media/image302.png"/><Relationship Id="rId108" Type="http://schemas.openxmlformats.org/officeDocument/2006/relationships/image" Target="../media/image303.png"/><Relationship Id="rId109" Type="http://schemas.openxmlformats.org/officeDocument/2006/relationships/image" Target="../media/image304.png"/><Relationship Id="rId110" Type="http://schemas.openxmlformats.org/officeDocument/2006/relationships/image" Target="../media/image305.png"/><Relationship Id="rId111" Type="http://schemas.openxmlformats.org/officeDocument/2006/relationships/image" Target="../media/image306.png"/><Relationship Id="rId112" Type="http://schemas.openxmlformats.org/officeDocument/2006/relationships/image" Target="../media/image307.png"/><Relationship Id="rId113" Type="http://schemas.openxmlformats.org/officeDocument/2006/relationships/image" Target="../media/image308.png"/><Relationship Id="rId114" Type="http://schemas.openxmlformats.org/officeDocument/2006/relationships/image" Target="../media/image309.png"/><Relationship Id="rId115" Type="http://schemas.openxmlformats.org/officeDocument/2006/relationships/image" Target="../media/image310.png"/><Relationship Id="rId116" Type="http://schemas.openxmlformats.org/officeDocument/2006/relationships/image" Target="../media/image311.png"/><Relationship Id="rId117" Type="http://schemas.openxmlformats.org/officeDocument/2006/relationships/image" Target="../media/image312.png"/><Relationship Id="rId118" Type="http://schemas.openxmlformats.org/officeDocument/2006/relationships/image" Target="../media/image313.png"/><Relationship Id="rId119" Type="http://schemas.openxmlformats.org/officeDocument/2006/relationships/image" Target="../media/image314.png"/><Relationship Id="rId120" Type="http://schemas.openxmlformats.org/officeDocument/2006/relationships/image" Target="../media/image315.png"/><Relationship Id="rId121" Type="http://schemas.openxmlformats.org/officeDocument/2006/relationships/image" Target="../media/image316.png"/><Relationship Id="rId122" Type="http://schemas.openxmlformats.org/officeDocument/2006/relationships/image" Target="../media/image317.png"/><Relationship Id="rId123" Type="http://schemas.openxmlformats.org/officeDocument/2006/relationships/image" Target="../media/image318.png"/><Relationship Id="rId124" Type="http://schemas.openxmlformats.org/officeDocument/2006/relationships/image" Target="../media/image319.png"/><Relationship Id="rId125" Type="http://schemas.openxmlformats.org/officeDocument/2006/relationships/image" Target="../media/image320.png"/><Relationship Id="rId126" Type="http://schemas.openxmlformats.org/officeDocument/2006/relationships/image" Target="../media/image321.png"/><Relationship Id="rId127" Type="http://schemas.openxmlformats.org/officeDocument/2006/relationships/image" Target="../media/image322.png"/><Relationship Id="rId128" Type="http://schemas.openxmlformats.org/officeDocument/2006/relationships/image" Target="../media/image323.png"/><Relationship Id="rId129" Type="http://schemas.openxmlformats.org/officeDocument/2006/relationships/image" Target="../media/image324.png"/><Relationship Id="rId130" Type="http://schemas.openxmlformats.org/officeDocument/2006/relationships/image" Target="../media/image325.png"/><Relationship Id="rId131" Type="http://schemas.openxmlformats.org/officeDocument/2006/relationships/image" Target="../media/image326.png"/><Relationship Id="rId132" Type="http://schemas.openxmlformats.org/officeDocument/2006/relationships/image" Target="../media/image327.png"/><Relationship Id="rId133" Type="http://schemas.openxmlformats.org/officeDocument/2006/relationships/image" Target="../media/image328.png"/><Relationship Id="rId134" Type="http://schemas.openxmlformats.org/officeDocument/2006/relationships/image" Target="../media/image329.png"/><Relationship Id="rId135" Type="http://schemas.openxmlformats.org/officeDocument/2006/relationships/image" Target="../media/image330.png"/><Relationship Id="rId136" Type="http://schemas.openxmlformats.org/officeDocument/2006/relationships/image" Target="../media/image331.png"/><Relationship Id="rId137" Type="http://schemas.openxmlformats.org/officeDocument/2006/relationships/image" Target="../media/image332.png"/><Relationship Id="rId138" Type="http://schemas.openxmlformats.org/officeDocument/2006/relationships/image" Target="../media/image333.png"/><Relationship Id="rId139" Type="http://schemas.openxmlformats.org/officeDocument/2006/relationships/image" Target="../media/image334.png"/><Relationship Id="rId140" Type="http://schemas.openxmlformats.org/officeDocument/2006/relationships/image" Target="../media/image335.png"/><Relationship Id="rId141" Type="http://schemas.openxmlformats.org/officeDocument/2006/relationships/image" Target="../media/image336.png"/><Relationship Id="rId142" Type="http://schemas.openxmlformats.org/officeDocument/2006/relationships/image" Target="../media/image337.png"/><Relationship Id="rId143" Type="http://schemas.openxmlformats.org/officeDocument/2006/relationships/image" Target="../media/image338.png"/><Relationship Id="rId144" Type="http://schemas.openxmlformats.org/officeDocument/2006/relationships/image" Target="../media/image339.png"/><Relationship Id="rId145" Type="http://schemas.openxmlformats.org/officeDocument/2006/relationships/image" Target="../media/image340.png"/><Relationship Id="rId146" Type="http://schemas.openxmlformats.org/officeDocument/2006/relationships/image" Target="../media/image341.png"/><Relationship Id="rId147" Type="http://schemas.openxmlformats.org/officeDocument/2006/relationships/image" Target="../media/image342.png"/><Relationship Id="rId148" Type="http://schemas.openxmlformats.org/officeDocument/2006/relationships/image" Target="../media/image343.png"/><Relationship Id="rId149" Type="http://schemas.openxmlformats.org/officeDocument/2006/relationships/image" Target="../media/image344.png"/><Relationship Id="rId150" Type="http://schemas.openxmlformats.org/officeDocument/2006/relationships/image" Target="../media/image345.png"/><Relationship Id="rId151" Type="http://schemas.openxmlformats.org/officeDocument/2006/relationships/image" Target="../media/image346.png"/><Relationship Id="rId152" Type="http://schemas.openxmlformats.org/officeDocument/2006/relationships/image" Target="../media/image347.png"/><Relationship Id="rId153" Type="http://schemas.openxmlformats.org/officeDocument/2006/relationships/image" Target="../media/image348.png"/><Relationship Id="rId154" Type="http://schemas.openxmlformats.org/officeDocument/2006/relationships/image" Target="../media/image349.png"/><Relationship Id="rId155" Type="http://schemas.openxmlformats.org/officeDocument/2006/relationships/image" Target="../media/image350.png"/><Relationship Id="rId156" Type="http://schemas.openxmlformats.org/officeDocument/2006/relationships/image" Target="../media/image351.png"/><Relationship Id="rId157" Type="http://schemas.openxmlformats.org/officeDocument/2006/relationships/image" Target="../media/image352.png"/><Relationship Id="rId158" Type="http://schemas.openxmlformats.org/officeDocument/2006/relationships/image" Target="../media/image353.png"/><Relationship Id="rId159" Type="http://schemas.openxmlformats.org/officeDocument/2006/relationships/image" Target="../media/image354.png"/><Relationship Id="rId160" Type="http://schemas.openxmlformats.org/officeDocument/2006/relationships/image" Target="../media/image355.png"/><Relationship Id="rId161" Type="http://schemas.openxmlformats.org/officeDocument/2006/relationships/image" Target="../media/image356.png"/><Relationship Id="rId162" Type="http://schemas.openxmlformats.org/officeDocument/2006/relationships/image" Target="../media/image357.png"/><Relationship Id="rId163" Type="http://schemas.openxmlformats.org/officeDocument/2006/relationships/image" Target="../media/image358.png"/><Relationship Id="rId164" Type="http://schemas.openxmlformats.org/officeDocument/2006/relationships/image" Target="../media/image359.png"/><Relationship Id="rId165" Type="http://schemas.openxmlformats.org/officeDocument/2006/relationships/image" Target="../media/image360.png"/><Relationship Id="rId166" Type="http://schemas.openxmlformats.org/officeDocument/2006/relationships/image" Target="../media/image361.png"/><Relationship Id="rId167" Type="http://schemas.openxmlformats.org/officeDocument/2006/relationships/image" Target="../media/image362.png"/><Relationship Id="rId168" Type="http://schemas.openxmlformats.org/officeDocument/2006/relationships/image" Target="../media/image363.png"/><Relationship Id="rId169" Type="http://schemas.openxmlformats.org/officeDocument/2006/relationships/image" Target="../media/image364.png"/><Relationship Id="rId170" Type="http://schemas.openxmlformats.org/officeDocument/2006/relationships/image" Target="../media/image365.png"/><Relationship Id="rId171" Type="http://schemas.openxmlformats.org/officeDocument/2006/relationships/image" Target="../media/image366.png"/><Relationship Id="rId172" Type="http://schemas.openxmlformats.org/officeDocument/2006/relationships/image" Target="../media/image367.png"/><Relationship Id="rId173" Type="http://schemas.openxmlformats.org/officeDocument/2006/relationships/image" Target="../media/image368.png"/><Relationship Id="rId174" Type="http://schemas.openxmlformats.org/officeDocument/2006/relationships/image" Target="../media/image369.png"/><Relationship Id="rId175" Type="http://schemas.openxmlformats.org/officeDocument/2006/relationships/image" Target="../media/image370.png"/><Relationship Id="rId176" Type="http://schemas.openxmlformats.org/officeDocument/2006/relationships/image" Target="../media/image371.png"/><Relationship Id="rId177" Type="http://schemas.openxmlformats.org/officeDocument/2006/relationships/image" Target="../media/image37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3.png"/><Relationship Id="rId3" Type="http://schemas.openxmlformats.org/officeDocument/2006/relationships/image" Target="../media/image374.png"/><Relationship Id="rId4" Type="http://schemas.openxmlformats.org/officeDocument/2006/relationships/image" Target="../media/image375.png"/><Relationship Id="rId5" Type="http://schemas.openxmlformats.org/officeDocument/2006/relationships/image" Target="../media/image376.png"/><Relationship Id="rId6" Type="http://schemas.openxmlformats.org/officeDocument/2006/relationships/image" Target="../media/image377.png"/><Relationship Id="rId7" Type="http://schemas.openxmlformats.org/officeDocument/2006/relationships/image" Target="../media/image378.png"/><Relationship Id="rId8" Type="http://schemas.openxmlformats.org/officeDocument/2006/relationships/image" Target="../media/image379.png"/><Relationship Id="rId9" Type="http://schemas.openxmlformats.org/officeDocument/2006/relationships/image" Target="../media/image380.png"/><Relationship Id="rId10" Type="http://schemas.openxmlformats.org/officeDocument/2006/relationships/image" Target="../media/image381.png"/><Relationship Id="rId11" Type="http://schemas.openxmlformats.org/officeDocument/2006/relationships/image" Target="../media/image382.png"/><Relationship Id="rId12" Type="http://schemas.openxmlformats.org/officeDocument/2006/relationships/image" Target="../media/image383.png"/><Relationship Id="rId13" Type="http://schemas.openxmlformats.org/officeDocument/2006/relationships/image" Target="../media/image384.png"/><Relationship Id="rId14" Type="http://schemas.openxmlformats.org/officeDocument/2006/relationships/image" Target="../media/image385.png"/><Relationship Id="rId15" Type="http://schemas.openxmlformats.org/officeDocument/2006/relationships/image" Target="../media/image386.png"/><Relationship Id="rId16" Type="http://schemas.openxmlformats.org/officeDocument/2006/relationships/image" Target="../media/image387.png"/><Relationship Id="rId17" Type="http://schemas.openxmlformats.org/officeDocument/2006/relationships/image" Target="../media/image388.png"/><Relationship Id="rId18" Type="http://schemas.openxmlformats.org/officeDocument/2006/relationships/image" Target="../media/image389.png"/><Relationship Id="rId19" Type="http://schemas.openxmlformats.org/officeDocument/2006/relationships/image" Target="../media/image390.png"/><Relationship Id="rId20" Type="http://schemas.openxmlformats.org/officeDocument/2006/relationships/image" Target="../media/image391.png"/><Relationship Id="rId21" Type="http://schemas.openxmlformats.org/officeDocument/2006/relationships/image" Target="../media/image392.png"/><Relationship Id="rId22" Type="http://schemas.openxmlformats.org/officeDocument/2006/relationships/image" Target="../media/image393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hyperlink" Target="http://www.fetaep.org.br/" TargetMode="External"/><Relationship Id="rId4" Type="http://schemas.openxmlformats.org/officeDocument/2006/relationships/hyperlink" Target="mailto:fetaep@fetaep.org.br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9" Type="http://schemas.openxmlformats.org/officeDocument/2006/relationships/image" Target="../media/image51.png"/><Relationship Id="rId20" Type="http://schemas.openxmlformats.org/officeDocument/2006/relationships/image" Target="../media/image52.png"/><Relationship Id="rId21" Type="http://schemas.openxmlformats.org/officeDocument/2006/relationships/image" Target="../media/image53.png"/><Relationship Id="rId22" Type="http://schemas.openxmlformats.org/officeDocument/2006/relationships/image" Target="../media/image54.png"/><Relationship Id="rId23" Type="http://schemas.openxmlformats.org/officeDocument/2006/relationships/image" Target="../media/image55.png"/><Relationship Id="rId24" Type="http://schemas.openxmlformats.org/officeDocument/2006/relationships/image" Target="../media/image56.png"/><Relationship Id="rId25" Type="http://schemas.openxmlformats.org/officeDocument/2006/relationships/image" Target="../media/image57.png"/><Relationship Id="rId26" Type="http://schemas.openxmlformats.org/officeDocument/2006/relationships/image" Target="../media/image58.png"/><Relationship Id="rId27" Type="http://schemas.openxmlformats.org/officeDocument/2006/relationships/image" Target="../media/image59.png"/><Relationship Id="rId28" Type="http://schemas.openxmlformats.org/officeDocument/2006/relationships/image" Target="../media/image60.png"/><Relationship Id="rId29" Type="http://schemas.openxmlformats.org/officeDocument/2006/relationships/image" Target="../media/image61.png"/><Relationship Id="rId30" Type="http://schemas.openxmlformats.org/officeDocument/2006/relationships/image" Target="../media/image62.png"/><Relationship Id="rId31" Type="http://schemas.openxmlformats.org/officeDocument/2006/relationships/image" Target="../media/image63.png"/><Relationship Id="rId32" Type="http://schemas.openxmlformats.org/officeDocument/2006/relationships/image" Target="../media/image64.png"/><Relationship Id="rId33" Type="http://schemas.openxmlformats.org/officeDocument/2006/relationships/image" Target="../media/image65.png"/><Relationship Id="rId34" Type="http://schemas.openxmlformats.org/officeDocument/2006/relationships/image" Target="../media/image66.png"/><Relationship Id="rId35" Type="http://schemas.openxmlformats.org/officeDocument/2006/relationships/image" Target="../media/image67.png"/><Relationship Id="rId36" Type="http://schemas.openxmlformats.org/officeDocument/2006/relationships/image" Target="../media/image68.png"/><Relationship Id="rId37" Type="http://schemas.openxmlformats.org/officeDocument/2006/relationships/image" Target="../media/image69.png"/><Relationship Id="rId38" Type="http://schemas.openxmlformats.org/officeDocument/2006/relationships/image" Target="../media/image70.png"/><Relationship Id="rId39" Type="http://schemas.openxmlformats.org/officeDocument/2006/relationships/image" Target="../media/image71.png"/><Relationship Id="rId40" Type="http://schemas.openxmlformats.org/officeDocument/2006/relationships/image" Target="../media/image72.png"/><Relationship Id="rId41" Type="http://schemas.openxmlformats.org/officeDocument/2006/relationships/image" Target="../media/image73.png"/><Relationship Id="rId42" Type="http://schemas.openxmlformats.org/officeDocument/2006/relationships/image" Target="../media/image74.png"/><Relationship Id="rId43" Type="http://schemas.openxmlformats.org/officeDocument/2006/relationships/image" Target="../media/image75.png"/><Relationship Id="rId44" Type="http://schemas.openxmlformats.org/officeDocument/2006/relationships/image" Target="../media/image76.png"/><Relationship Id="rId45" Type="http://schemas.openxmlformats.org/officeDocument/2006/relationships/image" Target="../media/image77.png"/><Relationship Id="rId46" Type="http://schemas.openxmlformats.org/officeDocument/2006/relationships/image" Target="../media/image78.png"/><Relationship Id="rId47" Type="http://schemas.openxmlformats.org/officeDocument/2006/relationships/image" Target="../media/image79.png"/><Relationship Id="rId48" Type="http://schemas.openxmlformats.org/officeDocument/2006/relationships/image" Target="../media/image80.png"/><Relationship Id="rId49" Type="http://schemas.openxmlformats.org/officeDocument/2006/relationships/image" Target="../media/image81.png"/><Relationship Id="rId50" Type="http://schemas.openxmlformats.org/officeDocument/2006/relationships/image" Target="../media/image82.png"/><Relationship Id="rId51" Type="http://schemas.openxmlformats.org/officeDocument/2006/relationships/image" Target="../media/image83.png"/><Relationship Id="rId52" Type="http://schemas.openxmlformats.org/officeDocument/2006/relationships/image" Target="../media/image84.png"/><Relationship Id="rId53" Type="http://schemas.openxmlformats.org/officeDocument/2006/relationships/image" Target="../media/image85.png"/><Relationship Id="rId54" Type="http://schemas.openxmlformats.org/officeDocument/2006/relationships/image" Target="../media/image86.png"/><Relationship Id="rId55" Type="http://schemas.openxmlformats.org/officeDocument/2006/relationships/image" Target="../media/image87.png"/><Relationship Id="rId56" Type="http://schemas.openxmlformats.org/officeDocument/2006/relationships/image" Target="../media/image88.png"/><Relationship Id="rId57" Type="http://schemas.openxmlformats.org/officeDocument/2006/relationships/image" Target="../media/image89.png"/><Relationship Id="rId58" Type="http://schemas.openxmlformats.org/officeDocument/2006/relationships/image" Target="../media/image90.png"/><Relationship Id="rId59" Type="http://schemas.openxmlformats.org/officeDocument/2006/relationships/image" Target="../media/image91.png"/><Relationship Id="rId60" Type="http://schemas.openxmlformats.org/officeDocument/2006/relationships/image" Target="../media/image92.png"/><Relationship Id="rId61" Type="http://schemas.openxmlformats.org/officeDocument/2006/relationships/image" Target="../media/image93.png"/><Relationship Id="rId62" Type="http://schemas.openxmlformats.org/officeDocument/2006/relationships/image" Target="../media/image94.png"/><Relationship Id="rId63" Type="http://schemas.openxmlformats.org/officeDocument/2006/relationships/image" Target="../media/image95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95996" cy="2520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514576"/>
            <a:ext cx="7595996" cy="2709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218152"/>
            <a:ext cx="7595996" cy="2706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7918691"/>
            <a:ext cx="7595996" cy="2521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920338" y="7885746"/>
            <a:ext cx="351790" cy="631825"/>
          </a:xfrm>
          <a:custGeom>
            <a:avLst/>
            <a:gdLst/>
            <a:ahLst/>
            <a:cxnLst/>
            <a:rect l="l" t="t" r="r" b="b"/>
            <a:pathLst>
              <a:path w="351789" h="631825">
                <a:moveTo>
                  <a:pt x="297940" y="36372"/>
                </a:moveTo>
                <a:lnTo>
                  <a:pt x="179692" y="36372"/>
                </a:lnTo>
                <a:lnTo>
                  <a:pt x="208712" y="38496"/>
                </a:lnTo>
                <a:lnTo>
                  <a:pt x="234299" y="44869"/>
                </a:lnTo>
                <a:lnTo>
                  <a:pt x="275170" y="70358"/>
                </a:lnTo>
                <a:lnTo>
                  <a:pt x="300659" y="111229"/>
                </a:lnTo>
                <a:lnTo>
                  <a:pt x="309156" y="165836"/>
                </a:lnTo>
                <a:lnTo>
                  <a:pt x="308492" y="183089"/>
                </a:lnTo>
                <a:lnTo>
                  <a:pt x="298551" y="228841"/>
                </a:lnTo>
                <a:lnTo>
                  <a:pt x="278368" y="267519"/>
                </a:lnTo>
                <a:lnTo>
                  <a:pt x="249996" y="301467"/>
                </a:lnTo>
                <a:lnTo>
                  <a:pt x="214640" y="332131"/>
                </a:lnTo>
                <a:lnTo>
                  <a:pt x="121018" y="401599"/>
                </a:lnTo>
                <a:lnTo>
                  <a:pt x="109112" y="410528"/>
                </a:lnTo>
                <a:lnTo>
                  <a:pt x="77292" y="436676"/>
                </a:lnTo>
                <a:lnTo>
                  <a:pt x="43510" y="470877"/>
                </a:lnTo>
                <a:lnTo>
                  <a:pt x="19265" y="507466"/>
                </a:lnTo>
                <a:lnTo>
                  <a:pt x="4762" y="550113"/>
                </a:lnTo>
                <a:lnTo>
                  <a:pt x="291" y="588429"/>
                </a:lnTo>
                <a:lnTo>
                  <a:pt x="0" y="602297"/>
                </a:lnTo>
                <a:lnTo>
                  <a:pt x="0" y="631304"/>
                </a:lnTo>
                <a:lnTo>
                  <a:pt x="351586" y="631304"/>
                </a:lnTo>
                <a:lnTo>
                  <a:pt x="351586" y="594931"/>
                </a:lnTo>
                <a:lnTo>
                  <a:pt x="42862" y="594931"/>
                </a:lnTo>
                <a:lnTo>
                  <a:pt x="42871" y="588155"/>
                </a:lnTo>
                <a:lnTo>
                  <a:pt x="47368" y="546457"/>
                </a:lnTo>
                <a:lnTo>
                  <a:pt x="68615" y="499970"/>
                </a:lnTo>
                <a:lnTo>
                  <a:pt x="97963" y="466499"/>
                </a:lnTo>
                <a:lnTo>
                  <a:pt x="139586" y="431602"/>
                </a:lnTo>
                <a:lnTo>
                  <a:pt x="175086" y="405080"/>
                </a:lnTo>
                <a:lnTo>
                  <a:pt x="210874" y="379290"/>
                </a:lnTo>
                <a:lnTo>
                  <a:pt x="226069" y="367988"/>
                </a:lnTo>
                <a:lnTo>
                  <a:pt x="268979" y="333671"/>
                </a:lnTo>
                <a:lnTo>
                  <a:pt x="304825" y="295529"/>
                </a:lnTo>
                <a:lnTo>
                  <a:pt x="331657" y="251516"/>
                </a:lnTo>
                <a:lnTo>
                  <a:pt x="347637" y="199772"/>
                </a:lnTo>
                <a:lnTo>
                  <a:pt x="350723" y="159346"/>
                </a:lnTo>
                <a:lnTo>
                  <a:pt x="349992" y="141594"/>
                </a:lnTo>
                <a:lnTo>
                  <a:pt x="339026" y="93522"/>
                </a:lnTo>
                <a:lnTo>
                  <a:pt x="316012" y="54233"/>
                </a:lnTo>
                <a:lnTo>
                  <a:pt x="305904" y="43294"/>
                </a:lnTo>
                <a:lnTo>
                  <a:pt x="297940" y="36372"/>
                </a:lnTo>
                <a:close/>
              </a:path>
              <a:path w="351789" h="631825">
                <a:moveTo>
                  <a:pt x="186613" y="0"/>
                </a:moveTo>
                <a:lnTo>
                  <a:pt x="142884" y="3897"/>
                </a:lnTo>
                <a:lnTo>
                  <a:pt x="100888" y="15595"/>
                </a:lnTo>
                <a:lnTo>
                  <a:pt x="61156" y="34102"/>
                </a:lnTo>
                <a:lnTo>
                  <a:pt x="24244" y="58458"/>
                </a:lnTo>
                <a:lnTo>
                  <a:pt x="24244" y="105219"/>
                </a:lnTo>
                <a:lnTo>
                  <a:pt x="42754" y="89874"/>
                </a:lnTo>
                <a:lnTo>
                  <a:pt x="61480" y="76317"/>
                </a:lnTo>
                <a:lnTo>
                  <a:pt x="99593" y="54559"/>
                </a:lnTo>
                <a:lnTo>
                  <a:pt x="138880" y="40922"/>
                </a:lnTo>
                <a:lnTo>
                  <a:pt x="179692" y="36372"/>
                </a:lnTo>
                <a:lnTo>
                  <a:pt x="297940" y="36372"/>
                </a:lnTo>
                <a:lnTo>
                  <a:pt x="294634" y="33499"/>
                </a:lnTo>
                <a:lnTo>
                  <a:pt x="254165" y="11264"/>
                </a:lnTo>
                <a:lnTo>
                  <a:pt x="204801" y="704"/>
                </a:lnTo>
                <a:lnTo>
                  <a:pt x="186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376272" y="7885749"/>
            <a:ext cx="375920" cy="642620"/>
          </a:xfrm>
          <a:custGeom>
            <a:avLst/>
            <a:gdLst/>
            <a:ahLst/>
            <a:cxnLst/>
            <a:rect l="l" t="t" r="r" b="b"/>
            <a:pathLst>
              <a:path w="375919" h="642620">
                <a:moveTo>
                  <a:pt x="196151" y="0"/>
                </a:moveTo>
                <a:lnTo>
                  <a:pt x="151669" y="5264"/>
                </a:lnTo>
                <a:lnTo>
                  <a:pt x="112631" y="21058"/>
                </a:lnTo>
                <a:lnTo>
                  <a:pt x="79035" y="47379"/>
                </a:lnTo>
                <a:lnTo>
                  <a:pt x="50876" y="84226"/>
                </a:lnTo>
                <a:lnTo>
                  <a:pt x="32559" y="121172"/>
                </a:lnTo>
                <a:lnTo>
                  <a:pt x="18313" y="164650"/>
                </a:lnTo>
                <a:lnTo>
                  <a:pt x="8138" y="214658"/>
                </a:lnTo>
                <a:lnTo>
                  <a:pt x="2034" y="271196"/>
                </a:lnTo>
                <a:lnTo>
                  <a:pt x="0" y="334264"/>
                </a:lnTo>
                <a:lnTo>
                  <a:pt x="1940" y="391510"/>
                </a:lnTo>
                <a:lnTo>
                  <a:pt x="7760" y="443037"/>
                </a:lnTo>
                <a:lnTo>
                  <a:pt x="17460" y="488846"/>
                </a:lnTo>
                <a:lnTo>
                  <a:pt x="31040" y="528940"/>
                </a:lnTo>
                <a:lnTo>
                  <a:pt x="48501" y="563321"/>
                </a:lnTo>
                <a:lnTo>
                  <a:pt x="75071" y="597799"/>
                </a:lnTo>
                <a:lnTo>
                  <a:pt x="106298" y="622425"/>
                </a:lnTo>
                <a:lnTo>
                  <a:pt x="142184" y="637200"/>
                </a:lnTo>
                <a:lnTo>
                  <a:pt x="182727" y="642124"/>
                </a:lnTo>
                <a:lnTo>
                  <a:pt x="225858" y="636955"/>
                </a:lnTo>
                <a:lnTo>
                  <a:pt x="263905" y="621447"/>
                </a:lnTo>
                <a:lnTo>
                  <a:pt x="283923" y="605751"/>
                </a:lnTo>
                <a:lnTo>
                  <a:pt x="187921" y="605751"/>
                </a:lnTo>
                <a:lnTo>
                  <a:pt x="154853" y="601272"/>
                </a:lnTo>
                <a:lnTo>
                  <a:pt x="100732" y="565439"/>
                </a:lnTo>
                <a:lnTo>
                  <a:pt x="63005" y="494404"/>
                </a:lnTo>
                <a:lnTo>
                  <a:pt x="51100" y="447008"/>
                </a:lnTo>
                <a:lnTo>
                  <a:pt x="43959" y="391896"/>
                </a:lnTo>
                <a:lnTo>
                  <a:pt x="41579" y="329069"/>
                </a:lnTo>
                <a:lnTo>
                  <a:pt x="44066" y="260470"/>
                </a:lnTo>
                <a:lnTo>
                  <a:pt x="51530" y="201017"/>
                </a:lnTo>
                <a:lnTo>
                  <a:pt x="63975" y="150709"/>
                </a:lnTo>
                <a:lnTo>
                  <a:pt x="81406" y="109550"/>
                </a:lnTo>
                <a:lnTo>
                  <a:pt x="103300" y="77536"/>
                </a:lnTo>
                <a:lnTo>
                  <a:pt x="158939" y="40946"/>
                </a:lnTo>
                <a:lnTo>
                  <a:pt x="192684" y="36372"/>
                </a:lnTo>
                <a:lnTo>
                  <a:pt x="296636" y="36372"/>
                </a:lnTo>
                <a:lnTo>
                  <a:pt x="295740" y="35360"/>
                </a:lnTo>
                <a:lnTo>
                  <a:pt x="266970" y="15715"/>
                </a:lnTo>
                <a:lnTo>
                  <a:pt x="233774" y="3928"/>
                </a:lnTo>
                <a:lnTo>
                  <a:pt x="196151" y="0"/>
                </a:lnTo>
                <a:close/>
              </a:path>
              <a:path w="375919" h="642620">
                <a:moveTo>
                  <a:pt x="296636" y="36372"/>
                </a:moveTo>
                <a:lnTo>
                  <a:pt x="192684" y="36372"/>
                </a:lnTo>
                <a:lnTo>
                  <a:pt x="225666" y="40872"/>
                </a:lnTo>
                <a:lnTo>
                  <a:pt x="254251" y="54369"/>
                </a:lnTo>
                <a:lnTo>
                  <a:pt x="298229" y="108359"/>
                </a:lnTo>
                <a:lnTo>
                  <a:pt x="313622" y="148850"/>
                </a:lnTo>
                <a:lnTo>
                  <a:pt x="324616" y="198339"/>
                </a:lnTo>
                <a:lnTo>
                  <a:pt x="331214" y="256825"/>
                </a:lnTo>
                <a:lnTo>
                  <a:pt x="333413" y="324307"/>
                </a:lnTo>
                <a:lnTo>
                  <a:pt x="331017" y="388159"/>
                </a:lnTo>
                <a:lnTo>
                  <a:pt x="323830" y="444193"/>
                </a:lnTo>
                <a:lnTo>
                  <a:pt x="311853" y="492404"/>
                </a:lnTo>
                <a:lnTo>
                  <a:pt x="295084" y="532790"/>
                </a:lnTo>
                <a:lnTo>
                  <a:pt x="274020" y="564711"/>
                </a:lnTo>
                <a:lnTo>
                  <a:pt x="220437" y="601191"/>
                </a:lnTo>
                <a:lnTo>
                  <a:pt x="187921" y="605751"/>
                </a:lnTo>
                <a:lnTo>
                  <a:pt x="283923" y="605751"/>
                </a:lnTo>
                <a:lnTo>
                  <a:pt x="324738" y="559422"/>
                </a:lnTo>
                <a:lnTo>
                  <a:pt x="342981" y="523312"/>
                </a:lnTo>
                <a:lnTo>
                  <a:pt x="357169" y="481139"/>
                </a:lnTo>
                <a:lnTo>
                  <a:pt x="367304" y="432903"/>
                </a:lnTo>
                <a:lnTo>
                  <a:pt x="373385" y="378602"/>
                </a:lnTo>
                <a:lnTo>
                  <a:pt x="375411" y="318236"/>
                </a:lnTo>
                <a:lnTo>
                  <a:pt x="373198" y="251447"/>
                </a:lnTo>
                <a:lnTo>
                  <a:pt x="366559" y="192515"/>
                </a:lnTo>
                <a:lnTo>
                  <a:pt x="355494" y="141440"/>
                </a:lnTo>
                <a:lnTo>
                  <a:pt x="340002" y="98222"/>
                </a:lnTo>
                <a:lnTo>
                  <a:pt x="320084" y="62862"/>
                </a:lnTo>
                <a:lnTo>
                  <a:pt x="296636" y="36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33945" y="7885746"/>
            <a:ext cx="351790" cy="631825"/>
          </a:xfrm>
          <a:custGeom>
            <a:avLst/>
            <a:gdLst/>
            <a:ahLst/>
            <a:cxnLst/>
            <a:rect l="l" t="t" r="r" b="b"/>
            <a:pathLst>
              <a:path w="351789" h="631825">
                <a:moveTo>
                  <a:pt x="297940" y="36372"/>
                </a:moveTo>
                <a:lnTo>
                  <a:pt x="179692" y="36372"/>
                </a:lnTo>
                <a:lnTo>
                  <a:pt x="208712" y="38496"/>
                </a:lnTo>
                <a:lnTo>
                  <a:pt x="234297" y="44869"/>
                </a:lnTo>
                <a:lnTo>
                  <a:pt x="275158" y="70358"/>
                </a:lnTo>
                <a:lnTo>
                  <a:pt x="300658" y="111229"/>
                </a:lnTo>
                <a:lnTo>
                  <a:pt x="309156" y="165836"/>
                </a:lnTo>
                <a:lnTo>
                  <a:pt x="308492" y="183089"/>
                </a:lnTo>
                <a:lnTo>
                  <a:pt x="298551" y="228841"/>
                </a:lnTo>
                <a:lnTo>
                  <a:pt x="278368" y="267519"/>
                </a:lnTo>
                <a:lnTo>
                  <a:pt x="249996" y="301467"/>
                </a:lnTo>
                <a:lnTo>
                  <a:pt x="214640" y="332131"/>
                </a:lnTo>
                <a:lnTo>
                  <a:pt x="121018" y="401599"/>
                </a:lnTo>
                <a:lnTo>
                  <a:pt x="109112" y="410528"/>
                </a:lnTo>
                <a:lnTo>
                  <a:pt x="77292" y="436676"/>
                </a:lnTo>
                <a:lnTo>
                  <a:pt x="43510" y="470877"/>
                </a:lnTo>
                <a:lnTo>
                  <a:pt x="19265" y="507466"/>
                </a:lnTo>
                <a:lnTo>
                  <a:pt x="4762" y="550113"/>
                </a:lnTo>
                <a:lnTo>
                  <a:pt x="291" y="588429"/>
                </a:lnTo>
                <a:lnTo>
                  <a:pt x="0" y="602297"/>
                </a:lnTo>
                <a:lnTo>
                  <a:pt x="0" y="631304"/>
                </a:lnTo>
                <a:lnTo>
                  <a:pt x="351586" y="631304"/>
                </a:lnTo>
                <a:lnTo>
                  <a:pt x="351586" y="594931"/>
                </a:lnTo>
                <a:lnTo>
                  <a:pt x="42862" y="594931"/>
                </a:lnTo>
                <a:lnTo>
                  <a:pt x="42871" y="588155"/>
                </a:lnTo>
                <a:lnTo>
                  <a:pt x="47368" y="546457"/>
                </a:lnTo>
                <a:lnTo>
                  <a:pt x="68615" y="499970"/>
                </a:lnTo>
                <a:lnTo>
                  <a:pt x="97963" y="466499"/>
                </a:lnTo>
                <a:lnTo>
                  <a:pt x="139586" y="431602"/>
                </a:lnTo>
                <a:lnTo>
                  <a:pt x="175086" y="405080"/>
                </a:lnTo>
                <a:lnTo>
                  <a:pt x="210874" y="379290"/>
                </a:lnTo>
                <a:lnTo>
                  <a:pt x="226069" y="367988"/>
                </a:lnTo>
                <a:lnTo>
                  <a:pt x="268979" y="333671"/>
                </a:lnTo>
                <a:lnTo>
                  <a:pt x="304825" y="295529"/>
                </a:lnTo>
                <a:lnTo>
                  <a:pt x="331657" y="251516"/>
                </a:lnTo>
                <a:lnTo>
                  <a:pt x="347637" y="199772"/>
                </a:lnTo>
                <a:lnTo>
                  <a:pt x="350723" y="159346"/>
                </a:lnTo>
                <a:lnTo>
                  <a:pt x="349992" y="141594"/>
                </a:lnTo>
                <a:lnTo>
                  <a:pt x="339026" y="93522"/>
                </a:lnTo>
                <a:lnTo>
                  <a:pt x="316012" y="54233"/>
                </a:lnTo>
                <a:lnTo>
                  <a:pt x="305904" y="43294"/>
                </a:lnTo>
                <a:lnTo>
                  <a:pt x="297940" y="36372"/>
                </a:lnTo>
                <a:close/>
              </a:path>
              <a:path w="351789" h="631825">
                <a:moveTo>
                  <a:pt x="186613" y="0"/>
                </a:moveTo>
                <a:lnTo>
                  <a:pt x="142884" y="3897"/>
                </a:lnTo>
                <a:lnTo>
                  <a:pt x="100888" y="15595"/>
                </a:lnTo>
                <a:lnTo>
                  <a:pt x="61156" y="34102"/>
                </a:lnTo>
                <a:lnTo>
                  <a:pt x="24244" y="58458"/>
                </a:lnTo>
                <a:lnTo>
                  <a:pt x="24244" y="105219"/>
                </a:lnTo>
                <a:lnTo>
                  <a:pt x="42754" y="89874"/>
                </a:lnTo>
                <a:lnTo>
                  <a:pt x="61480" y="76317"/>
                </a:lnTo>
                <a:lnTo>
                  <a:pt x="99593" y="54559"/>
                </a:lnTo>
                <a:lnTo>
                  <a:pt x="138880" y="40922"/>
                </a:lnTo>
                <a:lnTo>
                  <a:pt x="179692" y="36372"/>
                </a:lnTo>
                <a:lnTo>
                  <a:pt x="297940" y="36372"/>
                </a:lnTo>
                <a:lnTo>
                  <a:pt x="294634" y="33499"/>
                </a:lnTo>
                <a:lnTo>
                  <a:pt x="254165" y="11264"/>
                </a:lnTo>
                <a:lnTo>
                  <a:pt x="204801" y="704"/>
                </a:lnTo>
                <a:lnTo>
                  <a:pt x="186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89879" y="7885749"/>
            <a:ext cx="375920" cy="642620"/>
          </a:xfrm>
          <a:custGeom>
            <a:avLst/>
            <a:gdLst/>
            <a:ahLst/>
            <a:cxnLst/>
            <a:rect l="l" t="t" r="r" b="b"/>
            <a:pathLst>
              <a:path w="375920" h="642620">
                <a:moveTo>
                  <a:pt x="196151" y="0"/>
                </a:moveTo>
                <a:lnTo>
                  <a:pt x="151669" y="5264"/>
                </a:lnTo>
                <a:lnTo>
                  <a:pt x="112631" y="21058"/>
                </a:lnTo>
                <a:lnTo>
                  <a:pt x="79035" y="47379"/>
                </a:lnTo>
                <a:lnTo>
                  <a:pt x="50876" y="84226"/>
                </a:lnTo>
                <a:lnTo>
                  <a:pt x="32559" y="121172"/>
                </a:lnTo>
                <a:lnTo>
                  <a:pt x="18313" y="164650"/>
                </a:lnTo>
                <a:lnTo>
                  <a:pt x="8138" y="214658"/>
                </a:lnTo>
                <a:lnTo>
                  <a:pt x="2034" y="271196"/>
                </a:lnTo>
                <a:lnTo>
                  <a:pt x="0" y="334264"/>
                </a:lnTo>
                <a:lnTo>
                  <a:pt x="1940" y="391510"/>
                </a:lnTo>
                <a:lnTo>
                  <a:pt x="7760" y="443037"/>
                </a:lnTo>
                <a:lnTo>
                  <a:pt x="17460" y="488846"/>
                </a:lnTo>
                <a:lnTo>
                  <a:pt x="31040" y="528940"/>
                </a:lnTo>
                <a:lnTo>
                  <a:pt x="48501" y="563321"/>
                </a:lnTo>
                <a:lnTo>
                  <a:pt x="75071" y="597799"/>
                </a:lnTo>
                <a:lnTo>
                  <a:pt x="106299" y="622425"/>
                </a:lnTo>
                <a:lnTo>
                  <a:pt x="142184" y="637200"/>
                </a:lnTo>
                <a:lnTo>
                  <a:pt x="182727" y="642124"/>
                </a:lnTo>
                <a:lnTo>
                  <a:pt x="225858" y="636955"/>
                </a:lnTo>
                <a:lnTo>
                  <a:pt x="263906" y="621447"/>
                </a:lnTo>
                <a:lnTo>
                  <a:pt x="283923" y="605751"/>
                </a:lnTo>
                <a:lnTo>
                  <a:pt x="187921" y="605751"/>
                </a:lnTo>
                <a:lnTo>
                  <a:pt x="154853" y="601272"/>
                </a:lnTo>
                <a:lnTo>
                  <a:pt x="100732" y="565439"/>
                </a:lnTo>
                <a:lnTo>
                  <a:pt x="63005" y="494404"/>
                </a:lnTo>
                <a:lnTo>
                  <a:pt x="51100" y="447008"/>
                </a:lnTo>
                <a:lnTo>
                  <a:pt x="43959" y="391896"/>
                </a:lnTo>
                <a:lnTo>
                  <a:pt x="41579" y="329069"/>
                </a:lnTo>
                <a:lnTo>
                  <a:pt x="44066" y="260470"/>
                </a:lnTo>
                <a:lnTo>
                  <a:pt x="51530" y="201017"/>
                </a:lnTo>
                <a:lnTo>
                  <a:pt x="63975" y="150709"/>
                </a:lnTo>
                <a:lnTo>
                  <a:pt x="81407" y="109550"/>
                </a:lnTo>
                <a:lnTo>
                  <a:pt x="103300" y="77536"/>
                </a:lnTo>
                <a:lnTo>
                  <a:pt x="158939" y="40946"/>
                </a:lnTo>
                <a:lnTo>
                  <a:pt x="192684" y="36372"/>
                </a:lnTo>
                <a:lnTo>
                  <a:pt x="296636" y="36372"/>
                </a:lnTo>
                <a:lnTo>
                  <a:pt x="295740" y="35360"/>
                </a:lnTo>
                <a:lnTo>
                  <a:pt x="266970" y="15715"/>
                </a:lnTo>
                <a:lnTo>
                  <a:pt x="233774" y="3928"/>
                </a:lnTo>
                <a:lnTo>
                  <a:pt x="196151" y="0"/>
                </a:lnTo>
                <a:close/>
              </a:path>
              <a:path w="375920" h="642620">
                <a:moveTo>
                  <a:pt x="296636" y="36372"/>
                </a:moveTo>
                <a:lnTo>
                  <a:pt x="192684" y="36372"/>
                </a:lnTo>
                <a:lnTo>
                  <a:pt x="225666" y="40872"/>
                </a:lnTo>
                <a:lnTo>
                  <a:pt x="254251" y="54369"/>
                </a:lnTo>
                <a:lnTo>
                  <a:pt x="298229" y="108359"/>
                </a:lnTo>
                <a:lnTo>
                  <a:pt x="313622" y="148850"/>
                </a:lnTo>
                <a:lnTo>
                  <a:pt x="324616" y="198339"/>
                </a:lnTo>
                <a:lnTo>
                  <a:pt x="331214" y="256825"/>
                </a:lnTo>
                <a:lnTo>
                  <a:pt x="333413" y="324307"/>
                </a:lnTo>
                <a:lnTo>
                  <a:pt x="331017" y="388159"/>
                </a:lnTo>
                <a:lnTo>
                  <a:pt x="323830" y="444193"/>
                </a:lnTo>
                <a:lnTo>
                  <a:pt x="311853" y="492404"/>
                </a:lnTo>
                <a:lnTo>
                  <a:pt x="295084" y="532790"/>
                </a:lnTo>
                <a:lnTo>
                  <a:pt x="274020" y="564711"/>
                </a:lnTo>
                <a:lnTo>
                  <a:pt x="220437" y="601191"/>
                </a:lnTo>
                <a:lnTo>
                  <a:pt x="187921" y="605751"/>
                </a:lnTo>
                <a:lnTo>
                  <a:pt x="283923" y="605751"/>
                </a:lnTo>
                <a:lnTo>
                  <a:pt x="324739" y="559422"/>
                </a:lnTo>
                <a:lnTo>
                  <a:pt x="342981" y="523312"/>
                </a:lnTo>
                <a:lnTo>
                  <a:pt x="357169" y="481139"/>
                </a:lnTo>
                <a:lnTo>
                  <a:pt x="367304" y="432903"/>
                </a:lnTo>
                <a:lnTo>
                  <a:pt x="373385" y="378602"/>
                </a:lnTo>
                <a:lnTo>
                  <a:pt x="375412" y="318236"/>
                </a:lnTo>
                <a:lnTo>
                  <a:pt x="373198" y="251447"/>
                </a:lnTo>
                <a:lnTo>
                  <a:pt x="366559" y="192515"/>
                </a:lnTo>
                <a:lnTo>
                  <a:pt x="355494" y="141440"/>
                </a:lnTo>
                <a:lnTo>
                  <a:pt x="340002" y="98222"/>
                </a:lnTo>
                <a:lnTo>
                  <a:pt x="320084" y="62862"/>
                </a:lnTo>
                <a:lnTo>
                  <a:pt x="296636" y="36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93430" y="7896138"/>
            <a:ext cx="341630" cy="724535"/>
          </a:xfrm>
          <a:custGeom>
            <a:avLst/>
            <a:gdLst/>
            <a:ahLst/>
            <a:cxnLst/>
            <a:rect l="l" t="t" r="r" b="b"/>
            <a:pathLst>
              <a:path w="341629" h="724534">
                <a:moveTo>
                  <a:pt x="341630" y="0"/>
                </a:moveTo>
                <a:lnTo>
                  <a:pt x="300062" y="0"/>
                </a:lnTo>
                <a:lnTo>
                  <a:pt x="0" y="723963"/>
                </a:lnTo>
                <a:lnTo>
                  <a:pt x="39839" y="723963"/>
                </a:lnTo>
                <a:lnTo>
                  <a:pt x="3416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72300" y="7885746"/>
            <a:ext cx="351790" cy="631825"/>
          </a:xfrm>
          <a:custGeom>
            <a:avLst/>
            <a:gdLst/>
            <a:ahLst/>
            <a:cxnLst/>
            <a:rect l="l" t="t" r="r" b="b"/>
            <a:pathLst>
              <a:path w="351789" h="631825">
                <a:moveTo>
                  <a:pt x="297940" y="36372"/>
                </a:moveTo>
                <a:lnTo>
                  <a:pt x="179679" y="36372"/>
                </a:lnTo>
                <a:lnTo>
                  <a:pt x="208707" y="38496"/>
                </a:lnTo>
                <a:lnTo>
                  <a:pt x="234295" y="44869"/>
                </a:lnTo>
                <a:lnTo>
                  <a:pt x="275158" y="70358"/>
                </a:lnTo>
                <a:lnTo>
                  <a:pt x="300653" y="111229"/>
                </a:lnTo>
                <a:lnTo>
                  <a:pt x="309156" y="165836"/>
                </a:lnTo>
                <a:lnTo>
                  <a:pt x="308492" y="183089"/>
                </a:lnTo>
                <a:lnTo>
                  <a:pt x="298551" y="228841"/>
                </a:lnTo>
                <a:lnTo>
                  <a:pt x="278363" y="267519"/>
                </a:lnTo>
                <a:lnTo>
                  <a:pt x="249991" y="301467"/>
                </a:lnTo>
                <a:lnTo>
                  <a:pt x="214640" y="332131"/>
                </a:lnTo>
                <a:lnTo>
                  <a:pt x="121018" y="401599"/>
                </a:lnTo>
                <a:lnTo>
                  <a:pt x="109106" y="410528"/>
                </a:lnTo>
                <a:lnTo>
                  <a:pt x="77292" y="436676"/>
                </a:lnTo>
                <a:lnTo>
                  <a:pt x="43510" y="470877"/>
                </a:lnTo>
                <a:lnTo>
                  <a:pt x="19265" y="507466"/>
                </a:lnTo>
                <a:lnTo>
                  <a:pt x="4762" y="550113"/>
                </a:lnTo>
                <a:lnTo>
                  <a:pt x="290" y="588429"/>
                </a:lnTo>
                <a:lnTo>
                  <a:pt x="0" y="602297"/>
                </a:lnTo>
                <a:lnTo>
                  <a:pt x="0" y="631304"/>
                </a:lnTo>
                <a:lnTo>
                  <a:pt x="351586" y="631304"/>
                </a:lnTo>
                <a:lnTo>
                  <a:pt x="351586" y="594931"/>
                </a:lnTo>
                <a:lnTo>
                  <a:pt x="42862" y="594931"/>
                </a:lnTo>
                <a:lnTo>
                  <a:pt x="42871" y="588155"/>
                </a:lnTo>
                <a:lnTo>
                  <a:pt x="47368" y="546457"/>
                </a:lnTo>
                <a:lnTo>
                  <a:pt x="68610" y="499970"/>
                </a:lnTo>
                <a:lnTo>
                  <a:pt x="97961" y="466499"/>
                </a:lnTo>
                <a:lnTo>
                  <a:pt x="139586" y="431602"/>
                </a:lnTo>
                <a:lnTo>
                  <a:pt x="175086" y="405080"/>
                </a:lnTo>
                <a:lnTo>
                  <a:pt x="210874" y="379290"/>
                </a:lnTo>
                <a:lnTo>
                  <a:pt x="226069" y="367988"/>
                </a:lnTo>
                <a:lnTo>
                  <a:pt x="268979" y="333671"/>
                </a:lnTo>
                <a:lnTo>
                  <a:pt x="304825" y="295529"/>
                </a:lnTo>
                <a:lnTo>
                  <a:pt x="331651" y="251516"/>
                </a:lnTo>
                <a:lnTo>
                  <a:pt x="347630" y="199772"/>
                </a:lnTo>
                <a:lnTo>
                  <a:pt x="350710" y="159346"/>
                </a:lnTo>
                <a:lnTo>
                  <a:pt x="349981" y="141594"/>
                </a:lnTo>
                <a:lnTo>
                  <a:pt x="339026" y="93522"/>
                </a:lnTo>
                <a:lnTo>
                  <a:pt x="316011" y="54233"/>
                </a:lnTo>
                <a:lnTo>
                  <a:pt x="305904" y="43294"/>
                </a:lnTo>
                <a:lnTo>
                  <a:pt x="297940" y="36372"/>
                </a:lnTo>
                <a:close/>
              </a:path>
              <a:path w="351789" h="631825">
                <a:moveTo>
                  <a:pt x="186613" y="0"/>
                </a:moveTo>
                <a:lnTo>
                  <a:pt x="142882" y="3897"/>
                </a:lnTo>
                <a:lnTo>
                  <a:pt x="100876" y="15595"/>
                </a:lnTo>
                <a:lnTo>
                  <a:pt x="61150" y="34102"/>
                </a:lnTo>
                <a:lnTo>
                  <a:pt x="24244" y="58458"/>
                </a:lnTo>
                <a:lnTo>
                  <a:pt x="24244" y="105219"/>
                </a:lnTo>
                <a:lnTo>
                  <a:pt x="42754" y="89874"/>
                </a:lnTo>
                <a:lnTo>
                  <a:pt x="61480" y="76317"/>
                </a:lnTo>
                <a:lnTo>
                  <a:pt x="99593" y="54559"/>
                </a:lnTo>
                <a:lnTo>
                  <a:pt x="138879" y="40922"/>
                </a:lnTo>
                <a:lnTo>
                  <a:pt x="179679" y="36372"/>
                </a:lnTo>
                <a:lnTo>
                  <a:pt x="297940" y="36372"/>
                </a:lnTo>
                <a:lnTo>
                  <a:pt x="294634" y="33499"/>
                </a:lnTo>
                <a:lnTo>
                  <a:pt x="254165" y="11264"/>
                </a:lnTo>
                <a:lnTo>
                  <a:pt x="204796" y="704"/>
                </a:lnTo>
                <a:lnTo>
                  <a:pt x="186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28234" y="7885749"/>
            <a:ext cx="375920" cy="642620"/>
          </a:xfrm>
          <a:custGeom>
            <a:avLst/>
            <a:gdLst/>
            <a:ahLst/>
            <a:cxnLst/>
            <a:rect l="l" t="t" r="r" b="b"/>
            <a:pathLst>
              <a:path w="375920" h="642620">
                <a:moveTo>
                  <a:pt x="196138" y="0"/>
                </a:moveTo>
                <a:lnTo>
                  <a:pt x="151663" y="5264"/>
                </a:lnTo>
                <a:lnTo>
                  <a:pt x="112629" y="21058"/>
                </a:lnTo>
                <a:lnTo>
                  <a:pt x="79034" y="47379"/>
                </a:lnTo>
                <a:lnTo>
                  <a:pt x="50876" y="84226"/>
                </a:lnTo>
                <a:lnTo>
                  <a:pt x="32559" y="121172"/>
                </a:lnTo>
                <a:lnTo>
                  <a:pt x="18313" y="164650"/>
                </a:lnTo>
                <a:lnTo>
                  <a:pt x="8138" y="214658"/>
                </a:lnTo>
                <a:lnTo>
                  <a:pt x="2034" y="271196"/>
                </a:lnTo>
                <a:lnTo>
                  <a:pt x="0" y="334264"/>
                </a:lnTo>
                <a:lnTo>
                  <a:pt x="1939" y="391510"/>
                </a:lnTo>
                <a:lnTo>
                  <a:pt x="7759" y="443037"/>
                </a:lnTo>
                <a:lnTo>
                  <a:pt x="17457" y="488846"/>
                </a:lnTo>
                <a:lnTo>
                  <a:pt x="31034" y="528940"/>
                </a:lnTo>
                <a:lnTo>
                  <a:pt x="48488" y="563321"/>
                </a:lnTo>
                <a:lnTo>
                  <a:pt x="75065" y="597799"/>
                </a:lnTo>
                <a:lnTo>
                  <a:pt x="106297" y="622425"/>
                </a:lnTo>
                <a:lnTo>
                  <a:pt x="142184" y="637200"/>
                </a:lnTo>
                <a:lnTo>
                  <a:pt x="182727" y="642124"/>
                </a:lnTo>
                <a:lnTo>
                  <a:pt x="225858" y="636955"/>
                </a:lnTo>
                <a:lnTo>
                  <a:pt x="263906" y="621447"/>
                </a:lnTo>
                <a:lnTo>
                  <a:pt x="283923" y="605751"/>
                </a:lnTo>
                <a:lnTo>
                  <a:pt x="187921" y="605751"/>
                </a:lnTo>
                <a:lnTo>
                  <a:pt x="154848" y="601272"/>
                </a:lnTo>
                <a:lnTo>
                  <a:pt x="100730" y="565439"/>
                </a:lnTo>
                <a:lnTo>
                  <a:pt x="63005" y="494404"/>
                </a:lnTo>
                <a:lnTo>
                  <a:pt x="51100" y="447008"/>
                </a:lnTo>
                <a:lnTo>
                  <a:pt x="43959" y="391896"/>
                </a:lnTo>
                <a:lnTo>
                  <a:pt x="41579" y="329069"/>
                </a:lnTo>
                <a:lnTo>
                  <a:pt x="44066" y="260470"/>
                </a:lnTo>
                <a:lnTo>
                  <a:pt x="51528" y="201017"/>
                </a:lnTo>
                <a:lnTo>
                  <a:pt x="63970" y="150709"/>
                </a:lnTo>
                <a:lnTo>
                  <a:pt x="81394" y="109550"/>
                </a:lnTo>
                <a:lnTo>
                  <a:pt x="103287" y="77536"/>
                </a:lnTo>
                <a:lnTo>
                  <a:pt x="158932" y="40946"/>
                </a:lnTo>
                <a:lnTo>
                  <a:pt x="192684" y="36372"/>
                </a:lnTo>
                <a:lnTo>
                  <a:pt x="296629" y="36372"/>
                </a:lnTo>
                <a:lnTo>
                  <a:pt x="295733" y="35360"/>
                </a:lnTo>
                <a:lnTo>
                  <a:pt x="266962" y="15715"/>
                </a:lnTo>
                <a:lnTo>
                  <a:pt x="233764" y="3928"/>
                </a:lnTo>
                <a:lnTo>
                  <a:pt x="196138" y="0"/>
                </a:lnTo>
                <a:close/>
              </a:path>
              <a:path w="375920" h="642620">
                <a:moveTo>
                  <a:pt x="296629" y="36372"/>
                </a:moveTo>
                <a:lnTo>
                  <a:pt x="192684" y="36372"/>
                </a:lnTo>
                <a:lnTo>
                  <a:pt x="225665" y="40872"/>
                </a:lnTo>
                <a:lnTo>
                  <a:pt x="254249" y="54369"/>
                </a:lnTo>
                <a:lnTo>
                  <a:pt x="298222" y="108359"/>
                </a:lnTo>
                <a:lnTo>
                  <a:pt x="313613" y="148850"/>
                </a:lnTo>
                <a:lnTo>
                  <a:pt x="324606" y="198339"/>
                </a:lnTo>
                <a:lnTo>
                  <a:pt x="331201" y="256825"/>
                </a:lnTo>
                <a:lnTo>
                  <a:pt x="333400" y="324307"/>
                </a:lnTo>
                <a:lnTo>
                  <a:pt x="331005" y="388159"/>
                </a:lnTo>
                <a:lnTo>
                  <a:pt x="323819" y="444193"/>
                </a:lnTo>
                <a:lnTo>
                  <a:pt x="311845" y="492404"/>
                </a:lnTo>
                <a:lnTo>
                  <a:pt x="295084" y="532790"/>
                </a:lnTo>
                <a:lnTo>
                  <a:pt x="274018" y="564711"/>
                </a:lnTo>
                <a:lnTo>
                  <a:pt x="220432" y="601191"/>
                </a:lnTo>
                <a:lnTo>
                  <a:pt x="187921" y="605751"/>
                </a:lnTo>
                <a:lnTo>
                  <a:pt x="283923" y="605751"/>
                </a:lnTo>
                <a:lnTo>
                  <a:pt x="324739" y="559422"/>
                </a:lnTo>
                <a:lnTo>
                  <a:pt x="342979" y="523312"/>
                </a:lnTo>
                <a:lnTo>
                  <a:pt x="357165" y="481139"/>
                </a:lnTo>
                <a:lnTo>
                  <a:pt x="367296" y="432903"/>
                </a:lnTo>
                <a:lnTo>
                  <a:pt x="373373" y="378602"/>
                </a:lnTo>
                <a:lnTo>
                  <a:pt x="375399" y="318236"/>
                </a:lnTo>
                <a:lnTo>
                  <a:pt x="373186" y="251447"/>
                </a:lnTo>
                <a:lnTo>
                  <a:pt x="366548" y="192515"/>
                </a:lnTo>
                <a:lnTo>
                  <a:pt x="355484" y="141440"/>
                </a:lnTo>
                <a:lnTo>
                  <a:pt x="339993" y="98222"/>
                </a:lnTo>
                <a:lnTo>
                  <a:pt x="320077" y="62862"/>
                </a:lnTo>
                <a:lnTo>
                  <a:pt x="296629" y="36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985906" y="7885746"/>
            <a:ext cx="351790" cy="631825"/>
          </a:xfrm>
          <a:custGeom>
            <a:avLst/>
            <a:gdLst/>
            <a:ahLst/>
            <a:cxnLst/>
            <a:rect l="l" t="t" r="r" b="b"/>
            <a:pathLst>
              <a:path w="351789" h="631825">
                <a:moveTo>
                  <a:pt x="297940" y="36372"/>
                </a:moveTo>
                <a:lnTo>
                  <a:pt x="179679" y="36372"/>
                </a:lnTo>
                <a:lnTo>
                  <a:pt x="208707" y="38496"/>
                </a:lnTo>
                <a:lnTo>
                  <a:pt x="234295" y="44869"/>
                </a:lnTo>
                <a:lnTo>
                  <a:pt x="275158" y="70358"/>
                </a:lnTo>
                <a:lnTo>
                  <a:pt x="300653" y="111229"/>
                </a:lnTo>
                <a:lnTo>
                  <a:pt x="309156" y="165836"/>
                </a:lnTo>
                <a:lnTo>
                  <a:pt x="308490" y="183089"/>
                </a:lnTo>
                <a:lnTo>
                  <a:pt x="298538" y="228841"/>
                </a:lnTo>
                <a:lnTo>
                  <a:pt x="278363" y="267519"/>
                </a:lnTo>
                <a:lnTo>
                  <a:pt x="249991" y="301467"/>
                </a:lnTo>
                <a:lnTo>
                  <a:pt x="214640" y="332131"/>
                </a:lnTo>
                <a:lnTo>
                  <a:pt x="121005" y="401599"/>
                </a:lnTo>
                <a:lnTo>
                  <a:pt x="109101" y="410528"/>
                </a:lnTo>
                <a:lnTo>
                  <a:pt x="77279" y="436676"/>
                </a:lnTo>
                <a:lnTo>
                  <a:pt x="43510" y="470877"/>
                </a:lnTo>
                <a:lnTo>
                  <a:pt x="19265" y="507466"/>
                </a:lnTo>
                <a:lnTo>
                  <a:pt x="4762" y="550113"/>
                </a:lnTo>
                <a:lnTo>
                  <a:pt x="290" y="588429"/>
                </a:lnTo>
                <a:lnTo>
                  <a:pt x="0" y="602297"/>
                </a:lnTo>
                <a:lnTo>
                  <a:pt x="0" y="631304"/>
                </a:lnTo>
                <a:lnTo>
                  <a:pt x="351586" y="631304"/>
                </a:lnTo>
                <a:lnTo>
                  <a:pt x="351586" y="594931"/>
                </a:lnTo>
                <a:lnTo>
                  <a:pt x="42862" y="594931"/>
                </a:lnTo>
                <a:lnTo>
                  <a:pt x="42871" y="588155"/>
                </a:lnTo>
                <a:lnTo>
                  <a:pt x="47368" y="546457"/>
                </a:lnTo>
                <a:lnTo>
                  <a:pt x="68605" y="499970"/>
                </a:lnTo>
                <a:lnTo>
                  <a:pt x="97955" y="466499"/>
                </a:lnTo>
                <a:lnTo>
                  <a:pt x="139575" y="431602"/>
                </a:lnTo>
                <a:lnTo>
                  <a:pt x="175084" y="405080"/>
                </a:lnTo>
                <a:lnTo>
                  <a:pt x="210872" y="379290"/>
                </a:lnTo>
                <a:lnTo>
                  <a:pt x="226064" y="367988"/>
                </a:lnTo>
                <a:lnTo>
                  <a:pt x="268974" y="333671"/>
                </a:lnTo>
                <a:lnTo>
                  <a:pt x="304825" y="295529"/>
                </a:lnTo>
                <a:lnTo>
                  <a:pt x="331651" y="251516"/>
                </a:lnTo>
                <a:lnTo>
                  <a:pt x="347630" y="199772"/>
                </a:lnTo>
                <a:lnTo>
                  <a:pt x="350710" y="159346"/>
                </a:lnTo>
                <a:lnTo>
                  <a:pt x="349981" y="141594"/>
                </a:lnTo>
                <a:lnTo>
                  <a:pt x="339026" y="93522"/>
                </a:lnTo>
                <a:lnTo>
                  <a:pt x="316011" y="54233"/>
                </a:lnTo>
                <a:lnTo>
                  <a:pt x="305904" y="43294"/>
                </a:lnTo>
                <a:lnTo>
                  <a:pt x="297940" y="36372"/>
                </a:lnTo>
                <a:close/>
              </a:path>
              <a:path w="351789" h="631825">
                <a:moveTo>
                  <a:pt x="186613" y="0"/>
                </a:moveTo>
                <a:lnTo>
                  <a:pt x="142882" y="3897"/>
                </a:lnTo>
                <a:lnTo>
                  <a:pt x="100876" y="15595"/>
                </a:lnTo>
                <a:lnTo>
                  <a:pt x="61150" y="34102"/>
                </a:lnTo>
                <a:lnTo>
                  <a:pt x="24244" y="58458"/>
                </a:lnTo>
                <a:lnTo>
                  <a:pt x="24244" y="105219"/>
                </a:lnTo>
                <a:lnTo>
                  <a:pt x="42752" y="89874"/>
                </a:lnTo>
                <a:lnTo>
                  <a:pt x="61474" y="76317"/>
                </a:lnTo>
                <a:lnTo>
                  <a:pt x="99580" y="54559"/>
                </a:lnTo>
                <a:lnTo>
                  <a:pt x="138877" y="40922"/>
                </a:lnTo>
                <a:lnTo>
                  <a:pt x="179679" y="36372"/>
                </a:lnTo>
                <a:lnTo>
                  <a:pt x="297940" y="36372"/>
                </a:lnTo>
                <a:lnTo>
                  <a:pt x="294634" y="33499"/>
                </a:lnTo>
                <a:lnTo>
                  <a:pt x="254165" y="11264"/>
                </a:lnTo>
                <a:lnTo>
                  <a:pt x="204794" y="704"/>
                </a:lnTo>
                <a:lnTo>
                  <a:pt x="1866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37073" y="7882287"/>
            <a:ext cx="192405" cy="635000"/>
          </a:xfrm>
          <a:custGeom>
            <a:avLst/>
            <a:gdLst/>
            <a:ahLst/>
            <a:cxnLst/>
            <a:rect l="l" t="t" r="r" b="b"/>
            <a:pathLst>
              <a:path w="192404" h="635000">
                <a:moveTo>
                  <a:pt x="191820" y="62776"/>
                </a:moveTo>
                <a:lnTo>
                  <a:pt x="151980" y="62776"/>
                </a:lnTo>
                <a:lnTo>
                  <a:pt x="151980" y="634758"/>
                </a:lnTo>
                <a:lnTo>
                  <a:pt x="191820" y="634758"/>
                </a:lnTo>
                <a:lnTo>
                  <a:pt x="191820" y="62776"/>
                </a:lnTo>
                <a:close/>
              </a:path>
              <a:path w="192404" h="635000">
                <a:moveTo>
                  <a:pt x="191820" y="0"/>
                </a:moveTo>
                <a:lnTo>
                  <a:pt x="177952" y="0"/>
                </a:lnTo>
                <a:lnTo>
                  <a:pt x="167603" y="9562"/>
                </a:lnTo>
                <a:lnTo>
                  <a:pt x="157337" y="18778"/>
                </a:lnTo>
                <a:lnTo>
                  <a:pt x="126896" y="44315"/>
                </a:lnTo>
                <a:lnTo>
                  <a:pt x="95478" y="66675"/>
                </a:lnTo>
                <a:lnTo>
                  <a:pt x="62228" y="86127"/>
                </a:lnTo>
                <a:lnTo>
                  <a:pt x="26306" y="102892"/>
                </a:lnTo>
                <a:lnTo>
                  <a:pt x="0" y="112572"/>
                </a:lnTo>
                <a:lnTo>
                  <a:pt x="0" y="148958"/>
                </a:lnTo>
                <a:lnTo>
                  <a:pt x="43676" y="131740"/>
                </a:lnTo>
                <a:lnTo>
                  <a:pt x="83781" y="112141"/>
                </a:lnTo>
                <a:lnTo>
                  <a:pt x="119995" y="89406"/>
                </a:lnTo>
                <a:lnTo>
                  <a:pt x="151980" y="62776"/>
                </a:lnTo>
                <a:lnTo>
                  <a:pt x="191820" y="62776"/>
                </a:lnTo>
                <a:lnTo>
                  <a:pt x="1918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36421" y="7296776"/>
            <a:ext cx="151434" cy="207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18184" y="7296776"/>
            <a:ext cx="339977" cy="2071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84028" y="7296777"/>
            <a:ext cx="186385" cy="2071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04800" y="7293299"/>
            <a:ext cx="203009" cy="2142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013423" y="7293299"/>
            <a:ext cx="358468" cy="2142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397751" y="7423673"/>
            <a:ext cx="46990" cy="80010"/>
          </a:xfrm>
          <a:custGeom>
            <a:avLst/>
            <a:gdLst/>
            <a:ahLst/>
            <a:cxnLst/>
            <a:rect l="l" t="t" r="r" b="b"/>
            <a:pathLst>
              <a:path w="46989" h="80009">
                <a:moveTo>
                  <a:pt x="0" y="80010"/>
                </a:moveTo>
                <a:lnTo>
                  <a:pt x="46672" y="80010"/>
                </a:lnTo>
                <a:lnTo>
                  <a:pt x="46672" y="0"/>
                </a:lnTo>
                <a:lnTo>
                  <a:pt x="0" y="0"/>
                </a:lnTo>
                <a:lnTo>
                  <a:pt x="0" y="8001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397751" y="7404623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 h="0">
                <a:moveTo>
                  <a:pt x="0" y="0"/>
                </a:moveTo>
                <a:lnTo>
                  <a:pt x="113868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97751" y="7334773"/>
            <a:ext cx="46990" cy="50800"/>
          </a:xfrm>
          <a:custGeom>
            <a:avLst/>
            <a:gdLst/>
            <a:ahLst/>
            <a:cxnLst/>
            <a:rect l="l" t="t" r="r" b="b"/>
            <a:pathLst>
              <a:path w="46989" h="50800">
                <a:moveTo>
                  <a:pt x="0" y="50800"/>
                </a:moveTo>
                <a:lnTo>
                  <a:pt x="46672" y="50800"/>
                </a:lnTo>
                <a:lnTo>
                  <a:pt x="46672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397751" y="7315723"/>
            <a:ext cx="120014" cy="0"/>
          </a:xfrm>
          <a:custGeom>
            <a:avLst/>
            <a:gdLst/>
            <a:ahLst/>
            <a:cxnLst/>
            <a:rect l="l" t="t" r="r" b="b"/>
            <a:pathLst>
              <a:path w="120014" h="0">
                <a:moveTo>
                  <a:pt x="0" y="0"/>
                </a:moveTo>
                <a:lnTo>
                  <a:pt x="119786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551628" y="7296770"/>
            <a:ext cx="375380" cy="20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031477" y="7409027"/>
            <a:ext cx="79375" cy="32384"/>
          </a:xfrm>
          <a:custGeom>
            <a:avLst/>
            <a:gdLst/>
            <a:ahLst/>
            <a:cxnLst/>
            <a:rect l="l" t="t" r="r" b="b"/>
            <a:pathLst>
              <a:path w="79375" h="32384">
                <a:moveTo>
                  <a:pt x="79032" y="31940"/>
                </a:moveTo>
                <a:lnTo>
                  <a:pt x="0" y="31940"/>
                </a:lnTo>
                <a:lnTo>
                  <a:pt x="0" y="0"/>
                </a:lnTo>
                <a:lnTo>
                  <a:pt x="79032" y="0"/>
                </a:lnTo>
                <a:lnTo>
                  <a:pt x="79032" y="319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213522" y="7293299"/>
            <a:ext cx="397479" cy="2142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651319" y="7296770"/>
            <a:ext cx="173824" cy="20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67842" y="7296772"/>
            <a:ext cx="0" cy="207645"/>
          </a:xfrm>
          <a:custGeom>
            <a:avLst/>
            <a:gdLst/>
            <a:ahLst/>
            <a:cxnLst/>
            <a:rect l="l" t="t" r="r" b="b"/>
            <a:pathLst>
              <a:path w="0" h="207645">
                <a:moveTo>
                  <a:pt x="0" y="0"/>
                </a:moveTo>
                <a:lnTo>
                  <a:pt x="0" y="207187"/>
                </a:lnTo>
              </a:path>
            </a:pathLst>
          </a:custGeom>
          <a:ln w="46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25267" y="7293297"/>
            <a:ext cx="161544" cy="2142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20485" y="7296772"/>
            <a:ext cx="171348" cy="2108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336926" y="7484915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 h="0">
                <a:moveTo>
                  <a:pt x="0" y="0"/>
                </a:moveTo>
                <a:lnTo>
                  <a:pt x="123393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360262" y="7296955"/>
            <a:ext cx="0" cy="168910"/>
          </a:xfrm>
          <a:custGeom>
            <a:avLst/>
            <a:gdLst/>
            <a:ahLst/>
            <a:cxnLst/>
            <a:rect l="l" t="t" r="r" b="b"/>
            <a:pathLst>
              <a:path w="0" h="168909">
                <a:moveTo>
                  <a:pt x="0" y="0"/>
                </a:moveTo>
                <a:lnTo>
                  <a:pt x="0" y="168910"/>
                </a:lnTo>
              </a:path>
            </a:pathLst>
          </a:custGeom>
          <a:ln w="46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531697" y="7334773"/>
            <a:ext cx="0" cy="169545"/>
          </a:xfrm>
          <a:custGeom>
            <a:avLst/>
            <a:gdLst/>
            <a:ahLst/>
            <a:cxnLst/>
            <a:rect l="l" t="t" r="r" b="b"/>
            <a:pathLst>
              <a:path w="0" h="169545">
                <a:moveTo>
                  <a:pt x="0" y="0"/>
                </a:moveTo>
                <a:lnTo>
                  <a:pt x="0" y="169189"/>
                </a:lnTo>
              </a:path>
            </a:pathLst>
          </a:custGeom>
          <a:ln w="468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449478" y="7315774"/>
            <a:ext cx="165100" cy="0"/>
          </a:xfrm>
          <a:custGeom>
            <a:avLst/>
            <a:gdLst/>
            <a:ahLst/>
            <a:cxnLst/>
            <a:rect l="l" t="t" r="r" b="b"/>
            <a:pathLst>
              <a:path w="165100" h="0">
                <a:moveTo>
                  <a:pt x="0" y="0"/>
                </a:moveTo>
                <a:lnTo>
                  <a:pt x="164719" y="0"/>
                </a:lnTo>
              </a:path>
            </a:pathLst>
          </a:custGeom>
          <a:ln w="37998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639636" y="7296772"/>
            <a:ext cx="171348" cy="2108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56077" y="7296770"/>
            <a:ext cx="375373" cy="2072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338947" y="7296673"/>
            <a:ext cx="320036" cy="20729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684851" y="7296777"/>
            <a:ext cx="236092" cy="2071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991383" y="7296772"/>
            <a:ext cx="0" cy="207645"/>
          </a:xfrm>
          <a:custGeom>
            <a:avLst/>
            <a:gdLst/>
            <a:ahLst/>
            <a:cxnLst/>
            <a:rect l="l" t="t" r="r" b="b"/>
            <a:pathLst>
              <a:path w="0" h="207645">
                <a:moveTo>
                  <a:pt x="0" y="0"/>
                </a:moveTo>
                <a:lnTo>
                  <a:pt x="0" y="207187"/>
                </a:lnTo>
              </a:path>
            </a:pathLst>
          </a:custGeom>
          <a:ln w="46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061820" y="7484915"/>
            <a:ext cx="123825" cy="0"/>
          </a:xfrm>
          <a:custGeom>
            <a:avLst/>
            <a:gdLst/>
            <a:ahLst/>
            <a:cxnLst/>
            <a:rect l="l" t="t" r="r" b="b"/>
            <a:pathLst>
              <a:path w="123825" h="0">
                <a:moveTo>
                  <a:pt x="0" y="0"/>
                </a:moveTo>
                <a:lnTo>
                  <a:pt x="123393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085156" y="7296955"/>
            <a:ext cx="0" cy="168910"/>
          </a:xfrm>
          <a:custGeom>
            <a:avLst/>
            <a:gdLst/>
            <a:ahLst/>
            <a:cxnLst/>
            <a:rect l="l" t="t" r="r" b="b"/>
            <a:pathLst>
              <a:path w="0" h="168909">
                <a:moveTo>
                  <a:pt x="0" y="0"/>
                </a:moveTo>
                <a:lnTo>
                  <a:pt x="0" y="168910"/>
                </a:lnTo>
              </a:path>
            </a:pathLst>
          </a:custGeom>
          <a:ln w="46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236442" y="7296772"/>
            <a:ext cx="0" cy="207645"/>
          </a:xfrm>
          <a:custGeom>
            <a:avLst/>
            <a:gdLst/>
            <a:ahLst/>
            <a:cxnLst/>
            <a:rect l="l" t="t" r="r" b="b"/>
            <a:pathLst>
              <a:path w="0" h="207645">
                <a:moveTo>
                  <a:pt x="0" y="0"/>
                </a:moveTo>
                <a:lnTo>
                  <a:pt x="0" y="207187"/>
                </a:lnTo>
              </a:path>
            </a:pathLst>
          </a:custGeom>
          <a:ln w="4667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284616" y="7296776"/>
            <a:ext cx="204457" cy="2071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6514941" y="7296770"/>
            <a:ext cx="173824" cy="2072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4946132" y="9223904"/>
            <a:ext cx="1938351" cy="9405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536856" y="392381"/>
            <a:ext cx="1071880" cy="1464945"/>
          </a:xfrm>
          <a:custGeom>
            <a:avLst/>
            <a:gdLst/>
            <a:ahLst/>
            <a:cxnLst/>
            <a:rect l="l" t="t" r="r" b="b"/>
            <a:pathLst>
              <a:path w="1071880" h="1464945">
                <a:moveTo>
                  <a:pt x="8830" y="0"/>
                </a:moveTo>
                <a:lnTo>
                  <a:pt x="2352" y="37652"/>
                </a:lnTo>
                <a:lnTo>
                  <a:pt x="0" y="79075"/>
                </a:lnTo>
                <a:lnTo>
                  <a:pt x="1949" y="122958"/>
                </a:lnTo>
                <a:lnTo>
                  <a:pt x="8380" y="167992"/>
                </a:lnTo>
                <a:lnTo>
                  <a:pt x="19453" y="212801"/>
                </a:lnTo>
                <a:lnTo>
                  <a:pt x="35397" y="256274"/>
                </a:lnTo>
                <a:lnTo>
                  <a:pt x="56339" y="296903"/>
                </a:lnTo>
                <a:lnTo>
                  <a:pt x="82474" y="333445"/>
                </a:lnTo>
                <a:lnTo>
                  <a:pt x="113980" y="364590"/>
                </a:lnTo>
                <a:lnTo>
                  <a:pt x="151037" y="389028"/>
                </a:lnTo>
                <a:lnTo>
                  <a:pt x="193820" y="405450"/>
                </a:lnTo>
                <a:lnTo>
                  <a:pt x="242510" y="412546"/>
                </a:lnTo>
                <a:lnTo>
                  <a:pt x="242294" y="412877"/>
                </a:lnTo>
                <a:lnTo>
                  <a:pt x="228133" y="452399"/>
                </a:lnTo>
                <a:lnTo>
                  <a:pt x="225920" y="1333157"/>
                </a:lnTo>
                <a:lnTo>
                  <a:pt x="226445" y="1356092"/>
                </a:lnTo>
                <a:lnTo>
                  <a:pt x="230922" y="1394869"/>
                </a:lnTo>
                <a:lnTo>
                  <a:pt x="249191" y="1433368"/>
                </a:lnTo>
                <a:lnTo>
                  <a:pt x="310341" y="1460963"/>
                </a:lnTo>
                <a:lnTo>
                  <a:pt x="357140" y="1464411"/>
                </a:lnTo>
                <a:lnTo>
                  <a:pt x="400202" y="1461894"/>
                </a:lnTo>
                <a:lnTo>
                  <a:pt x="458376" y="1441758"/>
                </a:lnTo>
                <a:lnTo>
                  <a:pt x="482991" y="1403072"/>
                </a:lnTo>
                <a:lnTo>
                  <a:pt x="489333" y="1363181"/>
                </a:lnTo>
                <a:lnTo>
                  <a:pt x="489893" y="1333157"/>
                </a:lnTo>
                <a:lnTo>
                  <a:pt x="489893" y="1164615"/>
                </a:lnTo>
                <a:lnTo>
                  <a:pt x="676342" y="1164615"/>
                </a:lnTo>
                <a:lnTo>
                  <a:pt x="720335" y="1161964"/>
                </a:lnTo>
                <a:lnTo>
                  <a:pt x="763833" y="1154009"/>
                </a:lnTo>
                <a:lnTo>
                  <a:pt x="806836" y="1140752"/>
                </a:lnTo>
                <a:lnTo>
                  <a:pt x="849345" y="1122189"/>
                </a:lnTo>
                <a:lnTo>
                  <a:pt x="891360" y="1098322"/>
                </a:lnTo>
                <a:lnTo>
                  <a:pt x="932882" y="1069149"/>
                </a:lnTo>
                <a:lnTo>
                  <a:pt x="962052" y="1044032"/>
                </a:lnTo>
                <a:lnTo>
                  <a:pt x="988430" y="1014899"/>
                </a:lnTo>
                <a:lnTo>
                  <a:pt x="1012015" y="981754"/>
                </a:lnTo>
                <a:lnTo>
                  <a:pt x="1032805" y="944600"/>
                </a:lnTo>
                <a:lnTo>
                  <a:pt x="1049774" y="904288"/>
                </a:lnTo>
                <a:lnTo>
                  <a:pt x="1050820" y="900607"/>
                </a:lnTo>
                <a:lnTo>
                  <a:pt x="489893" y="900607"/>
                </a:lnTo>
                <a:lnTo>
                  <a:pt x="489893" y="636600"/>
                </a:lnTo>
                <a:lnTo>
                  <a:pt x="1050507" y="636600"/>
                </a:lnTo>
                <a:lnTo>
                  <a:pt x="1049774" y="634007"/>
                </a:lnTo>
                <a:lnTo>
                  <a:pt x="1032805" y="593356"/>
                </a:lnTo>
                <a:lnTo>
                  <a:pt x="1012015" y="555880"/>
                </a:lnTo>
                <a:lnTo>
                  <a:pt x="988430" y="522506"/>
                </a:lnTo>
                <a:lnTo>
                  <a:pt x="962052" y="493233"/>
                </a:lnTo>
                <a:lnTo>
                  <a:pt x="932882" y="468058"/>
                </a:lnTo>
                <a:lnTo>
                  <a:pt x="891401" y="438899"/>
                </a:lnTo>
                <a:lnTo>
                  <a:pt x="849507" y="415038"/>
                </a:lnTo>
                <a:lnTo>
                  <a:pt x="807203" y="396476"/>
                </a:lnTo>
                <a:lnTo>
                  <a:pt x="764487" y="383215"/>
                </a:lnTo>
                <a:lnTo>
                  <a:pt x="721362" y="375258"/>
                </a:lnTo>
                <a:lnTo>
                  <a:pt x="677828" y="372605"/>
                </a:lnTo>
                <a:lnTo>
                  <a:pt x="409782" y="372605"/>
                </a:lnTo>
                <a:lnTo>
                  <a:pt x="396729" y="350114"/>
                </a:lnTo>
                <a:lnTo>
                  <a:pt x="370546" y="307918"/>
                </a:lnTo>
                <a:lnTo>
                  <a:pt x="338349" y="272443"/>
                </a:lnTo>
                <a:lnTo>
                  <a:pt x="300074" y="244856"/>
                </a:lnTo>
                <a:lnTo>
                  <a:pt x="264443" y="227076"/>
                </a:lnTo>
                <a:lnTo>
                  <a:pt x="256810" y="224320"/>
                </a:lnTo>
                <a:lnTo>
                  <a:pt x="249444" y="220992"/>
                </a:lnTo>
                <a:lnTo>
                  <a:pt x="241557" y="218732"/>
                </a:lnTo>
                <a:lnTo>
                  <a:pt x="233861" y="215938"/>
                </a:lnTo>
                <a:lnTo>
                  <a:pt x="226216" y="213042"/>
                </a:lnTo>
                <a:lnTo>
                  <a:pt x="218100" y="211239"/>
                </a:lnTo>
                <a:lnTo>
                  <a:pt x="210252" y="208559"/>
                </a:lnTo>
                <a:lnTo>
                  <a:pt x="185373" y="201041"/>
                </a:lnTo>
                <a:lnTo>
                  <a:pt x="172936" y="196842"/>
                </a:lnTo>
                <a:lnTo>
                  <a:pt x="136160" y="182194"/>
                </a:lnTo>
                <a:lnTo>
                  <a:pt x="99863" y="159867"/>
                </a:lnTo>
                <a:lnTo>
                  <a:pt x="93920" y="151447"/>
                </a:lnTo>
                <a:lnTo>
                  <a:pt x="95799" y="149606"/>
                </a:lnTo>
                <a:lnTo>
                  <a:pt x="335744" y="149606"/>
                </a:lnTo>
                <a:lnTo>
                  <a:pt x="326051" y="139624"/>
                </a:lnTo>
                <a:lnTo>
                  <a:pt x="283998" y="114624"/>
                </a:lnTo>
                <a:lnTo>
                  <a:pt x="231486" y="100901"/>
                </a:lnTo>
                <a:lnTo>
                  <a:pt x="185257" y="95709"/>
                </a:lnTo>
                <a:lnTo>
                  <a:pt x="140800" y="89725"/>
                </a:lnTo>
                <a:lnTo>
                  <a:pt x="99522" y="80054"/>
                </a:lnTo>
                <a:lnTo>
                  <a:pt x="62830" y="63805"/>
                </a:lnTo>
                <a:lnTo>
                  <a:pt x="32131" y="38084"/>
                </a:lnTo>
                <a:lnTo>
                  <a:pt x="8830" y="0"/>
                </a:lnTo>
                <a:close/>
              </a:path>
              <a:path w="1071880" h="1464945">
                <a:moveTo>
                  <a:pt x="1050507" y="636600"/>
                </a:moveTo>
                <a:lnTo>
                  <a:pt x="676342" y="636600"/>
                </a:lnTo>
                <a:lnTo>
                  <a:pt x="699259" y="638698"/>
                </a:lnTo>
                <a:lnTo>
                  <a:pt x="721813" y="644991"/>
                </a:lnTo>
                <a:lnTo>
                  <a:pt x="765826" y="670166"/>
                </a:lnTo>
                <a:lnTo>
                  <a:pt x="798265" y="711749"/>
                </a:lnTo>
                <a:lnTo>
                  <a:pt x="809082" y="769353"/>
                </a:lnTo>
                <a:lnTo>
                  <a:pt x="806378" y="800123"/>
                </a:lnTo>
                <a:lnTo>
                  <a:pt x="784747" y="849343"/>
                </a:lnTo>
                <a:lnTo>
                  <a:pt x="744099" y="882150"/>
                </a:lnTo>
                <a:lnTo>
                  <a:pt x="700105" y="898557"/>
                </a:lnTo>
                <a:lnTo>
                  <a:pt x="677828" y="900607"/>
                </a:lnTo>
                <a:lnTo>
                  <a:pt x="1050820" y="900607"/>
                </a:lnTo>
                <a:lnTo>
                  <a:pt x="1061895" y="861644"/>
                </a:lnTo>
                <a:lnTo>
                  <a:pt x="1069167" y="816666"/>
                </a:lnTo>
                <a:lnTo>
                  <a:pt x="1071591" y="769353"/>
                </a:lnTo>
                <a:lnTo>
                  <a:pt x="1069167" y="722001"/>
                </a:lnTo>
                <a:lnTo>
                  <a:pt x="1061895" y="676887"/>
                </a:lnTo>
                <a:lnTo>
                  <a:pt x="1050507" y="636600"/>
                </a:lnTo>
                <a:close/>
              </a:path>
              <a:path w="1071880" h="1464945">
                <a:moveTo>
                  <a:pt x="335744" y="149606"/>
                </a:moveTo>
                <a:lnTo>
                  <a:pt x="95799" y="149606"/>
                </a:lnTo>
                <a:lnTo>
                  <a:pt x="95164" y="151828"/>
                </a:lnTo>
                <a:lnTo>
                  <a:pt x="97387" y="153047"/>
                </a:lnTo>
                <a:lnTo>
                  <a:pt x="98911" y="154076"/>
                </a:lnTo>
                <a:lnTo>
                  <a:pt x="100702" y="155054"/>
                </a:lnTo>
                <a:lnTo>
                  <a:pt x="102556" y="155841"/>
                </a:lnTo>
                <a:lnTo>
                  <a:pt x="104588" y="156464"/>
                </a:lnTo>
                <a:lnTo>
                  <a:pt x="108474" y="157848"/>
                </a:lnTo>
                <a:lnTo>
                  <a:pt x="112563" y="158889"/>
                </a:lnTo>
                <a:lnTo>
                  <a:pt x="124933" y="161544"/>
                </a:lnTo>
                <a:lnTo>
                  <a:pt x="133290" y="163080"/>
                </a:lnTo>
                <a:lnTo>
                  <a:pt x="141685" y="164325"/>
                </a:lnTo>
                <a:lnTo>
                  <a:pt x="154268" y="166361"/>
                </a:lnTo>
                <a:lnTo>
                  <a:pt x="204837" y="173682"/>
                </a:lnTo>
                <a:lnTo>
                  <a:pt x="243945" y="181241"/>
                </a:lnTo>
                <a:lnTo>
                  <a:pt x="282760" y="193852"/>
                </a:lnTo>
                <a:lnTo>
                  <a:pt x="319641" y="212801"/>
                </a:lnTo>
                <a:lnTo>
                  <a:pt x="362186" y="248929"/>
                </a:lnTo>
                <a:lnTo>
                  <a:pt x="392281" y="295115"/>
                </a:lnTo>
                <a:lnTo>
                  <a:pt x="408750" y="346082"/>
                </a:lnTo>
                <a:lnTo>
                  <a:pt x="412410" y="372275"/>
                </a:lnTo>
                <a:lnTo>
                  <a:pt x="412985" y="337424"/>
                </a:lnTo>
                <a:lnTo>
                  <a:pt x="408849" y="297333"/>
                </a:lnTo>
                <a:lnTo>
                  <a:pt x="399046" y="254755"/>
                </a:lnTo>
                <a:lnTo>
                  <a:pt x="382618" y="212442"/>
                </a:lnTo>
                <a:lnTo>
                  <a:pt x="358605" y="173148"/>
                </a:lnTo>
                <a:lnTo>
                  <a:pt x="335744" y="149606"/>
                </a:lnTo>
                <a:close/>
              </a:path>
            </a:pathLst>
          </a:custGeom>
          <a:solidFill>
            <a:srgbClr val="D6D1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05420" y="764987"/>
            <a:ext cx="859155" cy="1102360"/>
          </a:xfrm>
          <a:custGeom>
            <a:avLst/>
            <a:gdLst/>
            <a:ahLst/>
            <a:cxnLst/>
            <a:rect l="l" t="t" r="r" b="b"/>
            <a:pathLst>
              <a:path w="859155" h="1102360">
                <a:moveTo>
                  <a:pt x="784339" y="789025"/>
                </a:moveTo>
                <a:lnTo>
                  <a:pt x="498135" y="789025"/>
                </a:lnTo>
                <a:lnTo>
                  <a:pt x="529535" y="863645"/>
                </a:lnTo>
                <a:lnTo>
                  <a:pt x="556131" y="926416"/>
                </a:lnTo>
                <a:lnTo>
                  <a:pt x="577923" y="977338"/>
                </a:lnTo>
                <a:lnTo>
                  <a:pt x="594910" y="1016408"/>
                </a:lnTo>
                <a:lnTo>
                  <a:pt x="614467" y="1058989"/>
                </a:lnTo>
                <a:lnTo>
                  <a:pt x="642064" y="1088072"/>
                </a:lnTo>
                <a:lnTo>
                  <a:pt x="689804" y="1102245"/>
                </a:lnTo>
                <a:lnTo>
                  <a:pt x="705504" y="1100938"/>
                </a:lnTo>
                <a:lnTo>
                  <a:pt x="743905" y="1090496"/>
                </a:lnTo>
                <a:lnTo>
                  <a:pt x="807065" y="1060863"/>
                </a:lnTo>
                <a:lnTo>
                  <a:pt x="853312" y="1013133"/>
                </a:lnTo>
                <a:lnTo>
                  <a:pt x="859095" y="985901"/>
                </a:lnTo>
                <a:lnTo>
                  <a:pt x="857695" y="972114"/>
                </a:lnTo>
                <a:lnTo>
                  <a:pt x="853497" y="954589"/>
                </a:lnTo>
                <a:lnTo>
                  <a:pt x="846504" y="933330"/>
                </a:lnTo>
                <a:lnTo>
                  <a:pt x="836717" y="908342"/>
                </a:lnTo>
                <a:lnTo>
                  <a:pt x="810697" y="849341"/>
                </a:lnTo>
                <a:lnTo>
                  <a:pt x="787544" y="796424"/>
                </a:lnTo>
                <a:lnTo>
                  <a:pt x="784339" y="789025"/>
                </a:lnTo>
                <a:close/>
              </a:path>
              <a:path w="859155" h="1102360">
                <a:moveTo>
                  <a:pt x="454879" y="0"/>
                </a:moveTo>
                <a:lnTo>
                  <a:pt x="132706" y="0"/>
                </a:lnTo>
                <a:lnTo>
                  <a:pt x="89636" y="2516"/>
                </a:lnTo>
                <a:lnTo>
                  <a:pt x="31468" y="22652"/>
                </a:lnTo>
                <a:lnTo>
                  <a:pt x="6853" y="61342"/>
                </a:lnTo>
                <a:lnTo>
                  <a:pt x="521" y="101238"/>
                </a:lnTo>
                <a:lnTo>
                  <a:pt x="0" y="960551"/>
                </a:lnTo>
                <a:lnTo>
                  <a:pt x="525" y="983487"/>
                </a:lnTo>
                <a:lnTo>
                  <a:pt x="4996" y="1022264"/>
                </a:lnTo>
                <a:lnTo>
                  <a:pt x="23263" y="1060763"/>
                </a:lnTo>
                <a:lnTo>
                  <a:pt x="84415" y="1088357"/>
                </a:lnTo>
                <a:lnTo>
                  <a:pt x="131220" y="1091806"/>
                </a:lnTo>
                <a:lnTo>
                  <a:pt x="174275" y="1089289"/>
                </a:lnTo>
                <a:lnTo>
                  <a:pt x="232443" y="1069153"/>
                </a:lnTo>
                <a:lnTo>
                  <a:pt x="257062" y="1030466"/>
                </a:lnTo>
                <a:lnTo>
                  <a:pt x="263404" y="990576"/>
                </a:lnTo>
                <a:lnTo>
                  <a:pt x="263960" y="792010"/>
                </a:lnTo>
                <a:lnTo>
                  <a:pt x="451895" y="792010"/>
                </a:lnTo>
                <a:lnTo>
                  <a:pt x="498135" y="789025"/>
                </a:lnTo>
                <a:lnTo>
                  <a:pt x="784339" y="789025"/>
                </a:lnTo>
                <a:lnTo>
                  <a:pt x="767260" y="749590"/>
                </a:lnTo>
                <a:lnTo>
                  <a:pt x="749843" y="708837"/>
                </a:lnTo>
                <a:lnTo>
                  <a:pt x="735295" y="674166"/>
                </a:lnTo>
                <a:lnTo>
                  <a:pt x="769475" y="636224"/>
                </a:lnTo>
                <a:lnTo>
                  <a:pt x="797441" y="594964"/>
                </a:lnTo>
                <a:lnTo>
                  <a:pt x="819191" y="550387"/>
                </a:lnTo>
                <a:lnTo>
                  <a:pt x="826453" y="528002"/>
                </a:lnTo>
                <a:lnTo>
                  <a:pt x="263960" y="528002"/>
                </a:lnTo>
                <a:lnTo>
                  <a:pt x="263960" y="263994"/>
                </a:lnTo>
                <a:lnTo>
                  <a:pt x="826073" y="263994"/>
                </a:lnTo>
                <a:lnTo>
                  <a:pt x="825340" y="261402"/>
                </a:lnTo>
                <a:lnTo>
                  <a:pt x="808371" y="220751"/>
                </a:lnTo>
                <a:lnTo>
                  <a:pt x="787668" y="183274"/>
                </a:lnTo>
                <a:lnTo>
                  <a:pt x="764362" y="149901"/>
                </a:lnTo>
                <a:lnTo>
                  <a:pt x="738452" y="120628"/>
                </a:lnTo>
                <a:lnTo>
                  <a:pt x="668453" y="66294"/>
                </a:lnTo>
                <a:lnTo>
                  <a:pt x="626562" y="42433"/>
                </a:lnTo>
                <a:lnTo>
                  <a:pt x="584259" y="23871"/>
                </a:lnTo>
                <a:lnTo>
                  <a:pt x="541544" y="10610"/>
                </a:lnTo>
                <a:lnTo>
                  <a:pt x="498418" y="2652"/>
                </a:lnTo>
                <a:lnTo>
                  <a:pt x="454879" y="0"/>
                </a:lnTo>
                <a:close/>
              </a:path>
              <a:path w="859155" h="1102360">
                <a:moveTo>
                  <a:pt x="826073" y="263994"/>
                </a:moveTo>
                <a:lnTo>
                  <a:pt x="451895" y="263994"/>
                </a:lnTo>
                <a:lnTo>
                  <a:pt x="474819" y="266092"/>
                </a:lnTo>
                <a:lnTo>
                  <a:pt x="497377" y="272386"/>
                </a:lnTo>
                <a:lnTo>
                  <a:pt x="541392" y="297560"/>
                </a:lnTo>
                <a:lnTo>
                  <a:pt x="573831" y="339143"/>
                </a:lnTo>
                <a:lnTo>
                  <a:pt x="584648" y="396747"/>
                </a:lnTo>
                <a:lnTo>
                  <a:pt x="581943" y="427518"/>
                </a:lnTo>
                <a:lnTo>
                  <a:pt x="560313" y="476738"/>
                </a:lnTo>
                <a:lnTo>
                  <a:pt x="519755" y="509544"/>
                </a:lnTo>
                <a:lnTo>
                  <a:pt x="476501" y="525952"/>
                </a:lnTo>
                <a:lnTo>
                  <a:pt x="454879" y="528002"/>
                </a:lnTo>
                <a:lnTo>
                  <a:pt x="826453" y="528002"/>
                </a:lnTo>
                <a:lnTo>
                  <a:pt x="834728" y="502492"/>
                </a:lnTo>
                <a:lnTo>
                  <a:pt x="844050" y="451279"/>
                </a:lnTo>
                <a:lnTo>
                  <a:pt x="847157" y="396747"/>
                </a:lnTo>
                <a:lnTo>
                  <a:pt x="844733" y="349396"/>
                </a:lnTo>
                <a:lnTo>
                  <a:pt x="837460" y="304282"/>
                </a:lnTo>
                <a:lnTo>
                  <a:pt x="826073" y="263994"/>
                </a:lnTo>
                <a:close/>
              </a:path>
            </a:pathLst>
          </a:custGeom>
          <a:solidFill>
            <a:srgbClr val="D6D1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09259" y="751563"/>
            <a:ext cx="1081405" cy="1125220"/>
          </a:xfrm>
          <a:custGeom>
            <a:avLst/>
            <a:gdLst/>
            <a:ahLst/>
            <a:cxnLst/>
            <a:rect l="l" t="t" r="r" b="b"/>
            <a:pathLst>
              <a:path w="1081404" h="1125220">
                <a:moveTo>
                  <a:pt x="535470" y="0"/>
                </a:moveTo>
                <a:lnTo>
                  <a:pt x="484380" y="2611"/>
                </a:lnTo>
                <a:lnTo>
                  <a:pt x="434038" y="10444"/>
                </a:lnTo>
                <a:lnTo>
                  <a:pt x="384444" y="23494"/>
                </a:lnTo>
                <a:lnTo>
                  <a:pt x="335597" y="41757"/>
                </a:lnTo>
                <a:lnTo>
                  <a:pt x="288510" y="64602"/>
                </a:lnTo>
                <a:lnTo>
                  <a:pt x="244228" y="91360"/>
                </a:lnTo>
                <a:lnTo>
                  <a:pt x="202750" y="122028"/>
                </a:lnTo>
                <a:lnTo>
                  <a:pt x="164071" y="156603"/>
                </a:lnTo>
                <a:lnTo>
                  <a:pt x="128640" y="195347"/>
                </a:lnTo>
                <a:lnTo>
                  <a:pt x="96943" y="238464"/>
                </a:lnTo>
                <a:lnTo>
                  <a:pt x="68979" y="285959"/>
                </a:lnTo>
                <a:lnTo>
                  <a:pt x="44742" y="337832"/>
                </a:lnTo>
                <a:lnTo>
                  <a:pt x="28633" y="381716"/>
                </a:lnTo>
                <a:lnTo>
                  <a:pt x="16105" y="426850"/>
                </a:lnTo>
                <a:lnTo>
                  <a:pt x="7157" y="473235"/>
                </a:lnTo>
                <a:lnTo>
                  <a:pt x="1789" y="520871"/>
                </a:lnTo>
                <a:lnTo>
                  <a:pt x="0" y="569760"/>
                </a:lnTo>
                <a:lnTo>
                  <a:pt x="1960" y="619374"/>
                </a:lnTo>
                <a:lnTo>
                  <a:pt x="7844" y="667440"/>
                </a:lnTo>
                <a:lnTo>
                  <a:pt x="17649" y="713957"/>
                </a:lnTo>
                <a:lnTo>
                  <a:pt x="31376" y="758925"/>
                </a:lnTo>
                <a:lnTo>
                  <a:pt x="49026" y="802345"/>
                </a:lnTo>
                <a:lnTo>
                  <a:pt x="70598" y="844218"/>
                </a:lnTo>
                <a:lnTo>
                  <a:pt x="96093" y="884543"/>
                </a:lnTo>
                <a:lnTo>
                  <a:pt x="125511" y="923320"/>
                </a:lnTo>
                <a:lnTo>
                  <a:pt x="158851" y="960551"/>
                </a:lnTo>
                <a:lnTo>
                  <a:pt x="194986" y="994990"/>
                </a:lnTo>
                <a:lnTo>
                  <a:pt x="232797" y="1025375"/>
                </a:lnTo>
                <a:lnTo>
                  <a:pt x="272284" y="1051706"/>
                </a:lnTo>
                <a:lnTo>
                  <a:pt x="313447" y="1073985"/>
                </a:lnTo>
                <a:lnTo>
                  <a:pt x="356286" y="1092212"/>
                </a:lnTo>
                <a:lnTo>
                  <a:pt x="400802" y="1106387"/>
                </a:lnTo>
                <a:lnTo>
                  <a:pt x="446995" y="1116511"/>
                </a:lnTo>
                <a:lnTo>
                  <a:pt x="494864" y="1122585"/>
                </a:lnTo>
                <a:lnTo>
                  <a:pt x="544410" y="1124610"/>
                </a:lnTo>
                <a:lnTo>
                  <a:pt x="593907" y="1122558"/>
                </a:lnTo>
                <a:lnTo>
                  <a:pt x="641635" y="1116400"/>
                </a:lnTo>
                <a:lnTo>
                  <a:pt x="687596" y="1106138"/>
                </a:lnTo>
                <a:lnTo>
                  <a:pt x="731789" y="1091769"/>
                </a:lnTo>
                <a:lnTo>
                  <a:pt x="774214" y="1073293"/>
                </a:lnTo>
                <a:lnTo>
                  <a:pt x="814872" y="1050711"/>
                </a:lnTo>
                <a:lnTo>
                  <a:pt x="853764" y="1024021"/>
                </a:lnTo>
                <a:lnTo>
                  <a:pt x="890889" y="993223"/>
                </a:lnTo>
                <a:lnTo>
                  <a:pt x="926249" y="958316"/>
                </a:lnTo>
                <a:lnTo>
                  <a:pt x="958802" y="920494"/>
                </a:lnTo>
                <a:lnTo>
                  <a:pt x="987526" y="880940"/>
                </a:lnTo>
                <a:lnTo>
                  <a:pt x="999783" y="860615"/>
                </a:lnTo>
                <a:lnTo>
                  <a:pt x="541426" y="860615"/>
                </a:lnTo>
                <a:lnTo>
                  <a:pt x="489729" y="855441"/>
                </a:lnTo>
                <a:lnTo>
                  <a:pt x="440555" y="839919"/>
                </a:lnTo>
                <a:lnTo>
                  <a:pt x="393902" y="814050"/>
                </a:lnTo>
                <a:lnTo>
                  <a:pt x="349770" y="777836"/>
                </a:lnTo>
                <a:lnTo>
                  <a:pt x="318891" y="742729"/>
                </a:lnTo>
                <a:lnTo>
                  <a:pt x="294876" y="703624"/>
                </a:lnTo>
                <a:lnTo>
                  <a:pt x="277726" y="660520"/>
                </a:lnTo>
                <a:lnTo>
                  <a:pt x="267436" y="613414"/>
                </a:lnTo>
                <a:lnTo>
                  <a:pt x="264007" y="562305"/>
                </a:lnTo>
                <a:lnTo>
                  <a:pt x="267407" y="511207"/>
                </a:lnTo>
                <a:lnTo>
                  <a:pt x="277608" y="464104"/>
                </a:lnTo>
                <a:lnTo>
                  <a:pt x="294610" y="420998"/>
                </a:lnTo>
                <a:lnTo>
                  <a:pt x="318414" y="381887"/>
                </a:lnTo>
                <a:lnTo>
                  <a:pt x="349021" y="346773"/>
                </a:lnTo>
                <a:lnTo>
                  <a:pt x="392834" y="310559"/>
                </a:lnTo>
                <a:lnTo>
                  <a:pt x="439256" y="284691"/>
                </a:lnTo>
                <a:lnTo>
                  <a:pt x="488290" y="269169"/>
                </a:lnTo>
                <a:lnTo>
                  <a:pt x="539940" y="263994"/>
                </a:lnTo>
                <a:lnTo>
                  <a:pt x="1002264" y="263994"/>
                </a:lnTo>
                <a:lnTo>
                  <a:pt x="983010" y="234321"/>
                </a:lnTo>
                <a:lnTo>
                  <a:pt x="952907" y="196007"/>
                </a:lnTo>
                <a:lnTo>
                  <a:pt x="918794" y="159588"/>
                </a:lnTo>
                <a:lnTo>
                  <a:pt x="881944" y="126095"/>
                </a:lnTo>
                <a:lnTo>
                  <a:pt x="843658" y="96542"/>
                </a:lnTo>
                <a:lnTo>
                  <a:pt x="803936" y="70929"/>
                </a:lnTo>
                <a:lnTo>
                  <a:pt x="762779" y="49257"/>
                </a:lnTo>
                <a:lnTo>
                  <a:pt x="720186" y="31524"/>
                </a:lnTo>
                <a:lnTo>
                  <a:pt x="676159" y="17732"/>
                </a:lnTo>
                <a:lnTo>
                  <a:pt x="630697" y="7881"/>
                </a:lnTo>
                <a:lnTo>
                  <a:pt x="583800" y="1970"/>
                </a:lnTo>
                <a:lnTo>
                  <a:pt x="535470" y="0"/>
                </a:lnTo>
                <a:close/>
              </a:path>
              <a:path w="1081404" h="1125220">
                <a:moveTo>
                  <a:pt x="1002264" y="263994"/>
                </a:moveTo>
                <a:lnTo>
                  <a:pt x="539940" y="263994"/>
                </a:lnTo>
                <a:lnTo>
                  <a:pt x="591623" y="269125"/>
                </a:lnTo>
                <a:lnTo>
                  <a:pt x="640792" y="284513"/>
                </a:lnTo>
                <a:lnTo>
                  <a:pt x="687450" y="310152"/>
                </a:lnTo>
                <a:lnTo>
                  <a:pt x="731596" y="346036"/>
                </a:lnTo>
                <a:lnTo>
                  <a:pt x="762470" y="381003"/>
                </a:lnTo>
                <a:lnTo>
                  <a:pt x="786484" y="420264"/>
                </a:lnTo>
                <a:lnTo>
                  <a:pt x="803637" y="463818"/>
                </a:lnTo>
                <a:lnTo>
                  <a:pt x="813928" y="511664"/>
                </a:lnTo>
                <a:lnTo>
                  <a:pt x="817359" y="563803"/>
                </a:lnTo>
                <a:lnTo>
                  <a:pt x="813959" y="615888"/>
                </a:lnTo>
                <a:lnTo>
                  <a:pt x="803758" y="663556"/>
                </a:lnTo>
                <a:lnTo>
                  <a:pt x="786756" y="706809"/>
                </a:lnTo>
                <a:lnTo>
                  <a:pt x="762952" y="745647"/>
                </a:lnTo>
                <a:lnTo>
                  <a:pt x="732345" y="780072"/>
                </a:lnTo>
                <a:lnTo>
                  <a:pt x="688528" y="815309"/>
                </a:lnTo>
                <a:lnTo>
                  <a:pt x="642100" y="840479"/>
                </a:lnTo>
                <a:lnTo>
                  <a:pt x="593065" y="855581"/>
                </a:lnTo>
                <a:lnTo>
                  <a:pt x="541426" y="860615"/>
                </a:lnTo>
                <a:lnTo>
                  <a:pt x="999783" y="860615"/>
                </a:lnTo>
                <a:lnTo>
                  <a:pt x="1033487" y="796640"/>
                </a:lnTo>
                <a:lnTo>
                  <a:pt x="1050723" y="751894"/>
                </a:lnTo>
                <a:lnTo>
                  <a:pt x="1064129" y="705417"/>
                </a:lnTo>
                <a:lnTo>
                  <a:pt x="1073705" y="657209"/>
                </a:lnTo>
                <a:lnTo>
                  <a:pt x="1079451" y="607269"/>
                </a:lnTo>
                <a:lnTo>
                  <a:pt x="1081366" y="555599"/>
                </a:lnTo>
                <a:lnTo>
                  <a:pt x="1079358" y="504015"/>
                </a:lnTo>
                <a:lnTo>
                  <a:pt x="1073335" y="454327"/>
                </a:lnTo>
                <a:lnTo>
                  <a:pt x="1063297" y="406535"/>
                </a:lnTo>
                <a:lnTo>
                  <a:pt x="1049245" y="360638"/>
                </a:lnTo>
                <a:lnTo>
                  <a:pt x="1031179" y="316637"/>
                </a:lnTo>
                <a:lnTo>
                  <a:pt x="1009101" y="274531"/>
                </a:lnTo>
                <a:lnTo>
                  <a:pt x="1002264" y="263994"/>
                </a:lnTo>
                <a:close/>
              </a:path>
            </a:pathLst>
          </a:custGeom>
          <a:solidFill>
            <a:srgbClr val="D6D1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787583" y="766480"/>
            <a:ext cx="955040" cy="1092200"/>
          </a:xfrm>
          <a:custGeom>
            <a:avLst/>
            <a:gdLst/>
            <a:ahLst/>
            <a:cxnLst/>
            <a:rect l="l" t="t" r="r" b="b"/>
            <a:pathLst>
              <a:path w="955039" h="1092200">
                <a:moveTo>
                  <a:pt x="129755" y="0"/>
                </a:moveTo>
                <a:lnTo>
                  <a:pt x="89101" y="2236"/>
                </a:lnTo>
                <a:lnTo>
                  <a:pt x="43374" y="14490"/>
                </a:lnTo>
                <a:lnTo>
                  <a:pt x="14160" y="43992"/>
                </a:lnTo>
                <a:lnTo>
                  <a:pt x="869" y="100351"/>
                </a:lnTo>
                <a:lnTo>
                  <a:pt x="0" y="960551"/>
                </a:lnTo>
                <a:lnTo>
                  <a:pt x="125" y="975186"/>
                </a:lnTo>
                <a:lnTo>
                  <a:pt x="3942" y="1020487"/>
                </a:lnTo>
                <a:lnTo>
                  <a:pt x="31302" y="1069153"/>
                </a:lnTo>
                <a:lnTo>
                  <a:pt x="87981" y="1089289"/>
                </a:lnTo>
                <a:lnTo>
                  <a:pt x="129755" y="1091806"/>
                </a:lnTo>
                <a:lnTo>
                  <a:pt x="172810" y="1089289"/>
                </a:lnTo>
                <a:lnTo>
                  <a:pt x="230984" y="1069153"/>
                </a:lnTo>
                <a:lnTo>
                  <a:pt x="255600" y="1030655"/>
                </a:lnTo>
                <a:lnTo>
                  <a:pt x="261895" y="992178"/>
                </a:lnTo>
                <a:lnTo>
                  <a:pt x="262496" y="469836"/>
                </a:lnTo>
                <a:lnTo>
                  <a:pt x="570354" y="469836"/>
                </a:lnTo>
                <a:lnTo>
                  <a:pt x="271449" y="65620"/>
                </a:lnTo>
                <a:lnTo>
                  <a:pt x="241515" y="30950"/>
                </a:lnTo>
                <a:lnTo>
                  <a:pt x="200609" y="8191"/>
                </a:lnTo>
                <a:lnTo>
                  <a:pt x="150958" y="513"/>
                </a:lnTo>
                <a:lnTo>
                  <a:pt x="129755" y="0"/>
                </a:lnTo>
                <a:close/>
              </a:path>
              <a:path w="955039" h="1092200">
                <a:moveTo>
                  <a:pt x="570354" y="469836"/>
                </a:moveTo>
                <a:lnTo>
                  <a:pt x="262496" y="469836"/>
                </a:lnTo>
                <a:lnTo>
                  <a:pt x="278794" y="491024"/>
                </a:lnTo>
                <a:lnTo>
                  <a:pt x="341755" y="573578"/>
                </a:lnTo>
                <a:lnTo>
                  <a:pt x="693633" y="1040720"/>
                </a:lnTo>
                <a:lnTo>
                  <a:pt x="703986" y="1054519"/>
                </a:lnTo>
                <a:lnTo>
                  <a:pt x="711911" y="1063561"/>
                </a:lnTo>
                <a:lnTo>
                  <a:pt x="754706" y="1086769"/>
                </a:lnTo>
                <a:lnTo>
                  <a:pt x="794978" y="1091246"/>
                </a:lnTo>
                <a:lnTo>
                  <a:pt x="821829" y="1091806"/>
                </a:lnTo>
                <a:lnTo>
                  <a:pt x="864884" y="1089289"/>
                </a:lnTo>
                <a:lnTo>
                  <a:pt x="923052" y="1069153"/>
                </a:lnTo>
                <a:lnTo>
                  <a:pt x="947672" y="1030655"/>
                </a:lnTo>
                <a:lnTo>
                  <a:pt x="953969" y="992178"/>
                </a:lnTo>
                <a:lnTo>
                  <a:pt x="954569" y="630923"/>
                </a:lnTo>
                <a:lnTo>
                  <a:pt x="692060" y="630923"/>
                </a:lnTo>
                <a:lnTo>
                  <a:pt x="675862" y="609837"/>
                </a:lnTo>
                <a:lnTo>
                  <a:pt x="637075" y="558761"/>
                </a:lnTo>
                <a:lnTo>
                  <a:pt x="570354" y="469836"/>
                </a:lnTo>
                <a:close/>
              </a:path>
              <a:path w="955039" h="1092200">
                <a:moveTo>
                  <a:pt x="819594" y="0"/>
                </a:moveTo>
                <a:lnTo>
                  <a:pt x="780614" y="2236"/>
                </a:lnTo>
                <a:lnTo>
                  <a:pt x="735453" y="14490"/>
                </a:lnTo>
                <a:lnTo>
                  <a:pt x="706234" y="43992"/>
                </a:lnTo>
                <a:lnTo>
                  <a:pt x="692944" y="100351"/>
                </a:lnTo>
                <a:lnTo>
                  <a:pt x="692060" y="630923"/>
                </a:lnTo>
                <a:lnTo>
                  <a:pt x="954569" y="630923"/>
                </a:lnTo>
                <a:lnTo>
                  <a:pt x="954569" y="132740"/>
                </a:lnTo>
                <a:lnTo>
                  <a:pt x="954010" y="108413"/>
                </a:lnTo>
                <a:lnTo>
                  <a:pt x="949538" y="70379"/>
                </a:lnTo>
                <a:lnTo>
                  <a:pt x="932888" y="31228"/>
                </a:lnTo>
                <a:lnTo>
                  <a:pt x="888199" y="7454"/>
                </a:lnTo>
                <a:lnTo>
                  <a:pt x="839818" y="466"/>
                </a:lnTo>
                <a:lnTo>
                  <a:pt x="819594" y="0"/>
                </a:lnTo>
                <a:close/>
              </a:path>
            </a:pathLst>
          </a:custGeom>
          <a:solidFill>
            <a:srgbClr val="D6D1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4824162" y="764988"/>
            <a:ext cx="1096645" cy="1108710"/>
          </a:xfrm>
          <a:custGeom>
            <a:avLst/>
            <a:gdLst/>
            <a:ahLst/>
            <a:cxnLst/>
            <a:rect l="l" t="t" r="r" b="b"/>
            <a:pathLst>
              <a:path w="1096645" h="1108710">
                <a:moveTo>
                  <a:pt x="1047114" y="860615"/>
                </a:moveTo>
                <a:lnTo>
                  <a:pt x="754722" y="860615"/>
                </a:lnTo>
                <a:lnTo>
                  <a:pt x="832281" y="1021702"/>
                </a:lnTo>
                <a:lnTo>
                  <a:pt x="850871" y="1058067"/>
                </a:lnTo>
                <a:lnTo>
                  <a:pt x="882243" y="1094790"/>
                </a:lnTo>
                <a:lnTo>
                  <a:pt x="929970" y="1108202"/>
                </a:lnTo>
                <a:lnTo>
                  <a:pt x="945865" y="1106616"/>
                </a:lnTo>
                <a:lnTo>
                  <a:pt x="985761" y="1093939"/>
                </a:lnTo>
                <a:lnTo>
                  <a:pt x="1047608" y="1060576"/>
                </a:lnTo>
                <a:lnTo>
                  <a:pt x="1090878" y="1012099"/>
                </a:lnTo>
                <a:lnTo>
                  <a:pt x="1096289" y="985901"/>
                </a:lnTo>
                <a:lnTo>
                  <a:pt x="1094703" y="971644"/>
                </a:lnTo>
                <a:lnTo>
                  <a:pt x="1089947" y="954212"/>
                </a:lnTo>
                <a:lnTo>
                  <a:pt x="1082021" y="933606"/>
                </a:lnTo>
                <a:lnTo>
                  <a:pt x="1070927" y="909828"/>
                </a:lnTo>
                <a:lnTo>
                  <a:pt x="1047114" y="860615"/>
                </a:lnTo>
                <a:close/>
              </a:path>
              <a:path w="1096645" h="1108710">
                <a:moveTo>
                  <a:pt x="548881" y="0"/>
                </a:moveTo>
                <a:lnTo>
                  <a:pt x="495053" y="11749"/>
                </a:lnTo>
                <a:lnTo>
                  <a:pt x="462329" y="32163"/>
                </a:lnTo>
                <a:lnTo>
                  <a:pt x="428066" y="76060"/>
                </a:lnTo>
                <a:lnTo>
                  <a:pt x="25361" y="909828"/>
                </a:lnTo>
                <a:lnTo>
                  <a:pt x="6332" y="954212"/>
                </a:lnTo>
                <a:lnTo>
                  <a:pt x="0" y="985901"/>
                </a:lnTo>
                <a:lnTo>
                  <a:pt x="5405" y="1012006"/>
                </a:lnTo>
                <a:lnTo>
                  <a:pt x="48659" y="1059740"/>
                </a:lnTo>
                <a:lnTo>
                  <a:pt x="86512" y="1081366"/>
                </a:lnTo>
                <a:lnTo>
                  <a:pt x="131814" y="1100375"/>
                </a:lnTo>
                <a:lnTo>
                  <a:pt x="166306" y="1106716"/>
                </a:lnTo>
                <a:lnTo>
                  <a:pt x="180194" y="1105830"/>
                </a:lnTo>
                <a:lnTo>
                  <a:pt x="222700" y="1085514"/>
                </a:lnTo>
                <a:lnTo>
                  <a:pt x="250758" y="1047435"/>
                </a:lnTo>
                <a:lnTo>
                  <a:pt x="341566" y="860615"/>
                </a:lnTo>
                <a:lnTo>
                  <a:pt x="1047114" y="860615"/>
                </a:lnTo>
                <a:lnTo>
                  <a:pt x="940297" y="639864"/>
                </a:lnTo>
                <a:lnTo>
                  <a:pt x="448957" y="639864"/>
                </a:lnTo>
                <a:lnTo>
                  <a:pt x="547395" y="435521"/>
                </a:lnTo>
                <a:lnTo>
                  <a:pt x="841420" y="435521"/>
                </a:lnTo>
                <a:lnTo>
                  <a:pt x="668210" y="77558"/>
                </a:lnTo>
                <a:lnTo>
                  <a:pt x="646209" y="43634"/>
                </a:lnTo>
                <a:lnTo>
                  <a:pt x="618990" y="19396"/>
                </a:lnTo>
                <a:lnTo>
                  <a:pt x="586548" y="4849"/>
                </a:lnTo>
                <a:lnTo>
                  <a:pt x="548881" y="0"/>
                </a:lnTo>
                <a:close/>
              </a:path>
              <a:path w="1096645" h="1108710">
                <a:moveTo>
                  <a:pt x="841420" y="435521"/>
                </a:moveTo>
                <a:lnTo>
                  <a:pt x="547395" y="435521"/>
                </a:lnTo>
                <a:lnTo>
                  <a:pt x="647331" y="639864"/>
                </a:lnTo>
                <a:lnTo>
                  <a:pt x="940297" y="639864"/>
                </a:lnTo>
                <a:lnTo>
                  <a:pt x="841420" y="435521"/>
                </a:lnTo>
                <a:close/>
              </a:path>
            </a:pathLst>
          </a:custGeom>
          <a:solidFill>
            <a:srgbClr val="D6D1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002473" y="764983"/>
            <a:ext cx="853440" cy="1093470"/>
          </a:xfrm>
          <a:custGeom>
            <a:avLst/>
            <a:gdLst/>
            <a:ahLst/>
            <a:cxnLst/>
            <a:rect l="l" t="t" r="r" b="b"/>
            <a:pathLst>
              <a:path w="853440" h="1093470">
                <a:moveTo>
                  <a:pt x="723404" y="0"/>
                </a:moveTo>
                <a:lnTo>
                  <a:pt x="135737" y="0"/>
                </a:lnTo>
                <a:lnTo>
                  <a:pt x="99371" y="1726"/>
                </a:lnTo>
                <a:lnTo>
                  <a:pt x="45674" y="15526"/>
                </a:lnTo>
                <a:lnTo>
                  <a:pt x="15944" y="44431"/>
                </a:lnTo>
                <a:lnTo>
                  <a:pt x="1771" y="96253"/>
                </a:lnTo>
                <a:lnTo>
                  <a:pt x="0" y="131254"/>
                </a:lnTo>
                <a:lnTo>
                  <a:pt x="34" y="962050"/>
                </a:lnTo>
                <a:lnTo>
                  <a:pt x="2243" y="1005684"/>
                </a:lnTo>
                <a:lnTo>
                  <a:pt x="23310" y="1061425"/>
                </a:lnTo>
                <a:lnTo>
                  <a:pt x="84457" y="1089763"/>
                </a:lnTo>
                <a:lnTo>
                  <a:pt x="131254" y="1093304"/>
                </a:lnTo>
                <a:lnTo>
                  <a:pt x="174316" y="1090786"/>
                </a:lnTo>
                <a:lnTo>
                  <a:pt x="232490" y="1070646"/>
                </a:lnTo>
                <a:lnTo>
                  <a:pt x="257105" y="1032154"/>
                </a:lnTo>
                <a:lnTo>
                  <a:pt x="263451" y="992997"/>
                </a:lnTo>
                <a:lnTo>
                  <a:pt x="264007" y="680148"/>
                </a:lnTo>
                <a:lnTo>
                  <a:pt x="556348" y="680148"/>
                </a:lnTo>
                <a:lnTo>
                  <a:pt x="601462" y="678286"/>
                </a:lnTo>
                <a:lnTo>
                  <a:pt x="657217" y="657684"/>
                </a:lnTo>
                <a:lnTo>
                  <a:pt x="685558" y="595782"/>
                </a:lnTo>
                <a:lnTo>
                  <a:pt x="689101" y="548881"/>
                </a:lnTo>
                <a:lnTo>
                  <a:pt x="686677" y="505731"/>
                </a:lnTo>
                <a:lnTo>
                  <a:pt x="667284" y="446816"/>
                </a:lnTo>
                <a:lnTo>
                  <a:pt x="629250" y="421552"/>
                </a:lnTo>
                <a:lnTo>
                  <a:pt x="588976" y="415210"/>
                </a:lnTo>
                <a:lnTo>
                  <a:pt x="264007" y="414654"/>
                </a:lnTo>
                <a:lnTo>
                  <a:pt x="264007" y="264007"/>
                </a:lnTo>
                <a:lnTo>
                  <a:pt x="720420" y="264007"/>
                </a:lnTo>
                <a:lnTo>
                  <a:pt x="737153" y="263867"/>
                </a:lnTo>
                <a:lnTo>
                  <a:pt x="782261" y="260085"/>
                </a:lnTo>
                <a:lnTo>
                  <a:pt x="823240" y="241672"/>
                </a:lnTo>
                <a:lnTo>
                  <a:pt x="844219" y="208813"/>
                </a:lnTo>
                <a:lnTo>
                  <a:pt x="852602" y="155410"/>
                </a:lnTo>
                <a:lnTo>
                  <a:pt x="853160" y="132753"/>
                </a:lnTo>
                <a:lnTo>
                  <a:pt x="852602" y="110102"/>
                </a:lnTo>
                <a:lnTo>
                  <a:pt x="848134" y="72065"/>
                </a:lnTo>
                <a:lnTo>
                  <a:pt x="832097" y="32458"/>
                </a:lnTo>
                <a:lnTo>
                  <a:pt x="793124" y="6902"/>
                </a:lnTo>
                <a:lnTo>
                  <a:pt x="753416" y="560"/>
                </a:lnTo>
                <a:lnTo>
                  <a:pt x="739480" y="140"/>
                </a:lnTo>
                <a:lnTo>
                  <a:pt x="723404" y="0"/>
                </a:lnTo>
                <a:close/>
              </a:path>
            </a:pathLst>
          </a:custGeom>
          <a:solidFill>
            <a:srgbClr val="D6D1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516494" y="9272775"/>
            <a:ext cx="2563495" cy="1167765"/>
          </a:xfrm>
          <a:custGeom>
            <a:avLst/>
            <a:gdLst/>
            <a:ahLst/>
            <a:cxnLst/>
            <a:rect l="l" t="t" r="r" b="b"/>
            <a:pathLst>
              <a:path w="2563495" h="1167765">
                <a:moveTo>
                  <a:pt x="2488082" y="0"/>
                </a:moveTo>
                <a:lnTo>
                  <a:pt x="74930" y="0"/>
                </a:lnTo>
                <a:lnTo>
                  <a:pt x="45766" y="5889"/>
                </a:lnTo>
                <a:lnTo>
                  <a:pt x="21948" y="21947"/>
                </a:lnTo>
                <a:lnTo>
                  <a:pt x="5889" y="45761"/>
                </a:lnTo>
                <a:lnTo>
                  <a:pt x="0" y="74917"/>
                </a:lnTo>
                <a:lnTo>
                  <a:pt x="0" y="1167221"/>
                </a:lnTo>
                <a:lnTo>
                  <a:pt x="2563012" y="1167221"/>
                </a:lnTo>
                <a:lnTo>
                  <a:pt x="2563012" y="74917"/>
                </a:lnTo>
                <a:lnTo>
                  <a:pt x="2557123" y="45761"/>
                </a:lnTo>
                <a:lnTo>
                  <a:pt x="2541063" y="21947"/>
                </a:lnTo>
                <a:lnTo>
                  <a:pt x="2517245" y="5889"/>
                </a:lnTo>
                <a:lnTo>
                  <a:pt x="24880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287336" y="9524596"/>
            <a:ext cx="419734" cy="424180"/>
          </a:xfrm>
          <a:custGeom>
            <a:avLst/>
            <a:gdLst/>
            <a:ahLst/>
            <a:cxnLst/>
            <a:rect l="l" t="t" r="r" b="b"/>
            <a:pathLst>
              <a:path w="419735" h="424179">
                <a:moveTo>
                  <a:pt x="419696" y="241160"/>
                </a:moveTo>
                <a:lnTo>
                  <a:pt x="0" y="241160"/>
                </a:lnTo>
                <a:lnTo>
                  <a:pt x="13064" y="290500"/>
                </a:lnTo>
                <a:lnTo>
                  <a:pt x="36954" y="334338"/>
                </a:lnTo>
                <a:lnTo>
                  <a:pt x="70123" y="371128"/>
                </a:lnTo>
                <a:lnTo>
                  <a:pt x="111026" y="399323"/>
                </a:lnTo>
                <a:lnTo>
                  <a:pt x="158118" y="417374"/>
                </a:lnTo>
                <a:lnTo>
                  <a:pt x="209854" y="423735"/>
                </a:lnTo>
                <a:lnTo>
                  <a:pt x="261581" y="417374"/>
                </a:lnTo>
                <a:lnTo>
                  <a:pt x="308668" y="399323"/>
                </a:lnTo>
                <a:lnTo>
                  <a:pt x="349570" y="371128"/>
                </a:lnTo>
                <a:lnTo>
                  <a:pt x="382740" y="334338"/>
                </a:lnTo>
                <a:lnTo>
                  <a:pt x="406631" y="290500"/>
                </a:lnTo>
                <a:lnTo>
                  <a:pt x="419696" y="241160"/>
                </a:lnTo>
                <a:close/>
              </a:path>
              <a:path w="419735" h="424179">
                <a:moveTo>
                  <a:pt x="209854" y="0"/>
                </a:moveTo>
                <a:lnTo>
                  <a:pt x="158299" y="6316"/>
                </a:lnTo>
                <a:lnTo>
                  <a:pt x="111345" y="24243"/>
                </a:lnTo>
                <a:lnTo>
                  <a:pt x="70523" y="52252"/>
                </a:lnTo>
                <a:lnTo>
                  <a:pt x="37363" y="88811"/>
                </a:lnTo>
                <a:lnTo>
                  <a:pt x="13396" y="132390"/>
                </a:lnTo>
                <a:lnTo>
                  <a:pt x="152" y="181457"/>
                </a:lnTo>
                <a:lnTo>
                  <a:pt x="419544" y="181457"/>
                </a:lnTo>
                <a:lnTo>
                  <a:pt x="406300" y="132390"/>
                </a:lnTo>
                <a:lnTo>
                  <a:pt x="382333" y="88811"/>
                </a:lnTo>
                <a:lnTo>
                  <a:pt x="349175" y="52252"/>
                </a:lnTo>
                <a:lnTo>
                  <a:pt x="308355" y="24243"/>
                </a:lnTo>
                <a:lnTo>
                  <a:pt x="261405" y="6316"/>
                </a:lnTo>
                <a:lnTo>
                  <a:pt x="209854" y="0"/>
                </a:lnTo>
                <a:close/>
              </a:path>
            </a:pathLst>
          </a:custGeom>
          <a:solidFill>
            <a:srgbClr val="38843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889222" y="9647390"/>
            <a:ext cx="940435" cy="175260"/>
          </a:xfrm>
          <a:custGeom>
            <a:avLst/>
            <a:gdLst/>
            <a:ahLst/>
            <a:cxnLst/>
            <a:rect l="l" t="t" r="r" b="b"/>
            <a:pathLst>
              <a:path w="940435" h="175259">
                <a:moveTo>
                  <a:pt x="885774" y="0"/>
                </a:moveTo>
                <a:lnTo>
                  <a:pt x="802462" y="0"/>
                </a:lnTo>
                <a:lnTo>
                  <a:pt x="802462" y="174878"/>
                </a:lnTo>
                <a:lnTo>
                  <a:pt x="852805" y="174878"/>
                </a:lnTo>
                <a:lnTo>
                  <a:pt x="852805" y="109981"/>
                </a:lnTo>
                <a:lnTo>
                  <a:pt x="880224" y="109981"/>
                </a:lnTo>
                <a:lnTo>
                  <a:pt x="925309" y="95072"/>
                </a:lnTo>
                <a:lnTo>
                  <a:pt x="937067" y="74561"/>
                </a:lnTo>
                <a:lnTo>
                  <a:pt x="852805" y="74561"/>
                </a:lnTo>
                <a:lnTo>
                  <a:pt x="852805" y="35559"/>
                </a:lnTo>
                <a:lnTo>
                  <a:pt x="937803" y="35559"/>
                </a:lnTo>
                <a:lnTo>
                  <a:pt x="936685" y="30872"/>
                </a:lnTo>
                <a:lnTo>
                  <a:pt x="909561" y="3489"/>
                </a:lnTo>
                <a:lnTo>
                  <a:pt x="898517" y="871"/>
                </a:lnTo>
                <a:lnTo>
                  <a:pt x="885774" y="0"/>
                </a:lnTo>
                <a:close/>
              </a:path>
              <a:path w="940435" h="175259">
                <a:moveTo>
                  <a:pt x="937803" y="35559"/>
                </a:moveTo>
                <a:lnTo>
                  <a:pt x="876439" y="35559"/>
                </a:lnTo>
                <a:lnTo>
                  <a:pt x="882827" y="37464"/>
                </a:lnTo>
                <a:lnTo>
                  <a:pt x="886193" y="41287"/>
                </a:lnTo>
                <a:lnTo>
                  <a:pt x="889584" y="45084"/>
                </a:lnTo>
                <a:lnTo>
                  <a:pt x="891286" y="49758"/>
                </a:lnTo>
                <a:lnTo>
                  <a:pt x="891286" y="60883"/>
                </a:lnTo>
                <a:lnTo>
                  <a:pt x="889317" y="65519"/>
                </a:lnTo>
                <a:lnTo>
                  <a:pt x="881507" y="72758"/>
                </a:lnTo>
                <a:lnTo>
                  <a:pt x="874750" y="74561"/>
                </a:lnTo>
                <a:lnTo>
                  <a:pt x="937067" y="74561"/>
                </a:lnTo>
                <a:lnTo>
                  <a:pt x="939157" y="66195"/>
                </a:lnTo>
                <a:lnTo>
                  <a:pt x="940079" y="53670"/>
                </a:lnTo>
                <a:lnTo>
                  <a:pt x="939230" y="41539"/>
                </a:lnTo>
                <a:lnTo>
                  <a:pt x="937803" y="35559"/>
                </a:lnTo>
                <a:close/>
              </a:path>
              <a:path w="940435" h="175259">
                <a:moveTo>
                  <a:pt x="773226" y="0"/>
                </a:moveTo>
                <a:lnTo>
                  <a:pt x="638949" y="0"/>
                </a:lnTo>
                <a:lnTo>
                  <a:pt x="638949" y="174878"/>
                </a:lnTo>
                <a:lnTo>
                  <a:pt x="775690" y="174878"/>
                </a:lnTo>
                <a:lnTo>
                  <a:pt x="775690" y="135267"/>
                </a:lnTo>
                <a:lnTo>
                  <a:pt x="689178" y="135267"/>
                </a:lnTo>
                <a:lnTo>
                  <a:pt x="689178" y="100812"/>
                </a:lnTo>
                <a:lnTo>
                  <a:pt x="767156" y="100812"/>
                </a:lnTo>
                <a:lnTo>
                  <a:pt x="767156" y="65150"/>
                </a:lnTo>
                <a:lnTo>
                  <a:pt x="689178" y="65150"/>
                </a:lnTo>
                <a:lnTo>
                  <a:pt x="689178" y="37337"/>
                </a:lnTo>
                <a:lnTo>
                  <a:pt x="773226" y="37337"/>
                </a:lnTo>
                <a:lnTo>
                  <a:pt x="773226" y="0"/>
                </a:lnTo>
                <a:close/>
              </a:path>
              <a:path w="940435" h="175259">
                <a:moveTo>
                  <a:pt x="404355" y="43205"/>
                </a:moveTo>
                <a:lnTo>
                  <a:pt x="354253" y="43205"/>
                </a:lnTo>
                <a:lnTo>
                  <a:pt x="354253" y="174878"/>
                </a:lnTo>
                <a:lnTo>
                  <a:pt x="404355" y="174878"/>
                </a:lnTo>
                <a:lnTo>
                  <a:pt x="404355" y="43205"/>
                </a:lnTo>
                <a:close/>
              </a:path>
              <a:path w="940435" h="175259">
                <a:moveTo>
                  <a:pt x="562025" y="0"/>
                </a:moveTo>
                <a:lnTo>
                  <a:pt x="507390" y="0"/>
                </a:lnTo>
                <a:lnTo>
                  <a:pt x="446430" y="174878"/>
                </a:lnTo>
                <a:lnTo>
                  <a:pt x="497636" y="174878"/>
                </a:lnTo>
                <a:lnTo>
                  <a:pt x="505485" y="146011"/>
                </a:lnTo>
                <a:lnTo>
                  <a:pt x="612944" y="146011"/>
                </a:lnTo>
                <a:lnTo>
                  <a:pt x="599750" y="108178"/>
                </a:lnTo>
                <a:lnTo>
                  <a:pt x="516331" y="108178"/>
                </a:lnTo>
                <a:lnTo>
                  <a:pt x="534149" y="45313"/>
                </a:lnTo>
                <a:lnTo>
                  <a:pt x="577827" y="45313"/>
                </a:lnTo>
                <a:lnTo>
                  <a:pt x="562025" y="0"/>
                </a:lnTo>
                <a:close/>
              </a:path>
              <a:path w="940435" h="175259">
                <a:moveTo>
                  <a:pt x="612944" y="146011"/>
                </a:moveTo>
                <a:lnTo>
                  <a:pt x="562584" y="146011"/>
                </a:lnTo>
                <a:lnTo>
                  <a:pt x="570560" y="174878"/>
                </a:lnTo>
                <a:lnTo>
                  <a:pt x="623011" y="174878"/>
                </a:lnTo>
                <a:lnTo>
                  <a:pt x="612944" y="146011"/>
                </a:lnTo>
                <a:close/>
              </a:path>
              <a:path w="940435" h="175259">
                <a:moveTo>
                  <a:pt x="577827" y="45313"/>
                </a:moveTo>
                <a:lnTo>
                  <a:pt x="534149" y="45313"/>
                </a:lnTo>
                <a:lnTo>
                  <a:pt x="552094" y="108178"/>
                </a:lnTo>
                <a:lnTo>
                  <a:pt x="599750" y="108178"/>
                </a:lnTo>
                <a:lnTo>
                  <a:pt x="577827" y="45313"/>
                </a:lnTo>
                <a:close/>
              </a:path>
              <a:path w="940435" h="175259">
                <a:moveTo>
                  <a:pt x="455498" y="0"/>
                </a:moveTo>
                <a:lnTo>
                  <a:pt x="303161" y="0"/>
                </a:lnTo>
                <a:lnTo>
                  <a:pt x="303161" y="43205"/>
                </a:lnTo>
                <a:lnTo>
                  <a:pt x="455498" y="43205"/>
                </a:lnTo>
                <a:lnTo>
                  <a:pt x="455498" y="0"/>
                </a:lnTo>
                <a:close/>
              </a:path>
              <a:path w="940435" h="175259">
                <a:moveTo>
                  <a:pt x="285115" y="0"/>
                </a:moveTo>
                <a:lnTo>
                  <a:pt x="150825" y="0"/>
                </a:lnTo>
                <a:lnTo>
                  <a:pt x="150825" y="174878"/>
                </a:lnTo>
                <a:lnTo>
                  <a:pt x="287566" y="174878"/>
                </a:lnTo>
                <a:lnTo>
                  <a:pt x="287566" y="135267"/>
                </a:lnTo>
                <a:lnTo>
                  <a:pt x="201053" y="135267"/>
                </a:lnTo>
                <a:lnTo>
                  <a:pt x="201053" y="100812"/>
                </a:lnTo>
                <a:lnTo>
                  <a:pt x="279019" y="100812"/>
                </a:lnTo>
                <a:lnTo>
                  <a:pt x="279019" y="65150"/>
                </a:lnTo>
                <a:lnTo>
                  <a:pt x="201053" y="65150"/>
                </a:lnTo>
                <a:lnTo>
                  <a:pt x="201053" y="37337"/>
                </a:lnTo>
                <a:lnTo>
                  <a:pt x="285115" y="37337"/>
                </a:lnTo>
                <a:lnTo>
                  <a:pt x="285115" y="0"/>
                </a:lnTo>
                <a:close/>
              </a:path>
              <a:path w="940435" h="175259">
                <a:moveTo>
                  <a:pt x="123926" y="0"/>
                </a:moveTo>
                <a:lnTo>
                  <a:pt x="0" y="0"/>
                </a:lnTo>
                <a:lnTo>
                  <a:pt x="0" y="174878"/>
                </a:lnTo>
                <a:lnTo>
                  <a:pt x="50330" y="174878"/>
                </a:lnTo>
                <a:lnTo>
                  <a:pt x="50330" y="103416"/>
                </a:lnTo>
                <a:lnTo>
                  <a:pt x="113169" y="103416"/>
                </a:lnTo>
                <a:lnTo>
                  <a:pt x="113169" y="68122"/>
                </a:lnTo>
                <a:lnTo>
                  <a:pt x="50330" y="68122"/>
                </a:lnTo>
                <a:lnTo>
                  <a:pt x="50330" y="37591"/>
                </a:lnTo>
                <a:lnTo>
                  <a:pt x="123926" y="37591"/>
                </a:lnTo>
                <a:lnTo>
                  <a:pt x="1239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766656" y="9765917"/>
            <a:ext cx="443230" cy="182880"/>
          </a:xfrm>
          <a:custGeom>
            <a:avLst/>
            <a:gdLst/>
            <a:ahLst/>
            <a:cxnLst/>
            <a:rect l="l" t="t" r="r" b="b"/>
            <a:pathLst>
              <a:path w="443230" h="182879">
                <a:moveTo>
                  <a:pt x="0" y="182879"/>
                </a:moveTo>
                <a:lnTo>
                  <a:pt x="442741" y="182879"/>
                </a:lnTo>
                <a:lnTo>
                  <a:pt x="442741" y="0"/>
                </a:lnTo>
                <a:lnTo>
                  <a:pt x="0" y="0"/>
                </a:lnTo>
                <a:lnTo>
                  <a:pt x="0" y="182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766656" y="9736072"/>
            <a:ext cx="1075055" cy="0"/>
          </a:xfrm>
          <a:custGeom>
            <a:avLst/>
            <a:gdLst/>
            <a:ahLst/>
            <a:cxnLst/>
            <a:rect l="l" t="t" r="r" b="b"/>
            <a:pathLst>
              <a:path w="1075054" h="0">
                <a:moveTo>
                  <a:pt x="0" y="0"/>
                </a:moveTo>
                <a:lnTo>
                  <a:pt x="1074934" y="0"/>
                </a:lnTo>
              </a:path>
            </a:pathLst>
          </a:custGeom>
          <a:ln w="596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766656" y="9524617"/>
            <a:ext cx="443230" cy="181610"/>
          </a:xfrm>
          <a:custGeom>
            <a:avLst/>
            <a:gdLst/>
            <a:ahLst/>
            <a:cxnLst/>
            <a:rect l="l" t="t" r="r" b="b"/>
            <a:pathLst>
              <a:path w="443230" h="181609">
                <a:moveTo>
                  <a:pt x="0" y="181609"/>
                </a:moveTo>
                <a:lnTo>
                  <a:pt x="442747" y="181609"/>
                </a:lnTo>
                <a:lnTo>
                  <a:pt x="442747" y="0"/>
                </a:lnTo>
                <a:lnTo>
                  <a:pt x="0" y="0"/>
                </a:lnTo>
                <a:lnTo>
                  <a:pt x="0" y="1816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209391" y="9765746"/>
            <a:ext cx="632460" cy="0"/>
          </a:xfrm>
          <a:custGeom>
            <a:avLst/>
            <a:gdLst/>
            <a:ahLst/>
            <a:cxnLst/>
            <a:rect l="l" t="t" r="r" b="b"/>
            <a:pathLst>
              <a:path w="632460" h="0">
                <a:moveTo>
                  <a:pt x="0" y="0"/>
                </a:moveTo>
                <a:lnTo>
                  <a:pt x="63224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766720" y="9984154"/>
            <a:ext cx="2062626" cy="20403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262966" y="2891154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571296"/>
                </a:moveTo>
                <a:lnTo>
                  <a:pt x="571296" y="571296"/>
                </a:lnTo>
                <a:lnTo>
                  <a:pt x="571296" y="0"/>
                </a:lnTo>
                <a:lnTo>
                  <a:pt x="0" y="0"/>
                </a:lnTo>
                <a:lnTo>
                  <a:pt x="0" y="57129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6297244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317234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337236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357226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6377216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6397218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6417208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6477203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517182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557174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657149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677152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697141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717144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737133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6757123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6777126" y="292544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297244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6417208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457200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6477203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537185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557174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6577177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6597167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6657149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777126" y="29454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297244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337236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357226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377216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417208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477203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497192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6517182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597167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6657149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6697141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6717144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6737133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777126" y="296543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6297244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6337236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6357226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377216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417208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457200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497192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6517182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6537185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6557174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6577177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6597167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6617169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6657149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697141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6717144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6737133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6777126" y="29854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297244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6337236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357226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6377216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6417208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6477203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6517182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6557174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6617169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6657149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6697141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6717144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6737133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6777126" y="300541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6297244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6417208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6457200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6497192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6557174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6577177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6597167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6617169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657149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777126" y="302541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6297244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6317234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6337236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6357226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6377216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6397218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6417208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6457200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6497192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6537185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6577177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6617169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6657149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6677152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6697141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6717144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6737133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6757123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6777126" y="3045409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6477203" y="3065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6517182" y="3065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6577177" y="3065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6597167" y="3065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6617169" y="306541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6297244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6317234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6337236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6357226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6377216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6417208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6437210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6457200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6477203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6517182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6537185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6557174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6577177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6597167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6637159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6677152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6717144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6757123" y="308540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6317234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6377216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6437210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6457200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6517182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6577177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6617169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6637159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6677152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6757123" y="3105391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6297244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6337236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6377216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6397218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6417208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6457200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6497192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6537185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6557174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6597167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6617169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6637159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6657149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6677152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6697141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6717144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6757123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6777126" y="312539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6297244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6377216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6437210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6457200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6517182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6537185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6597167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6637159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6677152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6777126" y="3145383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6297244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6357226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6397218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6417208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6477203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6497192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6557174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6577177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6597167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6657149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6677152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6697141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6737133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6757123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6777126" y="3165386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6297244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6317234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6377216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6457200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6477203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6517182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6617169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6677152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6717144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6757123" y="318537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6297244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6397218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6417208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6437210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6477203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6497192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6537185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6557174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6577177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6597167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6637159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6677152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6697141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6717144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6757123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6777126" y="320537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6297244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6357226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6437210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6537185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6577177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6597167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6617169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6677152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6717144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6777126" y="322536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19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6297244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6377216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6397218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6417208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6497192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6557174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6597167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6617169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6637159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6657149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6677152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6697141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6737133" y="324535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6457200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6477203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6497192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6517182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6557174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6617169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6697141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6717144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6737133" y="326536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6297244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6317234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6337236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6357226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6377216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6397218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6417208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6457200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6477203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6497192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6557174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6577177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6617169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6657149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6697141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6717144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6737133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6757123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6777126" y="3285350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6297244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6417208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6477203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6517182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6617169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6697141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6717144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6757123" y="330535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6297244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6337236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6357226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6377216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6417208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6457200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6517182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6537185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6557174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6577177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6597167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6617169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6637159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6657149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6677152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6697141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6717144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6737133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6757123" y="3325342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6297244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6337236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6357226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6377216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6417208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6457200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6477203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6517182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6537185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6637159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6657149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6677152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6697141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6737133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6757123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6777126" y="3345345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6297244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6337236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6357226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6377216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6417208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6457200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6497192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6537185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6557174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6677152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6737133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6777126" y="336533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6297244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6417208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6457200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6497192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6517182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6537185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6597167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6617169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6637159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6657149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6677152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6697141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6717144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6777126" y="3385324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6297244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6317234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6337236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6357226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6377216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6397218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6417208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6457200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6557174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6577177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6677152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6697141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6717144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6737133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6757123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6777126" y="3405327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20" h="20320">
                <a:moveTo>
                  <a:pt x="0" y="19989"/>
                </a:moveTo>
                <a:lnTo>
                  <a:pt x="19989" y="19989"/>
                </a:lnTo>
                <a:lnTo>
                  <a:pt x="19989" y="0"/>
                </a:lnTo>
                <a:lnTo>
                  <a:pt x="0" y="0"/>
                </a:lnTo>
                <a:lnTo>
                  <a:pt x="0" y="199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6334889" y="2595438"/>
            <a:ext cx="423424" cy="10380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6350648" y="2753682"/>
            <a:ext cx="404130" cy="8271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03476"/>
            <a:ext cx="5052060" cy="7736840"/>
          </a:xfrm>
          <a:custGeom>
            <a:avLst/>
            <a:gdLst/>
            <a:ahLst/>
            <a:cxnLst/>
            <a:rect l="l" t="t" r="r" b="b"/>
            <a:pathLst>
              <a:path w="5052060" h="7736840">
                <a:moveTo>
                  <a:pt x="5052006" y="0"/>
                </a:moveTo>
                <a:lnTo>
                  <a:pt x="0" y="0"/>
                </a:lnTo>
                <a:lnTo>
                  <a:pt x="0" y="7736520"/>
                </a:lnTo>
                <a:lnTo>
                  <a:pt x="3897767" y="7736520"/>
                </a:lnTo>
                <a:lnTo>
                  <a:pt x="3925316" y="7723729"/>
                </a:lnTo>
                <a:lnTo>
                  <a:pt x="3965855" y="7703764"/>
                </a:lnTo>
                <a:lnTo>
                  <a:pt x="4005867" y="7682909"/>
                </a:lnTo>
                <a:lnTo>
                  <a:pt x="4045337" y="7661175"/>
                </a:lnTo>
                <a:lnTo>
                  <a:pt x="4084254" y="7638576"/>
                </a:lnTo>
                <a:lnTo>
                  <a:pt x="4122604" y="7615125"/>
                </a:lnTo>
                <a:lnTo>
                  <a:pt x="4160374" y="7590835"/>
                </a:lnTo>
                <a:lnTo>
                  <a:pt x="4197551" y="7565719"/>
                </a:lnTo>
                <a:lnTo>
                  <a:pt x="4234123" y="7539790"/>
                </a:lnTo>
                <a:lnTo>
                  <a:pt x="4270075" y="7513060"/>
                </a:lnTo>
                <a:lnTo>
                  <a:pt x="4305397" y="7485543"/>
                </a:lnTo>
                <a:lnTo>
                  <a:pt x="4340073" y="7457252"/>
                </a:lnTo>
                <a:lnTo>
                  <a:pt x="4374092" y="7428200"/>
                </a:lnTo>
                <a:lnTo>
                  <a:pt x="4407440" y="7398399"/>
                </a:lnTo>
                <a:lnTo>
                  <a:pt x="4440105" y="7367862"/>
                </a:lnTo>
                <a:lnTo>
                  <a:pt x="4472073" y="7336604"/>
                </a:lnTo>
                <a:lnTo>
                  <a:pt x="4503332" y="7304636"/>
                </a:lnTo>
                <a:lnTo>
                  <a:pt x="4533869" y="7271971"/>
                </a:lnTo>
                <a:lnTo>
                  <a:pt x="4563670" y="7238623"/>
                </a:lnTo>
                <a:lnTo>
                  <a:pt x="4592722" y="7204604"/>
                </a:lnTo>
                <a:lnTo>
                  <a:pt x="4621014" y="7169928"/>
                </a:lnTo>
                <a:lnTo>
                  <a:pt x="4648531" y="7134607"/>
                </a:lnTo>
                <a:lnTo>
                  <a:pt x="4675260" y="7098654"/>
                </a:lnTo>
                <a:lnTo>
                  <a:pt x="4701190" y="7062082"/>
                </a:lnTo>
                <a:lnTo>
                  <a:pt x="4726306" y="7024905"/>
                </a:lnTo>
                <a:lnTo>
                  <a:pt x="4750596" y="6987135"/>
                </a:lnTo>
                <a:lnTo>
                  <a:pt x="4774048" y="6948785"/>
                </a:lnTo>
                <a:lnTo>
                  <a:pt x="4796647" y="6909869"/>
                </a:lnTo>
                <a:lnTo>
                  <a:pt x="4818380" y="6870398"/>
                </a:lnTo>
                <a:lnTo>
                  <a:pt x="4839236" y="6830387"/>
                </a:lnTo>
                <a:lnTo>
                  <a:pt x="4859201" y="6789847"/>
                </a:lnTo>
                <a:lnTo>
                  <a:pt x="4878262" y="6748793"/>
                </a:lnTo>
                <a:lnTo>
                  <a:pt x="4896407" y="6707236"/>
                </a:lnTo>
                <a:lnTo>
                  <a:pt x="4913621" y="6665190"/>
                </a:lnTo>
                <a:lnTo>
                  <a:pt x="4929892" y="6622669"/>
                </a:lnTo>
                <a:lnTo>
                  <a:pt x="4945208" y="6579684"/>
                </a:lnTo>
                <a:lnTo>
                  <a:pt x="4959555" y="6536249"/>
                </a:lnTo>
                <a:lnTo>
                  <a:pt x="4972920" y="6492377"/>
                </a:lnTo>
                <a:lnTo>
                  <a:pt x="4985290" y="6448080"/>
                </a:lnTo>
                <a:lnTo>
                  <a:pt x="4996653" y="6403372"/>
                </a:lnTo>
                <a:lnTo>
                  <a:pt x="5006995" y="6358266"/>
                </a:lnTo>
                <a:lnTo>
                  <a:pt x="5016303" y="6312775"/>
                </a:lnTo>
                <a:lnTo>
                  <a:pt x="5024565" y="6266911"/>
                </a:lnTo>
                <a:lnTo>
                  <a:pt x="5031768" y="6220687"/>
                </a:lnTo>
                <a:lnTo>
                  <a:pt x="5037898" y="6174118"/>
                </a:lnTo>
                <a:lnTo>
                  <a:pt x="5042942" y="6127214"/>
                </a:lnTo>
                <a:lnTo>
                  <a:pt x="5046888" y="6079991"/>
                </a:lnTo>
                <a:lnTo>
                  <a:pt x="5049723" y="6032459"/>
                </a:lnTo>
                <a:lnTo>
                  <a:pt x="5051433" y="5984633"/>
                </a:lnTo>
                <a:lnTo>
                  <a:pt x="5052006" y="5936526"/>
                </a:lnTo>
                <a:lnTo>
                  <a:pt x="5052006" y="0"/>
                </a:lnTo>
                <a:close/>
              </a:path>
            </a:pathLst>
          </a:custGeom>
          <a:solidFill>
            <a:srgbClr val="F4F1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95999" y="0"/>
            <a:ext cx="6809105" cy="10440035"/>
          </a:xfrm>
          <a:custGeom>
            <a:avLst/>
            <a:gdLst/>
            <a:ahLst/>
            <a:cxnLst/>
            <a:rect l="l" t="t" r="r" b="b"/>
            <a:pathLst>
              <a:path w="6809105" h="10440035">
                <a:moveTo>
                  <a:pt x="6808990" y="0"/>
                </a:moveTo>
                <a:lnTo>
                  <a:pt x="0" y="0"/>
                </a:lnTo>
                <a:lnTo>
                  <a:pt x="0" y="10439996"/>
                </a:lnTo>
                <a:lnTo>
                  <a:pt x="5654749" y="10439996"/>
                </a:lnTo>
                <a:lnTo>
                  <a:pt x="5722839" y="10407240"/>
                </a:lnTo>
                <a:lnTo>
                  <a:pt x="5762851" y="10386384"/>
                </a:lnTo>
                <a:lnTo>
                  <a:pt x="5802321" y="10364650"/>
                </a:lnTo>
                <a:lnTo>
                  <a:pt x="5841238" y="10342051"/>
                </a:lnTo>
                <a:lnTo>
                  <a:pt x="5879588" y="10318600"/>
                </a:lnTo>
                <a:lnTo>
                  <a:pt x="5917358" y="10294310"/>
                </a:lnTo>
                <a:lnTo>
                  <a:pt x="5954535" y="10269193"/>
                </a:lnTo>
                <a:lnTo>
                  <a:pt x="5991107" y="10243264"/>
                </a:lnTo>
                <a:lnTo>
                  <a:pt x="6027059" y="10216534"/>
                </a:lnTo>
                <a:lnTo>
                  <a:pt x="6062381" y="10189017"/>
                </a:lnTo>
                <a:lnTo>
                  <a:pt x="6097057" y="10160726"/>
                </a:lnTo>
                <a:lnTo>
                  <a:pt x="6131076" y="10131673"/>
                </a:lnTo>
                <a:lnTo>
                  <a:pt x="6164424" y="10101872"/>
                </a:lnTo>
                <a:lnTo>
                  <a:pt x="6197089" y="10071336"/>
                </a:lnTo>
                <a:lnTo>
                  <a:pt x="6229057" y="10040077"/>
                </a:lnTo>
                <a:lnTo>
                  <a:pt x="6260316" y="10008109"/>
                </a:lnTo>
                <a:lnTo>
                  <a:pt x="6290853" y="9975444"/>
                </a:lnTo>
                <a:lnTo>
                  <a:pt x="6320654" y="9942095"/>
                </a:lnTo>
                <a:lnTo>
                  <a:pt x="6349706" y="9908077"/>
                </a:lnTo>
                <a:lnTo>
                  <a:pt x="6377998" y="9873400"/>
                </a:lnTo>
                <a:lnTo>
                  <a:pt x="6405515" y="9838079"/>
                </a:lnTo>
                <a:lnTo>
                  <a:pt x="6432244" y="9802126"/>
                </a:lnTo>
                <a:lnTo>
                  <a:pt x="6458174" y="9765555"/>
                </a:lnTo>
                <a:lnTo>
                  <a:pt x="6483290" y="9728377"/>
                </a:lnTo>
                <a:lnTo>
                  <a:pt x="6507580" y="9690607"/>
                </a:lnTo>
                <a:lnTo>
                  <a:pt x="6531032" y="9652258"/>
                </a:lnTo>
                <a:lnTo>
                  <a:pt x="6553631" y="9613341"/>
                </a:lnTo>
                <a:lnTo>
                  <a:pt x="6575365" y="9573870"/>
                </a:lnTo>
                <a:lnTo>
                  <a:pt x="6596220" y="9533859"/>
                </a:lnTo>
                <a:lnTo>
                  <a:pt x="6616185" y="9493319"/>
                </a:lnTo>
                <a:lnTo>
                  <a:pt x="6635246" y="9452265"/>
                </a:lnTo>
                <a:lnTo>
                  <a:pt x="6653391" y="9410708"/>
                </a:lnTo>
                <a:lnTo>
                  <a:pt x="6670605" y="9368663"/>
                </a:lnTo>
                <a:lnTo>
                  <a:pt x="6686876" y="9326141"/>
                </a:lnTo>
                <a:lnTo>
                  <a:pt x="6702192" y="9283157"/>
                </a:lnTo>
                <a:lnTo>
                  <a:pt x="6716539" y="9239722"/>
                </a:lnTo>
                <a:lnTo>
                  <a:pt x="6729904" y="9195850"/>
                </a:lnTo>
                <a:lnTo>
                  <a:pt x="6742274" y="9151554"/>
                </a:lnTo>
                <a:lnTo>
                  <a:pt x="6753637" y="9106846"/>
                </a:lnTo>
                <a:lnTo>
                  <a:pt x="6763979" y="9061740"/>
                </a:lnTo>
                <a:lnTo>
                  <a:pt x="6773287" y="9016249"/>
                </a:lnTo>
                <a:lnTo>
                  <a:pt x="6781549" y="8970385"/>
                </a:lnTo>
                <a:lnTo>
                  <a:pt x="6788752" y="8924162"/>
                </a:lnTo>
                <a:lnTo>
                  <a:pt x="6794882" y="8877593"/>
                </a:lnTo>
                <a:lnTo>
                  <a:pt x="6799926" y="8830690"/>
                </a:lnTo>
                <a:lnTo>
                  <a:pt x="6803872" y="8783467"/>
                </a:lnTo>
                <a:lnTo>
                  <a:pt x="6806707" y="8735936"/>
                </a:lnTo>
                <a:lnTo>
                  <a:pt x="6808417" y="8688111"/>
                </a:lnTo>
                <a:lnTo>
                  <a:pt x="6808990" y="8640003"/>
                </a:lnTo>
                <a:lnTo>
                  <a:pt x="6808990" y="0"/>
                </a:lnTo>
                <a:close/>
              </a:path>
            </a:pathLst>
          </a:custGeom>
          <a:solidFill>
            <a:srgbClr val="F4F1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44003" y="0"/>
            <a:ext cx="7847990" cy="30440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650827" y="2834995"/>
            <a:ext cx="2038515" cy="17256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769606" y="2643797"/>
            <a:ext cx="1422400" cy="1758950"/>
          </a:xfrm>
          <a:custGeom>
            <a:avLst/>
            <a:gdLst/>
            <a:ahLst/>
            <a:cxnLst/>
            <a:rect l="l" t="t" r="r" b="b"/>
            <a:pathLst>
              <a:path w="1422400" h="1758950">
                <a:moveTo>
                  <a:pt x="1422388" y="0"/>
                </a:moveTo>
                <a:lnTo>
                  <a:pt x="63931" y="0"/>
                </a:lnTo>
                <a:lnTo>
                  <a:pt x="39047" y="5024"/>
                </a:lnTo>
                <a:lnTo>
                  <a:pt x="18726" y="18726"/>
                </a:lnTo>
                <a:lnTo>
                  <a:pt x="5024" y="39047"/>
                </a:lnTo>
                <a:lnTo>
                  <a:pt x="0" y="63931"/>
                </a:lnTo>
                <a:lnTo>
                  <a:pt x="0" y="1758950"/>
                </a:lnTo>
                <a:lnTo>
                  <a:pt x="1422388" y="1758950"/>
                </a:lnTo>
                <a:lnTo>
                  <a:pt x="1422388" y="0"/>
                </a:lnTo>
                <a:close/>
              </a:path>
            </a:pathLst>
          </a:custGeom>
          <a:solidFill>
            <a:srgbClr val="C3BD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769606" y="2643797"/>
            <a:ext cx="1422400" cy="1758950"/>
          </a:xfrm>
          <a:custGeom>
            <a:avLst/>
            <a:gdLst/>
            <a:ahLst/>
            <a:cxnLst/>
            <a:rect l="l" t="t" r="r" b="b"/>
            <a:pathLst>
              <a:path w="1422400" h="1758950">
                <a:moveTo>
                  <a:pt x="63931" y="0"/>
                </a:moveTo>
                <a:lnTo>
                  <a:pt x="39047" y="5024"/>
                </a:lnTo>
                <a:lnTo>
                  <a:pt x="18726" y="18726"/>
                </a:lnTo>
                <a:lnTo>
                  <a:pt x="5024" y="39047"/>
                </a:lnTo>
                <a:lnTo>
                  <a:pt x="0" y="63931"/>
                </a:lnTo>
                <a:lnTo>
                  <a:pt x="0" y="1758950"/>
                </a:lnTo>
                <a:lnTo>
                  <a:pt x="1422388" y="1758950"/>
                </a:lnTo>
              </a:path>
            </a:pathLst>
          </a:custGeom>
          <a:ln w="315772">
            <a:solidFill>
              <a:srgbClr val="C3BD4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33537" y="2485910"/>
            <a:ext cx="1358900" cy="316230"/>
          </a:xfrm>
          <a:custGeom>
            <a:avLst/>
            <a:gdLst/>
            <a:ahLst/>
            <a:cxnLst/>
            <a:rect l="l" t="t" r="r" b="b"/>
            <a:pathLst>
              <a:path w="1358900" h="316230">
                <a:moveTo>
                  <a:pt x="0" y="315772"/>
                </a:moveTo>
                <a:lnTo>
                  <a:pt x="1358456" y="315772"/>
                </a:lnTo>
                <a:lnTo>
                  <a:pt x="1358456" y="0"/>
                </a:lnTo>
                <a:lnTo>
                  <a:pt x="0" y="0"/>
                </a:lnTo>
                <a:lnTo>
                  <a:pt x="0" y="315772"/>
                </a:lnTo>
                <a:close/>
              </a:path>
            </a:pathLst>
          </a:custGeom>
          <a:solidFill>
            <a:srgbClr val="C3BD4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3650" y="917690"/>
            <a:ext cx="7075170" cy="124777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7061834" algn="l"/>
              </a:tabLst>
            </a:pPr>
            <a:r>
              <a:rPr dirty="0" sz="8000" spc="-300" b="1">
                <a:latin typeface="Century Gothic"/>
                <a:cs typeface="Century Gothic"/>
              </a:rPr>
              <a:t>SUSAF	</a:t>
            </a:r>
            <a:endParaRPr sz="8000">
              <a:latin typeface="Century Gothic"/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86500" y="1224392"/>
            <a:ext cx="333502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20" b="1" i="1">
                <a:solidFill>
                  <a:srgbClr val="45884B"/>
                </a:solidFill>
                <a:latin typeface="Calibri"/>
                <a:cs typeface="Calibri"/>
              </a:rPr>
              <a:t>O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Sistema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Unificado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Estadual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10" b="1" i="1">
                <a:solidFill>
                  <a:srgbClr val="45884B"/>
                </a:solidFill>
                <a:latin typeface="Calibri"/>
                <a:cs typeface="Calibri"/>
              </a:rPr>
              <a:t>Sanidade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Agroindustrial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86500" y="1414943"/>
            <a:ext cx="32467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5" b="1" i="1">
                <a:solidFill>
                  <a:srgbClr val="45884B"/>
                </a:solidFill>
                <a:latin typeface="Calibri"/>
                <a:cs typeface="Calibri"/>
              </a:rPr>
              <a:t>Familiar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Artesanal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15" b="1" i="1">
                <a:solidFill>
                  <a:srgbClr val="45884B"/>
                </a:solidFill>
                <a:latin typeface="Calibri"/>
                <a:cs typeface="Calibri"/>
              </a:rPr>
              <a:t>e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5" b="1" i="1">
                <a:solidFill>
                  <a:srgbClr val="45884B"/>
                </a:solidFill>
                <a:latin typeface="Calibri"/>
                <a:cs typeface="Calibri"/>
              </a:rPr>
              <a:t>Pequeno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10" b="1" i="1">
                <a:solidFill>
                  <a:srgbClr val="45884B"/>
                </a:solidFill>
                <a:latin typeface="Calibri"/>
                <a:cs typeface="Calibri"/>
              </a:rPr>
              <a:t>Porte,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10" b="1" i="1">
                <a:solidFill>
                  <a:srgbClr val="45884B"/>
                </a:solidFill>
                <a:latin typeface="Calibri"/>
                <a:cs typeface="Calibri"/>
              </a:rPr>
              <a:t>conhecido</a:t>
            </a:r>
            <a:r>
              <a:rPr dirty="0" sz="11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10" b="1" i="1">
                <a:solidFill>
                  <a:srgbClr val="45884B"/>
                </a:solidFill>
                <a:latin typeface="Calibri"/>
                <a:cs typeface="Calibri"/>
              </a:rPr>
              <a:t>como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486500" y="1605494"/>
            <a:ext cx="296735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SUSAF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10" b="1" i="1">
                <a:solidFill>
                  <a:srgbClr val="45884B"/>
                </a:solidFill>
                <a:latin typeface="Calibri"/>
                <a:cs typeface="Calibri"/>
              </a:rPr>
              <a:t>PR,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foi</a:t>
            </a:r>
            <a:r>
              <a:rPr dirty="0" sz="11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5" b="1" i="1">
                <a:solidFill>
                  <a:srgbClr val="45884B"/>
                </a:solidFill>
                <a:latin typeface="Calibri"/>
                <a:cs typeface="Calibri"/>
              </a:rPr>
              <a:t>criado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5" b="1" i="1">
                <a:solidFill>
                  <a:srgbClr val="45884B"/>
                </a:solidFill>
                <a:latin typeface="Calibri"/>
                <a:cs typeface="Calibri"/>
              </a:rPr>
              <a:t>pela</a:t>
            </a:r>
            <a:r>
              <a:rPr dirty="0" sz="11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5" b="1" i="1">
                <a:solidFill>
                  <a:srgbClr val="45884B"/>
                </a:solidFill>
                <a:latin typeface="Calibri"/>
                <a:cs typeface="Calibri"/>
              </a:rPr>
              <a:t>Lei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35" b="1" i="1">
                <a:solidFill>
                  <a:srgbClr val="45884B"/>
                </a:solidFill>
                <a:latin typeface="Calibri"/>
                <a:cs typeface="Calibri"/>
              </a:rPr>
              <a:t>17.773,</a:t>
            </a:r>
            <a:r>
              <a:rPr dirty="0" sz="11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40" b="1" i="1">
                <a:solidFill>
                  <a:srgbClr val="45884B"/>
                </a:solidFill>
                <a:latin typeface="Calibri"/>
                <a:cs typeface="Calibri"/>
              </a:rPr>
              <a:t>29.11.2013</a:t>
            </a:r>
            <a:r>
              <a:rPr dirty="0" sz="11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15" b="1" i="1">
                <a:solidFill>
                  <a:srgbClr val="45884B"/>
                </a:solidFill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86500" y="1796045"/>
            <a:ext cx="293433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regulamentado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5" b="1" i="1">
                <a:solidFill>
                  <a:srgbClr val="45884B"/>
                </a:solidFill>
                <a:latin typeface="Calibri"/>
                <a:cs typeface="Calibri"/>
              </a:rPr>
              <a:t>pelo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Decreto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5" b="1" i="1">
                <a:solidFill>
                  <a:srgbClr val="45884B"/>
                </a:solidFill>
                <a:latin typeface="Calibri"/>
                <a:cs typeface="Calibri"/>
              </a:rPr>
              <a:t>4.229,</a:t>
            </a:r>
            <a:r>
              <a:rPr dirty="0" sz="11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1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100" spc="-15" b="1" i="1">
                <a:solidFill>
                  <a:srgbClr val="45884B"/>
                </a:solidFill>
                <a:latin typeface="Calibri"/>
                <a:cs typeface="Calibri"/>
              </a:rPr>
              <a:t>13.03.2020.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0428" y="4838910"/>
            <a:ext cx="1945005" cy="123126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80"/>
              </a:spcBef>
            </a:pPr>
            <a:r>
              <a:rPr dirty="0" sz="1100" spc="-10" b="1">
                <a:solidFill>
                  <a:srgbClr val="CA581A"/>
                </a:solidFill>
                <a:latin typeface="Century Gothic"/>
                <a:cs typeface="Century Gothic"/>
              </a:rPr>
              <a:t>AGRICULTURA</a:t>
            </a:r>
            <a:r>
              <a:rPr dirty="0" sz="1100" spc="-75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b="1">
                <a:solidFill>
                  <a:srgbClr val="CA581A"/>
                </a:solidFill>
                <a:latin typeface="Century Gothic"/>
                <a:cs typeface="Century Gothic"/>
              </a:rPr>
              <a:t>FAMILIAR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5">
                <a:latin typeface="Calibri"/>
                <a:cs typeface="Calibri"/>
              </a:rPr>
              <a:t>Lei </a:t>
            </a:r>
            <a:r>
              <a:rPr dirty="0" sz="1050" spc="5">
                <a:latin typeface="Calibri"/>
                <a:cs typeface="Calibri"/>
              </a:rPr>
              <a:t>Federal </a:t>
            </a:r>
            <a:r>
              <a:rPr dirty="0" sz="1050" spc="-20">
                <a:latin typeface="Calibri"/>
                <a:cs typeface="Calibri"/>
              </a:rPr>
              <a:t>n° </a:t>
            </a:r>
            <a:r>
              <a:rPr dirty="0" sz="1050" spc="-40">
                <a:latin typeface="Calibri"/>
                <a:cs typeface="Calibri"/>
              </a:rPr>
              <a:t>11.326 </a:t>
            </a:r>
            <a:r>
              <a:rPr dirty="0" sz="1050">
                <a:latin typeface="Calibri"/>
                <a:cs typeface="Calibri"/>
              </a:rPr>
              <a:t>- </a:t>
            </a:r>
            <a:r>
              <a:rPr dirty="0" sz="1050" spc="5">
                <a:latin typeface="Calibri"/>
                <a:cs typeface="Calibri"/>
              </a:rPr>
              <a:t>agricultores  </a:t>
            </a:r>
            <a:r>
              <a:rPr dirty="0" sz="1050" spc="-10">
                <a:latin typeface="Calibri"/>
                <a:cs typeface="Calibri"/>
              </a:rPr>
              <a:t>familiares: </a:t>
            </a:r>
            <a:r>
              <a:rPr dirty="0" sz="1050" spc="5">
                <a:latin typeface="Calibri"/>
                <a:cs typeface="Calibri"/>
              </a:rPr>
              <a:t>colonos, </a:t>
            </a:r>
            <a:r>
              <a:rPr dirty="0" sz="1050" spc="20">
                <a:latin typeface="Calibri"/>
                <a:cs typeface="Calibri"/>
              </a:rPr>
              <a:t>pequenos</a:t>
            </a:r>
            <a:r>
              <a:rPr dirty="0" sz="1050" spc="-7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agri-  </a:t>
            </a:r>
            <a:r>
              <a:rPr dirty="0" sz="1050" spc="-5">
                <a:latin typeface="Calibri"/>
                <a:cs typeface="Calibri"/>
              </a:rPr>
              <a:t>cultores, </a:t>
            </a:r>
            <a:r>
              <a:rPr dirty="0" sz="1050" spc="5">
                <a:latin typeface="Calibri"/>
                <a:cs typeface="Calibri"/>
              </a:rPr>
              <a:t>campesinos, agricultores  </a:t>
            </a:r>
            <a:r>
              <a:rPr dirty="0" sz="1050">
                <a:latin typeface="Calibri"/>
                <a:cs typeface="Calibri"/>
              </a:rPr>
              <a:t>assentados, </a:t>
            </a:r>
            <a:r>
              <a:rPr dirty="0" sz="1050" spc="10">
                <a:latin typeface="Calibri"/>
                <a:cs typeface="Calibri"/>
              </a:rPr>
              <a:t>quilombolas, </a:t>
            </a:r>
            <a:r>
              <a:rPr dirty="0" sz="1050" spc="15">
                <a:latin typeface="Calibri"/>
                <a:cs typeface="Calibri"/>
              </a:rPr>
              <a:t>pesca-  </a:t>
            </a:r>
            <a:r>
              <a:rPr dirty="0" sz="1050" spc="-5">
                <a:latin typeface="Calibri"/>
                <a:cs typeface="Calibri"/>
              </a:rPr>
              <a:t>dores, </a:t>
            </a:r>
            <a:r>
              <a:rPr dirty="0" sz="1050" spc="15">
                <a:latin typeface="Calibri"/>
                <a:cs typeface="Calibri"/>
              </a:rPr>
              <a:t>comunidades </a:t>
            </a:r>
            <a:r>
              <a:rPr dirty="0" sz="1050">
                <a:latin typeface="Calibri"/>
                <a:cs typeface="Calibri"/>
              </a:rPr>
              <a:t>tradicionais,  extrativistas e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indígenas.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0475" y="6182852"/>
            <a:ext cx="2026285" cy="14033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80"/>
              </a:spcBef>
            </a:pPr>
            <a:r>
              <a:rPr dirty="0" sz="1100" spc="-10" b="1">
                <a:solidFill>
                  <a:srgbClr val="CA581A"/>
                </a:solidFill>
                <a:latin typeface="Century Gothic"/>
                <a:cs typeface="Century Gothic"/>
              </a:rPr>
              <a:t>AGROINDÚSTRIA</a:t>
            </a:r>
            <a:r>
              <a:rPr dirty="0" sz="1100" spc="-70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b="1">
                <a:solidFill>
                  <a:srgbClr val="CA581A"/>
                </a:solidFill>
                <a:latin typeface="Century Gothic"/>
                <a:cs typeface="Century Gothic"/>
              </a:rPr>
              <a:t>FAMILIAR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5">
                <a:latin typeface="Calibri"/>
                <a:cs typeface="Calibri"/>
              </a:rPr>
              <a:t>Aquela </a:t>
            </a:r>
            <a:r>
              <a:rPr dirty="0" sz="1050" spc="5">
                <a:latin typeface="Calibri"/>
                <a:cs typeface="Calibri"/>
              </a:rPr>
              <a:t>realizada </a:t>
            </a:r>
            <a:r>
              <a:rPr dirty="0" sz="1050" spc="10">
                <a:latin typeface="Calibri"/>
                <a:cs typeface="Calibri"/>
              </a:rPr>
              <a:t>pela </a:t>
            </a:r>
            <a:r>
              <a:rPr dirty="0" sz="1050" spc="5">
                <a:latin typeface="Calibri"/>
                <a:cs typeface="Calibri"/>
              </a:rPr>
              <a:t>agricultura  </a:t>
            </a:r>
            <a:r>
              <a:rPr dirty="0" sz="1050" spc="-15">
                <a:latin typeface="Calibri"/>
                <a:cs typeface="Calibri"/>
              </a:rPr>
              <a:t>familiar, </a:t>
            </a:r>
            <a:r>
              <a:rPr dirty="0" sz="1050" spc="10">
                <a:latin typeface="Calibri"/>
                <a:cs typeface="Calibri"/>
              </a:rPr>
              <a:t>nos </a:t>
            </a:r>
            <a:r>
              <a:rPr dirty="0" sz="1050" spc="5">
                <a:latin typeface="Calibri"/>
                <a:cs typeface="Calibri"/>
              </a:rPr>
              <a:t>seus </a:t>
            </a:r>
            <a:r>
              <a:rPr dirty="0" sz="1050">
                <a:latin typeface="Calibri"/>
                <a:cs typeface="Calibri"/>
              </a:rPr>
              <a:t>distintos </a:t>
            </a:r>
            <a:r>
              <a:rPr dirty="0" sz="1050" spc="15">
                <a:latin typeface="Calibri"/>
                <a:cs typeface="Calibri"/>
              </a:rPr>
              <a:t>públicos 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5">
                <a:latin typeface="Calibri"/>
                <a:cs typeface="Calibri"/>
              </a:rPr>
              <a:t>culturas, </a:t>
            </a:r>
            <a:r>
              <a:rPr dirty="0" sz="1050" spc="10">
                <a:latin typeface="Calibri"/>
                <a:cs typeface="Calibri"/>
              </a:rPr>
              <a:t>citados na </a:t>
            </a:r>
            <a:r>
              <a:rPr dirty="0" sz="1050">
                <a:latin typeface="Calibri"/>
                <a:cs typeface="Calibri"/>
              </a:rPr>
              <a:t>alínea</a:t>
            </a:r>
            <a:r>
              <a:rPr dirty="0" sz="1050" spc="-114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anterior,  </a:t>
            </a:r>
            <a:r>
              <a:rPr dirty="0" sz="1050" spc="10">
                <a:latin typeface="Calibri"/>
                <a:cs typeface="Calibri"/>
              </a:rPr>
              <a:t>localizadas </a:t>
            </a:r>
            <a:r>
              <a:rPr dirty="0" sz="1050" spc="15">
                <a:latin typeface="Calibri"/>
                <a:cs typeface="Calibri"/>
              </a:rPr>
              <a:t>em comunidades </a:t>
            </a:r>
            <a:r>
              <a:rPr dirty="0" sz="1050" spc="-10">
                <a:latin typeface="Calibri"/>
                <a:cs typeface="Calibri"/>
              </a:rPr>
              <a:t>rurais 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>
                <a:latin typeface="Calibri"/>
                <a:cs typeface="Calibri"/>
              </a:rPr>
              <a:t>próximas,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5">
                <a:latin typeface="Calibri"/>
                <a:cs typeface="Calibri"/>
              </a:rPr>
              <a:t>muitas</a:t>
            </a:r>
            <a:r>
              <a:rPr dirty="0" sz="1050" spc="-17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regiões  </a:t>
            </a:r>
            <a:r>
              <a:rPr dirty="0" sz="1050" spc="30">
                <a:latin typeface="Calibri"/>
                <a:cs typeface="Calibri"/>
              </a:rPr>
              <a:t>pode </a:t>
            </a:r>
            <a:r>
              <a:rPr dirty="0" sz="1050" spc="-10">
                <a:latin typeface="Calibri"/>
                <a:cs typeface="Calibri"/>
              </a:rPr>
              <a:t>ser </a:t>
            </a:r>
            <a:r>
              <a:rPr dirty="0" sz="1050" spc="10">
                <a:latin typeface="Calibri"/>
                <a:cs typeface="Calibri"/>
              </a:rPr>
              <a:t>popularmente entendida  </a:t>
            </a:r>
            <a:r>
              <a:rPr dirty="0" sz="1050" spc="20">
                <a:latin typeface="Calibri"/>
                <a:cs typeface="Calibri"/>
              </a:rPr>
              <a:t>como </a:t>
            </a:r>
            <a:r>
              <a:rPr dirty="0" sz="1050" spc="10">
                <a:latin typeface="Calibri"/>
                <a:cs typeface="Calibri"/>
              </a:rPr>
              <a:t>produto</a:t>
            </a:r>
            <a:r>
              <a:rPr dirty="0" sz="1050" spc="-5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colonial.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0475" y="7698454"/>
            <a:ext cx="2012950" cy="1746250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80"/>
              </a:spcBef>
            </a:pPr>
            <a:r>
              <a:rPr dirty="0" sz="1100" spc="-50" b="1">
                <a:solidFill>
                  <a:srgbClr val="CA581A"/>
                </a:solidFill>
                <a:latin typeface="Century Gothic"/>
                <a:cs typeface="Century Gothic"/>
              </a:rPr>
              <a:t>PRODUÇÃO</a:t>
            </a:r>
            <a:r>
              <a:rPr dirty="0" sz="1100" spc="-70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spc="5" b="1">
                <a:solidFill>
                  <a:srgbClr val="CA581A"/>
                </a:solidFill>
                <a:latin typeface="Century Gothic"/>
                <a:cs typeface="Century Gothic"/>
              </a:rPr>
              <a:t>ARTESANAL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5">
                <a:latin typeface="Calibri"/>
                <a:cs typeface="Calibri"/>
              </a:rPr>
              <a:t>Aquela </a:t>
            </a:r>
            <a:r>
              <a:rPr dirty="0" sz="1050" spc="5">
                <a:latin typeface="Calibri"/>
                <a:cs typeface="Calibri"/>
              </a:rPr>
              <a:t>realizada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20">
                <a:latin typeface="Calibri"/>
                <a:cs typeface="Calibri"/>
              </a:rPr>
              <a:t>pequena </a:t>
            </a:r>
            <a:r>
              <a:rPr dirty="0" sz="1050" spc="-5">
                <a:latin typeface="Calibri"/>
                <a:cs typeface="Calibri"/>
              </a:rPr>
              <a:t>es-  </a:t>
            </a:r>
            <a:r>
              <a:rPr dirty="0" sz="1050" spc="5">
                <a:latin typeface="Calibri"/>
                <a:cs typeface="Calibri"/>
              </a:rPr>
              <a:t>cala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produção,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se </a:t>
            </a:r>
            <a:r>
              <a:rPr dirty="0" sz="1050" spc="5">
                <a:latin typeface="Calibri"/>
                <a:cs typeface="Calibri"/>
              </a:rPr>
              <a:t>utiliza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micro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pequenas </a:t>
            </a:r>
            <a:r>
              <a:rPr dirty="0" sz="1050" spc="-5">
                <a:latin typeface="Calibri"/>
                <a:cs typeface="Calibri"/>
              </a:rPr>
              <a:t>estruturas </a:t>
            </a:r>
            <a:r>
              <a:rPr dirty="0" sz="1050" spc="-10">
                <a:latin typeface="Calibri"/>
                <a:cs typeface="Calibri"/>
              </a:rPr>
              <a:t>físicas,  </a:t>
            </a:r>
            <a:r>
              <a:rPr dirty="0" sz="1050" spc="5">
                <a:latin typeface="Calibri"/>
                <a:cs typeface="Calibri"/>
              </a:rPr>
              <a:t>valendo-se, </a:t>
            </a:r>
            <a:r>
              <a:rPr dirty="0" sz="1050">
                <a:latin typeface="Calibri"/>
                <a:cs typeface="Calibri"/>
              </a:rPr>
              <a:t>geralmente,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mão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10">
                <a:latin typeface="Calibri"/>
                <a:cs typeface="Calibri"/>
              </a:rPr>
              <a:t>obra </a:t>
            </a:r>
            <a:r>
              <a:rPr dirty="0" sz="1050">
                <a:latin typeface="Calibri"/>
                <a:cs typeface="Calibri"/>
              </a:rPr>
              <a:t>intensiva, </a:t>
            </a:r>
            <a:r>
              <a:rPr dirty="0" sz="1050" spc="25">
                <a:latin typeface="Calibri"/>
                <a:cs typeface="Calibri"/>
              </a:rPr>
              <a:t>agregando </a:t>
            </a:r>
            <a:r>
              <a:rPr dirty="0" sz="1050" spc="5">
                <a:latin typeface="Calibri"/>
                <a:cs typeface="Calibri"/>
              </a:rPr>
              <a:t>aos </a:t>
            </a:r>
            <a:r>
              <a:rPr dirty="0" sz="1050" spc="15">
                <a:latin typeface="Calibri"/>
                <a:cs typeface="Calibri"/>
              </a:rPr>
              <a:t>pro-  </a:t>
            </a:r>
            <a:r>
              <a:rPr dirty="0" sz="1050" spc="10">
                <a:latin typeface="Calibri"/>
                <a:cs typeface="Calibri"/>
              </a:rPr>
              <a:t>dutos </a:t>
            </a:r>
            <a:r>
              <a:rPr dirty="0" sz="1050">
                <a:latin typeface="Calibri"/>
                <a:cs typeface="Calibri"/>
              </a:rPr>
              <a:t>características </a:t>
            </a:r>
            <a:r>
              <a:rPr dirty="0" sz="1050" spc="10">
                <a:latin typeface="Calibri"/>
                <a:cs typeface="Calibri"/>
              </a:rPr>
              <a:t>peculiaridades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aspectos </a:t>
            </a:r>
            <a:r>
              <a:rPr dirty="0" sz="1050" spc="-5">
                <a:latin typeface="Calibri"/>
                <a:cs typeface="Calibri"/>
              </a:rPr>
              <a:t>históricos, culturais,</a:t>
            </a:r>
            <a:r>
              <a:rPr dirty="0" sz="1050" spc="-100">
                <a:latin typeface="Calibri"/>
                <a:cs typeface="Calibri"/>
              </a:rPr>
              <a:t> </a:t>
            </a:r>
            <a:r>
              <a:rPr dirty="0" sz="1050" spc="40">
                <a:latin typeface="Calibri"/>
                <a:cs typeface="Calibri"/>
              </a:rPr>
              <a:t>ge-  </a:t>
            </a:r>
            <a:r>
              <a:rPr dirty="0" sz="1050" spc="10">
                <a:latin typeface="Calibri"/>
                <a:cs typeface="Calibri"/>
              </a:rPr>
              <a:t>ográficos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criatividade </a:t>
            </a:r>
            <a:r>
              <a:rPr dirty="0" sz="1050" spc="15">
                <a:latin typeface="Calibri"/>
                <a:cs typeface="Calibri"/>
              </a:rPr>
              <a:t>humana 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10">
                <a:latin typeface="Calibri"/>
                <a:cs typeface="Calibri"/>
              </a:rPr>
              <a:t>lhe </a:t>
            </a:r>
            <a:r>
              <a:rPr dirty="0" sz="1050">
                <a:latin typeface="Calibri"/>
                <a:cs typeface="Calibri"/>
              </a:rPr>
              <a:t>conferem</a:t>
            </a:r>
            <a:r>
              <a:rPr dirty="0" sz="1050" spc="-8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identidade.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83366" y="4849347"/>
            <a:ext cx="2028825" cy="17354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3970" marR="704215">
              <a:lnSpc>
                <a:spcPct val="102200"/>
              </a:lnSpc>
              <a:spcBef>
                <a:spcPts val="70"/>
              </a:spcBef>
            </a:pPr>
            <a:r>
              <a:rPr dirty="0" sz="1100" spc="-10" b="1">
                <a:solidFill>
                  <a:srgbClr val="CA581A"/>
                </a:solidFill>
                <a:latin typeface="Century Gothic"/>
                <a:cs typeface="Century Gothic"/>
              </a:rPr>
              <a:t>AGROINDÚSTRIA</a:t>
            </a:r>
            <a:r>
              <a:rPr dirty="0" sz="1100" spc="-110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spc="15" b="1">
                <a:solidFill>
                  <a:srgbClr val="CA581A"/>
                </a:solidFill>
                <a:latin typeface="Century Gothic"/>
                <a:cs typeface="Century Gothic"/>
              </a:rPr>
              <a:t>DE  </a:t>
            </a:r>
            <a:r>
              <a:rPr dirty="0" sz="1100" spc="-15" b="1">
                <a:solidFill>
                  <a:srgbClr val="CA581A"/>
                </a:solidFill>
                <a:latin typeface="Century Gothic"/>
                <a:cs typeface="Century Gothic"/>
              </a:rPr>
              <a:t>PEQUENO</a:t>
            </a:r>
            <a:r>
              <a:rPr dirty="0" sz="1100" spc="-75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spc="25" b="1">
                <a:solidFill>
                  <a:srgbClr val="CA581A"/>
                </a:solidFill>
                <a:latin typeface="Century Gothic"/>
                <a:cs typeface="Century Gothic"/>
              </a:rPr>
              <a:t>PORTE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5">
                <a:latin typeface="Calibri"/>
                <a:cs typeface="Calibri"/>
              </a:rPr>
              <a:t>Aquela </a:t>
            </a:r>
            <a:r>
              <a:rPr dirty="0" sz="1050" spc="5">
                <a:latin typeface="Calibri"/>
                <a:cs typeface="Calibri"/>
              </a:rPr>
              <a:t>caracterizada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-15">
                <a:latin typeface="Calibri"/>
                <a:cs typeface="Calibri"/>
              </a:rPr>
              <a:t>ter </a:t>
            </a:r>
            <a:r>
              <a:rPr dirty="0" sz="1050" spc="15">
                <a:latin typeface="Calibri"/>
                <a:cs typeface="Calibri"/>
              </a:rPr>
              <a:t>produ-  ção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média </a:t>
            </a:r>
            <a:r>
              <a:rPr dirty="0" sz="1050" spc="-5">
                <a:latin typeface="Calibri"/>
                <a:cs typeface="Calibri"/>
              </a:rPr>
              <a:t>escala, </a:t>
            </a:r>
            <a:r>
              <a:rPr dirty="0" sz="1050" spc="20">
                <a:latin typeface="Calibri"/>
                <a:cs typeface="Calibri"/>
              </a:rPr>
              <a:t>como </a:t>
            </a:r>
            <a:r>
              <a:rPr dirty="0" sz="1050" spc="-5">
                <a:latin typeface="Calibri"/>
                <a:cs typeface="Calibri"/>
              </a:rPr>
              <a:t>regra,  </a:t>
            </a:r>
            <a:r>
              <a:rPr dirty="0" sz="1050" spc="10">
                <a:latin typeface="Calibri"/>
                <a:cs typeface="Calibri"/>
              </a:rPr>
              <a:t>reunindo </a:t>
            </a:r>
            <a:r>
              <a:rPr dirty="0" sz="1050" spc="25">
                <a:latin typeface="Calibri"/>
                <a:cs typeface="Calibri"/>
              </a:rPr>
              <a:t>um </a:t>
            </a:r>
            <a:r>
              <a:rPr dirty="0" sz="1050" spc="10">
                <a:latin typeface="Calibri"/>
                <a:cs typeface="Calibri"/>
              </a:rPr>
              <a:t>conjunto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pessoas  </a:t>
            </a:r>
            <a:r>
              <a:rPr dirty="0" sz="1050" spc="15">
                <a:latin typeface="Calibri"/>
                <a:cs typeface="Calibri"/>
              </a:rPr>
              <a:t>organizadas </a:t>
            </a:r>
            <a:r>
              <a:rPr dirty="0" sz="1050">
                <a:latin typeface="Calibri"/>
                <a:cs typeface="Calibri"/>
              </a:rPr>
              <a:t>coletivamente, formal 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>
                <a:latin typeface="Calibri"/>
                <a:cs typeface="Calibri"/>
              </a:rPr>
              <a:t>informalmente, </a:t>
            </a:r>
            <a:r>
              <a:rPr dirty="0" sz="1050" spc="15">
                <a:latin typeface="Calibri"/>
                <a:cs typeface="Calibri"/>
              </a:rPr>
              <a:t>em grupos,  </a:t>
            </a:r>
            <a:r>
              <a:rPr dirty="0" sz="1050" spc="5">
                <a:latin typeface="Calibri"/>
                <a:cs typeface="Calibri"/>
              </a:rPr>
              <a:t>associações </a:t>
            </a:r>
            <a:r>
              <a:rPr dirty="0" sz="1050" spc="-15">
                <a:latin typeface="Calibri"/>
                <a:cs typeface="Calibri"/>
              </a:rPr>
              <a:t>e/ou </a:t>
            </a:r>
            <a:r>
              <a:rPr dirty="0" sz="1050">
                <a:latin typeface="Calibri"/>
                <a:cs typeface="Calibri"/>
              </a:rPr>
              <a:t>cooperativas, </a:t>
            </a:r>
            <a:r>
              <a:rPr dirty="0" sz="1050" spc="10">
                <a:latin typeface="Calibri"/>
                <a:cs typeface="Calibri"/>
              </a:rPr>
              <a:t>mas  </a:t>
            </a:r>
            <a:r>
              <a:rPr dirty="0" sz="1050" spc="30">
                <a:latin typeface="Calibri"/>
                <a:cs typeface="Calibri"/>
              </a:rPr>
              <a:t>podendo </a:t>
            </a:r>
            <a:r>
              <a:rPr dirty="0" sz="1050" spc="-10">
                <a:latin typeface="Calibri"/>
                <a:cs typeface="Calibri"/>
              </a:rPr>
              <a:t>ser </a:t>
            </a:r>
            <a:r>
              <a:rPr dirty="0" sz="1050" spc="10">
                <a:latin typeface="Calibri"/>
                <a:cs typeface="Calibri"/>
              </a:rPr>
              <a:t>propriedade</a:t>
            </a:r>
            <a:r>
              <a:rPr dirty="0" sz="1050" spc="-10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individual  </a:t>
            </a:r>
            <a:r>
              <a:rPr dirty="0" sz="1050" spc="20">
                <a:latin typeface="Calibri"/>
                <a:cs typeface="Calibri"/>
              </a:rPr>
              <a:t>ou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familiar.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83300" y="6707846"/>
            <a:ext cx="1973580" cy="207835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3970" marR="495300">
              <a:lnSpc>
                <a:spcPct val="102200"/>
              </a:lnSpc>
              <a:spcBef>
                <a:spcPts val="70"/>
              </a:spcBef>
            </a:pPr>
            <a:r>
              <a:rPr dirty="0" sz="1100" spc="-40" b="1">
                <a:solidFill>
                  <a:srgbClr val="CA581A"/>
                </a:solidFill>
                <a:latin typeface="Century Gothic"/>
                <a:cs typeface="Century Gothic"/>
              </a:rPr>
              <a:t>SERVIÇO </a:t>
            </a:r>
            <a:r>
              <a:rPr dirty="0" sz="1100" spc="15" b="1">
                <a:solidFill>
                  <a:srgbClr val="CA581A"/>
                </a:solidFill>
                <a:latin typeface="Century Gothic"/>
                <a:cs typeface="Century Gothic"/>
              </a:rPr>
              <a:t>DE</a:t>
            </a:r>
            <a:r>
              <a:rPr dirty="0" sz="1100" spc="-130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spc="-40" b="1">
                <a:solidFill>
                  <a:srgbClr val="CA581A"/>
                </a:solidFill>
                <a:latin typeface="Century Gothic"/>
                <a:cs typeface="Century Gothic"/>
              </a:rPr>
              <a:t>INSPEÇÃO  </a:t>
            </a:r>
            <a:r>
              <a:rPr dirty="0" sz="1100" spc="-20" b="1">
                <a:solidFill>
                  <a:srgbClr val="CA581A"/>
                </a:solidFill>
                <a:latin typeface="Century Gothic"/>
                <a:cs typeface="Century Gothic"/>
              </a:rPr>
              <a:t>MUNICIPAL </a:t>
            </a:r>
            <a:r>
              <a:rPr dirty="0" sz="1100" spc="-110" b="1">
                <a:solidFill>
                  <a:srgbClr val="CA581A"/>
                </a:solidFill>
                <a:latin typeface="Century Gothic"/>
                <a:cs typeface="Century Gothic"/>
              </a:rPr>
              <a:t>-</a:t>
            </a:r>
            <a:r>
              <a:rPr dirty="0" sz="1100" spc="-120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100" b="1">
                <a:solidFill>
                  <a:srgbClr val="CA581A"/>
                </a:solidFill>
                <a:latin typeface="Century Gothic"/>
                <a:cs typeface="Century Gothic"/>
              </a:rPr>
              <a:t>SIM</a:t>
            </a:r>
            <a:endParaRPr sz="1100">
              <a:latin typeface="Century Gothic"/>
              <a:cs typeface="Century Gothic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5">
                <a:latin typeface="Calibri"/>
                <a:cs typeface="Calibri"/>
              </a:rPr>
              <a:t>Aquele </a:t>
            </a:r>
            <a:r>
              <a:rPr dirty="0" sz="1050" spc="5">
                <a:latin typeface="Calibri"/>
                <a:cs typeface="Calibri"/>
              </a:rPr>
              <a:t>criado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10">
                <a:latin typeface="Calibri"/>
                <a:cs typeface="Calibri"/>
              </a:rPr>
              <a:t>legislação espe-  </a:t>
            </a:r>
            <a:r>
              <a:rPr dirty="0" sz="1050" spc="-5">
                <a:latin typeface="Calibri"/>
                <a:cs typeface="Calibri"/>
              </a:rPr>
              <a:t>cífica,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5">
                <a:latin typeface="Calibri"/>
                <a:cs typeface="Calibri"/>
              </a:rPr>
              <a:t>visa </a:t>
            </a:r>
            <a:r>
              <a:rPr dirty="0" sz="1050">
                <a:latin typeface="Calibri"/>
                <a:cs typeface="Calibri"/>
              </a:rPr>
              <a:t>dotar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município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serviço </a:t>
            </a:r>
            <a:r>
              <a:rPr dirty="0" sz="1050" spc="20">
                <a:latin typeface="Calibri"/>
                <a:cs typeface="Calibri"/>
              </a:rPr>
              <a:t>público de </a:t>
            </a:r>
            <a:r>
              <a:rPr dirty="0" sz="1050" spc="10">
                <a:latin typeface="Calibri"/>
                <a:cs typeface="Calibri"/>
              </a:rPr>
              <a:t>inspeção </a:t>
            </a:r>
            <a:r>
              <a:rPr dirty="0" sz="1050">
                <a:latin typeface="Calibri"/>
                <a:cs typeface="Calibri"/>
              </a:rPr>
              <a:t>e  </a:t>
            </a:r>
            <a:r>
              <a:rPr dirty="0" sz="1050" spc="5">
                <a:latin typeface="Calibri"/>
                <a:cs typeface="Calibri"/>
              </a:rPr>
              <a:t>fiscalização </a:t>
            </a:r>
            <a:r>
              <a:rPr dirty="0" sz="1050">
                <a:latin typeface="Calibri"/>
                <a:cs typeface="Calibri"/>
              </a:rPr>
              <a:t>industrial e </a:t>
            </a:r>
            <a:r>
              <a:rPr dirty="0" sz="1050" spc="-5">
                <a:latin typeface="Calibri"/>
                <a:cs typeface="Calibri"/>
              </a:rPr>
              <a:t>sanitária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10">
                <a:latin typeface="Calibri"/>
                <a:cs typeface="Calibri"/>
              </a:rPr>
              <a:t>produtos </a:t>
            </a:r>
            <a:r>
              <a:rPr dirty="0" sz="1050" spc="20">
                <a:latin typeface="Calibri"/>
                <a:cs typeface="Calibri"/>
              </a:rPr>
              <a:t>de origem </a:t>
            </a:r>
            <a:r>
              <a:rPr dirty="0" sz="1050" spc="5">
                <a:latin typeface="Calibri"/>
                <a:cs typeface="Calibri"/>
              </a:rPr>
              <a:t>animal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165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vege-  </a:t>
            </a:r>
            <a:r>
              <a:rPr dirty="0" sz="1050" spc="-15">
                <a:latin typeface="Calibri"/>
                <a:cs typeface="Calibri"/>
              </a:rPr>
              <a:t>tal, </a:t>
            </a:r>
            <a:r>
              <a:rPr dirty="0" sz="1050" spc="5">
                <a:latin typeface="Calibri"/>
                <a:cs typeface="Calibri"/>
              </a:rPr>
              <a:t>comestíveis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não </a:t>
            </a:r>
            <a:r>
              <a:rPr dirty="0" sz="1050">
                <a:latin typeface="Calibri"/>
                <a:cs typeface="Calibri"/>
              </a:rPr>
              <a:t>comestíveis,  </a:t>
            </a:r>
            <a:r>
              <a:rPr dirty="0" sz="1050" spc="20">
                <a:latin typeface="Calibri"/>
                <a:cs typeface="Calibri"/>
              </a:rPr>
              <a:t>como </a:t>
            </a:r>
            <a:r>
              <a:rPr dirty="0" sz="1050" spc="5">
                <a:latin typeface="Calibri"/>
                <a:cs typeface="Calibri"/>
              </a:rPr>
              <a:t>estabelecimentos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10">
                <a:latin typeface="Calibri"/>
                <a:cs typeface="Calibri"/>
              </a:rPr>
              <a:t>abate,  </a:t>
            </a:r>
            <a:r>
              <a:rPr dirty="0" sz="1050">
                <a:latin typeface="Calibri"/>
                <a:cs typeface="Calibri"/>
              </a:rPr>
              <a:t>processamento, </a:t>
            </a:r>
            <a:r>
              <a:rPr dirty="0" sz="1050" spc="5">
                <a:latin typeface="Calibri"/>
                <a:cs typeface="Calibri"/>
              </a:rPr>
              <a:t>manipulação,  </a:t>
            </a:r>
            <a:r>
              <a:rPr dirty="0" sz="1050" spc="-5">
                <a:latin typeface="Calibri"/>
                <a:cs typeface="Calibri"/>
              </a:rPr>
              <a:t>transformação, </a:t>
            </a:r>
            <a:r>
              <a:rPr dirty="0" sz="1050" spc="5">
                <a:latin typeface="Calibri"/>
                <a:cs typeface="Calibri"/>
              </a:rPr>
              <a:t>acondicionamento,  armazenamento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envasamento.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91299" y="4418472"/>
            <a:ext cx="1572895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Qual </a:t>
            </a:r>
            <a:r>
              <a:rPr dirty="0" sz="1400" spc="-150" b="1" i="1">
                <a:solidFill>
                  <a:srgbClr val="45884B"/>
                </a:solidFill>
                <a:latin typeface="Century Gothic"/>
                <a:cs typeface="Century Gothic"/>
              </a:rPr>
              <a:t>a </a:t>
            </a:r>
            <a:r>
              <a:rPr dirty="0" sz="1400" spc="-75" b="1" i="1">
                <a:solidFill>
                  <a:srgbClr val="45884B"/>
                </a:solidFill>
                <a:latin typeface="Century Gothic"/>
                <a:cs typeface="Century Gothic"/>
              </a:rPr>
              <a:t>finalidade</a:t>
            </a:r>
            <a:r>
              <a:rPr dirty="0" sz="1400" spc="-21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30" b="1" i="1">
                <a:solidFill>
                  <a:srgbClr val="45884B"/>
                </a:solidFill>
                <a:latin typeface="Century Gothic"/>
                <a:cs typeface="Century Gothic"/>
              </a:rPr>
              <a:t>do  </a:t>
            </a:r>
            <a:r>
              <a:rPr dirty="0" sz="1400" spc="-45" b="1" i="1">
                <a:solidFill>
                  <a:srgbClr val="45884B"/>
                </a:solidFill>
                <a:latin typeface="Century Gothic"/>
                <a:cs typeface="Century Gothic"/>
              </a:rPr>
              <a:t>SUSAF-PR: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91299" y="5054780"/>
            <a:ext cx="1710689" cy="375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>
                <a:latin typeface="Calibri"/>
                <a:cs typeface="Calibri"/>
              </a:rPr>
              <a:t>Realizar a </a:t>
            </a:r>
            <a:r>
              <a:rPr dirty="0" sz="1050" spc="10">
                <a:latin typeface="Calibri"/>
                <a:cs typeface="Calibri"/>
              </a:rPr>
              <a:t>integração </a:t>
            </a:r>
            <a:r>
              <a:rPr dirty="0" sz="1050" spc="15">
                <a:latin typeface="Calibri"/>
                <a:cs typeface="Calibri"/>
              </a:rPr>
              <a:t>dos</a:t>
            </a:r>
            <a:r>
              <a:rPr dirty="0" sz="1050" spc="-12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ser-  </a:t>
            </a:r>
            <a:r>
              <a:rPr dirty="0" sz="1050" spc="10">
                <a:latin typeface="Calibri"/>
                <a:cs typeface="Calibri"/>
              </a:rPr>
              <a:t>viços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inspeção</a:t>
            </a:r>
            <a:r>
              <a:rPr dirty="0" sz="1050" spc="-8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municipais;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91299" y="5549242"/>
            <a:ext cx="171958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2720">
              <a:lnSpc>
                <a:spcPct val="1095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-15">
                <a:latin typeface="Calibri"/>
                <a:cs typeface="Calibri"/>
              </a:rPr>
              <a:t>Traçar </a:t>
            </a:r>
            <a:r>
              <a:rPr dirty="0" sz="1050" spc="-5">
                <a:latin typeface="Calibri"/>
                <a:cs typeface="Calibri"/>
              </a:rPr>
              <a:t>as diretrizes </a:t>
            </a:r>
            <a:r>
              <a:rPr dirty="0" sz="1050" spc="5">
                <a:latin typeface="Calibri"/>
                <a:cs typeface="Calibri"/>
              </a:rPr>
              <a:t>básicas  </a:t>
            </a:r>
            <a:r>
              <a:rPr dirty="0" sz="1050" spc="15">
                <a:latin typeface="Calibri"/>
                <a:cs typeface="Calibri"/>
              </a:rPr>
              <a:t>da Sanidade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Agroindustrial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9500"/>
              </a:lnSpc>
            </a:pPr>
            <a:r>
              <a:rPr dirty="0" sz="1050" spc="-15">
                <a:latin typeface="Calibri"/>
                <a:cs typeface="Calibri"/>
              </a:rPr>
              <a:t>Familiar, </a:t>
            </a:r>
            <a:r>
              <a:rPr dirty="0" sz="1050" spc="5">
                <a:latin typeface="Calibri"/>
                <a:cs typeface="Calibri"/>
              </a:rPr>
              <a:t>Artesanal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0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Peque-  </a:t>
            </a:r>
            <a:r>
              <a:rPr dirty="0" sz="1050" spc="25">
                <a:latin typeface="Calibri"/>
                <a:cs typeface="Calibri"/>
              </a:rPr>
              <a:t>no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Porte;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91299" y="6409349"/>
            <a:ext cx="164655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5">
                <a:latin typeface="Calibri"/>
                <a:cs typeface="Calibri"/>
              </a:rPr>
              <a:t>Produzir </a:t>
            </a:r>
            <a:r>
              <a:rPr dirty="0" sz="1050">
                <a:latin typeface="Calibri"/>
                <a:cs typeface="Calibri"/>
              </a:rPr>
              <a:t>e editar</a:t>
            </a:r>
            <a:r>
              <a:rPr dirty="0" sz="1050" spc="-7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instruções;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91299" y="6713387"/>
            <a:ext cx="1704339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>
                <a:latin typeface="Calibri"/>
                <a:cs typeface="Calibri"/>
              </a:rPr>
              <a:t>Realizar e estimular</a:t>
            </a:r>
            <a:r>
              <a:rPr dirty="0" sz="1050" spc="-8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parcerias 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15">
                <a:latin typeface="Calibri"/>
                <a:cs typeface="Calibri"/>
              </a:rPr>
              <a:t>órgãos públicos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priva-  </a:t>
            </a:r>
            <a:r>
              <a:rPr dirty="0" sz="1050" spc="-15">
                <a:latin typeface="Calibri"/>
                <a:cs typeface="Calibri"/>
              </a:rPr>
              <a:t>dos;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91299" y="7383071"/>
            <a:ext cx="1766570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Conceder </a:t>
            </a:r>
            <a:r>
              <a:rPr dirty="0" sz="1050" spc="5">
                <a:latin typeface="Calibri"/>
                <a:cs typeface="Calibri"/>
              </a:rPr>
              <a:t>autorização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liberação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comércio</a:t>
            </a:r>
            <a:r>
              <a:rPr dirty="0" sz="1050" spc="-9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intermu-  </a:t>
            </a:r>
            <a:r>
              <a:rPr dirty="0" sz="1050" spc="-5">
                <a:latin typeface="Calibri"/>
                <a:cs typeface="Calibri"/>
              </a:rPr>
              <a:t>nicipal;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91299" y="8052754"/>
            <a:ext cx="1716405" cy="55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Conceder </a:t>
            </a:r>
            <a:r>
              <a:rPr dirty="0" sz="1050" spc="5">
                <a:latin typeface="Calibri"/>
                <a:cs typeface="Calibri"/>
              </a:rPr>
              <a:t>autorização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7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uso 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5">
                <a:latin typeface="Calibri"/>
                <a:cs typeface="Calibri"/>
              </a:rPr>
              <a:t>realizar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5">
                <a:latin typeface="Calibri"/>
                <a:cs typeface="Calibri"/>
              </a:rPr>
              <a:t>gestão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selo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qualidade;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1299" y="8722438"/>
            <a:ext cx="1735455" cy="901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95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5">
                <a:latin typeface="Calibri"/>
                <a:cs typeface="Calibri"/>
              </a:rPr>
              <a:t>Organizar </a:t>
            </a:r>
            <a:r>
              <a:rPr dirty="0" sz="1050">
                <a:latin typeface="Calibri"/>
                <a:cs typeface="Calibri"/>
              </a:rPr>
              <a:t>e manter </a:t>
            </a:r>
            <a:r>
              <a:rPr dirty="0" sz="1050" spc="5">
                <a:latin typeface="Calibri"/>
                <a:cs typeface="Calibri"/>
              </a:rPr>
              <a:t>informa-  </a:t>
            </a:r>
            <a:r>
              <a:rPr dirty="0" sz="1050" spc="10">
                <a:latin typeface="Calibri"/>
                <a:cs typeface="Calibri"/>
              </a:rPr>
              <a:t>ções </a:t>
            </a:r>
            <a:r>
              <a:rPr dirty="0" sz="1050">
                <a:latin typeface="Calibri"/>
                <a:cs typeface="Calibri"/>
              </a:rPr>
              <a:t>cadastrais </a:t>
            </a:r>
            <a:r>
              <a:rPr dirty="0" sz="1050" spc="10">
                <a:latin typeface="Calibri"/>
                <a:cs typeface="Calibri"/>
              </a:rPr>
              <a:t>das </a:t>
            </a:r>
            <a:r>
              <a:rPr dirty="0" sz="1050" spc="15">
                <a:latin typeface="Calibri"/>
                <a:cs typeface="Calibri"/>
              </a:rPr>
              <a:t>Agroindús-  </a:t>
            </a:r>
            <a:r>
              <a:rPr dirty="0" sz="1050" spc="-10">
                <a:latin typeface="Calibri"/>
                <a:cs typeface="Calibri"/>
              </a:rPr>
              <a:t>trias Familiares, </a:t>
            </a:r>
            <a:r>
              <a:rPr dirty="0" sz="1050">
                <a:latin typeface="Calibri"/>
                <a:cs typeface="Calibri"/>
              </a:rPr>
              <a:t>Artesanais e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15">
                <a:latin typeface="Calibri"/>
                <a:cs typeface="Calibri"/>
              </a:rPr>
              <a:t>Pequeno </a:t>
            </a:r>
            <a:r>
              <a:rPr dirty="0" sz="1050">
                <a:latin typeface="Calibri"/>
                <a:cs typeface="Calibri"/>
              </a:rPr>
              <a:t>Porte existentes </a:t>
            </a:r>
            <a:r>
              <a:rPr dirty="0" sz="1050" spc="25">
                <a:latin typeface="Calibri"/>
                <a:cs typeface="Calibri"/>
              </a:rPr>
              <a:t>no  </a:t>
            </a:r>
            <a:r>
              <a:rPr dirty="0" sz="1050" spc="10">
                <a:latin typeface="Calibri"/>
                <a:cs typeface="Calibri"/>
              </a:rPr>
              <a:t>Estado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Paraná.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23299" y="3526882"/>
            <a:ext cx="20320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75" b="1" i="1">
                <a:solidFill>
                  <a:srgbClr val="45884B"/>
                </a:solidFill>
                <a:latin typeface="Century Gothic"/>
                <a:cs typeface="Century Gothic"/>
              </a:rPr>
              <a:t>Como </a:t>
            </a:r>
            <a:r>
              <a:rPr dirty="0" sz="1400" spc="-55" b="1" i="1">
                <a:solidFill>
                  <a:srgbClr val="45884B"/>
                </a:solidFill>
                <a:latin typeface="Century Gothic"/>
                <a:cs typeface="Century Gothic"/>
              </a:rPr>
              <a:t>aderir </a:t>
            </a:r>
            <a:r>
              <a:rPr dirty="0" sz="1400" spc="-135" b="1" i="1">
                <a:solidFill>
                  <a:srgbClr val="45884B"/>
                </a:solidFill>
                <a:latin typeface="Century Gothic"/>
                <a:cs typeface="Century Gothic"/>
              </a:rPr>
              <a:t>ao</a:t>
            </a:r>
            <a:r>
              <a:rPr dirty="0" sz="1400" spc="-21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45" b="1" i="1">
                <a:solidFill>
                  <a:srgbClr val="45884B"/>
                </a:solidFill>
                <a:latin typeface="Century Gothic"/>
                <a:cs typeface="Century Gothic"/>
              </a:rPr>
              <a:t>SUSAF-PR: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23299" y="3947214"/>
            <a:ext cx="2615565" cy="71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-10">
                <a:latin typeface="Calibri"/>
                <a:cs typeface="Calibri"/>
              </a:rPr>
              <a:t>Para </a:t>
            </a:r>
            <a:r>
              <a:rPr dirty="0" sz="1050" spc="-5">
                <a:latin typeface="Calibri"/>
                <a:cs typeface="Calibri"/>
              </a:rPr>
              <a:t>aderir </a:t>
            </a:r>
            <a:r>
              <a:rPr dirty="0" sz="1050" spc="10">
                <a:latin typeface="Calibri"/>
                <a:cs typeface="Calibri"/>
              </a:rPr>
              <a:t>ao SUSAF-PR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município </a:t>
            </a:r>
            <a:r>
              <a:rPr dirty="0" sz="1050">
                <a:latin typeface="Calibri"/>
                <a:cs typeface="Calibri"/>
              </a:rPr>
              <a:t>deverá  </a:t>
            </a:r>
            <a:r>
              <a:rPr dirty="0" sz="1050" spc="-15">
                <a:latin typeface="Calibri"/>
                <a:cs typeface="Calibri"/>
              </a:rPr>
              <a:t>ter </a:t>
            </a:r>
            <a:r>
              <a:rPr dirty="0" sz="1050" spc="10">
                <a:latin typeface="Calibri"/>
                <a:cs typeface="Calibri"/>
              </a:rPr>
              <a:t>legislação municipal criando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-20">
                <a:latin typeface="Calibri"/>
                <a:cs typeface="Calibri"/>
              </a:rPr>
              <a:t>SIM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40">
                <a:latin typeface="Calibri"/>
                <a:cs typeface="Calibri"/>
              </a:rPr>
              <a:t>ter, </a:t>
            </a:r>
            <a:r>
              <a:rPr dirty="0" sz="1050" spc="15">
                <a:latin typeface="Calibri"/>
                <a:cs typeface="Calibri"/>
              </a:rPr>
              <a:t>em  </a:t>
            </a:r>
            <a:r>
              <a:rPr dirty="0" sz="1050" spc="5">
                <a:latin typeface="Calibri"/>
                <a:cs typeface="Calibri"/>
              </a:rPr>
              <a:t>funcionamento,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serviço </a:t>
            </a:r>
            <a:r>
              <a:rPr dirty="0" sz="1050" spc="25">
                <a:latin typeface="Calibri"/>
                <a:cs typeface="Calibri"/>
              </a:rPr>
              <a:t>no </a:t>
            </a:r>
            <a:r>
              <a:rPr dirty="0" sz="1050" spc="15">
                <a:latin typeface="Calibri"/>
                <a:cs typeface="Calibri"/>
              </a:rPr>
              <a:t>município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15">
                <a:latin typeface="Calibri"/>
                <a:cs typeface="Calibri"/>
              </a:rPr>
              <a:t>em  </a:t>
            </a:r>
            <a:r>
              <a:rPr dirty="0" sz="1050" spc="5">
                <a:latin typeface="Calibri"/>
                <a:cs typeface="Calibri"/>
              </a:rPr>
              <a:t>consórcio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regional.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23299" y="5101931"/>
            <a:ext cx="1845310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100" b="1" i="1">
                <a:solidFill>
                  <a:srgbClr val="45884B"/>
                </a:solidFill>
                <a:latin typeface="Century Gothic"/>
                <a:cs typeface="Century Gothic"/>
              </a:rPr>
              <a:t>Algumas </a:t>
            </a: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características  </a:t>
            </a:r>
            <a:r>
              <a:rPr dirty="0" sz="1400" spc="-130" b="1" i="1">
                <a:solidFill>
                  <a:srgbClr val="45884B"/>
                </a:solidFill>
                <a:latin typeface="Century Gothic"/>
                <a:cs typeface="Century Gothic"/>
              </a:rPr>
              <a:t>do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45" b="1" i="1">
                <a:solidFill>
                  <a:srgbClr val="45884B"/>
                </a:solidFill>
                <a:latin typeface="Century Gothic"/>
                <a:cs typeface="Century Gothic"/>
              </a:rPr>
              <a:t>SUSAF-PR: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23299" y="5738163"/>
            <a:ext cx="2710180" cy="71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10">
                <a:latin typeface="Calibri"/>
                <a:cs typeface="Calibri"/>
              </a:rPr>
              <a:t>Os produtos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5">
                <a:latin typeface="Calibri"/>
                <a:cs typeface="Calibri"/>
              </a:rPr>
              <a:t>têm </a:t>
            </a:r>
            <a:r>
              <a:rPr dirty="0" sz="1050" spc="10">
                <a:latin typeface="Calibri"/>
                <a:cs typeface="Calibri"/>
              </a:rPr>
              <a:t>inspeção municipal </a:t>
            </a:r>
            <a:r>
              <a:rPr dirty="0" sz="1050" spc="20">
                <a:latin typeface="Calibri"/>
                <a:cs typeface="Calibri"/>
              </a:rPr>
              <a:t>com  </a:t>
            </a:r>
            <a:r>
              <a:rPr dirty="0" sz="1050" spc="10">
                <a:latin typeface="Calibri"/>
                <a:cs typeface="Calibri"/>
              </a:rPr>
              <a:t>adesão ao SUSAF-PR </a:t>
            </a:r>
            <a:r>
              <a:rPr dirty="0" sz="1050" spc="15">
                <a:latin typeface="Calibri"/>
                <a:cs typeface="Calibri"/>
              </a:rPr>
              <a:t>poderão </a:t>
            </a:r>
            <a:r>
              <a:rPr dirty="0" sz="1050" spc="-5">
                <a:latin typeface="Calibri"/>
                <a:cs typeface="Calibri"/>
              </a:rPr>
              <a:t>realizar </a:t>
            </a:r>
            <a:r>
              <a:rPr dirty="0" sz="1050" spc="5">
                <a:latin typeface="Calibri"/>
                <a:cs typeface="Calibri"/>
              </a:rPr>
              <a:t>comércio  intermunicipal </a:t>
            </a:r>
            <a:r>
              <a:rPr dirty="0" sz="1050" spc="25">
                <a:latin typeface="Calibri"/>
                <a:cs typeface="Calibri"/>
              </a:rPr>
              <a:t>no </a:t>
            </a:r>
            <a:r>
              <a:rPr dirty="0" sz="1050" spc="10">
                <a:latin typeface="Calibri"/>
                <a:cs typeface="Calibri"/>
              </a:rPr>
              <a:t>âmbito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-10">
                <a:latin typeface="Calibri"/>
                <a:cs typeface="Calibri"/>
              </a:rPr>
              <a:t>território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4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Estado 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Paraná.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23299" y="6568133"/>
            <a:ext cx="2748915" cy="540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SUSAF-PR </a:t>
            </a:r>
            <a:r>
              <a:rPr dirty="0" sz="1050" spc="-5">
                <a:latin typeface="Calibri"/>
                <a:cs typeface="Calibri"/>
              </a:rPr>
              <a:t>atuará </a:t>
            </a:r>
            <a:r>
              <a:rPr dirty="0" sz="1050" spc="5">
                <a:latin typeface="Calibri"/>
                <a:cs typeface="Calibri"/>
              </a:rPr>
              <a:t>articulado </a:t>
            </a:r>
            <a:r>
              <a:rPr dirty="0" sz="1050" spc="20">
                <a:latin typeface="Calibri"/>
                <a:cs typeface="Calibri"/>
              </a:rPr>
              <a:t>com o</a:t>
            </a:r>
            <a:r>
              <a:rPr dirty="0" sz="1050" spc="-17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Sistema Úni-  </a:t>
            </a:r>
            <a:r>
              <a:rPr dirty="0" sz="1050" spc="15">
                <a:latin typeface="Calibri"/>
                <a:cs typeface="Calibri"/>
              </a:rPr>
              <a:t>co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Saúde </a:t>
            </a:r>
            <a:r>
              <a:rPr dirty="0" sz="1050">
                <a:latin typeface="Calibri"/>
                <a:cs typeface="Calibri"/>
              </a:rPr>
              <a:t>- </a:t>
            </a:r>
            <a:r>
              <a:rPr dirty="0" sz="1050" spc="10">
                <a:latin typeface="Calibri"/>
                <a:cs typeface="Calibri"/>
              </a:rPr>
              <a:t>SUS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desenvolverá </a:t>
            </a:r>
            <a:r>
              <a:rPr dirty="0" sz="1050" spc="-5">
                <a:latin typeface="Calibri"/>
                <a:cs typeface="Calibri"/>
              </a:rPr>
              <a:t>parcerias </a:t>
            </a:r>
            <a:r>
              <a:rPr dirty="0" sz="1050" spc="5">
                <a:latin typeface="Calibri"/>
                <a:cs typeface="Calibri"/>
              </a:rPr>
              <a:t>para  </a:t>
            </a:r>
            <a:r>
              <a:rPr dirty="0" sz="1050">
                <a:latin typeface="Calibri"/>
                <a:cs typeface="Calibri"/>
              </a:rPr>
              <a:t>preservar e </a:t>
            </a:r>
            <a:r>
              <a:rPr dirty="0" sz="1050" spc="5">
                <a:latin typeface="Calibri"/>
                <a:cs typeface="Calibri"/>
              </a:rPr>
              <a:t>promover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0">
                <a:latin typeface="Calibri"/>
                <a:cs typeface="Calibri"/>
              </a:rPr>
              <a:t>saúde</a:t>
            </a:r>
            <a:r>
              <a:rPr dirty="0" sz="1050" spc="-8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pública.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123299" y="7226616"/>
            <a:ext cx="2774315" cy="1226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SUSAF-PR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trabalhará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com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objetivo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garantir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10">
                <a:latin typeface="Calibri"/>
                <a:cs typeface="Calibri"/>
              </a:rPr>
              <a:t>qualidade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10">
                <a:latin typeface="Calibri"/>
                <a:cs typeface="Calibri"/>
              </a:rPr>
              <a:t>produto </a:t>
            </a:r>
            <a:r>
              <a:rPr dirty="0" sz="1050" spc="-10">
                <a:latin typeface="Calibri"/>
                <a:cs typeface="Calibri"/>
              </a:rPr>
              <a:t>final, </a:t>
            </a:r>
            <a:r>
              <a:rPr dirty="0" sz="1050" spc="15">
                <a:latin typeface="Calibri"/>
                <a:cs typeface="Calibri"/>
              </a:rPr>
              <a:t>editando </a:t>
            </a:r>
            <a:r>
              <a:rPr dirty="0" sz="1050" spc="10">
                <a:latin typeface="Calibri"/>
                <a:cs typeface="Calibri"/>
              </a:rPr>
              <a:t>normas </a:t>
            </a:r>
            <a:r>
              <a:rPr dirty="0" sz="1050" spc="-10">
                <a:latin typeface="Calibri"/>
                <a:cs typeface="Calibri"/>
              </a:rPr>
              <a:t>téc-  </a:t>
            </a:r>
            <a:r>
              <a:rPr dirty="0" sz="1050" spc="5">
                <a:latin typeface="Calibri"/>
                <a:cs typeface="Calibri"/>
              </a:rPr>
              <a:t>nicas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levarão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5">
                <a:latin typeface="Calibri"/>
                <a:cs typeface="Calibri"/>
              </a:rPr>
              <a:t>consideração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 spc="15">
                <a:latin typeface="Calibri"/>
                <a:cs typeface="Calibri"/>
              </a:rPr>
              <a:t>boas </a:t>
            </a:r>
            <a:r>
              <a:rPr dirty="0" sz="1050">
                <a:latin typeface="Calibri"/>
                <a:cs typeface="Calibri"/>
              </a:rPr>
              <a:t>práti-  </a:t>
            </a:r>
            <a:r>
              <a:rPr dirty="0" sz="1050" spc="5">
                <a:latin typeface="Calibri"/>
                <a:cs typeface="Calibri"/>
              </a:rPr>
              <a:t>cas agroindustriais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5">
                <a:latin typeface="Calibri"/>
                <a:cs typeface="Calibri"/>
              </a:rPr>
              <a:t>alimentares, as </a:t>
            </a:r>
            <a:r>
              <a:rPr dirty="0" sz="1050" spc="5">
                <a:latin typeface="Calibri"/>
                <a:cs typeface="Calibri"/>
              </a:rPr>
              <a:t>especificida-  </a:t>
            </a:r>
            <a:r>
              <a:rPr dirty="0" sz="1050" spc="10">
                <a:latin typeface="Calibri"/>
                <a:cs typeface="Calibri"/>
              </a:rPr>
              <a:t>des </a:t>
            </a:r>
            <a:r>
              <a:rPr dirty="0" sz="1050" spc="5">
                <a:latin typeface="Calibri"/>
                <a:cs typeface="Calibri"/>
              </a:rPr>
              <a:t>locais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produtos,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>
                <a:latin typeface="Calibri"/>
                <a:cs typeface="Calibri"/>
              </a:rPr>
              <a:t>escalas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produção,</a:t>
            </a:r>
            <a:r>
              <a:rPr dirty="0" sz="1050" spc="-14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os  </a:t>
            </a:r>
            <a:r>
              <a:rPr dirty="0" sz="1050" spc="10">
                <a:latin typeface="Calibri"/>
                <a:cs typeface="Calibri"/>
              </a:rPr>
              <a:t>aspectos </a:t>
            </a:r>
            <a:r>
              <a:rPr dirty="0" sz="1050" spc="5">
                <a:latin typeface="Calibri"/>
                <a:cs typeface="Calibri"/>
              </a:rPr>
              <a:t>peculiares </a:t>
            </a:r>
            <a:r>
              <a:rPr dirty="0" sz="1050">
                <a:latin typeface="Calibri"/>
                <a:cs typeface="Calibri"/>
              </a:rPr>
              <a:t>locais, </a:t>
            </a:r>
            <a:r>
              <a:rPr dirty="0" sz="1050" spc="10">
                <a:latin typeface="Calibri"/>
                <a:cs typeface="Calibri"/>
              </a:rPr>
              <a:t>geográficos, </a:t>
            </a:r>
            <a:r>
              <a:rPr dirty="0" sz="1050">
                <a:latin typeface="Calibri"/>
                <a:cs typeface="Calibri"/>
              </a:rPr>
              <a:t>históricos  e </a:t>
            </a:r>
            <a:r>
              <a:rPr dirty="0" sz="1050" spc="5">
                <a:latin typeface="Calibri"/>
                <a:cs typeface="Calibri"/>
              </a:rPr>
              <a:t>os </a:t>
            </a:r>
            <a:r>
              <a:rPr dirty="0" sz="1050">
                <a:latin typeface="Calibri"/>
                <a:cs typeface="Calibri"/>
              </a:rPr>
              <a:t>valores culturais </a:t>
            </a:r>
            <a:r>
              <a:rPr dirty="0" sz="1050" spc="20">
                <a:latin typeface="Calibri"/>
                <a:cs typeface="Calibri"/>
              </a:rPr>
              <a:t>agregados </a:t>
            </a:r>
            <a:r>
              <a:rPr dirty="0" sz="1050" spc="10">
                <a:latin typeface="Calibri"/>
                <a:cs typeface="Calibri"/>
              </a:rPr>
              <a:t>ao</a:t>
            </a:r>
            <a:r>
              <a:rPr dirty="0" sz="1050" spc="-10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produto.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23299" y="8571050"/>
            <a:ext cx="2734310" cy="1054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SUSAF-PR </a:t>
            </a:r>
            <a:r>
              <a:rPr dirty="0" sz="1050" spc="-10">
                <a:latin typeface="Calibri"/>
                <a:cs typeface="Calibri"/>
              </a:rPr>
              <a:t>terá </a:t>
            </a:r>
            <a:r>
              <a:rPr dirty="0" sz="1050" spc="20">
                <a:latin typeface="Calibri"/>
                <a:cs typeface="Calibri"/>
              </a:rPr>
              <a:t>como </a:t>
            </a:r>
            <a:r>
              <a:rPr dirty="0" sz="1050" spc="5">
                <a:latin typeface="Calibri"/>
                <a:cs typeface="Calibri"/>
              </a:rPr>
              <a:t>instância </a:t>
            </a:r>
            <a:r>
              <a:rPr dirty="0" sz="1050">
                <a:latin typeface="Calibri"/>
                <a:cs typeface="Calibri"/>
              </a:rPr>
              <a:t>estadual, </a:t>
            </a:r>
            <a:r>
              <a:rPr dirty="0" sz="1050" spc="15">
                <a:latin typeface="Calibri"/>
                <a:cs typeface="Calibri"/>
              </a:rPr>
              <a:t>supe-  </a:t>
            </a:r>
            <a:r>
              <a:rPr dirty="0" sz="1050" spc="-10">
                <a:latin typeface="Calibri"/>
                <a:cs typeface="Calibri"/>
              </a:rPr>
              <a:t>rior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5">
                <a:latin typeface="Calibri"/>
                <a:cs typeface="Calibri"/>
              </a:rPr>
              <a:t>central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Conselho </a:t>
            </a:r>
            <a:r>
              <a:rPr dirty="0" sz="1050" spc="-15">
                <a:latin typeface="Calibri"/>
                <a:cs typeface="Calibri"/>
              </a:rPr>
              <a:t>Gestor,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coordenará,  </a:t>
            </a:r>
            <a:r>
              <a:rPr dirty="0" sz="1050" spc="10">
                <a:latin typeface="Calibri"/>
                <a:cs typeface="Calibri"/>
              </a:rPr>
              <a:t>produzirá </a:t>
            </a:r>
            <a:r>
              <a:rPr dirty="0" sz="1050" spc="-5">
                <a:latin typeface="Calibri"/>
                <a:cs typeface="Calibri"/>
              </a:rPr>
              <a:t>diretrizes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normas </a:t>
            </a:r>
            <a:r>
              <a:rPr dirty="0" sz="1050">
                <a:latin typeface="Calibri"/>
                <a:cs typeface="Calibri"/>
              </a:rPr>
              <a:t>técnicas, </a:t>
            </a:r>
            <a:r>
              <a:rPr dirty="0" sz="1050" spc="10">
                <a:latin typeface="Calibri"/>
                <a:cs typeface="Calibri"/>
              </a:rPr>
              <a:t>publicará  </a:t>
            </a:r>
            <a:r>
              <a:rPr dirty="0" sz="1050" spc="5">
                <a:latin typeface="Calibri"/>
                <a:cs typeface="Calibri"/>
              </a:rPr>
              <a:t>instruções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5">
                <a:latin typeface="Calibri"/>
                <a:cs typeface="Calibri"/>
              </a:rPr>
              <a:t>normativas </a:t>
            </a:r>
            <a:r>
              <a:rPr dirty="0" sz="1050">
                <a:latin typeface="Calibri"/>
                <a:cs typeface="Calibri"/>
              </a:rPr>
              <a:t>e contará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15">
                <a:latin typeface="Calibri"/>
                <a:cs typeface="Calibri"/>
              </a:rPr>
              <a:t>uma</a:t>
            </a:r>
            <a:r>
              <a:rPr dirty="0" sz="1050" spc="-14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câ-  </a:t>
            </a:r>
            <a:r>
              <a:rPr dirty="0" sz="1050">
                <a:latin typeface="Calibri"/>
                <a:cs typeface="Calibri"/>
              </a:rPr>
              <a:t>mara </a:t>
            </a:r>
            <a:r>
              <a:rPr dirty="0" sz="1050" spc="5">
                <a:latin typeface="Calibri"/>
                <a:cs typeface="Calibri"/>
              </a:rPr>
              <a:t>técnica consultiva </a:t>
            </a:r>
            <a:r>
              <a:rPr dirty="0" sz="1050" spc="-10">
                <a:latin typeface="Calibri"/>
                <a:cs typeface="Calibri"/>
              </a:rPr>
              <a:t>regular, </a:t>
            </a:r>
            <a:r>
              <a:rPr dirty="0" sz="1050" spc="25">
                <a:latin typeface="Calibri"/>
                <a:cs typeface="Calibri"/>
              </a:rPr>
              <a:t>um </a:t>
            </a:r>
            <a:r>
              <a:rPr dirty="0" sz="1050" spc="10">
                <a:latin typeface="Calibri"/>
                <a:cs typeface="Calibri"/>
              </a:rPr>
              <a:t>coordenador  geral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um </a:t>
            </a:r>
            <a:r>
              <a:rPr dirty="0" sz="1050" spc="-5">
                <a:latin typeface="Calibri"/>
                <a:cs typeface="Calibri"/>
              </a:rPr>
              <a:t>secretário</a:t>
            </a:r>
            <a:r>
              <a:rPr dirty="0" sz="1050" spc="-9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executivo.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386107" y="5043943"/>
            <a:ext cx="2774950" cy="1740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35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câmara técnica </a:t>
            </a:r>
            <a:r>
              <a:rPr dirty="0" sz="1050" spc="-5">
                <a:latin typeface="Calibri"/>
                <a:cs typeface="Calibri"/>
              </a:rPr>
              <a:t>será </a:t>
            </a:r>
            <a:r>
              <a:rPr dirty="0" sz="1050" spc="15">
                <a:latin typeface="Calibri"/>
                <a:cs typeface="Calibri"/>
              </a:rPr>
              <a:t>composta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profissionais 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5">
                <a:latin typeface="Calibri"/>
                <a:cs typeface="Calibri"/>
              </a:rPr>
              <a:t>trabalhem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10">
                <a:latin typeface="Calibri"/>
                <a:cs typeface="Calibri"/>
              </a:rPr>
              <a:t>inspeção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5">
                <a:latin typeface="Calibri"/>
                <a:cs typeface="Calibri"/>
              </a:rPr>
              <a:t>fiscalização  </a:t>
            </a:r>
            <a:r>
              <a:rPr dirty="0" sz="1050" spc="-5">
                <a:latin typeface="Calibri"/>
                <a:cs typeface="Calibri"/>
              </a:rPr>
              <a:t>sanitária </a:t>
            </a:r>
            <a:r>
              <a:rPr dirty="0" sz="1050" spc="5">
                <a:latin typeface="Calibri"/>
                <a:cs typeface="Calibri"/>
              </a:rPr>
              <a:t>animal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vegetal, </a:t>
            </a:r>
            <a:r>
              <a:rPr dirty="0" sz="1050" spc="10">
                <a:latin typeface="Calibri"/>
                <a:cs typeface="Calibri"/>
              </a:rPr>
              <a:t>ampliada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profissio-  nais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outras </a:t>
            </a:r>
            <a:r>
              <a:rPr dirty="0" sz="1050" spc="-15">
                <a:latin typeface="Calibri"/>
                <a:cs typeface="Calibri"/>
              </a:rPr>
              <a:t>áreas, </a:t>
            </a:r>
            <a:r>
              <a:rPr dirty="0" sz="1050" spc="20">
                <a:latin typeface="Calibri"/>
                <a:cs typeface="Calibri"/>
              </a:rPr>
              <a:t>como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10">
                <a:latin typeface="Calibri"/>
                <a:cs typeface="Calibri"/>
              </a:rPr>
              <a:t>saúde </a:t>
            </a:r>
            <a:r>
              <a:rPr dirty="0" sz="1050" spc="5">
                <a:latin typeface="Calibri"/>
                <a:cs typeface="Calibri"/>
              </a:rPr>
              <a:t>humana, </a:t>
            </a:r>
            <a:r>
              <a:rPr dirty="0" sz="1050" spc="10">
                <a:latin typeface="Calibri"/>
                <a:cs typeface="Calibri"/>
              </a:rPr>
              <a:t>das  engenharias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5">
                <a:latin typeface="Calibri"/>
                <a:cs typeface="Calibri"/>
              </a:rPr>
              <a:t>alimentos, </a:t>
            </a:r>
            <a:r>
              <a:rPr dirty="0" sz="1050" spc="-10">
                <a:latin typeface="Calibri"/>
                <a:cs typeface="Calibri"/>
              </a:rPr>
              <a:t>sanitária, </a:t>
            </a:r>
            <a:r>
              <a:rPr dirty="0" sz="1050">
                <a:latin typeface="Calibri"/>
                <a:cs typeface="Calibri"/>
              </a:rPr>
              <a:t>ambiental,  </a:t>
            </a:r>
            <a:r>
              <a:rPr dirty="0" sz="1050" spc="5">
                <a:latin typeface="Calibri"/>
                <a:cs typeface="Calibri"/>
              </a:rPr>
              <a:t>ciências jurídicas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5">
                <a:latin typeface="Calibri"/>
                <a:cs typeface="Calibri"/>
              </a:rPr>
              <a:t>sociais, </a:t>
            </a:r>
            <a:r>
              <a:rPr dirty="0" sz="1050" spc="10">
                <a:latin typeface="Calibri"/>
                <a:cs typeface="Calibri"/>
              </a:rPr>
              <a:t>enologia, </a:t>
            </a:r>
            <a:r>
              <a:rPr dirty="0" sz="1050" spc="15">
                <a:latin typeface="Calibri"/>
                <a:cs typeface="Calibri"/>
              </a:rPr>
              <a:t>biologia,  </a:t>
            </a:r>
            <a:r>
              <a:rPr dirty="0" sz="1050" spc="5">
                <a:latin typeface="Calibri"/>
                <a:cs typeface="Calibri"/>
              </a:rPr>
              <a:t>zootecnia,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>
                <a:latin typeface="Calibri"/>
                <a:cs typeface="Calibri"/>
              </a:rPr>
              <a:t>assistência </a:t>
            </a:r>
            <a:r>
              <a:rPr dirty="0" sz="1050" spc="5">
                <a:latin typeface="Calibri"/>
                <a:cs typeface="Calibri"/>
              </a:rPr>
              <a:t>técnica </a:t>
            </a:r>
            <a:r>
              <a:rPr dirty="0" sz="1050">
                <a:latin typeface="Calibri"/>
                <a:cs typeface="Calibri"/>
              </a:rPr>
              <a:t>a produtores, </a:t>
            </a:r>
            <a:r>
              <a:rPr dirty="0" sz="1050" spc="15">
                <a:latin typeface="Calibri"/>
                <a:cs typeface="Calibri"/>
              </a:rPr>
              <a:t>da  </a:t>
            </a:r>
            <a:r>
              <a:rPr dirty="0" sz="1050" spc="5">
                <a:latin typeface="Calibri"/>
                <a:cs typeface="Calibri"/>
              </a:rPr>
              <a:t>pesquisa, </a:t>
            </a:r>
            <a:r>
              <a:rPr dirty="0" sz="1050">
                <a:latin typeface="Calibri"/>
                <a:cs typeface="Calibri"/>
              </a:rPr>
              <a:t>dentre </a:t>
            </a:r>
            <a:r>
              <a:rPr dirty="0" sz="1050" spc="-5">
                <a:latin typeface="Calibri"/>
                <a:cs typeface="Calibri"/>
              </a:rPr>
              <a:t>outros, </a:t>
            </a:r>
            <a:r>
              <a:rPr dirty="0" sz="1050" spc="20">
                <a:latin typeface="Calibri"/>
                <a:cs typeface="Calibri"/>
              </a:rPr>
              <a:t>que o </a:t>
            </a:r>
            <a:r>
              <a:rPr dirty="0" sz="1050" spc="15">
                <a:latin typeface="Calibri"/>
                <a:cs typeface="Calibri"/>
              </a:rPr>
              <a:t>Conselho </a:t>
            </a:r>
            <a:r>
              <a:rPr dirty="0" sz="1050">
                <a:latin typeface="Calibri"/>
                <a:cs typeface="Calibri"/>
              </a:rPr>
              <a:t>Gestor  </a:t>
            </a:r>
            <a:r>
              <a:rPr dirty="0" sz="1050" spc="5">
                <a:latin typeface="Calibri"/>
                <a:cs typeface="Calibri"/>
              </a:rPr>
              <a:t>entender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seja necessário e apropriado, e</a:t>
            </a:r>
            <a:r>
              <a:rPr dirty="0" sz="1050" spc="-14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defi-  </a:t>
            </a:r>
            <a:r>
              <a:rPr dirty="0" sz="1050" spc="-5">
                <a:latin typeface="Calibri"/>
                <a:cs typeface="Calibri"/>
              </a:rPr>
              <a:t>nir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5">
                <a:latin typeface="Calibri"/>
                <a:cs typeface="Calibri"/>
              </a:rPr>
              <a:t>Instrução</a:t>
            </a:r>
            <a:r>
              <a:rPr dirty="0" sz="1050" spc="-6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Normativa.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386107" y="6902842"/>
            <a:ext cx="2727960" cy="883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SUSAF-PR </a:t>
            </a:r>
            <a:r>
              <a:rPr dirty="0" sz="1050" spc="-5">
                <a:latin typeface="Calibri"/>
                <a:cs typeface="Calibri"/>
              </a:rPr>
              <a:t>emitirá </a:t>
            </a:r>
            <a:r>
              <a:rPr dirty="0" sz="1050" spc="25">
                <a:latin typeface="Calibri"/>
                <a:cs typeface="Calibri"/>
              </a:rPr>
              <a:t>um </a:t>
            </a:r>
            <a:r>
              <a:rPr dirty="0" sz="1050" spc="5">
                <a:latin typeface="Calibri"/>
                <a:cs typeface="Calibri"/>
              </a:rPr>
              <a:t>selo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identificará </a:t>
            </a:r>
            <a:r>
              <a:rPr dirty="0" sz="1050" spc="20">
                <a:latin typeface="Calibri"/>
                <a:cs typeface="Calibri"/>
              </a:rPr>
              <a:t>o  </a:t>
            </a:r>
            <a:r>
              <a:rPr dirty="0" sz="1050">
                <a:latin typeface="Calibri"/>
                <a:cs typeface="Calibri"/>
              </a:rPr>
              <a:t>produto, </a:t>
            </a:r>
            <a:r>
              <a:rPr dirty="0" sz="1050" spc="5">
                <a:latin typeface="Calibri"/>
                <a:cs typeface="Calibri"/>
              </a:rPr>
              <a:t>para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qual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sua obtenção, regras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-5">
                <a:latin typeface="Calibri"/>
                <a:cs typeface="Calibri"/>
              </a:rPr>
              <a:t>uso, </a:t>
            </a:r>
            <a:r>
              <a:rPr dirty="0" sz="1050" spc="15">
                <a:latin typeface="Calibri"/>
                <a:cs typeface="Calibri"/>
              </a:rPr>
              <a:t>gestão da </a:t>
            </a:r>
            <a:r>
              <a:rPr dirty="0" sz="1050" spc="5">
                <a:latin typeface="Calibri"/>
                <a:cs typeface="Calibri"/>
              </a:rPr>
              <a:t>qualidade, </a:t>
            </a:r>
            <a:r>
              <a:rPr dirty="0" sz="1050" spc="-5">
                <a:latin typeface="Calibri"/>
                <a:cs typeface="Calibri"/>
              </a:rPr>
              <a:t>entre </a:t>
            </a:r>
            <a:r>
              <a:rPr dirty="0" sz="1050">
                <a:latin typeface="Calibri"/>
                <a:cs typeface="Calibri"/>
              </a:rPr>
              <a:t>outras </a:t>
            </a:r>
            <a:r>
              <a:rPr dirty="0" sz="1050" spc="15">
                <a:latin typeface="Calibri"/>
                <a:cs typeface="Calibri"/>
              </a:rPr>
              <a:t>providên-  </a:t>
            </a:r>
            <a:r>
              <a:rPr dirty="0" sz="1050">
                <a:latin typeface="Calibri"/>
                <a:cs typeface="Calibri"/>
              </a:rPr>
              <a:t>cias serão </a:t>
            </a:r>
            <a:r>
              <a:rPr dirty="0" sz="1050" spc="10">
                <a:latin typeface="Calibri"/>
                <a:cs typeface="Calibri"/>
              </a:rPr>
              <a:t>objeto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regulamento </a:t>
            </a:r>
            <a:r>
              <a:rPr dirty="0" sz="1050" spc="5">
                <a:latin typeface="Calibri"/>
                <a:cs typeface="Calibri"/>
              </a:rPr>
              <a:t>específico</a:t>
            </a:r>
            <a:r>
              <a:rPr dirty="0" sz="1050" spc="-13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pelo  </a:t>
            </a:r>
            <a:r>
              <a:rPr dirty="0" sz="1050" spc="15">
                <a:latin typeface="Calibri"/>
                <a:cs typeface="Calibri"/>
              </a:rPr>
              <a:t>Conselho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Gestor.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386107" y="7904300"/>
            <a:ext cx="2700655" cy="883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35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Defesa </a:t>
            </a:r>
            <a:r>
              <a:rPr dirty="0" sz="1050">
                <a:latin typeface="Calibri"/>
                <a:cs typeface="Calibri"/>
              </a:rPr>
              <a:t>Sanitária Estadual, </a:t>
            </a:r>
            <a:r>
              <a:rPr dirty="0" sz="1050" spc="-10">
                <a:latin typeface="Calibri"/>
                <a:cs typeface="Calibri"/>
              </a:rPr>
              <a:t>através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>
                <a:latin typeface="Calibri"/>
                <a:cs typeface="Calibri"/>
              </a:rPr>
              <a:t>Gerência 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Inspeção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Produtos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Origem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Animal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-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GI-  POA,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Secretaria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Estado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Agricultura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do  </a:t>
            </a:r>
            <a:r>
              <a:rPr dirty="0" sz="1050" spc="5">
                <a:latin typeface="Calibri"/>
                <a:cs typeface="Calibri"/>
              </a:rPr>
              <a:t>Abastecimento, </a:t>
            </a:r>
            <a:r>
              <a:rPr dirty="0" sz="1050" spc="-5">
                <a:latin typeface="Calibri"/>
                <a:cs typeface="Calibri"/>
              </a:rPr>
              <a:t>atuará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forma </a:t>
            </a:r>
            <a:r>
              <a:rPr dirty="0" sz="1050" spc="10">
                <a:latin typeface="Calibri"/>
                <a:cs typeface="Calibri"/>
              </a:rPr>
              <a:t>integrada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sob  </a:t>
            </a:r>
            <a:r>
              <a:rPr dirty="0" sz="1050" spc="5">
                <a:latin typeface="Calibri"/>
                <a:cs typeface="Calibri"/>
              </a:rPr>
              <a:t>orientação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15">
                <a:latin typeface="Calibri"/>
                <a:cs typeface="Calibri"/>
              </a:rPr>
              <a:t>Conselho </a:t>
            </a:r>
            <a:r>
              <a:rPr dirty="0" sz="1050">
                <a:latin typeface="Calibri"/>
                <a:cs typeface="Calibri"/>
              </a:rPr>
              <a:t>Gestor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5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SUSAF-PR.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386107" y="8905759"/>
            <a:ext cx="2508250" cy="71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10">
                <a:latin typeface="Calibri"/>
                <a:cs typeface="Calibri"/>
              </a:rPr>
              <a:t>Os </a:t>
            </a:r>
            <a:r>
              <a:rPr dirty="0" sz="1050" spc="5">
                <a:latin typeface="Calibri"/>
                <a:cs typeface="Calibri"/>
              </a:rPr>
              <a:t>municípios,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10">
                <a:latin typeface="Calibri"/>
                <a:cs typeface="Calibri"/>
              </a:rPr>
              <a:t>meios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seus serviços</a:t>
            </a:r>
            <a:r>
              <a:rPr dirty="0" sz="1050" spc="-16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inspeção, ficam responsáveis </a:t>
            </a:r>
            <a:r>
              <a:rPr dirty="0" sz="1050" spc="10">
                <a:latin typeface="Calibri"/>
                <a:cs typeface="Calibri"/>
              </a:rPr>
              <a:t>pela </a:t>
            </a:r>
            <a:r>
              <a:rPr dirty="0" sz="1050" spc="5">
                <a:latin typeface="Calibri"/>
                <a:cs typeface="Calibri"/>
              </a:rPr>
              <a:t>fiscaliza-  </a:t>
            </a:r>
            <a:r>
              <a:rPr dirty="0" sz="1050" spc="-5">
                <a:latin typeface="Calibri"/>
                <a:cs typeface="Calibri"/>
              </a:rPr>
              <a:t>ção. </a:t>
            </a:r>
            <a:r>
              <a:rPr dirty="0" sz="1050" spc="35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portaria </a:t>
            </a:r>
            <a:r>
              <a:rPr dirty="0" sz="1050" spc="15">
                <a:latin typeface="Calibri"/>
                <a:cs typeface="Calibri"/>
              </a:rPr>
              <a:t>completa </a:t>
            </a:r>
            <a:r>
              <a:rPr dirty="0" sz="1050">
                <a:latin typeface="Calibri"/>
                <a:cs typeface="Calibri"/>
              </a:rPr>
              <a:t>está </a:t>
            </a:r>
            <a:r>
              <a:rPr dirty="0" sz="1050" spc="25">
                <a:latin typeface="Calibri"/>
                <a:cs typeface="Calibri"/>
              </a:rPr>
              <a:t>no </a:t>
            </a:r>
            <a:r>
              <a:rPr dirty="0" sz="1050" spc="-20">
                <a:latin typeface="Calibri"/>
                <a:cs typeface="Calibri"/>
              </a:rPr>
              <a:t>site:  </a:t>
            </a:r>
            <a:r>
              <a:rPr dirty="0" sz="1050" spc="-10">
                <a:latin typeface="Calibri"/>
                <a:cs typeface="Calibri"/>
                <a:hlinkClick r:id="rId4"/>
              </a:rPr>
              <a:t>www.adapar.pr.gov.b</a:t>
            </a:r>
            <a:r>
              <a:rPr dirty="0" sz="1050" spc="-10">
                <a:latin typeface="Calibri"/>
                <a:cs typeface="Calibri"/>
              </a:rPr>
              <a:t>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3650" y="3186321"/>
            <a:ext cx="19481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Do </a:t>
            </a:r>
            <a:r>
              <a:rPr dirty="0" sz="1400" spc="-135" b="1" i="1">
                <a:solidFill>
                  <a:srgbClr val="45884B"/>
                </a:solidFill>
                <a:latin typeface="Century Gothic"/>
                <a:cs typeface="Century Gothic"/>
              </a:rPr>
              <a:t>que </a:t>
            </a:r>
            <a:r>
              <a:rPr dirty="0" sz="1400" spc="-30" b="1" i="1">
                <a:solidFill>
                  <a:srgbClr val="45884B"/>
                </a:solidFill>
                <a:latin typeface="Century Gothic"/>
                <a:cs typeface="Century Gothic"/>
              </a:rPr>
              <a:t>trata</a:t>
            </a:r>
            <a:r>
              <a:rPr dirty="0" sz="1400" spc="-24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o </a:t>
            </a:r>
            <a:r>
              <a:rPr dirty="0" sz="1400" spc="-45" b="1" i="1">
                <a:solidFill>
                  <a:srgbClr val="45884B"/>
                </a:solidFill>
                <a:latin typeface="Century Gothic"/>
                <a:cs typeface="Century Gothic"/>
              </a:rPr>
              <a:t>SUSAF-PR: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3650" y="3606653"/>
            <a:ext cx="3461385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Dos </a:t>
            </a:r>
            <a:r>
              <a:rPr dirty="0" sz="1050" spc="5">
                <a:latin typeface="Calibri"/>
                <a:cs typeface="Calibri"/>
              </a:rPr>
              <a:t>serviços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inspeção municipais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fiscalização </a:t>
            </a:r>
            <a:r>
              <a:rPr dirty="0" sz="1050" spc="-5">
                <a:latin typeface="Calibri"/>
                <a:cs typeface="Calibri"/>
              </a:rPr>
              <a:t>sanitária </a:t>
            </a:r>
            <a:r>
              <a:rPr dirty="0" sz="1050" spc="25">
                <a:latin typeface="Calibri"/>
                <a:cs typeface="Calibri"/>
              </a:rPr>
              <a:t>no  </a:t>
            </a:r>
            <a:r>
              <a:rPr dirty="0" sz="1050" spc="10">
                <a:latin typeface="Calibri"/>
                <a:cs typeface="Calibri"/>
              </a:rPr>
              <a:t>âmbito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10">
                <a:latin typeface="Calibri"/>
                <a:cs typeface="Calibri"/>
              </a:rPr>
              <a:t>Estado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14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Paraná.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7300" y="4418472"/>
            <a:ext cx="36804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Para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b="1" i="1">
                <a:solidFill>
                  <a:srgbClr val="45884B"/>
                </a:solidFill>
                <a:latin typeface="Century Gothic"/>
                <a:cs typeface="Century Gothic"/>
              </a:rPr>
              <a:t>utilizar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1400" spc="-13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45" b="1" i="1">
                <a:solidFill>
                  <a:srgbClr val="45884B"/>
                </a:solidFill>
                <a:latin typeface="Century Gothic"/>
                <a:cs typeface="Century Gothic"/>
              </a:rPr>
              <a:t>SUSAF-PR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95" b="1" i="1">
                <a:solidFill>
                  <a:srgbClr val="45884B"/>
                </a:solidFill>
                <a:latin typeface="Century Gothic"/>
                <a:cs typeface="Century Gothic"/>
              </a:rPr>
              <a:t>é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60" b="1" i="1">
                <a:solidFill>
                  <a:srgbClr val="45884B"/>
                </a:solidFill>
                <a:latin typeface="Century Gothic"/>
                <a:cs typeface="Century Gothic"/>
              </a:rPr>
              <a:t>importante</a:t>
            </a:r>
            <a:r>
              <a:rPr dirty="0" sz="1400" spc="-13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entender: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1138824" y="3584031"/>
            <a:ext cx="0" cy="6019800"/>
          </a:xfrm>
          <a:custGeom>
            <a:avLst/>
            <a:gdLst/>
            <a:ahLst/>
            <a:cxnLst/>
            <a:rect l="l" t="t" r="r" b="b"/>
            <a:pathLst>
              <a:path w="0" h="6019800">
                <a:moveTo>
                  <a:pt x="0" y="0"/>
                </a:moveTo>
                <a:lnTo>
                  <a:pt x="0" y="6019203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3751262" y="2580347"/>
            <a:ext cx="1061085" cy="33020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7500"/>
              </a:lnSpc>
              <a:spcBef>
                <a:spcPts val="90"/>
              </a:spcBef>
            </a:pP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“Os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produtos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dos 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estabelecimentos</a:t>
            </a:r>
            <a:r>
              <a:rPr dirty="0" sz="85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49" name="object 49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67299" y="10151288"/>
            <a:ext cx="13398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20">
                <a:latin typeface="Arial"/>
                <a:cs typeface="Arial"/>
              </a:rPr>
              <a:t>18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888585" y="10151288"/>
            <a:ext cx="13398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20">
                <a:latin typeface="Arial"/>
                <a:cs typeface="Arial"/>
              </a:rPr>
              <a:t>19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751262" y="2884842"/>
            <a:ext cx="1275715" cy="15481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18745">
              <a:lnSpc>
                <a:spcPct val="117500"/>
              </a:lnSpc>
              <a:spcBef>
                <a:spcPts val="90"/>
              </a:spcBef>
            </a:pP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fizeram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adesão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ao 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Susaf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serão</a:t>
            </a:r>
            <a:r>
              <a:rPr dirty="0" sz="850" spc="-114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autorizados 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utilizar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selo de  identificação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dirty="0" sz="850" spc="-9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seus</a:t>
            </a:r>
            <a:endParaRPr sz="850">
              <a:latin typeface="Calibri"/>
              <a:cs typeface="Calibri"/>
            </a:endParaRPr>
          </a:p>
          <a:p>
            <a:pPr marL="12700" marR="5080">
              <a:lnSpc>
                <a:spcPct val="117500"/>
              </a:lnSpc>
            </a:pP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rótulos,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que funcionará  </a:t>
            </a:r>
            <a:r>
              <a:rPr dirty="0" sz="850" spc="35" b="1" i="1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dirty="0" sz="85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indício</a:t>
            </a:r>
            <a:r>
              <a:rPr dirty="0" sz="85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85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30" b="1" i="1">
                <a:solidFill>
                  <a:srgbClr val="FFFFFF"/>
                </a:solidFill>
                <a:latin typeface="Calibri"/>
                <a:cs typeface="Calibri"/>
              </a:rPr>
              <a:t>qualidade  </a:t>
            </a:r>
            <a:r>
              <a:rPr dirty="0" sz="850" spc="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sanidade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perante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os 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consumidores”, </a:t>
            </a:r>
            <a:r>
              <a:rPr dirty="0" sz="850" spc="25" b="1" i="1">
                <a:solidFill>
                  <a:srgbClr val="FFFFFF"/>
                </a:solidFill>
                <a:latin typeface="Calibri"/>
                <a:cs typeface="Calibri"/>
              </a:rPr>
              <a:t>Otamir  Cesar </a:t>
            </a:r>
            <a:r>
              <a:rPr dirty="0" sz="850" spc="15" b="1" i="1">
                <a:solidFill>
                  <a:srgbClr val="FFFFFF"/>
                </a:solidFill>
                <a:latin typeface="Calibri"/>
                <a:cs typeface="Calibri"/>
              </a:rPr>
              <a:t>Martins, </a:t>
            </a:r>
            <a:r>
              <a:rPr dirty="0" sz="850" spc="20" b="1" i="1">
                <a:solidFill>
                  <a:srgbClr val="FFFFFF"/>
                </a:solidFill>
                <a:latin typeface="Calibri"/>
                <a:cs typeface="Calibri"/>
              </a:rPr>
              <a:t>Diretor  </a:t>
            </a:r>
            <a:r>
              <a:rPr dirty="0" sz="850" spc="15" b="1" i="1">
                <a:solidFill>
                  <a:srgbClr val="FFFFFF"/>
                </a:solidFill>
                <a:latin typeface="Calibri"/>
                <a:cs typeface="Calibri"/>
              </a:rPr>
              <a:t>Presidente </a:t>
            </a:r>
            <a:r>
              <a:rPr dirty="0" sz="850" spc="35" b="1" i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850" spc="-8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850" spc="10" b="1" i="1">
                <a:solidFill>
                  <a:srgbClr val="FFFFFF"/>
                </a:solidFill>
                <a:latin typeface="Calibri"/>
                <a:cs typeface="Calibri"/>
              </a:rPr>
              <a:t>ADAPAR.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01648" y="0"/>
            <a:ext cx="7890509" cy="10440035"/>
          </a:xfrm>
          <a:custGeom>
            <a:avLst/>
            <a:gdLst/>
            <a:ahLst/>
            <a:cxnLst/>
            <a:rect l="l" t="t" r="r" b="b"/>
            <a:pathLst>
              <a:path w="7890509" h="10440035">
                <a:moveTo>
                  <a:pt x="7890344" y="0"/>
                </a:moveTo>
                <a:lnTo>
                  <a:pt x="0" y="0"/>
                </a:lnTo>
                <a:lnTo>
                  <a:pt x="0" y="9035996"/>
                </a:lnTo>
                <a:lnTo>
                  <a:pt x="726" y="9084423"/>
                </a:lnTo>
                <a:lnTo>
                  <a:pt x="2890" y="9132489"/>
                </a:lnTo>
                <a:lnTo>
                  <a:pt x="6473" y="9180172"/>
                </a:lnTo>
                <a:lnTo>
                  <a:pt x="11452" y="9227452"/>
                </a:lnTo>
                <a:lnTo>
                  <a:pt x="17808" y="9274309"/>
                </a:lnTo>
                <a:lnTo>
                  <a:pt x="25520" y="9320721"/>
                </a:lnTo>
                <a:lnTo>
                  <a:pt x="34566" y="9366668"/>
                </a:lnTo>
                <a:lnTo>
                  <a:pt x="44927" y="9412129"/>
                </a:lnTo>
                <a:lnTo>
                  <a:pt x="56581" y="9457084"/>
                </a:lnTo>
                <a:lnTo>
                  <a:pt x="69509" y="9501512"/>
                </a:lnTo>
                <a:lnTo>
                  <a:pt x="83688" y="9545392"/>
                </a:lnTo>
                <a:lnTo>
                  <a:pt x="99098" y="9588703"/>
                </a:lnTo>
                <a:lnTo>
                  <a:pt x="115720" y="9631424"/>
                </a:lnTo>
                <a:lnTo>
                  <a:pt x="133531" y="9673536"/>
                </a:lnTo>
                <a:lnTo>
                  <a:pt x="152512" y="9715017"/>
                </a:lnTo>
                <a:lnTo>
                  <a:pt x="172641" y="9755846"/>
                </a:lnTo>
                <a:lnTo>
                  <a:pt x="193898" y="9796004"/>
                </a:lnTo>
                <a:lnTo>
                  <a:pt x="216262" y="9835468"/>
                </a:lnTo>
                <a:lnTo>
                  <a:pt x="239712" y="9874219"/>
                </a:lnTo>
                <a:lnTo>
                  <a:pt x="264228" y="9912235"/>
                </a:lnTo>
                <a:lnTo>
                  <a:pt x="289790" y="9949497"/>
                </a:lnTo>
                <a:lnTo>
                  <a:pt x="316375" y="9985982"/>
                </a:lnTo>
                <a:lnTo>
                  <a:pt x="343964" y="10021671"/>
                </a:lnTo>
                <a:lnTo>
                  <a:pt x="372536" y="10056543"/>
                </a:lnTo>
                <a:lnTo>
                  <a:pt x="402070" y="10090577"/>
                </a:lnTo>
                <a:lnTo>
                  <a:pt x="432545" y="10123753"/>
                </a:lnTo>
                <a:lnTo>
                  <a:pt x="463942" y="10156049"/>
                </a:lnTo>
                <a:lnTo>
                  <a:pt x="496238" y="10187445"/>
                </a:lnTo>
                <a:lnTo>
                  <a:pt x="529413" y="10217921"/>
                </a:lnTo>
                <a:lnTo>
                  <a:pt x="563447" y="10247455"/>
                </a:lnTo>
                <a:lnTo>
                  <a:pt x="598319" y="10276027"/>
                </a:lnTo>
                <a:lnTo>
                  <a:pt x="634009" y="10303616"/>
                </a:lnTo>
                <a:lnTo>
                  <a:pt x="670494" y="10330201"/>
                </a:lnTo>
                <a:lnTo>
                  <a:pt x="707756" y="10355762"/>
                </a:lnTo>
                <a:lnTo>
                  <a:pt x="745772" y="10380279"/>
                </a:lnTo>
                <a:lnTo>
                  <a:pt x="784523" y="10403729"/>
                </a:lnTo>
                <a:lnTo>
                  <a:pt x="823987" y="10426093"/>
                </a:lnTo>
                <a:lnTo>
                  <a:pt x="850252" y="10439996"/>
                </a:lnTo>
                <a:lnTo>
                  <a:pt x="7890344" y="10439996"/>
                </a:lnTo>
                <a:lnTo>
                  <a:pt x="7890344" y="0"/>
                </a:lnTo>
                <a:close/>
              </a:path>
            </a:pathLst>
          </a:custGeom>
          <a:solidFill>
            <a:srgbClr val="F9F8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135997" y="0"/>
            <a:ext cx="7056120" cy="2218690"/>
          </a:xfrm>
          <a:custGeom>
            <a:avLst/>
            <a:gdLst/>
            <a:ahLst/>
            <a:cxnLst/>
            <a:rect l="l" t="t" r="r" b="b"/>
            <a:pathLst>
              <a:path w="7056119" h="2218690">
                <a:moveTo>
                  <a:pt x="7055996" y="0"/>
                </a:moveTo>
                <a:lnTo>
                  <a:pt x="0" y="0"/>
                </a:lnTo>
                <a:lnTo>
                  <a:pt x="0" y="2218306"/>
                </a:lnTo>
                <a:lnTo>
                  <a:pt x="6516001" y="2218306"/>
                </a:lnTo>
                <a:lnTo>
                  <a:pt x="6563342" y="2216774"/>
                </a:lnTo>
                <a:lnTo>
                  <a:pt x="6609865" y="2212243"/>
                </a:lnTo>
                <a:lnTo>
                  <a:pt x="6655475" y="2204807"/>
                </a:lnTo>
                <a:lnTo>
                  <a:pt x="6700078" y="2194560"/>
                </a:lnTo>
                <a:lnTo>
                  <a:pt x="6743579" y="2181599"/>
                </a:lnTo>
                <a:lnTo>
                  <a:pt x="6785882" y="2166017"/>
                </a:lnTo>
                <a:lnTo>
                  <a:pt x="6826893" y="2147910"/>
                </a:lnTo>
                <a:lnTo>
                  <a:pt x="6866518" y="2127372"/>
                </a:lnTo>
                <a:lnTo>
                  <a:pt x="6904660" y="2104499"/>
                </a:lnTo>
                <a:lnTo>
                  <a:pt x="6941226" y="2079385"/>
                </a:lnTo>
                <a:lnTo>
                  <a:pt x="6976121" y="2052125"/>
                </a:lnTo>
                <a:lnTo>
                  <a:pt x="7009248" y="2022814"/>
                </a:lnTo>
                <a:lnTo>
                  <a:pt x="7040515" y="1991547"/>
                </a:lnTo>
                <a:lnTo>
                  <a:pt x="7055996" y="1974049"/>
                </a:lnTo>
                <a:lnTo>
                  <a:pt x="7055996" y="0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5966991"/>
            <a:ext cx="4800600" cy="3813175"/>
          </a:xfrm>
          <a:custGeom>
            <a:avLst/>
            <a:gdLst/>
            <a:ahLst/>
            <a:cxnLst/>
            <a:rect l="l" t="t" r="r" b="b"/>
            <a:pathLst>
              <a:path w="4800600" h="3813175">
                <a:moveTo>
                  <a:pt x="4800000" y="0"/>
                </a:moveTo>
                <a:lnTo>
                  <a:pt x="0" y="0"/>
                </a:lnTo>
                <a:lnTo>
                  <a:pt x="0" y="2962763"/>
                </a:lnTo>
                <a:lnTo>
                  <a:pt x="36262" y="3028483"/>
                </a:lnTo>
                <a:lnTo>
                  <a:pt x="59713" y="3067233"/>
                </a:lnTo>
                <a:lnTo>
                  <a:pt x="84229" y="3105249"/>
                </a:lnTo>
                <a:lnTo>
                  <a:pt x="109790" y="3142510"/>
                </a:lnTo>
                <a:lnTo>
                  <a:pt x="136375" y="3178996"/>
                </a:lnTo>
                <a:lnTo>
                  <a:pt x="163964" y="3214685"/>
                </a:lnTo>
                <a:lnTo>
                  <a:pt x="192536" y="3249556"/>
                </a:lnTo>
                <a:lnTo>
                  <a:pt x="222070" y="3283590"/>
                </a:lnTo>
                <a:lnTo>
                  <a:pt x="252546" y="3316765"/>
                </a:lnTo>
                <a:lnTo>
                  <a:pt x="283942" y="3349061"/>
                </a:lnTo>
                <a:lnTo>
                  <a:pt x="316238" y="3380457"/>
                </a:lnTo>
                <a:lnTo>
                  <a:pt x="349414" y="3410932"/>
                </a:lnTo>
                <a:lnTo>
                  <a:pt x="383448" y="3440466"/>
                </a:lnTo>
                <a:lnTo>
                  <a:pt x="418320" y="3469037"/>
                </a:lnTo>
                <a:lnTo>
                  <a:pt x="454009" y="3496626"/>
                </a:lnTo>
                <a:lnTo>
                  <a:pt x="490495" y="3523211"/>
                </a:lnTo>
                <a:lnTo>
                  <a:pt x="527756" y="3548772"/>
                </a:lnTo>
                <a:lnTo>
                  <a:pt x="565772" y="3573288"/>
                </a:lnTo>
                <a:lnTo>
                  <a:pt x="604523" y="3596738"/>
                </a:lnTo>
                <a:lnTo>
                  <a:pt x="643987" y="3619102"/>
                </a:lnTo>
                <a:lnTo>
                  <a:pt x="684145" y="3640358"/>
                </a:lnTo>
                <a:lnTo>
                  <a:pt x="724974" y="3660487"/>
                </a:lnTo>
                <a:lnTo>
                  <a:pt x="766455" y="3679467"/>
                </a:lnTo>
                <a:lnTo>
                  <a:pt x="808567" y="3697278"/>
                </a:lnTo>
                <a:lnTo>
                  <a:pt x="851288" y="3713899"/>
                </a:lnTo>
                <a:lnTo>
                  <a:pt x="894599" y="3729310"/>
                </a:lnTo>
                <a:lnTo>
                  <a:pt x="938479" y="3743489"/>
                </a:lnTo>
                <a:lnTo>
                  <a:pt x="982907" y="3756416"/>
                </a:lnTo>
                <a:lnTo>
                  <a:pt x="1027862" y="3768070"/>
                </a:lnTo>
                <a:lnTo>
                  <a:pt x="1073323" y="3778430"/>
                </a:lnTo>
                <a:lnTo>
                  <a:pt x="1119270" y="3787477"/>
                </a:lnTo>
                <a:lnTo>
                  <a:pt x="1165682" y="3795188"/>
                </a:lnTo>
                <a:lnTo>
                  <a:pt x="1212539" y="3801544"/>
                </a:lnTo>
                <a:lnTo>
                  <a:pt x="1259819" y="3806524"/>
                </a:lnTo>
                <a:lnTo>
                  <a:pt x="1307502" y="3810106"/>
                </a:lnTo>
                <a:lnTo>
                  <a:pt x="1355568" y="3812271"/>
                </a:lnTo>
                <a:lnTo>
                  <a:pt x="1403995" y="3812997"/>
                </a:lnTo>
                <a:lnTo>
                  <a:pt x="4800000" y="3812997"/>
                </a:lnTo>
                <a:lnTo>
                  <a:pt x="4800000" y="0"/>
                </a:lnTo>
                <a:close/>
              </a:path>
            </a:pathLst>
          </a:custGeom>
          <a:solidFill>
            <a:srgbClr val="F4F1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6219012"/>
            <a:ext cx="2544000" cy="2520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15192375" cy="180340"/>
          </a:xfrm>
          <a:custGeom>
            <a:avLst/>
            <a:gdLst/>
            <a:ahLst/>
            <a:cxnLst/>
            <a:rect l="l" t="t" r="r" b="b"/>
            <a:pathLst>
              <a:path w="15192375" h="180340">
                <a:moveTo>
                  <a:pt x="0" y="180009"/>
                </a:moveTo>
                <a:lnTo>
                  <a:pt x="15192006" y="180009"/>
                </a:lnTo>
                <a:lnTo>
                  <a:pt x="15192006" y="0"/>
                </a:lnTo>
                <a:lnTo>
                  <a:pt x="0" y="0"/>
                </a:lnTo>
                <a:lnTo>
                  <a:pt x="0" y="180009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67" y="4034626"/>
            <a:ext cx="4072254" cy="1208405"/>
          </a:xfrm>
          <a:custGeom>
            <a:avLst/>
            <a:gdLst/>
            <a:ahLst/>
            <a:cxnLst/>
            <a:rect l="l" t="t" r="r" b="b"/>
            <a:pathLst>
              <a:path w="4072254" h="1208404">
                <a:moveTo>
                  <a:pt x="3997566" y="0"/>
                </a:moveTo>
                <a:lnTo>
                  <a:pt x="0" y="0"/>
                </a:lnTo>
                <a:lnTo>
                  <a:pt x="0" y="1208405"/>
                </a:lnTo>
                <a:lnTo>
                  <a:pt x="4072064" y="1208405"/>
                </a:lnTo>
                <a:lnTo>
                  <a:pt x="4072064" y="74498"/>
                </a:lnTo>
                <a:lnTo>
                  <a:pt x="4066210" y="45498"/>
                </a:lnTo>
                <a:lnTo>
                  <a:pt x="4050245" y="21818"/>
                </a:lnTo>
                <a:lnTo>
                  <a:pt x="4026565" y="5853"/>
                </a:lnTo>
                <a:lnTo>
                  <a:pt x="3997566" y="0"/>
                </a:lnTo>
                <a:close/>
              </a:path>
            </a:pathLst>
          </a:custGeom>
          <a:solidFill>
            <a:srgbClr val="009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67" y="4034626"/>
            <a:ext cx="4072254" cy="1208405"/>
          </a:xfrm>
          <a:custGeom>
            <a:avLst/>
            <a:gdLst/>
            <a:ahLst/>
            <a:cxnLst/>
            <a:rect l="l" t="t" r="r" b="b"/>
            <a:pathLst>
              <a:path w="4072254" h="1208404">
                <a:moveTo>
                  <a:pt x="0" y="0"/>
                </a:moveTo>
                <a:lnTo>
                  <a:pt x="0" y="1208405"/>
                </a:lnTo>
                <a:lnTo>
                  <a:pt x="4072064" y="1208405"/>
                </a:lnTo>
                <a:lnTo>
                  <a:pt x="4072064" y="74498"/>
                </a:lnTo>
                <a:lnTo>
                  <a:pt x="4066210" y="45498"/>
                </a:lnTo>
                <a:lnTo>
                  <a:pt x="4050245" y="21818"/>
                </a:lnTo>
                <a:lnTo>
                  <a:pt x="4026565" y="5853"/>
                </a:lnTo>
                <a:lnTo>
                  <a:pt x="3997566" y="0"/>
                </a:lnTo>
                <a:lnTo>
                  <a:pt x="0" y="0"/>
                </a:lnTo>
                <a:close/>
              </a:path>
            </a:pathLst>
          </a:custGeom>
          <a:ln w="367931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30475" y="1582823"/>
            <a:ext cx="3743325" cy="205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40">
                <a:latin typeface="Calibri"/>
                <a:cs typeface="Calibri"/>
              </a:rPr>
              <a:t>Com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Pronaf </a:t>
            </a:r>
            <a:r>
              <a:rPr dirty="0" sz="1050">
                <a:latin typeface="Calibri"/>
                <a:cs typeface="Calibri"/>
              </a:rPr>
              <a:t>Mais </a:t>
            </a:r>
            <a:r>
              <a:rPr dirty="0" sz="1050" spc="25">
                <a:latin typeface="Calibri"/>
                <a:cs typeface="Calibri"/>
              </a:rPr>
              <a:t>Alimentos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25">
                <a:latin typeface="Calibri"/>
                <a:cs typeface="Calibri"/>
              </a:rPr>
              <a:t>possível </a:t>
            </a:r>
            <a:r>
              <a:rPr dirty="0" sz="1050" spc="20">
                <a:latin typeface="Calibri"/>
                <a:cs typeface="Calibri"/>
              </a:rPr>
              <a:t>financiar </a:t>
            </a:r>
            <a:r>
              <a:rPr dirty="0" sz="1050" spc="25">
                <a:latin typeface="Calibri"/>
                <a:cs typeface="Calibri"/>
              </a:rPr>
              <a:t>investimentos  </a:t>
            </a:r>
            <a:r>
              <a:rPr dirty="0" sz="1050" spc="10">
                <a:latin typeface="Calibri"/>
                <a:cs typeface="Calibri"/>
              </a:rPr>
              <a:t>destinados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à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implantação,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ampliação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ou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modernização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estrutura  </a:t>
            </a:r>
            <a:r>
              <a:rPr dirty="0" sz="1050" spc="20">
                <a:latin typeface="Calibri"/>
                <a:cs typeface="Calibri"/>
              </a:rPr>
              <a:t>de produção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de armazenagem </a:t>
            </a:r>
            <a:r>
              <a:rPr dirty="0" sz="1050" spc="10">
                <a:latin typeface="Calibri"/>
                <a:cs typeface="Calibri"/>
              </a:rPr>
              <a:t>na </a:t>
            </a:r>
            <a:r>
              <a:rPr dirty="0" sz="1050" spc="15">
                <a:latin typeface="Calibri"/>
                <a:cs typeface="Calibri"/>
              </a:rPr>
              <a:t>propriedade </a:t>
            </a:r>
            <a:r>
              <a:rPr dirty="0" sz="1050" spc="-5">
                <a:latin typeface="Calibri"/>
                <a:cs typeface="Calibri"/>
              </a:rPr>
              <a:t>rural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também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10">
                <a:latin typeface="Calibri"/>
                <a:cs typeface="Calibri"/>
              </a:rPr>
              <a:t>construção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ou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reforma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moradias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no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imóvel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rural.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Também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possi-  </a:t>
            </a:r>
            <a:r>
              <a:rPr dirty="0" sz="1050" spc="5">
                <a:latin typeface="Calibri"/>
                <a:cs typeface="Calibri"/>
              </a:rPr>
              <a:t>bilita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5">
                <a:latin typeface="Calibri"/>
                <a:cs typeface="Calibri"/>
              </a:rPr>
              <a:t>compra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máquinas </a:t>
            </a:r>
            <a:r>
              <a:rPr dirty="0" sz="1050" spc="5">
                <a:latin typeface="Calibri"/>
                <a:cs typeface="Calibri"/>
              </a:rPr>
              <a:t>agrícolas, </a:t>
            </a:r>
            <a:r>
              <a:rPr dirty="0" sz="1050" spc="15">
                <a:latin typeface="Calibri"/>
                <a:cs typeface="Calibri"/>
              </a:rPr>
              <a:t>equipamentos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implemen-  </a:t>
            </a:r>
            <a:r>
              <a:rPr dirty="0" sz="1050" spc="-10">
                <a:latin typeface="Calibri"/>
                <a:cs typeface="Calibri"/>
              </a:rPr>
              <a:t>tos, </a:t>
            </a:r>
            <a:r>
              <a:rPr dirty="0" sz="1050" spc="10">
                <a:latin typeface="Calibri"/>
                <a:cs typeface="Calibri"/>
              </a:rPr>
              <a:t>aquisição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5">
                <a:latin typeface="Calibri"/>
                <a:cs typeface="Calibri"/>
              </a:rPr>
              <a:t>matrizes, </a:t>
            </a:r>
            <a:r>
              <a:rPr dirty="0" sz="1050" spc="5">
                <a:latin typeface="Calibri"/>
                <a:cs typeface="Calibri"/>
              </a:rPr>
              <a:t>formação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recuperação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pastagens </a:t>
            </a:r>
            <a:r>
              <a:rPr dirty="0" sz="1050">
                <a:latin typeface="Calibri"/>
                <a:cs typeface="Calibri"/>
              </a:rPr>
              <a:t>e  a </a:t>
            </a:r>
            <a:r>
              <a:rPr dirty="0" sz="1050" spc="10">
                <a:latin typeface="Calibri"/>
                <a:cs typeface="Calibri"/>
              </a:rPr>
              <a:t>correção </a:t>
            </a:r>
            <a:r>
              <a:rPr dirty="0" sz="1050">
                <a:latin typeface="Calibri"/>
                <a:cs typeface="Calibri"/>
              </a:rPr>
              <a:t>e a </a:t>
            </a:r>
            <a:r>
              <a:rPr dirty="0" sz="1050" spc="15">
                <a:latin typeface="Calibri"/>
                <a:cs typeface="Calibri"/>
              </a:rPr>
              <a:t>proteção </a:t>
            </a:r>
            <a:r>
              <a:rPr dirty="0" sz="1050" spc="35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solo, </a:t>
            </a:r>
            <a:r>
              <a:rPr dirty="0" sz="1050" spc="15">
                <a:latin typeface="Calibri"/>
                <a:cs typeface="Calibri"/>
              </a:rPr>
              <a:t>custos </a:t>
            </a:r>
            <a:r>
              <a:rPr dirty="0" sz="1050">
                <a:latin typeface="Calibri"/>
                <a:cs typeface="Calibri"/>
              </a:rPr>
              <a:t>referentes a </a:t>
            </a:r>
            <a:r>
              <a:rPr dirty="0" sz="1050" spc="20">
                <a:latin typeface="Calibri"/>
                <a:cs typeface="Calibri"/>
              </a:rPr>
              <a:t>regularização  </a:t>
            </a:r>
            <a:r>
              <a:rPr dirty="0" sz="1050" spc="10">
                <a:latin typeface="Calibri"/>
                <a:cs typeface="Calibri"/>
              </a:rPr>
              <a:t>ambiental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(Cadastro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Ambiental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Rural-CAR,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Programa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Regulariza-  </a:t>
            </a:r>
            <a:r>
              <a:rPr dirty="0" sz="1050" spc="15">
                <a:latin typeface="Calibri"/>
                <a:cs typeface="Calibri"/>
              </a:rPr>
              <a:t>ção </a:t>
            </a:r>
            <a:r>
              <a:rPr dirty="0" sz="1050" spc="10">
                <a:latin typeface="Calibri"/>
                <a:cs typeface="Calibri"/>
              </a:rPr>
              <a:t>Ambiental </a:t>
            </a:r>
            <a:r>
              <a:rPr dirty="0" sz="1050" spc="-15">
                <a:latin typeface="Calibri"/>
                <a:cs typeface="Calibri"/>
              </a:rPr>
              <a:t>PRA). </a:t>
            </a:r>
            <a:r>
              <a:rPr dirty="0" sz="1050" spc="20">
                <a:latin typeface="Calibri"/>
                <a:cs typeface="Calibri"/>
              </a:rPr>
              <a:t>Agora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10">
                <a:latin typeface="Calibri"/>
                <a:cs typeface="Calibri"/>
              </a:rPr>
              <a:t>permitido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0">
                <a:latin typeface="Calibri"/>
                <a:cs typeface="Calibri"/>
              </a:rPr>
              <a:t>construção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-5">
                <a:latin typeface="Calibri"/>
                <a:cs typeface="Calibri"/>
              </a:rPr>
              <a:t>reforma</a:t>
            </a:r>
            <a:r>
              <a:rPr dirty="0" sz="1050" spc="-14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10">
                <a:latin typeface="Calibri"/>
                <a:cs typeface="Calibri"/>
              </a:rPr>
              <a:t>moradia </a:t>
            </a:r>
            <a:r>
              <a:rPr dirty="0" sz="1050" spc="20">
                <a:latin typeface="Calibri"/>
                <a:cs typeface="Calibri"/>
              </a:rPr>
              <a:t>em </a:t>
            </a:r>
            <a:r>
              <a:rPr dirty="0" sz="1050" spc="10">
                <a:latin typeface="Calibri"/>
                <a:cs typeface="Calibri"/>
              </a:rPr>
              <a:t>propriedade </a:t>
            </a:r>
            <a:r>
              <a:rPr dirty="0" sz="1050" spc="-5">
                <a:latin typeface="Calibri"/>
                <a:cs typeface="Calibri"/>
              </a:rPr>
              <a:t>rural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agricultor </a:t>
            </a:r>
            <a:r>
              <a:rPr dirty="0" sz="1050" spc="20">
                <a:latin typeface="Calibri"/>
                <a:cs typeface="Calibri"/>
              </a:rPr>
              <a:t>ou de </a:t>
            </a:r>
            <a:r>
              <a:rPr dirty="0" sz="1050" spc="-15">
                <a:latin typeface="Calibri"/>
                <a:cs typeface="Calibri"/>
              </a:rPr>
              <a:t>terceiros, </a:t>
            </a:r>
            <a:r>
              <a:rPr dirty="0" sz="1050" spc="15">
                <a:latin typeface="Calibri"/>
                <a:cs typeface="Calibri"/>
              </a:rPr>
              <a:t>porém 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CPF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ambos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deverá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constar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como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titular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em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DAP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válida.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39267" y="1589835"/>
            <a:ext cx="2030095" cy="293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  <a:buSzPct val="123809"/>
              <a:buChar char="·"/>
              <a:tabLst>
                <a:tab pos="125095" algn="l"/>
              </a:tabLst>
            </a:pP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Quando o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financiamento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da</a:t>
            </a:r>
            <a:r>
              <a:rPr dirty="0" sz="1050" spc="-14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casa 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for </a:t>
            </a:r>
            <a:r>
              <a:rPr dirty="0" sz="1050" spc="45" b="1">
                <a:solidFill>
                  <a:srgbClr val="CA581A"/>
                </a:solidFill>
                <a:latin typeface="Calibri"/>
                <a:cs typeface="Calibri"/>
              </a:rPr>
              <a:t>realizado </a:t>
            </a:r>
            <a:r>
              <a:rPr dirty="0" sz="1050" spc="40" b="1">
                <a:solidFill>
                  <a:srgbClr val="CA581A"/>
                </a:solidFill>
                <a:latin typeface="Calibri"/>
                <a:cs typeface="Calibri"/>
              </a:rPr>
              <a:t>em </a:t>
            </a:r>
            <a:r>
              <a:rPr dirty="0" sz="1050" spc="45" b="1">
                <a:solidFill>
                  <a:srgbClr val="CA581A"/>
                </a:solidFill>
                <a:latin typeface="Calibri"/>
                <a:cs typeface="Calibri"/>
              </a:rPr>
              <a:t>imóvel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rural </a:t>
            </a:r>
            <a:r>
              <a:rPr dirty="0" sz="1050" spc="45" b="1">
                <a:solidFill>
                  <a:srgbClr val="CA581A"/>
                </a:solidFill>
                <a:latin typeface="Calibri"/>
                <a:cs typeface="Calibri"/>
              </a:rPr>
              <a:t>de 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terceiro,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o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proprietário deve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ava-  lizar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a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operação de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crédito </a:t>
            </a:r>
            <a:r>
              <a:rPr dirty="0" sz="1050" spc="10" b="1">
                <a:solidFill>
                  <a:srgbClr val="CA581A"/>
                </a:solidFill>
                <a:latin typeface="Calibri"/>
                <a:cs typeface="Calibri"/>
              </a:rPr>
              <a:t>e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con-  cordar em </a:t>
            </a:r>
            <a:r>
              <a:rPr dirty="0" sz="1050" spc="40" b="1">
                <a:solidFill>
                  <a:srgbClr val="CA581A"/>
                </a:solidFill>
                <a:latin typeface="Calibri"/>
                <a:cs typeface="Calibri"/>
              </a:rPr>
              <a:t>ceder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formalmente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ao  </a:t>
            </a:r>
            <a:r>
              <a:rPr dirty="0" sz="1050" spc="55" b="1">
                <a:solidFill>
                  <a:srgbClr val="CA581A"/>
                </a:solidFill>
                <a:latin typeface="Calibri"/>
                <a:cs typeface="Calibri"/>
              </a:rPr>
              <a:t>mutuário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o </a:t>
            </a:r>
            <a:r>
              <a:rPr dirty="0" sz="1050" spc="55" b="1">
                <a:solidFill>
                  <a:srgbClr val="CA581A"/>
                </a:solidFill>
                <a:latin typeface="Calibri"/>
                <a:cs typeface="Calibri"/>
              </a:rPr>
              <a:t>local </a:t>
            </a:r>
            <a:r>
              <a:rPr dirty="0" sz="1050" spc="50" b="1">
                <a:solidFill>
                  <a:srgbClr val="CA581A"/>
                </a:solidFill>
                <a:latin typeface="Calibri"/>
                <a:cs typeface="Calibri"/>
              </a:rPr>
              <a:t>da </a:t>
            </a:r>
            <a:r>
              <a:rPr dirty="0" sz="1050" spc="60" b="1">
                <a:solidFill>
                  <a:srgbClr val="CA581A"/>
                </a:solidFill>
                <a:latin typeface="Calibri"/>
                <a:cs typeface="Calibri"/>
              </a:rPr>
              <a:t>construção 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ou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a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moradia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a ser reformada,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por 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prazo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não </a:t>
            </a:r>
            <a:r>
              <a:rPr dirty="0" sz="1050" spc="10" b="1">
                <a:solidFill>
                  <a:srgbClr val="CA581A"/>
                </a:solidFill>
                <a:latin typeface="Calibri"/>
                <a:cs typeface="Calibri"/>
              </a:rPr>
              <a:t>inferior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a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25</a:t>
            </a:r>
            <a:r>
              <a:rPr dirty="0" sz="1050" spc="-170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5" b="1">
                <a:solidFill>
                  <a:srgbClr val="CA581A"/>
                </a:solidFill>
                <a:latin typeface="Calibri"/>
                <a:cs typeface="Calibri"/>
              </a:rPr>
              <a:t>(vinte </a:t>
            </a:r>
            <a:r>
              <a:rPr dirty="0" sz="1050" spc="10" b="1">
                <a:solidFill>
                  <a:srgbClr val="CA581A"/>
                </a:solidFill>
                <a:latin typeface="Calibri"/>
                <a:cs typeface="Calibri"/>
              </a:rPr>
              <a:t>e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cin-  </a:t>
            </a:r>
            <a:r>
              <a:rPr dirty="0" sz="1050" b="1">
                <a:solidFill>
                  <a:srgbClr val="CA581A"/>
                </a:solidFill>
                <a:latin typeface="Calibri"/>
                <a:cs typeface="Calibri"/>
              </a:rPr>
              <a:t>co)</a:t>
            </a:r>
            <a:r>
              <a:rPr dirty="0" sz="1050" spc="-2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10" b="1">
                <a:solidFill>
                  <a:srgbClr val="CA581A"/>
                </a:solidFill>
                <a:latin typeface="Calibri"/>
                <a:cs typeface="Calibri"/>
              </a:rPr>
              <a:t>anos.</a:t>
            </a:r>
            <a:endParaRPr sz="1050">
              <a:latin typeface="Calibri"/>
              <a:cs typeface="Calibri"/>
            </a:endParaRPr>
          </a:p>
          <a:p>
            <a:pPr algn="just" marL="12700" marR="5080">
              <a:lnSpc>
                <a:spcPct val="115100"/>
              </a:lnSpc>
              <a:spcBef>
                <a:spcPts val="1130"/>
              </a:spcBef>
              <a:buSzPct val="123809"/>
              <a:buChar char="·"/>
              <a:tabLst>
                <a:tab pos="106045" algn="l"/>
              </a:tabLst>
            </a:pP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O</a:t>
            </a:r>
            <a:r>
              <a:rPr dirty="0" sz="1050" spc="-80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jovem</a:t>
            </a:r>
            <a:r>
              <a:rPr dirty="0" sz="1050" spc="-7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CA581A"/>
                </a:solidFill>
                <a:latin typeface="Calibri"/>
                <a:cs typeface="Calibri"/>
              </a:rPr>
              <a:t>(filho</a:t>
            </a:r>
            <a:r>
              <a:rPr dirty="0" sz="1050" spc="-7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ou</a:t>
            </a:r>
            <a:r>
              <a:rPr dirty="0" sz="1050" spc="-7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b="1">
                <a:solidFill>
                  <a:srgbClr val="CA581A"/>
                </a:solidFill>
                <a:latin typeface="Calibri"/>
                <a:cs typeface="Calibri"/>
              </a:rPr>
              <a:t>filha)</a:t>
            </a:r>
            <a:r>
              <a:rPr dirty="0" sz="1050" spc="-7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do</a:t>
            </a:r>
            <a:r>
              <a:rPr dirty="0" sz="1050" spc="-7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agricul-  </a:t>
            </a:r>
            <a:r>
              <a:rPr dirty="0" sz="1050" spc="5" b="1">
                <a:solidFill>
                  <a:srgbClr val="CA581A"/>
                </a:solidFill>
                <a:latin typeface="Calibri"/>
                <a:cs typeface="Calibri"/>
              </a:rPr>
              <a:t>tor </a:t>
            </a:r>
            <a:r>
              <a:rPr dirty="0" sz="1050" spc="-5" b="1">
                <a:solidFill>
                  <a:srgbClr val="CA581A"/>
                </a:solidFill>
                <a:latin typeface="Calibri"/>
                <a:cs typeface="Calibri"/>
              </a:rPr>
              <a:t>familiar,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que</a:t>
            </a:r>
            <a:r>
              <a:rPr dirty="0" sz="1050" spc="-17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possua </a:t>
            </a:r>
            <a:r>
              <a:rPr dirty="0" sz="1050" spc="15" b="1">
                <a:solidFill>
                  <a:srgbClr val="CA581A"/>
                </a:solidFill>
                <a:latin typeface="Calibri"/>
                <a:cs typeface="Calibri"/>
              </a:rPr>
              <a:t>Declaração 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de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Aptidão </a:t>
            </a:r>
            <a:r>
              <a:rPr dirty="0" sz="1050" spc="-5" b="1">
                <a:solidFill>
                  <a:srgbClr val="CA581A"/>
                </a:solidFill>
                <a:latin typeface="Calibri"/>
                <a:cs typeface="Calibri"/>
              </a:rPr>
              <a:t>(DAP),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poderá</a:t>
            </a:r>
            <a:r>
              <a:rPr dirty="0" sz="1050" spc="-6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também 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solicitar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financiamento para cons- 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trução </a:t>
            </a:r>
            <a:r>
              <a:rPr dirty="0" sz="1050" spc="40" b="1">
                <a:solidFill>
                  <a:srgbClr val="CA581A"/>
                </a:solidFill>
                <a:latin typeface="Calibri"/>
                <a:cs typeface="Calibri"/>
              </a:rPr>
              <a:t>ou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reforma </a:t>
            </a:r>
            <a:r>
              <a:rPr dirty="0" sz="1050" spc="35" b="1">
                <a:solidFill>
                  <a:srgbClr val="CA581A"/>
                </a:solidFill>
                <a:latin typeface="Calibri"/>
                <a:cs typeface="Calibri"/>
              </a:rPr>
              <a:t>de moradia </a:t>
            </a:r>
            <a:r>
              <a:rPr dirty="0" sz="1050" spc="30" b="1">
                <a:solidFill>
                  <a:srgbClr val="CA581A"/>
                </a:solidFill>
                <a:latin typeface="Calibri"/>
                <a:cs typeface="Calibri"/>
              </a:rPr>
              <a:t>na  </a:t>
            </a:r>
            <a:r>
              <a:rPr dirty="0" sz="1050" spc="20" b="1">
                <a:solidFill>
                  <a:srgbClr val="CA581A"/>
                </a:solidFill>
                <a:latin typeface="Calibri"/>
                <a:cs typeface="Calibri"/>
              </a:rPr>
              <a:t>propriedade </a:t>
            </a:r>
            <a:r>
              <a:rPr dirty="0" sz="1050" spc="25" b="1">
                <a:solidFill>
                  <a:srgbClr val="CA581A"/>
                </a:solidFill>
                <a:latin typeface="Calibri"/>
                <a:cs typeface="Calibri"/>
              </a:rPr>
              <a:t>dos</a:t>
            </a:r>
            <a:r>
              <a:rPr dirty="0" sz="1050" spc="-65" b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050" spc="10" b="1">
                <a:solidFill>
                  <a:srgbClr val="CA581A"/>
                </a:solidFill>
                <a:latin typeface="Calibri"/>
                <a:cs typeface="Calibri"/>
              </a:rPr>
              <a:t>pais.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83300" y="6152846"/>
            <a:ext cx="1724025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5" b="1" i="1">
                <a:latin typeface="Calibri"/>
                <a:cs typeface="Calibri"/>
              </a:rPr>
              <a:t>Família</a:t>
            </a:r>
            <a:r>
              <a:rPr dirty="0" sz="1400" spc="-85" b="1" i="1">
                <a:latin typeface="Calibri"/>
                <a:cs typeface="Calibri"/>
              </a:rPr>
              <a:t> </a:t>
            </a:r>
            <a:r>
              <a:rPr dirty="0" sz="1400" b="1" i="1">
                <a:latin typeface="Calibri"/>
                <a:cs typeface="Calibri"/>
              </a:rPr>
              <a:t>realiza</a:t>
            </a:r>
            <a:r>
              <a:rPr dirty="0" sz="1400" spc="-85" b="1" i="1">
                <a:latin typeface="Calibri"/>
                <a:cs typeface="Calibri"/>
              </a:rPr>
              <a:t> </a:t>
            </a:r>
            <a:r>
              <a:rPr dirty="0" sz="1400" spc="20" b="1" i="1">
                <a:latin typeface="Calibri"/>
                <a:cs typeface="Calibri"/>
              </a:rPr>
              <a:t>o</a:t>
            </a:r>
            <a:r>
              <a:rPr dirty="0" sz="1400" spc="-85" b="1" i="1">
                <a:latin typeface="Calibri"/>
                <a:cs typeface="Calibri"/>
              </a:rPr>
              <a:t> </a:t>
            </a:r>
            <a:r>
              <a:rPr dirty="0" sz="1400" spc="10" b="1" i="1">
                <a:latin typeface="Calibri"/>
                <a:cs typeface="Calibri"/>
              </a:rPr>
              <a:t>sonho  </a:t>
            </a:r>
            <a:r>
              <a:rPr dirty="0" sz="1400" spc="10" b="1" i="1">
                <a:latin typeface="Calibri"/>
                <a:cs typeface="Calibri"/>
              </a:rPr>
              <a:t>da </a:t>
            </a:r>
            <a:r>
              <a:rPr dirty="0" sz="1400" b="1" i="1">
                <a:latin typeface="Calibri"/>
                <a:cs typeface="Calibri"/>
              </a:rPr>
              <a:t>casa</a:t>
            </a:r>
            <a:r>
              <a:rPr dirty="0" sz="1400" spc="-150" b="1" i="1">
                <a:latin typeface="Calibri"/>
                <a:cs typeface="Calibri"/>
              </a:rPr>
              <a:t> </a:t>
            </a:r>
            <a:r>
              <a:rPr dirty="0" sz="1400" b="1" i="1">
                <a:latin typeface="Calibri"/>
                <a:cs typeface="Calibri"/>
              </a:rPr>
              <a:t>própria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83300" y="6757360"/>
            <a:ext cx="1790064" cy="2788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Edi Graciosa </a:t>
            </a:r>
            <a:r>
              <a:rPr dirty="0" sz="1050" spc="30">
                <a:latin typeface="Calibri"/>
                <a:cs typeface="Calibri"/>
              </a:rPr>
              <a:t>Romani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seu </a:t>
            </a:r>
            <a:r>
              <a:rPr dirty="0" sz="1050" spc="15">
                <a:latin typeface="Calibri"/>
                <a:cs typeface="Calibri"/>
              </a:rPr>
              <a:t>es-  </a:t>
            </a:r>
            <a:r>
              <a:rPr dirty="0" sz="1050" spc="45">
                <a:latin typeface="Calibri"/>
                <a:cs typeface="Calibri"/>
              </a:rPr>
              <a:t>poso </a:t>
            </a:r>
            <a:r>
              <a:rPr dirty="0" sz="1050" spc="25">
                <a:latin typeface="Calibri"/>
                <a:cs typeface="Calibri"/>
              </a:rPr>
              <a:t>Eurides </a:t>
            </a:r>
            <a:r>
              <a:rPr dirty="0" sz="1050" spc="35">
                <a:latin typeface="Calibri"/>
                <a:cs typeface="Calibri"/>
              </a:rPr>
              <a:t>Antônio </a:t>
            </a:r>
            <a:r>
              <a:rPr dirty="0" sz="1050" spc="30">
                <a:latin typeface="Calibri"/>
                <a:cs typeface="Calibri"/>
              </a:rPr>
              <a:t>Romani  </a:t>
            </a:r>
            <a:r>
              <a:rPr dirty="0" sz="1050" spc="20">
                <a:latin typeface="Calibri"/>
                <a:cs typeface="Calibri"/>
              </a:rPr>
              <a:t>ressaltam </a:t>
            </a:r>
            <a:r>
              <a:rPr dirty="0" sz="1050" spc="35">
                <a:latin typeface="Calibri"/>
                <a:cs typeface="Calibri"/>
              </a:rPr>
              <a:t>que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40">
                <a:latin typeface="Calibri"/>
                <a:cs typeface="Calibri"/>
              </a:rPr>
              <a:t>sonho </a:t>
            </a:r>
            <a:r>
              <a:rPr dirty="0" sz="1050" spc="30">
                <a:latin typeface="Calibri"/>
                <a:cs typeface="Calibri"/>
              </a:rPr>
              <a:t>da </a:t>
            </a:r>
            <a:r>
              <a:rPr dirty="0" sz="1050" spc="20">
                <a:latin typeface="Calibri"/>
                <a:cs typeface="Calibri"/>
              </a:rPr>
              <a:t>sua  </a:t>
            </a:r>
            <a:r>
              <a:rPr dirty="0" sz="1050" spc="40">
                <a:latin typeface="Calibri"/>
                <a:cs typeface="Calibri"/>
              </a:rPr>
              <a:t>família </a:t>
            </a:r>
            <a:r>
              <a:rPr dirty="0" sz="1050" spc="30">
                <a:latin typeface="Calibri"/>
                <a:cs typeface="Calibri"/>
              </a:rPr>
              <a:t>foi </a:t>
            </a:r>
            <a:r>
              <a:rPr dirty="0" sz="1050" spc="50">
                <a:latin typeface="Calibri"/>
                <a:cs typeface="Calibri"/>
              </a:rPr>
              <a:t>concretizado </a:t>
            </a:r>
            <a:r>
              <a:rPr dirty="0" sz="1050" spc="65">
                <a:latin typeface="Calibri"/>
                <a:cs typeface="Calibri"/>
              </a:rPr>
              <a:t>com 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30">
                <a:latin typeface="Calibri"/>
                <a:cs typeface="Calibri"/>
              </a:rPr>
              <a:t>construção da </a:t>
            </a:r>
            <a:r>
              <a:rPr dirty="0" sz="1050" spc="20">
                <a:latin typeface="Calibri"/>
                <a:cs typeface="Calibri"/>
              </a:rPr>
              <a:t>sua </a:t>
            </a:r>
            <a:r>
              <a:rPr dirty="0" sz="1050" spc="15">
                <a:latin typeface="Calibri"/>
                <a:cs typeface="Calibri"/>
              </a:rPr>
              <a:t>casa, </a:t>
            </a:r>
            <a:r>
              <a:rPr dirty="0" sz="1050" spc="45">
                <a:latin typeface="Calibri"/>
                <a:cs typeface="Calibri"/>
              </a:rPr>
              <a:t>que  </a:t>
            </a:r>
            <a:r>
              <a:rPr dirty="0" sz="1050" spc="40">
                <a:latin typeface="Calibri"/>
                <a:cs typeface="Calibri"/>
              </a:rPr>
              <a:t>saiu em março deste </a:t>
            </a:r>
            <a:r>
              <a:rPr dirty="0" sz="1050" spc="45">
                <a:latin typeface="Calibri"/>
                <a:cs typeface="Calibri"/>
              </a:rPr>
              <a:t>ano </a:t>
            </a:r>
            <a:r>
              <a:rPr dirty="0" sz="1050" spc="65">
                <a:latin typeface="Calibri"/>
                <a:cs typeface="Calibri"/>
              </a:rPr>
              <a:t>de  </a:t>
            </a:r>
            <a:r>
              <a:rPr dirty="0" sz="1050" spc="-20">
                <a:latin typeface="Calibri"/>
                <a:cs typeface="Calibri"/>
              </a:rPr>
              <a:t>2020,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pois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nunca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tinha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tido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uma  casa </a:t>
            </a:r>
            <a:r>
              <a:rPr dirty="0" sz="1050" spc="20">
                <a:latin typeface="Calibri"/>
                <a:cs typeface="Calibri"/>
              </a:rPr>
              <a:t>só </a:t>
            </a:r>
            <a:r>
              <a:rPr dirty="0" sz="1050" spc="5">
                <a:latin typeface="Calibri"/>
                <a:cs typeface="Calibri"/>
              </a:rPr>
              <a:t>sua, </a:t>
            </a:r>
            <a:r>
              <a:rPr dirty="0" sz="1050" spc="-15">
                <a:latin typeface="Calibri"/>
                <a:cs typeface="Calibri"/>
              </a:rPr>
              <a:t>“este </a:t>
            </a:r>
            <a:r>
              <a:rPr dirty="0" sz="1050" spc="30">
                <a:latin typeface="Calibri"/>
                <a:cs typeface="Calibri"/>
              </a:rPr>
              <a:t>sonho </a:t>
            </a:r>
            <a:r>
              <a:rPr dirty="0" sz="1050" spc="10">
                <a:latin typeface="Calibri"/>
                <a:cs typeface="Calibri"/>
              </a:rPr>
              <a:t>foi re-  </a:t>
            </a:r>
            <a:r>
              <a:rPr dirty="0" sz="1050" spc="40">
                <a:latin typeface="Calibri"/>
                <a:cs typeface="Calibri"/>
              </a:rPr>
              <a:t>alizado depois </a:t>
            </a:r>
            <a:r>
              <a:rPr dirty="0" sz="1050" spc="35">
                <a:latin typeface="Calibri"/>
                <a:cs typeface="Calibri"/>
              </a:rPr>
              <a:t>de </a:t>
            </a:r>
            <a:r>
              <a:rPr dirty="0" sz="1050" spc="30">
                <a:latin typeface="Calibri"/>
                <a:cs typeface="Calibri"/>
              </a:rPr>
              <a:t>muito </a:t>
            </a:r>
            <a:r>
              <a:rPr dirty="0" sz="1050" spc="25">
                <a:latin typeface="Calibri"/>
                <a:cs typeface="Calibri"/>
              </a:rPr>
              <a:t>tem-  </a:t>
            </a:r>
            <a:r>
              <a:rPr dirty="0" sz="1050" spc="10">
                <a:latin typeface="Calibri"/>
                <a:cs typeface="Calibri"/>
              </a:rPr>
              <a:t>po, </a:t>
            </a:r>
            <a:r>
              <a:rPr dirty="0" sz="1050" spc="25">
                <a:latin typeface="Calibri"/>
                <a:cs typeface="Calibri"/>
              </a:rPr>
              <a:t>graças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30">
                <a:latin typeface="Calibri"/>
                <a:cs typeface="Calibri"/>
              </a:rPr>
              <a:t>Deus </a:t>
            </a:r>
            <a:r>
              <a:rPr dirty="0" sz="1050">
                <a:latin typeface="Calibri"/>
                <a:cs typeface="Calibri"/>
              </a:rPr>
              <a:t>e a </a:t>
            </a:r>
            <a:r>
              <a:rPr dirty="0" sz="1050" spc="20">
                <a:latin typeface="Calibri"/>
                <a:cs typeface="Calibri"/>
              </a:rPr>
              <a:t>ajuda </a:t>
            </a:r>
            <a:r>
              <a:rPr dirty="0" sz="1050" spc="45">
                <a:latin typeface="Calibri"/>
                <a:cs typeface="Calibri"/>
              </a:rPr>
              <a:t>do  </a:t>
            </a:r>
            <a:r>
              <a:rPr dirty="0" sz="1050" spc="25">
                <a:latin typeface="Calibri"/>
                <a:cs typeface="Calibri"/>
              </a:rPr>
              <a:t>STR de </a:t>
            </a:r>
            <a:r>
              <a:rPr dirty="0" sz="1050" spc="30">
                <a:latin typeface="Calibri"/>
                <a:cs typeface="Calibri"/>
              </a:rPr>
              <a:t>São </a:t>
            </a:r>
            <a:r>
              <a:rPr dirty="0" sz="1050" spc="25">
                <a:latin typeface="Calibri"/>
                <a:cs typeface="Calibri"/>
              </a:rPr>
              <a:t>Miguel </a:t>
            </a:r>
            <a:r>
              <a:rPr dirty="0" sz="1050" spc="35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Iguaçu”.  </a:t>
            </a:r>
            <a:r>
              <a:rPr dirty="0" sz="1050" spc="20">
                <a:latin typeface="Calibri"/>
                <a:cs typeface="Calibri"/>
              </a:rPr>
              <a:t>Desde que </a:t>
            </a:r>
            <a:r>
              <a:rPr dirty="0" sz="1050" spc="15">
                <a:latin typeface="Calibri"/>
                <a:cs typeface="Calibri"/>
              </a:rPr>
              <a:t>casou </a:t>
            </a:r>
            <a:r>
              <a:rPr dirty="0" sz="1050" spc="10">
                <a:latin typeface="Calibri"/>
                <a:cs typeface="Calibri"/>
              </a:rPr>
              <a:t>há </a:t>
            </a:r>
            <a:r>
              <a:rPr dirty="0" sz="1050" spc="5">
                <a:latin typeface="Calibri"/>
                <a:cs typeface="Calibri"/>
              </a:rPr>
              <a:t>mais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30  anos, </a:t>
            </a:r>
            <a:r>
              <a:rPr dirty="0" sz="1050" spc="20">
                <a:latin typeface="Calibri"/>
                <a:cs typeface="Calibri"/>
              </a:rPr>
              <a:t>nunca </a:t>
            </a:r>
            <a:r>
              <a:rPr dirty="0" sz="1050">
                <a:latin typeface="Calibri"/>
                <a:cs typeface="Calibri"/>
              </a:rPr>
              <a:t>teve </a:t>
            </a:r>
            <a:r>
              <a:rPr dirty="0" sz="1050" spc="20">
                <a:latin typeface="Calibri"/>
                <a:cs typeface="Calibri"/>
              </a:rPr>
              <a:t>uma </a:t>
            </a:r>
            <a:r>
              <a:rPr dirty="0" sz="1050" spc="10">
                <a:latin typeface="Calibri"/>
                <a:cs typeface="Calibri"/>
              </a:rPr>
              <a:t>casa </a:t>
            </a:r>
            <a:r>
              <a:rPr dirty="0" sz="1050" spc="-5">
                <a:latin typeface="Calibri"/>
                <a:cs typeface="Calibri"/>
              </a:rPr>
              <a:t>sua, 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0">
                <a:latin typeface="Calibri"/>
                <a:cs typeface="Calibri"/>
              </a:rPr>
              <a:t>agora </a:t>
            </a:r>
            <a:r>
              <a:rPr dirty="0" sz="1050" spc="60">
                <a:latin typeface="Calibri"/>
                <a:cs typeface="Calibri"/>
              </a:rPr>
              <a:t>conseguiu </a:t>
            </a:r>
            <a:r>
              <a:rPr dirty="0" sz="1050" spc="45">
                <a:latin typeface="Calibri"/>
                <a:cs typeface="Calibri"/>
              </a:rPr>
              <a:t>uma </a:t>
            </a:r>
            <a:r>
              <a:rPr dirty="0" sz="1050" spc="40">
                <a:latin typeface="Calibri"/>
                <a:cs typeface="Calibri"/>
              </a:rPr>
              <a:t>casa  </a:t>
            </a:r>
            <a:r>
              <a:rPr dirty="0" sz="1050" spc="25">
                <a:latin typeface="Calibri"/>
                <a:cs typeface="Calibri"/>
              </a:rPr>
              <a:t>boa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para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morar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com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sua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família.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8877" y="8766821"/>
            <a:ext cx="1348105" cy="596900"/>
          </a:xfrm>
          <a:prstGeom prst="rect">
            <a:avLst/>
          </a:prstGeom>
        </p:spPr>
        <p:txBody>
          <a:bodyPr wrap="square" lIns="0" tIns="27939" rIns="0" bIns="0" rtlCol="0" vert="horz">
            <a:spAutoFit/>
          </a:bodyPr>
          <a:lstStyle/>
          <a:p>
            <a:pPr algn="r" marL="12700" marR="5080" indent="224790">
              <a:lnSpc>
                <a:spcPts val="1100"/>
              </a:lnSpc>
              <a:spcBef>
                <a:spcPts val="219"/>
              </a:spcBef>
            </a:pP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Edi</a:t>
            </a:r>
            <a:r>
              <a:rPr dirty="0" sz="1000" spc="-7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Graciosa</a:t>
            </a:r>
            <a:r>
              <a:rPr dirty="0" sz="1000" spc="-7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Romani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45884B"/>
                </a:solidFill>
                <a:latin typeface="Calibri"/>
                <a:cs typeface="Calibri"/>
              </a:rPr>
              <a:t>e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seu</a:t>
            </a:r>
            <a:r>
              <a:rPr dirty="0" sz="1000" spc="-12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esposo</a:t>
            </a:r>
            <a:r>
              <a:rPr dirty="0" sz="1000" spc="-7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Eurides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Antônio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Romani</a:t>
            </a:r>
            <a:r>
              <a:rPr dirty="0" sz="1000" spc="-13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em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casa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financiada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pelo</a:t>
            </a:r>
            <a:r>
              <a:rPr dirty="0" sz="1000" spc="-1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-5" b="1" i="1">
                <a:solidFill>
                  <a:srgbClr val="45884B"/>
                </a:solidFill>
                <a:latin typeface="Calibri"/>
                <a:cs typeface="Calibri"/>
              </a:rPr>
              <a:t>Pronaf.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9300" y="5909847"/>
            <a:ext cx="16452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0" b="1" i="1">
                <a:solidFill>
                  <a:srgbClr val="45884B"/>
                </a:solidFill>
                <a:latin typeface="Century Gothic"/>
                <a:cs typeface="Century Gothic"/>
              </a:rPr>
              <a:t>Contratação</a:t>
            </a:r>
            <a:r>
              <a:rPr dirty="0" sz="1400" spc="-17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Coletivo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9300" y="6292104"/>
            <a:ext cx="2027555" cy="3295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35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agricultor </a:t>
            </a:r>
            <a:r>
              <a:rPr dirty="0" sz="1050" spc="5">
                <a:latin typeface="Calibri"/>
                <a:cs typeface="Calibri"/>
              </a:rPr>
              <a:t>familiar </a:t>
            </a:r>
            <a:r>
              <a:rPr dirty="0" sz="1050" spc="40">
                <a:latin typeface="Calibri"/>
                <a:cs typeface="Calibri"/>
              </a:rPr>
              <a:t>pode </a:t>
            </a:r>
            <a:r>
              <a:rPr dirty="0" sz="1050" spc="10">
                <a:latin typeface="Calibri"/>
                <a:cs typeface="Calibri"/>
              </a:rPr>
              <a:t>financiar  </a:t>
            </a:r>
            <a:r>
              <a:rPr dirty="0" sz="1050">
                <a:latin typeface="Calibri"/>
                <a:cs typeface="Calibri"/>
              </a:rPr>
              <a:t>a construção, </a:t>
            </a:r>
            <a:r>
              <a:rPr dirty="0" sz="1050" spc="-5">
                <a:latin typeface="Calibri"/>
                <a:cs typeface="Calibri"/>
              </a:rPr>
              <a:t>reforma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10">
                <a:latin typeface="Calibri"/>
                <a:cs typeface="Calibri"/>
              </a:rPr>
              <a:t>ampliação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benfeitorias e </a:t>
            </a:r>
            <a:r>
              <a:rPr dirty="0" sz="1050" spc="5">
                <a:latin typeface="Calibri"/>
                <a:cs typeface="Calibri"/>
              </a:rPr>
              <a:t>instalações</a:t>
            </a:r>
            <a:r>
              <a:rPr dirty="0" sz="1050" spc="-13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perma-  </a:t>
            </a:r>
            <a:r>
              <a:rPr dirty="0" sz="1050" spc="25">
                <a:latin typeface="Calibri"/>
                <a:cs typeface="Calibri"/>
              </a:rPr>
              <a:t>nentes, </a:t>
            </a:r>
            <a:r>
              <a:rPr dirty="0" sz="1050" spc="30">
                <a:latin typeface="Calibri"/>
                <a:cs typeface="Calibri"/>
              </a:rPr>
              <a:t>máquinas, </a:t>
            </a:r>
            <a:r>
              <a:rPr dirty="0" sz="1050" spc="35">
                <a:latin typeface="Calibri"/>
                <a:cs typeface="Calibri"/>
              </a:rPr>
              <a:t>equipamentos,  </a:t>
            </a:r>
            <a:r>
              <a:rPr dirty="0" sz="1050" spc="20">
                <a:latin typeface="Calibri"/>
                <a:cs typeface="Calibri"/>
              </a:rPr>
              <a:t>inclusive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irrigação,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implemen-  </a:t>
            </a:r>
            <a:r>
              <a:rPr dirty="0" sz="1050" spc="15">
                <a:latin typeface="Calibri"/>
                <a:cs typeface="Calibri"/>
              </a:rPr>
              <a:t>tos </a:t>
            </a:r>
            <a:r>
              <a:rPr dirty="0" sz="1050" spc="40">
                <a:latin typeface="Calibri"/>
                <a:cs typeface="Calibri"/>
              </a:rPr>
              <a:t>agropecuários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estruturas </a:t>
            </a:r>
            <a:r>
              <a:rPr dirty="0" sz="1050" spc="50">
                <a:latin typeface="Calibri"/>
                <a:cs typeface="Calibri"/>
              </a:rPr>
              <a:t>de  </a:t>
            </a:r>
            <a:r>
              <a:rPr dirty="0" sz="1050" spc="30">
                <a:latin typeface="Calibri"/>
                <a:cs typeface="Calibri"/>
              </a:rPr>
              <a:t>armazenagem, de uso comum, </a:t>
            </a:r>
            <a:r>
              <a:rPr dirty="0" sz="1050" spc="-65" b="1">
                <a:latin typeface="Century Gothic"/>
                <a:cs typeface="Century Gothic"/>
              </a:rPr>
              <a:t>na  </a:t>
            </a:r>
            <a:r>
              <a:rPr dirty="0" sz="1050" spc="-15" b="1">
                <a:latin typeface="Century Gothic"/>
                <a:cs typeface="Century Gothic"/>
              </a:rPr>
              <a:t>forma </a:t>
            </a:r>
            <a:r>
              <a:rPr dirty="0" sz="1050" spc="-85" b="1">
                <a:latin typeface="Century Gothic"/>
                <a:cs typeface="Century Gothic"/>
              </a:rPr>
              <a:t>de </a:t>
            </a:r>
            <a:r>
              <a:rPr dirty="0" sz="1050" spc="-20" b="1">
                <a:latin typeface="Century Gothic"/>
                <a:cs typeface="Century Gothic"/>
              </a:rPr>
              <a:t>crédito </a:t>
            </a:r>
            <a:r>
              <a:rPr dirty="0" sz="1050" spc="-30" b="1">
                <a:latin typeface="Century Gothic"/>
                <a:cs typeface="Century Gothic"/>
              </a:rPr>
              <a:t>coletivo</a:t>
            </a:r>
            <a:r>
              <a:rPr dirty="0" sz="1050" spc="-30">
                <a:latin typeface="Calibri"/>
                <a:cs typeface="Calibri"/>
              </a:rPr>
              <a:t>, </a:t>
            </a:r>
            <a:r>
              <a:rPr dirty="0" sz="1050" spc="35">
                <a:latin typeface="Calibri"/>
                <a:cs typeface="Calibri"/>
              </a:rPr>
              <a:t>desde  </a:t>
            </a:r>
            <a:r>
              <a:rPr dirty="0" sz="1050" spc="25">
                <a:latin typeface="Calibri"/>
                <a:cs typeface="Calibri"/>
              </a:rPr>
              <a:t>que observado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limite </a:t>
            </a:r>
            <a:r>
              <a:rPr dirty="0" sz="1050" spc="30">
                <a:latin typeface="Calibri"/>
                <a:cs typeface="Calibri"/>
              </a:rPr>
              <a:t>máximo </a:t>
            </a:r>
            <a:r>
              <a:rPr dirty="0" sz="1050" spc="20">
                <a:latin typeface="Calibri"/>
                <a:cs typeface="Calibri"/>
              </a:rPr>
              <a:t>in-  </a:t>
            </a:r>
            <a:r>
              <a:rPr dirty="0" sz="1050" spc="35">
                <a:latin typeface="Calibri"/>
                <a:cs typeface="Calibri"/>
              </a:rPr>
              <a:t>dividual </a:t>
            </a:r>
            <a:r>
              <a:rPr dirty="0" sz="1050" spc="30">
                <a:latin typeface="Calibri"/>
                <a:cs typeface="Calibri"/>
              </a:rPr>
              <a:t>por beneficiário </a:t>
            </a:r>
            <a:r>
              <a:rPr dirty="0" sz="1050" spc="35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4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até </a:t>
            </a:r>
            <a:r>
              <a:rPr dirty="0" sz="1050" spc="10">
                <a:latin typeface="Calibri"/>
                <a:cs typeface="Calibri"/>
              </a:rPr>
              <a:t>R$330.000,00 </a:t>
            </a:r>
            <a:r>
              <a:rPr dirty="0" sz="1050" spc="15">
                <a:latin typeface="Calibri"/>
                <a:cs typeface="Calibri"/>
              </a:rPr>
              <a:t>(trezentos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trin-  </a:t>
            </a:r>
            <a:r>
              <a:rPr dirty="0" sz="1050" spc="5">
                <a:latin typeface="Calibri"/>
                <a:cs typeface="Calibri"/>
              </a:rPr>
              <a:t>ta </a:t>
            </a:r>
            <a:r>
              <a:rPr dirty="0" sz="1050" spc="20">
                <a:latin typeface="Calibri"/>
                <a:cs typeface="Calibri"/>
              </a:rPr>
              <a:t>mil </a:t>
            </a:r>
            <a:r>
              <a:rPr dirty="0" sz="1050" spc="-5">
                <a:latin typeface="Calibri"/>
                <a:cs typeface="Calibri"/>
              </a:rPr>
              <a:t>reais) </a:t>
            </a:r>
            <a:r>
              <a:rPr dirty="0" sz="1050" spc="15">
                <a:latin typeface="Calibri"/>
                <a:cs typeface="Calibri"/>
              </a:rPr>
              <a:t>para </a:t>
            </a:r>
            <a:r>
              <a:rPr dirty="0" sz="1050" spc="20">
                <a:latin typeface="Calibri"/>
                <a:cs typeface="Calibri"/>
              </a:rPr>
              <a:t>atividades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sui-  </a:t>
            </a:r>
            <a:r>
              <a:rPr dirty="0" sz="1050" spc="30">
                <a:latin typeface="Calibri"/>
                <a:cs typeface="Calibri"/>
              </a:rPr>
              <a:t>nocultura, </a:t>
            </a:r>
            <a:r>
              <a:rPr dirty="0" sz="1050" spc="25">
                <a:latin typeface="Calibri"/>
                <a:cs typeface="Calibri"/>
              </a:rPr>
              <a:t>avicultura, </a:t>
            </a:r>
            <a:r>
              <a:rPr dirty="0" sz="1050" spc="30">
                <a:latin typeface="Calibri"/>
                <a:cs typeface="Calibri"/>
              </a:rPr>
              <a:t>aquicultura,  </a:t>
            </a:r>
            <a:r>
              <a:rPr dirty="0" sz="1050" spc="15">
                <a:latin typeface="Calibri"/>
                <a:cs typeface="Calibri"/>
              </a:rPr>
              <a:t>carcinicultura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fruticultura </a:t>
            </a:r>
            <a:r>
              <a:rPr dirty="0" sz="1050" spc="25">
                <a:latin typeface="Calibri"/>
                <a:cs typeface="Calibri"/>
              </a:rPr>
              <a:t>por </a:t>
            </a:r>
            <a:r>
              <a:rPr dirty="0" sz="1050" spc="30">
                <a:latin typeface="Calibri"/>
                <a:cs typeface="Calibri"/>
              </a:rPr>
              <a:t>be-  </a:t>
            </a:r>
            <a:r>
              <a:rPr dirty="0" sz="1050" spc="10">
                <a:latin typeface="Calibri"/>
                <a:cs typeface="Calibri"/>
              </a:rPr>
              <a:t>neficiário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por ano </a:t>
            </a:r>
            <a:r>
              <a:rPr dirty="0" sz="1050" spc="15">
                <a:latin typeface="Calibri"/>
                <a:cs typeface="Calibri"/>
              </a:rPr>
              <a:t>agrícola, </a:t>
            </a:r>
            <a:r>
              <a:rPr dirty="0" sz="1050" spc="25">
                <a:latin typeface="Calibri"/>
                <a:cs typeface="Calibri"/>
              </a:rPr>
              <a:t>ou </a:t>
            </a:r>
            <a:r>
              <a:rPr dirty="0" sz="1050" spc="30">
                <a:latin typeface="Calibri"/>
                <a:cs typeface="Calibri"/>
              </a:rPr>
              <a:t>de  </a:t>
            </a:r>
            <a:r>
              <a:rPr dirty="0" sz="1050" spc="-10">
                <a:latin typeface="Calibri"/>
                <a:cs typeface="Calibri"/>
              </a:rPr>
              <a:t>até </a:t>
            </a:r>
            <a:r>
              <a:rPr dirty="0" sz="1050" spc="-20">
                <a:latin typeface="Calibri"/>
                <a:cs typeface="Calibri"/>
              </a:rPr>
              <a:t>R$165.000,00 </a:t>
            </a:r>
            <a:r>
              <a:rPr dirty="0" sz="1050" spc="-10">
                <a:latin typeface="Calibri"/>
                <a:cs typeface="Calibri"/>
              </a:rPr>
              <a:t>(cento </a:t>
            </a:r>
            <a:r>
              <a:rPr dirty="0" sz="1050">
                <a:latin typeface="Calibri"/>
                <a:cs typeface="Calibri"/>
              </a:rPr>
              <a:t>e sessenta e  </a:t>
            </a:r>
            <a:r>
              <a:rPr dirty="0" sz="1050" spc="25">
                <a:latin typeface="Calibri"/>
                <a:cs typeface="Calibri"/>
              </a:rPr>
              <a:t>cinco </a:t>
            </a:r>
            <a:r>
              <a:rPr dirty="0" sz="1050" spc="15">
                <a:latin typeface="Calibri"/>
                <a:cs typeface="Calibri"/>
              </a:rPr>
              <a:t>mil </a:t>
            </a:r>
            <a:r>
              <a:rPr dirty="0" sz="1050" spc="-10">
                <a:latin typeface="Calibri"/>
                <a:cs typeface="Calibri"/>
              </a:rPr>
              <a:t>reais) </a:t>
            </a:r>
            <a:r>
              <a:rPr dirty="0" sz="1050" spc="10">
                <a:latin typeface="Calibri"/>
                <a:cs typeface="Calibri"/>
              </a:rPr>
              <a:t>para </a:t>
            </a:r>
            <a:r>
              <a:rPr dirty="0" sz="1050" spc="15">
                <a:latin typeface="Calibri"/>
                <a:cs typeface="Calibri"/>
              </a:rPr>
              <a:t>os </a:t>
            </a:r>
            <a:r>
              <a:rPr dirty="0" sz="1050" spc="20">
                <a:latin typeface="Calibri"/>
                <a:cs typeface="Calibri"/>
              </a:rPr>
              <a:t>demais </a:t>
            </a:r>
            <a:r>
              <a:rPr dirty="0" sz="1050" spc="25">
                <a:latin typeface="Calibri"/>
                <a:cs typeface="Calibri"/>
              </a:rPr>
              <a:t>em-  </a:t>
            </a:r>
            <a:r>
              <a:rPr dirty="0" sz="1050" spc="10">
                <a:latin typeface="Calibri"/>
                <a:cs typeface="Calibri"/>
              </a:rPr>
              <a:t>preendimentos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finalidades.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9580" y="3968667"/>
            <a:ext cx="3427729" cy="13138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9800"/>
              </a:lnSpc>
              <a:spcBef>
                <a:spcPts val="90"/>
              </a:spcBef>
            </a:pPr>
            <a:r>
              <a:rPr dirty="0" sz="1100" spc="30" b="1" i="1">
                <a:solidFill>
                  <a:srgbClr val="FFFFFF"/>
                </a:solidFill>
                <a:latin typeface="Calibri"/>
                <a:cs typeface="Calibri"/>
              </a:rPr>
              <a:t>Os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créditos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investimentos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devem </a:t>
            </a:r>
            <a:r>
              <a:rPr dirty="0" sz="1100" spc="5" b="1" i="1">
                <a:solidFill>
                  <a:srgbClr val="FFFFFF"/>
                </a:solidFill>
                <a:latin typeface="Calibri"/>
                <a:cs typeface="Calibri"/>
              </a:rPr>
              <a:t>ser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concedidos  </a:t>
            </a:r>
            <a:r>
              <a:rPr dirty="0" sz="1100" spc="15" b="1" i="1">
                <a:solidFill>
                  <a:srgbClr val="FFFFFF"/>
                </a:solidFill>
                <a:latin typeface="Calibri"/>
                <a:cs typeface="Calibri"/>
              </a:rPr>
              <a:t>mediante apresentação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projeto técnico, </a:t>
            </a:r>
            <a:r>
              <a:rPr dirty="0" sz="1100" spc="35" b="1" i="1">
                <a:solidFill>
                  <a:srgbClr val="FFFFFF"/>
                </a:solidFill>
                <a:latin typeface="Calibri"/>
                <a:cs typeface="Calibri"/>
              </a:rPr>
              <a:t>ou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100" spc="35" b="1" i="1">
                <a:solidFill>
                  <a:srgbClr val="FFFFFF"/>
                </a:solidFill>
                <a:latin typeface="Calibri"/>
                <a:cs typeface="Calibri"/>
              </a:rPr>
              <a:t>uma 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proposta</a:t>
            </a:r>
            <a:r>
              <a:rPr dirty="0" sz="11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15" b="1" i="1">
                <a:solidFill>
                  <a:srgbClr val="FFFFFF"/>
                </a:solidFill>
                <a:latin typeface="Calibri"/>
                <a:cs typeface="Calibri"/>
              </a:rPr>
              <a:t>simplificada,</a:t>
            </a:r>
            <a:r>
              <a:rPr dirty="0" sz="1100" spc="-3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30" b="1" i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100" spc="-3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5" b="1" i="1">
                <a:solidFill>
                  <a:srgbClr val="FFFFFF"/>
                </a:solidFill>
                <a:latin typeface="Calibri"/>
                <a:cs typeface="Calibri"/>
              </a:rPr>
              <a:t>critério</a:t>
            </a:r>
            <a:r>
              <a:rPr dirty="0" sz="11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30" b="1" i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100" spc="-3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instituição</a:t>
            </a:r>
            <a:r>
              <a:rPr dirty="0" sz="1100" spc="-3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financeira,  </a:t>
            </a:r>
            <a:r>
              <a:rPr dirty="0" sz="1100" spc="15" b="1" i="1">
                <a:solidFill>
                  <a:srgbClr val="FFFFFF"/>
                </a:solidFill>
                <a:latin typeface="Calibri"/>
                <a:cs typeface="Calibri"/>
              </a:rPr>
              <a:t>desde </a:t>
            </a:r>
            <a:r>
              <a:rPr dirty="0" sz="1100" spc="25" b="1" i="1">
                <a:solidFill>
                  <a:srgbClr val="FFFFFF"/>
                </a:solidFill>
                <a:latin typeface="Calibri"/>
                <a:cs typeface="Calibri"/>
              </a:rPr>
              <a:t>que envolvam </a:t>
            </a:r>
            <a:r>
              <a:rPr dirty="0" sz="1100" spc="15" b="1" i="1">
                <a:solidFill>
                  <a:srgbClr val="FFFFFF"/>
                </a:solidFill>
                <a:latin typeface="Calibri"/>
                <a:cs typeface="Calibri"/>
              </a:rPr>
              <a:t>técnicas simples </a:t>
            </a:r>
            <a:r>
              <a:rPr dirty="0" sz="1100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100" spc="30" b="1" i="1">
                <a:solidFill>
                  <a:srgbClr val="FFFFFF"/>
                </a:solidFill>
                <a:latin typeface="Calibri"/>
                <a:cs typeface="Calibri"/>
              </a:rPr>
              <a:t>bem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assimiladas  pelos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agricultores </a:t>
            </a:r>
            <a:r>
              <a:rPr dirty="0" sz="1100" spc="30" b="1" i="1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1100" spc="15" b="1" i="1">
                <a:solidFill>
                  <a:srgbClr val="FFFFFF"/>
                </a:solidFill>
                <a:latin typeface="Calibri"/>
                <a:cs typeface="Calibri"/>
              </a:rPr>
              <a:t>região </a:t>
            </a:r>
            <a:r>
              <a:rPr dirty="0" sz="1100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100" spc="25" b="1" i="1">
                <a:solidFill>
                  <a:srgbClr val="FFFFFF"/>
                </a:solidFill>
                <a:latin typeface="Calibri"/>
                <a:cs typeface="Calibri"/>
              </a:rPr>
              <a:t>também </a:t>
            </a:r>
            <a:r>
              <a:rPr dirty="0" sz="1100" spc="35" b="1" i="1">
                <a:solidFill>
                  <a:srgbClr val="FFFFFF"/>
                </a:solidFill>
                <a:latin typeface="Calibri"/>
                <a:cs typeface="Calibri"/>
              </a:rPr>
              <a:t>quando </a:t>
            </a:r>
            <a:r>
              <a:rPr dirty="0" sz="1100" spc="5" b="1" i="1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dirty="0" sz="1100" b="1" i="1">
                <a:solidFill>
                  <a:srgbClr val="FFFFFF"/>
                </a:solidFill>
                <a:latin typeface="Calibri"/>
                <a:cs typeface="Calibri"/>
              </a:rPr>
              <a:t>tratar 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créditos </a:t>
            </a:r>
            <a:r>
              <a:rPr dirty="0" sz="1100" spc="20" b="1" i="1">
                <a:solidFill>
                  <a:srgbClr val="FFFFFF"/>
                </a:solidFill>
                <a:latin typeface="Calibri"/>
                <a:cs typeface="Calibri"/>
              </a:rPr>
              <a:t>destinados </a:t>
            </a:r>
            <a:r>
              <a:rPr dirty="0" sz="1100" spc="30" b="1" i="1">
                <a:solidFill>
                  <a:srgbClr val="FFFFFF"/>
                </a:solidFill>
                <a:latin typeface="Calibri"/>
                <a:cs typeface="Calibri"/>
              </a:rPr>
              <a:t>à </a:t>
            </a:r>
            <a:r>
              <a:rPr dirty="0" sz="1100" spc="25" b="1" i="1">
                <a:solidFill>
                  <a:srgbClr val="FFFFFF"/>
                </a:solidFill>
                <a:latin typeface="Calibri"/>
                <a:cs typeface="Calibri"/>
              </a:rPr>
              <a:t>ampliação dos </a:t>
            </a:r>
            <a:r>
              <a:rPr dirty="0" sz="1100" spc="10" b="1" i="1">
                <a:solidFill>
                  <a:srgbClr val="FFFFFF"/>
                </a:solidFill>
                <a:latin typeface="Calibri"/>
                <a:cs typeface="Calibri"/>
              </a:rPr>
              <a:t>investimentos </a:t>
            </a:r>
            <a:r>
              <a:rPr dirty="0" sz="1100" spc="15" b="1" i="1">
                <a:solidFill>
                  <a:srgbClr val="FFFFFF"/>
                </a:solidFill>
                <a:latin typeface="Calibri"/>
                <a:cs typeface="Calibri"/>
              </a:rPr>
              <a:t>já  financiados.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1093949"/>
            <a:ext cx="7056120" cy="0"/>
          </a:xfrm>
          <a:custGeom>
            <a:avLst/>
            <a:gdLst/>
            <a:ahLst/>
            <a:cxnLst/>
            <a:rect l="l" t="t" r="r" b="b"/>
            <a:pathLst>
              <a:path w="7056119" h="0">
                <a:moveTo>
                  <a:pt x="0" y="0"/>
                </a:moveTo>
                <a:lnTo>
                  <a:pt x="7056003" y="0"/>
                </a:lnTo>
              </a:path>
            </a:pathLst>
          </a:custGeom>
          <a:ln w="38100">
            <a:solidFill>
              <a:srgbClr val="D6D049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22" name="object 22"/>
          <p:cNvGraphicFramePr>
            <a:graphicFrameLocks noGrp="1"/>
          </p:cNvGraphicFramePr>
          <p:nvPr/>
        </p:nvGraphicFramePr>
        <p:xfrm>
          <a:off x="8132824" y="821175"/>
          <a:ext cx="6529070" cy="847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1445"/>
                <a:gridCol w="1363345"/>
                <a:gridCol w="1204595"/>
              </a:tblGrid>
              <a:tr h="1390771">
                <a:tc>
                  <a:txBody>
                    <a:bodyPr/>
                    <a:lstStyle/>
                    <a:p>
                      <a:pPr algn="ctr" marL="635">
                        <a:lnSpc>
                          <a:spcPts val="1045"/>
                        </a:lnSpc>
                      </a:pPr>
                      <a:r>
                        <a:rPr dirty="0" sz="1100" spc="-6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Atividades</a:t>
                      </a:r>
                      <a:r>
                        <a:rPr dirty="0" sz="1100" spc="-114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7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cobertas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8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pelo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6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PRONAF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5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Mais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5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Alimentos.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É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algn="ctr" marL="336550" marR="327025" indent="-635">
                        <a:lnSpc>
                          <a:spcPct val="121300"/>
                        </a:lnSpc>
                      </a:pPr>
                      <a:r>
                        <a:rPr dirty="0" sz="1100" spc="-5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possível </a:t>
                      </a:r>
                      <a:r>
                        <a:rPr dirty="0" sz="1100" spc="-3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realizar </a:t>
                      </a:r>
                      <a:r>
                        <a:rPr dirty="0" sz="1100" spc="-6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mais </a:t>
                      </a:r>
                      <a:r>
                        <a:rPr dirty="0" sz="1100" spc="-1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dirty="0" sz="1100" spc="-9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uma </a:t>
                      </a:r>
                      <a:r>
                        <a:rPr dirty="0" sz="1100" spc="-10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operação, 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desde </a:t>
                      </a:r>
                      <a:r>
                        <a:rPr dirty="0" sz="1100" spc="-8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que,  </a:t>
                      </a:r>
                      <a:r>
                        <a:rPr dirty="0" sz="1100" spc="-8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somadas,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8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não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5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ultrapassem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9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o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2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limite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1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1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R$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4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165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2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mil.</a:t>
                      </a:r>
                      <a:r>
                        <a:rPr dirty="0" sz="11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5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Para  </a:t>
                      </a:r>
                      <a:r>
                        <a:rPr dirty="0" sz="1100" spc="-6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atividades </a:t>
                      </a:r>
                      <a:r>
                        <a:rPr dirty="0" sz="1100" spc="-1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dirty="0" sz="1100" spc="-4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suinocultura, </a:t>
                      </a:r>
                      <a:r>
                        <a:rPr dirty="0" sz="1100" spc="-4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avicultura, </a:t>
                      </a:r>
                      <a:r>
                        <a:rPr dirty="0" sz="1100" spc="-5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aquicultura,  </a:t>
                      </a:r>
                      <a:r>
                        <a:rPr dirty="0" sz="1100" spc="-6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carcinicultura </a:t>
                      </a:r>
                      <a:r>
                        <a:rPr dirty="0" sz="1100" spc="-10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(criação </a:t>
                      </a:r>
                      <a:r>
                        <a:rPr dirty="0" sz="1100" spc="-1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de </a:t>
                      </a:r>
                      <a:r>
                        <a:rPr dirty="0" sz="1100" spc="-8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crustáceos) </a:t>
                      </a:r>
                      <a:r>
                        <a:rPr dirty="0" sz="1100" spc="-15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e </a:t>
                      </a:r>
                      <a:r>
                        <a:rPr dirty="0" sz="1100" spc="-1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fruticultura,  </a:t>
                      </a:r>
                      <a:r>
                        <a:rPr dirty="0" sz="1100" spc="-2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limite</a:t>
                      </a:r>
                      <a:r>
                        <a:rPr dirty="0" sz="1100" spc="-114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1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7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até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1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R$</a:t>
                      </a:r>
                      <a:r>
                        <a:rPr dirty="0" sz="1100" spc="-114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330</a:t>
                      </a:r>
                      <a:r>
                        <a:rPr dirty="0" sz="1100" spc="-11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2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mil.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00050" marR="379730" indent="36195">
                        <a:lnSpc>
                          <a:spcPct val="121300"/>
                        </a:lnSpc>
                      </a:pPr>
                      <a:r>
                        <a:rPr dirty="0" sz="1100" spc="-3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Prazos </a:t>
                      </a:r>
                      <a:r>
                        <a:rPr dirty="0" sz="1100" spc="-15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e  </a:t>
                      </a:r>
                      <a:r>
                        <a:rPr dirty="0" sz="110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dirty="0" sz="1100" spc="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dirty="0" sz="1100" spc="-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dirty="0" sz="1100" spc="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ê</a:t>
                      </a:r>
                      <a:r>
                        <a:rPr dirty="0" sz="1100" spc="-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n</a:t>
                      </a:r>
                      <a:r>
                        <a:rPr dirty="0" sz="1100" spc="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dirty="0" sz="110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i</a:t>
                      </a:r>
                      <a:r>
                        <a:rPr dirty="0" sz="1100" spc="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</a:t>
                      </a:r>
                      <a:r>
                        <a:rPr dirty="0" sz="110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95605">
                        <a:lnSpc>
                          <a:spcPct val="100000"/>
                        </a:lnSpc>
                      </a:pPr>
                      <a:r>
                        <a:rPr dirty="0" sz="1100" spc="-4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Juros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1168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403860" marR="394335" indent="-635">
                        <a:lnSpc>
                          <a:spcPct val="107200"/>
                        </a:lnSpc>
                      </a:pPr>
                      <a:r>
                        <a:rPr dirty="0" sz="1050" spc="-15">
                          <a:latin typeface="Calibri"/>
                          <a:cs typeface="Calibri"/>
                        </a:rPr>
                        <a:t>I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Adoção de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práticas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conservacionistas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uso,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manejo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proteção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dos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recursos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naturais,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incluindo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 correção</a:t>
                      </a:r>
                      <a:r>
                        <a:rPr dirty="0" sz="105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da  acidez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da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fertilidade </a:t>
                      </a:r>
                      <a:r>
                        <a:rPr dirty="0" sz="1050" spc="30">
                          <a:latin typeface="Calibri"/>
                          <a:cs typeface="Calibri"/>
                        </a:rPr>
                        <a:t>do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solo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a aquisição, transporte</a:t>
                      </a:r>
                      <a:r>
                        <a:rPr dirty="0" sz="1050" spc="-1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aplicação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dos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insumos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estas</a:t>
                      </a:r>
                      <a:r>
                        <a:rPr dirty="0" sz="105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finalidades;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93345" marR="95250" indent="-635">
                        <a:lnSpc>
                          <a:spcPct val="107200"/>
                        </a:lnSpc>
                        <a:spcBef>
                          <a:spcPts val="1025"/>
                        </a:spcBef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7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incluindo  </a:t>
                      </a:r>
                      <a:r>
                        <a:rPr dirty="0" sz="1050" spc="-30">
                          <a:latin typeface="Calibri"/>
                          <a:cs typeface="Calibri"/>
                        </a:rPr>
                        <a:t>14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meses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carência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aquisição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tratores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imple-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mentos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associados,  colheitadeiras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125730" marR="128270">
                        <a:lnSpc>
                          <a:spcPct val="107200"/>
                        </a:lnSpc>
                      </a:pPr>
                      <a:r>
                        <a:rPr dirty="0" sz="1050">
                          <a:latin typeface="Calibri"/>
                          <a:cs typeface="Calibri"/>
                        </a:rPr>
                        <a:t>suas plataformas</a:t>
                      </a:r>
                      <a:r>
                        <a:rPr dirty="0" sz="1050" spc="-6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corte,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assim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como 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máquinas agrícolas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autropropelidas  para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pulverização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adubação;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L="126364" marR="128905">
                        <a:lnSpc>
                          <a:spcPct val="107200"/>
                        </a:lnSpc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10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</a:t>
                      </a:r>
                      <a:r>
                        <a:rPr dirty="0" sz="105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(demais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itens)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incluindo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3 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carência e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5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05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cami-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93345" marR="95885" indent="-635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nhonetes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carga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motocicletas</a:t>
                      </a:r>
                      <a:r>
                        <a:rPr dirty="0" sz="105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adapta-  das ao meio</a:t>
                      </a:r>
                      <a:r>
                        <a:rPr dirty="0" sz="1050" spc="-10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rural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</a:tr>
              <a:tr h="829970">
                <a:tc>
                  <a:txBody>
                    <a:bodyPr/>
                    <a:lstStyle/>
                    <a:p>
                      <a:pPr algn="ctr" marL="454659" marR="445770">
                        <a:lnSpc>
                          <a:spcPct val="107200"/>
                        </a:lnSpc>
                        <a:spcBef>
                          <a:spcPts val="470"/>
                        </a:spcBef>
                      </a:pPr>
                      <a:r>
                        <a:rPr dirty="0" sz="1050" spc="-20">
                          <a:latin typeface="Calibri"/>
                          <a:cs typeface="Calibri"/>
                        </a:rPr>
                        <a:t>II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Formação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recuperação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pastagens,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capineiras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demais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espécies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forrageiras,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produção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05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conservação 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forragem,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silagem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feno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destinados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à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alimentação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animal;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R w="12700">
                      <a:solidFill>
                        <a:srgbClr val="CA581A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</a:tcPr>
                </a:tc>
              </a:tr>
              <a:tr h="897712">
                <a:tc>
                  <a:txBody>
                    <a:bodyPr/>
                    <a:lstStyle/>
                    <a:p>
                      <a:pPr algn="ctr" marL="441325" marR="431800" indent="-635">
                        <a:lnSpc>
                          <a:spcPct val="107200"/>
                        </a:lnSpc>
                        <a:spcBef>
                          <a:spcPts val="470"/>
                        </a:spcBef>
                      </a:pPr>
                      <a:r>
                        <a:rPr dirty="0" sz="1050" spc="-20">
                          <a:latin typeface="Calibri"/>
                          <a:cs typeface="Calibri"/>
                        </a:rPr>
                        <a:t>III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Implantação,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ampliação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reforma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infraestrutura 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captação, armazenamento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distribuição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água,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inclusive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aquisição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instalação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reservatórios</a:t>
                      </a:r>
                      <a:r>
                        <a:rPr dirty="0" sz="105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d’água,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infraestrutura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elétrica 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equipamentos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05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irrigação;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R w="12700">
                      <a:solidFill>
                        <a:srgbClr val="CA581A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34315" marR="229235" indent="140970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2,75%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</a:tcPr>
                </a:tc>
              </a:tr>
              <a:tr h="590740"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050" spc="-15">
                          <a:latin typeface="Calibri"/>
                          <a:cs typeface="Calibri"/>
                        </a:rPr>
                        <a:t>IV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Aquisição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a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instalação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estruturas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cultivo</a:t>
                      </a:r>
                      <a:r>
                        <a:rPr dirty="0" sz="1050" spc="-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pro-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marL="1586230" marR="470534" indent="-1106805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tegido,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inclusive os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equipamentos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automação</a:t>
                      </a:r>
                      <a:r>
                        <a:rPr dirty="0" sz="1050" spc="-1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esses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cultivos;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R w="12700">
                      <a:solidFill>
                        <a:srgbClr val="CA581A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</a:tcPr>
                </a:tc>
              </a:tr>
              <a:tr h="829970">
                <a:tc>
                  <a:txBody>
                    <a:bodyPr/>
                    <a:lstStyle/>
                    <a:p>
                      <a:pPr algn="ctr" marL="424180" marR="415925" indent="-635">
                        <a:lnSpc>
                          <a:spcPct val="107200"/>
                        </a:lnSpc>
                        <a:spcBef>
                          <a:spcPts val="470"/>
                        </a:spcBef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V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Construção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silos,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ampliação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construção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armazéns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destinados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à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guarda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grãos,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frutas,</a:t>
                      </a:r>
                      <a:r>
                        <a:rPr dirty="0" sz="1050" spc="-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tubércu-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los,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bulbos,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hortaliças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fibras,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também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construção</a:t>
                      </a:r>
                      <a:r>
                        <a:rPr dirty="0" sz="1050" spc="-1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aquisição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câmaras</a:t>
                      </a:r>
                      <a:r>
                        <a:rPr dirty="0" sz="105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frias;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R w="12700">
                      <a:solidFill>
                        <a:srgbClr val="CA581A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</a:tcPr>
                </a:tc>
              </a:tr>
              <a:tr h="486994">
                <a:tc>
                  <a:txBody>
                    <a:bodyPr/>
                    <a:lstStyle/>
                    <a:p>
                      <a:pPr marL="1557655" marR="534670" indent="-1014094">
                        <a:lnSpc>
                          <a:spcPct val="107200"/>
                        </a:lnSpc>
                        <a:spcBef>
                          <a:spcPts val="470"/>
                        </a:spcBef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VI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Aquisição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tanques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resfriamento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leite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 ordenhadeiras;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9690">
                    <a:lnR w="12700">
                      <a:solidFill>
                        <a:srgbClr val="CA581A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</a:tcPr>
                </a:tc>
              </a:tr>
              <a:tr h="628986">
                <a:tc>
                  <a:txBody>
                    <a:bodyPr/>
                    <a:lstStyle/>
                    <a:p>
                      <a:pPr marL="42164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050" spc="-15">
                          <a:latin typeface="Calibri"/>
                          <a:cs typeface="Calibri"/>
                        </a:rPr>
                        <a:t>VII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exploração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extrativista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ecologicamente</a:t>
                      </a:r>
                      <a:r>
                        <a:rPr dirty="0" sz="105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sustentável;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71120"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824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983615" marR="678815" indent="-295910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Construção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ou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reforma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moradias </a:t>
                      </a:r>
                      <a:r>
                        <a:rPr dirty="0" sz="1050" spc="25">
                          <a:latin typeface="Calibri"/>
                          <a:cs typeface="Calibri"/>
                        </a:rPr>
                        <a:t>no</a:t>
                      </a:r>
                      <a:r>
                        <a:rPr dirty="0" sz="1050" spc="-1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imóvel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rural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propriedade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R$ 50</a:t>
                      </a:r>
                      <a:r>
                        <a:rPr dirty="0" sz="1050" spc="-1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311150" marR="175895" indent="-137795">
                        <a:lnSpc>
                          <a:spcPct val="107200"/>
                        </a:lnSpc>
                      </a:pPr>
                      <a:r>
                        <a:rPr dirty="0" sz="1050" spc="-25">
                          <a:latin typeface="Calibri"/>
                          <a:cs typeface="Calibri"/>
                        </a:rPr>
                        <a:t>10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05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carência 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05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95300" marR="378460" indent="-112395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4,0%</a:t>
                      </a:r>
                      <a:r>
                        <a:rPr dirty="0" sz="105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 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8178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1761489" marR="635000" indent="-1118235">
                        <a:lnSpc>
                          <a:spcPct val="107200"/>
                        </a:lnSpc>
                      </a:pPr>
                      <a:r>
                        <a:rPr dirty="0" sz="1050">
                          <a:latin typeface="Calibri"/>
                          <a:cs typeface="Calibri"/>
                        </a:rPr>
                        <a:t>Pronaf Investimento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os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demais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empreendi-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mentos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95300" marR="378460" indent="-112395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4,0%</a:t>
                      </a:r>
                      <a:r>
                        <a:rPr dirty="0" sz="105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 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7299" y="10151288"/>
            <a:ext cx="14160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0"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887681" y="10151288"/>
            <a:ext cx="13589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15">
                <a:latin typeface="Arial"/>
                <a:cs typeface="Arial"/>
              </a:rPr>
              <a:t>21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01900" y="363866"/>
            <a:ext cx="4549140" cy="8102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u="none" baseline="18888" sz="3750" spc="-225" b="1">
                <a:latin typeface="Century Gothic"/>
                <a:cs typeface="Century Gothic"/>
              </a:rPr>
              <a:t>PRONAF</a:t>
            </a:r>
            <a:r>
              <a:rPr dirty="0" u="none" baseline="18888" sz="3750" spc="97" b="1">
                <a:latin typeface="Century Gothic"/>
                <a:cs typeface="Century Gothic"/>
              </a:rPr>
              <a:t> </a:t>
            </a:r>
            <a:r>
              <a:rPr dirty="0" u="none" sz="5150" spc="120"/>
              <a:t>Investimento</a:t>
            </a:r>
            <a:endParaRPr sz="51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38681" y="853434"/>
            <a:ext cx="1830705" cy="231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-15" b="1" i="1">
                <a:latin typeface="Calibri"/>
                <a:cs typeface="Calibri"/>
              </a:rPr>
              <a:t>(PRONAF </a:t>
            </a:r>
            <a:r>
              <a:rPr dirty="0" sz="1350" spc="-25" b="1" i="1">
                <a:latin typeface="Calibri"/>
                <a:cs typeface="Calibri"/>
              </a:rPr>
              <a:t>Mais</a:t>
            </a:r>
            <a:r>
              <a:rPr dirty="0" sz="1350" spc="-165" b="1" i="1">
                <a:latin typeface="Calibri"/>
                <a:cs typeface="Calibri"/>
              </a:rPr>
              <a:t> </a:t>
            </a:r>
            <a:r>
              <a:rPr dirty="0" sz="1350" spc="-10" b="1" i="1">
                <a:latin typeface="Calibri"/>
                <a:cs typeface="Calibri"/>
              </a:rPr>
              <a:t>Alimentos)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421178" y="8188205"/>
            <a:ext cx="130810" cy="35687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65">
                <a:solidFill>
                  <a:srgbClr val="FFFFFF"/>
                </a:solidFill>
                <a:latin typeface="Calibri"/>
                <a:cs typeface="Calibri"/>
              </a:rPr>
              <a:t>Divulgação.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128002"/>
            <a:ext cx="7596505" cy="3312160"/>
          </a:xfrm>
          <a:custGeom>
            <a:avLst/>
            <a:gdLst/>
            <a:ahLst/>
            <a:cxnLst/>
            <a:rect l="l" t="t" r="r" b="b"/>
            <a:pathLst>
              <a:path w="7596505" h="3312159">
                <a:moveTo>
                  <a:pt x="0" y="3311994"/>
                </a:moveTo>
                <a:lnTo>
                  <a:pt x="7595997" y="3311994"/>
                </a:lnTo>
                <a:lnTo>
                  <a:pt x="7595997" y="0"/>
                </a:lnTo>
                <a:lnTo>
                  <a:pt x="0" y="0"/>
                </a:lnTo>
                <a:lnTo>
                  <a:pt x="0" y="3311994"/>
                </a:lnTo>
                <a:close/>
              </a:path>
            </a:pathLst>
          </a:custGeom>
          <a:solidFill>
            <a:srgbClr val="F7F6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40888" y="0"/>
            <a:ext cx="4545330" cy="866775"/>
          </a:xfrm>
          <a:custGeom>
            <a:avLst/>
            <a:gdLst/>
            <a:ahLst/>
            <a:cxnLst/>
            <a:rect l="l" t="t" r="r" b="b"/>
            <a:pathLst>
              <a:path w="4545330" h="866775">
                <a:moveTo>
                  <a:pt x="4544999" y="866653"/>
                </a:moveTo>
                <a:lnTo>
                  <a:pt x="324002" y="866653"/>
                </a:lnTo>
                <a:lnTo>
                  <a:pt x="276123" y="863140"/>
                </a:lnTo>
                <a:lnTo>
                  <a:pt x="230425" y="852935"/>
                </a:lnTo>
                <a:lnTo>
                  <a:pt x="187410" y="836539"/>
                </a:lnTo>
                <a:lnTo>
                  <a:pt x="147579" y="814454"/>
                </a:lnTo>
                <a:lnTo>
                  <a:pt x="111432" y="787181"/>
                </a:lnTo>
                <a:lnTo>
                  <a:pt x="79471" y="755220"/>
                </a:lnTo>
                <a:lnTo>
                  <a:pt x="52198" y="719074"/>
                </a:lnTo>
                <a:lnTo>
                  <a:pt x="30113" y="679242"/>
                </a:lnTo>
                <a:lnTo>
                  <a:pt x="13717" y="636227"/>
                </a:lnTo>
                <a:lnTo>
                  <a:pt x="3512" y="590529"/>
                </a:lnTo>
                <a:lnTo>
                  <a:pt x="0" y="542650"/>
                </a:lnTo>
                <a:lnTo>
                  <a:pt x="0" y="0"/>
                </a:lnTo>
              </a:path>
            </a:pathLst>
          </a:custGeom>
          <a:ln w="12699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6354" y="274308"/>
            <a:ext cx="1261219" cy="1470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6354" y="274319"/>
            <a:ext cx="1261745" cy="1470660"/>
          </a:xfrm>
          <a:custGeom>
            <a:avLst/>
            <a:gdLst/>
            <a:ahLst/>
            <a:cxnLst/>
            <a:rect l="l" t="t" r="r" b="b"/>
            <a:pathLst>
              <a:path w="1261745" h="1470660">
                <a:moveTo>
                  <a:pt x="0" y="1470240"/>
                </a:moveTo>
                <a:lnTo>
                  <a:pt x="1261224" y="1470240"/>
                </a:lnTo>
                <a:lnTo>
                  <a:pt x="1261224" y="0"/>
                </a:lnTo>
                <a:lnTo>
                  <a:pt x="0" y="0"/>
                </a:lnTo>
                <a:lnTo>
                  <a:pt x="0" y="1470240"/>
                </a:lnTo>
                <a:close/>
              </a:path>
            </a:pathLst>
          </a:custGeom>
          <a:ln w="1270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46705" y="2222313"/>
            <a:ext cx="181038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20">
                <a:latin typeface="Calibri"/>
                <a:cs typeface="Calibri"/>
              </a:rPr>
              <a:t>Paraná </a:t>
            </a:r>
            <a:r>
              <a:rPr dirty="0" sz="900" spc="25">
                <a:latin typeface="Calibri"/>
                <a:cs typeface="Calibri"/>
              </a:rPr>
              <a:t>pratica </a:t>
            </a:r>
            <a:r>
              <a:rPr dirty="0" sz="900" spc="30">
                <a:latin typeface="Calibri"/>
                <a:cs typeface="Calibri"/>
              </a:rPr>
              <a:t>sem </a:t>
            </a:r>
            <a:r>
              <a:rPr dirty="0" sz="900" spc="40">
                <a:latin typeface="Calibri"/>
                <a:cs typeface="Calibri"/>
              </a:rPr>
              <a:t>dúvida</a:t>
            </a:r>
            <a:r>
              <a:rPr dirty="0" sz="900" spc="150">
                <a:latin typeface="Calibri"/>
                <a:cs typeface="Calibri"/>
              </a:rPr>
              <a:t> </a:t>
            </a:r>
            <a:r>
              <a:rPr dirty="0" sz="900" spc="35">
                <a:latin typeface="Calibri"/>
                <a:cs typeface="Calibri"/>
              </a:rPr>
              <a:t>alguma,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5181" y="2150443"/>
            <a:ext cx="2042160" cy="4292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650" spc="65">
                <a:latin typeface="Calibri"/>
                <a:cs typeface="Calibri"/>
              </a:rPr>
              <a:t>O</a:t>
            </a:r>
            <a:r>
              <a:rPr dirty="0" sz="900" spc="25">
                <a:latin typeface="Calibri"/>
                <a:cs typeface="Calibri"/>
              </a:rPr>
              <a:t>s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50">
                <a:latin typeface="Calibri"/>
                <a:cs typeface="Calibri"/>
              </a:rPr>
              <a:t> </a:t>
            </a:r>
            <a:r>
              <a:rPr dirty="0" sz="900" spc="45">
                <a:latin typeface="Calibri"/>
                <a:cs typeface="Calibri"/>
              </a:rPr>
              <a:t>n</a:t>
            </a:r>
            <a:r>
              <a:rPr dirty="0" sz="900" spc="20">
                <a:latin typeface="Calibri"/>
                <a:cs typeface="Calibri"/>
              </a:rPr>
              <a:t>ã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5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50">
                <a:latin typeface="Calibri"/>
                <a:cs typeface="Calibri"/>
              </a:rPr>
              <a:t> </a:t>
            </a:r>
            <a:r>
              <a:rPr dirty="0" sz="900" spc="60">
                <a:latin typeface="Calibri"/>
                <a:cs typeface="Calibri"/>
              </a:rPr>
              <a:t>m</a:t>
            </a:r>
            <a:r>
              <a:rPr dirty="0" sz="900" spc="25">
                <a:latin typeface="Calibri"/>
                <a:cs typeface="Calibri"/>
              </a:rPr>
              <a:t>e</a:t>
            </a:r>
            <a:r>
              <a:rPr dirty="0" sz="900" spc="15">
                <a:latin typeface="Calibri"/>
                <a:cs typeface="Calibri"/>
              </a:rPr>
              <a:t>l</a:t>
            </a:r>
            <a:r>
              <a:rPr dirty="0" sz="900" spc="50">
                <a:latin typeface="Calibri"/>
                <a:cs typeface="Calibri"/>
              </a:rPr>
              <a:t>h</a:t>
            </a:r>
            <a:r>
              <a:rPr dirty="0" sz="900" spc="45">
                <a:latin typeface="Calibri"/>
                <a:cs typeface="Calibri"/>
              </a:rPr>
              <a:t>o</a:t>
            </a:r>
            <a:r>
              <a:rPr dirty="0" sz="900" spc="-45">
                <a:latin typeface="Calibri"/>
                <a:cs typeface="Calibri"/>
              </a:rPr>
              <a:t>r</a:t>
            </a:r>
            <a:r>
              <a:rPr dirty="0" sz="900" spc="-40">
                <a:latin typeface="Calibri"/>
                <a:cs typeface="Calibri"/>
              </a:rPr>
              <a:t>,</a:t>
            </a:r>
            <a:r>
              <a:rPr dirty="0" sz="900" spc="50">
                <a:latin typeface="Calibri"/>
                <a:cs typeface="Calibri"/>
              </a:rPr>
              <a:t> </a:t>
            </a:r>
            <a:r>
              <a:rPr dirty="0" sz="900" spc="40">
                <a:latin typeface="Calibri"/>
                <a:cs typeface="Calibri"/>
              </a:rPr>
              <a:t>u</a:t>
            </a:r>
            <a:r>
              <a:rPr dirty="0" sz="900" spc="55">
                <a:latin typeface="Calibri"/>
                <a:cs typeface="Calibri"/>
              </a:rPr>
              <a:t>m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50">
                <a:latin typeface="Calibri"/>
                <a:cs typeface="Calibri"/>
              </a:rPr>
              <a:t> </a:t>
            </a:r>
            <a:r>
              <a:rPr dirty="0" sz="900" spc="55">
                <a:latin typeface="Calibri"/>
                <a:cs typeface="Calibri"/>
              </a:rPr>
              <a:t>d</a:t>
            </a:r>
            <a:r>
              <a:rPr dirty="0" sz="900" spc="15">
                <a:latin typeface="Calibri"/>
                <a:cs typeface="Calibri"/>
              </a:rPr>
              <a:t>a</a:t>
            </a:r>
            <a:r>
              <a:rPr dirty="0" sz="900" spc="5">
                <a:latin typeface="Calibri"/>
                <a:cs typeface="Calibri"/>
              </a:rPr>
              <a:t>s</a:t>
            </a:r>
            <a:r>
              <a:rPr dirty="0" sz="900" spc="50">
                <a:latin typeface="Calibri"/>
                <a:cs typeface="Calibri"/>
              </a:rPr>
              <a:t> </a:t>
            </a:r>
            <a:r>
              <a:rPr dirty="0" sz="900" spc="60">
                <a:latin typeface="Calibri"/>
                <a:cs typeface="Calibri"/>
              </a:rPr>
              <a:t>m</a:t>
            </a:r>
            <a:r>
              <a:rPr dirty="0" sz="900" spc="25">
                <a:latin typeface="Calibri"/>
                <a:cs typeface="Calibri"/>
              </a:rPr>
              <a:t>e</a:t>
            </a:r>
            <a:r>
              <a:rPr dirty="0" sz="900" spc="15">
                <a:latin typeface="Calibri"/>
                <a:cs typeface="Calibri"/>
              </a:rPr>
              <a:t>l</a:t>
            </a:r>
            <a:r>
              <a:rPr dirty="0" sz="900" spc="50">
                <a:latin typeface="Calibri"/>
                <a:cs typeface="Calibri"/>
              </a:rPr>
              <a:t>h</a:t>
            </a:r>
            <a:r>
              <a:rPr dirty="0" sz="900" spc="45">
                <a:latin typeface="Calibri"/>
                <a:cs typeface="Calibri"/>
              </a:rPr>
              <a:t>o</a:t>
            </a:r>
            <a:r>
              <a:rPr dirty="0" sz="900" spc="-5">
                <a:latin typeface="Calibri"/>
                <a:cs typeface="Calibri"/>
              </a:rPr>
              <a:t>r</a:t>
            </a:r>
            <a:r>
              <a:rPr dirty="0" sz="900" spc="20">
                <a:latin typeface="Calibri"/>
                <a:cs typeface="Calibri"/>
              </a:rPr>
              <a:t>e</a:t>
            </a:r>
            <a:r>
              <a:rPr dirty="0" sz="900" spc="5">
                <a:latin typeface="Calibri"/>
                <a:cs typeface="Calibri"/>
              </a:rPr>
              <a:t>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353" y="2519558"/>
            <a:ext cx="202946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20">
                <a:latin typeface="Calibri"/>
                <a:cs typeface="Calibri"/>
              </a:rPr>
              <a:t>agriculturas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15">
                <a:latin typeface="Calibri"/>
                <a:cs typeface="Calibri"/>
              </a:rPr>
              <a:t>país. </a:t>
            </a:r>
            <a:r>
              <a:rPr dirty="0" sz="900" spc="10">
                <a:latin typeface="Calibri"/>
                <a:cs typeface="Calibri"/>
              </a:rPr>
              <a:t>Isto </a:t>
            </a:r>
            <a:r>
              <a:rPr dirty="0" sz="900" spc="40">
                <a:latin typeface="Calibri"/>
                <a:cs typeface="Calibri"/>
              </a:rPr>
              <a:t>pode </a:t>
            </a:r>
            <a:r>
              <a:rPr dirty="0" sz="900" spc="10">
                <a:latin typeface="Calibri"/>
                <a:cs typeface="Calibri"/>
              </a:rPr>
              <a:t>ser</a:t>
            </a:r>
            <a:r>
              <a:rPr dirty="0" sz="900" spc="85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medi-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300" y="2658142"/>
            <a:ext cx="2030730" cy="4253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715">
              <a:lnSpc>
                <a:spcPct val="108400"/>
              </a:lnSpc>
              <a:spcBef>
                <a:spcPts val="95"/>
              </a:spcBef>
            </a:pPr>
            <a:r>
              <a:rPr dirty="0" sz="900" spc="35">
                <a:latin typeface="Calibri"/>
                <a:cs typeface="Calibri"/>
              </a:rPr>
              <a:t>do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pela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evolução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constante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35">
                <a:latin typeface="Calibri"/>
                <a:cs typeface="Calibri"/>
              </a:rPr>
              <a:t>do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VBP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(Valor  </a:t>
            </a:r>
            <a:r>
              <a:rPr dirty="0" sz="900" spc="5">
                <a:latin typeface="Calibri"/>
                <a:cs typeface="Calibri"/>
              </a:rPr>
              <a:t>Bruto </a:t>
            </a:r>
            <a:r>
              <a:rPr dirty="0" sz="900" spc="20">
                <a:latin typeface="Calibri"/>
                <a:cs typeface="Calibri"/>
              </a:rPr>
              <a:t>da Produção</a:t>
            </a:r>
            <a:r>
              <a:rPr dirty="0" sz="900" spc="-8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Agropecuária).</a:t>
            </a:r>
            <a:endParaRPr sz="900">
              <a:latin typeface="Calibri"/>
              <a:cs typeface="Calibri"/>
            </a:endParaRPr>
          </a:p>
          <a:p>
            <a:pPr algn="just" marL="12700" marR="5715">
              <a:lnSpc>
                <a:spcPct val="108300"/>
              </a:lnSpc>
              <a:spcBef>
                <a:spcPts val="570"/>
              </a:spcBef>
            </a:pPr>
            <a:r>
              <a:rPr dirty="0" sz="900" spc="45">
                <a:latin typeface="Calibri"/>
                <a:cs typeface="Calibri"/>
              </a:rPr>
              <a:t>Do </a:t>
            </a:r>
            <a:r>
              <a:rPr dirty="0" sz="900" spc="25">
                <a:latin typeface="Calibri"/>
                <a:cs typeface="Calibri"/>
              </a:rPr>
              <a:t>ano de </a:t>
            </a:r>
            <a:r>
              <a:rPr dirty="0" sz="900">
                <a:latin typeface="Calibri"/>
                <a:cs typeface="Calibri"/>
              </a:rPr>
              <a:t>1997 </a:t>
            </a:r>
            <a:r>
              <a:rPr dirty="0" sz="900" spc="20">
                <a:latin typeface="Calibri"/>
                <a:cs typeface="Calibri"/>
              </a:rPr>
              <a:t>ao </a:t>
            </a:r>
            <a:r>
              <a:rPr dirty="0" sz="900" spc="25">
                <a:latin typeface="Calibri"/>
                <a:cs typeface="Calibri"/>
              </a:rPr>
              <a:t>ano de </a:t>
            </a:r>
            <a:r>
              <a:rPr dirty="0" sz="900" spc="-15">
                <a:latin typeface="Calibri"/>
                <a:cs typeface="Calibri"/>
              </a:rPr>
              <a:t>2017 </a:t>
            </a:r>
            <a:r>
              <a:rPr dirty="0" sz="900" spc="25">
                <a:latin typeface="Calibri"/>
                <a:cs typeface="Calibri"/>
              </a:rPr>
              <a:t>subiu de  </a:t>
            </a:r>
            <a:r>
              <a:rPr dirty="0" sz="900">
                <a:latin typeface="Calibri"/>
                <a:cs typeface="Calibri"/>
              </a:rPr>
              <a:t>R$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8,72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bilhões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para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R$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85,31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bilhões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ano.  </a:t>
            </a:r>
            <a:r>
              <a:rPr dirty="0" sz="900" spc="20">
                <a:latin typeface="Calibri"/>
                <a:cs typeface="Calibri"/>
              </a:rPr>
              <a:t>Em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-20">
                <a:latin typeface="Calibri"/>
                <a:cs typeface="Calibri"/>
              </a:rPr>
              <a:t>2018,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Valor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Bruto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Produção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Agro-  pecuária </a:t>
            </a:r>
            <a:r>
              <a:rPr dirty="0" sz="900" spc="5">
                <a:latin typeface="Calibri"/>
                <a:cs typeface="Calibri"/>
              </a:rPr>
              <a:t>(VBP)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15">
                <a:latin typeface="Calibri"/>
                <a:cs typeface="Calibri"/>
              </a:rPr>
              <a:t>Paraná </a:t>
            </a:r>
            <a:r>
              <a:rPr dirty="0" sz="900" spc="10">
                <a:latin typeface="Calibri"/>
                <a:cs typeface="Calibri"/>
              </a:rPr>
              <a:t>foi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5">
                <a:latin typeface="Calibri"/>
                <a:cs typeface="Calibri"/>
              </a:rPr>
              <a:t>R$ </a:t>
            </a:r>
            <a:r>
              <a:rPr dirty="0" sz="900" spc="-5">
                <a:latin typeface="Calibri"/>
                <a:cs typeface="Calibri"/>
              </a:rPr>
              <a:t>89,78  </a:t>
            </a:r>
            <a:r>
              <a:rPr dirty="0" sz="900" spc="25">
                <a:latin typeface="Calibri"/>
                <a:cs typeface="Calibri"/>
              </a:rPr>
              <a:t>bilhões. </a:t>
            </a:r>
            <a:r>
              <a:rPr dirty="0" sz="900" spc="35">
                <a:latin typeface="Calibri"/>
                <a:cs typeface="Calibri"/>
              </a:rPr>
              <a:t>A </a:t>
            </a:r>
            <a:r>
              <a:rPr dirty="0" sz="900" spc="25">
                <a:latin typeface="Calibri"/>
                <a:cs typeface="Calibri"/>
              </a:rPr>
              <a:t>primeira estimativa inicial </a:t>
            </a:r>
            <a:r>
              <a:rPr dirty="0" sz="900" spc="30">
                <a:latin typeface="Calibri"/>
                <a:cs typeface="Calibri"/>
              </a:rPr>
              <a:t>de  </a:t>
            </a:r>
            <a:r>
              <a:rPr dirty="0" sz="900" spc="-15">
                <a:latin typeface="Calibri"/>
                <a:cs typeface="Calibri"/>
              </a:rPr>
              <a:t>2019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de que </a:t>
            </a:r>
            <a:r>
              <a:rPr dirty="0" sz="900" spc="35">
                <a:latin typeface="Calibri"/>
                <a:cs typeface="Calibri"/>
              </a:rPr>
              <a:t>pode </a:t>
            </a:r>
            <a:r>
              <a:rPr dirty="0" sz="900" spc="15">
                <a:latin typeface="Calibri"/>
                <a:cs typeface="Calibri"/>
              </a:rPr>
              <a:t>somar </a:t>
            </a:r>
            <a:r>
              <a:rPr dirty="0" sz="900" spc="5">
                <a:latin typeface="Calibri"/>
                <a:cs typeface="Calibri"/>
              </a:rPr>
              <a:t>R$ </a:t>
            </a:r>
            <a:r>
              <a:rPr dirty="0" sz="900">
                <a:latin typeface="Calibri"/>
                <a:cs typeface="Calibri"/>
              </a:rPr>
              <a:t>93 </a:t>
            </a:r>
            <a:r>
              <a:rPr dirty="0" sz="900" spc="15">
                <a:latin typeface="Calibri"/>
                <a:cs typeface="Calibri"/>
              </a:rPr>
              <a:t>bilhões,  </a:t>
            </a:r>
            <a:r>
              <a:rPr dirty="0" sz="900" spc="45">
                <a:latin typeface="Calibri"/>
                <a:cs typeface="Calibri"/>
              </a:rPr>
              <a:t>segundo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35">
                <a:latin typeface="Calibri"/>
                <a:cs typeface="Calibri"/>
              </a:rPr>
              <a:t>Departamento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35">
                <a:latin typeface="Calibri"/>
                <a:cs typeface="Calibri"/>
              </a:rPr>
              <a:t>Economia  </a:t>
            </a:r>
            <a:r>
              <a:rPr dirty="0" sz="900" spc="15">
                <a:latin typeface="Calibri"/>
                <a:cs typeface="Calibri"/>
              </a:rPr>
              <a:t>Rural (Deral) </a:t>
            </a:r>
            <a:r>
              <a:rPr dirty="0" sz="900" spc="30">
                <a:latin typeface="Calibri"/>
                <a:cs typeface="Calibri"/>
              </a:rPr>
              <a:t>da </a:t>
            </a:r>
            <a:r>
              <a:rPr dirty="0" sz="900" spc="20">
                <a:latin typeface="Calibri"/>
                <a:cs typeface="Calibri"/>
              </a:rPr>
              <a:t>Secretaria </a:t>
            </a:r>
            <a:r>
              <a:rPr dirty="0" sz="900" spc="30">
                <a:latin typeface="Calibri"/>
                <a:cs typeface="Calibri"/>
              </a:rPr>
              <a:t>de Estado da  Agricultura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35">
                <a:latin typeface="Calibri"/>
                <a:cs typeface="Calibri"/>
              </a:rPr>
              <a:t>Abastecimento </a:t>
            </a:r>
            <a:r>
              <a:rPr dirty="0" sz="900" spc="10">
                <a:latin typeface="Calibri"/>
                <a:cs typeface="Calibri"/>
              </a:rPr>
              <a:t>(SEAB).  </a:t>
            </a:r>
            <a:r>
              <a:rPr dirty="0" sz="900" spc="20">
                <a:latin typeface="Calibri"/>
                <a:cs typeface="Calibri"/>
              </a:rPr>
              <a:t>Esse resultado, </a:t>
            </a:r>
            <a:r>
              <a:rPr dirty="0" sz="900" spc="30">
                <a:latin typeface="Calibri"/>
                <a:cs typeface="Calibri"/>
              </a:rPr>
              <a:t>caso </a:t>
            </a:r>
            <a:r>
              <a:rPr dirty="0" sz="900" spc="15">
                <a:latin typeface="Calibri"/>
                <a:cs typeface="Calibri"/>
              </a:rPr>
              <a:t>se </a:t>
            </a:r>
            <a:r>
              <a:rPr dirty="0" sz="900" spc="25">
                <a:latin typeface="Calibri"/>
                <a:cs typeface="Calibri"/>
              </a:rPr>
              <a:t>confirme, </a:t>
            </a:r>
            <a:r>
              <a:rPr dirty="0" sz="900" spc="35">
                <a:latin typeface="Calibri"/>
                <a:cs typeface="Calibri"/>
              </a:rPr>
              <a:t>indica  </a:t>
            </a:r>
            <a:r>
              <a:rPr dirty="0" sz="900" spc="30">
                <a:latin typeface="Calibri"/>
                <a:cs typeface="Calibri"/>
              </a:rPr>
              <a:t>um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35">
                <a:latin typeface="Calibri"/>
                <a:cs typeface="Calibri"/>
              </a:rPr>
              <a:t>ganho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10">
                <a:latin typeface="Calibri"/>
                <a:cs typeface="Calibri"/>
              </a:rPr>
              <a:t> 3,4 </a:t>
            </a:r>
            <a:r>
              <a:rPr dirty="0" sz="900" spc="75">
                <a:latin typeface="Calibri"/>
                <a:cs typeface="Calibri"/>
              </a:rPr>
              <a:t>%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em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relação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ao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VBP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  </a:t>
            </a:r>
            <a:r>
              <a:rPr dirty="0" sz="900" spc="-15">
                <a:latin typeface="Calibri"/>
                <a:cs typeface="Calibri"/>
              </a:rPr>
              <a:t>2018,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5">
                <a:latin typeface="Calibri"/>
                <a:cs typeface="Calibri"/>
              </a:rPr>
              <a:t>um </a:t>
            </a:r>
            <a:r>
              <a:rPr dirty="0" sz="900" spc="15">
                <a:latin typeface="Calibri"/>
                <a:cs typeface="Calibri"/>
              </a:rPr>
              <a:t>crescimento </a:t>
            </a:r>
            <a:r>
              <a:rPr dirty="0" sz="900" spc="5">
                <a:latin typeface="Calibri"/>
                <a:cs typeface="Calibri"/>
              </a:rPr>
              <a:t>real </a:t>
            </a:r>
            <a:r>
              <a:rPr dirty="0" sz="900" spc="25">
                <a:latin typeface="Calibri"/>
                <a:cs typeface="Calibri"/>
              </a:rPr>
              <a:t>em </a:t>
            </a:r>
            <a:r>
              <a:rPr dirty="0" sz="900" spc="15">
                <a:latin typeface="Calibri"/>
                <a:cs typeface="Calibri"/>
              </a:rPr>
              <a:t>torno </a:t>
            </a:r>
            <a:r>
              <a:rPr dirty="0" sz="900" spc="25">
                <a:latin typeface="Calibri"/>
                <a:cs typeface="Calibri"/>
              </a:rPr>
              <a:t>de  </a:t>
            </a:r>
            <a:r>
              <a:rPr dirty="0" sz="900" spc="15">
                <a:latin typeface="Calibri"/>
                <a:cs typeface="Calibri"/>
              </a:rPr>
              <a:t>3,8% </a:t>
            </a:r>
            <a:r>
              <a:rPr dirty="0" sz="900" spc="20">
                <a:latin typeface="Calibri"/>
                <a:cs typeface="Calibri"/>
              </a:rPr>
              <a:t>nos </a:t>
            </a:r>
            <a:r>
              <a:rPr dirty="0" sz="900" spc="15">
                <a:latin typeface="Calibri"/>
                <a:cs typeface="Calibri"/>
              </a:rPr>
              <a:t>últimos </a:t>
            </a:r>
            <a:r>
              <a:rPr dirty="0" sz="900" spc="5">
                <a:latin typeface="Calibri"/>
                <a:cs typeface="Calibri"/>
              </a:rPr>
              <a:t>20</a:t>
            </a:r>
            <a:r>
              <a:rPr dirty="0" sz="900" spc="-114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anos.</a:t>
            </a:r>
            <a:endParaRPr sz="900">
              <a:latin typeface="Calibri"/>
              <a:cs typeface="Calibri"/>
            </a:endParaRPr>
          </a:p>
          <a:p>
            <a:pPr algn="just" marL="12700" marR="5715">
              <a:lnSpc>
                <a:spcPct val="108300"/>
              </a:lnSpc>
              <a:spcBef>
                <a:spcPts val="565"/>
              </a:spcBef>
            </a:pPr>
            <a:r>
              <a:rPr dirty="0" sz="900" spc="25">
                <a:latin typeface="Calibri"/>
                <a:cs typeface="Calibri"/>
              </a:rPr>
              <a:t>Mesmo </a:t>
            </a:r>
            <a:r>
              <a:rPr dirty="0" sz="900" spc="40">
                <a:latin typeface="Calibri"/>
                <a:cs typeface="Calibri"/>
              </a:rPr>
              <a:t>com um </a:t>
            </a:r>
            <a:r>
              <a:rPr dirty="0" sz="900" spc="35">
                <a:latin typeface="Calibri"/>
                <a:cs typeface="Calibri"/>
              </a:rPr>
              <a:t>ano marcado por </a:t>
            </a:r>
            <a:r>
              <a:rPr dirty="0" sz="900" spc="40">
                <a:latin typeface="Calibri"/>
                <a:cs typeface="Calibri"/>
              </a:rPr>
              <a:t>uma  </a:t>
            </a:r>
            <a:r>
              <a:rPr dirty="0" sz="900" spc="20">
                <a:latin typeface="Calibri"/>
                <a:cs typeface="Calibri"/>
              </a:rPr>
              <a:t>estiagem prolongada,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5">
                <a:latin typeface="Calibri"/>
                <a:cs typeface="Calibri"/>
              </a:rPr>
              <a:t>Paraná </a:t>
            </a:r>
            <a:r>
              <a:rPr dirty="0" sz="900" spc="15">
                <a:latin typeface="Calibri"/>
                <a:cs typeface="Calibri"/>
              </a:rPr>
              <a:t>deve</a:t>
            </a:r>
            <a:r>
              <a:rPr dirty="0" sz="900" spc="-9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pro-  </a:t>
            </a:r>
            <a:r>
              <a:rPr dirty="0" sz="900" spc="15">
                <a:latin typeface="Calibri"/>
                <a:cs typeface="Calibri"/>
              </a:rPr>
              <a:t>duzir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sua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maior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safra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soja: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20,7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milhões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toneladas </a:t>
            </a:r>
            <a:r>
              <a:rPr dirty="0" sz="900" spc="20">
                <a:latin typeface="Calibri"/>
                <a:cs typeface="Calibri"/>
              </a:rPr>
              <a:t>em </a:t>
            </a:r>
            <a:r>
              <a:rPr dirty="0" sz="900" spc="-10">
                <a:latin typeface="Calibri"/>
                <a:cs typeface="Calibri"/>
              </a:rPr>
              <a:t>5,4 </a:t>
            </a:r>
            <a:r>
              <a:rPr dirty="0" sz="900" spc="15">
                <a:latin typeface="Calibri"/>
                <a:cs typeface="Calibri"/>
              </a:rPr>
              <a:t>milhões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6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hectares,  </a:t>
            </a:r>
            <a:r>
              <a:rPr dirty="0" sz="900" spc="40">
                <a:latin typeface="Calibri"/>
                <a:cs typeface="Calibri"/>
              </a:rPr>
              <a:t>obtendo </a:t>
            </a:r>
            <a:r>
              <a:rPr dirty="0" sz="900" spc="35">
                <a:latin typeface="Calibri"/>
                <a:cs typeface="Calibri"/>
              </a:rPr>
              <a:t>uma </a:t>
            </a:r>
            <a:r>
              <a:rPr dirty="0" sz="900" spc="40">
                <a:latin typeface="Calibri"/>
                <a:cs typeface="Calibri"/>
              </a:rPr>
              <a:t>produtividade </a:t>
            </a:r>
            <a:r>
              <a:rPr dirty="0" sz="900" spc="30">
                <a:latin typeface="Calibri"/>
                <a:cs typeface="Calibri"/>
              </a:rPr>
              <a:t>superior </a:t>
            </a:r>
            <a:r>
              <a:rPr dirty="0" sz="900" spc="5">
                <a:latin typeface="Calibri"/>
                <a:cs typeface="Calibri"/>
              </a:rPr>
              <a:t>a  </a:t>
            </a:r>
            <a:r>
              <a:rPr dirty="0" sz="900">
                <a:latin typeface="Calibri"/>
                <a:cs typeface="Calibri"/>
              </a:rPr>
              <a:t>3,8 </a:t>
            </a:r>
            <a:r>
              <a:rPr dirty="0" sz="900" spc="20">
                <a:latin typeface="Calibri"/>
                <a:cs typeface="Calibri"/>
              </a:rPr>
              <a:t>toneladas </a:t>
            </a:r>
            <a:r>
              <a:rPr dirty="0" sz="900" spc="25">
                <a:latin typeface="Calibri"/>
                <a:cs typeface="Calibri"/>
              </a:rPr>
              <a:t>por </a:t>
            </a:r>
            <a:r>
              <a:rPr dirty="0" sz="900" spc="10">
                <a:latin typeface="Calibri"/>
                <a:cs typeface="Calibri"/>
              </a:rPr>
              <a:t>hectare, </a:t>
            </a:r>
            <a:r>
              <a:rPr dirty="0" sz="900" spc="15">
                <a:latin typeface="Calibri"/>
                <a:cs typeface="Calibri"/>
              </a:rPr>
              <a:t>maior </a:t>
            </a:r>
            <a:r>
              <a:rPr dirty="0" sz="900" spc="5">
                <a:latin typeface="Calibri"/>
                <a:cs typeface="Calibri"/>
              </a:rPr>
              <a:t>até </a:t>
            </a:r>
            <a:r>
              <a:rPr dirty="0" sz="900" spc="30">
                <a:latin typeface="Calibri"/>
                <a:cs typeface="Calibri"/>
              </a:rPr>
              <a:t>que 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produtividade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americana.</a:t>
            </a:r>
            <a:endParaRPr sz="900">
              <a:latin typeface="Calibri"/>
              <a:cs typeface="Calibri"/>
            </a:endParaRPr>
          </a:p>
          <a:p>
            <a:pPr algn="just" marL="12700" marR="5080">
              <a:lnSpc>
                <a:spcPct val="108300"/>
              </a:lnSpc>
              <a:spcBef>
                <a:spcPts val="570"/>
              </a:spcBef>
            </a:pPr>
            <a:r>
              <a:rPr dirty="0" sz="900" spc="30">
                <a:latin typeface="Calibri"/>
                <a:cs typeface="Calibri"/>
              </a:rPr>
              <a:t>O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estado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é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destaque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na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produção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soja,  </a:t>
            </a:r>
            <a:r>
              <a:rPr dirty="0" sz="900" spc="25">
                <a:latin typeface="Calibri"/>
                <a:cs typeface="Calibri"/>
              </a:rPr>
              <a:t>milho, trigo, </a:t>
            </a:r>
            <a:r>
              <a:rPr dirty="0" sz="900" spc="15">
                <a:latin typeface="Calibri"/>
                <a:cs typeface="Calibri"/>
              </a:rPr>
              <a:t>feijão, </a:t>
            </a:r>
            <a:r>
              <a:rPr dirty="0" sz="900" spc="35">
                <a:latin typeface="Calibri"/>
                <a:cs typeface="Calibri"/>
              </a:rPr>
              <a:t>sendo </a:t>
            </a:r>
            <a:r>
              <a:rPr dirty="0" sz="900" spc="25">
                <a:latin typeface="Calibri"/>
                <a:cs typeface="Calibri"/>
              </a:rPr>
              <a:t>maior </a:t>
            </a:r>
            <a:r>
              <a:rPr dirty="0" sz="900" spc="35">
                <a:latin typeface="Calibri"/>
                <a:cs typeface="Calibri"/>
              </a:rPr>
              <a:t>produ-  </a:t>
            </a:r>
            <a:r>
              <a:rPr dirty="0" sz="900" spc="15">
                <a:latin typeface="Calibri"/>
                <a:cs typeface="Calibri"/>
              </a:rPr>
              <a:t>tor </a:t>
            </a:r>
            <a:r>
              <a:rPr dirty="0" sz="900" spc="35">
                <a:latin typeface="Calibri"/>
                <a:cs typeface="Calibri"/>
              </a:rPr>
              <a:t>nacional </a:t>
            </a:r>
            <a:r>
              <a:rPr dirty="0" sz="900" spc="30">
                <a:latin typeface="Calibri"/>
                <a:cs typeface="Calibri"/>
              </a:rPr>
              <a:t>nestas </a:t>
            </a:r>
            <a:r>
              <a:rPr dirty="0" sz="900" spc="35">
                <a:latin typeface="Calibri"/>
                <a:cs typeface="Calibri"/>
              </a:rPr>
              <a:t>duas </a:t>
            </a:r>
            <a:r>
              <a:rPr dirty="0" sz="900" spc="30">
                <a:latin typeface="Calibri"/>
                <a:cs typeface="Calibri"/>
              </a:rPr>
              <a:t>últimas </a:t>
            </a:r>
            <a:r>
              <a:rPr dirty="0" sz="900" spc="35">
                <a:latin typeface="Calibri"/>
                <a:cs typeface="Calibri"/>
              </a:rPr>
              <a:t>cultu-  </a:t>
            </a:r>
            <a:r>
              <a:rPr dirty="0" sz="900">
                <a:latin typeface="Calibri"/>
                <a:cs typeface="Calibri"/>
              </a:rPr>
              <a:t>ras. </a:t>
            </a:r>
            <a:r>
              <a:rPr dirty="0" sz="900" spc="5">
                <a:latin typeface="Calibri"/>
                <a:cs typeface="Calibri"/>
              </a:rPr>
              <a:t>Maior </a:t>
            </a:r>
            <a:r>
              <a:rPr dirty="0" sz="900" spc="20">
                <a:latin typeface="Calibri"/>
                <a:cs typeface="Calibri"/>
              </a:rPr>
              <a:t>criador </a:t>
            </a:r>
            <a:r>
              <a:rPr dirty="0" sz="900" spc="30">
                <a:latin typeface="Calibri"/>
                <a:cs typeface="Calibri"/>
              </a:rPr>
              <a:t>de frangos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45">
                <a:latin typeface="Calibri"/>
                <a:cs typeface="Calibri"/>
              </a:rPr>
              <a:t>segundo  </a:t>
            </a:r>
            <a:r>
              <a:rPr dirty="0" sz="900" spc="15">
                <a:latin typeface="Calibri"/>
                <a:cs typeface="Calibri"/>
              </a:rPr>
              <a:t>maior criador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suínos, </a:t>
            </a:r>
            <a:r>
              <a:rPr dirty="0" sz="900" spc="20">
                <a:latin typeface="Calibri"/>
                <a:cs typeface="Calibri"/>
              </a:rPr>
              <a:t>além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7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possuir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83300" y="2212373"/>
            <a:ext cx="2031364" cy="4704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95"/>
              </a:spcBef>
            </a:pP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30">
                <a:latin typeface="Calibri"/>
                <a:cs typeface="Calibri"/>
              </a:rPr>
              <a:t>segunda </a:t>
            </a:r>
            <a:r>
              <a:rPr dirty="0" sz="900" spc="10">
                <a:latin typeface="Calibri"/>
                <a:cs typeface="Calibri"/>
              </a:rPr>
              <a:t>maior </a:t>
            </a:r>
            <a:r>
              <a:rPr dirty="0" sz="900" spc="15">
                <a:latin typeface="Calibri"/>
                <a:cs typeface="Calibri"/>
              </a:rPr>
              <a:t>bacia </a:t>
            </a:r>
            <a:r>
              <a:rPr dirty="0" sz="900">
                <a:latin typeface="Calibri"/>
                <a:cs typeface="Calibri"/>
              </a:rPr>
              <a:t>leiteira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5">
                <a:latin typeface="Calibri"/>
                <a:cs typeface="Calibri"/>
              </a:rPr>
              <a:t>país</a:t>
            </a:r>
            <a:r>
              <a:rPr dirty="0" sz="900" spc="-12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em  </a:t>
            </a:r>
            <a:r>
              <a:rPr dirty="0" sz="900" spc="45">
                <a:latin typeface="Calibri"/>
                <a:cs typeface="Calibri"/>
              </a:rPr>
              <a:t>quantidade produzida. </a:t>
            </a:r>
            <a:r>
              <a:rPr dirty="0" sz="900" spc="35">
                <a:latin typeface="Calibri"/>
                <a:cs typeface="Calibri"/>
              </a:rPr>
              <a:t>Tudo </a:t>
            </a:r>
            <a:r>
              <a:rPr dirty="0" sz="900" spc="30">
                <a:latin typeface="Calibri"/>
                <a:cs typeface="Calibri"/>
              </a:rPr>
              <a:t>isto </a:t>
            </a:r>
            <a:r>
              <a:rPr dirty="0" sz="900" spc="50">
                <a:latin typeface="Calibri"/>
                <a:cs typeface="Calibri"/>
              </a:rPr>
              <a:t>num  </a:t>
            </a:r>
            <a:r>
              <a:rPr dirty="0" sz="900" spc="10">
                <a:latin typeface="Calibri"/>
                <a:cs typeface="Calibri"/>
              </a:rPr>
              <a:t>território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25">
                <a:latin typeface="Calibri"/>
                <a:cs typeface="Calibri"/>
              </a:rPr>
              <a:t>cobre apenas 2,3%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>
                <a:latin typeface="Calibri"/>
                <a:cs typeface="Calibri"/>
              </a:rPr>
              <a:t>ter-  ritório brasileiro, </a:t>
            </a:r>
            <a:r>
              <a:rPr dirty="0" sz="900" spc="15">
                <a:latin typeface="Calibri"/>
                <a:cs typeface="Calibri"/>
              </a:rPr>
              <a:t>mas </a:t>
            </a:r>
            <a:r>
              <a:rPr dirty="0" sz="900" spc="25">
                <a:latin typeface="Calibri"/>
                <a:cs typeface="Calibri"/>
              </a:rPr>
              <a:t>que produz </a:t>
            </a:r>
            <a:r>
              <a:rPr dirty="0" sz="900" spc="10">
                <a:latin typeface="Calibri"/>
                <a:cs typeface="Calibri"/>
              </a:rPr>
              <a:t>mais </a:t>
            </a:r>
            <a:r>
              <a:rPr dirty="0" sz="900" spc="25">
                <a:latin typeface="Calibri"/>
                <a:cs typeface="Calibri"/>
              </a:rPr>
              <a:t>de  </a:t>
            </a:r>
            <a:r>
              <a:rPr dirty="0" sz="900" spc="5">
                <a:latin typeface="Calibri"/>
                <a:cs typeface="Calibri"/>
              </a:rPr>
              <a:t>15% </a:t>
            </a:r>
            <a:r>
              <a:rPr dirty="0" sz="900" spc="25">
                <a:latin typeface="Calibri"/>
                <a:cs typeface="Calibri"/>
              </a:rPr>
              <a:t>da produção </a:t>
            </a:r>
            <a:r>
              <a:rPr dirty="0" sz="900" spc="20">
                <a:latin typeface="Calibri"/>
                <a:cs typeface="Calibri"/>
              </a:rPr>
              <a:t>nacional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grãos. </a:t>
            </a:r>
            <a:r>
              <a:rPr dirty="0" sz="900" spc="20">
                <a:latin typeface="Calibri"/>
                <a:cs typeface="Calibri"/>
              </a:rPr>
              <a:t>Não  </a:t>
            </a:r>
            <a:r>
              <a:rPr dirty="0" sz="900" spc="25">
                <a:latin typeface="Calibri"/>
                <a:cs typeface="Calibri"/>
              </a:rPr>
              <a:t>há </a:t>
            </a:r>
            <a:r>
              <a:rPr dirty="0" sz="900" spc="40">
                <a:latin typeface="Calibri"/>
                <a:cs typeface="Calibri"/>
              </a:rPr>
              <a:t>como </a:t>
            </a:r>
            <a:r>
              <a:rPr dirty="0" sz="900" spc="30">
                <a:latin typeface="Calibri"/>
                <a:cs typeface="Calibri"/>
              </a:rPr>
              <a:t>não </a:t>
            </a:r>
            <a:r>
              <a:rPr dirty="0" sz="900" spc="15">
                <a:latin typeface="Calibri"/>
                <a:cs typeface="Calibri"/>
              </a:rPr>
              <a:t>ser </a:t>
            </a:r>
            <a:r>
              <a:rPr dirty="0" sz="900" spc="35">
                <a:latin typeface="Calibri"/>
                <a:cs typeface="Calibri"/>
              </a:rPr>
              <a:t>considerado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35">
                <a:latin typeface="Calibri"/>
                <a:cs typeface="Calibri"/>
              </a:rPr>
              <a:t>de </a:t>
            </a:r>
            <a:r>
              <a:rPr dirty="0" sz="900" spc="40">
                <a:latin typeface="Calibri"/>
                <a:cs typeface="Calibri"/>
              </a:rPr>
              <a:t>me-  </a:t>
            </a:r>
            <a:r>
              <a:rPr dirty="0" sz="900" spc="20">
                <a:latin typeface="Calibri"/>
                <a:cs typeface="Calibri"/>
              </a:rPr>
              <a:t>lhor </a:t>
            </a:r>
            <a:r>
              <a:rPr dirty="0" sz="900" spc="25">
                <a:latin typeface="Calibri"/>
                <a:cs typeface="Calibri"/>
              </a:rPr>
              <a:t>agricultura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15">
                <a:latin typeface="Calibri"/>
                <a:cs typeface="Calibri"/>
              </a:rPr>
              <a:t>país,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5">
                <a:latin typeface="Calibri"/>
                <a:cs typeface="Calibri"/>
              </a:rPr>
              <a:t>qual </a:t>
            </a:r>
            <a:r>
              <a:rPr dirty="0" sz="900" spc="35">
                <a:latin typeface="Calibri"/>
                <a:cs typeface="Calibri"/>
              </a:rPr>
              <a:t>emprega  </a:t>
            </a:r>
            <a:r>
              <a:rPr dirty="0" sz="900" spc="20">
                <a:latin typeface="Calibri"/>
                <a:cs typeface="Calibri"/>
              </a:rPr>
              <a:t>em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torno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840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mil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pessoas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no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campo.</a:t>
            </a:r>
            <a:endParaRPr sz="900">
              <a:latin typeface="Calibri"/>
              <a:cs typeface="Calibri"/>
            </a:endParaRPr>
          </a:p>
          <a:p>
            <a:pPr algn="just" marL="12700" marR="5715">
              <a:lnSpc>
                <a:spcPct val="108300"/>
              </a:lnSpc>
              <a:spcBef>
                <a:spcPts val="570"/>
              </a:spcBef>
            </a:pPr>
            <a:r>
              <a:rPr dirty="0" sz="900" spc="20">
                <a:latin typeface="Calibri"/>
                <a:cs typeface="Calibri"/>
              </a:rPr>
              <a:t>Pode </a:t>
            </a:r>
            <a:r>
              <a:rPr dirty="0" sz="900" spc="10">
                <a:latin typeface="Calibri"/>
                <a:cs typeface="Calibri"/>
              </a:rPr>
              <a:t>se </a:t>
            </a:r>
            <a:r>
              <a:rPr dirty="0" sz="900">
                <a:latin typeface="Calibri"/>
                <a:cs typeface="Calibri"/>
              </a:rPr>
              <a:t>afirmar </a:t>
            </a:r>
            <a:r>
              <a:rPr dirty="0" sz="900" spc="25">
                <a:latin typeface="Calibri"/>
                <a:cs typeface="Calibri"/>
              </a:rPr>
              <a:t>que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10">
                <a:latin typeface="Calibri"/>
                <a:cs typeface="Calibri"/>
              </a:rPr>
              <a:t>soja </a:t>
            </a:r>
            <a:r>
              <a:rPr dirty="0" sz="900" spc="30">
                <a:latin typeface="Calibri"/>
                <a:cs typeface="Calibri"/>
              </a:rPr>
              <a:t>no </a:t>
            </a:r>
            <a:r>
              <a:rPr dirty="0" sz="900" spc="5">
                <a:latin typeface="Calibri"/>
                <a:cs typeface="Calibri"/>
              </a:rPr>
              <a:t>Paraná </a:t>
            </a:r>
            <a:r>
              <a:rPr dirty="0" sz="900" spc="10">
                <a:latin typeface="Calibri"/>
                <a:cs typeface="Calibri"/>
              </a:rPr>
              <a:t>tem  </a:t>
            </a:r>
            <a:r>
              <a:rPr dirty="0" sz="900" spc="25">
                <a:latin typeface="Calibri"/>
                <a:cs typeface="Calibri"/>
              </a:rPr>
              <a:t>uma </a:t>
            </a:r>
            <a:r>
              <a:rPr dirty="0" sz="900" spc="10">
                <a:latin typeface="Calibri"/>
                <a:cs typeface="Calibri"/>
              </a:rPr>
              <a:t>história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meio </a:t>
            </a:r>
            <a:r>
              <a:rPr dirty="0" sz="900" spc="10">
                <a:latin typeface="Calibri"/>
                <a:cs typeface="Calibri"/>
              </a:rPr>
              <a:t>século. </a:t>
            </a:r>
            <a:r>
              <a:rPr dirty="0" sz="900" spc="-10">
                <a:latin typeface="Calibri"/>
                <a:cs typeface="Calibri"/>
              </a:rPr>
              <a:t>Mas </a:t>
            </a:r>
            <a:r>
              <a:rPr dirty="0" sz="900" spc="10">
                <a:latin typeface="Calibri"/>
                <a:cs typeface="Calibri"/>
              </a:rPr>
              <a:t>se </a:t>
            </a:r>
            <a:r>
              <a:rPr dirty="0" sz="900" spc="25">
                <a:latin typeface="Calibri"/>
                <a:cs typeface="Calibri"/>
              </a:rPr>
              <a:t>con-  </a:t>
            </a:r>
            <a:r>
              <a:rPr dirty="0" sz="900" spc="15">
                <a:latin typeface="Calibri"/>
                <a:cs typeface="Calibri"/>
              </a:rPr>
              <a:t>siderar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35">
                <a:latin typeface="Calibri"/>
                <a:cs typeface="Calibri"/>
              </a:rPr>
              <a:t>no </a:t>
            </a:r>
            <a:r>
              <a:rPr dirty="0" sz="900" spc="30">
                <a:latin typeface="Calibri"/>
                <a:cs typeface="Calibri"/>
              </a:rPr>
              <a:t>ano </a:t>
            </a:r>
            <a:r>
              <a:rPr dirty="0" sz="900" spc="15">
                <a:latin typeface="Calibri"/>
                <a:cs typeface="Calibri"/>
              </a:rPr>
              <a:t>2.000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20">
                <a:latin typeface="Calibri"/>
                <a:cs typeface="Calibri"/>
              </a:rPr>
              <a:t>Paraná culti-  </a:t>
            </a:r>
            <a:r>
              <a:rPr dirty="0" sz="900" spc="25">
                <a:latin typeface="Calibri"/>
                <a:cs typeface="Calibri"/>
              </a:rPr>
              <a:t>vava apenas </a:t>
            </a:r>
            <a:r>
              <a:rPr dirty="0" sz="900" spc="5">
                <a:latin typeface="Calibri"/>
                <a:cs typeface="Calibri"/>
              </a:rPr>
              <a:t>2,8 </a:t>
            </a:r>
            <a:r>
              <a:rPr dirty="0" sz="900" spc="25">
                <a:latin typeface="Calibri"/>
                <a:cs typeface="Calibri"/>
              </a:rPr>
              <a:t>milhões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hectares </a:t>
            </a:r>
            <a:r>
              <a:rPr dirty="0" sz="900" spc="5">
                <a:latin typeface="Calibri"/>
                <a:cs typeface="Calibri"/>
              </a:rPr>
              <a:t>e a  </a:t>
            </a:r>
            <a:r>
              <a:rPr dirty="0" sz="900" spc="35">
                <a:latin typeface="Calibri"/>
                <a:cs typeface="Calibri"/>
              </a:rPr>
              <a:t>produtividade média </a:t>
            </a:r>
            <a:r>
              <a:rPr dirty="0" sz="900" spc="10">
                <a:latin typeface="Calibri"/>
                <a:cs typeface="Calibri"/>
              </a:rPr>
              <a:t>era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35">
                <a:latin typeface="Calibri"/>
                <a:cs typeface="Calibri"/>
              </a:rPr>
              <a:t>apenas </a:t>
            </a:r>
            <a:r>
              <a:rPr dirty="0" sz="900" spc="10">
                <a:latin typeface="Calibri"/>
                <a:cs typeface="Calibri"/>
              </a:rPr>
              <a:t>2,5  </a:t>
            </a:r>
            <a:r>
              <a:rPr dirty="0" sz="900" spc="20">
                <a:latin typeface="Calibri"/>
                <a:cs typeface="Calibri"/>
              </a:rPr>
              <a:t>toneladas </a:t>
            </a:r>
            <a:r>
              <a:rPr dirty="0" sz="900" spc="25">
                <a:latin typeface="Calibri"/>
                <a:cs typeface="Calibri"/>
              </a:rPr>
              <a:t>por </a:t>
            </a:r>
            <a:r>
              <a:rPr dirty="0" sz="900" spc="10">
                <a:latin typeface="Calibri"/>
                <a:cs typeface="Calibri"/>
              </a:rPr>
              <a:t>hectare,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0">
                <a:latin typeface="Calibri"/>
                <a:cs typeface="Calibri"/>
              </a:rPr>
              <a:t>possível </a:t>
            </a:r>
            <a:r>
              <a:rPr dirty="0" sz="900" spc="5">
                <a:latin typeface="Calibri"/>
                <a:cs typeface="Calibri"/>
              </a:rPr>
              <a:t>afirmar 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20">
                <a:latin typeface="Calibri"/>
                <a:cs typeface="Calibri"/>
              </a:rPr>
              <a:t>cultivo desta </a:t>
            </a:r>
            <a:r>
              <a:rPr dirty="0" sz="900" spc="30">
                <a:latin typeface="Calibri"/>
                <a:cs typeface="Calibri"/>
              </a:rPr>
              <a:t>leguminosa </a:t>
            </a:r>
            <a:r>
              <a:rPr dirty="0" sz="900" spc="25">
                <a:latin typeface="Calibri"/>
                <a:cs typeface="Calibri"/>
              </a:rPr>
              <a:t>em</a:t>
            </a:r>
            <a:r>
              <a:rPr dirty="0" sz="900" spc="-10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solos  </a:t>
            </a:r>
            <a:r>
              <a:rPr dirty="0" sz="900" spc="15">
                <a:latin typeface="Calibri"/>
                <a:cs typeface="Calibri"/>
              </a:rPr>
              <a:t>paranaenses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30">
                <a:latin typeface="Calibri"/>
                <a:cs typeface="Calibri"/>
              </a:rPr>
              <a:t>um </a:t>
            </a:r>
            <a:r>
              <a:rPr dirty="0" sz="900" spc="15">
                <a:latin typeface="Calibri"/>
                <a:cs typeface="Calibri"/>
              </a:rPr>
              <a:t>sucesso </a:t>
            </a:r>
            <a:r>
              <a:rPr dirty="0" sz="900" spc="10">
                <a:latin typeface="Calibri"/>
                <a:cs typeface="Calibri"/>
              </a:rPr>
              <a:t>absoluto, </a:t>
            </a:r>
            <a:r>
              <a:rPr dirty="0" sz="900" spc="25">
                <a:latin typeface="Calibri"/>
                <a:cs typeface="Calibri"/>
              </a:rPr>
              <a:t>com  </a:t>
            </a:r>
            <a:r>
              <a:rPr dirty="0" sz="900" spc="30">
                <a:latin typeface="Calibri"/>
                <a:cs typeface="Calibri"/>
              </a:rPr>
              <a:t>evolução </a:t>
            </a:r>
            <a:r>
              <a:rPr dirty="0" sz="900" spc="25">
                <a:latin typeface="Calibri"/>
                <a:cs typeface="Calibri"/>
              </a:rPr>
              <a:t>espantosa </a:t>
            </a:r>
            <a:r>
              <a:rPr dirty="0" sz="900" spc="30">
                <a:latin typeface="Calibri"/>
                <a:cs typeface="Calibri"/>
              </a:rPr>
              <a:t>pautada em </a:t>
            </a:r>
            <a:r>
              <a:rPr dirty="0" sz="900" spc="35">
                <a:latin typeface="Calibri"/>
                <a:cs typeface="Calibri"/>
              </a:rPr>
              <a:t>grande  </a:t>
            </a:r>
            <a:r>
              <a:rPr dirty="0" sz="900" spc="30">
                <a:latin typeface="Calibri"/>
                <a:cs typeface="Calibri"/>
              </a:rPr>
              <a:t>contribuição da </a:t>
            </a:r>
            <a:r>
              <a:rPr dirty="0" sz="900" spc="35">
                <a:latin typeface="Calibri"/>
                <a:cs typeface="Calibri"/>
              </a:rPr>
              <a:t>pesquisa </a:t>
            </a:r>
            <a:r>
              <a:rPr dirty="0" sz="900" spc="30">
                <a:latin typeface="Calibri"/>
                <a:cs typeface="Calibri"/>
              </a:rPr>
              <a:t>agropecuária, 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20">
                <a:latin typeface="Calibri"/>
                <a:cs typeface="Calibri"/>
              </a:rPr>
              <a:t>assistência </a:t>
            </a:r>
            <a:r>
              <a:rPr dirty="0" sz="900" spc="25">
                <a:latin typeface="Calibri"/>
                <a:cs typeface="Calibri"/>
              </a:rPr>
              <a:t>técnica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0">
                <a:latin typeface="Calibri"/>
                <a:cs typeface="Calibri"/>
              </a:rPr>
              <a:t>na </a:t>
            </a:r>
            <a:r>
              <a:rPr dirty="0" sz="900" spc="25">
                <a:latin typeface="Calibri"/>
                <a:cs typeface="Calibri"/>
              </a:rPr>
              <a:t>visão empre-  </a:t>
            </a:r>
            <a:r>
              <a:rPr dirty="0" sz="900" spc="20">
                <a:latin typeface="Calibri"/>
                <a:cs typeface="Calibri"/>
              </a:rPr>
              <a:t>endedora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5">
                <a:latin typeface="Calibri"/>
                <a:cs typeface="Calibri"/>
              </a:rPr>
              <a:t>competente </a:t>
            </a:r>
            <a:r>
              <a:rPr dirty="0" sz="900" spc="25">
                <a:latin typeface="Calibri"/>
                <a:cs typeface="Calibri"/>
              </a:rPr>
              <a:t>dos</a:t>
            </a:r>
            <a:r>
              <a:rPr dirty="0" sz="900" spc="-6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agricultores.  </a:t>
            </a:r>
            <a:r>
              <a:rPr dirty="0" sz="900" spc="3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soja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responsável </a:t>
            </a:r>
            <a:r>
              <a:rPr dirty="0" sz="900" spc="30">
                <a:latin typeface="Calibri"/>
                <a:cs typeface="Calibri"/>
              </a:rPr>
              <a:t>por </a:t>
            </a:r>
            <a:r>
              <a:rPr dirty="0" sz="900" spc="35">
                <a:latin typeface="Calibri"/>
                <a:cs typeface="Calibri"/>
              </a:rPr>
              <a:t>uma </a:t>
            </a:r>
            <a:r>
              <a:rPr dirty="0" sz="900" spc="25">
                <a:latin typeface="Calibri"/>
                <a:cs typeface="Calibri"/>
              </a:rPr>
              <a:t>revolução  </a:t>
            </a:r>
            <a:r>
              <a:rPr dirty="0" sz="900" spc="35">
                <a:latin typeface="Calibri"/>
                <a:cs typeface="Calibri"/>
              </a:rPr>
              <a:t>em </a:t>
            </a:r>
            <a:r>
              <a:rPr dirty="0" sz="900" spc="30">
                <a:latin typeface="Calibri"/>
                <a:cs typeface="Calibri"/>
              </a:rPr>
              <a:t>solos paranaenses. Não </a:t>
            </a:r>
            <a:r>
              <a:rPr dirty="0" sz="900" spc="5">
                <a:latin typeface="Calibri"/>
                <a:cs typeface="Calibri"/>
              </a:rPr>
              <a:t>é à </a:t>
            </a:r>
            <a:r>
              <a:rPr dirty="0" sz="900" spc="20">
                <a:latin typeface="Calibri"/>
                <a:cs typeface="Calibri"/>
              </a:rPr>
              <a:t>toa </a:t>
            </a:r>
            <a:r>
              <a:rPr dirty="0" sz="900" spc="40">
                <a:latin typeface="Calibri"/>
                <a:cs typeface="Calibri"/>
              </a:rPr>
              <a:t>que  </a:t>
            </a:r>
            <a:r>
              <a:rPr dirty="0" sz="900" spc="10">
                <a:latin typeface="Calibri"/>
                <a:cs typeface="Calibri"/>
              </a:rPr>
              <a:t>se </a:t>
            </a:r>
            <a:r>
              <a:rPr dirty="0" sz="900" spc="5">
                <a:latin typeface="Calibri"/>
                <a:cs typeface="Calibri"/>
              </a:rPr>
              <a:t>fala </a:t>
            </a:r>
            <a:r>
              <a:rPr dirty="0" sz="900" spc="25">
                <a:latin typeface="Calibri"/>
                <a:cs typeface="Calibri"/>
              </a:rPr>
              <a:t>que o </a:t>
            </a:r>
            <a:r>
              <a:rPr dirty="0" sz="900" spc="15">
                <a:latin typeface="Calibri"/>
                <a:cs typeface="Calibri"/>
              </a:rPr>
              <a:t>estado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30">
                <a:latin typeface="Calibri"/>
                <a:cs typeface="Calibri"/>
              </a:rPr>
              <a:t>um </a:t>
            </a:r>
            <a:r>
              <a:rPr dirty="0" sz="900" spc="10">
                <a:latin typeface="Calibri"/>
                <a:cs typeface="Calibri"/>
              </a:rPr>
              <a:t>mar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>
                <a:latin typeface="Calibri"/>
                <a:cs typeface="Calibri"/>
              </a:rPr>
              <a:t>soja. </a:t>
            </a:r>
            <a:r>
              <a:rPr dirty="0" sz="900" spc="30">
                <a:latin typeface="Calibri"/>
                <a:cs typeface="Calibri"/>
              </a:rPr>
              <a:t>O  </a:t>
            </a:r>
            <a:r>
              <a:rPr dirty="0" sz="900" spc="5">
                <a:latin typeface="Calibri"/>
                <a:cs typeface="Calibri"/>
              </a:rPr>
              <a:t>Paraná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possui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mais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540.000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proprieda-  </a:t>
            </a:r>
            <a:r>
              <a:rPr dirty="0" sz="900" spc="20">
                <a:latin typeface="Calibri"/>
                <a:cs typeface="Calibri"/>
              </a:rPr>
              <a:t>des </a:t>
            </a:r>
            <a:r>
              <a:rPr dirty="0" sz="900">
                <a:latin typeface="Calibri"/>
                <a:cs typeface="Calibri"/>
              </a:rPr>
              <a:t>rurais,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15">
                <a:latin typeface="Calibri"/>
                <a:cs typeface="Calibri"/>
              </a:rPr>
              <a:t>estão </a:t>
            </a:r>
            <a:r>
              <a:rPr dirty="0" sz="900" spc="25">
                <a:latin typeface="Calibri"/>
                <a:cs typeface="Calibri"/>
              </a:rPr>
              <a:t>organizadas </a:t>
            </a:r>
            <a:r>
              <a:rPr dirty="0" sz="900" spc="30">
                <a:latin typeface="Calibri"/>
                <a:cs typeface="Calibri"/>
              </a:rPr>
              <a:t>produ-  </a:t>
            </a:r>
            <a:r>
              <a:rPr dirty="0" sz="900" spc="10">
                <a:latin typeface="Calibri"/>
                <a:cs typeface="Calibri"/>
              </a:rPr>
              <a:t>tivamente, </a:t>
            </a:r>
            <a:r>
              <a:rPr dirty="0" sz="900" spc="35">
                <a:latin typeface="Calibri"/>
                <a:cs typeface="Calibri"/>
              </a:rPr>
              <a:t>segundo </a:t>
            </a:r>
            <a:r>
              <a:rPr dirty="0" sz="900" spc="25">
                <a:latin typeface="Calibri"/>
                <a:cs typeface="Calibri"/>
              </a:rPr>
              <a:t>o Censo</a:t>
            </a:r>
            <a:r>
              <a:rPr dirty="0" sz="900" spc="-80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Agropecuá-  </a:t>
            </a:r>
            <a:r>
              <a:rPr dirty="0" sz="900" spc="5">
                <a:latin typeface="Calibri"/>
                <a:cs typeface="Calibri"/>
              </a:rPr>
              <a:t>rio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-40">
                <a:latin typeface="Calibri"/>
                <a:cs typeface="Calibri"/>
              </a:rPr>
              <a:t>2017, </a:t>
            </a:r>
            <a:r>
              <a:rPr dirty="0" sz="900" spc="20">
                <a:latin typeface="Calibri"/>
                <a:cs typeface="Calibri"/>
              </a:rPr>
              <a:t>em </a:t>
            </a:r>
            <a:r>
              <a:rPr dirty="0" sz="900" spc="-15">
                <a:latin typeface="Calibri"/>
                <a:cs typeface="Calibri"/>
              </a:rPr>
              <a:t>305.154 </a:t>
            </a:r>
            <a:r>
              <a:rPr dirty="0" sz="900" spc="15">
                <a:latin typeface="Calibri"/>
                <a:cs typeface="Calibri"/>
              </a:rPr>
              <a:t>estabelecimentos  </a:t>
            </a:r>
            <a:r>
              <a:rPr dirty="0" sz="900" spc="45">
                <a:latin typeface="Calibri"/>
                <a:cs typeface="Calibri"/>
              </a:rPr>
              <a:t>agropecuários, </a:t>
            </a:r>
            <a:r>
              <a:rPr dirty="0" sz="900" spc="50">
                <a:latin typeface="Calibri"/>
                <a:cs typeface="Calibri"/>
              </a:rPr>
              <a:t>sendo </a:t>
            </a:r>
            <a:r>
              <a:rPr dirty="0" sz="900" spc="45">
                <a:latin typeface="Calibri"/>
                <a:cs typeface="Calibri"/>
              </a:rPr>
              <a:t>que 85% </a:t>
            </a:r>
            <a:r>
              <a:rPr dirty="0" sz="900" spc="35">
                <a:latin typeface="Calibri"/>
                <a:cs typeface="Calibri"/>
              </a:rPr>
              <a:t>destes  </a:t>
            </a:r>
            <a:r>
              <a:rPr dirty="0" sz="900" spc="30">
                <a:latin typeface="Calibri"/>
                <a:cs typeface="Calibri"/>
              </a:rPr>
              <a:t>apresentam </a:t>
            </a:r>
            <a:r>
              <a:rPr dirty="0" sz="900" spc="15">
                <a:latin typeface="Calibri"/>
                <a:cs typeface="Calibri"/>
              </a:rPr>
              <a:t>área </a:t>
            </a:r>
            <a:r>
              <a:rPr dirty="0" sz="900" spc="25">
                <a:latin typeface="Calibri"/>
                <a:cs typeface="Calibri"/>
              </a:rPr>
              <a:t>inferior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15">
                <a:latin typeface="Calibri"/>
                <a:cs typeface="Calibri"/>
              </a:rPr>
              <a:t>85 </a:t>
            </a:r>
            <a:r>
              <a:rPr dirty="0" sz="900" spc="25">
                <a:latin typeface="Calibri"/>
                <a:cs typeface="Calibri"/>
              </a:rPr>
              <a:t>hectares,  </a:t>
            </a:r>
            <a:r>
              <a:rPr dirty="0" sz="900" spc="30">
                <a:latin typeface="Calibri"/>
                <a:cs typeface="Calibri"/>
              </a:rPr>
              <a:t>caracterizando </a:t>
            </a:r>
            <a:r>
              <a:rPr dirty="0" sz="900" spc="40">
                <a:latin typeface="Calibri"/>
                <a:cs typeface="Calibri"/>
              </a:rPr>
              <a:t>como um </a:t>
            </a:r>
            <a:r>
              <a:rPr dirty="0" sz="900" spc="30">
                <a:latin typeface="Calibri"/>
                <a:cs typeface="Calibri"/>
              </a:rPr>
              <a:t>estado de </a:t>
            </a:r>
            <a:r>
              <a:rPr dirty="0" sz="900" spc="40">
                <a:latin typeface="Calibri"/>
                <a:cs typeface="Calibri"/>
              </a:rPr>
              <a:t>pe-  </a:t>
            </a:r>
            <a:r>
              <a:rPr dirty="0" sz="900" spc="20">
                <a:latin typeface="Calibri"/>
                <a:cs typeface="Calibri"/>
              </a:rPr>
              <a:t>quenas </a:t>
            </a:r>
            <a:r>
              <a:rPr dirty="0" sz="900" spc="15">
                <a:latin typeface="Calibri"/>
                <a:cs typeface="Calibri"/>
              </a:rPr>
              <a:t>propriedades</a:t>
            </a:r>
            <a:r>
              <a:rPr dirty="0" sz="900" spc="-5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rurais.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9300" y="2212423"/>
            <a:ext cx="2034539" cy="4704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95"/>
              </a:spcBef>
            </a:pPr>
            <a:r>
              <a:rPr dirty="0" sz="900" spc="25">
                <a:latin typeface="Calibri"/>
                <a:cs typeface="Calibri"/>
              </a:rPr>
              <a:t>Os </a:t>
            </a:r>
            <a:r>
              <a:rPr dirty="0" sz="900" spc="30">
                <a:latin typeface="Calibri"/>
                <a:cs typeface="Calibri"/>
              </a:rPr>
              <a:t>números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35">
                <a:latin typeface="Calibri"/>
                <a:cs typeface="Calibri"/>
              </a:rPr>
              <a:t>Censo </a:t>
            </a:r>
            <a:r>
              <a:rPr dirty="0" sz="900" spc="40">
                <a:latin typeface="Calibri"/>
                <a:cs typeface="Calibri"/>
              </a:rPr>
              <a:t>Agropecuário </a:t>
            </a:r>
            <a:r>
              <a:rPr dirty="0" sz="900" spc="30">
                <a:latin typeface="Calibri"/>
                <a:cs typeface="Calibri"/>
              </a:rPr>
              <a:t>de  </a:t>
            </a:r>
            <a:r>
              <a:rPr dirty="0" sz="900" spc="-5">
                <a:latin typeface="Calibri"/>
                <a:cs typeface="Calibri"/>
              </a:rPr>
              <a:t>2017 </a:t>
            </a:r>
            <a:r>
              <a:rPr dirty="0" sz="900" spc="35">
                <a:latin typeface="Calibri"/>
                <a:cs typeface="Calibri"/>
              </a:rPr>
              <a:t>deixam uma inquietação no </a:t>
            </a:r>
            <a:r>
              <a:rPr dirty="0" sz="900" spc="20">
                <a:latin typeface="Calibri"/>
                <a:cs typeface="Calibri"/>
              </a:rPr>
              <a:t>meio,  </a:t>
            </a:r>
            <a:r>
              <a:rPr dirty="0" sz="900" spc="30">
                <a:latin typeface="Calibri"/>
                <a:cs typeface="Calibri"/>
              </a:rPr>
              <a:t>quer </a:t>
            </a:r>
            <a:r>
              <a:rPr dirty="0" sz="900" spc="35">
                <a:latin typeface="Calibri"/>
                <a:cs typeface="Calibri"/>
              </a:rPr>
              <a:t>pela </a:t>
            </a:r>
            <a:r>
              <a:rPr dirty="0" sz="900" spc="45">
                <a:latin typeface="Calibri"/>
                <a:cs typeface="Calibri"/>
              </a:rPr>
              <a:t>mudança </a:t>
            </a:r>
            <a:r>
              <a:rPr dirty="0" sz="900" spc="30">
                <a:latin typeface="Calibri"/>
                <a:cs typeface="Calibri"/>
              </a:rPr>
              <a:t>da </a:t>
            </a:r>
            <a:r>
              <a:rPr dirty="0" sz="900" spc="45">
                <a:latin typeface="Calibri"/>
                <a:cs typeface="Calibri"/>
              </a:rPr>
              <a:t>metodologia </a:t>
            </a:r>
            <a:r>
              <a:rPr dirty="0" sz="900" spc="35">
                <a:latin typeface="Calibri"/>
                <a:cs typeface="Calibri"/>
              </a:rPr>
              <a:t>de  </a:t>
            </a:r>
            <a:r>
              <a:rPr dirty="0" sz="900" spc="25">
                <a:latin typeface="Calibri"/>
                <a:cs typeface="Calibri"/>
              </a:rPr>
              <a:t>pesquisa </a:t>
            </a:r>
            <a:r>
              <a:rPr dirty="0" sz="900" spc="30">
                <a:latin typeface="Calibri"/>
                <a:cs typeface="Calibri"/>
              </a:rPr>
              <a:t>ou </a:t>
            </a:r>
            <a:r>
              <a:rPr dirty="0" sz="900" spc="20">
                <a:latin typeface="Calibri"/>
                <a:cs typeface="Calibri"/>
              </a:rPr>
              <a:t>pela </a:t>
            </a:r>
            <a:r>
              <a:rPr dirty="0" sz="900" spc="25">
                <a:latin typeface="Calibri"/>
                <a:cs typeface="Calibri"/>
              </a:rPr>
              <a:t>ampliação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20">
                <a:latin typeface="Calibri"/>
                <a:cs typeface="Calibri"/>
              </a:rPr>
              <a:t>processo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arrendamento. </a:t>
            </a:r>
            <a:r>
              <a:rPr dirty="0" sz="900" spc="10">
                <a:latin typeface="Calibri"/>
                <a:cs typeface="Calibri"/>
              </a:rPr>
              <a:t>Isso </a:t>
            </a:r>
            <a:r>
              <a:rPr dirty="0" sz="900" spc="25">
                <a:latin typeface="Calibri"/>
                <a:cs typeface="Calibri"/>
              </a:rPr>
              <a:t>porque o número  de </a:t>
            </a:r>
            <a:r>
              <a:rPr dirty="0" sz="900" spc="20">
                <a:latin typeface="Calibri"/>
                <a:cs typeface="Calibri"/>
              </a:rPr>
              <a:t>estabelecimentos </a:t>
            </a:r>
            <a:r>
              <a:rPr dirty="0" sz="900" spc="5">
                <a:latin typeface="Calibri"/>
                <a:cs typeface="Calibri"/>
              </a:rPr>
              <a:t>rurais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20">
                <a:latin typeface="Calibri"/>
                <a:cs typeface="Calibri"/>
              </a:rPr>
              <a:t>estado </a:t>
            </a:r>
            <a:r>
              <a:rPr dirty="0" sz="900" spc="5">
                <a:latin typeface="Calibri"/>
                <a:cs typeface="Calibri"/>
              </a:rPr>
              <a:t>re-  </a:t>
            </a:r>
            <a:r>
              <a:rPr dirty="0" sz="900" spc="35">
                <a:latin typeface="Calibri"/>
                <a:cs typeface="Calibri"/>
              </a:rPr>
              <a:t>duziu </a:t>
            </a:r>
            <a:r>
              <a:rPr dirty="0" sz="900" spc="30">
                <a:latin typeface="Calibri"/>
                <a:cs typeface="Calibri"/>
              </a:rPr>
              <a:t>em </a:t>
            </a:r>
            <a:r>
              <a:rPr dirty="0" sz="900" spc="20">
                <a:latin typeface="Calibri"/>
                <a:cs typeface="Calibri"/>
              </a:rPr>
              <a:t>mais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60 mil </a:t>
            </a:r>
            <a:r>
              <a:rPr dirty="0" sz="900" spc="30">
                <a:latin typeface="Calibri"/>
                <a:cs typeface="Calibri"/>
              </a:rPr>
              <a:t>em </a:t>
            </a:r>
            <a:r>
              <a:rPr dirty="0" sz="900" spc="-5">
                <a:latin typeface="Calibri"/>
                <a:cs typeface="Calibri"/>
              </a:rPr>
              <a:t>10 </a:t>
            </a:r>
            <a:r>
              <a:rPr dirty="0" sz="900" spc="15">
                <a:latin typeface="Calibri"/>
                <a:cs typeface="Calibri"/>
              </a:rPr>
              <a:t>anos. </a:t>
            </a:r>
            <a:r>
              <a:rPr dirty="0" sz="900" spc="40">
                <a:latin typeface="Calibri"/>
                <a:cs typeface="Calibri"/>
              </a:rPr>
              <a:t>De  </a:t>
            </a:r>
            <a:r>
              <a:rPr dirty="0" sz="900" spc="15">
                <a:latin typeface="Calibri"/>
                <a:cs typeface="Calibri"/>
              </a:rPr>
              <a:t>certa </a:t>
            </a:r>
            <a:r>
              <a:rPr dirty="0" sz="900" spc="10">
                <a:latin typeface="Calibri"/>
                <a:cs typeface="Calibri"/>
              </a:rPr>
              <a:t>forma, </a:t>
            </a:r>
            <a:r>
              <a:rPr dirty="0" sz="900" spc="20">
                <a:latin typeface="Calibri"/>
                <a:cs typeface="Calibri"/>
              </a:rPr>
              <a:t>são agricultores </a:t>
            </a:r>
            <a:r>
              <a:rPr dirty="0" sz="900" spc="35">
                <a:latin typeface="Calibri"/>
                <a:cs typeface="Calibri"/>
              </a:rPr>
              <a:t>deixando </a:t>
            </a:r>
            <a:r>
              <a:rPr dirty="0" sz="900" spc="5">
                <a:latin typeface="Calibri"/>
                <a:cs typeface="Calibri"/>
              </a:rPr>
              <a:t>a  </a:t>
            </a:r>
            <a:r>
              <a:rPr dirty="0" sz="900" spc="15">
                <a:latin typeface="Calibri"/>
                <a:cs typeface="Calibri"/>
              </a:rPr>
              <a:t>direção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0">
                <a:latin typeface="Calibri"/>
                <a:cs typeface="Calibri"/>
              </a:rPr>
              <a:t>suas </a:t>
            </a:r>
            <a:r>
              <a:rPr dirty="0" sz="900" spc="15">
                <a:latin typeface="Calibri"/>
                <a:cs typeface="Calibri"/>
              </a:rPr>
              <a:t>propriedades.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supor  </a:t>
            </a:r>
            <a:r>
              <a:rPr dirty="0" sz="900" spc="45">
                <a:latin typeface="Calibri"/>
                <a:cs typeface="Calibri"/>
              </a:rPr>
              <a:t>que </a:t>
            </a:r>
            <a:r>
              <a:rPr dirty="0" sz="900" spc="40">
                <a:latin typeface="Calibri"/>
                <a:cs typeface="Calibri"/>
              </a:rPr>
              <a:t>sejam </a:t>
            </a:r>
            <a:r>
              <a:rPr dirty="0" sz="900" spc="55">
                <a:latin typeface="Calibri"/>
                <a:cs typeface="Calibri"/>
              </a:rPr>
              <a:t>pequenos </a:t>
            </a:r>
            <a:r>
              <a:rPr dirty="0" sz="900" spc="40">
                <a:latin typeface="Calibri"/>
                <a:cs typeface="Calibri"/>
              </a:rPr>
              <a:t>agricultores </a:t>
            </a:r>
            <a:r>
              <a:rPr dirty="0" sz="900" spc="55">
                <a:latin typeface="Calibri"/>
                <a:cs typeface="Calibri"/>
              </a:rPr>
              <a:t>que  </a:t>
            </a:r>
            <a:r>
              <a:rPr dirty="0" sz="900" spc="15">
                <a:latin typeface="Calibri"/>
                <a:cs typeface="Calibri"/>
              </a:rPr>
              <a:t>deixaram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se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viabilizar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no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campo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bus-  </a:t>
            </a:r>
            <a:r>
              <a:rPr dirty="0" sz="900" spc="15">
                <a:latin typeface="Calibri"/>
                <a:cs typeface="Calibri"/>
              </a:rPr>
              <a:t>caram </a:t>
            </a:r>
            <a:r>
              <a:rPr dirty="0" sz="900" spc="5">
                <a:latin typeface="Calibri"/>
                <a:cs typeface="Calibri"/>
              </a:rPr>
              <a:t>outras </a:t>
            </a:r>
            <a:r>
              <a:rPr dirty="0" sz="900" spc="10">
                <a:latin typeface="Calibri"/>
                <a:cs typeface="Calibri"/>
              </a:rPr>
              <a:t>maneiras para</a:t>
            </a:r>
            <a:r>
              <a:rPr dirty="0" sz="900" spc="-10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sobreviver.</a:t>
            </a:r>
            <a:endParaRPr sz="900">
              <a:latin typeface="Calibri"/>
              <a:cs typeface="Calibri"/>
            </a:endParaRPr>
          </a:p>
          <a:p>
            <a:pPr algn="just" marL="12700" marR="8890">
              <a:lnSpc>
                <a:spcPct val="108300"/>
              </a:lnSpc>
              <a:spcBef>
                <a:spcPts val="570"/>
              </a:spcBef>
            </a:pPr>
            <a:r>
              <a:rPr dirty="0" sz="900" spc="30">
                <a:latin typeface="Calibri"/>
                <a:cs typeface="Calibri"/>
              </a:rPr>
              <a:t>Embora, </a:t>
            </a:r>
            <a:r>
              <a:rPr dirty="0" sz="900" spc="25">
                <a:latin typeface="Calibri"/>
                <a:cs typeface="Calibri"/>
              </a:rPr>
              <a:t>os </a:t>
            </a:r>
            <a:r>
              <a:rPr dirty="0" sz="900" spc="40">
                <a:latin typeface="Calibri"/>
                <a:cs typeface="Calibri"/>
              </a:rPr>
              <a:t>números </a:t>
            </a:r>
            <a:r>
              <a:rPr dirty="0" sz="900" spc="35">
                <a:latin typeface="Calibri"/>
                <a:cs typeface="Calibri"/>
              </a:rPr>
              <a:t>da agricultura </a:t>
            </a:r>
            <a:r>
              <a:rPr dirty="0" sz="900" spc="45">
                <a:latin typeface="Calibri"/>
                <a:cs typeface="Calibri"/>
              </a:rPr>
              <a:t>do  </a:t>
            </a:r>
            <a:r>
              <a:rPr dirty="0" sz="900" spc="30">
                <a:latin typeface="Calibri"/>
                <a:cs typeface="Calibri"/>
              </a:rPr>
              <a:t>estado </a:t>
            </a:r>
            <a:r>
              <a:rPr dirty="0" sz="900" spc="25">
                <a:latin typeface="Calibri"/>
                <a:cs typeface="Calibri"/>
              </a:rPr>
              <a:t>sejam impactantes,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necessário  </a:t>
            </a:r>
            <a:r>
              <a:rPr dirty="0" sz="900" spc="30">
                <a:latin typeface="Calibri"/>
                <a:cs typeface="Calibri"/>
              </a:rPr>
              <a:t>um </a:t>
            </a:r>
            <a:r>
              <a:rPr dirty="0" sz="900" spc="10">
                <a:latin typeface="Calibri"/>
                <a:cs typeface="Calibri"/>
              </a:rPr>
              <a:t>olhar mais </a:t>
            </a:r>
            <a:r>
              <a:rPr dirty="0" sz="900" spc="15">
                <a:latin typeface="Calibri"/>
                <a:cs typeface="Calibri"/>
              </a:rPr>
              <a:t>cauteloso </a:t>
            </a:r>
            <a:r>
              <a:rPr dirty="0" sz="900" spc="10">
                <a:latin typeface="Calibri"/>
                <a:cs typeface="Calibri"/>
              </a:rPr>
              <a:t>para </a:t>
            </a:r>
            <a:r>
              <a:rPr dirty="0" sz="900" spc="25">
                <a:latin typeface="Calibri"/>
                <a:cs typeface="Calibri"/>
              </a:rPr>
              <a:t>algumas</a:t>
            </a:r>
            <a:r>
              <a:rPr dirty="0" sz="900" spc="-7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si-  tuações. </a:t>
            </a:r>
            <a:r>
              <a:rPr dirty="0" sz="900" spc="30">
                <a:latin typeface="Calibri"/>
                <a:cs typeface="Calibri"/>
              </a:rPr>
              <a:t>O </a:t>
            </a:r>
            <a:r>
              <a:rPr dirty="0" sz="900" spc="15">
                <a:latin typeface="Calibri"/>
                <a:cs typeface="Calibri"/>
              </a:rPr>
              <a:t>Estado </a:t>
            </a:r>
            <a:r>
              <a:rPr dirty="0" sz="900" spc="5">
                <a:latin typeface="Calibri"/>
                <a:cs typeface="Calibri"/>
              </a:rPr>
              <a:t>já foi </a:t>
            </a:r>
            <a:r>
              <a:rPr dirty="0" sz="900" spc="15">
                <a:latin typeface="Calibri"/>
                <a:cs typeface="Calibri"/>
              </a:rPr>
              <a:t>considerado </a:t>
            </a:r>
            <a:r>
              <a:rPr dirty="0" sz="900" spc="25">
                <a:latin typeface="Calibri"/>
                <a:cs typeface="Calibri"/>
              </a:rPr>
              <a:t>pelo  Banco </a:t>
            </a:r>
            <a:r>
              <a:rPr dirty="0" sz="900" spc="20">
                <a:latin typeface="Calibri"/>
                <a:cs typeface="Calibri"/>
              </a:rPr>
              <a:t>Mundial </a:t>
            </a:r>
            <a:r>
              <a:rPr dirty="0" sz="900" spc="35">
                <a:latin typeface="Calibri"/>
                <a:cs typeface="Calibri"/>
              </a:rPr>
              <a:t>modelo </a:t>
            </a:r>
            <a:r>
              <a:rPr dirty="0" sz="900" spc="30">
                <a:latin typeface="Calibri"/>
                <a:cs typeface="Calibri"/>
              </a:rPr>
              <a:t>em conservação  de </a:t>
            </a:r>
            <a:r>
              <a:rPr dirty="0" sz="900" spc="20">
                <a:latin typeface="Calibri"/>
                <a:cs typeface="Calibri"/>
              </a:rPr>
              <a:t>solos, </a:t>
            </a:r>
            <a:r>
              <a:rPr dirty="0" sz="900" spc="35">
                <a:latin typeface="Calibri"/>
                <a:cs typeface="Calibri"/>
              </a:rPr>
              <a:t>graça </a:t>
            </a:r>
            <a:r>
              <a:rPr dirty="0" sz="900" spc="5">
                <a:latin typeface="Calibri"/>
                <a:cs typeface="Calibri"/>
              </a:rPr>
              <a:t>à </a:t>
            </a:r>
            <a:r>
              <a:rPr dirty="0" sz="900" spc="35">
                <a:latin typeface="Calibri"/>
                <a:cs typeface="Calibri"/>
              </a:rPr>
              <a:t>competência com que  </a:t>
            </a:r>
            <a:r>
              <a:rPr dirty="0" sz="900" spc="5">
                <a:latin typeface="Calibri"/>
                <a:cs typeface="Calibri"/>
              </a:rPr>
              <a:t>tratou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flagelo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erosão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nas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décadas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  </a:t>
            </a:r>
            <a:r>
              <a:rPr dirty="0" sz="900" spc="10">
                <a:latin typeface="Calibri"/>
                <a:cs typeface="Calibri"/>
              </a:rPr>
              <a:t>80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90.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Porém,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vive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hoje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desafios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exi-  </a:t>
            </a:r>
            <a:r>
              <a:rPr dirty="0" sz="900" spc="50">
                <a:latin typeface="Calibri"/>
                <a:cs typeface="Calibri"/>
              </a:rPr>
              <a:t>gem </a:t>
            </a:r>
            <a:r>
              <a:rPr dirty="0" sz="900" spc="25">
                <a:latin typeface="Calibri"/>
                <a:cs typeface="Calibri"/>
              </a:rPr>
              <a:t>aprimoramentos </a:t>
            </a:r>
            <a:r>
              <a:rPr dirty="0" sz="900" spc="20">
                <a:latin typeface="Calibri"/>
                <a:cs typeface="Calibri"/>
              </a:rPr>
              <a:t>técnicos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0">
                <a:latin typeface="Calibri"/>
                <a:cs typeface="Calibri"/>
              </a:rPr>
              <a:t>organi-  </a:t>
            </a:r>
            <a:r>
              <a:rPr dirty="0" sz="900" spc="15">
                <a:latin typeface="Calibri"/>
                <a:cs typeface="Calibri"/>
              </a:rPr>
              <a:t>zacionais. </a:t>
            </a:r>
            <a:r>
              <a:rPr dirty="0" sz="900" spc="35">
                <a:latin typeface="Calibri"/>
                <a:cs typeface="Calibri"/>
              </a:rPr>
              <a:t>A </a:t>
            </a:r>
            <a:r>
              <a:rPr dirty="0" sz="900" spc="15">
                <a:latin typeface="Calibri"/>
                <a:cs typeface="Calibri"/>
              </a:rPr>
              <a:t>prática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15">
                <a:latin typeface="Calibri"/>
                <a:cs typeface="Calibri"/>
              </a:rPr>
              <a:t>agricultura </a:t>
            </a:r>
            <a:r>
              <a:rPr dirty="0" sz="900" spc="10">
                <a:latin typeface="Calibri"/>
                <a:cs typeface="Calibri"/>
              </a:rPr>
              <a:t>requer  </a:t>
            </a:r>
            <a:r>
              <a:rPr dirty="0" sz="900" spc="15">
                <a:latin typeface="Calibri"/>
                <a:cs typeface="Calibri"/>
              </a:rPr>
              <a:t>aprimoramento </a:t>
            </a:r>
            <a:r>
              <a:rPr dirty="0" sz="900" spc="20">
                <a:latin typeface="Calibri"/>
                <a:cs typeface="Calibri"/>
              </a:rPr>
              <a:t>na </a:t>
            </a:r>
            <a:r>
              <a:rPr dirty="0" sz="900" spc="15">
                <a:latin typeface="Calibri"/>
                <a:cs typeface="Calibri"/>
              </a:rPr>
              <a:t>sustentabilidade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0">
                <a:latin typeface="Calibri"/>
                <a:cs typeface="Calibri"/>
              </a:rPr>
              <a:t>no  </a:t>
            </a:r>
            <a:r>
              <a:rPr dirty="0" sz="900" spc="25">
                <a:latin typeface="Calibri"/>
                <a:cs typeface="Calibri"/>
              </a:rPr>
              <a:t>equilíbrio </a:t>
            </a:r>
            <a:r>
              <a:rPr dirty="0" sz="900" spc="15">
                <a:latin typeface="Calibri"/>
                <a:cs typeface="Calibri"/>
              </a:rPr>
              <a:t>social. </a:t>
            </a:r>
            <a:r>
              <a:rPr dirty="0" sz="900" spc="20">
                <a:latin typeface="Calibri"/>
                <a:cs typeface="Calibri"/>
              </a:rPr>
              <a:t>Na </a:t>
            </a:r>
            <a:r>
              <a:rPr dirty="0" sz="900" spc="25">
                <a:latin typeface="Calibri"/>
                <a:cs typeface="Calibri"/>
              </a:rPr>
              <a:t>sustentabilidade </a:t>
            </a:r>
            <a:r>
              <a:rPr dirty="0" sz="900" spc="15">
                <a:latin typeface="Calibri"/>
                <a:cs typeface="Calibri"/>
              </a:rPr>
              <a:t>al-  </a:t>
            </a:r>
            <a:r>
              <a:rPr dirty="0" sz="900" spc="35">
                <a:latin typeface="Calibri"/>
                <a:cs typeface="Calibri"/>
              </a:rPr>
              <a:t>gumas </a:t>
            </a:r>
            <a:r>
              <a:rPr dirty="0" sz="900" spc="15">
                <a:latin typeface="Calibri"/>
                <a:cs typeface="Calibri"/>
              </a:rPr>
              <a:t>situações </a:t>
            </a:r>
            <a:r>
              <a:rPr dirty="0" sz="900" spc="25">
                <a:latin typeface="Calibri"/>
                <a:cs typeface="Calibri"/>
              </a:rPr>
              <a:t>causam </a:t>
            </a:r>
            <a:r>
              <a:rPr dirty="0" sz="900" spc="15">
                <a:latin typeface="Calibri"/>
                <a:cs typeface="Calibri"/>
              </a:rPr>
              <a:t>inquietações: </a:t>
            </a:r>
            <a:r>
              <a:rPr dirty="0" sz="900" spc="25">
                <a:latin typeface="Calibri"/>
                <a:cs typeface="Calibri"/>
              </a:rPr>
              <a:t>o  manejo de </a:t>
            </a:r>
            <a:r>
              <a:rPr dirty="0" sz="900" spc="20">
                <a:latin typeface="Calibri"/>
                <a:cs typeface="Calibri"/>
              </a:rPr>
              <a:t>solos </a:t>
            </a:r>
            <a:r>
              <a:rPr dirty="0" sz="900" spc="15">
                <a:latin typeface="Calibri"/>
                <a:cs typeface="Calibri"/>
              </a:rPr>
              <a:t>requer </a:t>
            </a:r>
            <a:r>
              <a:rPr dirty="0" sz="900" spc="10">
                <a:latin typeface="Calibri"/>
                <a:cs typeface="Calibri"/>
              </a:rPr>
              <a:t>ajustes </a:t>
            </a:r>
            <a:r>
              <a:rPr dirty="0" sz="900" spc="15">
                <a:latin typeface="Calibri"/>
                <a:cs typeface="Calibri"/>
              </a:rPr>
              <a:t>para </a:t>
            </a:r>
            <a:r>
              <a:rPr dirty="0" sz="900" spc="30">
                <a:latin typeface="Calibri"/>
                <a:cs typeface="Calibri"/>
              </a:rPr>
              <a:t>me-  </a:t>
            </a:r>
            <a:r>
              <a:rPr dirty="0" sz="900" spc="15">
                <a:latin typeface="Calibri"/>
                <a:cs typeface="Calibri"/>
              </a:rPr>
              <a:t>lhorar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retenção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5">
                <a:latin typeface="Calibri"/>
                <a:cs typeface="Calibri"/>
              </a:rPr>
              <a:t>infiltração </a:t>
            </a:r>
            <a:r>
              <a:rPr dirty="0" sz="900" spc="25">
                <a:latin typeface="Calibri"/>
                <a:cs typeface="Calibri"/>
              </a:rPr>
              <a:t>das </a:t>
            </a:r>
            <a:r>
              <a:rPr dirty="0" sz="900" spc="35">
                <a:latin typeface="Calibri"/>
                <a:cs typeface="Calibri"/>
              </a:rPr>
              <a:t>águas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chuvas,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10">
                <a:latin typeface="Calibri"/>
                <a:cs typeface="Calibri"/>
              </a:rPr>
              <a:t>se </a:t>
            </a:r>
            <a:r>
              <a:rPr dirty="0" sz="900" spc="35">
                <a:latin typeface="Calibri"/>
                <a:cs typeface="Calibri"/>
              </a:rPr>
              <a:t>pode </a:t>
            </a:r>
            <a:r>
              <a:rPr dirty="0" sz="900" spc="25">
                <a:latin typeface="Calibri"/>
                <a:cs typeface="Calibri"/>
              </a:rPr>
              <a:t>conseguir </a:t>
            </a:r>
            <a:r>
              <a:rPr dirty="0" sz="900" spc="30">
                <a:latin typeface="Calibri"/>
                <a:cs typeface="Calibri"/>
              </a:rPr>
              <a:t>com  uma </a:t>
            </a:r>
            <a:r>
              <a:rPr dirty="0" sz="900" spc="20">
                <a:latin typeface="Calibri"/>
                <a:cs typeface="Calibri"/>
              </a:rPr>
              <a:t>sintonia mais </a:t>
            </a:r>
            <a:r>
              <a:rPr dirty="0" sz="900" spc="10">
                <a:latin typeface="Calibri"/>
                <a:cs typeface="Calibri"/>
              </a:rPr>
              <a:t>fina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25">
                <a:latin typeface="Calibri"/>
                <a:cs typeface="Calibri"/>
              </a:rPr>
              <a:t>uso </a:t>
            </a:r>
            <a:r>
              <a:rPr dirty="0" sz="900" spc="20">
                <a:latin typeface="Calibri"/>
                <a:cs typeface="Calibri"/>
              </a:rPr>
              <a:t>racional </a:t>
            </a:r>
            <a:r>
              <a:rPr dirty="0" sz="900" spc="5">
                <a:latin typeface="Calibri"/>
                <a:cs typeface="Calibri"/>
              </a:rPr>
              <a:t>e  </a:t>
            </a:r>
            <a:r>
              <a:rPr dirty="0" sz="900" spc="25">
                <a:latin typeface="Calibri"/>
                <a:cs typeface="Calibri"/>
              </a:rPr>
              <a:t>adoção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práticas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biológicas,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permi-  </a:t>
            </a:r>
            <a:r>
              <a:rPr dirty="0" sz="900">
                <a:latin typeface="Calibri"/>
                <a:cs typeface="Calibri"/>
              </a:rPr>
              <a:t>tirá </a:t>
            </a:r>
            <a:r>
              <a:rPr dirty="0" sz="900" spc="20">
                <a:latin typeface="Calibri"/>
                <a:cs typeface="Calibri"/>
              </a:rPr>
              <a:t>melhor convivência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20">
                <a:latin typeface="Calibri"/>
                <a:cs typeface="Calibri"/>
              </a:rPr>
              <a:t>períodos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23285" y="488465"/>
            <a:ext cx="2031364" cy="9450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6350">
              <a:lnSpc>
                <a:spcPct val="108400"/>
              </a:lnSpc>
              <a:spcBef>
                <a:spcPts val="95"/>
              </a:spcBef>
            </a:pPr>
            <a:r>
              <a:rPr dirty="0" sz="900" spc="40">
                <a:latin typeface="Calibri"/>
                <a:cs typeface="Calibri"/>
              </a:rPr>
              <a:t>estiagem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40">
                <a:latin typeface="Calibri"/>
                <a:cs typeface="Calibri"/>
              </a:rPr>
              <a:t>fenômenos </a:t>
            </a:r>
            <a:r>
              <a:rPr dirty="0" sz="900" spc="35">
                <a:latin typeface="Calibri"/>
                <a:cs typeface="Calibri"/>
              </a:rPr>
              <a:t>de precipitação  </a:t>
            </a:r>
            <a:r>
              <a:rPr dirty="0" sz="900" spc="20">
                <a:latin typeface="Calibri"/>
                <a:cs typeface="Calibri"/>
              </a:rPr>
              <a:t>sem </a:t>
            </a:r>
            <a:r>
              <a:rPr dirty="0" sz="900">
                <a:latin typeface="Calibri"/>
                <a:cs typeface="Calibri"/>
              </a:rPr>
              <a:t>sofrer</a:t>
            </a:r>
            <a:r>
              <a:rPr dirty="0" sz="900" spc="-5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tanto.</a:t>
            </a:r>
            <a:endParaRPr sz="900">
              <a:latin typeface="Calibri"/>
              <a:cs typeface="Calibri"/>
            </a:endParaRPr>
          </a:p>
          <a:p>
            <a:pPr algn="just" marL="12700" marR="5080">
              <a:lnSpc>
                <a:spcPct val="108300"/>
              </a:lnSpc>
              <a:spcBef>
                <a:spcPts val="570"/>
              </a:spcBef>
            </a:pPr>
            <a:r>
              <a:rPr dirty="0" sz="900" spc="15">
                <a:latin typeface="Calibri"/>
                <a:cs typeface="Calibri"/>
              </a:rPr>
              <a:t>Assim </a:t>
            </a:r>
            <a:r>
              <a:rPr dirty="0" sz="900" spc="25">
                <a:latin typeface="Calibri"/>
                <a:cs typeface="Calibri"/>
              </a:rPr>
              <a:t>como </a:t>
            </a:r>
            <a:r>
              <a:rPr dirty="0" sz="900" spc="10">
                <a:latin typeface="Calibri"/>
                <a:cs typeface="Calibri"/>
              </a:rPr>
              <a:t>necessário 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-8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aprimoramento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0">
                <a:latin typeface="Calibri"/>
                <a:cs typeface="Calibri"/>
              </a:rPr>
              <a:t>práticas </a:t>
            </a:r>
            <a:r>
              <a:rPr dirty="0" sz="900" spc="20">
                <a:latin typeface="Calibri"/>
                <a:cs typeface="Calibri"/>
              </a:rPr>
              <a:t>agronômicas </a:t>
            </a:r>
            <a:r>
              <a:rPr dirty="0" sz="900" spc="10">
                <a:latin typeface="Calibri"/>
                <a:cs typeface="Calibri"/>
              </a:rPr>
              <a:t>mais eficazes </a:t>
            </a:r>
            <a:r>
              <a:rPr dirty="0" sz="900" spc="30">
                <a:latin typeface="Calibri"/>
                <a:cs typeface="Calibri"/>
              </a:rPr>
              <a:t>no  </a:t>
            </a:r>
            <a:r>
              <a:rPr dirty="0" sz="900" spc="35">
                <a:latin typeface="Calibri"/>
                <a:cs typeface="Calibri"/>
              </a:rPr>
              <a:t>combate </a:t>
            </a:r>
            <a:r>
              <a:rPr dirty="0" sz="900" spc="30">
                <a:latin typeface="Calibri"/>
                <a:cs typeface="Calibri"/>
              </a:rPr>
              <a:t>racional </a:t>
            </a:r>
            <a:r>
              <a:rPr dirty="0" sz="900" spc="35">
                <a:latin typeface="Calibri"/>
                <a:cs typeface="Calibri"/>
              </a:rPr>
              <a:t>de </a:t>
            </a:r>
            <a:r>
              <a:rPr dirty="0" sz="900" spc="40">
                <a:latin typeface="Calibri"/>
                <a:cs typeface="Calibri"/>
              </a:rPr>
              <a:t>pragas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5">
                <a:latin typeface="Calibri"/>
                <a:cs typeface="Calibri"/>
              </a:rPr>
              <a:t>doenças,  </a:t>
            </a:r>
            <a:r>
              <a:rPr dirty="0" sz="900" spc="20">
                <a:latin typeface="Calibri"/>
                <a:cs typeface="Calibri"/>
              </a:rPr>
              <a:t>sem expor </a:t>
            </a:r>
            <a:r>
              <a:rPr dirty="0" sz="900" spc="10">
                <a:latin typeface="Calibri"/>
                <a:cs typeface="Calibri"/>
              </a:rPr>
              <a:t>tanto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saúde </a:t>
            </a:r>
            <a:r>
              <a:rPr dirty="0" sz="900" spc="25">
                <a:latin typeface="Calibri"/>
                <a:cs typeface="Calibri"/>
              </a:rPr>
              <a:t>dos </a:t>
            </a:r>
            <a:r>
              <a:rPr dirty="0" sz="900" spc="15">
                <a:latin typeface="Calibri"/>
                <a:cs typeface="Calibri"/>
              </a:rPr>
              <a:t>trabalhado-  </a:t>
            </a:r>
            <a:r>
              <a:rPr dirty="0" sz="900" spc="5">
                <a:latin typeface="Calibri"/>
                <a:cs typeface="Calibri"/>
              </a:rPr>
              <a:t>res e </a:t>
            </a:r>
            <a:r>
              <a:rPr dirty="0" sz="900" spc="25">
                <a:latin typeface="Calibri"/>
                <a:cs typeface="Calibri"/>
              </a:rPr>
              <a:t>colocar </a:t>
            </a:r>
            <a:r>
              <a:rPr dirty="0" sz="900" spc="30">
                <a:latin typeface="Calibri"/>
                <a:cs typeface="Calibri"/>
              </a:rPr>
              <a:t>em </a:t>
            </a:r>
            <a:r>
              <a:rPr dirty="0" sz="900" spc="15">
                <a:latin typeface="Calibri"/>
                <a:cs typeface="Calibri"/>
              </a:rPr>
              <a:t>risco </a:t>
            </a:r>
            <a:r>
              <a:rPr dirty="0" sz="900" spc="35">
                <a:latin typeface="Calibri"/>
                <a:cs typeface="Calibri"/>
              </a:rPr>
              <a:t>populações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cul-  </a:t>
            </a:r>
            <a:r>
              <a:rPr dirty="0" sz="900" spc="10">
                <a:latin typeface="Calibri"/>
                <a:cs typeface="Calibri"/>
              </a:rPr>
              <a:t>turas </a:t>
            </a:r>
            <a:r>
              <a:rPr dirty="0" sz="900" spc="20">
                <a:latin typeface="Calibri"/>
                <a:cs typeface="Calibri"/>
              </a:rPr>
              <a:t>mais </a:t>
            </a:r>
            <a:r>
              <a:rPr dirty="0" sz="900" spc="15">
                <a:latin typeface="Calibri"/>
                <a:cs typeface="Calibri"/>
              </a:rPr>
              <a:t>sensíveis. </a:t>
            </a:r>
            <a:r>
              <a:rPr dirty="0" sz="900" spc="30">
                <a:latin typeface="Calibri"/>
                <a:cs typeface="Calibri"/>
              </a:rPr>
              <a:t>Ainda </a:t>
            </a:r>
            <a:r>
              <a:rPr dirty="0" sz="900" spc="35">
                <a:latin typeface="Calibri"/>
                <a:cs typeface="Calibri"/>
              </a:rPr>
              <a:t>no campo </a:t>
            </a:r>
            <a:r>
              <a:rPr dirty="0" sz="900" spc="30">
                <a:latin typeface="Calibri"/>
                <a:cs typeface="Calibri"/>
              </a:rPr>
              <a:t>da  </a:t>
            </a:r>
            <a:r>
              <a:rPr dirty="0" sz="900" spc="20">
                <a:latin typeface="Calibri"/>
                <a:cs typeface="Calibri"/>
              </a:rPr>
              <a:t>sustentabilidade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15">
                <a:latin typeface="Calibri"/>
                <a:cs typeface="Calibri"/>
              </a:rPr>
              <a:t>necessário considerar 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estado,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reconhecido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pela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sua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capa-  cidade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geração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energia </a:t>
            </a:r>
            <a:r>
              <a:rPr dirty="0" sz="900" spc="5">
                <a:latin typeface="Calibri"/>
                <a:cs typeface="Calibri"/>
              </a:rPr>
              <a:t>a partir</a:t>
            </a:r>
            <a:r>
              <a:rPr dirty="0" sz="900" spc="-10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das  </a:t>
            </a:r>
            <a:r>
              <a:rPr dirty="0" sz="900" spc="10">
                <a:latin typeface="Calibri"/>
                <a:cs typeface="Calibri"/>
              </a:rPr>
              <a:t>hidroelétricas,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30">
                <a:latin typeface="Calibri"/>
                <a:cs typeface="Calibri"/>
              </a:rPr>
              <a:t>pouca </a:t>
            </a:r>
            <a:r>
              <a:rPr dirty="0" sz="900" spc="15">
                <a:latin typeface="Calibri"/>
                <a:cs typeface="Calibri"/>
              </a:rPr>
              <a:t>efetividade </a:t>
            </a:r>
            <a:r>
              <a:rPr dirty="0" sz="900" spc="30">
                <a:latin typeface="Calibri"/>
                <a:cs typeface="Calibri"/>
              </a:rPr>
              <a:t>no  </a:t>
            </a:r>
            <a:r>
              <a:rPr dirty="0" sz="900" spc="25">
                <a:latin typeface="Calibri"/>
                <a:cs typeface="Calibri"/>
              </a:rPr>
              <a:t>uso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outras fontes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5">
                <a:latin typeface="Calibri"/>
                <a:cs typeface="Calibri"/>
              </a:rPr>
              <a:t>energia renová-  </a:t>
            </a:r>
            <a:r>
              <a:rPr dirty="0" sz="900" spc="5">
                <a:latin typeface="Calibri"/>
                <a:cs typeface="Calibri"/>
              </a:rPr>
              <a:t>vel, </a:t>
            </a:r>
            <a:r>
              <a:rPr dirty="0" sz="900" spc="35">
                <a:latin typeface="Calibri"/>
                <a:cs typeface="Calibri"/>
              </a:rPr>
              <a:t>como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5">
                <a:latin typeface="Calibri"/>
                <a:cs typeface="Calibri"/>
              </a:rPr>
              <a:t>energia </a:t>
            </a:r>
            <a:r>
              <a:rPr dirty="0" sz="900" spc="20">
                <a:latin typeface="Calibri"/>
                <a:cs typeface="Calibri"/>
              </a:rPr>
              <a:t>fotovoltaica </a:t>
            </a:r>
            <a:r>
              <a:rPr dirty="0" sz="900" spc="5">
                <a:latin typeface="Calibri"/>
                <a:cs typeface="Calibri"/>
              </a:rPr>
              <a:t>e a </a:t>
            </a:r>
            <a:r>
              <a:rPr dirty="0" sz="900" spc="25">
                <a:latin typeface="Calibri"/>
                <a:cs typeface="Calibri"/>
              </a:rPr>
              <a:t>pro-  dução de </a:t>
            </a:r>
            <a:r>
              <a:rPr dirty="0" sz="900" spc="15">
                <a:latin typeface="Calibri"/>
                <a:cs typeface="Calibri"/>
              </a:rPr>
              <a:t>energia </a:t>
            </a:r>
            <a:r>
              <a:rPr dirty="0" sz="900" spc="20">
                <a:latin typeface="Calibri"/>
                <a:cs typeface="Calibri"/>
              </a:rPr>
              <a:t>obtida </a:t>
            </a:r>
            <a:r>
              <a:rPr dirty="0" sz="900" spc="5">
                <a:latin typeface="Calibri"/>
                <a:cs typeface="Calibri"/>
              </a:rPr>
              <a:t>a partir </a:t>
            </a:r>
            <a:r>
              <a:rPr dirty="0" sz="900" spc="35">
                <a:latin typeface="Calibri"/>
                <a:cs typeface="Calibri"/>
              </a:rPr>
              <a:t>do</a:t>
            </a:r>
            <a:r>
              <a:rPr dirty="0" sz="900" spc="-1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apro-  </a:t>
            </a:r>
            <a:r>
              <a:rPr dirty="0" sz="900" spc="20">
                <a:latin typeface="Calibri"/>
                <a:cs typeface="Calibri"/>
              </a:rPr>
              <a:t>veitamento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esterco animal. Este </a:t>
            </a:r>
            <a:r>
              <a:rPr dirty="0" sz="900" spc="10">
                <a:latin typeface="Calibri"/>
                <a:cs typeface="Calibri"/>
              </a:rPr>
              <a:t>fator  </a:t>
            </a:r>
            <a:r>
              <a:rPr dirty="0" sz="900" spc="20">
                <a:latin typeface="Calibri"/>
                <a:cs typeface="Calibri"/>
              </a:rPr>
              <a:t>gera </a:t>
            </a:r>
            <a:r>
              <a:rPr dirty="0" sz="900" spc="30">
                <a:latin typeface="Calibri"/>
                <a:cs typeface="Calibri"/>
              </a:rPr>
              <a:t>um </a:t>
            </a:r>
            <a:r>
              <a:rPr dirty="0" sz="900" spc="20">
                <a:latin typeface="Calibri"/>
                <a:cs typeface="Calibri"/>
              </a:rPr>
              <a:t>não </a:t>
            </a:r>
            <a:r>
              <a:rPr dirty="0" sz="900" spc="15">
                <a:latin typeface="Calibri"/>
                <a:cs typeface="Calibri"/>
              </a:rPr>
              <a:t>aproveitamento destas </a:t>
            </a:r>
            <a:r>
              <a:rPr dirty="0" sz="900" spc="20">
                <a:latin typeface="Calibri"/>
                <a:cs typeface="Calibri"/>
              </a:rPr>
              <a:t>fon-  </a:t>
            </a:r>
            <a:r>
              <a:rPr dirty="0" sz="900" spc="5">
                <a:latin typeface="Calibri"/>
                <a:cs typeface="Calibri"/>
              </a:rPr>
              <a:t>tes </a:t>
            </a:r>
            <a:r>
              <a:rPr dirty="0" sz="900" spc="15">
                <a:latin typeface="Calibri"/>
                <a:cs typeface="Calibri"/>
              </a:rPr>
              <a:t>renováveis </a:t>
            </a:r>
            <a:r>
              <a:rPr dirty="0" sz="900" spc="30">
                <a:latin typeface="Calibri"/>
                <a:cs typeface="Calibri"/>
              </a:rPr>
              <a:t>como </a:t>
            </a:r>
            <a:r>
              <a:rPr dirty="0" sz="900" spc="5">
                <a:latin typeface="Calibri"/>
                <a:cs typeface="Calibri"/>
              </a:rPr>
              <a:t>fator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redução </a:t>
            </a:r>
            <a:r>
              <a:rPr dirty="0" sz="900" spc="25">
                <a:latin typeface="Calibri"/>
                <a:cs typeface="Calibri"/>
              </a:rPr>
              <a:t>de  custos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35">
                <a:latin typeface="Calibri"/>
                <a:cs typeface="Calibri"/>
              </a:rPr>
              <a:t>agregação </a:t>
            </a:r>
            <a:r>
              <a:rPr dirty="0" sz="900" spc="30">
                <a:latin typeface="Calibri"/>
                <a:cs typeface="Calibri"/>
              </a:rPr>
              <a:t>de qualidade </a:t>
            </a:r>
            <a:r>
              <a:rPr dirty="0" sz="900" spc="25">
                <a:latin typeface="Calibri"/>
                <a:cs typeface="Calibri"/>
              </a:rPr>
              <a:t>aos  processos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35">
                <a:latin typeface="Calibri"/>
                <a:cs typeface="Calibri"/>
              </a:rPr>
              <a:t>produção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0">
                <a:latin typeface="Calibri"/>
                <a:cs typeface="Calibri"/>
              </a:rPr>
              <a:t>transformação 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produtos. Ainda, </a:t>
            </a:r>
            <a:r>
              <a:rPr dirty="0" sz="900" spc="30">
                <a:latin typeface="Calibri"/>
                <a:cs typeface="Calibri"/>
              </a:rPr>
              <a:t>no </a:t>
            </a:r>
            <a:r>
              <a:rPr dirty="0" sz="900" spc="35">
                <a:latin typeface="Calibri"/>
                <a:cs typeface="Calibri"/>
              </a:rPr>
              <a:t>campo </a:t>
            </a:r>
            <a:r>
              <a:rPr dirty="0" sz="900" spc="20">
                <a:latin typeface="Calibri"/>
                <a:cs typeface="Calibri"/>
              </a:rPr>
              <a:t>das </a:t>
            </a:r>
            <a:r>
              <a:rPr dirty="0" sz="900" spc="25">
                <a:latin typeface="Calibri"/>
                <a:cs typeface="Calibri"/>
              </a:rPr>
              <a:t>fragi-  </a:t>
            </a:r>
            <a:r>
              <a:rPr dirty="0" sz="900" spc="15">
                <a:latin typeface="Calibri"/>
                <a:cs typeface="Calibri"/>
              </a:rPr>
              <a:t>lidades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15">
                <a:latin typeface="Calibri"/>
                <a:cs typeface="Calibri"/>
              </a:rPr>
              <a:t>preciso </a:t>
            </a:r>
            <a:r>
              <a:rPr dirty="0" sz="900" spc="10">
                <a:latin typeface="Calibri"/>
                <a:cs typeface="Calibri"/>
              </a:rPr>
              <a:t>considerar </a:t>
            </a:r>
            <a:r>
              <a:rPr dirty="0" sz="900" spc="25">
                <a:latin typeface="Calibri"/>
                <a:cs typeface="Calibri"/>
              </a:rPr>
              <a:t>que o</a:t>
            </a:r>
            <a:r>
              <a:rPr dirty="0" sz="900" spc="-8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Paraná  </a:t>
            </a:r>
            <a:r>
              <a:rPr dirty="0" sz="900" spc="10">
                <a:latin typeface="Calibri"/>
                <a:cs typeface="Calibri"/>
              </a:rPr>
              <a:t>tem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hoje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apenas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1%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área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irrigada.</a:t>
            </a:r>
            <a:endParaRPr sz="900">
              <a:latin typeface="Calibri"/>
              <a:cs typeface="Calibri"/>
            </a:endParaRPr>
          </a:p>
          <a:p>
            <a:pPr algn="just" marL="12700" marR="6350">
              <a:lnSpc>
                <a:spcPct val="108300"/>
              </a:lnSpc>
              <a:spcBef>
                <a:spcPts val="565"/>
              </a:spcBef>
            </a:pPr>
            <a:r>
              <a:rPr dirty="0" sz="900" spc="35">
                <a:latin typeface="Calibri"/>
                <a:cs typeface="Calibri"/>
              </a:rPr>
              <a:t>Além </a:t>
            </a:r>
            <a:r>
              <a:rPr dirty="0" sz="900" spc="25">
                <a:latin typeface="Calibri"/>
                <a:cs typeface="Calibri"/>
              </a:rPr>
              <a:t>destas </a:t>
            </a:r>
            <a:r>
              <a:rPr dirty="0" sz="900" spc="30">
                <a:latin typeface="Calibri"/>
                <a:cs typeface="Calibri"/>
              </a:rPr>
              <a:t>questões de </a:t>
            </a:r>
            <a:r>
              <a:rPr dirty="0" sz="900" spc="25">
                <a:latin typeface="Calibri"/>
                <a:cs typeface="Calibri"/>
              </a:rPr>
              <a:t>natureza </a:t>
            </a:r>
            <a:r>
              <a:rPr dirty="0" sz="900" spc="30">
                <a:latin typeface="Calibri"/>
                <a:cs typeface="Calibri"/>
              </a:rPr>
              <a:t>emi-  </a:t>
            </a:r>
            <a:r>
              <a:rPr dirty="0" sz="900" spc="35">
                <a:latin typeface="Calibri"/>
                <a:cs typeface="Calibri"/>
              </a:rPr>
              <a:t>nentemente </a:t>
            </a:r>
            <a:r>
              <a:rPr dirty="0" sz="900" spc="25">
                <a:latin typeface="Calibri"/>
                <a:cs typeface="Calibri"/>
              </a:rPr>
              <a:t>técnicas,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30">
                <a:latin typeface="Calibri"/>
                <a:cs typeface="Calibri"/>
              </a:rPr>
              <a:t>preciso </a:t>
            </a:r>
            <a:r>
              <a:rPr dirty="0" sz="900" spc="20">
                <a:latin typeface="Calibri"/>
                <a:cs typeface="Calibri"/>
              </a:rPr>
              <a:t>atentar  </a:t>
            </a:r>
            <a:r>
              <a:rPr dirty="0" sz="900" spc="15">
                <a:latin typeface="Calibri"/>
                <a:cs typeface="Calibri"/>
              </a:rPr>
              <a:t>para </a:t>
            </a:r>
            <a:r>
              <a:rPr dirty="0" sz="900" spc="10">
                <a:latin typeface="Calibri"/>
                <a:cs typeface="Calibri"/>
              </a:rPr>
              <a:t>as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natureza </a:t>
            </a:r>
            <a:r>
              <a:rPr dirty="0" sz="900" spc="10">
                <a:latin typeface="Calibri"/>
                <a:cs typeface="Calibri"/>
              </a:rPr>
              <a:t>social, </a:t>
            </a:r>
            <a:r>
              <a:rPr dirty="0" sz="900" spc="15">
                <a:latin typeface="Calibri"/>
                <a:cs typeface="Calibri"/>
              </a:rPr>
              <a:t>centradas nas  </a:t>
            </a:r>
            <a:r>
              <a:rPr dirty="0" sz="900" spc="45">
                <a:latin typeface="Calibri"/>
                <a:cs typeface="Calibri"/>
              </a:rPr>
              <a:t>diferenças </a:t>
            </a:r>
            <a:r>
              <a:rPr dirty="0" sz="900" spc="40">
                <a:latin typeface="Calibri"/>
                <a:cs typeface="Calibri"/>
              </a:rPr>
              <a:t>em relação </a:t>
            </a:r>
            <a:r>
              <a:rPr dirty="0" sz="900" spc="30">
                <a:latin typeface="Calibri"/>
                <a:cs typeface="Calibri"/>
              </a:rPr>
              <a:t>ao </a:t>
            </a:r>
            <a:r>
              <a:rPr dirty="0" sz="900" spc="50">
                <a:latin typeface="Calibri"/>
                <a:cs typeface="Calibri"/>
              </a:rPr>
              <a:t>grau </a:t>
            </a:r>
            <a:r>
              <a:rPr dirty="0" sz="900" spc="40">
                <a:latin typeface="Calibri"/>
                <a:cs typeface="Calibri"/>
              </a:rPr>
              <a:t>de </a:t>
            </a:r>
            <a:r>
              <a:rPr dirty="0" sz="900" spc="50">
                <a:latin typeface="Calibri"/>
                <a:cs typeface="Calibri"/>
              </a:rPr>
              <a:t>de-  </a:t>
            </a:r>
            <a:r>
              <a:rPr dirty="0" sz="900" spc="25">
                <a:latin typeface="Calibri"/>
                <a:cs typeface="Calibri"/>
              </a:rPr>
              <a:t>senvolvimento </a:t>
            </a:r>
            <a:r>
              <a:rPr dirty="0" sz="900" spc="20">
                <a:latin typeface="Calibri"/>
                <a:cs typeface="Calibri"/>
              </a:rPr>
              <a:t>das diversas </a:t>
            </a:r>
            <a:r>
              <a:rPr dirty="0" sz="900" spc="30">
                <a:latin typeface="Calibri"/>
                <a:cs typeface="Calibri"/>
              </a:rPr>
              <a:t>regiões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0">
                <a:latin typeface="Calibri"/>
                <a:cs typeface="Calibri"/>
              </a:rPr>
              <a:t>na  </a:t>
            </a:r>
            <a:r>
              <a:rPr dirty="0" sz="900" spc="25">
                <a:latin typeface="Calibri"/>
                <a:cs typeface="Calibri"/>
              </a:rPr>
              <a:t>qualidade de vida </a:t>
            </a:r>
            <a:r>
              <a:rPr dirty="0" sz="900" spc="20">
                <a:latin typeface="Calibri"/>
                <a:cs typeface="Calibri"/>
              </a:rPr>
              <a:t>das </a:t>
            </a:r>
            <a:r>
              <a:rPr dirty="0" sz="900" spc="25">
                <a:latin typeface="Calibri"/>
                <a:cs typeface="Calibri"/>
              </a:rPr>
              <a:t>populações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0">
                <a:latin typeface="Calibri"/>
                <a:cs typeface="Calibri"/>
              </a:rPr>
              <a:t>ru-  </a:t>
            </a:r>
            <a:r>
              <a:rPr dirty="0" sz="900" spc="5">
                <a:latin typeface="Calibri"/>
                <a:cs typeface="Calibri"/>
              </a:rPr>
              <a:t>ral </a:t>
            </a:r>
            <a:r>
              <a:rPr dirty="0" sz="900" spc="20">
                <a:latin typeface="Calibri"/>
                <a:cs typeface="Calibri"/>
              </a:rPr>
              <a:t>paranaense. </a:t>
            </a:r>
            <a:r>
              <a:rPr dirty="0" sz="900" spc="30">
                <a:latin typeface="Calibri"/>
                <a:cs typeface="Calibri"/>
              </a:rPr>
              <a:t>Um quadro que </a:t>
            </a:r>
            <a:r>
              <a:rPr dirty="0" sz="900" spc="25">
                <a:latin typeface="Calibri"/>
                <a:cs typeface="Calibri"/>
              </a:rPr>
              <a:t>permite  </a:t>
            </a:r>
            <a:r>
              <a:rPr dirty="0" sz="900" spc="10">
                <a:latin typeface="Calibri"/>
                <a:cs typeface="Calibri"/>
              </a:rPr>
              <a:t>inferir </a:t>
            </a:r>
            <a:r>
              <a:rPr dirty="0" sz="900" spc="25">
                <a:latin typeface="Calibri"/>
                <a:cs typeface="Calibri"/>
              </a:rPr>
              <a:t>sobre </a:t>
            </a:r>
            <a:r>
              <a:rPr dirty="0" sz="900" spc="15">
                <a:latin typeface="Calibri"/>
                <a:cs typeface="Calibri"/>
              </a:rPr>
              <a:t>esta </a:t>
            </a:r>
            <a:r>
              <a:rPr dirty="0" sz="900" spc="25">
                <a:latin typeface="Calibri"/>
                <a:cs typeface="Calibri"/>
              </a:rPr>
              <a:t>situação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o gráfico da  </a:t>
            </a:r>
            <a:r>
              <a:rPr dirty="0" sz="900" spc="15">
                <a:latin typeface="Calibri"/>
                <a:cs typeface="Calibri"/>
              </a:rPr>
              <a:t>renda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regional,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calculada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partir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35">
                <a:latin typeface="Calibri"/>
                <a:cs typeface="Calibri"/>
              </a:rPr>
              <a:t>do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valor  </a:t>
            </a:r>
            <a:r>
              <a:rPr dirty="0" sz="900" spc="15">
                <a:latin typeface="Calibri"/>
                <a:cs typeface="Calibri"/>
              </a:rPr>
              <a:t>bruto </a:t>
            </a:r>
            <a:r>
              <a:rPr dirty="0" sz="900" spc="20">
                <a:latin typeface="Calibri"/>
                <a:cs typeface="Calibri"/>
              </a:rPr>
              <a:t>da </a:t>
            </a:r>
            <a:r>
              <a:rPr dirty="0" sz="900" spc="25">
                <a:latin typeface="Calibri"/>
                <a:cs typeface="Calibri"/>
              </a:rPr>
              <a:t>produção</a:t>
            </a:r>
            <a:r>
              <a:rPr dirty="0" sz="900" spc="-9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agropecuária.</a:t>
            </a:r>
            <a:endParaRPr sz="900">
              <a:latin typeface="Calibri"/>
              <a:cs typeface="Calibri"/>
            </a:endParaRPr>
          </a:p>
          <a:p>
            <a:pPr algn="just" marL="12700" marR="6350">
              <a:lnSpc>
                <a:spcPct val="108300"/>
              </a:lnSpc>
              <a:spcBef>
                <a:spcPts val="570"/>
              </a:spcBef>
            </a:pPr>
            <a:r>
              <a:rPr dirty="0" sz="900" spc="25">
                <a:latin typeface="Calibri"/>
                <a:cs typeface="Calibri"/>
              </a:rPr>
              <a:t>Pelos </a:t>
            </a:r>
            <a:r>
              <a:rPr dirty="0" sz="900" spc="35">
                <a:latin typeface="Calibri"/>
                <a:cs typeface="Calibri"/>
              </a:rPr>
              <a:t>dados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45">
                <a:latin typeface="Calibri"/>
                <a:cs typeface="Calibri"/>
              </a:rPr>
              <a:t>DERAL </a:t>
            </a:r>
            <a:r>
              <a:rPr dirty="0" sz="900" spc="5">
                <a:latin typeface="Calibri"/>
                <a:cs typeface="Calibri"/>
              </a:rPr>
              <a:t>– </a:t>
            </a:r>
            <a:r>
              <a:rPr dirty="0" sz="900" spc="35">
                <a:latin typeface="Calibri"/>
                <a:cs typeface="Calibri"/>
              </a:rPr>
              <a:t>Departamento  de Economia </a:t>
            </a:r>
            <a:r>
              <a:rPr dirty="0" sz="900" spc="20">
                <a:latin typeface="Calibri"/>
                <a:cs typeface="Calibri"/>
              </a:rPr>
              <a:t>Rural </a:t>
            </a:r>
            <a:r>
              <a:rPr dirty="0" sz="900" spc="30">
                <a:latin typeface="Calibri"/>
                <a:cs typeface="Calibri"/>
              </a:rPr>
              <a:t>da </a:t>
            </a:r>
            <a:r>
              <a:rPr dirty="0" sz="900" spc="25">
                <a:latin typeface="Calibri"/>
                <a:cs typeface="Calibri"/>
              </a:rPr>
              <a:t>Secretaria </a:t>
            </a:r>
            <a:r>
              <a:rPr dirty="0" sz="900" spc="3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Es-  </a:t>
            </a:r>
            <a:r>
              <a:rPr dirty="0" sz="900" spc="25">
                <a:latin typeface="Calibri"/>
                <a:cs typeface="Calibri"/>
              </a:rPr>
              <a:t>tado da </a:t>
            </a:r>
            <a:r>
              <a:rPr dirty="0" sz="900" spc="15">
                <a:latin typeface="Calibri"/>
                <a:cs typeface="Calibri"/>
              </a:rPr>
              <a:t>Agricultura, </a:t>
            </a:r>
            <a:r>
              <a:rPr dirty="0" sz="900" spc="25">
                <a:latin typeface="Calibri"/>
                <a:cs typeface="Calibri"/>
              </a:rPr>
              <a:t>tendo </a:t>
            </a:r>
            <a:r>
              <a:rPr dirty="0" sz="900" spc="30">
                <a:latin typeface="Calibri"/>
                <a:cs typeface="Calibri"/>
              </a:rPr>
              <a:t>como </a:t>
            </a:r>
            <a:r>
              <a:rPr dirty="0" sz="900" spc="20">
                <a:latin typeface="Calibri"/>
                <a:cs typeface="Calibri"/>
              </a:rPr>
              <a:t>base os  </a:t>
            </a:r>
            <a:r>
              <a:rPr dirty="0" sz="900" spc="10">
                <a:latin typeface="Calibri"/>
                <a:cs typeface="Calibri"/>
              </a:rPr>
              <a:t>valores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0">
                <a:latin typeface="Calibri"/>
                <a:cs typeface="Calibri"/>
              </a:rPr>
              <a:t>valor </a:t>
            </a:r>
            <a:r>
              <a:rPr dirty="0" sz="900" spc="15">
                <a:latin typeface="Calibri"/>
                <a:cs typeface="Calibri"/>
              </a:rPr>
              <a:t>bruto </a:t>
            </a:r>
            <a:r>
              <a:rPr dirty="0" sz="900" spc="20">
                <a:latin typeface="Calibri"/>
                <a:cs typeface="Calibri"/>
              </a:rPr>
              <a:t>da </a:t>
            </a:r>
            <a:r>
              <a:rPr dirty="0" sz="900" spc="15">
                <a:latin typeface="Calibri"/>
                <a:cs typeface="Calibri"/>
              </a:rPr>
              <a:t>produção, </a:t>
            </a:r>
            <a:r>
              <a:rPr dirty="0" sz="900">
                <a:latin typeface="Calibri"/>
                <a:cs typeface="Calibri"/>
              </a:rPr>
              <a:t>safra  </a:t>
            </a:r>
            <a:r>
              <a:rPr dirty="0" sz="900" spc="-20">
                <a:latin typeface="Calibri"/>
                <a:cs typeface="Calibri"/>
              </a:rPr>
              <a:t>2017/2018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>
                <a:latin typeface="Calibri"/>
                <a:cs typeface="Calibri"/>
              </a:rPr>
              <a:t>VBP/ha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20">
                <a:latin typeface="Calibri"/>
                <a:cs typeface="Calibri"/>
              </a:rPr>
              <a:t>estado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0">
                <a:latin typeface="Calibri"/>
                <a:cs typeface="Calibri"/>
              </a:rPr>
              <a:t>Paraná  </a:t>
            </a:r>
            <a:r>
              <a:rPr dirty="0" sz="900">
                <a:latin typeface="Calibri"/>
                <a:cs typeface="Calibri"/>
              </a:rPr>
              <a:t>era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R$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-25">
                <a:latin typeface="Calibri"/>
                <a:cs typeface="Calibri"/>
              </a:rPr>
              <a:t>5.879.07,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com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regiões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com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valo-  </a:t>
            </a:r>
            <a:r>
              <a:rPr dirty="0" sz="900">
                <a:latin typeface="Calibri"/>
                <a:cs typeface="Calibri"/>
              </a:rPr>
              <a:t>res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superiores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R$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14.000,00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por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hectare/  </a:t>
            </a:r>
            <a:r>
              <a:rPr dirty="0" sz="900" spc="25">
                <a:latin typeface="Calibri"/>
                <a:cs typeface="Calibri"/>
              </a:rPr>
              <a:t>ano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0">
                <a:latin typeface="Calibri"/>
                <a:cs typeface="Calibri"/>
              </a:rPr>
              <a:t>regiões </a:t>
            </a:r>
            <a:r>
              <a:rPr dirty="0" sz="900" spc="35">
                <a:latin typeface="Calibri"/>
                <a:cs typeface="Calibri"/>
              </a:rPr>
              <a:t>com </a:t>
            </a:r>
            <a:r>
              <a:rPr dirty="0" sz="900" spc="20">
                <a:latin typeface="Calibri"/>
                <a:cs typeface="Calibri"/>
              </a:rPr>
              <a:t>valores </a:t>
            </a:r>
            <a:r>
              <a:rPr dirty="0" sz="900" spc="25">
                <a:latin typeface="Calibri"/>
                <a:cs typeface="Calibri"/>
              </a:rPr>
              <a:t>muito </a:t>
            </a:r>
            <a:r>
              <a:rPr dirty="0" sz="900" spc="20">
                <a:latin typeface="Calibri"/>
                <a:cs typeface="Calibri"/>
              </a:rPr>
              <a:t>baixos.  </a:t>
            </a:r>
            <a:r>
              <a:rPr dirty="0" sz="900">
                <a:latin typeface="Calibri"/>
                <a:cs typeface="Calibri"/>
              </a:rPr>
              <a:t>Entre </a:t>
            </a:r>
            <a:r>
              <a:rPr dirty="0" sz="900" spc="5">
                <a:latin typeface="Calibri"/>
                <a:cs typeface="Calibri"/>
              </a:rPr>
              <a:t>as </a:t>
            </a:r>
            <a:r>
              <a:rPr dirty="0" sz="900" spc="20">
                <a:latin typeface="Calibri"/>
                <a:cs typeface="Calibri"/>
              </a:rPr>
              <a:t>regiões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10">
                <a:latin typeface="Calibri"/>
                <a:cs typeface="Calibri"/>
              </a:rPr>
              <a:t>valores </a:t>
            </a:r>
            <a:r>
              <a:rPr dirty="0" sz="900" spc="5">
                <a:latin typeface="Calibri"/>
                <a:cs typeface="Calibri"/>
              </a:rPr>
              <a:t>altos </a:t>
            </a:r>
            <a:r>
              <a:rPr dirty="0" sz="900" spc="20">
                <a:latin typeface="Calibri"/>
                <a:cs typeface="Calibri"/>
              </a:rPr>
              <a:t>chama  </a:t>
            </a:r>
            <a:r>
              <a:rPr dirty="0" sz="900" spc="30">
                <a:latin typeface="Calibri"/>
                <a:cs typeface="Calibri"/>
              </a:rPr>
              <a:t>atenção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40">
                <a:latin typeface="Calibri"/>
                <a:cs typeface="Calibri"/>
              </a:rPr>
              <a:t>composição </a:t>
            </a:r>
            <a:r>
              <a:rPr dirty="0" sz="900" spc="30">
                <a:latin typeface="Calibri"/>
                <a:cs typeface="Calibri"/>
              </a:rPr>
              <a:t>espacial da agri-  </a:t>
            </a:r>
            <a:r>
              <a:rPr dirty="0" sz="900" spc="25">
                <a:latin typeface="Calibri"/>
                <a:cs typeface="Calibri"/>
              </a:rPr>
              <a:t>cultura </a:t>
            </a:r>
            <a:r>
              <a:rPr dirty="0" sz="900" spc="40">
                <a:latin typeface="Calibri"/>
                <a:cs typeface="Calibri"/>
              </a:rPr>
              <a:t>com </a:t>
            </a:r>
            <a:r>
              <a:rPr dirty="0" sz="900" spc="30">
                <a:latin typeface="Calibri"/>
                <a:cs typeface="Calibri"/>
              </a:rPr>
              <a:t>atividades </a:t>
            </a:r>
            <a:r>
              <a:rPr dirty="0" sz="900" spc="25">
                <a:latin typeface="Calibri"/>
                <a:cs typeface="Calibri"/>
              </a:rPr>
              <a:t>intensivas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0">
                <a:latin typeface="Calibri"/>
                <a:cs typeface="Calibri"/>
              </a:rPr>
              <a:t>alta  </a:t>
            </a:r>
            <a:r>
              <a:rPr dirty="0" sz="900" spc="40">
                <a:latin typeface="Calibri"/>
                <a:cs typeface="Calibri"/>
              </a:rPr>
              <a:t>capacidade </a:t>
            </a:r>
            <a:r>
              <a:rPr dirty="0" sz="900" spc="35">
                <a:latin typeface="Calibri"/>
                <a:cs typeface="Calibri"/>
              </a:rPr>
              <a:t>de </a:t>
            </a:r>
            <a:r>
              <a:rPr dirty="0" sz="900" spc="30">
                <a:latin typeface="Calibri"/>
                <a:cs typeface="Calibri"/>
              </a:rPr>
              <a:t>transformação </a:t>
            </a:r>
            <a:r>
              <a:rPr dirty="0" sz="900" spc="35">
                <a:latin typeface="Calibri"/>
                <a:cs typeface="Calibri"/>
              </a:rPr>
              <a:t>de grãos  </a:t>
            </a:r>
            <a:r>
              <a:rPr dirty="0" sz="900" spc="25">
                <a:latin typeface="Calibri"/>
                <a:cs typeface="Calibri"/>
              </a:rPr>
              <a:t>em </a:t>
            </a:r>
            <a:r>
              <a:rPr dirty="0" sz="900" spc="15">
                <a:latin typeface="Calibri"/>
                <a:cs typeface="Calibri"/>
              </a:rPr>
              <a:t>proteína animal. </a:t>
            </a:r>
            <a:r>
              <a:rPr dirty="0" sz="900" spc="30">
                <a:latin typeface="Calibri"/>
                <a:cs typeface="Calibri"/>
              </a:rPr>
              <a:t>São </a:t>
            </a:r>
            <a:r>
              <a:rPr dirty="0" sz="900" spc="15">
                <a:latin typeface="Calibri"/>
                <a:cs typeface="Calibri"/>
              </a:rPr>
              <a:t>os </a:t>
            </a:r>
            <a:r>
              <a:rPr dirty="0" sz="900" spc="20">
                <a:latin typeface="Calibri"/>
                <a:cs typeface="Calibri"/>
              </a:rPr>
              <a:t>casos das </a:t>
            </a:r>
            <a:r>
              <a:rPr dirty="0" sz="900" spc="10">
                <a:latin typeface="Calibri"/>
                <a:cs typeface="Calibri"/>
              </a:rPr>
              <a:t>re-  </a:t>
            </a:r>
            <a:r>
              <a:rPr dirty="0" sz="900" spc="40">
                <a:latin typeface="Calibri"/>
                <a:cs typeface="Calibri"/>
              </a:rPr>
              <a:t>giões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Toledo, </a:t>
            </a:r>
            <a:r>
              <a:rPr dirty="0" sz="900" spc="25">
                <a:latin typeface="Calibri"/>
                <a:cs typeface="Calibri"/>
              </a:rPr>
              <a:t>Francisco </a:t>
            </a:r>
            <a:r>
              <a:rPr dirty="0" sz="900" spc="10">
                <a:latin typeface="Calibri"/>
                <a:cs typeface="Calibri"/>
              </a:rPr>
              <a:t>Beltrão, </a:t>
            </a:r>
            <a:r>
              <a:rPr dirty="0" sz="900" spc="35">
                <a:latin typeface="Calibri"/>
                <a:cs typeface="Calibri"/>
              </a:rPr>
              <a:t>Dois  </a:t>
            </a:r>
            <a:r>
              <a:rPr dirty="0" sz="900" spc="20">
                <a:latin typeface="Calibri"/>
                <a:cs typeface="Calibri"/>
              </a:rPr>
              <a:t>Vizinhos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0">
                <a:latin typeface="Calibri"/>
                <a:cs typeface="Calibri"/>
              </a:rPr>
              <a:t>Cascavel, </a:t>
            </a:r>
            <a:r>
              <a:rPr dirty="0" sz="900" spc="25">
                <a:latin typeface="Calibri"/>
                <a:cs typeface="Calibri"/>
              </a:rPr>
              <a:t>que </a:t>
            </a:r>
            <a:r>
              <a:rPr dirty="0" sz="900" spc="10">
                <a:latin typeface="Calibri"/>
                <a:cs typeface="Calibri"/>
              </a:rPr>
              <a:t>apresentam, </a:t>
            </a:r>
            <a:r>
              <a:rPr dirty="0" sz="900" spc="20">
                <a:latin typeface="Calibri"/>
                <a:cs typeface="Calibri"/>
              </a:rPr>
              <a:t>en-  </a:t>
            </a:r>
            <a:r>
              <a:rPr dirty="0" sz="900" spc="-5">
                <a:latin typeface="Calibri"/>
                <a:cs typeface="Calibri"/>
              </a:rPr>
              <a:t>tre </a:t>
            </a:r>
            <a:r>
              <a:rPr dirty="0" sz="900" spc="5">
                <a:latin typeface="Calibri"/>
                <a:cs typeface="Calibri"/>
              </a:rPr>
              <a:t>as </a:t>
            </a:r>
            <a:r>
              <a:rPr dirty="0" sz="900" spc="15">
                <a:latin typeface="Calibri"/>
                <a:cs typeface="Calibri"/>
              </a:rPr>
              <a:t>atividades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renda </a:t>
            </a:r>
            <a:r>
              <a:rPr dirty="0" sz="900" spc="-5">
                <a:latin typeface="Calibri"/>
                <a:cs typeface="Calibri"/>
              </a:rPr>
              <a:t>rural, </a:t>
            </a:r>
            <a:r>
              <a:rPr dirty="0" sz="900" spc="5">
                <a:latin typeface="Calibri"/>
                <a:cs typeface="Calibri"/>
              </a:rPr>
              <a:t>as </a:t>
            </a:r>
            <a:r>
              <a:rPr dirty="0" sz="900" spc="25">
                <a:latin typeface="Calibri"/>
                <a:cs typeface="Calibri"/>
              </a:rPr>
              <a:t>explo-  </a:t>
            </a:r>
            <a:r>
              <a:rPr dirty="0" sz="900" spc="20">
                <a:latin typeface="Calibri"/>
                <a:cs typeface="Calibri"/>
              </a:rPr>
              <a:t>rações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5">
                <a:latin typeface="Calibri"/>
                <a:cs typeface="Calibri"/>
              </a:rPr>
              <a:t>frango, </a:t>
            </a:r>
            <a:r>
              <a:rPr dirty="0" sz="900" spc="30">
                <a:latin typeface="Calibri"/>
                <a:cs typeface="Calibri"/>
              </a:rPr>
              <a:t>suínos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40">
                <a:latin typeface="Calibri"/>
                <a:cs typeface="Calibri"/>
              </a:rPr>
              <a:t>produção </a:t>
            </a:r>
            <a:r>
              <a:rPr dirty="0" sz="900" spc="30">
                <a:latin typeface="Calibri"/>
                <a:cs typeface="Calibri"/>
              </a:rPr>
              <a:t>de  </a:t>
            </a:r>
            <a:r>
              <a:rPr dirty="0" sz="900" spc="15">
                <a:latin typeface="Calibri"/>
                <a:cs typeface="Calibri"/>
              </a:rPr>
              <a:t>leite </a:t>
            </a:r>
            <a:r>
              <a:rPr dirty="0" sz="900">
                <a:latin typeface="Calibri"/>
                <a:cs typeface="Calibri"/>
              </a:rPr>
              <a:t>- </a:t>
            </a:r>
            <a:r>
              <a:rPr dirty="0" sz="900" spc="35">
                <a:latin typeface="Calibri"/>
                <a:cs typeface="Calibri"/>
              </a:rPr>
              <a:t>como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35">
                <a:latin typeface="Calibri"/>
                <a:cs typeface="Calibri"/>
              </a:rPr>
              <a:t>exemplo </a:t>
            </a:r>
            <a:r>
              <a:rPr dirty="0" sz="900" spc="30">
                <a:latin typeface="Calibri"/>
                <a:cs typeface="Calibri"/>
              </a:rPr>
              <a:t>de Nova </a:t>
            </a:r>
            <a:r>
              <a:rPr dirty="0" sz="900" spc="25">
                <a:latin typeface="Calibri"/>
                <a:cs typeface="Calibri"/>
              </a:rPr>
              <a:t>Santa  </a:t>
            </a:r>
            <a:r>
              <a:rPr dirty="0" sz="900" spc="10">
                <a:latin typeface="Calibri"/>
                <a:cs typeface="Calibri"/>
              </a:rPr>
              <a:t>Rosa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na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região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Toledo,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cujo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VBP/ha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era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>
                <a:latin typeface="Calibri"/>
                <a:cs typeface="Calibri"/>
              </a:rPr>
              <a:t>R$</a:t>
            </a:r>
            <a:r>
              <a:rPr dirty="0" sz="900" spc="-60">
                <a:latin typeface="Calibri"/>
                <a:cs typeface="Calibri"/>
              </a:rPr>
              <a:t> </a:t>
            </a:r>
            <a:r>
              <a:rPr dirty="0" sz="900" spc="-5">
                <a:latin typeface="Calibri"/>
                <a:cs typeface="Calibri"/>
              </a:rPr>
              <a:t>23.954,38.</a:t>
            </a:r>
            <a:endParaRPr sz="900">
              <a:latin typeface="Calibri"/>
              <a:cs typeface="Calibri"/>
            </a:endParaRPr>
          </a:p>
          <a:p>
            <a:pPr algn="just" marL="12700" marR="5080">
              <a:lnSpc>
                <a:spcPct val="108300"/>
              </a:lnSpc>
              <a:spcBef>
                <a:spcPts val="565"/>
              </a:spcBef>
            </a:pPr>
            <a:r>
              <a:rPr dirty="0" sz="900" spc="35">
                <a:latin typeface="Calibri"/>
                <a:cs typeface="Calibri"/>
              </a:rPr>
              <a:t>Seguem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seguir dois </a:t>
            </a:r>
            <a:r>
              <a:rPr dirty="0" sz="900" spc="10">
                <a:latin typeface="Calibri"/>
                <a:cs typeface="Calibri"/>
              </a:rPr>
              <a:t>extratos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13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municí-  </a:t>
            </a:r>
            <a:r>
              <a:rPr dirty="0" sz="900" spc="30">
                <a:latin typeface="Calibri"/>
                <a:cs typeface="Calibri"/>
              </a:rPr>
              <a:t>pios </a:t>
            </a:r>
            <a:r>
              <a:rPr dirty="0" sz="900" spc="35">
                <a:latin typeface="Calibri"/>
                <a:cs typeface="Calibri"/>
              </a:rPr>
              <a:t>com </a:t>
            </a:r>
            <a:r>
              <a:rPr dirty="0" sz="900" spc="20">
                <a:latin typeface="Calibri"/>
                <a:cs typeface="Calibri"/>
              </a:rPr>
              <a:t>perfil </a:t>
            </a:r>
            <a:r>
              <a:rPr dirty="0" sz="900" spc="10">
                <a:latin typeface="Calibri"/>
                <a:cs typeface="Calibri"/>
              </a:rPr>
              <a:t>diferente, </a:t>
            </a:r>
            <a:r>
              <a:rPr dirty="0" sz="900" spc="25">
                <a:latin typeface="Calibri"/>
                <a:cs typeface="Calibri"/>
              </a:rPr>
              <a:t>mas </a:t>
            </a:r>
            <a:r>
              <a:rPr dirty="0" sz="900" spc="20">
                <a:latin typeface="Calibri"/>
                <a:cs typeface="Calibri"/>
              </a:rPr>
              <a:t>dentro </a:t>
            </a:r>
            <a:r>
              <a:rPr dirty="0" sz="900" spc="35">
                <a:latin typeface="Calibri"/>
                <a:cs typeface="Calibri"/>
              </a:rPr>
              <a:t>de  </a:t>
            </a:r>
            <a:r>
              <a:rPr dirty="0" sz="900" spc="10">
                <a:latin typeface="Calibri"/>
                <a:cs typeface="Calibri"/>
              </a:rPr>
              <a:t>suas </a:t>
            </a:r>
            <a:r>
              <a:rPr dirty="0" sz="900" spc="5">
                <a:latin typeface="Calibri"/>
                <a:cs typeface="Calibri"/>
              </a:rPr>
              <a:t>realidades, </a:t>
            </a:r>
            <a:r>
              <a:rPr dirty="0" sz="900" spc="25">
                <a:latin typeface="Calibri"/>
                <a:cs typeface="Calibri"/>
              </a:rPr>
              <a:t>com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predominância </a:t>
            </a:r>
            <a:r>
              <a:rPr dirty="0" sz="900" spc="25">
                <a:latin typeface="Calibri"/>
                <a:cs typeface="Calibri"/>
              </a:rPr>
              <a:t>de  </a:t>
            </a:r>
            <a:r>
              <a:rPr dirty="0" sz="900" spc="35">
                <a:latin typeface="Calibri"/>
                <a:cs typeface="Calibri"/>
              </a:rPr>
              <a:t>atividades </a:t>
            </a:r>
            <a:r>
              <a:rPr dirty="0" sz="900" spc="25">
                <a:latin typeface="Calibri"/>
                <a:cs typeface="Calibri"/>
              </a:rPr>
              <a:t>intensivas: </a:t>
            </a:r>
            <a:r>
              <a:rPr dirty="0" sz="900" spc="35">
                <a:latin typeface="Calibri"/>
                <a:cs typeface="Calibri"/>
              </a:rPr>
              <a:t>Nova </a:t>
            </a:r>
            <a:r>
              <a:rPr dirty="0" sz="900" spc="30">
                <a:latin typeface="Calibri"/>
                <a:cs typeface="Calibri"/>
              </a:rPr>
              <a:t>Santa </a:t>
            </a:r>
            <a:r>
              <a:rPr dirty="0" sz="900" spc="20">
                <a:latin typeface="Calibri"/>
                <a:cs typeface="Calibri"/>
              </a:rPr>
              <a:t>Rosa, 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25">
                <a:latin typeface="Calibri"/>
                <a:cs typeface="Calibri"/>
              </a:rPr>
              <a:t>expressa o </a:t>
            </a:r>
            <a:r>
              <a:rPr dirty="0" sz="900" spc="15">
                <a:latin typeface="Calibri"/>
                <a:cs typeface="Calibri"/>
              </a:rPr>
              <a:t>efeito </a:t>
            </a:r>
            <a:r>
              <a:rPr dirty="0" sz="900" spc="30">
                <a:latin typeface="Calibri"/>
                <a:cs typeface="Calibri"/>
              </a:rPr>
              <a:t>da </a:t>
            </a:r>
            <a:r>
              <a:rPr dirty="0" sz="900" spc="25">
                <a:latin typeface="Calibri"/>
                <a:cs typeface="Calibri"/>
              </a:rPr>
              <a:t>intensidade na  </a:t>
            </a:r>
            <a:r>
              <a:rPr dirty="0" sz="900" spc="15">
                <a:latin typeface="Calibri"/>
                <a:cs typeface="Calibri"/>
              </a:rPr>
              <a:t>renda </a:t>
            </a:r>
            <a:r>
              <a:rPr dirty="0" sz="900" spc="20">
                <a:latin typeface="Calibri"/>
                <a:cs typeface="Calibri"/>
              </a:rPr>
              <a:t>da </a:t>
            </a:r>
            <a:r>
              <a:rPr dirty="0" sz="900" spc="15">
                <a:latin typeface="Calibri"/>
                <a:cs typeface="Calibri"/>
              </a:rPr>
              <a:t>atividade </a:t>
            </a:r>
            <a:r>
              <a:rPr dirty="0" sz="900" spc="-5">
                <a:latin typeface="Calibri"/>
                <a:cs typeface="Calibri"/>
              </a:rPr>
              <a:t>rural, </a:t>
            </a:r>
            <a:r>
              <a:rPr dirty="0" sz="900" spc="25">
                <a:latin typeface="Calibri"/>
                <a:cs typeface="Calibri"/>
              </a:rPr>
              <a:t>como </a:t>
            </a:r>
            <a:r>
              <a:rPr dirty="0" sz="900" spc="15">
                <a:latin typeface="Calibri"/>
                <a:cs typeface="Calibri"/>
              </a:rPr>
              <a:t>processos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0">
                <a:latin typeface="Calibri"/>
                <a:cs typeface="Calibri"/>
              </a:rPr>
              <a:t>criações</a:t>
            </a:r>
            <a:r>
              <a:rPr dirty="0" sz="900" spc="-6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intensivas.</a:t>
            </a:r>
            <a:endParaRPr sz="9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660"/>
              </a:spcBef>
            </a:pPr>
            <a:r>
              <a:rPr dirty="0" sz="900" spc="35">
                <a:latin typeface="Calibri"/>
                <a:cs typeface="Calibri"/>
              </a:rPr>
              <a:t>As </a:t>
            </a:r>
            <a:r>
              <a:rPr dirty="0" sz="900" spc="40">
                <a:latin typeface="Calibri"/>
                <a:cs typeface="Calibri"/>
              </a:rPr>
              <a:t>atividades </a:t>
            </a:r>
            <a:r>
              <a:rPr dirty="0" sz="900" spc="35">
                <a:latin typeface="Calibri"/>
                <a:cs typeface="Calibri"/>
              </a:rPr>
              <a:t>intensivas requerem</a:t>
            </a:r>
            <a:r>
              <a:rPr dirty="0" sz="900" spc="19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alto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79299" y="488863"/>
            <a:ext cx="2032000" cy="94538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715">
              <a:lnSpc>
                <a:spcPct val="108300"/>
              </a:lnSpc>
              <a:spcBef>
                <a:spcPts val="95"/>
              </a:spcBef>
            </a:pPr>
            <a:r>
              <a:rPr dirty="0" sz="900" spc="30">
                <a:latin typeface="Calibri"/>
                <a:cs typeface="Calibri"/>
              </a:rPr>
              <a:t>grau de inovação tecnológica, </a:t>
            </a:r>
            <a:r>
              <a:rPr dirty="0" sz="900" spc="25">
                <a:latin typeface="Calibri"/>
                <a:cs typeface="Calibri"/>
              </a:rPr>
              <a:t>uso cons-  </a:t>
            </a:r>
            <a:r>
              <a:rPr dirty="0" sz="900" spc="20">
                <a:latin typeface="Calibri"/>
                <a:cs typeface="Calibri"/>
              </a:rPr>
              <a:t>tante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5">
                <a:latin typeface="Calibri"/>
                <a:cs typeface="Calibri"/>
              </a:rPr>
              <a:t>controlado de insumos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oferta  </a:t>
            </a:r>
            <a:r>
              <a:rPr dirty="0" sz="900" spc="20">
                <a:latin typeface="Calibri"/>
                <a:cs typeface="Calibri"/>
              </a:rPr>
              <a:t>obrigatória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crédito </a:t>
            </a:r>
            <a:r>
              <a:rPr dirty="0" sz="900" spc="10">
                <a:latin typeface="Calibri"/>
                <a:cs typeface="Calibri"/>
              </a:rPr>
              <a:t>rural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0">
                <a:latin typeface="Calibri"/>
                <a:cs typeface="Calibri"/>
              </a:rPr>
              <a:t>Assistência  </a:t>
            </a:r>
            <a:r>
              <a:rPr dirty="0" sz="900" spc="30">
                <a:latin typeface="Calibri"/>
                <a:cs typeface="Calibri"/>
              </a:rPr>
              <a:t>Técnica. </a:t>
            </a:r>
            <a:r>
              <a:rPr dirty="0" sz="900" spc="45">
                <a:latin typeface="Calibri"/>
                <a:cs typeface="Calibri"/>
              </a:rPr>
              <a:t>Colombo, </a:t>
            </a:r>
            <a:r>
              <a:rPr dirty="0" sz="900" spc="30">
                <a:latin typeface="Calibri"/>
                <a:cs typeface="Calibri"/>
              </a:rPr>
              <a:t>na </a:t>
            </a:r>
            <a:r>
              <a:rPr dirty="0" sz="900" spc="40">
                <a:latin typeface="Calibri"/>
                <a:cs typeface="Calibri"/>
              </a:rPr>
              <a:t>região </a:t>
            </a:r>
            <a:r>
              <a:rPr dirty="0" sz="900" spc="35">
                <a:latin typeface="Calibri"/>
                <a:cs typeface="Calibri"/>
              </a:rPr>
              <a:t>Metropo-  litana </a:t>
            </a:r>
            <a:r>
              <a:rPr dirty="0" sz="900" spc="40">
                <a:latin typeface="Calibri"/>
                <a:cs typeface="Calibri"/>
              </a:rPr>
              <a:t>de </a:t>
            </a:r>
            <a:r>
              <a:rPr dirty="0" sz="900" spc="35">
                <a:latin typeface="Calibri"/>
                <a:cs typeface="Calibri"/>
              </a:rPr>
              <a:t>Curitiba, </a:t>
            </a:r>
            <a:r>
              <a:rPr dirty="0" sz="900" spc="50">
                <a:latin typeface="Calibri"/>
                <a:cs typeface="Calibri"/>
              </a:rPr>
              <a:t>também </a:t>
            </a:r>
            <a:r>
              <a:rPr dirty="0" sz="900" spc="40">
                <a:latin typeface="Calibri"/>
                <a:cs typeface="Calibri"/>
              </a:rPr>
              <a:t>expressa </a:t>
            </a:r>
            <a:r>
              <a:rPr dirty="0" sz="900" spc="25">
                <a:latin typeface="Calibri"/>
                <a:cs typeface="Calibri"/>
              </a:rPr>
              <a:t>o  </a:t>
            </a:r>
            <a:r>
              <a:rPr dirty="0" sz="900" spc="5">
                <a:latin typeface="Calibri"/>
                <a:cs typeface="Calibri"/>
              </a:rPr>
              <a:t>efeito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intensidade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na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renda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ativida-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>
                <a:latin typeface="Calibri"/>
                <a:cs typeface="Calibri"/>
              </a:rPr>
              <a:t>rural, </a:t>
            </a:r>
            <a:r>
              <a:rPr dirty="0" sz="900" spc="30">
                <a:latin typeface="Calibri"/>
                <a:cs typeface="Calibri"/>
              </a:rPr>
              <a:t>como </a:t>
            </a:r>
            <a:r>
              <a:rPr dirty="0" sz="900" spc="20">
                <a:latin typeface="Calibri"/>
                <a:cs typeface="Calibri"/>
              </a:rPr>
              <a:t>processos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cultivas </a:t>
            </a:r>
            <a:r>
              <a:rPr dirty="0" sz="900" spc="30">
                <a:latin typeface="Calibri"/>
                <a:cs typeface="Calibri"/>
              </a:rPr>
              <a:t>que  </a:t>
            </a:r>
            <a:r>
              <a:rPr dirty="0" sz="900" spc="35">
                <a:latin typeface="Calibri"/>
                <a:cs typeface="Calibri"/>
              </a:rPr>
              <a:t>apresentam </a:t>
            </a:r>
            <a:r>
              <a:rPr dirty="0" sz="900" spc="30">
                <a:latin typeface="Calibri"/>
                <a:cs typeface="Calibri"/>
              </a:rPr>
              <a:t>maior </a:t>
            </a:r>
            <a:r>
              <a:rPr dirty="0" sz="900" spc="40">
                <a:latin typeface="Calibri"/>
                <a:cs typeface="Calibri"/>
              </a:rPr>
              <a:t>densidade </a:t>
            </a:r>
            <a:r>
              <a:rPr dirty="0" sz="900" spc="35">
                <a:latin typeface="Calibri"/>
                <a:cs typeface="Calibri"/>
              </a:rPr>
              <a:t>de renda 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destaca o </a:t>
            </a:r>
            <a:r>
              <a:rPr dirty="0" sz="900" spc="30">
                <a:latin typeface="Calibri"/>
                <a:cs typeface="Calibri"/>
              </a:rPr>
              <a:t>município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30">
                <a:latin typeface="Calibri"/>
                <a:cs typeface="Calibri"/>
              </a:rPr>
              <a:t>região em que  </a:t>
            </a:r>
            <a:r>
              <a:rPr dirty="0" sz="900" spc="5">
                <a:latin typeface="Calibri"/>
                <a:cs typeface="Calibri"/>
              </a:rPr>
              <a:t>está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inserido.</a:t>
            </a:r>
            <a:endParaRPr sz="900">
              <a:latin typeface="Calibri"/>
              <a:cs typeface="Calibri"/>
            </a:endParaRPr>
          </a:p>
          <a:p>
            <a:pPr algn="just" marL="12700" marR="6985">
              <a:lnSpc>
                <a:spcPct val="108300"/>
              </a:lnSpc>
              <a:spcBef>
                <a:spcPts val="570"/>
              </a:spcBef>
            </a:pPr>
            <a:r>
              <a:rPr dirty="0" sz="900" spc="35">
                <a:latin typeface="Calibri"/>
                <a:cs typeface="Calibri"/>
              </a:rPr>
              <a:t>A </a:t>
            </a:r>
            <a:r>
              <a:rPr dirty="0" sz="900" spc="10">
                <a:latin typeface="Calibri"/>
                <a:cs typeface="Calibri"/>
              </a:rPr>
              <a:t>assistência </a:t>
            </a:r>
            <a:r>
              <a:rPr dirty="0" sz="900" spc="20">
                <a:latin typeface="Calibri"/>
                <a:cs typeface="Calibri"/>
              </a:rPr>
              <a:t>técnica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0">
                <a:latin typeface="Calibri"/>
                <a:cs typeface="Calibri"/>
              </a:rPr>
              <a:t>estado, </a:t>
            </a:r>
            <a:r>
              <a:rPr dirty="0" sz="900" spc="15">
                <a:latin typeface="Calibri"/>
                <a:cs typeface="Calibri"/>
              </a:rPr>
              <a:t>cuja </a:t>
            </a:r>
            <a:r>
              <a:rPr dirty="0" sz="900" spc="5">
                <a:latin typeface="Calibri"/>
                <a:cs typeface="Calibri"/>
              </a:rPr>
              <a:t>par-  </a:t>
            </a:r>
            <a:r>
              <a:rPr dirty="0" sz="900" spc="35">
                <a:latin typeface="Calibri"/>
                <a:cs typeface="Calibri"/>
              </a:rPr>
              <a:t>ticipação </a:t>
            </a:r>
            <a:r>
              <a:rPr dirty="0" sz="900" spc="20">
                <a:latin typeface="Calibri"/>
                <a:cs typeface="Calibri"/>
              </a:rPr>
              <a:t>foi </a:t>
            </a:r>
            <a:r>
              <a:rPr dirty="0" sz="900" spc="35">
                <a:latin typeface="Calibri"/>
                <a:cs typeface="Calibri"/>
              </a:rPr>
              <a:t>decisiva </a:t>
            </a:r>
            <a:r>
              <a:rPr dirty="0" sz="900" spc="25">
                <a:latin typeface="Calibri"/>
                <a:cs typeface="Calibri"/>
              </a:rPr>
              <a:t>na </a:t>
            </a:r>
            <a:r>
              <a:rPr dirty="0" sz="900" spc="30">
                <a:latin typeface="Calibri"/>
                <a:cs typeface="Calibri"/>
              </a:rPr>
              <a:t>transformação 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15">
                <a:latin typeface="Calibri"/>
                <a:cs typeface="Calibri"/>
              </a:rPr>
              <a:t>agricultura,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35">
                <a:latin typeface="Calibri"/>
                <a:cs typeface="Calibri"/>
              </a:rPr>
              <a:t>um </a:t>
            </a:r>
            <a:r>
              <a:rPr dirty="0" sz="900" spc="25">
                <a:latin typeface="Calibri"/>
                <a:cs typeface="Calibri"/>
              </a:rPr>
              <a:t>insumo </a:t>
            </a:r>
            <a:r>
              <a:rPr dirty="0" sz="900" spc="15">
                <a:latin typeface="Calibri"/>
                <a:cs typeface="Calibri"/>
              </a:rPr>
              <a:t>essencial </a:t>
            </a:r>
            <a:r>
              <a:rPr dirty="0" sz="900" spc="20">
                <a:latin typeface="Calibri"/>
                <a:cs typeface="Calibri"/>
              </a:rPr>
              <a:t>na  viabilização </a:t>
            </a:r>
            <a:r>
              <a:rPr dirty="0" sz="900" spc="15">
                <a:latin typeface="Calibri"/>
                <a:cs typeface="Calibri"/>
              </a:rPr>
              <a:t>desta agricultura mais inten-  siva, </a:t>
            </a:r>
            <a:r>
              <a:rPr dirty="0" sz="900" spc="25">
                <a:latin typeface="Calibri"/>
                <a:cs typeface="Calibri"/>
              </a:rPr>
              <a:t>mais </a:t>
            </a:r>
            <a:r>
              <a:rPr dirty="0" sz="900" spc="30">
                <a:latin typeface="Calibri"/>
                <a:cs typeface="Calibri"/>
              </a:rPr>
              <a:t>preparada </a:t>
            </a:r>
            <a:r>
              <a:rPr dirty="0" sz="900" spc="20">
                <a:latin typeface="Calibri"/>
                <a:cs typeface="Calibri"/>
              </a:rPr>
              <a:t>para </a:t>
            </a:r>
            <a:r>
              <a:rPr dirty="0" sz="900" spc="25">
                <a:latin typeface="Calibri"/>
                <a:cs typeface="Calibri"/>
              </a:rPr>
              <a:t>gerar </a:t>
            </a:r>
            <a:r>
              <a:rPr dirty="0" sz="900" spc="20">
                <a:latin typeface="Calibri"/>
                <a:cs typeface="Calibri"/>
              </a:rPr>
              <a:t>resulta-  </a:t>
            </a:r>
            <a:r>
              <a:rPr dirty="0" sz="900" spc="10">
                <a:latin typeface="Calibri"/>
                <a:cs typeface="Calibri"/>
              </a:rPr>
              <a:t>dos, mais </a:t>
            </a:r>
            <a:r>
              <a:rPr dirty="0" sz="900" spc="15">
                <a:latin typeface="Calibri"/>
                <a:cs typeface="Calibri"/>
              </a:rPr>
              <a:t>instrumentalizada </a:t>
            </a:r>
            <a:r>
              <a:rPr dirty="0" sz="900" spc="10">
                <a:latin typeface="Calibri"/>
                <a:cs typeface="Calibri"/>
              </a:rPr>
              <a:t>para </a:t>
            </a:r>
            <a:r>
              <a:rPr dirty="0" sz="900" spc="20">
                <a:latin typeface="Calibri"/>
                <a:cs typeface="Calibri"/>
              </a:rPr>
              <a:t>agregar  valor </a:t>
            </a:r>
            <a:r>
              <a:rPr dirty="0" sz="900" spc="5">
                <a:latin typeface="Calibri"/>
                <a:cs typeface="Calibri"/>
              </a:rPr>
              <a:t>à </a:t>
            </a:r>
            <a:r>
              <a:rPr dirty="0" sz="900" spc="25">
                <a:latin typeface="Calibri"/>
                <a:cs typeface="Calibri"/>
              </a:rPr>
              <a:t>produção, quer </a:t>
            </a:r>
            <a:r>
              <a:rPr dirty="0" sz="900" spc="30">
                <a:latin typeface="Calibri"/>
                <a:cs typeface="Calibri"/>
              </a:rPr>
              <a:t>pela </a:t>
            </a:r>
            <a:r>
              <a:rPr dirty="0" sz="900" spc="20">
                <a:latin typeface="Calibri"/>
                <a:cs typeface="Calibri"/>
              </a:rPr>
              <a:t>transforma-  </a:t>
            </a:r>
            <a:r>
              <a:rPr dirty="0" sz="900" spc="35">
                <a:latin typeface="Calibri"/>
                <a:cs typeface="Calibri"/>
              </a:rPr>
              <a:t>ção de </a:t>
            </a:r>
            <a:r>
              <a:rPr dirty="0" sz="900" spc="40">
                <a:latin typeface="Calibri"/>
                <a:cs typeface="Calibri"/>
              </a:rPr>
              <a:t>grãos </a:t>
            </a:r>
            <a:r>
              <a:rPr dirty="0" sz="900" spc="35">
                <a:latin typeface="Calibri"/>
                <a:cs typeface="Calibri"/>
              </a:rPr>
              <a:t>em </a:t>
            </a:r>
            <a:r>
              <a:rPr dirty="0" sz="900" spc="30">
                <a:latin typeface="Calibri"/>
                <a:cs typeface="Calibri"/>
              </a:rPr>
              <a:t>proteína </a:t>
            </a:r>
            <a:r>
              <a:rPr dirty="0" sz="900" spc="25">
                <a:latin typeface="Calibri"/>
                <a:cs typeface="Calibri"/>
              </a:rPr>
              <a:t>animal, </a:t>
            </a:r>
            <a:r>
              <a:rPr dirty="0" sz="900" spc="30">
                <a:latin typeface="Calibri"/>
                <a:cs typeface="Calibri"/>
              </a:rPr>
              <a:t>quer  pela </a:t>
            </a:r>
            <a:r>
              <a:rPr dirty="0" sz="900" spc="35">
                <a:latin typeface="Calibri"/>
                <a:cs typeface="Calibri"/>
              </a:rPr>
              <a:t>capacidade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5">
                <a:latin typeface="Calibri"/>
                <a:cs typeface="Calibri"/>
              </a:rPr>
              <a:t>escolha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35">
                <a:latin typeface="Calibri"/>
                <a:cs typeface="Calibri"/>
              </a:rPr>
              <a:t>produção 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produtos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15">
                <a:latin typeface="Calibri"/>
                <a:cs typeface="Calibri"/>
              </a:rPr>
              <a:t>apresentem maior </a:t>
            </a:r>
            <a:r>
              <a:rPr dirty="0" sz="900" spc="25">
                <a:latin typeface="Calibri"/>
                <a:cs typeface="Calibri"/>
              </a:rPr>
              <a:t>den-  </a:t>
            </a:r>
            <a:r>
              <a:rPr dirty="0" sz="900" spc="30">
                <a:latin typeface="Calibri"/>
                <a:cs typeface="Calibri"/>
              </a:rPr>
              <a:t>sidade de </a:t>
            </a:r>
            <a:r>
              <a:rPr dirty="0" sz="900" spc="20">
                <a:latin typeface="Calibri"/>
                <a:cs typeface="Calibri"/>
              </a:rPr>
              <a:t>renda. </a:t>
            </a:r>
            <a:r>
              <a:rPr dirty="0" sz="900" spc="25">
                <a:latin typeface="Calibri"/>
                <a:cs typeface="Calibri"/>
              </a:rPr>
              <a:t>Nesta </a:t>
            </a:r>
            <a:r>
              <a:rPr dirty="0" sz="900" spc="30">
                <a:latin typeface="Calibri"/>
                <a:cs typeface="Calibri"/>
              </a:rPr>
              <a:t>agricultura </a:t>
            </a:r>
            <a:r>
              <a:rPr dirty="0" sz="900" spc="25">
                <a:latin typeface="Calibri"/>
                <a:cs typeface="Calibri"/>
              </a:rPr>
              <a:t>mais  </a:t>
            </a:r>
            <a:r>
              <a:rPr dirty="0" sz="900" spc="15">
                <a:latin typeface="Calibri"/>
                <a:cs typeface="Calibri"/>
              </a:rPr>
              <a:t>intensiva,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30">
                <a:latin typeface="Calibri"/>
                <a:cs typeface="Calibri"/>
              </a:rPr>
              <a:t>papel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5">
                <a:latin typeface="Calibri"/>
                <a:cs typeface="Calibri"/>
              </a:rPr>
              <a:t>Ater é </a:t>
            </a:r>
            <a:r>
              <a:rPr dirty="0" sz="900" spc="15">
                <a:latin typeface="Calibri"/>
                <a:cs typeface="Calibri"/>
              </a:rPr>
              <a:t>manter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>
                <a:latin typeface="Calibri"/>
                <a:cs typeface="Calibri"/>
              </a:rPr>
              <a:t>rit-  </a:t>
            </a:r>
            <a:r>
              <a:rPr dirty="0" sz="900" spc="35">
                <a:latin typeface="Calibri"/>
                <a:cs typeface="Calibri"/>
              </a:rPr>
              <a:t>mo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0">
                <a:latin typeface="Calibri"/>
                <a:cs typeface="Calibri"/>
              </a:rPr>
              <a:t>crescimento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5">
                <a:latin typeface="Calibri"/>
                <a:cs typeface="Calibri"/>
              </a:rPr>
              <a:t>cuidar </a:t>
            </a:r>
            <a:r>
              <a:rPr dirty="0" sz="900" spc="25">
                <a:latin typeface="Calibri"/>
                <a:cs typeface="Calibri"/>
              </a:rPr>
              <a:t>dos</a:t>
            </a:r>
            <a:r>
              <a:rPr dirty="0" sz="900" spc="-6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aspectos  agronômicos, </a:t>
            </a:r>
            <a:r>
              <a:rPr dirty="0" sz="900" spc="10">
                <a:latin typeface="Calibri"/>
                <a:cs typeface="Calibri"/>
              </a:rPr>
              <a:t>para garantir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15">
                <a:latin typeface="Calibri"/>
                <a:cs typeface="Calibri"/>
              </a:rPr>
              <a:t>competitivi-  </a:t>
            </a:r>
            <a:r>
              <a:rPr dirty="0" sz="900" spc="30">
                <a:latin typeface="Calibri"/>
                <a:cs typeface="Calibri"/>
              </a:rPr>
              <a:t>dade </a:t>
            </a:r>
            <a:r>
              <a:rPr dirty="0" sz="900" spc="25">
                <a:latin typeface="Calibri"/>
                <a:cs typeface="Calibri"/>
              </a:rPr>
              <a:t>da agricultura </a:t>
            </a:r>
            <a:r>
              <a:rPr dirty="0" sz="900" spc="5">
                <a:latin typeface="Calibri"/>
                <a:cs typeface="Calibri"/>
              </a:rPr>
              <a:t>e a </a:t>
            </a:r>
            <a:r>
              <a:rPr dirty="0" sz="900" spc="25">
                <a:latin typeface="Calibri"/>
                <a:cs typeface="Calibri"/>
              </a:rPr>
              <a:t>sustentabilidade  </a:t>
            </a:r>
            <a:r>
              <a:rPr dirty="0" sz="900" spc="15">
                <a:latin typeface="Calibri"/>
                <a:cs typeface="Calibri"/>
              </a:rPr>
              <a:t>ambiental. Ajudar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10">
                <a:latin typeface="Calibri"/>
                <a:cs typeface="Calibri"/>
              </a:rPr>
              <a:t>praticar </a:t>
            </a:r>
            <a:r>
              <a:rPr dirty="0" sz="900" spc="25">
                <a:latin typeface="Calibri"/>
                <a:cs typeface="Calibri"/>
              </a:rPr>
              <a:t>uma </a:t>
            </a:r>
            <a:r>
              <a:rPr dirty="0" sz="900" spc="20">
                <a:latin typeface="Calibri"/>
                <a:cs typeface="Calibri"/>
              </a:rPr>
              <a:t>agricul-  </a:t>
            </a:r>
            <a:r>
              <a:rPr dirty="0" sz="900" spc="5">
                <a:latin typeface="Calibri"/>
                <a:cs typeface="Calibri"/>
              </a:rPr>
              <a:t>tura </a:t>
            </a:r>
            <a:r>
              <a:rPr dirty="0" sz="900" spc="10">
                <a:latin typeface="Calibri"/>
                <a:cs typeface="Calibri"/>
              </a:rPr>
              <a:t>mais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equilibrada.</a:t>
            </a:r>
            <a:endParaRPr sz="900">
              <a:latin typeface="Calibri"/>
              <a:cs typeface="Calibri"/>
            </a:endParaRPr>
          </a:p>
          <a:p>
            <a:pPr algn="just" marL="12700" marR="6985">
              <a:lnSpc>
                <a:spcPct val="108300"/>
              </a:lnSpc>
              <a:spcBef>
                <a:spcPts val="565"/>
              </a:spcBef>
            </a:pPr>
            <a:r>
              <a:rPr dirty="0" sz="900" spc="60">
                <a:latin typeface="Calibri"/>
                <a:cs typeface="Calibri"/>
              </a:rPr>
              <a:t>Quando </a:t>
            </a:r>
            <a:r>
              <a:rPr dirty="0" sz="900" spc="30">
                <a:latin typeface="Calibri"/>
                <a:cs typeface="Calibri"/>
              </a:rPr>
              <a:t>se </a:t>
            </a:r>
            <a:r>
              <a:rPr dirty="0" sz="900" spc="45">
                <a:latin typeface="Calibri"/>
                <a:cs typeface="Calibri"/>
              </a:rPr>
              <a:t>analisa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55">
                <a:latin typeface="Calibri"/>
                <a:cs typeface="Calibri"/>
              </a:rPr>
              <a:t>comportamento  </a:t>
            </a:r>
            <a:r>
              <a:rPr dirty="0" sz="900" spc="25">
                <a:latin typeface="Calibri"/>
                <a:cs typeface="Calibri"/>
              </a:rPr>
              <a:t>produtivo de regiões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municípios sem </a:t>
            </a:r>
            <a:r>
              <a:rPr dirty="0" sz="900" spc="5">
                <a:latin typeface="Calibri"/>
                <a:cs typeface="Calibri"/>
              </a:rPr>
              <a:t>a  </a:t>
            </a:r>
            <a:r>
              <a:rPr dirty="0" sz="900" spc="20">
                <a:latin typeface="Calibri"/>
                <a:cs typeface="Calibri"/>
              </a:rPr>
              <a:t>presença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atividades mais </a:t>
            </a:r>
            <a:r>
              <a:rPr dirty="0" sz="900" spc="10">
                <a:latin typeface="Calibri"/>
                <a:cs typeface="Calibri"/>
              </a:rPr>
              <a:t>intensivas, </a:t>
            </a:r>
            <a:r>
              <a:rPr dirty="0" sz="900" spc="5">
                <a:latin typeface="Calibri"/>
                <a:cs typeface="Calibri"/>
              </a:rPr>
              <a:t>a  </a:t>
            </a:r>
            <a:r>
              <a:rPr dirty="0" sz="900" spc="20">
                <a:latin typeface="Calibri"/>
                <a:cs typeface="Calibri"/>
              </a:rPr>
              <a:t>renda </a:t>
            </a:r>
            <a:r>
              <a:rPr dirty="0" sz="900" spc="25">
                <a:latin typeface="Calibri"/>
                <a:cs typeface="Calibri"/>
              </a:rPr>
              <a:t>reduz de </a:t>
            </a:r>
            <a:r>
              <a:rPr dirty="0" sz="900" spc="20">
                <a:latin typeface="Calibri"/>
                <a:cs typeface="Calibri"/>
              </a:rPr>
              <a:t>acordo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20">
                <a:latin typeface="Calibri"/>
                <a:cs typeface="Calibri"/>
              </a:rPr>
              <a:t>gráfico</a:t>
            </a:r>
            <a:r>
              <a:rPr dirty="0" sz="900" spc="-6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RE-  </a:t>
            </a:r>
            <a:r>
              <a:rPr dirty="0" sz="900" spc="20">
                <a:latin typeface="Calibri"/>
                <a:cs typeface="Calibri"/>
              </a:rPr>
              <a:t>TRATO </a:t>
            </a:r>
            <a:r>
              <a:rPr dirty="0" sz="900" spc="40">
                <a:latin typeface="Calibri"/>
                <a:cs typeface="Calibri"/>
              </a:rPr>
              <a:t>DAS </a:t>
            </a:r>
            <a:r>
              <a:rPr dirty="0" sz="900" spc="35">
                <a:latin typeface="Calibri"/>
                <a:cs typeface="Calibri"/>
              </a:rPr>
              <a:t>DESIGUALDADES </a:t>
            </a:r>
            <a:r>
              <a:rPr dirty="0" sz="900" spc="50">
                <a:latin typeface="Calibri"/>
                <a:cs typeface="Calibri"/>
              </a:rPr>
              <a:t>DO</a:t>
            </a:r>
            <a:r>
              <a:rPr dirty="0" sz="900" spc="45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RURAL</a:t>
            </a:r>
            <a:endParaRPr sz="900">
              <a:latin typeface="Calibri"/>
              <a:cs typeface="Calibri"/>
            </a:endParaRPr>
          </a:p>
          <a:p>
            <a:pPr algn="just" marL="12700" marR="5080">
              <a:lnSpc>
                <a:spcPct val="108300"/>
              </a:lnSpc>
            </a:pPr>
            <a:r>
              <a:rPr dirty="0" sz="900" spc="10">
                <a:latin typeface="Calibri"/>
                <a:cs typeface="Calibri"/>
              </a:rPr>
              <a:t>PARANÁ. </a:t>
            </a:r>
            <a:r>
              <a:rPr dirty="0" sz="900" spc="35">
                <a:latin typeface="Calibri"/>
                <a:cs typeface="Calibri"/>
              </a:rPr>
              <a:t>A </a:t>
            </a:r>
            <a:r>
              <a:rPr dirty="0" sz="900" spc="15">
                <a:latin typeface="Calibri"/>
                <a:cs typeface="Calibri"/>
              </a:rPr>
              <a:t>renda </a:t>
            </a:r>
            <a:r>
              <a:rPr dirty="0" sz="900" spc="20">
                <a:latin typeface="Calibri"/>
                <a:cs typeface="Calibri"/>
              </a:rPr>
              <a:t>gerada</a:t>
            </a:r>
            <a:r>
              <a:rPr dirty="0" sz="900" spc="-1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pelas atividades  primárias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20">
                <a:latin typeface="Calibri"/>
                <a:cs typeface="Calibri"/>
              </a:rPr>
              <a:t>produção,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35">
                <a:latin typeface="Calibri"/>
                <a:cs typeface="Calibri"/>
              </a:rPr>
              <a:t>pouca </a:t>
            </a:r>
            <a:r>
              <a:rPr dirty="0" sz="900" spc="25">
                <a:latin typeface="Calibri"/>
                <a:cs typeface="Calibri"/>
              </a:rPr>
              <a:t>agre-  </a:t>
            </a:r>
            <a:r>
              <a:rPr dirty="0" sz="900" spc="30">
                <a:latin typeface="Calibri"/>
                <a:cs typeface="Calibri"/>
              </a:rPr>
              <a:t>gação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valor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ou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com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produtos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baixa  densidade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5">
                <a:latin typeface="Calibri"/>
                <a:cs typeface="Calibri"/>
              </a:rPr>
              <a:t>renda, </a:t>
            </a:r>
            <a:r>
              <a:rPr dirty="0" sz="900" spc="15">
                <a:latin typeface="Calibri"/>
                <a:cs typeface="Calibri"/>
              </a:rPr>
              <a:t>tende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>
                <a:latin typeface="Calibri"/>
                <a:cs typeface="Calibri"/>
              </a:rPr>
              <a:t>ser </a:t>
            </a:r>
            <a:r>
              <a:rPr dirty="0" sz="900" spc="20">
                <a:latin typeface="Calibri"/>
                <a:cs typeface="Calibri"/>
              </a:rPr>
              <a:t>menor </a:t>
            </a:r>
            <a:r>
              <a:rPr dirty="0" sz="900" spc="5">
                <a:latin typeface="Calibri"/>
                <a:cs typeface="Calibri"/>
              </a:rPr>
              <a:t>e  </a:t>
            </a:r>
            <a:r>
              <a:rPr dirty="0" sz="900" spc="30">
                <a:latin typeface="Calibri"/>
                <a:cs typeface="Calibri"/>
              </a:rPr>
              <a:t>exigir </a:t>
            </a:r>
            <a:r>
              <a:rPr dirty="0" sz="900" spc="20">
                <a:latin typeface="Calibri"/>
                <a:cs typeface="Calibri"/>
              </a:rPr>
              <a:t>escala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5">
                <a:latin typeface="Calibri"/>
                <a:cs typeface="Calibri"/>
              </a:rPr>
              <a:t>produção, </a:t>
            </a:r>
            <a:r>
              <a:rPr dirty="0" sz="900" spc="30">
                <a:latin typeface="Calibri"/>
                <a:cs typeface="Calibri"/>
              </a:rPr>
              <a:t>ou </a:t>
            </a:r>
            <a:r>
              <a:rPr dirty="0" sz="900" spc="5">
                <a:latin typeface="Calibri"/>
                <a:cs typeface="Calibri"/>
              </a:rPr>
              <a:t>seja, </a:t>
            </a:r>
            <a:r>
              <a:rPr dirty="0" sz="900" spc="35">
                <a:latin typeface="Calibri"/>
                <a:cs typeface="Calibri"/>
              </a:rPr>
              <a:t>exige  </a:t>
            </a:r>
            <a:r>
              <a:rPr dirty="0" sz="900" spc="30">
                <a:latin typeface="Calibri"/>
                <a:cs typeface="Calibri"/>
              </a:rPr>
              <a:t>grandes </a:t>
            </a:r>
            <a:r>
              <a:rPr dirty="0" sz="900" spc="25">
                <a:latin typeface="Calibri"/>
                <a:cs typeface="Calibri"/>
              </a:rPr>
              <a:t>extensões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5">
                <a:latin typeface="Calibri"/>
                <a:cs typeface="Calibri"/>
              </a:rPr>
              <a:t>área </a:t>
            </a:r>
            <a:r>
              <a:rPr dirty="0" sz="900" spc="20">
                <a:latin typeface="Calibri"/>
                <a:cs typeface="Calibri"/>
              </a:rPr>
              <a:t>para garantir  </a:t>
            </a:r>
            <a:r>
              <a:rPr dirty="0" sz="900" spc="10">
                <a:latin typeface="Calibri"/>
                <a:cs typeface="Calibri"/>
              </a:rPr>
              <a:t>volume.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O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não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é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caso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agricultura  </a:t>
            </a:r>
            <a:r>
              <a:rPr dirty="0" sz="900" spc="-5">
                <a:latin typeface="Calibri"/>
                <a:cs typeface="Calibri"/>
              </a:rPr>
              <a:t>familiar.</a:t>
            </a:r>
            <a:endParaRPr sz="900">
              <a:latin typeface="Calibri"/>
              <a:cs typeface="Calibri"/>
            </a:endParaRPr>
          </a:p>
          <a:p>
            <a:pPr algn="just" marL="12700" marR="5080">
              <a:lnSpc>
                <a:spcPct val="108300"/>
              </a:lnSpc>
              <a:spcBef>
                <a:spcPts val="570"/>
              </a:spcBef>
            </a:pPr>
            <a:r>
              <a:rPr dirty="0" sz="900" spc="30">
                <a:latin typeface="Calibri"/>
                <a:cs typeface="Calibri"/>
              </a:rPr>
              <a:t>O </a:t>
            </a:r>
            <a:r>
              <a:rPr dirty="0" sz="900" spc="20">
                <a:latin typeface="Calibri"/>
                <a:cs typeface="Calibri"/>
              </a:rPr>
              <a:t>Paraná </a:t>
            </a:r>
            <a:r>
              <a:rPr dirty="0" sz="900" spc="30">
                <a:latin typeface="Calibri"/>
                <a:cs typeface="Calibri"/>
              </a:rPr>
              <a:t>vive </a:t>
            </a:r>
            <a:r>
              <a:rPr dirty="0" sz="900" spc="20">
                <a:latin typeface="Calibri"/>
                <a:cs typeface="Calibri"/>
              </a:rPr>
              <a:t>estas </a:t>
            </a:r>
            <a:r>
              <a:rPr dirty="0" sz="900" spc="30">
                <a:latin typeface="Calibri"/>
                <a:cs typeface="Calibri"/>
              </a:rPr>
              <a:t>duas </a:t>
            </a:r>
            <a:r>
              <a:rPr dirty="0" sz="900" spc="25">
                <a:latin typeface="Calibri"/>
                <a:cs typeface="Calibri"/>
              </a:rPr>
              <a:t>realidades </a:t>
            </a:r>
            <a:r>
              <a:rPr dirty="0" sz="900" spc="20">
                <a:latin typeface="Calibri"/>
                <a:cs typeface="Calibri"/>
              </a:rPr>
              <a:t>dis-  </a:t>
            </a:r>
            <a:r>
              <a:rPr dirty="0" sz="900" spc="5">
                <a:latin typeface="Calibri"/>
                <a:cs typeface="Calibri"/>
              </a:rPr>
              <a:t>tintas. Parte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5">
                <a:latin typeface="Calibri"/>
                <a:cs typeface="Calibri"/>
              </a:rPr>
              <a:t>sua agricultura apresenta  resultados pujantes,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15">
                <a:latin typeface="Calibri"/>
                <a:cs typeface="Calibri"/>
              </a:rPr>
              <a:t>projeta </a:t>
            </a:r>
            <a:r>
              <a:rPr dirty="0" sz="900" spc="30">
                <a:latin typeface="Calibri"/>
                <a:cs typeface="Calibri"/>
              </a:rPr>
              <a:t>como  </a:t>
            </a:r>
            <a:r>
              <a:rPr dirty="0" sz="900" spc="20">
                <a:latin typeface="Calibri"/>
                <a:cs typeface="Calibri"/>
              </a:rPr>
              <a:t>principal estado agrícola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0">
                <a:latin typeface="Calibri"/>
                <a:cs typeface="Calibri"/>
              </a:rPr>
              <a:t>país.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5">
                <a:latin typeface="Calibri"/>
                <a:cs typeface="Calibri"/>
              </a:rPr>
              <a:t>outra  </a:t>
            </a:r>
            <a:r>
              <a:rPr dirty="0" sz="900" spc="25">
                <a:latin typeface="Calibri"/>
                <a:cs typeface="Calibri"/>
              </a:rPr>
              <a:t>parte </a:t>
            </a:r>
            <a:r>
              <a:rPr dirty="0" sz="900" spc="45">
                <a:latin typeface="Calibri"/>
                <a:cs typeface="Calibri"/>
              </a:rPr>
              <a:t>compõe </a:t>
            </a:r>
            <a:r>
              <a:rPr dirty="0" sz="900" spc="40">
                <a:latin typeface="Calibri"/>
                <a:cs typeface="Calibri"/>
              </a:rPr>
              <a:t>um </a:t>
            </a:r>
            <a:r>
              <a:rPr dirty="0" sz="900" spc="30">
                <a:latin typeface="Calibri"/>
                <a:cs typeface="Calibri"/>
              </a:rPr>
              <a:t>cenário </a:t>
            </a:r>
            <a:r>
              <a:rPr dirty="0" sz="900" spc="40">
                <a:latin typeface="Calibri"/>
                <a:cs typeface="Calibri"/>
              </a:rPr>
              <a:t>menos </a:t>
            </a:r>
            <a:r>
              <a:rPr dirty="0" sz="900" spc="35">
                <a:latin typeface="Calibri"/>
                <a:cs typeface="Calibri"/>
              </a:rPr>
              <a:t>dinâ-  </a:t>
            </a:r>
            <a:r>
              <a:rPr dirty="0" sz="900" spc="15">
                <a:latin typeface="Calibri"/>
                <a:cs typeface="Calibri"/>
              </a:rPr>
              <a:t>mico, </a:t>
            </a:r>
            <a:r>
              <a:rPr dirty="0" sz="900" spc="35">
                <a:latin typeface="Calibri"/>
                <a:cs typeface="Calibri"/>
              </a:rPr>
              <a:t>com </a:t>
            </a:r>
            <a:r>
              <a:rPr dirty="0" sz="900" spc="20">
                <a:latin typeface="Calibri"/>
                <a:cs typeface="Calibri"/>
              </a:rPr>
              <a:t>renda </a:t>
            </a:r>
            <a:r>
              <a:rPr dirty="0" sz="900" spc="25">
                <a:latin typeface="Calibri"/>
                <a:cs typeface="Calibri"/>
              </a:rPr>
              <a:t>menor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baixa qualida-  </a:t>
            </a:r>
            <a:r>
              <a:rPr dirty="0" sz="900" spc="30">
                <a:latin typeface="Calibri"/>
                <a:cs typeface="Calibri"/>
              </a:rPr>
              <a:t>de de </a:t>
            </a:r>
            <a:r>
              <a:rPr dirty="0" sz="900" spc="20">
                <a:latin typeface="Calibri"/>
                <a:cs typeface="Calibri"/>
              </a:rPr>
              <a:t>vida.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40">
                <a:latin typeface="Calibri"/>
                <a:cs typeface="Calibri"/>
              </a:rPr>
              <a:t>um </a:t>
            </a:r>
            <a:r>
              <a:rPr dirty="0" sz="900" spc="20">
                <a:latin typeface="Calibri"/>
                <a:cs typeface="Calibri"/>
              </a:rPr>
              <a:t>Paraná </a:t>
            </a:r>
            <a:r>
              <a:rPr dirty="0" sz="900" spc="25">
                <a:latin typeface="Calibri"/>
                <a:cs typeface="Calibri"/>
              </a:rPr>
              <a:t>mais pobre, </a:t>
            </a:r>
            <a:r>
              <a:rPr dirty="0" sz="900" spc="30">
                <a:latin typeface="Calibri"/>
                <a:cs typeface="Calibri"/>
              </a:rPr>
              <a:t>de  grandes </a:t>
            </a:r>
            <a:r>
              <a:rPr dirty="0" sz="900" spc="20">
                <a:latin typeface="Calibri"/>
                <a:cs typeface="Calibri"/>
              </a:rPr>
              <a:t>desafios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15">
                <a:latin typeface="Calibri"/>
                <a:cs typeface="Calibri"/>
              </a:rPr>
              <a:t>serem </a:t>
            </a:r>
            <a:r>
              <a:rPr dirty="0" sz="900" spc="25">
                <a:latin typeface="Calibri"/>
                <a:cs typeface="Calibri"/>
              </a:rPr>
              <a:t>vencidos. </a:t>
            </a:r>
            <a:r>
              <a:rPr dirty="0" sz="900" spc="15">
                <a:latin typeface="Calibri"/>
                <a:cs typeface="Calibri"/>
              </a:rPr>
              <a:t>Nes-  </a:t>
            </a:r>
            <a:r>
              <a:rPr dirty="0" sz="900" spc="5">
                <a:latin typeface="Calibri"/>
                <a:cs typeface="Calibri"/>
              </a:rPr>
              <a:t>te </a:t>
            </a:r>
            <a:r>
              <a:rPr dirty="0" sz="900" spc="20">
                <a:latin typeface="Calibri"/>
                <a:cs typeface="Calibri"/>
              </a:rPr>
              <a:t>outro </a:t>
            </a:r>
            <a:r>
              <a:rPr dirty="0" sz="900" spc="10">
                <a:latin typeface="Calibri"/>
                <a:cs typeface="Calibri"/>
              </a:rPr>
              <a:t>Paraná, </a:t>
            </a:r>
            <a:r>
              <a:rPr dirty="0" sz="900" spc="35">
                <a:latin typeface="Calibri"/>
                <a:cs typeface="Calibri"/>
              </a:rPr>
              <a:t>onde </a:t>
            </a:r>
            <a:r>
              <a:rPr dirty="0" sz="900" spc="15">
                <a:latin typeface="Calibri"/>
                <a:cs typeface="Calibri"/>
              </a:rPr>
              <a:t>se </a:t>
            </a:r>
            <a:r>
              <a:rPr dirty="0" sz="900" spc="20">
                <a:latin typeface="Calibri"/>
                <a:cs typeface="Calibri"/>
              </a:rPr>
              <a:t>apresenta </a:t>
            </a:r>
            <a:r>
              <a:rPr dirty="0" sz="900" spc="35">
                <a:latin typeface="Calibri"/>
                <a:cs typeface="Calibri"/>
              </a:rPr>
              <a:t>com  </a:t>
            </a:r>
            <a:r>
              <a:rPr dirty="0" sz="900" spc="25">
                <a:latin typeface="Calibri"/>
                <a:cs typeface="Calibri"/>
              </a:rPr>
              <a:t>maior </a:t>
            </a:r>
            <a:r>
              <a:rPr dirty="0" sz="900" spc="30">
                <a:latin typeface="Calibri"/>
                <a:cs typeface="Calibri"/>
              </a:rPr>
              <a:t>frequência </a:t>
            </a:r>
            <a:r>
              <a:rPr dirty="0" sz="900" spc="25">
                <a:latin typeface="Calibri"/>
                <a:cs typeface="Calibri"/>
              </a:rPr>
              <a:t>limitações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20">
                <a:latin typeface="Calibri"/>
                <a:cs typeface="Calibri"/>
              </a:rPr>
              <a:t>relevo </a:t>
            </a:r>
            <a:r>
              <a:rPr dirty="0" sz="900" spc="5">
                <a:latin typeface="Calibri"/>
                <a:cs typeface="Calibri"/>
              </a:rPr>
              <a:t>e  </a:t>
            </a:r>
            <a:r>
              <a:rPr dirty="0" sz="900" spc="30">
                <a:latin typeface="Calibri"/>
                <a:cs typeface="Calibri"/>
              </a:rPr>
              <a:t>da </a:t>
            </a:r>
            <a:r>
              <a:rPr dirty="0" sz="900" spc="25">
                <a:latin typeface="Calibri"/>
                <a:cs typeface="Calibri"/>
              </a:rPr>
              <a:t>fertilidade </a:t>
            </a:r>
            <a:r>
              <a:rPr dirty="0" sz="900" spc="35">
                <a:latin typeface="Calibri"/>
                <a:cs typeface="Calibri"/>
              </a:rPr>
              <a:t>dos </a:t>
            </a:r>
            <a:r>
              <a:rPr dirty="0" sz="900" spc="20">
                <a:latin typeface="Calibri"/>
                <a:cs typeface="Calibri"/>
              </a:rPr>
              <a:t>solos, </a:t>
            </a:r>
            <a:r>
              <a:rPr dirty="0" sz="900" spc="25">
                <a:latin typeface="Calibri"/>
                <a:cs typeface="Calibri"/>
              </a:rPr>
              <a:t>há </a:t>
            </a:r>
            <a:r>
              <a:rPr dirty="0" sz="900" spc="40">
                <a:latin typeface="Calibri"/>
                <a:cs typeface="Calibri"/>
              </a:rPr>
              <a:t>grande </a:t>
            </a:r>
            <a:r>
              <a:rPr dirty="0" sz="900" spc="35">
                <a:latin typeface="Calibri"/>
                <a:cs typeface="Calibri"/>
              </a:rPr>
              <a:t>con-  centração de </a:t>
            </a:r>
            <a:r>
              <a:rPr dirty="0" sz="900" spc="30">
                <a:latin typeface="Calibri"/>
                <a:cs typeface="Calibri"/>
              </a:rPr>
              <a:t>famílias </a:t>
            </a:r>
            <a:r>
              <a:rPr dirty="0" sz="900" spc="35">
                <a:latin typeface="Calibri"/>
                <a:cs typeface="Calibri"/>
              </a:rPr>
              <a:t>pobres, </a:t>
            </a:r>
            <a:r>
              <a:rPr dirty="0" sz="900" spc="40">
                <a:latin typeface="Calibri"/>
                <a:cs typeface="Calibri"/>
              </a:rPr>
              <a:t>que </a:t>
            </a:r>
            <a:r>
              <a:rPr dirty="0" sz="900" spc="35">
                <a:latin typeface="Calibri"/>
                <a:cs typeface="Calibri"/>
              </a:rPr>
              <a:t>pra-  ticam </a:t>
            </a:r>
            <a:r>
              <a:rPr dirty="0" sz="900" spc="45">
                <a:latin typeface="Calibri"/>
                <a:cs typeface="Calibri"/>
              </a:rPr>
              <a:t>uma </a:t>
            </a:r>
            <a:r>
              <a:rPr dirty="0" sz="900" spc="40">
                <a:latin typeface="Calibri"/>
                <a:cs typeface="Calibri"/>
              </a:rPr>
              <a:t>agricultura </a:t>
            </a:r>
            <a:r>
              <a:rPr dirty="0" sz="900" spc="45">
                <a:latin typeface="Calibri"/>
                <a:cs typeface="Calibri"/>
              </a:rPr>
              <a:t>com baixo grau  </a:t>
            </a:r>
            <a:r>
              <a:rPr dirty="0" sz="900" spc="35">
                <a:latin typeface="Calibri"/>
                <a:cs typeface="Calibri"/>
              </a:rPr>
              <a:t>de </a:t>
            </a:r>
            <a:r>
              <a:rPr dirty="0" sz="900" spc="40">
                <a:latin typeface="Calibri"/>
                <a:cs typeface="Calibri"/>
              </a:rPr>
              <a:t>inovação tecnológica, </a:t>
            </a:r>
            <a:r>
              <a:rPr dirty="0" sz="900" spc="35">
                <a:latin typeface="Calibri"/>
                <a:cs typeface="Calibri"/>
              </a:rPr>
              <a:t>baixa </a:t>
            </a:r>
            <a:r>
              <a:rPr dirty="0" sz="900" spc="40">
                <a:latin typeface="Calibri"/>
                <a:cs typeface="Calibri"/>
              </a:rPr>
              <a:t>adoção  </a:t>
            </a:r>
            <a:r>
              <a:rPr dirty="0" sz="900" spc="45">
                <a:latin typeface="Calibri"/>
                <a:cs typeface="Calibri"/>
              </a:rPr>
              <a:t>do </a:t>
            </a:r>
            <a:r>
              <a:rPr dirty="0" sz="900" spc="35">
                <a:latin typeface="Calibri"/>
                <a:cs typeface="Calibri"/>
              </a:rPr>
              <a:t>crédito </a:t>
            </a:r>
            <a:r>
              <a:rPr dirty="0" sz="900" spc="20">
                <a:latin typeface="Calibri"/>
                <a:cs typeface="Calibri"/>
              </a:rPr>
              <a:t>rural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40">
                <a:latin typeface="Calibri"/>
                <a:cs typeface="Calibri"/>
              </a:rPr>
              <a:t>baixa </a:t>
            </a:r>
            <a:r>
              <a:rPr dirty="0" sz="900" spc="45">
                <a:latin typeface="Calibri"/>
                <a:cs typeface="Calibri"/>
              </a:rPr>
              <a:t>capacidade </a:t>
            </a:r>
            <a:r>
              <a:rPr dirty="0" sz="900" spc="35">
                <a:latin typeface="Calibri"/>
                <a:cs typeface="Calibri"/>
              </a:rPr>
              <a:t>de  </a:t>
            </a:r>
            <a:r>
              <a:rPr dirty="0" sz="900" spc="40">
                <a:latin typeface="Calibri"/>
                <a:cs typeface="Calibri"/>
              </a:rPr>
              <a:t>agregação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renda. </a:t>
            </a:r>
            <a:r>
              <a:rPr dirty="0" sz="900" spc="5">
                <a:latin typeface="Calibri"/>
                <a:cs typeface="Calibri"/>
              </a:rPr>
              <a:t>É </a:t>
            </a:r>
            <a:r>
              <a:rPr dirty="0" sz="900" spc="30">
                <a:latin typeface="Calibri"/>
                <a:cs typeface="Calibri"/>
              </a:rPr>
              <a:t>preciso </a:t>
            </a:r>
            <a:r>
              <a:rPr dirty="0" sz="900" spc="15">
                <a:latin typeface="Calibri"/>
                <a:cs typeface="Calibri"/>
              </a:rPr>
              <a:t>reverter  </a:t>
            </a:r>
            <a:r>
              <a:rPr dirty="0" sz="900" spc="20">
                <a:latin typeface="Calibri"/>
                <a:cs typeface="Calibri"/>
              </a:rPr>
              <a:t>esta situação. </a:t>
            </a:r>
            <a:r>
              <a:rPr dirty="0" sz="900" spc="40">
                <a:latin typeface="Calibri"/>
                <a:cs typeface="Calibri"/>
              </a:rPr>
              <a:t>De um </a:t>
            </a:r>
            <a:r>
              <a:rPr dirty="0" sz="900" spc="20">
                <a:latin typeface="Calibri"/>
                <a:cs typeface="Calibri"/>
              </a:rPr>
              <a:t>lado,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20">
                <a:latin typeface="Calibri"/>
                <a:cs typeface="Calibri"/>
              </a:rPr>
              <a:t>Paraná </a:t>
            </a:r>
            <a:r>
              <a:rPr dirty="0" sz="900" spc="40">
                <a:latin typeface="Calibri"/>
                <a:cs typeface="Calibri"/>
              </a:rPr>
              <a:t>dos  </a:t>
            </a:r>
            <a:r>
              <a:rPr dirty="0" sz="900" spc="30">
                <a:latin typeface="Calibri"/>
                <a:cs typeface="Calibri"/>
              </a:rPr>
              <a:t>resultados pujantes precisa </a:t>
            </a:r>
            <a:r>
              <a:rPr dirty="0" sz="900" spc="25">
                <a:latin typeface="Calibri"/>
                <a:cs typeface="Calibri"/>
              </a:rPr>
              <a:t>investir </a:t>
            </a:r>
            <a:r>
              <a:rPr dirty="0" sz="900" spc="35">
                <a:latin typeface="Calibri"/>
                <a:cs typeface="Calibri"/>
              </a:rPr>
              <a:t>em  </a:t>
            </a:r>
            <a:r>
              <a:rPr dirty="0" sz="900" spc="20">
                <a:latin typeface="Calibri"/>
                <a:cs typeface="Calibri"/>
              </a:rPr>
              <a:t>processos </a:t>
            </a:r>
            <a:r>
              <a:rPr dirty="0" sz="900" spc="30">
                <a:latin typeface="Calibri"/>
                <a:cs typeface="Calibri"/>
              </a:rPr>
              <a:t>que </a:t>
            </a:r>
            <a:r>
              <a:rPr dirty="0" sz="900" spc="25">
                <a:latin typeface="Calibri"/>
                <a:cs typeface="Calibri"/>
              </a:rPr>
              <a:t>ampliem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sustentabilida- 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ambiental,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melhorem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aproveita-  </a:t>
            </a:r>
            <a:r>
              <a:rPr dirty="0" sz="900" spc="25">
                <a:latin typeface="Calibri"/>
                <a:cs typeface="Calibri"/>
              </a:rPr>
              <a:t>mento </a:t>
            </a:r>
            <a:r>
              <a:rPr dirty="0" sz="900" spc="20">
                <a:latin typeface="Calibri"/>
                <a:cs typeface="Calibri"/>
              </a:rPr>
              <a:t>das </a:t>
            </a:r>
            <a:r>
              <a:rPr dirty="0" sz="900" spc="10">
                <a:latin typeface="Calibri"/>
                <a:cs typeface="Calibri"/>
              </a:rPr>
              <a:t>fontes alternativas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energia  </a:t>
            </a:r>
            <a:r>
              <a:rPr dirty="0" sz="900" spc="10">
                <a:latin typeface="Calibri"/>
                <a:cs typeface="Calibri"/>
              </a:rPr>
              <a:t>elétrica </a:t>
            </a:r>
            <a:r>
              <a:rPr dirty="0" sz="900" spc="15">
                <a:latin typeface="Calibri"/>
                <a:cs typeface="Calibri"/>
              </a:rPr>
              <a:t>nas </a:t>
            </a:r>
            <a:r>
              <a:rPr dirty="0" sz="900" spc="20">
                <a:latin typeface="Calibri"/>
                <a:cs typeface="Calibri"/>
              </a:rPr>
              <a:t>propriedades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aumente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40284" y="488449"/>
            <a:ext cx="2032635" cy="9008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7620">
              <a:lnSpc>
                <a:spcPct val="108300"/>
              </a:lnSpc>
              <a:spcBef>
                <a:spcPts val="95"/>
              </a:spcBef>
            </a:pP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40">
                <a:latin typeface="Calibri"/>
                <a:cs typeface="Calibri"/>
              </a:rPr>
              <a:t>uso </a:t>
            </a:r>
            <a:r>
              <a:rPr dirty="0" sz="900" spc="35">
                <a:latin typeface="Calibri"/>
                <a:cs typeface="Calibri"/>
              </a:rPr>
              <a:t>da irrigação. </a:t>
            </a:r>
            <a:r>
              <a:rPr dirty="0" sz="900" spc="55">
                <a:latin typeface="Calibri"/>
                <a:cs typeface="Calibri"/>
              </a:rPr>
              <a:t>Do </a:t>
            </a:r>
            <a:r>
              <a:rPr dirty="0" sz="900" spc="25">
                <a:latin typeface="Calibri"/>
                <a:cs typeface="Calibri"/>
              </a:rPr>
              <a:t>outro, o </a:t>
            </a:r>
            <a:r>
              <a:rPr dirty="0" sz="900" spc="30">
                <a:latin typeface="Calibri"/>
                <a:cs typeface="Calibri"/>
              </a:rPr>
              <a:t>Paraná  </a:t>
            </a:r>
            <a:r>
              <a:rPr dirty="0" sz="900" spc="25">
                <a:latin typeface="Calibri"/>
                <a:cs typeface="Calibri"/>
              </a:rPr>
              <a:t>dos </a:t>
            </a:r>
            <a:r>
              <a:rPr dirty="0" sz="900" spc="20">
                <a:latin typeface="Calibri"/>
                <a:cs typeface="Calibri"/>
              </a:rPr>
              <a:t>desequilíbrios </a:t>
            </a:r>
            <a:r>
              <a:rPr dirty="0" sz="900" spc="10">
                <a:latin typeface="Calibri"/>
                <a:cs typeface="Calibri"/>
              </a:rPr>
              <a:t>sociais </a:t>
            </a:r>
            <a:r>
              <a:rPr dirty="0" sz="900" spc="15">
                <a:latin typeface="Calibri"/>
                <a:cs typeface="Calibri"/>
              </a:rPr>
              <a:t>precisa </a:t>
            </a:r>
            <a:r>
              <a:rPr dirty="0" sz="900" spc="5">
                <a:latin typeface="Calibri"/>
                <a:cs typeface="Calibri"/>
              </a:rPr>
              <a:t>investir  </a:t>
            </a:r>
            <a:r>
              <a:rPr dirty="0" sz="900" spc="30">
                <a:latin typeface="Calibri"/>
                <a:cs typeface="Calibri"/>
              </a:rPr>
              <a:t>em processos </a:t>
            </a:r>
            <a:r>
              <a:rPr dirty="0" sz="900" spc="35">
                <a:latin typeface="Calibri"/>
                <a:cs typeface="Calibri"/>
              </a:rPr>
              <a:t>que proporcionem </a:t>
            </a:r>
            <a:r>
              <a:rPr dirty="0" sz="900" spc="25">
                <a:latin typeface="Calibri"/>
                <a:cs typeface="Calibri"/>
              </a:rPr>
              <a:t>maior  densidade de </a:t>
            </a:r>
            <a:r>
              <a:rPr dirty="0" sz="900" spc="10">
                <a:latin typeface="Calibri"/>
                <a:cs typeface="Calibri"/>
              </a:rPr>
              <a:t>renda,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15">
                <a:latin typeface="Calibri"/>
                <a:cs typeface="Calibri"/>
              </a:rPr>
              <a:t>maior </a:t>
            </a:r>
            <a:r>
              <a:rPr dirty="0" sz="900" spc="20">
                <a:latin typeface="Calibri"/>
                <a:cs typeface="Calibri"/>
              </a:rPr>
              <a:t>inclusão  produtiva </a:t>
            </a:r>
            <a:r>
              <a:rPr dirty="0" sz="900" spc="5">
                <a:latin typeface="Calibri"/>
                <a:cs typeface="Calibri"/>
              </a:rPr>
              <a:t>e social. </a:t>
            </a:r>
            <a:r>
              <a:rPr dirty="0" sz="900" spc="10">
                <a:latin typeface="Calibri"/>
                <a:cs typeface="Calibri"/>
              </a:rPr>
              <a:t>Esta situação </a:t>
            </a:r>
            <a:r>
              <a:rPr dirty="0" sz="900" spc="35">
                <a:latin typeface="Calibri"/>
                <a:cs typeface="Calibri"/>
              </a:rPr>
              <a:t>pode </a:t>
            </a:r>
            <a:r>
              <a:rPr dirty="0" sz="900">
                <a:latin typeface="Calibri"/>
                <a:cs typeface="Calibri"/>
              </a:rPr>
              <a:t>ser  </a:t>
            </a:r>
            <a:r>
              <a:rPr dirty="0" sz="900" spc="20">
                <a:latin typeface="Calibri"/>
                <a:cs typeface="Calibri"/>
              </a:rPr>
              <a:t>decisiva </a:t>
            </a:r>
            <a:r>
              <a:rPr dirty="0" sz="900" spc="10">
                <a:latin typeface="Calibri"/>
                <a:cs typeface="Calibri"/>
              </a:rPr>
              <a:t>para </a:t>
            </a:r>
            <a:r>
              <a:rPr dirty="0" sz="900" spc="15">
                <a:latin typeface="Calibri"/>
                <a:cs typeface="Calibri"/>
              </a:rPr>
              <a:t>definição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20">
                <a:latin typeface="Calibri"/>
                <a:cs typeface="Calibri"/>
              </a:rPr>
              <a:t>papéis da </a:t>
            </a:r>
            <a:r>
              <a:rPr dirty="0" sz="900" spc="15">
                <a:latin typeface="Calibri"/>
                <a:cs typeface="Calibri"/>
              </a:rPr>
              <a:t>pes-  </a:t>
            </a:r>
            <a:r>
              <a:rPr dirty="0" sz="900" spc="25">
                <a:latin typeface="Calibri"/>
                <a:cs typeface="Calibri"/>
              </a:rPr>
              <a:t>quisa agropecuária, da </a:t>
            </a:r>
            <a:r>
              <a:rPr dirty="0" sz="900" spc="15">
                <a:latin typeface="Calibri"/>
                <a:cs typeface="Calibri"/>
              </a:rPr>
              <a:t>assistência </a:t>
            </a:r>
            <a:r>
              <a:rPr dirty="0" sz="900" spc="20">
                <a:latin typeface="Calibri"/>
                <a:cs typeface="Calibri"/>
              </a:rPr>
              <a:t>técni-  ca </a:t>
            </a:r>
            <a:r>
              <a:rPr dirty="0" sz="900" spc="10">
                <a:latin typeface="Calibri"/>
                <a:cs typeface="Calibri"/>
              </a:rPr>
              <a:t>seja ela </a:t>
            </a:r>
            <a:r>
              <a:rPr dirty="0" sz="900" spc="20">
                <a:latin typeface="Calibri"/>
                <a:cs typeface="Calibri"/>
              </a:rPr>
              <a:t>privada </a:t>
            </a:r>
            <a:r>
              <a:rPr dirty="0" sz="900" spc="25">
                <a:latin typeface="Calibri"/>
                <a:cs typeface="Calibri"/>
              </a:rPr>
              <a:t>ou </a:t>
            </a:r>
            <a:r>
              <a:rPr dirty="0" sz="900" spc="20">
                <a:latin typeface="Calibri"/>
                <a:cs typeface="Calibri"/>
              </a:rPr>
              <a:t>pública,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5">
                <a:latin typeface="Calibri"/>
                <a:cs typeface="Calibri"/>
              </a:rPr>
              <a:t>crédito  </a:t>
            </a:r>
            <a:r>
              <a:rPr dirty="0" sz="900" spc="5">
                <a:latin typeface="Calibri"/>
                <a:cs typeface="Calibri"/>
              </a:rPr>
              <a:t>rural e </a:t>
            </a:r>
            <a:r>
              <a:rPr dirty="0" sz="900" spc="20">
                <a:latin typeface="Calibri"/>
                <a:cs typeface="Calibri"/>
              </a:rPr>
              <a:t>das entidades </a:t>
            </a:r>
            <a:r>
              <a:rPr dirty="0" sz="900" spc="25">
                <a:latin typeface="Calibri"/>
                <a:cs typeface="Calibri"/>
              </a:rPr>
              <a:t>de organização dos  </a:t>
            </a:r>
            <a:r>
              <a:rPr dirty="0" sz="900" spc="10">
                <a:latin typeface="Calibri"/>
                <a:cs typeface="Calibri"/>
              </a:rPr>
              <a:t>agricultores.</a:t>
            </a:r>
            <a:endParaRPr sz="900">
              <a:latin typeface="Calibri"/>
              <a:cs typeface="Calibri"/>
            </a:endParaRPr>
          </a:p>
          <a:p>
            <a:pPr algn="just" marL="12700" marR="6985">
              <a:lnSpc>
                <a:spcPct val="108300"/>
              </a:lnSpc>
              <a:spcBef>
                <a:spcPts val="570"/>
              </a:spcBef>
            </a:pPr>
            <a:r>
              <a:rPr dirty="0" sz="900" spc="30">
                <a:latin typeface="Calibri"/>
                <a:cs typeface="Calibri"/>
              </a:rPr>
              <a:t>O </a:t>
            </a:r>
            <a:r>
              <a:rPr dirty="0" sz="900" spc="35">
                <a:latin typeface="Calibri"/>
                <a:cs typeface="Calibri"/>
              </a:rPr>
              <a:t>Crédito </a:t>
            </a:r>
            <a:r>
              <a:rPr dirty="0" sz="900" spc="25">
                <a:latin typeface="Calibri"/>
                <a:cs typeface="Calibri"/>
              </a:rPr>
              <a:t>Rural </a:t>
            </a:r>
            <a:r>
              <a:rPr dirty="0" sz="900" spc="5">
                <a:latin typeface="Calibri"/>
                <a:cs typeface="Calibri"/>
              </a:rPr>
              <a:t>e a </a:t>
            </a:r>
            <a:r>
              <a:rPr dirty="0" sz="900" spc="35">
                <a:latin typeface="Calibri"/>
                <a:cs typeface="Calibri"/>
              </a:rPr>
              <a:t>Assistência </a:t>
            </a:r>
            <a:r>
              <a:rPr dirty="0" sz="900" spc="30">
                <a:latin typeface="Calibri"/>
                <a:cs typeface="Calibri"/>
              </a:rPr>
              <a:t>Técnica  </a:t>
            </a:r>
            <a:r>
              <a:rPr dirty="0" sz="900" spc="25">
                <a:latin typeface="Calibri"/>
                <a:cs typeface="Calibri"/>
              </a:rPr>
              <a:t>são </a:t>
            </a:r>
            <a:r>
              <a:rPr dirty="0" sz="900" spc="30">
                <a:latin typeface="Calibri"/>
                <a:cs typeface="Calibri"/>
              </a:rPr>
              <a:t>fundamentais </a:t>
            </a:r>
            <a:r>
              <a:rPr dirty="0" sz="900" spc="20">
                <a:latin typeface="Calibri"/>
                <a:cs typeface="Calibri"/>
              </a:rPr>
              <a:t>para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5">
                <a:latin typeface="Calibri"/>
                <a:cs typeface="Calibri"/>
              </a:rPr>
              <a:t>transformação  </a:t>
            </a:r>
            <a:r>
              <a:rPr dirty="0" sz="900" spc="20">
                <a:latin typeface="Calibri"/>
                <a:cs typeface="Calibri"/>
              </a:rPr>
              <a:t>da </a:t>
            </a:r>
            <a:r>
              <a:rPr dirty="0" sz="900" spc="5">
                <a:latin typeface="Calibri"/>
                <a:cs typeface="Calibri"/>
              </a:rPr>
              <a:t>realidade, </a:t>
            </a:r>
            <a:r>
              <a:rPr dirty="0" sz="900" spc="10">
                <a:latin typeface="Calibri"/>
                <a:cs typeface="Calibri"/>
              </a:rPr>
              <a:t>para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inovação</a:t>
            </a:r>
            <a:r>
              <a:rPr dirty="0" sz="900" spc="-12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tecnológica  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são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capazes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reduzir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as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desigualdades  </a:t>
            </a:r>
            <a:r>
              <a:rPr dirty="0" sz="900" spc="5">
                <a:latin typeface="Calibri"/>
                <a:cs typeface="Calibri"/>
              </a:rPr>
              <a:t>entre </a:t>
            </a:r>
            <a:r>
              <a:rPr dirty="0" sz="900" spc="15">
                <a:latin typeface="Calibri"/>
                <a:cs typeface="Calibri"/>
              </a:rPr>
              <a:t>os </a:t>
            </a:r>
            <a:r>
              <a:rPr dirty="0" sz="900" spc="20">
                <a:latin typeface="Calibri"/>
                <a:cs typeface="Calibri"/>
              </a:rPr>
              <a:t>dois </a:t>
            </a:r>
            <a:r>
              <a:rPr dirty="0" sz="900" spc="5">
                <a:latin typeface="Calibri"/>
                <a:cs typeface="Calibri"/>
              </a:rPr>
              <a:t>paranás. </a:t>
            </a:r>
            <a:r>
              <a:rPr dirty="0" sz="900" spc="35">
                <a:latin typeface="Calibri"/>
                <a:cs typeface="Calibri"/>
              </a:rPr>
              <a:t>A </a:t>
            </a:r>
            <a:r>
              <a:rPr dirty="0" sz="900" spc="10">
                <a:latin typeface="Calibri"/>
                <a:cs typeface="Calibri"/>
              </a:rPr>
              <a:t>oferta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 spc="10">
                <a:latin typeface="Calibri"/>
                <a:cs typeface="Calibri"/>
              </a:rPr>
              <a:t>crédito  </a:t>
            </a:r>
            <a:r>
              <a:rPr dirty="0" sz="900" spc="-5">
                <a:latin typeface="Calibri"/>
                <a:cs typeface="Calibri"/>
              </a:rPr>
              <a:t>rural, </a:t>
            </a:r>
            <a:r>
              <a:rPr dirty="0" sz="900" spc="15">
                <a:latin typeface="Calibri"/>
                <a:cs typeface="Calibri"/>
              </a:rPr>
              <a:t>associado </a:t>
            </a:r>
            <a:r>
              <a:rPr dirty="0" sz="900" spc="5">
                <a:latin typeface="Calibri"/>
                <a:cs typeface="Calibri"/>
              </a:rPr>
              <a:t>à </a:t>
            </a:r>
            <a:r>
              <a:rPr dirty="0" sz="900" spc="10">
                <a:latin typeface="Calibri"/>
                <a:cs typeface="Calibri"/>
              </a:rPr>
              <a:t>orientação técnica, tem  </a:t>
            </a:r>
            <a:r>
              <a:rPr dirty="0" sz="900" spc="35">
                <a:latin typeface="Calibri"/>
                <a:cs typeface="Calibri"/>
              </a:rPr>
              <a:t>desempenhado papel </a:t>
            </a:r>
            <a:r>
              <a:rPr dirty="0" sz="900" spc="25">
                <a:latin typeface="Calibri"/>
                <a:cs typeface="Calibri"/>
              </a:rPr>
              <a:t>decisivo </a:t>
            </a:r>
            <a:r>
              <a:rPr dirty="0" sz="900" spc="20">
                <a:latin typeface="Calibri"/>
                <a:cs typeface="Calibri"/>
              </a:rPr>
              <a:t>histórico  </a:t>
            </a:r>
            <a:r>
              <a:rPr dirty="0" sz="900" spc="45">
                <a:latin typeface="Calibri"/>
                <a:cs typeface="Calibri"/>
              </a:rPr>
              <a:t>no </a:t>
            </a:r>
            <a:r>
              <a:rPr dirty="0" sz="900" spc="40">
                <a:latin typeface="Calibri"/>
                <a:cs typeface="Calibri"/>
              </a:rPr>
              <a:t>resultado da </a:t>
            </a:r>
            <a:r>
              <a:rPr dirty="0" sz="900" spc="45">
                <a:latin typeface="Calibri"/>
                <a:cs typeface="Calibri"/>
              </a:rPr>
              <a:t>atividade </a:t>
            </a:r>
            <a:r>
              <a:rPr dirty="0" sz="900" spc="55">
                <a:latin typeface="Calibri"/>
                <a:cs typeface="Calibri"/>
              </a:rPr>
              <a:t>agropecuá-  </a:t>
            </a:r>
            <a:r>
              <a:rPr dirty="0" sz="900" spc="10">
                <a:latin typeface="Calibri"/>
                <a:cs typeface="Calibri"/>
              </a:rPr>
              <a:t>ria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na </a:t>
            </a:r>
            <a:r>
              <a:rPr dirty="0" sz="900" spc="30">
                <a:latin typeface="Calibri"/>
                <a:cs typeface="Calibri"/>
              </a:rPr>
              <a:t>transformação </a:t>
            </a:r>
            <a:r>
              <a:rPr dirty="0" sz="900" spc="40">
                <a:latin typeface="Calibri"/>
                <a:cs typeface="Calibri"/>
              </a:rPr>
              <a:t>do </a:t>
            </a:r>
            <a:r>
              <a:rPr dirty="0" sz="900" spc="20">
                <a:latin typeface="Calibri"/>
                <a:cs typeface="Calibri"/>
              </a:rPr>
              <a:t>estado. </a:t>
            </a:r>
            <a:r>
              <a:rPr dirty="0" sz="900" spc="35">
                <a:latin typeface="Calibri"/>
                <a:cs typeface="Calibri"/>
              </a:rPr>
              <a:t>Pode  </a:t>
            </a:r>
            <a:r>
              <a:rPr dirty="0" sz="900" spc="10">
                <a:latin typeface="Calibri"/>
                <a:cs typeface="Calibri"/>
              </a:rPr>
              <a:t>ser </a:t>
            </a:r>
            <a:r>
              <a:rPr dirty="0" sz="900" spc="30">
                <a:latin typeface="Calibri"/>
                <a:cs typeface="Calibri"/>
              </a:rPr>
              <a:t>considerada </a:t>
            </a:r>
            <a:r>
              <a:rPr dirty="0" sz="900" spc="40">
                <a:latin typeface="Calibri"/>
                <a:cs typeface="Calibri"/>
              </a:rPr>
              <a:t>como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5">
                <a:latin typeface="Calibri"/>
                <a:cs typeface="Calibri"/>
              </a:rPr>
              <a:t>diferença </a:t>
            </a:r>
            <a:r>
              <a:rPr dirty="0" sz="900" spc="15">
                <a:latin typeface="Calibri"/>
                <a:cs typeface="Calibri"/>
              </a:rPr>
              <a:t>entre  </a:t>
            </a:r>
            <a:r>
              <a:rPr dirty="0" sz="900" spc="20">
                <a:latin typeface="Calibri"/>
                <a:cs typeface="Calibri"/>
              </a:rPr>
              <a:t>proporcionar </a:t>
            </a:r>
            <a:r>
              <a:rPr dirty="0" sz="900" spc="15">
                <a:latin typeface="Calibri"/>
                <a:cs typeface="Calibri"/>
              </a:rPr>
              <a:t>ao </a:t>
            </a:r>
            <a:r>
              <a:rPr dirty="0" sz="900" spc="20">
                <a:latin typeface="Calibri"/>
                <a:cs typeface="Calibri"/>
              </a:rPr>
              <a:t>agricultor </a:t>
            </a:r>
            <a:r>
              <a:rPr dirty="0" sz="900" spc="15">
                <a:latin typeface="Calibri"/>
                <a:cs typeface="Calibri"/>
              </a:rPr>
              <a:t>sobreviver </a:t>
            </a:r>
            <a:r>
              <a:rPr dirty="0" sz="900" spc="30">
                <a:latin typeface="Calibri"/>
                <a:cs typeface="Calibri"/>
              </a:rPr>
              <a:t>no  </a:t>
            </a:r>
            <a:r>
              <a:rPr dirty="0" sz="900" spc="35">
                <a:latin typeface="Calibri"/>
                <a:cs typeface="Calibri"/>
              </a:rPr>
              <a:t>campo </a:t>
            </a:r>
            <a:r>
              <a:rPr dirty="0" sz="900" spc="10">
                <a:latin typeface="Calibri"/>
                <a:cs typeface="Calibri"/>
              </a:rPr>
              <a:t>através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35">
                <a:latin typeface="Calibri"/>
                <a:cs typeface="Calibri"/>
              </a:rPr>
              <a:t>produção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5">
                <a:latin typeface="Calibri"/>
                <a:cs typeface="Calibri"/>
              </a:rPr>
              <a:t>empreen-  </a:t>
            </a:r>
            <a:r>
              <a:rPr dirty="0" sz="900" spc="15">
                <a:latin typeface="Calibri"/>
                <a:cs typeface="Calibri"/>
              </a:rPr>
              <a:t>der </a:t>
            </a:r>
            <a:r>
              <a:rPr dirty="0" sz="900" spc="20">
                <a:latin typeface="Calibri"/>
                <a:cs typeface="Calibri"/>
              </a:rPr>
              <a:t>na atividade </a:t>
            </a:r>
            <a:r>
              <a:rPr dirty="0" sz="900" spc="5">
                <a:latin typeface="Calibri"/>
                <a:cs typeface="Calibri"/>
              </a:rPr>
              <a:t>rural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20">
                <a:latin typeface="Calibri"/>
                <a:cs typeface="Calibri"/>
              </a:rPr>
              <a:t>renda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20">
                <a:latin typeface="Calibri"/>
                <a:cs typeface="Calibri"/>
              </a:rPr>
              <a:t>quali-  </a:t>
            </a:r>
            <a:r>
              <a:rPr dirty="0" sz="900" spc="25">
                <a:latin typeface="Calibri"/>
                <a:cs typeface="Calibri"/>
              </a:rPr>
              <a:t>dade de </a:t>
            </a:r>
            <a:r>
              <a:rPr dirty="0" sz="900" spc="10">
                <a:latin typeface="Calibri"/>
                <a:cs typeface="Calibri"/>
              </a:rPr>
              <a:t>vida. </a:t>
            </a:r>
            <a:r>
              <a:rPr dirty="0" sz="900" spc="5">
                <a:latin typeface="Calibri"/>
                <a:cs typeface="Calibri"/>
              </a:rPr>
              <a:t>É a </a:t>
            </a:r>
            <a:r>
              <a:rPr dirty="0" sz="900" spc="15">
                <a:latin typeface="Calibri"/>
                <a:cs typeface="Calibri"/>
              </a:rPr>
              <a:t>diferença </a:t>
            </a:r>
            <a:r>
              <a:rPr dirty="0" sz="900" spc="5">
                <a:latin typeface="Calibri"/>
                <a:cs typeface="Calibri"/>
              </a:rPr>
              <a:t>entre fazer </a:t>
            </a:r>
            <a:r>
              <a:rPr dirty="0" sz="900" spc="20">
                <a:latin typeface="Calibri"/>
                <a:cs typeface="Calibri"/>
              </a:rPr>
              <a:t>da  </a:t>
            </a:r>
            <a:r>
              <a:rPr dirty="0" sz="900" spc="30">
                <a:latin typeface="Calibri"/>
                <a:cs typeface="Calibri"/>
              </a:rPr>
              <a:t>agricultura </a:t>
            </a:r>
            <a:r>
              <a:rPr dirty="0" sz="900" spc="35">
                <a:latin typeface="Calibri"/>
                <a:cs typeface="Calibri"/>
              </a:rPr>
              <a:t>apenas </a:t>
            </a:r>
            <a:r>
              <a:rPr dirty="0" sz="900" spc="40">
                <a:latin typeface="Calibri"/>
                <a:cs typeface="Calibri"/>
              </a:rPr>
              <a:t>um </a:t>
            </a:r>
            <a:r>
              <a:rPr dirty="0" sz="900" spc="35">
                <a:latin typeface="Calibri"/>
                <a:cs typeface="Calibri"/>
              </a:rPr>
              <a:t>meio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35">
                <a:latin typeface="Calibri"/>
                <a:cs typeface="Calibri"/>
              </a:rPr>
              <a:t>vida ou  </a:t>
            </a:r>
            <a:r>
              <a:rPr dirty="0" sz="900" spc="5">
                <a:latin typeface="Calibri"/>
                <a:cs typeface="Calibri"/>
              </a:rPr>
              <a:t>fazer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da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agricultura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uma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profissão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empre-  endedora.</a:t>
            </a:r>
            <a:endParaRPr sz="900">
              <a:latin typeface="Calibri"/>
              <a:cs typeface="Calibri"/>
            </a:endParaRPr>
          </a:p>
          <a:p>
            <a:pPr algn="just" marL="12700" marR="5080">
              <a:lnSpc>
                <a:spcPct val="108300"/>
              </a:lnSpc>
              <a:spcBef>
                <a:spcPts val="565"/>
              </a:spcBef>
            </a:pPr>
            <a:r>
              <a:rPr dirty="0" sz="900" spc="25">
                <a:latin typeface="Calibri"/>
                <a:cs typeface="Calibri"/>
              </a:rPr>
              <a:t>Ainda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é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fundamental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considerar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que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o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Pa-  </a:t>
            </a:r>
            <a:r>
              <a:rPr dirty="0" sz="900" spc="5">
                <a:latin typeface="Calibri"/>
                <a:cs typeface="Calibri"/>
              </a:rPr>
              <a:t>raná </a:t>
            </a:r>
            <a:r>
              <a:rPr dirty="0" sz="900" spc="25">
                <a:latin typeface="Calibri"/>
                <a:cs typeface="Calibri"/>
              </a:rPr>
              <a:t>dos </a:t>
            </a:r>
            <a:r>
              <a:rPr dirty="0" sz="900" spc="10">
                <a:latin typeface="Calibri"/>
                <a:cs typeface="Calibri"/>
              </a:rPr>
              <a:t>resultados </a:t>
            </a:r>
            <a:r>
              <a:rPr dirty="0" sz="900" spc="15">
                <a:latin typeface="Calibri"/>
                <a:cs typeface="Calibri"/>
              </a:rPr>
              <a:t>pujantes </a:t>
            </a:r>
            <a:r>
              <a:rPr dirty="0" sz="900" spc="5">
                <a:latin typeface="Calibri"/>
                <a:cs typeface="Calibri"/>
              </a:rPr>
              <a:t>é fruto </a:t>
            </a:r>
            <a:r>
              <a:rPr dirty="0" sz="900" spc="15">
                <a:latin typeface="Calibri"/>
                <a:cs typeface="Calibri"/>
              </a:rPr>
              <a:t>tam-  </a:t>
            </a:r>
            <a:r>
              <a:rPr dirty="0" sz="900" spc="45">
                <a:latin typeface="Calibri"/>
                <a:cs typeface="Calibri"/>
              </a:rPr>
              <a:t>bém </a:t>
            </a:r>
            <a:r>
              <a:rPr dirty="0" sz="900" spc="35">
                <a:latin typeface="Calibri"/>
                <a:cs typeface="Calibri"/>
              </a:rPr>
              <a:t>de </a:t>
            </a:r>
            <a:r>
              <a:rPr dirty="0" sz="900" spc="40">
                <a:latin typeface="Calibri"/>
                <a:cs typeface="Calibri"/>
              </a:rPr>
              <a:t>um </a:t>
            </a:r>
            <a:r>
              <a:rPr dirty="0" sz="900" spc="20">
                <a:latin typeface="Calibri"/>
                <a:cs typeface="Calibri"/>
              </a:rPr>
              <a:t>arranjo </a:t>
            </a:r>
            <a:r>
              <a:rPr dirty="0" sz="900" spc="35">
                <a:latin typeface="Calibri"/>
                <a:cs typeface="Calibri"/>
              </a:rPr>
              <a:t>organizacional, </a:t>
            </a:r>
            <a:r>
              <a:rPr dirty="0" sz="900" spc="10">
                <a:latin typeface="Calibri"/>
                <a:cs typeface="Calibri"/>
              </a:rPr>
              <a:t>for-  </a:t>
            </a:r>
            <a:r>
              <a:rPr dirty="0" sz="900" spc="30">
                <a:latin typeface="Calibri"/>
                <a:cs typeface="Calibri"/>
              </a:rPr>
              <a:t>mado </a:t>
            </a:r>
            <a:r>
              <a:rPr dirty="0" sz="900" spc="20">
                <a:latin typeface="Calibri"/>
                <a:cs typeface="Calibri"/>
              </a:rPr>
              <a:t>por </a:t>
            </a:r>
            <a:r>
              <a:rPr dirty="0" sz="900" spc="25">
                <a:latin typeface="Calibri"/>
                <a:cs typeface="Calibri"/>
              </a:rPr>
              <a:t>grandes </a:t>
            </a:r>
            <a:r>
              <a:rPr dirty="0" sz="900" spc="10">
                <a:latin typeface="Calibri"/>
                <a:cs typeface="Calibri"/>
              </a:rPr>
              <a:t>cooperativas, </a:t>
            </a:r>
            <a:r>
              <a:rPr dirty="0" sz="900" spc="25">
                <a:latin typeface="Calibri"/>
                <a:cs typeface="Calibri"/>
              </a:rPr>
              <a:t>grandes  </a:t>
            </a:r>
            <a:r>
              <a:rPr dirty="0" sz="900" spc="35">
                <a:latin typeface="Calibri"/>
                <a:cs typeface="Calibri"/>
              </a:rPr>
              <a:t>empresas processadoras de </a:t>
            </a:r>
            <a:r>
              <a:rPr dirty="0" sz="900" spc="30">
                <a:latin typeface="Calibri"/>
                <a:cs typeface="Calibri"/>
              </a:rPr>
              <a:t>alimentos,  </a:t>
            </a:r>
            <a:r>
              <a:rPr dirty="0" sz="900" spc="35">
                <a:latin typeface="Calibri"/>
                <a:cs typeface="Calibri"/>
              </a:rPr>
              <a:t>que </a:t>
            </a:r>
            <a:r>
              <a:rPr dirty="0" sz="900" spc="20">
                <a:latin typeface="Calibri"/>
                <a:cs typeface="Calibri"/>
              </a:rPr>
              <a:t>foram </a:t>
            </a:r>
            <a:r>
              <a:rPr dirty="0" sz="900" spc="30">
                <a:latin typeface="Calibri"/>
                <a:cs typeface="Calibri"/>
              </a:rPr>
              <a:t>capazes de </a:t>
            </a:r>
            <a:r>
              <a:rPr dirty="0" sz="900" spc="25">
                <a:latin typeface="Calibri"/>
                <a:cs typeface="Calibri"/>
              </a:rPr>
              <a:t>garantir </a:t>
            </a:r>
            <a:r>
              <a:rPr dirty="0" sz="900" spc="20">
                <a:latin typeface="Calibri"/>
                <a:cs typeface="Calibri"/>
              </a:rPr>
              <a:t>os </a:t>
            </a:r>
            <a:r>
              <a:rPr dirty="0" sz="900" spc="25">
                <a:latin typeface="Calibri"/>
                <a:cs typeface="Calibri"/>
              </a:rPr>
              <a:t>supri-  mentos </a:t>
            </a:r>
            <a:r>
              <a:rPr dirty="0" sz="900" spc="30">
                <a:latin typeface="Calibri"/>
                <a:cs typeface="Calibri"/>
              </a:rPr>
              <a:t>de </a:t>
            </a:r>
            <a:r>
              <a:rPr dirty="0" sz="900" spc="25">
                <a:latin typeface="Calibri"/>
                <a:cs typeface="Calibri"/>
              </a:rPr>
              <a:t>insumos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5">
                <a:latin typeface="Calibri"/>
                <a:cs typeface="Calibri"/>
              </a:rPr>
              <a:t>assistência </a:t>
            </a:r>
            <a:r>
              <a:rPr dirty="0" sz="900" spc="25">
                <a:latin typeface="Calibri"/>
                <a:cs typeface="Calibri"/>
              </a:rPr>
              <a:t>técnica  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cooperados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integrados,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receber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pro-  </a:t>
            </a:r>
            <a:r>
              <a:rPr dirty="0" sz="900" spc="10">
                <a:latin typeface="Calibri"/>
                <a:cs typeface="Calibri"/>
              </a:rPr>
              <a:t>cessar </a:t>
            </a:r>
            <a:r>
              <a:rPr dirty="0" sz="900" spc="15">
                <a:latin typeface="Calibri"/>
                <a:cs typeface="Calibri"/>
              </a:rPr>
              <a:t>os </a:t>
            </a:r>
            <a:r>
              <a:rPr dirty="0" sz="900" spc="25">
                <a:latin typeface="Calibri"/>
                <a:cs typeface="Calibri"/>
              </a:rPr>
              <a:t>produtos </a:t>
            </a:r>
            <a:r>
              <a:rPr dirty="0" sz="900" spc="15">
                <a:latin typeface="Calibri"/>
                <a:cs typeface="Calibri"/>
              </a:rPr>
              <a:t>primários </a:t>
            </a:r>
            <a:r>
              <a:rPr dirty="0" sz="900" spc="5">
                <a:latin typeface="Calibri"/>
                <a:cs typeface="Calibri"/>
              </a:rPr>
              <a:t>e </a:t>
            </a:r>
            <a:r>
              <a:rPr dirty="0" sz="900" spc="15">
                <a:latin typeface="Calibri"/>
                <a:cs typeface="Calibri"/>
              </a:rPr>
              <a:t>garantir </a:t>
            </a:r>
            <a:r>
              <a:rPr dirty="0" sz="900" spc="5">
                <a:latin typeface="Calibri"/>
                <a:cs typeface="Calibri"/>
              </a:rPr>
              <a:t>a  </a:t>
            </a:r>
            <a:r>
              <a:rPr dirty="0" sz="900" spc="35">
                <a:latin typeface="Calibri"/>
                <a:cs typeface="Calibri"/>
              </a:rPr>
              <a:t>comercialização, remunerando </a:t>
            </a:r>
            <a:r>
              <a:rPr dirty="0" sz="900" spc="25">
                <a:latin typeface="Calibri"/>
                <a:cs typeface="Calibri"/>
              </a:rPr>
              <a:t>os </a:t>
            </a:r>
            <a:r>
              <a:rPr dirty="0" sz="900" spc="35">
                <a:latin typeface="Calibri"/>
                <a:cs typeface="Calibri"/>
              </a:rPr>
              <a:t>agri-  </a:t>
            </a:r>
            <a:r>
              <a:rPr dirty="0" sz="900" spc="10">
                <a:latin typeface="Calibri"/>
                <a:cs typeface="Calibri"/>
              </a:rPr>
              <a:t>cultores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com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valores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agregados.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30">
                <a:latin typeface="Calibri"/>
                <a:cs typeface="Calibri"/>
              </a:rPr>
              <a:t>O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Paraná 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15">
                <a:latin typeface="Calibri"/>
                <a:cs typeface="Calibri"/>
              </a:rPr>
              <a:t>Centro </a:t>
            </a:r>
            <a:r>
              <a:rPr dirty="0" sz="900" spc="25">
                <a:latin typeface="Calibri"/>
                <a:cs typeface="Calibri"/>
              </a:rPr>
              <a:t>Expandido, dos </a:t>
            </a:r>
            <a:r>
              <a:rPr dirty="0" sz="900" spc="20">
                <a:latin typeface="Calibri"/>
                <a:cs typeface="Calibri"/>
              </a:rPr>
              <a:t>desequilíbrios  </a:t>
            </a:r>
            <a:r>
              <a:rPr dirty="0" sz="900" spc="35">
                <a:latin typeface="Calibri"/>
                <a:cs typeface="Calibri"/>
              </a:rPr>
              <a:t>sociais, </a:t>
            </a:r>
            <a:r>
              <a:rPr dirty="0" sz="900" spc="45">
                <a:latin typeface="Calibri"/>
                <a:cs typeface="Calibri"/>
              </a:rPr>
              <a:t>dos </a:t>
            </a:r>
            <a:r>
              <a:rPr dirty="0" sz="900" spc="50">
                <a:latin typeface="Calibri"/>
                <a:cs typeface="Calibri"/>
              </a:rPr>
              <a:t>municípios </a:t>
            </a:r>
            <a:r>
              <a:rPr dirty="0" sz="900" spc="35">
                <a:latin typeface="Calibri"/>
                <a:cs typeface="Calibri"/>
              </a:rPr>
              <a:t>mais </a:t>
            </a:r>
            <a:r>
              <a:rPr dirty="0" sz="900" spc="30">
                <a:latin typeface="Calibri"/>
                <a:cs typeface="Calibri"/>
              </a:rPr>
              <a:t>carentes,  </a:t>
            </a:r>
            <a:r>
              <a:rPr dirty="0" sz="900" spc="20">
                <a:latin typeface="Calibri"/>
                <a:cs typeface="Calibri"/>
              </a:rPr>
              <a:t>precisa </a:t>
            </a:r>
            <a:r>
              <a:rPr dirty="0" sz="900" spc="30">
                <a:latin typeface="Calibri"/>
                <a:cs typeface="Calibri"/>
              </a:rPr>
              <a:t>também </a:t>
            </a:r>
            <a:r>
              <a:rPr dirty="0" sz="900" spc="15">
                <a:latin typeface="Calibri"/>
                <a:cs typeface="Calibri"/>
              </a:rPr>
              <a:t>contar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10">
                <a:latin typeface="Calibri"/>
                <a:cs typeface="Calibri"/>
              </a:rPr>
              <a:t>este arranjo  </a:t>
            </a:r>
            <a:r>
              <a:rPr dirty="0" sz="900" spc="35">
                <a:latin typeface="Calibri"/>
                <a:cs typeface="Calibri"/>
              </a:rPr>
              <a:t>organizacional, </a:t>
            </a:r>
            <a:r>
              <a:rPr dirty="0" sz="900" spc="25">
                <a:latin typeface="Calibri"/>
                <a:cs typeface="Calibri"/>
              </a:rPr>
              <a:t>para </a:t>
            </a:r>
            <a:r>
              <a:rPr dirty="0" sz="900" spc="30">
                <a:latin typeface="Calibri"/>
                <a:cs typeface="Calibri"/>
              </a:rPr>
              <a:t>reduzir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35">
                <a:latin typeface="Calibri"/>
                <a:cs typeface="Calibri"/>
              </a:rPr>
              <a:t>distância  </a:t>
            </a:r>
            <a:r>
              <a:rPr dirty="0" sz="900" spc="40">
                <a:latin typeface="Calibri"/>
                <a:cs typeface="Calibri"/>
              </a:rPr>
              <a:t>que </a:t>
            </a:r>
            <a:r>
              <a:rPr dirty="0" sz="900" spc="25">
                <a:latin typeface="Calibri"/>
                <a:cs typeface="Calibri"/>
              </a:rPr>
              <a:t>o </a:t>
            </a:r>
            <a:r>
              <a:rPr dirty="0" sz="900" spc="30">
                <a:latin typeface="Calibri"/>
                <a:cs typeface="Calibri"/>
              </a:rPr>
              <a:t>separa </a:t>
            </a:r>
            <a:r>
              <a:rPr dirty="0" sz="900" spc="45">
                <a:latin typeface="Calibri"/>
                <a:cs typeface="Calibri"/>
              </a:rPr>
              <a:t>do </a:t>
            </a:r>
            <a:r>
              <a:rPr dirty="0" sz="900" spc="30">
                <a:latin typeface="Calibri"/>
                <a:cs typeface="Calibri"/>
              </a:rPr>
              <a:t>mais </a:t>
            </a:r>
            <a:r>
              <a:rPr dirty="0" sz="900" spc="35">
                <a:latin typeface="Calibri"/>
                <a:cs typeface="Calibri"/>
              </a:rPr>
              <a:t>desenvolvido. As  </a:t>
            </a:r>
            <a:r>
              <a:rPr dirty="0" sz="900" spc="45">
                <a:latin typeface="Calibri"/>
                <a:cs typeface="Calibri"/>
              </a:rPr>
              <a:t>pequenas </a:t>
            </a:r>
            <a:r>
              <a:rPr dirty="0" sz="900" spc="35">
                <a:latin typeface="Calibri"/>
                <a:cs typeface="Calibri"/>
              </a:rPr>
              <a:t>cooperativas </a:t>
            </a:r>
            <a:r>
              <a:rPr dirty="0" sz="900" spc="25">
                <a:latin typeface="Calibri"/>
                <a:cs typeface="Calibri"/>
              </a:rPr>
              <a:t>familiares </a:t>
            </a:r>
            <a:r>
              <a:rPr dirty="0" sz="900" spc="30">
                <a:latin typeface="Calibri"/>
                <a:cs typeface="Calibri"/>
              </a:rPr>
              <a:t>exis-  </a:t>
            </a:r>
            <a:r>
              <a:rPr dirty="0" sz="900" spc="15">
                <a:latin typeface="Calibri"/>
                <a:cs typeface="Calibri"/>
              </a:rPr>
              <a:t>tentes </a:t>
            </a:r>
            <a:r>
              <a:rPr dirty="0" sz="900" spc="30">
                <a:latin typeface="Calibri"/>
                <a:cs typeface="Calibri"/>
              </a:rPr>
              <a:t>em </a:t>
            </a:r>
            <a:r>
              <a:rPr dirty="0" sz="900" spc="25">
                <a:latin typeface="Calibri"/>
                <a:cs typeface="Calibri"/>
              </a:rPr>
              <a:t>toda </a:t>
            </a:r>
            <a:r>
              <a:rPr dirty="0" sz="900" spc="15">
                <a:latin typeface="Calibri"/>
                <a:cs typeface="Calibri"/>
              </a:rPr>
              <a:t>esta </a:t>
            </a:r>
            <a:r>
              <a:rPr dirty="0" sz="900" spc="20">
                <a:latin typeface="Calibri"/>
                <a:cs typeface="Calibri"/>
              </a:rPr>
              <a:t>região, </a:t>
            </a:r>
            <a:r>
              <a:rPr dirty="0" sz="900" spc="25">
                <a:latin typeface="Calibri"/>
                <a:cs typeface="Calibri"/>
              </a:rPr>
              <a:t>considerada  </a:t>
            </a:r>
            <a:r>
              <a:rPr dirty="0" sz="900" spc="20">
                <a:latin typeface="Calibri"/>
                <a:cs typeface="Calibri"/>
              </a:rPr>
              <a:t>menos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dinâmica,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são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peças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fundamentais  </a:t>
            </a:r>
            <a:r>
              <a:rPr dirty="0" sz="900" spc="10">
                <a:latin typeface="Calibri"/>
                <a:cs typeface="Calibri"/>
              </a:rPr>
              <a:t>deste </a:t>
            </a:r>
            <a:r>
              <a:rPr dirty="0" sz="900" spc="5">
                <a:latin typeface="Calibri"/>
                <a:cs typeface="Calibri"/>
              </a:rPr>
              <a:t>arranjo </a:t>
            </a:r>
            <a:r>
              <a:rPr dirty="0" sz="900" spc="20">
                <a:latin typeface="Calibri"/>
                <a:cs typeface="Calibri"/>
              </a:rPr>
              <a:t>organizacional </a:t>
            </a:r>
            <a:r>
              <a:rPr dirty="0" sz="900" spc="10">
                <a:latin typeface="Calibri"/>
                <a:cs typeface="Calibri"/>
              </a:rPr>
              <a:t>tão </a:t>
            </a:r>
            <a:r>
              <a:rPr dirty="0" sz="900" spc="15">
                <a:latin typeface="Calibri"/>
                <a:cs typeface="Calibri"/>
              </a:rPr>
              <a:t>necessá-  </a:t>
            </a:r>
            <a:r>
              <a:rPr dirty="0" sz="900" spc="5">
                <a:latin typeface="Calibri"/>
                <a:cs typeface="Calibri"/>
              </a:rPr>
              <a:t>rio </a:t>
            </a:r>
            <a:r>
              <a:rPr dirty="0" sz="900" spc="10">
                <a:latin typeface="Calibri"/>
                <a:cs typeface="Calibri"/>
              </a:rPr>
              <a:t>para </a:t>
            </a:r>
            <a:r>
              <a:rPr dirty="0" sz="900" spc="5">
                <a:latin typeface="Calibri"/>
                <a:cs typeface="Calibri"/>
              </a:rPr>
              <a:t>a </a:t>
            </a:r>
            <a:r>
              <a:rPr dirty="0" sz="900" spc="20">
                <a:latin typeface="Calibri"/>
                <a:cs typeface="Calibri"/>
              </a:rPr>
              <a:t>dinamização da</a:t>
            </a:r>
            <a:r>
              <a:rPr dirty="0" sz="900" spc="-125">
                <a:latin typeface="Calibri"/>
                <a:cs typeface="Calibri"/>
              </a:rPr>
              <a:t> </a:t>
            </a:r>
            <a:r>
              <a:rPr dirty="0" sz="900" spc="15">
                <a:latin typeface="Calibri"/>
                <a:cs typeface="Calibri"/>
              </a:rPr>
              <a:t>economia.</a:t>
            </a:r>
            <a:endParaRPr sz="900">
              <a:latin typeface="Calibri"/>
              <a:cs typeface="Calibri"/>
            </a:endParaRPr>
          </a:p>
          <a:p>
            <a:pPr algn="just" marL="12700" marR="5715">
              <a:lnSpc>
                <a:spcPct val="108300"/>
              </a:lnSpc>
              <a:spcBef>
                <a:spcPts val="570"/>
              </a:spcBef>
            </a:pPr>
            <a:r>
              <a:rPr dirty="0" sz="900" spc="20">
                <a:latin typeface="Calibri"/>
                <a:cs typeface="Calibri"/>
              </a:rPr>
              <a:t>Não </a:t>
            </a:r>
            <a:r>
              <a:rPr dirty="0" sz="900" spc="25">
                <a:latin typeface="Calibri"/>
                <a:cs typeface="Calibri"/>
              </a:rPr>
              <a:t>disponibilizar </a:t>
            </a:r>
            <a:r>
              <a:rPr dirty="0" sz="900" spc="10">
                <a:latin typeface="Calibri"/>
                <a:cs typeface="Calibri"/>
              </a:rPr>
              <a:t>estas </a:t>
            </a:r>
            <a:r>
              <a:rPr dirty="0" sz="900" spc="25">
                <a:latin typeface="Calibri"/>
                <a:cs typeface="Calibri"/>
              </a:rPr>
              <a:t>condições </a:t>
            </a:r>
            <a:r>
              <a:rPr dirty="0" sz="900" spc="5">
                <a:latin typeface="Calibri"/>
                <a:cs typeface="Calibri"/>
              </a:rPr>
              <a:t>– </a:t>
            </a:r>
            <a:r>
              <a:rPr dirty="0" sz="900" spc="15">
                <a:latin typeface="Calibri"/>
                <a:cs typeface="Calibri"/>
              </a:rPr>
              <a:t>cré-  dito </a:t>
            </a:r>
            <a:r>
              <a:rPr dirty="0" sz="900" spc="-5">
                <a:latin typeface="Calibri"/>
                <a:cs typeface="Calibri"/>
              </a:rPr>
              <a:t>rural, </a:t>
            </a:r>
            <a:r>
              <a:rPr dirty="0" sz="900" spc="10">
                <a:latin typeface="Calibri"/>
                <a:cs typeface="Calibri"/>
              </a:rPr>
              <a:t>assistência técnica, </a:t>
            </a:r>
            <a:r>
              <a:rPr dirty="0" sz="900" spc="15">
                <a:latin typeface="Calibri"/>
                <a:cs typeface="Calibri"/>
              </a:rPr>
              <a:t>suprimento 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insumos,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estrutura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transformação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  </a:t>
            </a:r>
            <a:r>
              <a:rPr dirty="0" sz="900" spc="30">
                <a:latin typeface="Calibri"/>
                <a:cs typeface="Calibri"/>
              </a:rPr>
              <a:t>comercialização </a:t>
            </a:r>
            <a:r>
              <a:rPr dirty="0" sz="900" spc="35">
                <a:latin typeface="Calibri"/>
                <a:cs typeface="Calibri"/>
              </a:rPr>
              <a:t>adequada </a:t>
            </a:r>
            <a:r>
              <a:rPr dirty="0" sz="900" spc="5">
                <a:latin typeface="Calibri"/>
                <a:cs typeface="Calibri"/>
              </a:rPr>
              <a:t>– é </a:t>
            </a:r>
            <a:r>
              <a:rPr dirty="0" sz="900" spc="25">
                <a:latin typeface="Calibri"/>
                <a:cs typeface="Calibri"/>
              </a:rPr>
              <a:t>deixar os  pequenos </a:t>
            </a:r>
            <a:r>
              <a:rPr dirty="0" sz="900" spc="10">
                <a:latin typeface="Calibri"/>
                <a:cs typeface="Calibri"/>
              </a:rPr>
              <a:t>agricultores </a:t>
            </a:r>
            <a:r>
              <a:rPr dirty="0" sz="900" spc="5">
                <a:latin typeface="Calibri"/>
                <a:cs typeface="Calibri"/>
              </a:rPr>
              <a:t>à </a:t>
            </a:r>
            <a:r>
              <a:rPr dirty="0" sz="900" spc="25">
                <a:latin typeface="Calibri"/>
                <a:cs typeface="Calibri"/>
              </a:rPr>
              <a:t>margem </a:t>
            </a:r>
            <a:r>
              <a:rPr dirty="0" sz="900" spc="35">
                <a:latin typeface="Calibri"/>
                <a:cs typeface="Calibri"/>
              </a:rPr>
              <a:t>do </a:t>
            </a:r>
            <a:r>
              <a:rPr dirty="0" sz="900" spc="20">
                <a:latin typeface="Calibri"/>
                <a:cs typeface="Calibri"/>
              </a:rPr>
              <a:t>pro-  </a:t>
            </a:r>
            <a:r>
              <a:rPr dirty="0" sz="900" spc="25">
                <a:latin typeface="Calibri"/>
                <a:cs typeface="Calibri"/>
              </a:rPr>
              <a:t>cesso </a:t>
            </a:r>
            <a:r>
              <a:rPr dirty="0" sz="900" spc="30">
                <a:latin typeface="Calibri"/>
                <a:cs typeface="Calibri"/>
              </a:rPr>
              <a:t>da </a:t>
            </a:r>
            <a:r>
              <a:rPr dirty="0" sz="900" spc="35">
                <a:latin typeface="Calibri"/>
                <a:cs typeface="Calibri"/>
              </a:rPr>
              <a:t>inovação tecnológica, </a:t>
            </a:r>
            <a:r>
              <a:rPr dirty="0" sz="900" spc="45">
                <a:latin typeface="Calibri"/>
                <a:cs typeface="Calibri"/>
              </a:rPr>
              <a:t>do </a:t>
            </a:r>
            <a:r>
              <a:rPr dirty="0" sz="900" spc="35">
                <a:latin typeface="Calibri"/>
                <a:cs typeface="Calibri"/>
              </a:rPr>
              <a:t>pro-  </a:t>
            </a:r>
            <a:r>
              <a:rPr dirty="0" sz="900" spc="20">
                <a:latin typeface="Calibri"/>
                <a:cs typeface="Calibri"/>
              </a:rPr>
              <a:t>cesso </a:t>
            </a:r>
            <a:r>
              <a:rPr dirty="0" sz="900" spc="30">
                <a:latin typeface="Calibri"/>
                <a:cs typeface="Calibri"/>
              </a:rPr>
              <a:t>de produção </a:t>
            </a:r>
            <a:r>
              <a:rPr dirty="0" sz="900" spc="15">
                <a:latin typeface="Calibri"/>
                <a:cs typeface="Calibri"/>
              </a:rPr>
              <a:t>sustentável, </a:t>
            </a:r>
            <a:r>
              <a:rPr dirty="0" sz="900" spc="25">
                <a:latin typeface="Calibri"/>
                <a:cs typeface="Calibri"/>
              </a:rPr>
              <a:t>da </a:t>
            </a:r>
            <a:r>
              <a:rPr dirty="0" sz="900" spc="30">
                <a:latin typeface="Calibri"/>
                <a:cs typeface="Calibri"/>
              </a:rPr>
              <a:t>agre-  </a:t>
            </a:r>
            <a:r>
              <a:rPr dirty="0" sz="900" spc="35">
                <a:latin typeface="Calibri"/>
                <a:cs typeface="Calibri"/>
              </a:rPr>
              <a:t>gação </a:t>
            </a:r>
            <a:r>
              <a:rPr dirty="0" sz="900" spc="25">
                <a:latin typeface="Calibri"/>
                <a:cs typeface="Calibri"/>
              </a:rPr>
              <a:t>de </a:t>
            </a:r>
            <a:r>
              <a:rPr dirty="0" sz="900">
                <a:latin typeface="Calibri"/>
                <a:cs typeface="Calibri"/>
              </a:rPr>
              <a:t>valor, </a:t>
            </a:r>
            <a:r>
              <a:rPr dirty="0" sz="900" spc="20">
                <a:latin typeface="Calibri"/>
                <a:cs typeface="Calibri"/>
              </a:rPr>
              <a:t>viabilização </a:t>
            </a:r>
            <a:r>
              <a:rPr dirty="0" sz="900" spc="25">
                <a:latin typeface="Calibri"/>
                <a:cs typeface="Calibri"/>
              </a:rPr>
              <a:t>econômica </a:t>
            </a:r>
            <a:r>
              <a:rPr dirty="0" sz="900" spc="5">
                <a:latin typeface="Calibri"/>
                <a:cs typeface="Calibri"/>
              </a:rPr>
              <a:t>e  </a:t>
            </a:r>
            <a:r>
              <a:rPr dirty="0" sz="900" spc="10">
                <a:latin typeface="Calibri"/>
                <a:cs typeface="Calibri"/>
              </a:rPr>
              <a:t>inserção </a:t>
            </a:r>
            <a:r>
              <a:rPr dirty="0" sz="900" spc="5">
                <a:latin typeface="Calibri"/>
                <a:cs typeface="Calibri"/>
              </a:rPr>
              <a:t>social. É </a:t>
            </a:r>
            <a:r>
              <a:rPr dirty="0" sz="900" spc="-5">
                <a:latin typeface="Calibri"/>
                <a:cs typeface="Calibri"/>
              </a:rPr>
              <a:t>tirar </a:t>
            </a:r>
            <a:r>
              <a:rPr dirty="0" sz="900" spc="15">
                <a:latin typeface="Calibri"/>
                <a:cs typeface="Calibri"/>
              </a:rPr>
              <a:t>deles </a:t>
            </a:r>
            <a:r>
              <a:rPr dirty="0" sz="900" spc="5">
                <a:latin typeface="Calibri"/>
                <a:cs typeface="Calibri"/>
              </a:rPr>
              <a:t>a</a:t>
            </a:r>
            <a:r>
              <a:rPr dirty="0" sz="900" spc="-14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oportunida-  </a:t>
            </a:r>
            <a:r>
              <a:rPr dirty="0" sz="900" spc="25">
                <a:latin typeface="Calibri"/>
                <a:cs typeface="Calibri"/>
              </a:rPr>
              <a:t>de de </a:t>
            </a:r>
            <a:r>
              <a:rPr dirty="0" sz="900" spc="15">
                <a:latin typeface="Calibri"/>
                <a:cs typeface="Calibri"/>
              </a:rPr>
              <a:t>prosperar </a:t>
            </a:r>
            <a:r>
              <a:rPr dirty="0" sz="900" spc="20">
                <a:latin typeface="Calibri"/>
                <a:cs typeface="Calibri"/>
              </a:rPr>
              <a:t>na </a:t>
            </a:r>
            <a:r>
              <a:rPr dirty="0" sz="900" spc="15">
                <a:latin typeface="Calibri"/>
                <a:cs typeface="Calibri"/>
              </a:rPr>
              <a:t>agricultura, </a:t>
            </a:r>
            <a:r>
              <a:rPr dirty="0" sz="900" spc="30">
                <a:latin typeface="Calibri"/>
                <a:cs typeface="Calibri"/>
              </a:rPr>
              <a:t>com </a:t>
            </a:r>
            <a:r>
              <a:rPr dirty="0" sz="900" spc="15">
                <a:latin typeface="Calibri"/>
                <a:cs typeface="Calibri"/>
              </a:rPr>
              <a:t>ren-  </a:t>
            </a:r>
            <a:r>
              <a:rPr dirty="0" sz="900" spc="5">
                <a:latin typeface="Calibri"/>
                <a:cs typeface="Calibri"/>
              </a:rPr>
              <a:t>da,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qualidade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5">
                <a:latin typeface="Calibri"/>
                <a:cs typeface="Calibri"/>
              </a:rPr>
              <a:t>de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vida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5">
                <a:latin typeface="Calibri"/>
                <a:cs typeface="Calibri"/>
              </a:rPr>
              <a:t>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20">
                <a:latin typeface="Calibri"/>
                <a:cs typeface="Calibri"/>
              </a:rPr>
              <a:t>plena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 spc="10">
                <a:latin typeface="Calibri"/>
                <a:cs typeface="Calibri"/>
              </a:rPr>
              <a:t>cidadania.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035765" y="9761966"/>
            <a:ext cx="1634489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45" b="1" i="1">
                <a:latin typeface="Century Gothic"/>
                <a:cs typeface="Century Gothic"/>
              </a:rPr>
              <a:t>(*)</a:t>
            </a:r>
            <a:r>
              <a:rPr dirty="0" sz="900" spc="-90" b="1" i="1">
                <a:latin typeface="Century Gothic"/>
                <a:cs typeface="Century Gothic"/>
              </a:rPr>
              <a:t> </a:t>
            </a:r>
            <a:r>
              <a:rPr dirty="0" sz="900" b="1" i="1">
                <a:latin typeface="Century Gothic"/>
                <a:cs typeface="Century Gothic"/>
              </a:rPr>
              <a:t>Diretor</a:t>
            </a:r>
            <a:r>
              <a:rPr dirty="0" sz="900" spc="-90" b="1" i="1">
                <a:latin typeface="Century Gothic"/>
                <a:cs typeface="Century Gothic"/>
              </a:rPr>
              <a:t> </a:t>
            </a:r>
            <a:r>
              <a:rPr dirty="0" sz="900" spc="-35" b="1" i="1">
                <a:latin typeface="Century Gothic"/>
                <a:cs typeface="Century Gothic"/>
              </a:rPr>
              <a:t>Presidente</a:t>
            </a:r>
            <a:r>
              <a:rPr dirty="0" sz="900" spc="-85" b="1" i="1">
                <a:latin typeface="Century Gothic"/>
                <a:cs typeface="Century Gothic"/>
              </a:rPr>
              <a:t> </a:t>
            </a:r>
            <a:r>
              <a:rPr dirty="0" sz="900" spc="-75" b="1" i="1">
                <a:latin typeface="Century Gothic"/>
                <a:cs typeface="Century Gothic"/>
              </a:rPr>
              <a:t>do</a:t>
            </a:r>
            <a:r>
              <a:rPr dirty="0" sz="900" spc="-90" b="1" i="1">
                <a:latin typeface="Century Gothic"/>
                <a:cs typeface="Century Gothic"/>
              </a:rPr>
              <a:t> </a:t>
            </a:r>
            <a:r>
              <a:rPr dirty="0" sz="900" b="1" i="1">
                <a:latin typeface="Century Gothic"/>
                <a:cs typeface="Century Gothic"/>
              </a:rPr>
              <a:t>IDR</a:t>
            </a:r>
            <a:r>
              <a:rPr dirty="0" sz="900" spc="-90" b="1" i="1">
                <a:latin typeface="Century Gothic"/>
                <a:cs typeface="Century Gothic"/>
              </a:rPr>
              <a:t> </a:t>
            </a:r>
            <a:r>
              <a:rPr dirty="0" sz="900" spc="5" b="1" i="1">
                <a:latin typeface="Century Gothic"/>
                <a:cs typeface="Century Gothic"/>
              </a:rPr>
              <a:t>PR.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61188" y="414570"/>
            <a:ext cx="424053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z="2700" spc="-65" b="1">
                <a:solidFill>
                  <a:srgbClr val="00AEEF"/>
                </a:solidFill>
                <a:latin typeface="Century Gothic"/>
                <a:cs typeface="Century Gothic"/>
              </a:rPr>
              <a:t>ATER </a:t>
            </a:r>
            <a:r>
              <a:rPr dirty="0" u="none" sz="2700" spc="-265" b="1">
                <a:solidFill>
                  <a:srgbClr val="00AEEF"/>
                </a:solidFill>
                <a:latin typeface="Century Gothic"/>
                <a:cs typeface="Century Gothic"/>
              </a:rPr>
              <a:t>- </a:t>
            </a:r>
            <a:r>
              <a:rPr dirty="0" u="none" sz="2700" spc="-125" b="1">
                <a:solidFill>
                  <a:srgbClr val="00AEEF"/>
                </a:solidFill>
                <a:latin typeface="Century Gothic"/>
                <a:cs typeface="Century Gothic"/>
              </a:rPr>
              <a:t>Agricultura </a:t>
            </a:r>
            <a:r>
              <a:rPr dirty="0" u="none" sz="2700" spc="-254" b="1">
                <a:solidFill>
                  <a:srgbClr val="00AEEF"/>
                </a:solidFill>
                <a:latin typeface="Century Gothic"/>
                <a:cs typeface="Century Gothic"/>
              </a:rPr>
              <a:t>do</a:t>
            </a:r>
            <a:r>
              <a:rPr dirty="0" u="none" sz="2700" spc="-605" b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u="none" sz="2700" spc="-160" b="1">
                <a:solidFill>
                  <a:srgbClr val="00AEEF"/>
                </a:solidFill>
                <a:latin typeface="Century Gothic"/>
                <a:cs typeface="Century Gothic"/>
              </a:rPr>
              <a:t>Paraná</a:t>
            </a:r>
            <a:endParaRPr sz="27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61188" y="1084834"/>
            <a:ext cx="3294379" cy="7042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50" spc="105" i="1">
                <a:solidFill>
                  <a:srgbClr val="45884B"/>
                </a:solidFill>
                <a:latin typeface="Arial Narrow"/>
                <a:cs typeface="Arial Narrow"/>
              </a:rPr>
              <a:t>Ainda</a:t>
            </a:r>
            <a:r>
              <a:rPr dirty="0" sz="1950" spc="-90" i="1">
                <a:solidFill>
                  <a:srgbClr val="45884B"/>
                </a:solidFill>
                <a:latin typeface="Arial Narrow"/>
                <a:cs typeface="Arial Narrow"/>
              </a:rPr>
              <a:t> </a:t>
            </a:r>
            <a:r>
              <a:rPr dirty="0" sz="1950" spc="145" i="1">
                <a:solidFill>
                  <a:srgbClr val="45884B"/>
                </a:solidFill>
                <a:latin typeface="Arial Narrow"/>
                <a:cs typeface="Arial Narrow"/>
              </a:rPr>
              <a:t>há</a:t>
            </a:r>
            <a:r>
              <a:rPr dirty="0" sz="1950" spc="-90" i="1">
                <a:solidFill>
                  <a:srgbClr val="45884B"/>
                </a:solidFill>
                <a:latin typeface="Arial Narrow"/>
                <a:cs typeface="Arial Narrow"/>
              </a:rPr>
              <a:t> </a:t>
            </a:r>
            <a:r>
              <a:rPr dirty="0" sz="1950" spc="20" i="1">
                <a:solidFill>
                  <a:srgbClr val="45884B"/>
                </a:solidFill>
                <a:latin typeface="Arial Narrow"/>
                <a:cs typeface="Arial Narrow"/>
              </a:rPr>
              <a:t>espaços</a:t>
            </a:r>
            <a:r>
              <a:rPr dirty="0" sz="1950" spc="-90" i="1">
                <a:solidFill>
                  <a:srgbClr val="45884B"/>
                </a:solidFill>
                <a:latin typeface="Arial Narrow"/>
                <a:cs typeface="Arial Narrow"/>
              </a:rPr>
              <a:t> </a:t>
            </a:r>
            <a:r>
              <a:rPr dirty="0" sz="1950" spc="110" i="1">
                <a:solidFill>
                  <a:srgbClr val="45884B"/>
                </a:solidFill>
                <a:latin typeface="Arial Narrow"/>
                <a:cs typeface="Arial Narrow"/>
              </a:rPr>
              <a:t>para</a:t>
            </a:r>
            <a:r>
              <a:rPr dirty="0" sz="1950" spc="-90" i="1">
                <a:solidFill>
                  <a:srgbClr val="45884B"/>
                </a:solidFill>
                <a:latin typeface="Arial Narrow"/>
                <a:cs typeface="Arial Narrow"/>
              </a:rPr>
              <a:t> </a:t>
            </a:r>
            <a:r>
              <a:rPr dirty="0" sz="1950" spc="50" i="1">
                <a:solidFill>
                  <a:srgbClr val="45884B"/>
                </a:solidFill>
                <a:latin typeface="Arial Narrow"/>
                <a:cs typeface="Arial Narrow"/>
              </a:rPr>
              <a:t>Inovações</a:t>
            </a:r>
            <a:endParaRPr sz="195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770"/>
              </a:spcBef>
            </a:pPr>
            <a:r>
              <a:rPr dirty="0" sz="1000" spc="5" b="1" i="1">
                <a:solidFill>
                  <a:srgbClr val="808285"/>
                </a:solidFill>
                <a:latin typeface="Calibri"/>
                <a:cs typeface="Calibri"/>
              </a:rPr>
              <a:t>Natalino</a:t>
            </a:r>
            <a:r>
              <a:rPr dirty="0" sz="1000" spc="-50" b="1" i="1">
                <a:solidFill>
                  <a:srgbClr val="808285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808285"/>
                </a:solidFill>
                <a:latin typeface="Calibri"/>
                <a:cs typeface="Calibri"/>
              </a:rPr>
              <a:t>Avance</a:t>
            </a:r>
            <a:r>
              <a:rPr dirty="0" sz="1000" spc="-45" b="1" i="1">
                <a:solidFill>
                  <a:srgbClr val="808285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808285"/>
                </a:solidFill>
                <a:latin typeface="Calibri"/>
                <a:cs typeface="Calibri"/>
              </a:rPr>
              <a:t>de</a:t>
            </a:r>
            <a:r>
              <a:rPr dirty="0" sz="1000" spc="-45" b="1" i="1">
                <a:solidFill>
                  <a:srgbClr val="808285"/>
                </a:solidFill>
                <a:latin typeface="Calibri"/>
                <a:cs typeface="Calibri"/>
              </a:rPr>
              <a:t> </a:t>
            </a:r>
            <a:r>
              <a:rPr dirty="0" sz="1000" spc="20" b="1" i="1">
                <a:solidFill>
                  <a:srgbClr val="808285"/>
                </a:solidFill>
                <a:latin typeface="Calibri"/>
                <a:cs typeface="Calibri"/>
              </a:rPr>
              <a:t>Souza</a:t>
            </a:r>
            <a:r>
              <a:rPr dirty="0" sz="1000" spc="-45" b="1" i="1">
                <a:solidFill>
                  <a:srgbClr val="808285"/>
                </a:solidFill>
                <a:latin typeface="Calibri"/>
                <a:cs typeface="Calibri"/>
              </a:rPr>
              <a:t> (*)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4762" y="7641429"/>
            <a:ext cx="3027045" cy="0"/>
          </a:xfrm>
          <a:custGeom>
            <a:avLst/>
            <a:gdLst/>
            <a:ahLst/>
            <a:cxnLst/>
            <a:rect l="l" t="t" r="r" b="b"/>
            <a:pathLst>
              <a:path w="3027045" h="0">
                <a:moveTo>
                  <a:pt x="0" y="0"/>
                </a:moveTo>
                <a:lnTo>
                  <a:pt x="3026803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84762" y="7794849"/>
            <a:ext cx="3027045" cy="0"/>
          </a:xfrm>
          <a:custGeom>
            <a:avLst/>
            <a:gdLst/>
            <a:ahLst/>
            <a:cxnLst/>
            <a:rect l="l" t="t" r="r" b="b"/>
            <a:pathLst>
              <a:path w="3027045" h="0">
                <a:moveTo>
                  <a:pt x="0" y="0"/>
                </a:moveTo>
                <a:lnTo>
                  <a:pt x="3026803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68407" y="7948269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 h="0">
                <a:moveTo>
                  <a:pt x="0" y="0"/>
                </a:moveTo>
                <a:lnTo>
                  <a:pt x="43158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425888" y="7948269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84762" y="7948269"/>
            <a:ext cx="2773680" cy="0"/>
          </a:xfrm>
          <a:custGeom>
            <a:avLst/>
            <a:gdLst/>
            <a:ahLst/>
            <a:cxnLst/>
            <a:rect l="l" t="t" r="r" b="b"/>
            <a:pathLst>
              <a:path w="2773679" h="0">
                <a:moveTo>
                  <a:pt x="0" y="0"/>
                </a:moveTo>
                <a:lnTo>
                  <a:pt x="2773053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568407" y="8101689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 h="0">
                <a:moveTo>
                  <a:pt x="0" y="0"/>
                </a:moveTo>
                <a:lnTo>
                  <a:pt x="43158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425888" y="8101689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283356" y="8101689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6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3140836" y="8101689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84762" y="8101689"/>
            <a:ext cx="2488565" cy="0"/>
          </a:xfrm>
          <a:custGeom>
            <a:avLst/>
            <a:gdLst/>
            <a:ahLst/>
            <a:cxnLst/>
            <a:rect l="l" t="t" r="r" b="b"/>
            <a:pathLst>
              <a:path w="2488565" h="0">
                <a:moveTo>
                  <a:pt x="0" y="0"/>
                </a:moveTo>
                <a:lnTo>
                  <a:pt x="2488002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568407" y="8255107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 h="0">
                <a:moveTo>
                  <a:pt x="0" y="0"/>
                </a:moveTo>
                <a:lnTo>
                  <a:pt x="43158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425888" y="8255107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283356" y="8255107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6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140836" y="8255107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998304" y="8255107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6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84762" y="8255107"/>
            <a:ext cx="2345690" cy="0"/>
          </a:xfrm>
          <a:custGeom>
            <a:avLst/>
            <a:gdLst/>
            <a:ahLst/>
            <a:cxnLst/>
            <a:rect l="l" t="t" r="r" b="b"/>
            <a:pathLst>
              <a:path w="2345690" h="0">
                <a:moveTo>
                  <a:pt x="0" y="0"/>
                </a:moveTo>
                <a:lnTo>
                  <a:pt x="234547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568407" y="8408528"/>
            <a:ext cx="43180" cy="0"/>
          </a:xfrm>
          <a:custGeom>
            <a:avLst/>
            <a:gdLst/>
            <a:ahLst/>
            <a:cxnLst/>
            <a:rect l="l" t="t" r="r" b="b"/>
            <a:pathLst>
              <a:path w="43179" h="0">
                <a:moveTo>
                  <a:pt x="0" y="0"/>
                </a:moveTo>
                <a:lnTo>
                  <a:pt x="43158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425888" y="8408528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3283356" y="8408528"/>
            <a:ext cx="74930" cy="0"/>
          </a:xfrm>
          <a:custGeom>
            <a:avLst/>
            <a:gdLst/>
            <a:ahLst/>
            <a:cxnLst/>
            <a:rect l="l" t="t" r="r" b="b"/>
            <a:pathLst>
              <a:path w="74929" h="0">
                <a:moveTo>
                  <a:pt x="0" y="0"/>
                </a:moveTo>
                <a:lnTo>
                  <a:pt x="7446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140836" y="840852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998304" y="840852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6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855772" y="840852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60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713253" y="8408528"/>
            <a:ext cx="74930" cy="0"/>
          </a:xfrm>
          <a:custGeom>
            <a:avLst/>
            <a:gdLst/>
            <a:ahLst/>
            <a:cxnLst/>
            <a:rect l="l" t="t" r="r" b="b"/>
            <a:pathLst>
              <a:path w="74930" h="0">
                <a:moveTo>
                  <a:pt x="0" y="0"/>
                </a:moveTo>
                <a:lnTo>
                  <a:pt x="74447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84762" y="8408528"/>
            <a:ext cx="2060575" cy="0"/>
          </a:xfrm>
          <a:custGeom>
            <a:avLst/>
            <a:gdLst/>
            <a:ahLst/>
            <a:cxnLst/>
            <a:rect l="l" t="t" r="r" b="b"/>
            <a:pathLst>
              <a:path w="2060575" h="0">
                <a:moveTo>
                  <a:pt x="0" y="0"/>
                </a:moveTo>
                <a:lnTo>
                  <a:pt x="2060418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81056" y="9582885"/>
            <a:ext cx="1308144" cy="82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903766" y="9595472"/>
            <a:ext cx="41275" cy="59055"/>
          </a:xfrm>
          <a:custGeom>
            <a:avLst/>
            <a:gdLst/>
            <a:ahLst/>
            <a:cxnLst/>
            <a:rect l="l" t="t" r="r" b="b"/>
            <a:pathLst>
              <a:path w="41275" h="59054">
                <a:moveTo>
                  <a:pt x="41109" y="0"/>
                </a:moveTo>
                <a:lnTo>
                  <a:pt x="11201" y="0"/>
                </a:lnTo>
                <a:lnTo>
                  <a:pt x="0" y="58966"/>
                </a:lnTo>
                <a:lnTo>
                  <a:pt x="7264" y="58966"/>
                </a:lnTo>
                <a:lnTo>
                  <a:pt x="12331" y="32283"/>
                </a:lnTo>
                <a:lnTo>
                  <a:pt x="33159" y="32283"/>
                </a:lnTo>
                <a:lnTo>
                  <a:pt x="34378" y="26073"/>
                </a:lnTo>
                <a:lnTo>
                  <a:pt x="13474" y="26073"/>
                </a:lnTo>
                <a:lnTo>
                  <a:pt x="17322" y="6210"/>
                </a:lnTo>
                <a:lnTo>
                  <a:pt x="39979" y="6210"/>
                </a:lnTo>
                <a:lnTo>
                  <a:pt x="411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945660" y="9594505"/>
            <a:ext cx="53340" cy="60960"/>
          </a:xfrm>
          <a:custGeom>
            <a:avLst/>
            <a:gdLst/>
            <a:ahLst/>
            <a:cxnLst/>
            <a:rect l="l" t="t" r="r" b="b"/>
            <a:pathLst>
              <a:path w="53339" h="60959">
                <a:moveTo>
                  <a:pt x="30993" y="0"/>
                </a:moveTo>
                <a:lnTo>
                  <a:pt x="23563" y="0"/>
                </a:lnTo>
                <a:lnTo>
                  <a:pt x="16210" y="3060"/>
                </a:lnTo>
                <a:lnTo>
                  <a:pt x="0" y="36309"/>
                </a:lnTo>
                <a:lnTo>
                  <a:pt x="56" y="37682"/>
                </a:lnTo>
                <a:lnTo>
                  <a:pt x="1300" y="45940"/>
                </a:lnTo>
                <a:lnTo>
                  <a:pt x="5431" y="53592"/>
                </a:lnTo>
                <a:lnTo>
                  <a:pt x="12414" y="58898"/>
                </a:lnTo>
                <a:lnTo>
                  <a:pt x="22331" y="60883"/>
                </a:lnTo>
                <a:lnTo>
                  <a:pt x="30472" y="60883"/>
                </a:lnTo>
                <a:lnTo>
                  <a:pt x="37292" y="57823"/>
                </a:lnTo>
                <a:lnTo>
                  <a:pt x="40418" y="54749"/>
                </a:lnTo>
                <a:lnTo>
                  <a:pt x="11841" y="54749"/>
                </a:lnTo>
                <a:lnTo>
                  <a:pt x="7557" y="45940"/>
                </a:lnTo>
                <a:lnTo>
                  <a:pt x="20147" y="8407"/>
                </a:lnTo>
                <a:lnTo>
                  <a:pt x="24783" y="6121"/>
                </a:lnTo>
                <a:lnTo>
                  <a:pt x="46463" y="6121"/>
                </a:lnTo>
                <a:lnTo>
                  <a:pt x="41147" y="2000"/>
                </a:lnTo>
                <a:lnTo>
                  <a:pt x="30993" y="0"/>
                </a:lnTo>
                <a:close/>
              </a:path>
              <a:path w="53339" h="60959">
                <a:moveTo>
                  <a:pt x="46463" y="6121"/>
                </a:moveTo>
                <a:lnTo>
                  <a:pt x="42893" y="6121"/>
                </a:lnTo>
                <a:lnTo>
                  <a:pt x="45598" y="16090"/>
                </a:lnTo>
                <a:lnTo>
                  <a:pt x="45598" y="24498"/>
                </a:lnTo>
                <a:lnTo>
                  <a:pt x="28377" y="54749"/>
                </a:lnTo>
                <a:lnTo>
                  <a:pt x="40418" y="54749"/>
                </a:lnTo>
                <a:lnTo>
                  <a:pt x="53187" y="24498"/>
                </a:lnTo>
                <a:lnTo>
                  <a:pt x="53094" y="23241"/>
                </a:lnTo>
                <a:lnTo>
                  <a:pt x="51972" y="15055"/>
                </a:lnTo>
                <a:lnTo>
                  <a:pt x="48044" y="7346"/>
                </a:lnTo>
                <a:lnTo>
                  <a:pt x="46463" y="61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002582" y="9595466"/>
            <a:ext cx="53975" cy="59055"/>
          </a:xfrm>
          <a:custGeom>
            <a:avLst/>
            <a:gdLst/>
            <a:ahLst/>
            <a:cxnLst/>
            <a:rect l="l" t="t" r="r" b="b"/>
            <a:pathLst>
              <a:path w="53975" h="59054">
                <a:moveTo>
                  <a:pt x="19151" y="0"/>
                </a:moveTo>
                <a:lnTo>
                  <a:pt x="11201" y="0"/>
                </a:lnTo>
                <a:lnTo>
                  <a:pt x="0" y="58966"/>
                </a:lnTo>
                <a:lnTo>
                  <a:pt x="6819" y="58966"/>
                </a:lnTo>
                <a:lnTo>
                  <a:pt x="12674" y="28168"/>
                </a:lnTo>
                <a:lnTo>
                  <a:pt x="14160" y="20116"/>
                </a:lnTo>
                <a:lnTo>
                  <a:pt x="15134" y="14185"/>
                </a:lnTo>
                <a:lnTo>
                  <a:pt x="15735" y="8750"/>
                </a:lnTo>
                <a:lnTo>
                  <a:pt x="16002" y="8661"/>
                </a:lnTo>
                <a:lnTo>
                  <a:pt x="22666" y="8661"/>
                </a:lnTo>
                <a:lnTo>
                  <a:pt x="19151" y="0"/>
                </a:lnTo>
                <a:close/>
              </a:path>
              <a:path w="53975" h="59054">
                <a:moveTo>
                  <a:pt x="22666" y="8661"/>
                </a:moveTo>
                <a:lnTo>
                  <a:pt x="16002" y="8661"/>
                </a:lnTo>
                <a:lnTo>
                  <a:pt x="17334" y="14262"/>
                </a:lnTo>
                <a:lnTo>
                  <a:pt x="18630" y="18364"/>
                </a:lnTo>
                <a:lnTo>
                  <a:pt x="21513" y="25628"/>
                </a:lnTo>
                <a:lnTo>
                  <a:pt x="34899" y="58966"/>
                </a:lnTo>
                <a:lnTo>
                  <a:pt x="42075" y="58966"/>
                </a:lnTo>
                <a:lnTo>
                  <a:pt x="43816" y="49860"/>
                </a:lnTo>
                <a:lnTo>
                  <a:pt x="37871" y="49860"/>
                </a:lnTo>
                <a:lnTo>
                  <a:pt x="36652" y="44792"/>
                </a:lnTo>
                <a:lnTo>
                  <a:pt x="35255" y="40068"/>
                </a:lnTo>
                <a:lnTo>
                  <a:pt x="32715" y="33426"/>
                </a:lnTo>
                <a:lnTo>
                  <a:pt x="22666" y="8661"/>
                </a:lnTo>
                <a:close/>
              </a:path>
              <a:path w="53975" h="59054">
                <a:moveTo>
                  <a:pt x="53352" y="0"/>
                </a:moveTo>
                <a:lnTo>
                  <a:pt x="46443" y="0"/>
                </a:lnTo>
                <a:lnTo>
                  <a:pt x="40500" y="31318"/>
                </a:lnTo>
                <a:lnTo>
                  <a:pt x="39014" y="39547"/>
                </a:lnTo>
                <a:lnTo>
                  <a:pt x="38392" y="44437"/>
                </a:lnTo>
                <a:lnTo>
                  <a:pt x="38049" y="49771"/>
                </a:lnTo>
                <a:lnTo>
                  <a:pt x="37871" y="49860"/>
                </a:lnTo>
                <a:lnTo>
                  <a:pt x="43816" y="49860"/>
                </a:lnTo>
                <a:lnTo>
                  <a:pt x="533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060867" y="9595468"/>
            <a:ext cx="43180" cy="59055"/>
          </a:xfrm>
          <a:custGeom>
            <a:avLst/>
            <a:gdLst/>
            <a:ahLst/>
            <a:cxnLst/>
            <a:rect l="l" t="t" r="r" b="b"/>
            <a:pathLst>
              <a:path w="43180" h="59054">
                <a:moveTo>
                  <a:pt x="24498" y="6299"/>
                </a:moveTo>
                <a:lnTo>
                  <a:pt x="17233" y="6299"/>
                </a:lnTo>
                <a:lnTo>
                  <a:pt x="7264" y="58966"/>
                </a:lnTo>
                <a:lnTo>
                  <a:pt x="14516" y="58966"/>
                </a:lnTo>
                <a:lnTo>
                  <a:pt x="24498" y="6299"/>
                </a:lnTo>
                <a:close/>
              </a:path>
              <a:path w="43180" h="59054">
                <a:moveTo>
                  <a:pt x="43040" y="0"/>
                </a:moveTo>
                <a:lnTo>
                  <a:pt x="1219" y="0"/>
                </a:lnTo>
                <a:lnTo>
                  <a:pt x="0" y="6299"/>
                </a:lnTo>
                <a:lnTo>
                  <a:pt x="41808" y="6299"/>
                </a:lnTo>
                <a:lnTo>
                  <a:pt x="43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099389" y="9595467"/>
            <a:ext cx="41275" cy="59055"/>
          </a:xfrm>
          <a:custGeom>
            <a:avLst/>
            <a:gdLst/>
            <a:ahLst/>
            <a:cxnLst/>
            <a:rect l="l" t="t" r="r" b="b"/>
            <a:pathLst>
              <a:path w="41275" h="59054">
                <a:moveTo>
                  <a:pt x="41274" y="0"/>
                </a:moveTo>
                <a:lnTo>
                  <a:pt x="11188" y="0"/>
                </a:lnTo>
                <a:lnTo>
                  <a:pt x="0" y="58966"/>
                </a:lnTo>
                <a:lnTo>
                  <a:pt x="31394" y="58966"/>
                </a:lnTo>
                <a:lnTo>
                  <a:pt x="32626" y="52755"/>
                </a:lnTo>
                <a:lnTo>
                  <a:pt x="8483" y="52755"/>
                </a:lnTo>
                <a:lnTo>
                  <a:pt x="12509" y="31229"/>
                </a:lnTo>
                <a:lnTo>
                  <a:pt x="33934" y="31229"/>
                </a:lnTo>
                <a:lnTo>
                  <a:pt x="35153" y="25107"/>
                </a:lnTo>
                <a:lnTo>
                  <a:pt x="13728" y="25107"/>
                </a:lnTo>
                <a:lnTo>
                  <a:pt x="17310" y="6210"/>
                </a:lnTo>
                <a:lnTo>
                  <a:pt x="40055" y="6210"/>
                </a:lnTo>
                <a:lnTo>
                  <a:pt x="41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139640" y="9613575"/>
            <a:ext cx="16510" cy="41910"/>
          </a:xfrm>
          <a:custGeom>
            <a:avLst/>
            <a:gdLst/>
            <a:ahLst/>
            <a:cxnLst/>
            <a:rect l="l" t="t" r="r" b="b"/>
            <a:pathLst>
              <a:path w="16510" h="41909">
                <a:moveTo>
                  <a:pt x="8483" y="30886"/>
                </a:moveTo>
                <a:lnTo>
                  <a:pt x="2273" y="30886"/>
                </a:lnTo>
                <a:lnTo>
                  <a:pt x="0" y="33502"/>
                </a:lnTo>
                <a:lnTo>
                  <a:pt x="0" y="39547"/>
                </a:lnTo>
                <a:lnTo>
                  <a:pt x="1917" y="41808"/>
                </a:lnTo>
                <a:lnTo>
                  <a:pt x="8140" y="41808"/>
                </a:lnTo>
                <a:lnTo>
                  <a:pt x="10325" y="39281"/>
                </a:lnTo>
                <a:lnTo>
                  <a:pt x="10325" y="33070"/>
                </a:lnTo>
                <a:lnTo>
                  <a:pt x="8483" y="30886"/>
                </a:lnTo>
                <a:close/>
              </a:path>
              <a:path w="16510" h="41909">
                <a:moveTo>
                  <a:pt x="14350" y="0"/>
                </a:moveTo>
                <a:lnTo>
                  <a:pt x="8140" y="0"/>
                </a:lnTo>
                <a:lnTo>
                  <a:pt x="5867" y="2628"/>
                </a:lnTo>
                <a:lnTo>
                  <a:pt x="5867" y="8661"/>
                </a:lnTo>
                <a:lnTo>
                  <a:pt x="7785" y="10947"/>
                </a:lnTo>
                <a:lnTo>
                  <a:pt x="13995" y="10947"/>
                </a:lnTo>
                <a:lnTo>
                  <a:pt x="16268" y="8305"/>
                </a:lnTo>
                <a:lnTo>
                  <a:pt x="16268" y="2197"/>
                </a:lnTo>
                <a:lnTo>
                  <a:pt x="143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173244" y="9594504"/>
            <a:ext cx="40005" cy="60960"/>
          </a:xfrm>
          <a:custGeom>
            <a:avLst/>
            <a:gdLst/>
            <a:ahLst/>
            <a:cxnLst/>
            <a:rect l="l" t="t" r="r" b="b"/>
            <a:pathLst>
              <a:path w="40005" h="60959">
                <a:moveTo>
                  <a:pt x="2628" y="50825"/>
                </a:moveTo>
                <a:lnTo>
                  <a:pt x="0" y="56781"/>
                </a:lnTo>
                <a:lnTo>
                  <a:pt x="2451" y="58877"/>
                </a:lnTo>
                <a:lnTo>
                  <a:pt x="8229" y="60794"/>
                </a:lnTo>
                <a:lnTo>
                  <a:pt x="14173" y="60794"/>
                </a:lnTo>
                <a:lnTo>
                  <a:pt x="23067" y="59390"/>
                </a:lnTo>
                <a:lnTo>
                  <a:pt x="29756" y="55535"/>
                </a:lnTo>
                <a:lnTo>
                  <a:pt x="30450" y="54584"/>
                </a:lnTo>
                <a:lnTo>
                  <a:pt x="10236" y="54584"/>
                </a:lnTo>
                <a:lnTo>
                  <a:pt x="5778" y="53022"/>
                </a:lnTo>
                <a:lnTo>
                  <a:pt x="2628" y="50825"/>
                </a:lnTo>
                <a:close/>
              </a:path>
              <a:path w="40005" h="60959">
                <a:moveTo>
                  <a:pt x="33159" y="0"/>
                </a:moveTo>
                <a:lnTo>
                  <a:pt x="27470" y="0"/>
                </a:lnTo>
                <a:lnTo>
                  <a:pt x="19779" y="1229"/>
                </a:lnTo>
                <a:lnTo>
                  <a:pt x="13433" y="4722"/>
                </a:lnTo>
                <a:lnTo>
                  <a:pt x="9121" y="10185"/>
                </a:lnTo>
                <a:lnTo>
                  <a:pt x="7531" y="17322"/>
                </a:lnTo>
                <a:lnTo>
                  <a:pt x="7531" y="23710"/>
                </a:lnTo>
                <a:lnTo>
                  <a:pt x="11722" y="28435"/>
                </a:lnTo>
                <a:lnTo>
                  <a:pt x="19240" y="32461"/>
                </a:lnTo>
                <a:lnTo>
                  <a:pt x="25374" y="35864"/>
                </a:lnTo>
                <a:lnTo>
                  <a:pt x="27901" y="39103"/>
                </a:lnTo>
                <a:lnTo>
                  <a:pt x="27901" y="50660"/>
                </a:lnTo>
                <a:lnTo>
                  <a:pt x="21780" y="54584"/>
                </a:lnTo>
                <a:lnTo>
                  <a:pt x="30450" y="54584"/>
                </a:lnTo>
                <a:lnTo>
                  <a:pt x="33968" y="49763"/>
                </a:lnTo>
                <a:lnTo>
                  <a:pt x="35432" y="42608"/>
                </a:lnTo>
                <a:lnTo>
                  <a:pt x="35432" y="35344"/>
                </a:lnTo>
                <a:lnTo>
                  <a:pt x="31407" y="30708"/>
                </a:lnTo>
                <a:lnTo>
                  <a:pt x="24142" y="26860"/>
                </a:lnTo>
                <a:lnTo>
                  <a:pt x="18021" y="23444"/>
                </a:lnTo>
                <a:lnTo>
                  <a:pt x="15049" y="20739"/>
                </a:lnTo>
                <a:lnTo>
                  <a:pt x="15049" y="11112"/>
                </a:lnTo>
                <a:lnTo>
                  <a:pt x="19418" y="6311"/>
                </a:lnTo>
                <a:lnTo>
                  <a:pt x="26682" y="6311"/>
                </a:lnTo>
                <a:lnTo>
                  <a:pt x="31407" y="6210"/>
                </a:lnTo>
                <a:lnTo>
                  <a:pt x="38170" y="6210"/>
                </a:lnTo>
                <a:lnTo>
                  <a:pt x="39535" y="3149"/>
                </a:lnTo>
                <a:lnTo>
                  <a:pt x="37439" y="1752"/>
                </a:lnTo>
                <a:lnTo>
                  <a:pt x="33159" y="0"/>
                </a:lnTo>
                <a:close/>
              </a:path>
              <a:path w="40005" h="60959">
                <a:moveTo>
                  <a:pt x="38170" y="6210"/>
                </a:moveTo>
                <a:lnTo>
                  <a:pt x="31407" y="6210"/>
                </a:lnTo>
                <a:lnTo>
                  <a:pt x="35077" y="7962"/>
                </a:lnTo>
                <a:lnTo>
                  <a:pt x="36918" y="9017"/>
                </a:lnTo>
                <a:lnTo>
                  <a:pt x="38170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3215701" y="9595467"/>
            <a:ext cx="41275" cy="59055"/>
          </a:xfrm>
          <a:custGeom>
            <a:avLst/>
            <a:gdLst/>
            <a:ahLst/>
            <a:cxnLst/>
            <a:rect l="l" t="t" r="r" b="b"/>
            <a:pathLst>
              <a:path w="41275" h="59054">
                <a:moveTo>
                  <a:pt x="41274" y="0"/>
                </a:moveTo>
                <a:lnTo>
                  <a:pt x="11188" y="0"/>
                </a:lnTo>
                <a:lnTo>
                  <a:pt x="0" y="58966"/>
                </a:lnTo>
                <a:lnTo>
                  <a:pt x="31394" y="58966"/>
                </a:lnTo>
                <a:lnTo>
                  <a:pt x="32626" y="52755"/>
                </a:lnTo>
                <a:lnTo>
                  <a:pt x="8470" y="52755"/>
                </a:lnTo>
                <a:lnTo>
                  <a:pt x="12496" y="31229"/>
                </a:lnTo>
                <a:lnTo>
                  <a:pt x="33934" y="31229"/>
                </a:lnTo>
                <a:lnTo>
                  <a:pt x="35153" y="25107"/>
                </a:lnTo>
                <a:lnTo>
                  <a:pt x="13728" y="25107"/>
                </a:lnTo>
                <a:lnTo>
                  <a:pt x="17310" y="6210"/>
                </a:lnTo>
                <a:lnTo>
                  <a:pt x="40055" y="6210"/>
                </a:lnTo>
                <a:lnTo>
                  <a:pt x="412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3251753" y="9595477"/>
            <a:ext cx="47625" cy="59055"/>
          </a:xfrm>
          <a:custGeom>
            <a:avLst/>
            <a:gdLst/>
            <a:ahLst/>
            <a:cxnLst/>
            <a:rect l="l" t="t" r="r" b="b"/>
            <a:pathLst>
              <a:path w="47625" h="59054">
                <a:moveTo>
                  <a:pt x="39103" y="0"/>
                </a:moveTo>
                <a:lnTo>
                  <a:pt x="30530" y="0"/>
                </a:lnTo>
                <a:lnTo>
                  <a:pt x="0" y="58953"/>
                </a:lnTo>
                <a:lnTo>
                  <a:pt x="7696" y="58953"/>
                </a:lnTo>
                <a:lnTo>
                  <a:pt x="17056" y="40322"/>
                </a:lnTo>
                <a:lnTo>
                  <a:pt x="44662" y="40322"/>
                </a:lnTo>
                <a:lnTo>
                  <a:pt x="43867" y="34556"/>
                </a:lnTo>
                <a:lnTo>
                  <a:pt x="19685" y="34556"/>
                </a:lnTo>
                <a:lnTo>
                  <a:pt x="28511" y="17399"/>
                </a:lnTo>
                <a:lnTo>
                  <a:pt x="30264" y="13817"/>
                </a:lnTo>
                <a:lnTo>
                  <a:pt x="31750" y="10134"/>
                </a:lnTo>
                <a:lnTo>
                  <a:pt x="33324" y="6642"/>
                </a:lnTo>
                <a:lnTo>
                  <a:pt x="40019" y="6642"/>
                </a:lnTo>
                <a:lnTo>
                  <a:pt x="39103" y="0"/>
                </a:lnTo>
                <a:close/>
              </a:path>
              <a:path w="47625" h="59054">
                <a:moveTo>
                  <a:pt x="44662" y="40322"/>
                </a:moveTo>
                <a:lnTo>
                  <a:pt x="37439" y="40322"/>
                </a:lnTo>
                <a:lnTo>
                  <a:pt x="39801" y="58953"/>
                </a:lnTo>
                <a:lnTo>
                  <a:pt x="47231" y="58953"/>
                </a:lnTo>
                <a:lnTo>
                  <a:pt x="44662" y="40322"/>
                </a:lnTo>
                <a:close/>
              </a:path>
              <a:path w="47625" h="59054">
                <a:moveTo>
                  <a:pt x="40019" y="6642"/>
                </a:moveTo>
                <a:lnTo>
                  <a:pt x="33502" y="6642"/>
                </a:lnTo>
                <a:lnTo>
                  <a:pt x="33769" y="10134"/>
                </a:lnTo>
                <a:lnTo>
                  <a:pt x="34201" y="14427"/>
                </a:lnTo>
                <a:lnTo>
                  <a:pt x="34544" y="17487"/>
                </a:lnTo>
                <a:lnTo>
                  <a:pt x="36830" y="34556"/>
                </a:lnTo>
                <a:lnTo>
                  <a:pt x="43867" y="34556"/>
                </a:lnTo>
                <a:lnTo>
                  <a:pt x="40019" y="6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3306621" y="9595036"/>
            <a:ext cx="41910" cy="60325"/>
          </a:xfrm>
          <a:custGeom>
            <a:avLst/>
            <a:gdLst/>
            <a:ahLst/>
            <a:cxnLst/>
            <a:rect l="l" t="t" r="r" b="b"/>
            <a:pathLst>
              <a:path w="41910" h="60325">
                <a:moveTo>
                  <a:pt x="29654" y="0"/>
                </a:moveTo>
                <a:lnTo>
                  <a:pt x="18808" y="0"/>
                </a:lnTo>
                <a:lnTo>
                  <a:pt x="14528" y="520"/>
                </a:lnTo>
                <a:lnTo>
                  <a:pt x="10934" y="1219"/>
                </a:lnTo>
                <a:lnTo>
                  <a:pt x="0" y="58953"/>
                </a:lnTo>
                <a:lnTo>
                  <a:pt x="2793" y="59486"/>
                </a:lnTo>
                <a:lnTo>
                  <a:pt x="7175" y="59740"/>
                </a:lnTo>
                <a:lnTo>
                  <a:pt x="20205" y="59740"/>
                </a:lnTo>
                <a:lnTo>
                  <a:pt x="26682" y="58432"/>
                </a:lnTo>
                <a:lnTo>
                  <a:pt x="32602" y="53974"/>
                </a:lnTo>
                <a:lnTo>
                  <a:pt x="22745" y="53974"/>
                </a:lnTo>
                <a:lnTo>
                  <a:pt x="14173" y="53886"/>
                </a:lnTo>
                <a:lnTo>
                  <a:pt x="12153" y="53886"/>
                </a:lnTo>
                <a:lnTo>
                  <a:pt x="9969" y="53797"/>
                </a:lnTo>
                <a:lnTo>
                  <a:pt x="8140" y="53530"/>
                </a:lnTo>
                <a:lnTo>
                  <a:pt x="12420" y="30962"/>
                </a:lnTo>
                <a:lnTo>
                  <a:pt x="35245" y="30962"/>
                </a:lnTo>
                <a:lnTo>
                  <a:pt x="34023" y="29743"/>
                </a:lnTo>
                <a:lnTo>
                  <a:pt x="28689" y="28168"/>
                </a:lnTo>
                <a:lnTo>
                  <a:pt x="28689" y="27990"/>
                </a:lnTo>
                <a:lnTo>
                  <a:pt x="35432" y="26238"/>
                </a:lnTo>
                <a:lnTo>
                  <a:pt x="36296" y="25450"/>
                </a:lnTo>
                <a:lnTo>
                  <a:pt x="13563" y="25450"/>
                </a:lnTo>
                <a:lnTo>
                  <a:pt x="17233" y="6388"/>
                </a:lnTo>
                <a:lnTo>
                  <a:pt x="18376" y="6032"/>
                </a:lnTo>
                <a:lnTo>
                  <a:pt x="20561" y="5778"/>
                </a:lnTo>
                <a:lnTo>
                  <a:pt x="39257" y="5778"/>
                </a:lnTo>
                <a:lnTo>
                  <a:pt x="37185" y="4114"/>
                </a:lnTo>
                <a:lnTo>
                  <a:pt x="34023" y="1308"/>
                </a:lnTo>
                <a:lnTo>
                  <a:pt x="29654" y="0"/>
                </a:lnTo>
                <a:close/>
              </a:path>
              <a:path w="41910" h="60325">
                <a:moveTo>
                  <a:pt x="35245" y="30962"/>
                </a:moveTo>
                <a:lnTo>
                  <a:pt x="24930" y="30962"/>
                </a:lnTo>
                <a:lnTo>
                  <a:pt x="30797" y="34023"/>
                </a:lnTo>
                <a:lnTo>
                  <a:pt x="30797" y="50380"/>
                </a:lnTo>
                <a:lnTo>
                  <a:pt x="22745" y="53974"/>
                </a:lnTo>
                <a:lnTo>
                  <a:pt x="32602" y="53974"/>
                </a:lnTo>
                <a:lnTo>
                  <a:pt x="35166" y="52044"/>
                </a:lnTo>
                <a:lnTo>
                  <a:pt x="38404" y="47320"/>
                </a:lnTo>
                <a:lnTo>
                  <a:pt x="38493" y="34201"/>
                </a:lnTo>
                <a:lnTo>
                  <a:pt x="35245" y="30962"/>
                </a:lnTo>
                <a:close/>
              </a:path>
              <a:path w="41910" h="60325">
                <a:moveTo>
                  <a:pt x="39257" y="5778"/>
                </a:moveTo>
                <a:lnTo>
                  <a:pt x="29654" y="5778"/>
                </a:lnTo>
                <a:lnTo>
                  <a:pt x="33947" y="8216"/>
                </a:lnTo>
                <a:lnTo>
                  <a:pt x="33947" y="21081"/>
                </a:lnTo>
                <a:lnTo>
                  <a:pt x="27381" y="25450"/>
                </a:lnTo>
                <a:lnTo>
                  <a:pt x="36296" y="25450"/>
                </a:lnTo>
                <a:lnTo>
                  <a:pt x="41465" y="20739"/>
                </a:lnTo>
                <a:lnTo>
                  <a:pt x="41465" y="9436"/>
                </a:lnTo>
                <a:lnTo>
                  <a:pt x="39890" y="6286"/>
                </a:lnTo>
                <a:lnTo>
                  <a:pt x="39257" y="57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3344529" y="9594498"/>
            <a:ext cx="41275" cy="63500"/>
          </a:xfrm>
          <a:custGeom>
            <a:avLst/>
            <a:gdLst/>
            <a:ahLst/>
            <a:cxnLst/>
            <a:rect l="l" t="t" r="r" b="b"/>
            <a:pathLst>
              <a:path w="41275" h="63500">
                <a:moveTo>
                  <a:pt x="41109" y="0"/>
                </a:moveTo>
                <a:lnTo>
                  <a:pt x="35166" y="0"/>
                </a:lnTo>
                <a:lnTo>
                  <a:pt x="0" y="63423"/>
                </a:lnTo>
                <a:lnTo>
                  <a:pt x="5867" y="63423"/>
                </a:lnTo>
                <a:lnTo>
                  <a:pt x="411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3380578" y="9595036"/>
            <a:ext cx="53340" cy="60325"/>
          </a:xfrm>
          <a:custGeom>
            <a:avLst/>
            <a:gdLst/>
            <a:ahLst/>
            <a:cxnLst/>
            <a:rect l="l" t="t" r="r" b="b"/>
            <a:pathLst>
              <a:path w="53339" h="60325">
                <a:moveTo>
                  <a:pt x="35521" y="0"/>
                </a:moveTo>
                <a:lnTo>
                  <a:pt x="20472" y="0"/>
                </a:lnTo>
                <a:lnTo>
                  <a:pt x="15493" y="431"/>
                </a:lnTo>
                <a:lnTo>
                  <a:pt x="11023" y="1219"/>
                </a:lnTo>
                <a:lnTo>
                  <a:pt x="0" y="59042"/>
                </a:lnTo>
                <a:lnTo>
                  <a:pt x="3848" y="59486"/>
                </a:lnTo>
                <a:lnTo>
                  <a:pt x="9194" y="59740"/>
                </a:lnTo>
                <a:lnTo>
                  <a:pt x="14350" y="59740"/>
                </a:lnTo>
                <a:lnTo>
                  <a:pt x="22317" y="59268"/>
                </a:lnTo>
                <a:lnTo>
                  <a:pt x="29359" y="57804"/>
                </a:lnTo>
                <a:lnTo>
                  <a:pt x="35567" y="55272"/>
                </a:lnTo>
                <a:lnTo>
                  <a:pt x="37763" y="53797"/>
                </a:lnTo>
                <a:lnTo>
                  <a:pt x="13817" y="53797"/>
                </a:lnTo>
                <a:lnTo>
                  <a:pt x="11023" y="53708"/>
                </a:lnTo>
                <a:lnTo>
                  <a:pt x="8407" y="53352"/>
                </a:lnTo>
                <a:lnTo>
                  <a:pt x="17233" y="6565"/>
                </a:lnTo>
                <a:lnTo>
                  <a:pt x="19418" y="6121"/>
                </a:lnTo>
                <a:lnTo>
                  <a:pt x="22656" y="5943"/>
                </a:lnTo>
                <a:lnTo>
                  <a:pt x="45663" y="5943"/>
                </a:lnTo>
                <a:lnTo>
                  <a:pt x="42951" y="2806"/>
                </a:lnTo>
                <a:lnTo>
                  <a:pt x="35521" y="0"/>
                </a:lnTo>
                <a:close/>
              </a:path>
              <a:path w="53339" h="60325">
                <a:moveTo>
                  <a:pt x="45663" y="5943"/>
                </a:moveTo>
                <a:lnTo>
                  <a:pt x="25285" y="5943"/>
                </a:lnTo>
                <a:lnTo>
                  <a:pt x="34586" y="7323"/>
                </a:lnTo>
                <a:lnTo>
                  <a:pt x="40720" y="11147"/>
                </a:lnTo>
                <a:lnTo>
                  <a:pt x="44100" y="16937"/>
                </a:lnTo>
                <a:lnTo>
                  <a:pt x="45088" y="23888"/>
                </a:lnTo>
                <a:lnTo>
                  <a:pt x="45135" y="32550"/>
                </a:lnTo>
                <a:lnTo>
                  <a:pt x="42341" y="40487"/>
                </a:lnTo>
                <a:lnTo>
                  <a:pt x="32194" y="50990"/>
                </a:lnTo>
                <a:lnTo>
                  <a:pt x="25374" y="53797"/>
                </a:lnTo>
                <a:lnTo>
                  <a:pt x="37763" y="53797"/>
                </a:lnTo>
                <a:lnTo>
                  <a:pt x="52888" y="24218"/>
                </a:lnTo>
                <a:lnTo>
                  <a:pt x="52844" y="16446"/>
                </a:lnTo>
                <a:lnTo>
                  <a:pt x="50469" y="11188"/>
                </a:lnTo>
                <a:lnTo>
                  <a:pt x="47332" y="7873"/>
                </a:lnTo>
                <a:lnTo>
                  <a:pt x="45663" y="5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3437126" y="9595467"/>
            <a:ext cx="41275" cy="59055"/>
          </a:xfrm>
          <a:custGeom>
            <a:avLst/>
            <a:gdLst/>
            <a:ahLst/>
            <a:cxnLst/>
            <a:rect l="l" t="t" r="r" b="b"/>
            <a:pathLst>
              <a:path w="41275" h="59054">
                <a:moveTo>
                  <a:pt x="41275" y="0"/>
                </a:moveTo>
                <a:lnTo>
                  <a:pt x="11188" y="0"/>
                </a:lnTo>
                <a:lnTo>
                  <a:pt x="0" y="58966"/>
                </a:lnTo>
                <a:lnTo>
                  <a:pt x="31394" y="58966"/>
                </a:lnTo>
                <a:lnTo>
                  <a:pt x="32626" y="52755"/>
                </a:lnTo>
                <a:lnTo>
                  <a:pt x="8483" y="52755"/>
                </a:lnTo>
                <a:lnTo>
                  <a:pt x="12509" y="31229"/>
                </a:lnTo>
                <a:lnTo>
                  <a:pt x="33934" y="31229"/>
                </a:lnTo>
                <a:lnTo>
                  <a:pt x="35153" y="25107"/>
                </a:lnTo>
                <a:lnTo>
                  <a:pt x="13728" y="25107"/>
                </a:lnTo>
                <a:lnTo>
                  <a:pt x="17310" y="6210"/>
                </a:lnTo>
                <a:lnTo>
                  <a:pt x="40055" y="6210"/>
                </a:lnTo>
                <a:lnTo>
                  <a:pt x="412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3478259" y="9595032"/>
            <a:ext cx="42545" cy="59690"/>
          </a:xfrm>
          <a:custGeom>
            <a:avLst/>
            <a:gdLst/>
            <a:ahLst/>
            <a:cxnLst/>
            <a:rect l="l" t="t" r="r" b="b"/>
            <a:pathLst>
              <a:path w="42545" h="59690">
                <a:moveTo>
                  <a:pt x="29819" y="0"/>
                </a:moveTo>
                <a:lnTo>
                  <a:pt x="19583" y="0"/>
                </a:lnTo>
                <a:lnTo>
                  <a:pt x="14693" y="520"/>
                </a:lnTo>
                <a:lnTo>
                  <a:pt x="11099" y="1308"/>
                </a:lnTo>
                <a:lnTo>
                  <a:pt x="0" y="59397"/>
                </a:lnTo>
                <a:lnTo>
                  <a:pt x="7251" y="59397"/>
                </a:lnTo>
                <a:lnTo>
                  <a:pt x="12065" y="33667"/>
                </a:lnTo>
                <a:lnTo>
                  <a:pt x="32884" y="33667"/>
                </a:lnTo>
                <a:lnTo>
                  <a:pt x="32448" y="32715"/>
                </a:lnTo>
                <a:lnTo>
                  <a:pt x="28333" y="31318"/>
                </a:lnTo>
                <a:lnTo>
                  <a:pt x="28422" y="31140"/>
                </a:lnTo>
                <a:lnTo>
                  <a:pt x="35852" y="29044"/>
                </a:lnTo>
                <a:lnTo>
                  <a:pt x="36844" y="28079"/>
                </a:lnTo>
                <a:lnTo>
                  <a:pt x="13195" y="28079"/>
                </a:lnTo>
                <a:lnTo>
                  <a:pt x="17310" y="6477"/>
                </a:lnTo>
                <a:lnTo>
                  <a:pt x="18630" y="6121"/>
                </a:lnTo>
                <a:lnTo>
                  <a:pt x="20548" y="5867"/>
                </a:lnTo>
                <a:lnTo>
                  <a:pt x="39857" y="5867"/>
                </a:lnTo>
                <a:lnTo>
                  <a:pt x="38049" y="4279"/>
                </a:lnTo>
                <a:lnTo>
                  <a:pt x="34899" y="1409"/>
                </a:lnTo>
                <a:lnTo>
                  <a:pt x="29819" y="0"/>
                </a:lnTo>
                <a:close/>
              </a:path>
              <a:path w="42545" h="59690">
                <a:moveTo>
                  <a:pt x="32884" y="33667"/>
                </a:moveTo>
                <a:lnTo>
                  <a:pt x="24396" y="33667"/>
                </a:lnTo>
                <a:lnTo>
                  <a:pt x="27368" y="37096"/>
                </a:lnTo>
                <a:lnTo>
                  <a:pt x="27813" y="45135"/>
                </a:lnTo>
                <a:lnTo>
                  <a:pt x="28244" y="51968"/>
                </a:lnTo>
                <a:lnTo>
                  <a:pt x="28867" y="58178"/>
                </a:lnTo>
                <a:lnTo>
                  <a:pt x="29210" y="59397"/>
                </a:lnTo>
                <a:lnTo>
                  <a:pt x="36728" y="59397"/>
                </a:lnTo>
                <a:lnTo>
                  <a:pt x="35941" y="57035"/>
                </a:lnTo>
                <a:lnTo>
                  <a:pt x="35509" y="51435"/>
                </a:lnTo>
                <a:lnTo>
                  <a:pt x="34455" y="37096"/>
                </a:lnTo>
                <a:lnTo>
                  <a:pt x="32884" y="33667"/>
                </a:lnTo>
                <a:close/>
              </a:path>
              <a:path w="42545" h="59690">
                <a:moveTo>
                  <a:pt x="39857" y="5867"/>
                </a:moveTo>
                <a:lnTo>
                  <a:pt x="30086" y="5867"/>
                </a:lnTo>
                <a:lnTo>
                  <a:pt x="34810" y="8661"/>
                </a:lnTo>
                <a:lnTo>
                  <a:pt x="34810" y="22047"/>
                </a:lnTo>
                <a:lnTo>
                  <a:pt x="28867" y="28079"/>
                </a:lnTo>
                <a:lnTo>
                  <a:pt x="36844" y="28079"/>
                </a:lnTo>
                <a:lnTo>
                  <a:pt x="42418" y="22656"/>
                </a:lnTo>
                <a:lnTo>
                  <a:pt x="42418" y="10058"/>
                </a:lnTo>
                <a:lnTo>
                  <a:pt x="40754" y="6654"/>
                </a:lnTo>
                <a:lnTo>
                  <a:pt x="39857" y="5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519474" y="9595477"/>
            <a:ext cx="47625" cy="59055"/>
          </a:xfrm>
          <a:custGeom>
            <a:avLst/>
            <a:gdLst/>
            <a:ahLst/>
            <a:cxnLst/>
            <a:rect l="l" t="t" r="r" b="b"/>
            <a:pathLst>
              <a:path w="47625" h="59054">
                <a:moveTo>
                  <a:pt x="39103" y="0"/>
                </a:moveTo>
                <a:lnTo>
                  <a:pt x="30530" y="0"/>
                </a:lnTo>
                <a:lnTo>
                  <a:pt x="0" y="58953"/>
                </a:lnTo>
                <a:lnTo>
                  <a:pt x="7696" y="58953"/>
                </a:lnTo>
                <a:lnTo>
                  <a:pt x="17056" y="40322"/>
                </a:lnTo>
                <a:lnTo>
                  <a:pt x="44662" y="40322"/>
                </a:lnTo>
                <a:lnTo>
                  <a:pt x="43867" y="34556"/>
                </a:lnTo>
                <a:lnTo>
                  <a:pt x="19685" y="34556"/>
                </a:lnTo>
                <a:lnTo>
                  <a:pt x="28511" y="17399"/>
                </a:lnTo>
                <a:lnTo>
                  <a:pt x="30264" y="13817"/>
                </a:lnTo>
                <a:lnTo>
                  <a:pt x="31762" y="10134"/>
                </a:lnTo>
                <a:lnTo>
                  <a:pt x="33324" y="6642"/>
                </a:lnTo>
                <a:lnTo>
                  <a:pt x="40019" y="6642"/>
                </a:lnTo>
                <a:lnTo>
                  <a:pt x="39103" y="0"/>
                </a:lnTo>
                <a:close/>
              </a:path>
              <a:path w="47625" h="59054">
                <a:moveTo>
                  <a:pt x="44662" y="40322"/>
                </a:moveTo>
                <a:lnTo>
                  <a:pt x="37439" y="40322"/>
                </a:lnTo>
                <a:lnTo>
                  <a:pt x="39801" y="58953"/>
                </a:lnTo>
                <a:lnTo>
                  <a:pt x="47231" y="58953"/>
                </a:lnTo>
                <a:lnTo>
                  <a:pt x="44662" y="40322"/>
                </a:lnTo>
                <a:close/>
              </a:path>
              <a:path w="47625" h="59054">
                <a:moveTo>
                  <a:pt x="40019" y="6642"/>
                </a:moveTo>
                <a:lnTo>
                  <a:pt x="33502" y="6642"/>
                </a:lnTo>
                <a:lnTo>
                  <a:pt x="33769" y="10134"/>
                </a:lnTo>
                <a:lnTo>
                  <a:pt x="34201" y="14427"/>
                </a:lnTo>
                <a:lnTo>
                  <a:pt x="34544" y="17487"/>
                </a:lnTo>
                <a:lnTo>
                  <a:pt x="36830" y="34556"/>
                </a:lnTo>
                <a:lnTo>
                  <a:pt x="43867" y="34556"/>
                </a:lnTo>
                <a:lnTo>
                  <a:pt x="40019" y="6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3574261" y="9595472"/>
            <a:ext cx="32384" cy="59055"/>
          </a:xfrm>
          <a:custGeom>
            <a:avLst/>
            <a:gdLst/>
            <a:ahLst/>
            <a:cxnLst/>
            <a:rect l="l" t="t" r="r" b="b"/>
            <a:pathLst>
              <a:path w="32385" h="59054">
                <a:moveTo>
                  <a:pt x="18465" y="0"/>
                </a:moveTo>
                <a:lnTo>
                  <a:pt x="11201" y="0"/>
                </a:lnTo>
                <a:lnTo>
                  <a:pt x="0" y="58966"/>
                </a:lnTo>
                <a:lnTo>
                  <a:pt x="30962" y="58966"/>
                </a:lnTo>
                <a:lnTo>
                  <a:pt x="32194" y="52666"/>
                </a:lnTo>
                <a:lnTo>
                  <a:pt x="8407" y="52666"/>
                </a:lnTo>
                <a:lnTo>
                  <a:pt x="184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9995" y="7604193"/>
            <a:ext cx="3341570" cy="1833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584762" y="9175612"/>
            <a:ext cx="3027045" cy="0"/>
          </a:xfrm>
          <a:custGeom>
            <a:avLst/>
            <a:gdLst/>
            <a:ahLst/>
            <a:cxnLst/>
            <a:rect l="l" t="t" r="r" b="b"/>
            <a:pathLst>
              <a:path w="3027045" h="0">
                <a:moveTo>
                  <a:pt x="0" y="0"/>
                </a:moveTo>
                <a:lnTo>
                  <a:pt x="3026803" y="0"/>
                </a:lnTo>
              </a:path>
            </a:pathLst>
          </a:custGeom>
          <a:ln w="72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5672414" y="7883311"/>
            <a:ext cx="100341" cy="840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5806833" y="7884565"/>
            <a:ext cx="53340" cy="71120"/>
          </a:xfrm>
          <a:custGeom>
            <a:avLst/>
            <a:gdLst/>
            <a:ahLst/>
            <a:cxnLst/>
            <a:rect l="l" t="t" r="r" b="b"/>
            <a:pathLst>
              <a:path w="53339" h="71120">
                <a:moveTo>
                  <a:pt x="31559" y="0"/>
                </a:moveTo>
                <a:lnTo>
                  <a:pt x="12712" y="0"/>
                </a:lnTo>
                <a:lnTo>
                  <a:pt x="5118" y="622"/>
                </a:lnTo>
                <a:lnTo>
                  <a:pt x="0" y="1460"/>
                </a:lnTo>
                <a:lnTo>
                  <a:pt x="0" y="70713"/>
                </a:lnTo>
                <a:lnTo>
                  <a:pt x="15735" y="70713"/>
                </a:lnTo>
                <a:lnTo>
                  <a:pt x="15735" y="43116"/>
                </a:lnTo>
                <a:lnTo>
                  <a:pt x="44733" y="43116"/>
                </a:lnTo>
                <a:lnTo>
                  <a:pt x="42799" y="39789"/>
                </a:lnTo>
                <a:lnTo>
                  <a:pt x="37922" y="37807"/>
                </a:lnTo>
                <a:lnTo>
                  <a:pt x="37922" y="37490"/>
                </a:lnTo>
                <a:lnTo>
                  <a:pt x="43954" y="35306"/>
                </a:lnTo>
                <a:lnTo>
                  <a:pt x="47720" y="31661"/>
                </a:lnTo>
                <a:lnTo>
                  <a:pt x="15735" y="31661"/>
                </a:lnTo>
                <a:lnTo>
                  <a:pt x="15735" y="12293"/>
                </a:lnTo>
                <a:lnTo>
                  <a:pt x="16878" y="12077"/>
                </a:lnTo>
                <a:lnTo>
                  <a:pt x="19062" y="11772"/>
                </a:lnTo>
                <a:lnTo>
                  <a:pt x="49380" y="11772"/>
                </a:lnTo>
                <a:lnTo>
                  <a:pt x="48018" y="8851"/>
                </a:lnTo>
                <a:lnTo>
                  <a:pt x="38849" y="1562"/>
                </a:lnTo>
                <a:lnTo>
                  <a:pt x="31559" y="0"/>
                </a:lnTo>
                <a:close/>
              </a:path>
              <a:path w="53339" h="71120">
                <a:moveTo>
                  <a:pt x="44733" y="43116"/>
                </a:moveTo>
                <a:lnTo>
                  <a:pt x="20523" y="43116"/>
                </a:lnTo>
                <a:lnTo>
                  <a:pt x="26974" y="43218"/>
                </a:lnTo>
                <a:lnTo>
                  <a:pt x="29997" y="45618"/>
                </a:lnTo>
                <a:lnTo>
                  <a:pt x="31876" y="54368"/>
                </a:lnTo>
                <a:lnTo>
                  <a:pt x="33947" y="63004"/>
                </a:lnTo>
                <a:lnTo>
                  <a:pt x="35636" y="68745"/>
                </a:lnTo>
                <a:lnTo>
                  <a:pt x="36779" y="70713"/>
                </a:lnTo>
                <a:lnTo>
                  <a:pt x="53022" y="70713"/>
                </a:lnTo>
                <a:lnTo>
                  <a:pt x="51663" y="68008"/>
                </a:lnTo>
                <a:lnTo>
                  <a:pt x="49466" y="58839"/>
                </a:lnTo>
                <a:lnTo>
                  <a:pt x="45516" y="44462"/>
                </a:lnTo>
                <a:lnTo>
                  <a:pt x="44733" y="43116"/>
                </a:lnTo>
                <a:close/>
              </a:path>
              <a:path w="53339" h="71120">
                <a:moveTo>
                  <a:pt x="49380" y="11772"/>
                </a:moveTo>
                <a:lnTo>
                  <a:pt x="22923" y="11772"/>
                </a:lnTo>
                <a:lnTo>
                  <a:pt x="30213" y="11874"/>
                </a:lnTo>
                <a:lnTo>
                  <a:pt x="34582" y="15100"/>
                </a:lnTo>
                <a:lnTo>
                  <a:pt x="34582" y="27698"/>
                </a:lnTo>
                <a:lnTo>
                  <a:pt x="29895" y="31661"/>
                </a:lnTo>
                <a:lnTo>
                  <a:pt x="47720" y="31661"/>
                </a:lnTo>
                <a:lnTo>
                  <a:pt x="50304" y="29159"/>
                </a:lnTo>
                <a:lnTo>
                  <a:pt x="50304" y="13754"/>
                </a:lnTo>
                <a:lnTo>
                  <a:pt x="49380" y="117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5867487" y="7879357"/>
            <a:ext cx="46990" cy="85090"/>
          </a:xfrm>
          <a:custGeom>
            <a:avLst/>
            <a:gdLst/>
            <a:ahLst/>
            <a:cxnLst/>
            <a:rect l="l" t="t" r="r" b="b"/>
            <a:pathLst>
              <a:path w="46989" h="85090">
                <a:moveTo>
                  <a:pt x="3124" y="58432"/>
                </a:moveTo>
                <a:lnTo>
                  <a:pt x="0" y="70611"/>
                </a:lnTo>
                <a:lnTo>
                  <a:pt x="3949" y="72897"/>
                </a:lnTo>
                <a:lnTo>
                  <a:pt x="10731" y="74777"/>
                </a:lnTo>
                <a:lnTo>
                  <a:pt x="17703" y="75095"/>
                </a:lnTo>
                <a:lnTo>
                  <a:pt x="17703" y="84988"/>
                </a:lnTo>
                <a:lnTo>
                  <a:pt x="27914" y="84988"/>
                </a:lnTo>
                <a:lnTo>
                  <a:pt x="27914" y="74358"/>
                </a:lnTo>
                <a:lnTo>
                  <a:pt x="35864" y="71773"/>
                </a:lnTo>
                <a:lnTo>
                  <a:pt x="41676" y="67421"/>
                </a:lnTo>
                <a:lnTo>
                  <a:pt x="44440" y="63004"/>
                </a:lnTo>
                <a:lnTo>
                  <a:pt x="13639" y="63004"/>
                </a:lnTo>
                <a:lnTo>
                  <a:pt x="7505" y="60820"/>
                </a:lnTo>
                <a:lnTo>
                  <a:pt x="3124" y="58432"/>
                </a:lnTo>
                <a:close/>
              </a:path>
              <a:path w="46989" h="85090">
                <a:moveTo>
                  <a:pt x="28422" y="0"/>
                </a:moveTo>
                <a:lnTo>
                  <a:pt x="18224" y="0"/>
                </a:lnTo>
                <a:lnTo>
                  <a:pt x="18224" y="9893"/>
                </a:lnTo>
                <a:lnTo>
                  <a:pt x="10775" y="12422"/>
                </a:lnTo>
                <a:lnTo>
                  <a:pt x="5246" y="16544"/>
                </a:lnTo>
                <a:lnTo>
                  <a:pt x="1806" y="21976"/>
                </a:lnTo>
                <a:lnTo>
                  <a:pt x="622" y="28435"/>
                </a:lnTo>
                <a:lnTo>
                  <a:pt x="1984" y="35144"/>
                </a:lnTo>
                <a:lnTo>
                  <a:pt x="5818" y="40343"/>
                </a:lnTo>
                <a:lnTo>
                  <a:pt x="11739" y="44353"/>
                </a:lnTo>
                <a:lnTo>
                  <a:pt x="19367" y="47497"/>
                </a:lnTo>
                <a:lnTo>
                  <a:pt x="27076" y="50101"/>
                </a:lnTo>
                <a:lnTo>
                  <a:pt x="30416" y="52590"/>
                </a:lnTo>
                <a:lnTo>
                  <a:pt x="30416" y="60718"/>
                </a:lnTo>
                <a:lnTo>
                  <a:pt x="26352" y="63004"/>
                </a:lnTo>
                <a:lnTo>
                  <a:pt x="44440" y="63004"/>
                </a:lnTo>
                <a:lnTo>
                  <a:pt x="45243" y="61721"/>
                </a:lnTo>
                <a:lnTo>
                  <a:pt x="46456" y="55092"/>
                </a:lnTo>
                <a:lnTo>
                  <a:pt x="45481" y="48710"/>
                </a:lnTo>
                <a:lnTo>
                  <a:pt x="42405" y="43481"/>
                </a:lnTo>
                <a:lnTo>
                  <a:pt x="37005" y="39190"/>
                </a:lnTo>
                <a:lnTo>
                  <a:pt x="29057" y="35623"/>
                </a:lnTo>
                <a:lnTo>
                  <a:pt x="20205" y="32283"/>
                </a:lnTo>
                <a:lnTo>
                  <a:pt x="16560" y="30098"/>
                </a:lnTo>
                <a:lnTo>
                  <a:pt x="16560" y="23748"/>
                </a:lnTo>
                <a:lnTo>
                  <a:pt x="18745" y="20827"/>
                </a:lnTo>
                <a:lnTo>
                  <a:pt x="41422" y="20827"/>
                </a:lnTo>
                <a:lnTo>
                  <a:pt x="43535" y="12598"/>
                </a:lnTo>
                <a:lnTo>
                  <a:pt x="40106" y="10934"/>
                </a:lnTo>
                <a:lnTo>
                  <a:pt x="35407" y="9474"/>
                </a:lnTo>
                <a:lnTo>
                  <a:pt x="28422" y="9169"/>
                </a:lnTo>
                <a:lnTo>
                  <a:pt x="28422" y="0"/>
                </a:lnTo>
                <a:close/>
              </a:path>
              <a:path w="46989" h="85090">
                <a:moveTo>
                  <a:pt x="41422" y="20827"/>
                </a:moveTo>
                <a:lnTo>
                  <a:pt x="33020" y="20827"/>
                </a:lnTo>
                <a:lnTo>
                  <a:pt x="37807" y="23228"/>
                </a:lnTo>
                <a:lnTo>
                  <a:pt x="40513" y="24371"/>
                </a:lnTo>
                <a:lnTo>
                  <a:pt x="41422" y="208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923959" y="7887586"/>
            <a:ext cx="48260" cy="69215"/>
          </a:xfrm>
          <a:custGeom>
            <a:avLst/>
            <a:gdLst/>
            <a:ahLst/>
            <a:cxnLst/>
            <a:rect l="l" t="t" r="r" b="b"/>
            <a:pathLst>
              <a:path w="48260" h="69215">
                <a:moveTo>
                  <a:pt x="2819" y="53111"/>
                </a:moveTo>
                <a:lnTo>
                  <a:pt x="0" y="64985"/>
                </a:lnTo>
                <a:lnTo>
                  <a:pt x="3759" y="66967"/>
                </a:lnTo>
                <a:lnTo>
                  <a:pt x="10629" y="68846"/>
                </a:lnTo>
                <a:lnTo>
                  <a:pt x="18859" y="68846"/>
                </a:lnTo>
                <a:lnTo>
                  <a:pt x="31086" y="66907"/>
                </a:lnTo>
                <a:lnTo>
                  <a:pt x="40216" y="61696"/>
                </a:lnTo>
                <a:lnTo>
                  <a:pt x="44172" y="56451"/>
                </a:lnTo>
                <a:lnTo>
                  <a:pt x="11976" y="56451"/>
                </a:lnTo>
                <a:lnTo>
                  <a:pt x="5829" y="54571"/>
                </a:lnTo>
                <a:lnTo>
                  <a:pt x="2819" y="53111"/>
                </a:lnTo>
                <a:close/>
              </a:path>
              <a:path w="48260" h="69215">
                <a:moveTo>
                  <a:pt x="46637" y="34886"/>
                </a:moveTo>
                <a:lnTo>
                  <a:pt x="26149" y="34886"/>
                </a:lnTo>
                <a:lnTo>
                  <a:pt x="31661" y="39154"/>
                </a:lnTo>
                <a:lnTo>
                  <a:pt x="31661" y="53327"/>
                </a:lnTo>
                <a:lnTo>
                  <a:pt x="24676" y="56451"/>
                </a:lnTo>
                <a:lnTo>
                  <a:pt x="44172" y="56451"/>
                </a:lnTo>
                <a:lnTo>
                  <a:pt x="45928" y="54123"/>
                </a:lnTo>
                <a:lnTo>
                  <a:pt x="47904" y="45097"/>
                </a:lnTo>
                <a:lnTo>
                  <a:pt x="47904" y="37172"/>
                </a:lnTo>
                <a:lnTo>
                  <a:pt x="46637" y="34886"/>
                </a:lnTo>
                <a:close/>
              </a:path>
              <a:path w="48260" h="69215">
                <a:moveTo>
                  <a:pt x="45199" y="0"/>
                </a:moveTo>
                <a:lnTo>
                  <a:pt x="7912" y="0"/>
                </a:lnTo>
                <a:lnTo>
                  <a:pt x="3441" y="35509"/>
                </a:lnTo>
                <a:lnTo>
                  <a:pt x="6248" y="35102"/>
                </a:lnTo>
                <a:lnTo>
                  <a:pt x="8851" y="34886"/>
                </a:lnTo>
                <a:lnTo>
                  <a:pt x="46637" y="34886"/>
                </a:lnTo>
                <a:lnTo>
                  <a:pt x="44792" y="31559"/>
                </a:lnTo>
                <a:lnTo>
                  <a:pt x="39674" y="28117"/>
                </a:lnTo>
                <a:lnTo>
                  <a:pt x="34899" y="24676"/>
                </a:lnTo>
                <a:lnTo>
                  <a:pt x="29255" y="23431"/>
                </a:lnTo>
                <a:lnTo>
                  <a:pt x="17487" y="23431"/>
                </a:lnTo>
                <a:lnTo>
                  <a:pt x="18961" y="13017"/>
                </a:lnTo>
                <a:lnTo>
                  <a:pt x="45199" y="13017"/>
                </a:lnTo>
                <a:lnTo>
                  <a:pt x="45199" y="0"/>
                </a:lnTo>
                <a:close/>
              </a:path>
              <a:path w="48260" h="69215">
                <a:moveTo>
                  <a:pt x="28333" y="23228"/>
                </a:moveTo>
                <a:lnTo>
                  <a:pt x="18961" y="23228"/>
                </a:lnTo>
                <a:lnTo>
                  <a:pt x="17487" y="23431"/>
                </a:lnTo>
                <a:lnTo>
                  <a:pt x="29255" y="23431"/>
                </a:lnTo>
                <a:lnTo>
                  <a:pt x="28333" y="232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982629" y="7937159"/>
            <a:ext cx="19050" cy="19685"/>
          </a:xfrm>
          <a:custGeom>
            <a:avLst/>
            <a:gdLst/>
            <a:ahLst/>
            <a:cxnLst/>
            <a:rect l="l" t="t" r="r" b="b"/>
            <a:pathLst>
              <a:path w="19050" h="19684">
                <a:moveTo>
                  <a:pt x="14897" y="0"/>
                </a:moveTo>
                <a:lnTo>
                  <a:pt x="3848" y="0"/>
                </a:lnTo>
                <a:lnTo>
                  <a:pt x="96" y="3962"/>
                </a:lnTo>
                <a:lnTo>
                  <a:pt x="0" y="15201"/>
                </a:lnTo>
                <a:lnTo>
                  <a:pt x="3848" y="19278"/>
                </a:lnTo>
                <a:lnTo>
                  <a:pt x="14897" y="19278"/>
                </a:lnTo>
                <a:lnTo>
                  <a:pt x="18643" y="15201"/>
                </a:lnTo>
                <a:lnTo>
                  <a:pt x="18643" y="3962"/>
                </a:lnTo>
                <a:lnTo>
                  <a:pt x="148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6007854" y="7886444"/>
            <a:ext cx="51435" cy="70485"/>
          </a:xfrm>
          <a:custGeom>
            <a:avLst/>
            <a:gdLst/>
            <a:ahLst/>
            <a:cxnLst/>
            <a:rect l="l" t="t" r="r" b="b"/>
            <a:pathLst>
              <a:path w="51435" h="70484">
                <a:moveTo>
                  <a:pt x="26136" y="0"/>
                </a:moveTo>
                <a:lnTo>
                  <a:pt x="2286" y="24993"/>
                </a:lnTo>
                <a:lnTo>
                  <a:pt x="5524" y="30505"/>
                </a:lnTo>
                <a:lnTo>
                  <a:pt x="12077" y="33845"/>
                </a:lnTo>
                <a:lnTo>
                  <a:pt x="12077" y="34150"/>
                </a:lnTo>
                <a:lnTo>
                  <a:pt x="4686" y="37388"/>
                </a:lnTo>
                <a:lnTo>
                  <a:pt x="0" y="43014"/>
                </a:lnTo>
                <a:lnTo>
                  <a:pt x="0" y="51130"/>
                </a:lnTo>
                <a:lnTo>
                  <a:pt x="1504" y="57945"/>
                </a:lnTo>
                <a:lnTo>
                  <a:pt x="6103" y="63998"/>
                </a:lnTo>
                <a:lnTo>
                  <a:pt x="13924" y="68332"/>
                </a:lnTo>
                <a:lnTo>
                  <a:pt x="25095" y="69989"/>
                </a:lnTo>
                <a:lnTo>
                  <a:pt x="35801" y="68511"/>
                </a:lnTo>
                <a:lnTo>
                  <a:pt x="44013" y="64338"/>
                </a:lnTo>
                <a:lnTo>
                  <a:pt x="48304" y="59054"/>
                </a:lnTo>
                <a:lnTo>
                  <a:pt x="19786" y="59054"/>
                </a:lnTo>
                <a:lnTo>
                  <a:pt x="16040" y="54457"/>
                </a:lnTo>
                <a:lnTo>
                  <a:pt x="16141" y="44678"/>
                </a:lnTo>
                <a:lnTo>
                  <a:pt x="19151" y="40919"/>
                </a:lnTo>
                <a:lnTo>
                  <a:pt x="24371" y="39471"/>
                </a:lnTo>
                <a:lnTo>
                  <a:pt x="49840" y="39471"/>
                </a:lnTo>
                <a:lnTo>
                  <a:pt x="45313" y="35102"/>
                </a:lnTo>
                <a:lnTo>
                  <a:pt x="38747" y="32588"/>
                </a:lnTo>
                <a:lnTo>
                  <a:pt x="38747" y="32283"/>
                </a:lnTo>
                <a:lnTo>
                  <a:pt x="45415" y="28943"/>
                </a:lnTo>
                <a:lnTo>
                  <a:pt x="46092" y="27698"/>
                </a:lnTo>
                <a:lnTo>
                  <a:pt x="26758" y="27698"/>
                </a:lnTo>
                <a:lnTo>
                  <a:pt x="21348" y="26034"/>
                </a:lnTo>
                <a:lnTo>
                  <a:pt x="17183" y="23113"/>
                </a:lnTo>
                <a:lnTo>
                  <a:pt x="17183" y="14262"/>
                </a:lnTo>
                <a:lnTo>
                  <a:pt x="19989" y="10718"/>
                </a:lnTo>
                <a:lnTo>
                  <a:pt x="46913" y="10718"/>
                </a:lnTo>
                <a:lnTo>
                  <a:pt x="43270" y="5607"/>
                </a:lnTo>
                <a:lnTo>
                  <a:pt x="36316" y="1559"/>
                </a:lnTo>
                <a:lnTo>
                  <a:pt x="26136" y="0"/>
                </a:lnTo>
                <a:close/>
              </a:path>
              <a:path w="51435" h="70484">
                <a:moveTo>
                  <a:pt x="49840" y="39471"/>
                </a:moveTo>
                <a:lnTo>
                  <a:pt x="24371" y="39471"/>
                </a:lnTo>
                <a:lnTo>
                  <a:pt x="30619" y="41135"/>
                </a:lnTo>
                <a:lnTo>
                  <a:pt x="34988" y="44678"/>
                </a:lnTo>
                <a:lnTo>
                  <a:pt x="34988" y="55410"/>
                </a:lnTo>
                <a:lnTo>
                  <a:pt x="31343" y="59054"/>
                </a:lnTo>
                <a:lnTo>
                  <a:pt x="48304" y="59054"/>
                </a:lnTo>
                <a:lnTo>
                  <a:pt x="49275" y="57859"/>
                </a:lnTo>
                <a:lnTo>
                  <a:pt x="51107" y="49568"/>
                </a:lnTo>
                <a:lnTo>
                  <a:pt x="51130" y="40716"/>
                </a:lnTo>
                <a:lnTo>
                  <a:pt x="49840" y="39471"/>
                </a:lnTo>
                <a:close/>
              </a:path>
              <a:path w="51435" h="70484">
                <a:moveTo>
                  <a:pt x="46913" y="10718"/>
                </a:moveTo>
                <a:lnTo>
                  <a:pt x="31242" y="10718"/>
                </a:lnTo>
                <a:lnTo>
                  <a:pt x="33642" y="14884"/>
                </a:lnTo>
                <a:lnTo>
                  <a:pt x="33642" y="23329"/>
                </a:lnTo>
                <a:lnTo>
                  <a:pt x="30416" y="26657"/>
                </a:lnTo>
                <a:lnTo>
                  <a:pt x="26758" y="27698"/>
                </a:lnTo>
                <a:lnTo>
                  <a:pt x="46092" y="27698"/>
                </a:lnTo>
                <a:lnTo>
                  <a:pt x="48471" y="23329"/>
                </a:lnTo>
                <a:lnTo>
                  <a:pt x="48526" y="17386"/>
                </a:lnTo>
                <a:lnTo>
                  <a:pt x="47255" y="11197"/>
                </a:lnTo>
                <a:lnTo>
                  <a:pt x="46913" y="107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6067450" y="7887585"/>
            <a:ext cx="48260" cy="67945"/>
          </a:xfrm>
          <a:custGeom>
            <a:avLst/>
            <a:gdLst/>
            <a:ahLst/>
            <a:cxnLst/>
            <a:rect l="l" t="t" r="r" b="b"/>
            <a:pathLst>
              <a:path w="48260" h="67945">
                <a:moveTo>
                  <a:pt x="47802" y="0"/>
                </a:moveTo>
                <a:lnTo>
                  <a:pt x="0" y="0"/>
                </a:lnTo>
                <a:lnTo>
                  <a:pt x="0" y="13017"/>
                </a:lnTo>
                <a:lnTo>
                  <a:pt x="31038" y="13017"/>
                </a:lnTo>
                <a:lnTo>
                  <a:pt x="31038" y="13233"/>
                </a:lnTo>
                <a:lnTo>
                  <a:pt x="3124" y="67703"/>
                </a:lnTo>
                <a:lnTo>
                  <a:pt x="19888" y="67703"/>
                </a:lnTo>
                <a:lnTo>
                  <a:pt x="47802" y="9994"/>
                </a:lnTo>
                <a:lnTo>
                  <a:pt x="47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6123302" y="7886435"/>
            <a:ext cx="51435" cy="70485"/>
          </a:xfrm>
          <a:custGeom>
            <a:avLst/>
            <a:gdLst/>
            <a:ahLst/>
            <a:cxnLst/>
            <a:rect l="l" t="t" r="r" b="b"/>
            <a:pathLst>
              <a:path w="51435" h="70484">
                <a:moveTo>
                  <a:pt x="6248" y="57391"/>
                </a:moveTo>
                <a:lnTo>
                  <a:pt x="6248" y="69786"/>
                </a:lnTo>
                <a:lnTo>
                  <a:pt x="8013" y="69888"/>
                </a:lnTo>
                <a:lnTo>
                  <a:pt x="10731" y="70002"/>
                </a:lnTo>
                <a:lnTo>
                  <a:pt x="13436" y="69786"/>
                </a:lnTo>
                <a:lnTo>
                  <a:pt x="41604" y="57594"/>
                </a:lnTo>
                <a:lnTo>
                  <a:pt x="8216" y="57594"/>
                </a:lnTo>
                <a:lnTo>
                  <a:pt x="6248" y="57391"/>
                </a:lnTo>
                <a:close/>
              </a:path>
              <a:path w="51435" h="70484">
                <a:moveTo>
                  <a:pt x="49881" y="40614"/>
                </a:moveTo>
                <a:lnTo>
                  <a:pt x="34683" y="40614"/>
                </a:lnTo>
                <a:lnTo>
                  <a:pt x="35001" y="40728"/>
                </a:lnTo>
                <a:lnTo>
                  <a:pt x="33731" y="45834"/>
                </a:lnTo>
                <a:lnTo>
                  <a:pt x="30822" y="50203"/>
                </a:lnTo>
                <a:lnTo>
                  <a:pt x="22809" y="55727"/>
                </a:lnTo>
                <a:lnTo>
                  <a:pt x="17907" y="57073"/>
                </a:lnTo>
                <a:lnTo>
                  <a:pt x="9994" y="57594"/>
                </a:lnTo>
                <a:lnTo>
                  <a:pt x="41604" y="57594"/>
                </a:lnTo>
                <a:lnTo>
                  <a:pt x="44236" y="54562"/>
                </a:lnTo>
                <a:lnTo>
                  <a:pt x="47975" y="47472"/>
                </a:lnTo>
                <a:lnTo>
                  <a:pt x="49881" y="40614"/>
                </a:lnTo>
                <a:close/>
              </a:path>
              <a:path w="51435" h="70484">
                <a:moveTo>
                  <a:pt x="25514" y="0"/>
                </a:moveTo>
                <a:lnTo>
                  <a:pt x="15242" y="1948"/>
                </a:lnTo>
                <a:lnTo>
                  <a:pt x="7170" y="7227"/>
                </a:lnTo>
                <a:lnTo>
                  <a:pt x="1891" y="14985"/>
                </a:lnTo>
                <a:lnTo>
                  <a:pt x="0" y="24371"/>
                </a:lnTo>
                <a:lnTo>
                  <a:pt x="1691" y="33215"/>
                </a:lnTo>
                <a:lnTo>
                  <a:pt x="6272" y="39868"/>
                </a:lnTo>
                <a:lnTo>
                  <a:pt x="13003" y="44059"/>
                </a:lnTo>
                <a:lnTo>
                  <a:pt x="21145" y="45516"/>
                </a:lnTo>
                <a:lnTo>
                  <a:pt x="27292" y="45516"/>
                </a:lnTo>
                <a:lnTo>
                  <a:pt x="31661" y="43751"/>
                </a:lnTo>
                <a:lnTo>
                  <a:pt x="34683" y="40614"/>
                </a:lnTo>
                <a:lnTo>
                  <a:pt x="49881" y="40614"/>
                </a:lnTo>
                <a:lnTo>
                  <a:pt x="50326" y="39011"/>
                </a:lnTo>
                <a:lnTo>
                  <a:pt x="50719" y="34264"/>
                </a:lnTo>
                <a:lnTo>
                  <a:pt x="18961" y="34264"/>
                </a:lnTo>
                <a:lnTo>
                  <a:pt x="15824" y="29260"/>
                </a:lnTo>
                <a:lnTo>
                  <a:pt x="15722" y="16357"/>
                </a:lnTo>
                <a:lnTo>
                  <a:pt x="19685" y="11569"/>
                </a:lnTo>
                <a:lnTo>
                  <a:pt x="46344" y="11569"/>
                </a:lnTo>
                <a:lnTo>
                  <a:pt x="44853" y="8645"/>
                </a:lnTo>
                <a:lnTo>
                  <a:pt x="36858" y="2330"/>
                </a:lnTo>
                <a:lnTo>
                  <a:pt x="25514" y="0"/>
                </a:lnTo>
                <a:close/>
              </a:path>
              <a:path w="51435" h="70484">
                <a:moveTo>
                  <a:pt x="46344" y="11569"/>
                </a:moveTo>
                <a:lnTo>
                  <a:pt x="32283" y="11569"/>
                </a:lnTo>
                <a:lnTo>
                  <a:pt x="35001" y="18643"/>
                </a:lnTo>
                <a:lnTo>
                  <a:pt x="35001" y="27813"/>
                </a:lnTo>
                <a:lnTo>
                  <a:pt x="34683" y="28854"/>
                </a:lnTo>
                <a:lnTo>
                  <a:pt x="34163" y="29794"/>
                </a:lnTo>
                <a:lnTo>
                  <a:pt x="32689" y="32181"/>
                </a:lnTo>
                <a:lnTo>
                  <a:pt x="29679" y="34264"/>
                </a:lnTo>
                <a:lnTo>
                  <a:pt x="50719" y="34264"/>
                </a:lnTo>
                <a:lnTo>
                  <a:pt x="51090" y="29794"/>
                </a:lnTo>
                <a:lnTo>
                  <a:pt x="51100" y="28854"/>
                </a:lnTo>
                <a:lnTo>
                  <a:pt x="49585" y="17927"/>
                </a:lnTo>
                <a:lnTo>
                  <a:pt x="46344" y="11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6178219" y="7937058"/>
            <a:ext cx="24130" cy="31115"/>
          </a:xfrm>
          <a:custGeom>
            <a:avLst/>
            <a:gdLst/>
            <a:ahLst/>
            <a:cxnLst/>
            <a:rect l="l" t="t" r="r" b="b"/>
            <a:pathLst>
              <a:path w="24129" h="31115">
                <a:moveTo>
                  <a:pt x="23647" y="0"/>
                </a:moveTo>
                <a:lnTo>
                  <a:pt x="7505" y="1041"/>
                </a:lnTo>
                <a:lnTo>
                  <a:pt x="6170" y="8356"/>
                </a:lnTo>
                <a:lnTo>
                  <a:pt x="4414" y="15906"/>
                </a:lnTo>
                <a:lnTo>
                  <a:pt x="2328" y="23419"/>
                </a:lnTo>
                <a:lnTo>
                  <a:pt x="0" y="30619"/>
                </a:lnTo>
                <a:lnTo>
                  <a:pt x="10515" y="29679"/>
                </a:lnTo>
                <a:lnTo>
                  <a:pt x="14196" y="23106"/>
                </a:lnTo>
                <a:lnTo>
                  <a:pt x="17672" y="15773"/>
                </a:lnTo>
                <a:lnTo>
                  <a:pt x="20852" y="7973"/>
                </a:lnTo>
                <a:lnTo>
                  <a:pt x="236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6208436" y="7886438"/>
            <a:ext cx="51435" cy="70485"/>
          </a:xfrm>
          <a:custGeom>
            <a:avLst/>
            <a:gdLst/>
            <a:ahLst/>
            <a:cxnLst/>
            <a:rect l="l" t="t" r="r" b="b"/>
            <a:pathLst>
              <a:path w="51435" h="70484">
                <a:moveTo>
                  <a:pt x="25844" y="0"/>
                </a:moveTo>
                <a:lnTo>
                  <a:pt x="14423" y="2730"/>
                </a:lnTo>
                <a:lnTo>
                  <a:pt x="6359" y="10207"/>
                </a:lnTo>
                <a:lnTo>
                  <a:pt x="1577" y="21356"/>
                </a:lnTo>
                <a:lnTo>
                  <a:pt x="0" y="35102"/>
                </a:lnTo>
                <a:lnTo>
                  <a:pt x="1542" y="48633"/>
                </a:lnTo>
                <a:lnTo>
                  <a:pt x="6137" y="59728"/>
                </a:lnTo>
                <a:lnTo>
                  <a:pt x="13994" y="67231"/>
                </a:lnTo>
                <a:lnTo>
                  <a:pt x="25323" y="69989"/>
                </a:lnTo>
                <a:lnTo>
                  <a:pt x="36634" y="67416"/>
                </a:lnTo>
                <a:lnTo>
                  <a:pt x="44664" y="60185"/>
                </a:lnTo>
                <a:lnTo>
                  <a:pt x="45596" y="58013"/>
                </a:lnTo>
                <a:lnTo>
                  <a:pt x="19583" y="58013"/>
                </a:lnTo>
                <a:lnTo>
                  <a:pt x="15849" y="50622"/>
                </a:lnTo>
                <a:lnTo>
                  <a:pt x="15849" y="19380"/>
                </a:lnTo>
                <a:lnTo>
                  <a:pt x="19799" y="11976"/>
                </a:lnTo>
                <a:lnTo>
                  <a:pt x="45868" y="11976"/>
                </a:lnTo>
                <a:lnTo>
                  <a:pt x="45234" y="10388"/>
                </a:lnTo>
                <a:lnTo>
                  <a:pt x="37421" y="2811"/>
                </a:lnTo>
                <a:lnTo>
                  <a:pt x="25844" y="0"/>
                </a:lnTo>
                <a:close/>
              </a:path>
              <a:path w="51435" h="70484">
                <a:moveTo>
                  <a:pt x="45868" y="11976"/>
                </a:moveTo>
                <a:lnTo>
                  <a:pt x="31991" y="11976"/>
                </a:lnTo>
                <a:lnTo>
                  <a:pt x="35204" y="19900"/>
                </a:lnTo>
                <a:lnTo>
                  <a:pt x="35204" y="50304"/>
                </a:lnTo>
                <a:lnTo>
                  <a:pt x="31864" y="58013"/>
                </a:lnTo>
                <a:lnTo>
                  <a:pt x="45596" y="58013"/>
                </a:lnTo>
                <a:lnTo>
                  <a:pt x="49453" y="49029"/>
                </a:lnTo>
                <a:lnTo>
                  <a:pt x="51041" y="34683"/>
                </a:lnTo>
                <a:lnTo>
                  <a:pt x="49651" y="21441"/>
                </a:lnTo>
                <a:lnTo>
                  <a:pt x="45868" y="119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6268039" y="7887585"/>
            <a:ext cx="48260" cy="67945"/>
          </a:xfrm>
          <a:custGeom>
            <a:avLst/>
            <a:gdLst/>
            <a:ahLst/>
            <a:cxnLst/>
            <a:rect l="l" t="t" r="r" b="b"/>
            <a:pathLst>
              <a:path w="48260" h="67945">
                <a:moveTo>
                  <a:pt x="47802" y="0"/>
                </a:moveTo>
                <a:lnTo>
                  <a:pt x="0" y="0"/>
                </a:lnTo>
                <a:lnTo>
                  <a:pt x="0" y="13017"/>
                </a:lnTo>
                <a:lnTo>
                  <a:pt x="31038" y="13017"/>
                </a:lnTo>
                <a:lnTo>
                  <a:pt x="31038" y="13233"/>
                </a:lnTo>
                <a:lnTo>
                  <a:pt x="3124" y="67703"/>
                </a:lnTo>
                <a:lnTo>
                  <a:pt x="19888" y="67703"/>
                </a:lnTo>
                <a:lnTo>
                  <a:pt x="47802" y="9994"/>
                </a:lnTo>
                <a:lnTo>
                  <a:pt x="478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105440" y="7637524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105440" y="7826664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6085522" y="8204945"/>
            <a:ext cx="1240790" cy="0"/>
          </a:xfrm>
          <a:custGeom>
            <a:avLst/>
            <a:gdLst/>
            <a:ahLst/>
            <a:cxnLst/>
            <a:rect l="l" t="t" r="r" b="b"/>
            <a:pathLst>
              <a:path w="1240790" h="0">
                <a:moveTo>
                  <a:pt x="0" y="0"/>
                </a:moveTo>
                <a:lnTo>
                  <a:pt x="1240472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105440" y="8204945"/>
            <a:ext cx="1796414" cy="0"/>
          </a:xfrm>
          <a:custGeom>
            <a:avLst/>
            <a:gdLst/>
            <a:ahLst/>
            <a:cxnLst/>
            <a:rect l="l" t="t" r="r" b="b"/>
            <a:pathLst>
              <a:path w="1796414" h="0">
                <a:moveTo>
                  <a:pt x="0" y="0"/>
                </a:moveTo>
                <a:lnTo>
                  <a:pt x="1795983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6085522" y="8015805"/>
            <a:ext cx="1240790" cy="0"/>
          </a:xfrm>
          <a:custGeom>
            <a:avLst/>
            <a:gdLst/>
            <a:ahLst/>
            <a:cxnLst/>
            <a:rect l="l" t="t" r="r" b="b"/>
            <a:pathLst>
              <a:path w="1240790" h="0">
                <a:moveTo>
                  <a:pt x="0" y="0"/>
                </a:moveTo>
                <a:lnTo>
                  <a:pt x="1240472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105440" y="8015805"/>
            <a:ext cx="1796414" cy="0"/>
          </a:xfrm>
          <a:custGeom>
            <a:avLst/>
            <a:gdLst/>
            <a:ahLst/>
            <a:cxnLst/>
            <a:rect l="l" t="t" r="r" b="b"/>
            <a:pathLst>
              <a:path w="1796414" h="0">
                <a:moveTo>
                  <a:pt x="0" y="0"/>
                </a:moveTo>
                <a:lnTo>
                  <a:pt x="1795983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4105440" y="8394086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4105440" y="8583226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4102182" y="8772367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102182" y="8961508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828496" y="7605195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20" h="59690">
                <a:moveTo>
                  <a:pt x="19786" y="7480"/>
                </a:moveTo>
                <a:lnTo>
                  <a:pt x="12039" y="7480"/>
                </a:lnTo>
                <a:lnTo>
                  <a:pt x="12039" y="59309"/>
                </a:lnTo>
                <a:lnTo>
                  <a:pt x="19786" y="59309"/>
                </a:lnTo>
                <a:lnTo>
                  <a:pt x="19786" y="7480"/>
                </a:lnTo>
                <a:close/>
              </a:path>
              <a:path w="20320" h="59690">
                <a:moveTo>
                  <a:pt x="19786" y="0"/>
                </a:moveTo>
                <a:lnTo>
                  <a:pt x="12953" y="0"/>
                </a:lnTo>
                <a:lnTo>
                  <a:pt x="0" y="6934"/>
                </a:lnTo>
                <a:lnTo>
                  <a:pt x="1549" y="13055"/>
                </a:lnTo>
                <a:lnTo>
                  <a:pt x="11849" y="7480"/>
                </a:lnTo>
                <a:lnTo>
                  <a:pt x="19786" y="7480"/>
                </a:lnTo>
                <a:lnTo>
                  <a:pt x="19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3868973" y="760429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34757" y="0"/>
                </a:moveTo>
                <a:lnTo>
                  <a:pt x="33297" y="0"/>
                </a:lnTo>
                <a:lnTo>
                  <a:pt x="31290" y="88"/>
                </a:lnTo>
                <a:lnTo>
                  <a:pt x="28915" y="444"/>
                </a:lnTo>
                <a:lnTo>
                  <a:pt x="21435" y="1358"/>
                </a:lnTo>
                <a:lnTo>
                  <a:pt x="39" y="34493"/>
                </a:lnTo>
                <a:lnTo>
                  <a:pt x="0" y="36576"/>
                </a:lnTo>
                <a:lnTo>
                  <a:pt x="1404" y="46394"/>
                </a:lnTo>
                <a:lnTo>
                  <a:pt x="5646" y="54359"/>
                </a:lnTo>
                <a:lnTo>
                  <a:pt x="12264" y="59433"/>
                </a:lnTo>
                <a:lnTo>
                  <a:pt x="20889" y="61214"/>
                </a:lnTo>
                <a:lnTo>
                  <a:pt x="29166" y="59476"/>
                </a:lnTo>
                <a:lnTo>
                  <a:pt x="35145" y="55003"/>
                </a:lnTo>
                <a:lnTo>
                  <a:pt x="12494" y="55003"/>
                </a:lnTo>
                <a:lnTo>
                  <a:pt x="8024" y="47802"/>
                </a:lnTo>
                <a:lnTo>
                  <a:pt x="7888" y="40322"/>
                </a:lnTo>
                <a:lnTo>
                  <a:pt x="7846" y="36576"/>
                </a:lnTo>
                <a:lnTo>
                  <a:pt x="8214" y="35394"/>
                </a:lnTo>
                <a:lnTo>
                  <a:pt x="8761" y="34493"/>
                </a:lnTo>
                <a:lnTo>
                  <a:pt x="10945" y="30187"/>
                </a:lnTo>
                <a:lnTo>
                  <a:pt x="14203" y="28003"/>
                </a:lnTo>
                <a:lnTo>
                  <a:pt x="8126" y="28003"/>
                </a:lnTo>
                <a:lnTo>
                  <a:pt x="10150" y="20885"/>
                </a:lnTo>
                <a:lnTo>
                  <a:pt x="33119" y="6477"/>
                </a:lnTo>
                <a:lnTo>
                  <a:pt x="34757" y="6477"/>
                </a:lnTo>
                <a:lnTo>
                  <a:pt x="34757" y="0"/>
                </a:lnTo>
                <a:close/>
              </a:path>
              <a:path w="40639" h="61595">
                <a:moveTo>
                  <a:pt x="36077" y="27190"/>
                </a:moveTo>
                <a:lnTo>
                  <a:pt x="27645" y="27190"/>
                </a:lnTo>
                <a:lnTo>
                  <a:pt x="32471" y="32283"/>
                </a:lnTo>
                <a:lnTo>
                  <a:pt x="32471" y="49250"/>
                </a:lnTo>
                <a:lnTo>
                  <a:pt x="27823" y="55003"/>
                </a:lnTo>
                <a:lnTo>
                  <a:pt x="35145" y="55003"/>
                </a:lnTo>
                <a:lnTo>
                  <a:pt x="35364" y="54840"/>
                </a:lnTo>
                <a:lnTo>
                  <a:pt x="39252" y="48167"/>
                </a:lnTo>
                <a:lnTo>
                  <a:pt x="40599" y="40322"/>
                </a:lnTo>
                <a:lnTo>
                  <a:pt x="39281" y="32441"/>
                </a:lnTo>
                <a:lnTo>
                  <a:pt x="36077" y="27190"/>
                </a:lnTo>
                <a:close/>
              </a:path>
              <a:path w="40639" h="61595">
                <a:moveTo>
                  <a:pt x="22718" y="21158"/>
                </a:moveTo>
                <a:lnTo>
                  <a:pt x="16152" y="21158"/>
                </a:lnTo>
                <a:lnTo>
                  <a:pt x="11212" y="24257"/>
                </a:lnTo>
                <a:lnTo>
                  <a:pt x="8392" y="28003"/>
                </a:lnTo>
                <a:lnTo>
                  <a:pt x="14203" y="28003"/>
                </a:lnTo>
                <a:lnTo>
                  <a:pt x="15415" y="27190"/>
                </a:lnTo>
                <a:lnTo>
                  <a:pt x="36077" y="27190"/>
                </a:lnTo>
                <a:lnTo>
                  <a:pt x="35592" y="26396"/>
                </a:lnTo>
                <a:lnTo>
                  <a:pt x="29937" y="22523"/>
                </a:lnTo>
                <a:lnTo>
                  <a:pt x="22718" y="21158"/>
                </a:lnTo>
                <a:close/>
              </a:path>
              <a:path w="40639" h="61595">
                <a:moveTo>
                  <a:pt x="34757" y="6477"/>
                </a:moveTo>
                <a:lnTo>
                  <a:pt x="33119" y="6477"/>
                </a:lnTo>
                <a:lnTo>
                  <a:pt x="34757" y="65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3915847" y="7604188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0"/>
                </a:lnTo>
                <a:lnTo>
                  <a:pt x="32823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3" y="55105"/>
                </a:lnTo>
                <a:lnTo>
                  <a:pt x="34838" y="53227"/>
                </a:lnTo>
                <a:lnTo>
                  <a:pt x="38847" y="43415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3962620" y="7604188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0"/>
                </a:lnTo>
                <a:lnTo>
                  <a:pt x="32823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3" y="55105"/>
                </a:lnTo>
                <a:lnTo>
                  <a:pt x="34838" y="53227"/>
                </a:lnTo>
                <a:lnTo>
                  <a:pt x="38847" y="43415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4009399" y="7604188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0"/>
                </a:lnTo>
                <a:lnTo>
                  <a:pt x="32823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3" y="55105"/>
                </a:lnTo>
                <a:lnTo>
                  <a:pt x="34838" y="53227"/>
                </a:lnTo>
                <a:lnTo>
                  <a:pt x="38847" y="43415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828496" y="7794342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20" h="59690">
                <a:moveTo>
                  <a:pt x="19786" y="7480"/>
                </a:moveTo>
                <a:lnTo>
                  <a:pt x="12039" y="7480"/>
                </a:lnTo>
                <a:lnTo>
                  <a:pt x="12039" y="59308"/>
                </a:lnTo>
                <a:lnTo>
                  <a:pt x="19786" y="59308"/>
                </a:lnTo>
                <a:lnTo>
                  <a:pt x="19786" y="7480"/>
                </a:lnTo>
                <a:close/>
              </a:path>
              <a:path w="20320" h="59690">
                <a:moveTo>
                  <a:pt x="19786" y="0"/>
                </a:moveTo>
                <a:lnTo>
                  <a:pt x="12953" y="0"/>
                </a:lnTo>
                <a:lnTo>
                  <a:pt x="0" y="6934"/>
                </a:lnTo>
                <a:lnTo>
                  <a:pt x="1549" y="13055"/>
                </a:lnTo>
                <a:lnTo>
                  <a:pt x="11849" y="7480"/>
                </a:lnTo>
                <a:lnTo>
                  <a:pt x="19786" y="7480"/>
                </a:lnTo>
                <a:lnTo>
                  <a:pt x="19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867152" y="7794349"/>
            <a:ext cx="43815" cy="59690"/>
          </a:xfrm>
          <a:custGeom>
            <a:avLst/>
            <a:gdLst/>
            <a:ahLst/>
            <a:cxnLst/>
            <a:rect l="l" t="t" r="r" b="b"/>
            <a:pathLst>
              <a:path w="43814" h="59690">
                <a:moveTo>
                  <a:pt x="35115" y="43154"/>
                </a:moveTo>
                <a:lnTo>
                  <a:pt x="27546" y="43154"/>
                </a:lnTo>
                <a:lnTo>
                  <a:pt x="27546" y="59296"/>
                </a:lnTo>
                <a:lnTo>
                  <a:pt x="35115" y="59296"/>
                </a:lnTo>
                <a:lnTo>
                  <a:pt x="35115" y="43154"/>
                </a:lnTo>
                <a:close/>
              </a:path>
              <a:path w="43814" h="59690">
                <a:moveTo>
                  <a:pt x="35115" y="0"/>
                </a:moveTo>
                <a:lnTo>
                  <a:pt x="26454" y="0"/>
                </a:lnTo>
                <a:lnTo>
                  <a:pt x="0" y="37858"/>
                </a:lnTo>
                <a:lnTo>
                  <a:pt x="0" y="43154"/>
                </a:lnTo>
                <a:lnTo>
                  <a:pt x="43421" y="43154"/>
                </a:lnTo>
                <a:lnTo>
                  <a:pt x="43421" y="36855"/>
                </a:lnTo>
                <a:lnTo>
                  <a:pt x="8115" y="36855"/>
                </a:lnTo>
                <a:lnTo>
                  <a:pt x="8115" y="36664"/>
                </a:lnTo>
                <a:lnTo>
                  <a:pt x="22618" y="16510"/>
                </a:lnTo>
                <a:lnTo>
                  <a:pt x="24269" y="13766"/>
                </a:lnTo>
                <a:lnTo>
                  <a:pt x="25717" y="11214"/>
                </a:lnTo>
                <a:lnTo>
                  <a:pt x="27546" y="7759"/>
                </a:lnTo>
                <a:lnTo>
                  <a:pt x="35115" y="7759"/>
                </a:lnTo>
                <a:lnTo>
                  <a:pt x="35115" y="0"/>
                </a:lnTo>
                <a:close/>
              </a:path>
              <a:path w="43814" h="59690">
                <a:moveTo>
                  <a:pt x="35115" y="7759"/>
                </a:moveTo>
                <a:lnTo>
                  <a:pt x="27825" y="7759"/>
                </a:lnTo>
                <a:lnTo>
                  <a:pt x="27635" y="10858"/>
                </a:lnTo>
                <a:lnTo>
                  <a:pt x="27546" y="36855"/>
                </a:lnTo>
                <a:lnTo>
                  <a:pt x="35115" y="36855"/>
                </a:lnTo>
                <a:lnTo>
                  <a:pt x="35115" y="7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915847" y="7793335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0"/>
                </a:lnTo>
                <a:lnTo>
                  <a:pt x="32823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3" y="55105"/>
                </a:lnTo>
                <a:lnTo>
                  <a:pt x="34838" y="53227"/>
                </a:lnTo>
                <a:lnTo>
                  <a:pt x="38847" y="43415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3962620" y="7793335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0"/>
                </a:lnTo>
                <a:lnTo>
                  <a:pt x="32823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3" y="55105"/>
                </a:lnTo>
                <a:lnTo>
                  <a:pt x="34838" y="53227"/>
                </a:lnTo>
                <a:lnTo>
                  <a:pt x="38847" y="43415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4009399" y="7793335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0"/>
                </a:lnTo>
                <a:lnTo>
                  <a:pt x="32823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3" y="55105"/>
                </a:lnTo>
                <a:lnTo>
                  <a:pt x="34838" y="53227"/>
                </a:lnTo>
                <a:lnTo>
                  <a:pt x="38847" y="43415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828496" y="7983483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20" h="59690">
                <a:moveTo>
                  <a:pt x="19786" y="7480"/>
                </a:moveTo>
                <a:lnTo>
                  <a:pt x="12039" y="7480"/>
                </a:lnTo>
                <a:lnTo>
                  <a:pt x="12039" y="59308"/>
                </a:lnTo>
                <a:lnTo>
                  <a:pt x="19786" y="59308"/>
                </a:lnTo>
                <a:lnTo>
                  <a:pt x="19786" y="7480"/>
                </a:lnTo>
                <a:close/>
              </a:path>
              <a:path w="20320" h="59690">
                <a:moveTo>
                  <a:pt x="19786" y="0"/>
                </a:moveTo>
                <a:lnTo>
                  <a:pt x="12953" y="0"/>
                </a:lnTo>
                <a:lnTo>
                  <a:pt x="0" y="6934"/>
                </a:lnTo>
                <a:lnTo>
                  <a:pt x="1549" y="13055"/>
                </a:lnTo>
                <a:lnTo>
                  <a:pt x="11849" y="7480"/>
                </a:lnTo>
                <a:lnTo>
                  <a:pt x="19786" y="7480"/>
                </a:lnTo>
                <a:lnTo>
                  <a:pt x="19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3869881" y="7982474"/>
            <a:ext cx="38100" cy="60325"/>
          </a:xfrm>
          <a:custGeom>
            <a:avLst/>
            <a:gdLst/>
            <a:ahLst/>
            <a:cxnLst/>
            <a:rect l="l" t="t" r="r" b="b"/>
            <a:pathLst>
              <a:path w="38100" h="60325">
                <a:moveTo>
                  <a:pt x="35120" y="6667"/>
                </a:moveTo>
                <a:lnTo>
                  <a:pt x="25450" y="6667"/>
                </a:lnTo>
                <a:lnTo>
                  <a:pt x="28371" y="12230"/>
                </a:lnTo>
                <a:lnTo>
                  <a:pt x="28371" y="18262"/>
                </a:lnTo>
                <a:lnTo>
                  <a:pt x="0" y="55384"/>
                </a:lnTo>
                <a:lnTo>
                  <a:pt x="0" y="60312"/>
                </a:lnTo>
                <a:lnTo>
                  <a:pt x="37858" y="60312"/>
                </a:lnTo>
                <a:lnTo>
                  <a:pt x="37858" y="53644"/>
                </a:lnTo>
                <a:lnTo>
                  <a:pt x="11226" y="53644"/>
                </a:lnTo>
                <a:lnTo>
                  <a:pt x="11226" y="53466"/>
                </a:lnTo>
                <a:lnTo>
                  <a:pt x="36410" y="17259"/>
                </a:lnTo>
                <a:lnTo>
                  <a:pt x="36410" y="8762"/>
                </a:lnTo>
                <a:lnTo>
                  <a:pt x="35120" y="6667"/>
                </a:lnTo>
                <a:close/>
              </a:path>
              <a:path w="38100" h="60325">
                <a:moveTo>
                  <a:pt x="31013" y="0"/>
                </a:moveTo>
                <a:lnTo>
                  <a:pt x="11404" y="0"/>
                </a:lnTo>
                <a:lnTo>
                  <a:pt x="5562" y="2565"/>
                </a:lnTo>
                <a:lnTo>
                  <a:pt x="1460" y="6032"/>
                </a:lnTo>
                <a:lnTo>
                  <a:pt x="4025" y="11683"/>
                </a:lnTo>
                <a:lnTo>
                  <a:pt x="6756" y="9410"/>
                </a:lnTo>
                <a:lnTo>
                  <a:pt x="11226" y="6667"/>
                </a:lnTo>
                <a:lnTo>
                  <a:pt x="35120" y="6667"/>
                </a:lnTo>
                <a:lnTo>
                  <a:pt x="31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3915847" y="7982475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962620" y="7982475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4009399" y="7982475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828496" y="8172623"/>
            <a:ext cx="20320" cy="59690"/>
          </a:xfrm>
          <a:custGeom>
            <a:avLst/>
            <a:gdLst/>
            <a:ahLst/>
            <a:cxnLst/>
            <a:rect l="l" t="t" r="r" b="b"/>
            <a:pathLst>
              <a:path w="20320" h="59690">
                <a:moveTo>
                  <a:pt x="19786" y="7480"/>
                </a:moveTo>
                <a:lnTo>
                  <a:pt x="12039" y="7480"/>
                </a:lnTo>
                <a:lnTo>
                  <a:pt x="12039" y="59309"/>
                </a:lnTo>
                <a:lnTo>
                  <a:pt x="19786" y="59309"/>
                </a:lnTo>
                <a:lnTo>
                  <a:pt x="19786" y="7480"/>
                </a:lnTo>
                <a:close/>
              </a:path>
              <a:path w="20320" h="59690">
                <a:moveTo>
                  <a:pt x="19786" y="0"/>
                </a:moveTo>
                <a:lnTo>
                  <a:pt x="12953" y="0"/>
                </a:lnTo>
                <a:lnTo>
                  <a:pt x="0" y="6934"/>
                </a:lnTo>
                <a:lnTo>
                  <a:pt x="1549" y="13055"/>
                </a:lnTo>
                <a:lnTo>
                  <a:pt x="11849" y="7480"/>
                </a:lnTo>
                <a:lnTo>
                  <a:pt x="19786" y="7480"/>
                </a:lnTo>
                <a:lnTo>
                  <a:pt x="19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869074" y="8171616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915847" y="8171616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962620" y="8171616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4009399" y="8171616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869156" y="8360763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32118" y="0"/>
                </a:moveTo>
                <a:lnTo>
                  <a:pt x="10210" y="0"/>
                </a:lnTo>
                <a:lnTo>
                  <a:pt x="2273" y="6388"/>
                </a:lnTo>
                <a:lnTo>
                  <a:pt x="2273" y="20904"/>
                </a:lnTo>
                <a:lnTo>
                  <a:pt x="5105" y="26009"/>
                </a:lnTo>
                <a:lnTo>
                  <a:pt x="11684" y="29108"/>
                </a:lnTo>
                <a:lnTo>
                  <a:pt x="11772" y="29387"/>
                </a:lnTo>
                <a:lnTo>
                  <a:pt x="4470" y="32486"/>
                </a:lnTo>
                <a:lnTo>
                  <a:pt x="85" y="37680"/>
                </a:lnTo>
                <a:lnTo>
                  <a:pt x="0" y="45262"/>
                </a:lnTo>
                <a:lnTo>
                  <a:pt x="1362" y="51425"/>
                </a:lnTo>
                <a:lnTo>
                  <a:pt x="5291" y="56537"/>
                </a:lnTo>
                <a:lnTo>
                  <a:pt x="11546" y="60025"/>
                </a:lnTo>
                <a:lnTo>
                  <a:pt x="19888" y="61315"/>
                </a:lnTo>
                <a:lnTo>
                  <a:pt x="27807" y="60070"/>
                </a:lnTo>
                <a:lnTo>
                  <a:pt x="34228" y="56537"/>
                </a:lnTo>
                <a:lnTo>
                  <a:pt x="35064" y="55473"/>
                </a:lnTo>
                <a:lnTo>
                  <a:pt x="12496" y="55473"/>
                </a:lnTo>
                <a:lnTo>
                  <a:pt x="7937" y="50190"/>
                </a:lnTo>
                <a:lnTo>
                  <a:pt x="8166" y="45262"/>
                </a:lnTo>
                <a:lnTo>
                  <a:pt x="8216" y="38506"/>
                </a:lnTo>
                <a:lnTo>
                  <a:pt x="11950" y="33947"/>
                </a:lnTo>
                <a:lnTo>
                  <a:pt x="18884" y="31940"/>
                </a:lnTo>
                <a:lnTo>
                  <a:pt x="35729" y="31940"/>
                </a:lnTo>
                <a:lnTo>
                  <a:pt x="35483" y="31661"/>
                </a:lnTo>
                <a:lnTo>
                  <a:pt x="28105" y="28752"/>
                </a:lnTo>
                <a:lnTo>
                  <a:pt x="28105" y="28473"/>
                </a:lnTo>
                <a:lnTo>
                  <a:pt x="32867" y="26200"/>
                </a:lnTo>
                <a:lnTo>
                  <a:pt x="21158" y="26200"/>
                </a:lnTo>
                <a:lnTo>
                  <a:pt x="14325" y="24358"/>
                </a:lnTo>
                <a:lnTo>
                  <a:pt x="9855" y="21170"/>
                </a:lnTo>
                <a:lnTo>
                  <a:pt x="9855" y="10134"/>
                </a:lnTo>
                <a:lnTo>
                  <a:pt x="13500" y="5753"/>
                </a:lnTo>
                <a:lnTo>
                  <a:pt x="36696" y="5753"/>
                </a:lnTo>
                <a:lnTo>
                  <a:pt x="32118" y="0"/>
                </a:lnTo>
                <a:close/>
              </a:path>
              <a:path w="40639" h="61595">
                <a:moveTo>
                  <a:pt x="35729" y="31940"/>
                </a:moveTo>
                <a:lnTo>
                  <a:pt x="18884" y="31940"/>
                </a:lnTo>
                <a:lnTo>
                  <a:pt x="26911" y="34226"/>
                </a:lnTo>
                <a:lnTo>
                  <a:pt x="31927" y="37680"/>
                </a:lnTo>
                <a:lnTo>
                  <a:pt x="31812" y="51114"/>
                </a:lnTo>
                <a:lnTo>
                  <a:pt x="27279" y="55473"/>
                </a:lnTo>
                <a:lnTo>
                  <a:pt x="35064" y="55473"/>
                </a:lnTo>
                <a:lnTo>
                  <a:pt x="38494" y="51114"/>
                </a:lnTo>
                <a:lnTo>
                  <a:pt x="40033" y="44170"/>
                </a:lnTo>
                <a:lnTo>
                  <a:pt x="40055" y="36868"/>
                </a:lnTo>
                <a:lnTo>
                  <a:pt x="35729" y="31940"/>
                </a:lnTo>
                <a:close/>
              </a:path>
              <a:path w="40639" h="61595">
                <a:moveTo>
                  <a:pt x="36696" y="5753"/>
                </a:moveTo>
                <a:lnTo>
                  <a:pt x="27368" y="5753"/>
                </a:lnTo>
                <a:lnTo>
                  <a:pt x="30187" y="10680"/>
                </a:lnTo>
                <a:lnTo>
                  <a:pt x="30092" y="20904"/>
                </a:lnTo>
                <a:lnTo>
                  <a:pt x="26276" y="24447"/>
                </a:lnTo>
                <a:lnTo>
                  <a:pt x="21158" y="26200"/>
                </a:lnTo>
                <a:lnTo>
                  <a:pt x="32867" y="26200"/>
                </a:lnTo>
                <a:lnTo>
                  <a:pt x="35394" y="24993"/>
                </a:lnTo>
                <a:lnTo>
                  <a:pt x="37858" y="19621"/>
                </a:lnTo>
                <a:lnTo>
                  <a:pt x="37858" y="7213"/>
                </a:lnTo>
                <a:lnTo>
                  <a:pt x="36696" y="57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3915847" y="8360764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3962620" y="8360764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4009392" y="8360764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3868973" y="8550013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34757" y="0"/>
                </a:moveTo>
                <a:lnTo>
                  <a:pt x="33297" y="0"/>
                </a:lnTo>
                <a:lnTo>
                  <a:pt x="31290" y="88"/>
                </a:lnTo>
                <a:lnTo>
                  <a:pt x="28915" y="444"/>
                </a:lnTo>
                <a:lnTo>
                  <a:pt x="21435" y="1358"/>
                </a:lnTo>
                <a:lnTo>
                  <a:pt x="39" y="34493"/>
                </a:lnTo>
                <a:lnTo>
                  <a:pt x="0" y="36575"/>
                </a:lnTo>
                <a:lnTo>
                  <a:pt x="1404" y="46394"/>
                </a:lnTo>
                <a:lnTo>
                  <a:pt x="5646" y="54359"/>
                </a:lnTo>
                <a:lnTo>
                  <a:pt x="12264" y="59433"/>
                </a:lnTo>
                <a:lnTo>
                  <a:pt x="20889" y="61213"/>
                </a:lnTo>
                <a:lnTo>
                  <a:pt x="29166" y="59476"/>
                </a:lnTo>
                <a:lnTo>
                  <a:pt x="35145" y="55003"/>
                </a:lnTo>
                <a:lnTo>
                  <a:pt x="12494" y="55003"/>
                </a:lnTo>
                <a:lnTo>
                  <a:pt x="8024" y="47802"/>
                </a:lnTo>
                <a:lnTo>
                  <a:pt x="7888" y="40322"/>
                </a:lnTo>
                <a:lnTo>
                  <a:pt x="7846" y="36575"/>
                </a:lnTo>
                <a:lnTo>
                  <a:pt x="8214" y="35394"/>
                </a:lnTo>
                <a:lnTo>
                  <a:pt x="8761" y="34493"/>
                </a:lnTo>
                <a:lnTo>
                  <a:pt x="10945" y="30187"/>
                </a:lnTo>
                <a:lnTo>
                  <a:pt x="14203" y="28003"/>
                </a:lnTo>
                <a:lnTo>
                  <a:pt x="8126" y="28003"/>
                </a:lnTo>
                <a:lnTo>
                  <a:pt x="10150" y="20885"/>
                </a:lnTo>
                <a:lnTo>
                  <a:pt x="33119" y="6476"/>
                </a:lnTo>
                <a:lnTo>
                  <a:pt x="34757" y="6476"/>
                </a:lnTo>
                <a:lnTo>
                  <a:pt x="34757" y="0"/>
                </a:lnTo>
                <a:close/>
              </a:path>
              <a:path w="40639" h="61595">
                <a:moveTo>
                  <a:pt x="36077" y="27190"/>
                </a:moveTo>
                <a:lnTo>
                  <a:pt x="27645" y="27190"/>
                </a:lnTo>
                <a:lnTo>
                  <a:pt x="32471" y="32283"/>
                </a:lnTo>
                <a:lnTo>
                  <a:pt x="32471" y="49250"/>
                </a:lnTo>
                <a:lnTo>
                  <a:pt x="27823" y="55003"/>
                </a:lnTo>
                <a:lnTo>
                  <a:pt x="35145" y="55003"/>
                </a:lnTo>
                <a:lnTo>
                  <a:pt x="35364" y="54840"/>
                </a:lnTo>
                <a:lnTo>
                  <a:pt x="39252" y="48167"/>
                </a:lnTo>
                <a:lnTo>
                  <a:pt x="40599" y="40322"/>
                </a:lnTo>
                <a:lnTo>
                  <a:pt x="39281" y="32441"/>
                </a:lnTo>
                <a:lnTo>
                  <a:pt x="36077" y="27190"/>
                </a:lnTo>
                <a:close/>
              </a:path>
              <a:path w="40639" h="61595">
                <a:moveTo>
                  <a:pt x="22718" y="21158"/>
                </a:moveTo>
                <a:lnTo>
                  <a:pt x="16152" y="21158"/>
                </a:lnTo>
                <a:lnTo>
                  <a:pt x="11212" y="24256"/>
                </a:lnTo>
                <a:lnTo>
                  <a:pt x="8392" y="28003"/>
                </a:lnTo>
                <a:lnTo>
                  <a:pt x="14203" y="28003"/>
                </a:lnTo>
                <a:lnTo>
                  <a:pt x="15415" y="27190"/>
                </a:lnTo>
                <a:lnTo>
                  <a:pt x="36077" y="27190"/>
                </a:lnTo>
                <a:lnTo>
                  <a:pt x="35592" y="26396"/>
                </a:lnTo>
                <a:lnTo>
                  <a:pt x="29937" y="22523"/>
                </a:lnTo>
                <a:lnTo>
                  <a:pt x="22718" y="21158"/>
                </a:lnTo>
                <a:close/>
              </a:path>
              <a:path w="40639" h="61595">
                <a:moveTo>
                  <a:pt x="34757" y="6476"/>
                </a:moveTo>
                <a:lnTo>
                  <a:pt x="33119" y="6476"/>
                </a:lnTo>
                <a:lnTo>
                  <a:pt x="34757" y="65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3915847" y="8549910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3962620" y="8549910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4009392" y="8549910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3867152" y="8740052"/>
            <a:ext cx="43815" cy="59690"/>
          </a:xfrm>
          <a:custGeom>
            <a:avLst/>
            <a:gdLst/>
            <a:ahLst/>
            <a:cxnLst/>
            <a:rect l="l" t="t" r="r" b="b"/>
            <a:pathLst>
              <a:path w="43814" h="59690">
                <a:moveTo>
                  <a:pt x="35115" y="43167"/>
                </a:moveTo>
                <a:lnTo>
                  <a:pt x="27546" y="43167"/>
                </a:lnTo>
                <a:lnTo>
                  <a:pt x="27546" y="59308"/>
                </a:lnTo>
                <a:lnTo>
                  <a:pt x="35115" y="59308"/>
                </a:lnTo>
                <a:lnTo>
                  <a:pt x="35115" y="43167"/>
                </a:lnTo>
                <a:close/>
              </a:path>
              <a:path w="43814" h="59690">
                <a:moveTo>
                  <a:pt x="35115" y="0"/>
                </a:moveTo>
                <a:lnTo>
                  <a:pt x="26454" y="0"/>
                </a:lnTo>
                <a:lnTo>
                  <a:pt x="0" y="37871"/>
                </a:lnTo>
                <a:lnTo>
                  <a:pt x="0" y="43167"/>
                </a:lnTo>
                <a:lnTo>
                  <a:pt x="43421" y="43167"/>
                </a:lnTo>
                <a:lnTo>
                  <a:pt x="43421" y="36868"/>
                </a:lnTo>
                <a:lnTo>
                  <a:pt x="8115" y="36868"/>
                </a:lnTo>
                <a:lnTo>
                  <a:pt x="8115" y="36677"/>
                </a:lnTo>
                <a:lnTo>
                  <a:pt x="22618" y="16522"/>
                </a:lnTo>
                <a:lnTo>
                  <a:pt x="24269" y="13779"/>
                </a:lnTo>
                <a:lnTo>
                  <a:pt x="25717" y="11226"/>
                </a:lnTo>
                <a:lnTo>
                  <a:pt x="27546" y="7759"/>
                </a:lnTo>
                <a:lnTo>
                  <a:pt x="35115" y="7759"/>
                </a:lnTo>
                <a:lnTo>
                  <a:pt x="35115" y="0"/>
                </a:lnTo>
                <a:close/>
              </a:path>
              <a:path w="43814" h="59690">
                <a:moveTo>
                  <a:pt x="35115" y="7759"/>
                </a:moveTo>
                <a:lnTo>
                  <a:pt x="27825" y="7759"/>
                </a:lnTo>
                <a:lnTo>
                  <a:pt x="27635" y="10871"/>
                </a:lnTo>
                <a:lnTo>
                  <a:pt x="27546" y="36868"/>
                </a:lnTo>
                <a:lnTo>
                  <a:pt x="35115" y="36868"/>
                </a:lnTo>
                <a:lnTo>
                  <a:pt x="35115" y="7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3915847" y="873905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3962620" y="873905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4009392" y="873905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3869881" y="8928189"/>
            <a:ext cx="38100" cy="60325"/>
          </a:xfrm>
          <a:custGeom>
            <a:avLst/>
            <a:gdLst/>
            <a:ahLst/>
            <a:cxnLst/>
            <a:rect l="l" t="t" r="r" b="b"/>
            <a:pathLst>
              <a:path w="38100" h="60325">
                <a:moveTo>
                  <a:pt x="35120" y="6667"/>
                </a:moveTo>
                <a:lnTo>
                  <a:pt x="25450" y="6667"/>
                </a:lnTo>
                <a:lnTo>
                  <a:pt x="28371" y="12230"/>
                </a:lnTo>
                <a:lnTo>
                  <a:pt x="28371" y="18262"/>
                </a:lnTo>
                <a:lnTo>
                  <a:pt x="0" y="55384"/>
                </a:lnTo>
                <a:lnTo>
                  <a:pt x="0" y="60312"/>
                </a:lnTo>
                <a:lnTo>
                  <a:pt x="37858" y="60312"/>
                </a:lnTo>
                <a:lnTo>
                  <a:pt x="37858" y="53644"/>
                </a:lnTo>
                <a:lnTo>
                  <a:pt x="11226" y="53644"/>
                </a:lnTo>
                <a:lnTo>
                  <a:pt x="11226" y="53466"/>
                </a:lnTo>
                <a:lnTo>
                  <a:pt x="36410" y="17246"/>
                </a:lnTo>
                <a:lnTo>
                  <a:pt x="36410" y="8762"/>
                </a:lnTo>
                <a:lnTo>
                  <a:pt x="35120" y="6667"/>
                </a:lnTo>
                <a:close/>
              </a:path>
              <a:path w="38100" h="60325">
                <a:moveTo>
                  <a:pt x="31013" y="0"/>
                </a:moveTo>
                <a:lnTo>
                  <a:pt x="11404" y="0"/>
                </a:lnTo>
                <a:lnTo>
                  <a:pt x="5562" y="2565"/>
                </a:lnTo>
                <a:lnTo>
                  <a:pt x="1460" y="6032"/>
                </a:lnTo>
                <a:lnTo>
                  <a:pt x="4025" y="11683"/>
                </a:lnTo>
                <a:lnTo>
                  <a:pt x="6756" y="9410"/>
                </a:lnTo>
                <a:lnTo>
                  <a:pt x="11226" y="6667"/>
                </a:lnTo>
                <a:lnTo>
                  <a:pt x="35120" y="6667"/>
                </a:lnTo>
                <a:lnTo>
                  <a:pt x="31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3915847" y="892819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3962620" y="892819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00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3" y="20258"/>
                </a:lnTo>
                <a:lnTo>
                  <a:pt x="11449" y="12515"/>
                </a:lnTo>
                <a:lnTo>
                  <a:pt x="15290" y="7802"/>
                </a:lnTo>
                <a:lnTo>
                  <a:pt x="20143" y="6210"/>
                </a:lnTo>
                <a:lnTo>
                  <a:pt x="33305" y="6210"/>
                </a:lnTo>
                <a:lnTo>
                  <a:pt x="28943" y="2035"/>
                </a:lnTo>
                <a:lnTo>
                  <a:pt x="20600" y="0"/>
                </a:lnTo>
                <a:close/>
              </a:path>
              <a:path w="40639" h="61595">
                <a:moveTo>
                  <a:pt x="33305" y="6210"/>
                </a:moveTo>
                <a:lnTo>
                  <a:pt x="20143" y="6210"/>
                </a:lnTo>
                <a:lnTo>
                  <a:pt x="25514" y="7929"/>
                </a:lnTo>
                <a:lnTo>
                  <a:pt x="29283" y="12823"/>
                </a:lnTo>
                <a:lnTo>
                  <a:pt x="31480" y="20451"/>
                </a:lnTo>
                <a:lnTo>
                  <a:pt x="32168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2" y="7929"/>
                </a:lnTo>
                <a:lnTo>
                  <a:pt x="33305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4009392" y="8928191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4009399" y="9117338"/>
            <a:ext cx="40640" cy="61594"/>
          </a:xfrm>
          <a:custGeom>
            <a:avLst/>
            <a:gdLst/>
            <a:ahLst/>
            <a:cxnLst/>
            <a:rect l="l" t="t" r="r" b="b"/>
            <a:pathLst>
              <a:path w="40639" h="61595">
                <a:moveTo>
                  <a:pt x="20613" y="0"/>
                </a:moveTo>
                <a:lnTo>
                  <a:pt x="0" y="30937"/>
                </a:lnTo>
                <a:lnTo>
                  <a:pt x="1498" y="43875"/>
                </a:lnTo>
                <a:lnTo>
                  <a:pt x="5490" y="53372"/>
                </a:lnTo>
                <a:lnTo>
                  <a:pt x="11671" y="59312"/>
                </a:lnTo>
                <a:lnTo>
                  <a:pt x="19597" y="61315"/>
                </a:lnTo>
                <a:lnTo>
                  <a:pt x="28364" y="59262"/>
                </a:lnTo>
                <a:lnTo>
                  <a:pt x="32827" y="55105"/>
                </a:lnTo>
                <a:lnTo>
                  <a:pt x="20054" y="55105"/>
                </a:lnTo>
                <a:lnTo>
                  <a:pt x="15097" y="53497"/>
                </a:lnTo>
                <a:lnTo>
                  <a:pt x="11300" y="48802"/>
                </a:lnTo>
                <a:lnTo>
                  <a:pt x="8870" y="41217"/>
                </a:lnTo>
                <a:lnTo>
                  <a:pt x="8014" y="30937"/>
                </a:lnTo>
                <a:lnTo>
                  <a:pt x="8924" y="20258"/>
                </a:lnTo>
                <a:lnTo>
                  <a:pt x="11451" y="12515"/>
                </a:lnTo>
                <a:lnTo>
                  <a:pt x="15295" y="7802"/>
                </a:lnTo>
                <a:lnTo>
                  <a:pt x="20155" y="6210"/>
                </a:lnTo>
                <a:lnTo>
                  <a:pt x="33308" y="6210"/>
                </a:lnTo>
                <a:lnTo>
                  <a:pt x="28948" y="2035"/>
                </a:lnTo>
                <a:lnTo>
                  <a:pt x="20613" y="0"/>
                </a:lnTo>
                <a:close/>
              </a:path>
              <a:path w="40639" h="61595">
                <a:moveTo>
                  <a:pt x="33308" y="6210"/>
                </a:moveTo>
                <a:lnTo>
                  <a:pt x="20155" y="6210"/>
                </a:lnTo>
                <a:lnTo>
                  <a:pt x="25524" y="7929"/>
                </a:lnTo>
                <a:lnTo>
                  <a:pt x="29290" y="12823"/>
                </a:lnTo>
                <a:lnTo>
                  <a:pt x="31482" y="20451"/>
                </a:lnTo>
                <a:lnTo>
                  <a:pt x="32169" y="30022"/>
                </a:lnTo>
                <a:lnTo>
                  <a:pt x="32155" y="30937"/>
                </a:lnTo>
                <a:lnTo>
                  <a:pt x="31453" y="40639"/>
                </a:lnTo>
                <a:lnTo>
                  <a:pt x="29206" y="48425"/>
                </a:lnTo>
                <a:lnTo>
                  <a:pt x="25417" y="53372"/>
                </a:lnTo>
                <a:lnTo>
                  <a:pt x="20054" y="55105"/>
                </a:lnTo>
                <a:lnTo>
                  <a:pt x="32827" y="55105"/>
                </a:lnTo>
                <a:lnTo>
                  <a:pt x="34838" y="53232"/>
                </a:lnTo>
                <a:lnTo>
                  <a:pt x="38847" y="43420"/>
                </a:lnTo>
                <a:lnTo>
                  <a:pt x="40221" y="30022"/>
                </a:lnTo>
                <a:lnTo>
                  <a:pt x="38915" y="17364"/>
                </a:lnTo>
                <a:lnTo>
                  <a:pt x="35103" y="7929"/>
                </a:lnTo>
                <a:lnTo>
                  <a:pt x="33308" y="6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7250677" y="7764805"/>
            <a:ext cx="0" cy="1386205"/>
          </a:xfrm>
          <a:custGeom>
            <a:avLst/>
            <a:gdLst/>
            <a:ahLst/>
            <a:cxnLst/>
            <a:rect l="l" t="t" r="r" b="b"/>
            <a:pathLst>
              <a:path w="0" h="1386204">
                <a:moveTo>
                  <a:pt x="0" y="0"/>
                </a:moveTo>
                <a:lnTo>
                  <a:pt x="0" y="1385849"/>
                </a:lnTo>
              </a:path>
            </a:pathLst>
          </a:custGeom>
          <a:ln w="44411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4125507" y="9206603"/>
            <a:ext cx="75632" cy="352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25" name="object 125"/>
          <p:cNvGraphicFramePr>
            <a:graphicFrameLocks noGrp="1"/>
          </p:cNvGraphicFramePr>
          <p:nvPr/>
        </p:nvGraphicFramePr>
        <p:xfrm>
          <a:off x="4155287" y="7823406"/>
          <a:ext cx="3140075" cy="1330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100"/>
                <a:gridCol w="698500"/>
                <a:gridCol w="139700"/>
                <a:gridCol w="139700"/>
                <a:gridCol w="139700"/>
                <a:gridCol w="139700"/>
                <a:gridCol w="139700"/>
                <a:gridCol w="92075"/>
                <a:gridCol w="47625"/>
                <a:gridCol w="139700"/>
                <a:gridCol w="139700"/>
                <a:gridCol w="139700"/>
                <a:gridCol w="139700"/>
                <a:gridCol w="139700"/>
                <a:gridCol w="139700"/>
                <a:gridCol w="139700"/>
                <a:gridCol w="139700"/>
              </a:tblGrid>
              <a:tr h="189141">
                <a:tc gridSpan="8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  <a:tr h="189139">
                <a:tc gridSpan="8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  <a:tr h="189141">
                <a:tc gridSpan="8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  <a:tr h="189139">
                <a:tc gridSpan="1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  <a:tr h="189141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  <a:tr h="1891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  <a:tr h="1891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AEEF"/>
                      </a:solidFill>
                      <a:prstDash val="solid"/>
                    </a:lnL>
                    <a:lnR w="53975">
                      <a:solidFill>
                        <a:srgbClr val="00AEE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7F6E4"/>
                    </a:solidFill>
                  </a:tcPr>
                </a:tc>
              </a:tr>
            </a:tbl>
          </a:graphicData>
        </a:graphic>
      </p:graphicFrame>
      <p:sp>
        <p:nvSpPr>
          <p:cNvPr id="126" name="object 126"/>
          <p:cNvSpPr/>
          <p:nvPr/>
        </p:nvSpPr>
        <p:spPr>
          <a:xfrm>
            <a:off x="4277669" y="8830602"/>
            <a:ext cx="202753" cy="9461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4556546" y="9404829"/>
            <a:ext cx="63506" cy="5039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4556550" y="9207806"/>
            <a:ext cx="63505" cy="166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4696776" y="8754084"/>
            <a:ext cx="341186" cy="9305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115090" y="8713368"/>
            <a:ext cx="203140" cy="10859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5394368" y="9207896"/>
            <a:ext cx="63502" cy="3867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5533999" y="9206603"/>
            <a:ext cx="63506" cy="34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5673632" y="9589091"/>
            <a:ext cx="63503" cy="2867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5661503" y="9207873"/>
            <a:ext cx="75633" cy="35325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5813818" y="9702899"/>
            <a:ext cx="62230" cy="38100"/>
          </a:xfrm>
          <a:custGeom>
            <a:avLst/>
            <a:gdLst/>
            <a:ahLst/>
            <a:cxnLst/>
            <a:rect l="l" t="t" r="r" b="b"/>
            <a:pathLst>
              <a:path w="62229" h="38100">
                <a:moveTo>
                  <a:pt x="23545" y="0"/>
                </a:moveTo>
                <a:lnTo>
                  <a:pt x="12496" y="0"/>
                </a:lnTo>
                <a:lnTo>
                  <a:pt x="8026" y="2006"/>
                </a:lnTo>
                <a:lnTo>
                  <a:pt x="5105" y="5384"/>
                </a:lnTo>
                <a:lnTo>
                  <a:pt x="1828" y="9029"/>
                </a:lnTo>
                <a:lnTo>
                  <a:pt x="0" y="14782"/>
                </a:lnTo>
                <a:lnTo>
                  <a:pt x="99" y="29921"/>
                </a:lnTo>
                <a:lnTo>
                  <a:pt x="546" y="34023"/>
                </a:lnTo>
                <a:lnTo>
                  <a:pt x="1193" y="37858"/>
                </a:lnTo>
                <a:lnTo>
                  <a:pt x="61950" y="37858"/>
                </a:lnTo>
                <a:lnTo>
                  <a:pt x="61950" y="29921"/>
                </a:lnTo>
                <a:lnTo>
                  <a:pt x="6934" y="29921"/>
                </a:lnTo>
                <a:lnTo>
                  <a:pt x="6578" y="28549"/>
                </a:lnTo>
                <a:lnTo>
                  <a:pt x="6308" y="25996"/>
                </a:lnTo>
                <a:lnTo>
                  <a:pt x="6299" y="13677"/>
                </a:lnTo>
                <a:lnTo>
                  <a:pt x="10223" y="7937"/>
                </a:lnTo>
                <a:lnTo>
                  <a:pt x="34508" y="7937"/>
                </a:lnTo>
                <a:lnTo>
                  <a:pt x="31114" y="4737"/>
                </a:lnTo>
                <a:lnTo>
                  <a:pt x="27914" y="1638"/>
                </a:lnTo>
                <a:lnTo>
                  <a:pt x="23545" y="0"/>
                </a:lnTo>
                <a:close/>
              </a:path>
              <a:path w="62229" h="38100">
                <a:moveTo>
                  <a:pt x="34508" y="7937"/>
                </a:moveTo>
                <a:lnTo>
                  <a:pt x="26822" y="7937"/>
                </a:lnTo>
                <a:lnTo>
                  <a:pt x="31402" y="13677"/>
                </a:lnTo>
                <a:lnTo>
                  <a:pt x="31483" y="25996"/>
                </a:lnTo>
                <a:lnTo>
                  <a:pt x="31300" y="28092"/>
                </a:lnTo>
                <a:lnTo>
                  <a:pt x="30835" y="29921"/>
                </a:lnTo>
                <a:lnTo>
                  <a:pt x="37312" y="29921"/>
                </a:lnTo>
                <a:lnTo>
                  <a:pt x="37769" y="28092"/>
                </a:lnTo>
                <a:lnTo>
                  <a:pt x="37871" y="15786"/>
                </a:lnTo>
                <a:lnTo>
                  <a:pt x="35572" y="8940"/>
                </a:lnTo>
                <a:lnTo>
                  <a:pt x="34508" y="7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5814278" y="9653110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93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1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8" y="27000"/>
                </a:lnTo>
                <a:lnTo>
                  <a:pt x="7023" y="26098"/>
                </a:lnTo>
                <a:lnTo>
                  <a:pt x="7023" y="25908"/>
                </a:lnTo>
                <a:lnTo>
                  <a:pt x="14224" y="24079"/>
                </a:lnTo>
                <a:lnTo>
                  <a:pt x="35941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1" y="16687"/>
                </a:lnTo>
                <a:lnTo>
                  <a:pt x="35941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5814273" y="9612630"/>
            <a:ext cx="61594" cy="45720"/>
          </a:xfrm>
          <a:custGeom>
            <a:avLst/>
            <a:gdLst/>
            <a:ahLst/>
            <a:cxnLst/>
            <a:rect l="l" t="t" r="r" b="b"/>
            <a:pathLst>
              <a:path w="61595" h="45720">
                <a:moveTo>
                  <a:pt x="6756" y="0"/>
                </a:moveTo>
                <a:lnTo>
                  <a:pt x="0" y="0"/>
                </a:lnTo>
                <a:lnTo>
                  <a:pt x="0" y="45516"/>
                </a:lnTo>
                <a:lnTo>
                  <a:pt x="6756" y="45516"/>
                </a:lnTo>
                <a:lnTo>
                  <a:pt x="6756" y="26822"/>
                </a:lnTo>
                <a:lnTo>
                  <a:pt x="61493" y="26822"/>
                </a:lnTo>
                <a:lnTo>
                  <a:pt x="61493" y="18795"/>
                </a:lnTo>
                <a:lnTo>
                  <a:pt x="6756" y="18795"/>
                </a:lnTo>
                <a:lnTo>
                  <a:pt x="6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5813268" y="9555726"/>
            <a:ext cx="63500" cy="56515"/>
          </a:xfrm>
          <a:custGeom>
            <a:avLst/>
            <a:gdLst/>
            <a:ahLst/>
            <a:cxnLst/>
            <a:rect l="l" t="t" r="r" b="b"/>
            <a:pathLst>
              <a:path w="63500" h="56515">
                <a:moveTo>
                  <a:pt x="31114" y="0"/>
                </a:moveTo>
                <a:lnTo>
                  <a:pt x="18559" y="1958"/>
                </a:lnTo>
                <a:lnTo>
                  <a:pt x="8718" y="7526"/>
                </a:lnTo>
                <a:lnTo>
                  <a:pt x="2297" y="16239"/>
                </a:lnTo>
                <a:lnTo>
                  <a:pt x="0" y="27635"/>
                </a:lnTo>
                <a:lnTo>
                  <a:pt x="2301" y="39031"/>
                </a:lnTo>
                <a:lnTo>
                  <a:pt x="8828" y="48079"/>
                </a:lnTo>
                <a:lnTo>
                  <a:pt x="19014" y="54045"/>
                </a:lnTo>
                <a:lnTo>
                  <a:pt x="32296" y="56197"/>
                </a:lnTo>
                <a:lnTo>
                  <a:pt x="45020" y="54161"/>
                </a:lnTo>
                <a:lnTo>
                  <a:pt x="54875" y="48464"/>
                </a:lnTo>
                <a:lnTo>
                  <a:pt x="55421" y="47713"/>
                </a:lnTo>
                <a:lnTo>
                  <a:pt x="32118" y="47713"/>
                </a:lnTo>
                <a:lnTo>
                  <a:pt x="22411" y="46482"/>
                </a:lnTo>
                <a:lnTo>
                  <a:pt x="14230" y="42787"/>
                </a:lnTo>
                <a:lnTo>
                  <a:pt x="8583" y="36628"/>
                </a:lnTo>
                <a:lnTo>
                  <a:pt x="6501" y="28105"/>
                </a:lnTo>
                <a:lnTo>
                  <a:pt x="6570" y="27635"/>
                </a:lnTo>
                <a:lnTo>
                  <a:pt x="8664" y="19362"/>
                </a:lnTo>
                <a:lnTo>
                  <a:pt x="14393" y="13241"/>
                </a:lnTo>
                <a:lnTo>
                  <a:pt x="22416" y="9599"/>
                </a:lnTo>
                <a:lnTo>
                  <a:pt x="31483" y="8394"/>
                </a:lnTo>
                <a:lnTo>
                  <a:pt x="55247" y="8394"/>
                </a:lnTo>
                <a:lnTo>
                  <a:pt x="45106" y="2255"/>
                </a:lnTo>
                <a:lnTo>
                  <a:pt x="31114" y="0"/>
                </a:lnTo>
                <a:close/>
              </a:path>
              <a:path w="63500" h="56515">
                <a:moveTo>
                  <a:pt x="55247" y="8394"/>
                </a:moveTo>
                <a:lnTo>
                  <a:pt x="31483" y="8394"/>
                </a:lnTo>
                <a:lnTo>
                  <a:pt x="41362" y="9702"/>
                </a:lnTo>
                <a:lnTo>
                  <a:pt x="49487" y="13525"/>
                </a:lnTo>
                <a:lnTo>
                  <a:pt x="54995" y="19710"/>
                </a:lnTo>
                <a:lnTo>
                  <a:pt x="56909" y="27635"/>
                </a:lnTo>
                <a:lnTo>
                  <a:pt x="56914" y="28549"/>
                </a:lnTo>
                <a:lnTo>
                  <a:pt x="54980" y="36441"/>
                </a:lnTo>
                <a:lnTo>
                  <a:pt x="49499" y="42595"/>
                </a:lnTo>
                <a:lnTo>
                  <a:pt x="41554" y="46407"/>
                </a:lnTo>
                <a:lnTo>
                  <a:pt x="32118" y="47713"/>
                </a:lnTo>
                <a:lnTo>
                  <a:pt x="55421" y="47713"/>
                </a:lnTo>
                <a:lnTo>
                  <a:pt x="61240" y="39722"/>
                </a:lnTo>
                <a:lnTo>
                  <a:pt x="63499" y="28549"/>
                </a:lnTo>
                <a:lnTo>
                  <a:pt x="61417" y="17471"/>
                </a:lnTo>
                <a:lnTo>
                  <a:pt x="55247" y="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5813264" y="9207878"/>
            <a:ext cx="63503" cy="3182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5939964" y="9206613"/>
            <a:ext cx="75450" cy="3087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6093548" y="9376841"/>
            <a:ext cx="61594" cy="8255"/>
          </a:xfrm>
          <a:custGeom>
            <a:avLst/>
            <a:gdLst/>
            <a:ahLst/>
            <a:cxnLst/>
            <a:rect l="l" t="t" r="r" b="b"/>
            <a:pathLst>
              <a:path w="61595" h="8254">
                <a:moveTo>
                  <a:pt x="0" y="7950"/>
                </a:moveTo>
                <a:lnTo>
                  <a:pt x="61493" y="7950"/>
                </a:lnTo>
                <a:lnTo>
                  <a:pt x="61493" y="0"/>
                </a:lnTo>
                <a:lnTo>
                  <a:pt x="0" y="0"/>
                </a:lnTo>
                <a:lnTo>
                  <a:pt x="0" y="7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093138" y="9322943"/>
            <a:ext cx="62230" cy="40640"/>
          </a:xfrm>
          <a:custGeom>
            <a:avLst/>
            <a:gdLst/>
            <a:ahLst/>
            <a:cxnLst/>
            <a:rect l="l" t="t" r="r" b="b"/>
            <a:pathLst>
              <a:path w="62229" h="40640">
                <a:moveTo>
                  <a:pt x="24772" y="2197"/>
                </a:moveTo>
                <a:lnTo>
                  <a:pt x="11907" y="2197"/>
                </a:lnTo>
                <a:lnTo>
                  <a:pt x="7716" y="3924"/>
                </a:lnTo>
                <a:lnTo>
                  <a:pt x="4985" y="7023"/>
                </a:lnTo>
                <a:lnTo>
                  <a:pt x="1506" y="10858"/>
                </a:lnTo>
                <a:lnTo>
                  <a:pt x="86" y="15874"/>
                </a:lnTo>
                <a:lnTo>
                  <a:pt x="0" y="30835"/>
                </a:lnTo>
                <a:lnTo>
                  <a:pt x="413" y="36042"/>
                </a:lnTo>
                <a:lnTo>
                  <a:pt x="1239" y="40055"/>
                </a:lnTo>
                <a:lnTo>
                  <a:pt x="61907" y="40055"/>
                </a:lnTo>
                <a:lnTo>
                  <a:pt x="61907" y="32118"/>
                </a:lnTo>
                <a:lnTo>
                  <a:pt x="6801" y="32118"/>
                </a:lnTo>
                <a:lnTo>
                  <a:pt x="6446" y="30835"/>
                </a:lnTo>
                <a:lnTo>
                  <a:pt x="6078" y="28105"/>
                </a:lnTo>
                <a:lnTo>
                  <a:pt x="6166" y="15874"/>
                </a:lnTo>
                <a:lnTo>
                  <a:pt x="9634" y="10134"/>
                </a:lnTo>
                <a:lnTo>
                  <a:pt x="31112" y="10134"/>
                </a:lnTo>
                <a:lnTo>
                  <a:pt x="30157" y="7302"/>
                </a:lnTo>
                <a:lnTo>
                  <a:pt x="24772" y="2197"/>
                </a:lnTo>
                <a:close/>
              </a:path>
              <a:path w="62229" h="40640">
                <a:moveTo>
                  <a:pt x="31112" y="10134"/>
                </a:moveTo>
                <a:lnTo>
                  <a:pt x="24594" y="10134"/>
                </a:lnTo>
                <a:lnTo>
                  <a:pt x="29242" y="15506"/>
                </a:lnTo>
                <a:lnTo>
                  <a:pt x="29242" y="32118"/>
                </a:lnTo>
                <a:lnTo>
                  <a:pt x="35262" y="32118"/>
                </a:lnTo>
                <a:lnTo>
                  <a:pt x="35276" y="24269"/>
                </a:lnTo>
                <a:lnTo>
                  <a:pt x="35529" y="17437"/>
                </a:lnTo>
                <a:lnTo>
                  <a:pt x="38729" y="14147"/>
                </a:lnTo>
                <a:lnTo>
                  <a:pt x="40438" y="13779"/>
                </a:lnTo>
                <a:lnTo>
                  <a:pt x="32341" y="13779"/>
                </a:lnTo>
                <a:lnTo>
                  <a:pt x="31112" y="10134"/>
                </a:lnTo>
                <a:close/>
              </a:path>
              <a:path w="62229" h="40640">
                <a:moveTo>
                  <a:pt x="61907" y="0"/>
                </a:moveTo>
                <a:lnTo>
                  <a:pt x="59532" y="1282"/>
                </a:lnTo>
                <a:lnTo>
                  <a:pt x="53601" y="2743"/>
                </a:lnTo>
                <a:lnTo>
                  <a:pt x="38640" y="6210"/>
                </a:lnTo>
                <a:lnTo>
                  <a:pt x="34259" y="9042"/>
                </a:lnTo>
                <a:lnTo>
                  <a:pt x="32621" y="13779"/>
                </a:lnTo>
                <a:lnTo>
                  <a:pt x="40438" y="13779"/>
                </a:lnTo>
                <a:lnTo>
                  <a:pt x="54884" y="10591"/>
                </a:lnTo>
                <a:lnTo>
                  <a:pt x="60180" y="9220"/>
                </a:lnTo>
                <a:lnTo>
                  <a:pt x="61907" y="8216"/>
                </a:lnTo>
                <a:lnTo>
                  <a:pt x="619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6093556" y="9266688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1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8" y="27000"/>
                </a:lnTo>
                <a:lnTo>
                  <a:pt x="7023" y="26098"/>
                </a:lnTo>
                <a:lnTo>
                  <a:pt x="7023" y="25907"/>
                </a:lnTo>
                <a:lnTo>
                  <a:pt x="14236" y="24079"/>
                </a:lnTo>
                <a:lnTo>
                  <a:pt x="35941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1" y="16687"/>
                </a:lnTo>
                <a:lnTo>
                  <a:pt x="35941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6093550" y="9226208"/>
            <a:ext cx="61594" cy="45720"/>
          </a:xfrm>
          <a:custGeom>
            <a:avLst/>
            <a:gdLst/>
            <a:ahLst/>
            <a:cxnLst/>
            <a:rect l="l" t="t" r="r" b="b"/>
            <a:pathLst>
              <a:path w="61595" h="45720">
                <a:moveTo>
                  <a:pt x="6756" y="0"/>
                </a:moveTo>
                <a:lnTo>
                  <a:pt x="0" y="0"/>
                </a:lnTo>
                <a:lnTo>
                  <a:pt x="0" y="45516"/>
                </a:lnTo>
                <a:lnTo>
                  <a:pt x="6756" y="45516"/>
                </a:lnTo>
                <a:lnTo>
                  <a:pt x="6756" y="26822"/>
                </a:lnTo>
                <a:lnTo>
                  <a:pt x="61493" y="26822"/>
                </a:lnTo>
                <a:lnTo>
                  <a:pt x="61493" y="18795"/>
                </a:lnTo>
                <a:lnTo>
                  <a:pt x="6756" y="18795"/>
                </a:lnTo>
                <a:lnTo>
                  <a:pt x="6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6093548" y="9211449"/>
            <a:ext cx="61594" cy="8255"/>
          </a:xfrm>
          <a:custGeom>
            <a:avLst/>
            <a:gdLst/>
            <a:ahLst/>
            <a:cxnLst/>
            <a:rect l="l" t="t" r="r" b="b"/>
            <a:pathLst>
              <a:path w="61595" h="8254">
                <a:moveTo>
                  <a:pt x="0" y="7937"/>
                </a:moveTo>
                <a:lnTo>
                  <a:pt x="61493" y="7937"/>
                </a:lnTo>
                <a:lnTo>
                  <a:pt x="61493" y="0"/>
                </a:lnTo>
                <a:lnTo>
                  <a:pt x="0" y="0"/>
                </a:lnTo>
                <a:lnTo>
                  <a:pt x="0" y="7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6233184" y="9573055"/>
            <a:ext cx="61594" cy="34290"/>
          </a:xfrm>
          <a:custGeom>
            <a:avLst/>
            <a:gdLst/>
            <a:ahLst/>
            <a:cxnLst/>
            <a:rect l="l" t="t" r="r" b="b"/>
            <a:pathLst>
              <a:path w="61595" h="34290">
                <a:moveTo>
                  <a:pt x="61493" y="0"/>
                </a:moveTo>
                <a:lnTo>
                  <a:pt x="54825" y="0"/>
                </a:lnTo>
                <a:lnTo>
                  <a:pt x="54825" y="26276"/>
                </a:lnTo>
                <a:lnTo>
                  <a:pt x="0" y="26276"/>
                </a:lnTo>
                <a:lnTo>
                  <a:pt x="0" y="34213"/>
                </a:lnTo>
                <a:lnTo>
                  <a:pt x="61493" y="34213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6232178" y="9515244"/>
            <a:ext cx="63500" cy="56515"/>
          </a:xfrm>
          <a:custGeom>
            <a:avLst/>
            <a:gdLst/>
            <a:ahLst/>
            <a:cxnLst/>
            <a:rect l="l" t="t" r="r" b="b"/>
            <a:pathLst>
              <a:path w="63500" h="56515">
                <a:moveTo>
                  <a:pt x="31114" y="0"/>
                </a:moveTo>
                <a:lnTo>
                  <a:pt x="18559" y="1958"/>
                </a:lnTo>
                <a:lnTo>
                  <a:pt x="8718" y="7526"/>
                </a:lnTo>
                <a:lnTo>
                  <a:pt x="2297" y="16239"/>
                </a:lnTo>
                <a:lnTo>
                  <a:pt x="0" y="27635"/>
                </a:lnTo>
                <a:lnTo>
                  <a:pt x="2301" y="39031"/>
                </a:lnTo>
                <a:lnTo>
                  <a:pt x="8828" y="48079"/>
                </a:lnTo>
                <a:lnTo>
                  <a:pt x="19014" y="54045"/>
                </a:lnTo>
                <a:lnTo>
                  <a:pt x="32296" y="56197"/>
                </a:lnTo>
                <a:lnTo>
                  <a:pt x="45020" y="54161"/>
                </a:lnTo>
                <a:lnTo>
                  <a:pt x="54875" y="48464"/>
                </a:lnTo>
                <a:lnTo>
                  <a:pt x="55421" y="47713"/>
                </a:lnTo>
                <a:lnTo>
                  <a:pt x="32118" y="47713"/>
                </a:lnTo>
                <a:lnTo>
                  <a:pt x="22411" y="46482"/>
                </a:lnTo>
                <a:lnTo>
                  <a:pt x="14230" y="42787"/>
                </a:lnTo>
                <a:lnTo>
                  <a:pt x="8583" y="36628"/>
                </a:lnTo>
                <a:lnTo>
                  <a:pt x="6501" y="28105"/>
                </a:lnTo>
                <a:lnTo>
                  <a:pt x="6570" y="27635"/>
                </a:lnTo>
                <a:lnTo>
                  <a:pt x="8666" y="19362"/>
                </a:lnTo>
                <a:lnTo>
                  <a:pt x="14398" y="13241"/>
                </a:lnTo>
                <a:lnTo>
                  <a:pt x="22421" y="9599"/>
                </a:lnTo>
                <a:lnTo>
                  <a:pt x="31483" y="8394"/>
                </a:lnTo>
                <a:lnTo>
                  <a:pt x="55247" y="8394"/>
                </a:lnTo>
                <a:lnTo>
                  <a:pt x="45106" y="2255"/>
                </a:lnTo>
                <a:lnTo>
                  <a:pt x="31114" y="0"/>
                </a:lnTo>
                <a:close/>
              </a:path>
              <a:path w="63500" h="56515">
                <a:moveTo>
                  <a:pt x="55247" y="8394"/>
                </a:moveTo>
                <a:lnTo>
                  <a:pt x="31483" y="8394"/>
                </a:lnTo>
                <a:lnTo>
                  <a:pt x="41362" y="9702"/>
                </a:lnTo>
                <a:lnTo>
                  <a:pt x="49487" y="13525"/>
                </a:lnTo>
                <a:lnTo>
                  <a:pt x="54995" y="19710"/>
                </a:lnTo>
                <a:lnTo>
                  <a:pt x="56909" y="27635"/>
                </a:lnTo>
                <a:lnTo>
                  <a:pt x="56914" y="28549"/>
                </a:lnTo>
                <a:lnTo>
                  <a:pt x="54980" y="36441"/>
                </a:lnTo>
                <a:lnTo>
                  <a:pt x="49499" y="42595"/>
                </a:lnTo>
                <a:lnTo>
                  <a:pt x="41554" y="46407"/>
                </a:lnTo>
                <a:lnTo>
                  <a:pt x="32118" y="47713"/>
                </a:lnTo>
                <a:lnTo>
                  <a:pt x="55421" y="47713"/>
                </a:lnTo>
                <a:lnTo>
                  <a:pt x="61240" y="39722"/>
                </a:lnTo>
                <a:lnTo>
                  <a:pt x="63499" y="28549"/>
                </a:lnTo>
                <a:lnTo>
                  <a:pt x="61417" y="17471"/>
                </a:lnTo>
                <a:lnTo>
                  <a:pt x="55247" y="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6233181" y="9458800"/>
            <a:ext cx="61594" cy="46355"/>
          </a:xfrm>
          <a:custGeom>
            <a:avLst/>
            <a:gdLst/>
            <a:ahLst/>
            <a:cxnLst/>
            <a:rect l="l" t="t" r="r" b="b"/>
            <a:pathLst>
              <a:path w="61595" h="46354">
                <a:moveTo>
                  <a:pt x="61493" y="6565"/>
                </a:moveTo>
                <a:lnTo>
                  <a:pt x="51003" y="6565"/>
                </a:lnTo>
                <a:lnTo>
                  <a:pt x="51092" y="6743"/>
                </a:lnTo>
                <a:lnTo>
                  <a:pt x="44805" y="9664"/>
                </a:lnTo>
                <a:lnTo>
                  <a:pt x="38315" y="13233"/>
                </a:lnTo>
                <a:lnTo>
                  <a:pt x="0" y="37490"/>
                </a:lnTo>
                <a:lnTo>
                  <a:pt x="0" y="46164"/>
                </a:lnTo>
                <a:lnTo>
                  <a:pt x="61493" y="46164"/>
                </a:lnTo>
                <a:lnTo>
                  <a:pt x="61493" y="39319"/>
                </a:lnTo>
                <a:lnTo>
                  <a:pt x="9855" y="39319"/>
                </a:lnTo>
                <a:lnTo>
                  <a:pt x="9766" y="39052"/>
                </a:lnTo>
                <a:lnTo>
                  <a:pt x="16421" y="35941"/>
                </a:lnTo>
                <a:lnTo>
                  <a:pt x="23444" y="31838"/>
                </a:lnTo>
                <a:lnTo>
                  <a:pt x="61493" y="8026"/>
                </a:lnTo>
                <a:lnTo>
                  <a:pt x="61493" y="6565"/>
                </a:lnTo>
                <a:close/>
              </a:path>
              <a:path w="61595" h="46354">
                <a:moveTo>
                  <a:pt x="61493" y="38684"/>
                </a:moveTo>
                <a:lnTo>
                  <a:pt x="24993" y="38684"/>
                </a:lnTo>
                <a:lnTo>
                  <a:pt x="17602" y="38862"/>
                </a:lnTo>
                <a:lnTo>
                  <a:pt x="9855" y="39319"/>
                </a:lnTo>
                <a:lnTo>
                  <a:pt x="61493" y="39319"/>
                </a:lnTo>
                <a:lnTo>
                  <a:pt x="61493" y="38684"/>
                </a:lnTo>
                <a:close/>
              </a:path>
              <a:path w="61595" h="46354">
                <a:moveTo>
                  <a:pt x="61493" y="0"/>
                </a:moveTo>
                <a:lnTo>
                  <a:pt x="0" y="0"/>
                </a:lnTo>
                <a:lnTo>
                  <a:pt x="0" y="7480"/>
                </a:lnTo>
                <a:lnTo>
                  <a:pt x="35318" y="7480"/>
                </a:lnTo>
                <a:lnTo>
                  <a:pt x="42798" y="7302"/>
                </a:lnTo>
                <a:lnTo>
                  <a:pt x="51003" y="6565"/>
                </a:lnTo>
                <a:lnTo>
                  <a:pt x="61493" y="6565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6232752" y="9394525"/>
            <a:ext cx="62865" cy="50800"/>
          </a:xfrm>
          <a:custGeom>
            <a:avLst/>
            <a:gdLst/>
            <a:ahLst/>
            <a:cxnLst/>
            <a:rect l="l" t="t" r="r" b="b"/>
            <a:pathLst>
              <a:path w="62864" h="50800">
                <a:moveTo>
                  <a:pt x="29720" y="0"/>
                </a:moveTo>
                <a:lnTo>
                  <a:pt x="19776" y="0"/>
                </a:lnTo>
                <a:lnTo>
                  <a:pt x="12651" y="3187"/>
                </a:lnTo>
                <a:lnTo>
                  <a:pt x="0" y="33197"/>
                </a:lnTo>
                <a:lnTo>
                  <a:pt x="29" y="40411"/>
                </a:lnTo>
                <a:lnTo>
                  <a:pt x="523" y="45605"/>
                </a:lnTo>
                <a:lnTo>
                  <a:pt x="1259" y="50444"/>
                </a:lnTo>
                <a:lnTo>
                  <a:pt x="61750" y="50444"/>
                </a:lnTo>
                <a:lnTo>
                  <a:pt x="62207" y="46431"/>
                </a:lnTo>
                <a:lnTo>
                  <a:pt x="62427" y="42506"/>
                </a:lnTo>
                <a:lnTo>
                  <a:pt x="7101" y="42506"/>
                </a:lnTo>
                <a:lnTo>
                  <a:pt x="6664" y="40500"/>
                </a:lnTo>
                <a:lnTo>
                  <a:pt x="6309" y="37579"/>
                </a:lnTo>
                <a:lnTo>
                  <a:pt x="6276" y="33197"/>
                </a:lnTo>
                <a:lnTo>
                  <a:pt x="7943" y="22216"/>
                </a:lnTo>
                <a:lnTo>
                  <a:pt x="12699" y="14420"/>
                </a:lnTo>
                <a:lnTo>
                  <a:pt x="20174" y="9787"/>
                </a:lnTo>
                <a:lnTo>
                  <a:pt x="30000" y="8293"/>
                </a:lnTo>
                <a:lnTo>
                  <a:pt x="52946" y="8293"/>
                </a:lnTo>
                <a:lnTo>
                  <a:pt x="48914" y="5030"/>
                </a:lnTo>
                <a:lnTo>
                  <a:pt x="43314" y="2262"/>
                </a:lnTo>
                <a:lnTo>
                  <a:pt x="36893" y="572"/>
                </a:lnTo>
                <a:lnTo>
                  <a:pt x="29720" y="0"/>
                </a:lnTo>
                <a:close/>
              </a:path>
              <a:path w="62864" h="50800">
                <a:moveTo>
                  <a:pt x="52946" y="8293"/>
                </a:moveTo>
                <a:lnTo>
                  <a:pt x="30000" y="8293"/>
                </a:lnTo>
                <a:lnTo>
                  <a:pt x="41078" y="9998"/>
                </a:lnTo>
                <a:lnTo>
                  <a:pt x="49267" y="15024"/>
                </a:lnTo>
                <a:lnTo>
                  <a:pt x="54344" y="23230"/>
                </a:lnTo>
                <a:lnTo>
                  <a:pt x="55887" y="33197"/>
                </a:lnTo>
                <a:lnTo>
                  <a:pt x="55996" y="40500"/>
                </a:lnTo>
                <a:lnTo>
                  <a:pt x="55628" y="42506"/>
                </a:lnTo>
                <a:lnTo>
                  <a:pt x="62427" y="42506"/>
                </a:lnTo>
                <a:lnTo>
                  <a:pt x="53622" y="8839"/>
                </a:lnTo>
                <a:lnTo>
                  <a:pt x="52946" y="8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6232773" y="9344191"/>
            <a:ext cx="62230" cy="40640"/>
          </a:xfrm>
          <a:custGeom>
            <a:avLst/>
            <a:gdLst/>
            <a:ahLst/>
            <a:cxnLst/>
            <a:rect l="l" t="t" r="r" b="b"/>
            <a:pathLst>
              <a:path w="62229" h="40640">
                <a:moveTo>
                  <a:pt x="24772" y="2197"/>
                </a:moveTo>
                <a:lnTo>
                  <a:pt x="11907" y="2197"/>
                </a:lnTo>
                <a:lnTo>
                  <a:pt x="7716" y="3924"/>
                </a:lnTo>
                <a:lnTo>
                  <a:pt x="4973" y="7023"/>
                </a:lnTo>
                <a:lnTo>
                  <a:pt x="1506" y="10858"/>
                </a:lnTo>
                <a:lnTo>
                  <a:pt x="89" y="15875"/>
                </a:lnTo>
                <a:lnTo>
                  <a:pt x="0" y="30835"/>
                </a:lnTo>
                <a:lnTo>
                  <a:pt x="413" y="36042"/>
                </a:lnTo>
                <a:lnTo>
                  <a:pt x="1239" y="40055"/>
                </a:lnTo>
                <a:lnTo>
                  <a:pt x="61907" y="40055"/>
                </a:lnTo>
                <a:lnTo>
                  <a:pt x="61907" y="32118"/>
                </a:lnTo>
                <a:lnTo>
                  <a:pt x="6801" y="32118"/>
                </a:lnTo>
                <a:lnTo>
                  <a:pt x="6433" y="30835"/>
                </a:lnTo>
                <a:lnTo>
                  <a:pt x="6078" y="28105"/>
                </a:lnTo>
                <a:lnTo>
                  <a:pt x="6166" y="15875"/>
                </a:lnTo>
                <a:lnTo>
                  <a:pt x="9634" y="10134"/>
                </a:lnTo>
                <a:lnTo>
                  <a:pt x="31112" y="10134"/>
                </a:lnTo>
                <a:lnTo>
                  <a:pt x="30157" y="7302"/>
                </a:lnTo>
                <a:lnTo>
                  <a:pt x="24772" y="2197"/>
                </a:lnTo>
                <a:close/>
              </a:path>
              <a:path w="62229" h="40640">
                <a:moveTo>
                  <a:pt x="31112" y="10134"/>
                </a:moveTo>
                <a:lnTo>
                  <a:pt x="24594" y="10134"/>
                </a:lnTo>
                <a:lnTo>
                  <a:pt x="29230" y="15506"/>
                </a:lnTo>
                <a:lnTo>
                  <a:pt x="29230" y="32118"/>
                </a:lnTo>
                <a:lnTo>
                  <a:pt x="35262" y="32118"/>
                </a:lnTo>
                <a:lnTo>
                  <a:pt x="35276" y="24269"/>
                </a:lnTo>
                <a:lnTo>
                  <a:pt x="35529" y="17437"/>
                </a:lnTo>
                <a:lnTo>
                  <a:pt x="38729" y="14147"/>
                </a:lnTo>
                <a:lnTo>
                  <a:pt x="40438" y="13779"/>
                </a:lnTo>
                <a:lnTo>
                  <a:pt x="32341" y="13779"/>
                </a:lnTo>
                <a:lnTo>
                  <a:pt x="31112" y="10134"/>
                </a:lnTo>
                <a:close/>
              </a:path>
              <a:path w="62229" h="40640">
                <a:moveTo>
                  <a:pt x="61907" y="0"/>
                </a:moveTo>
                <a:lnTo>
                  <a:pt x="59532" y="1282"/>
                </a:lnTo>
                <a:lnTo>
                  <a:pt x="53601" y="2743"/>
                </a:lnTo>
                <a:lnTo>
                  <a:pt x="38640" y="6210"/>
                </a:lnTo>
                <a:lnTo>
                  <a:pt x="34259" y="9042"/>
                </a:lnTo>
                <a:lnTo>
                  <a:pt x="32621" y="13779"/>
                </a:lnTo>
                <a:lnTo>
                  <a:pt x="40438" y="13779"/>
                </a:lnTo>
                <a:lnTo>
                  <a:pt x="54884" y="10591"/>
                </a:lnTo>
                <a:lnTo>
                  <a:pt x="60167" y="9220"/>
                </a:lnTo>
                <a:lnTo>
                  <a:pt x="61907" y="8216"/>
                </a:lnTo>
                <a:lnTo>
                  <a:pt x="619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6233172" y="9327248"/>
            <a:ext cx="61594" cy="8255"/>
          </a:xfrm>
          <a:custGeom>
            <a:avLst/>
            <a:gdLst/>
            <a:ahLst/>
            <a:cxnLst/>
            <a:rect l="l" t="t" r="r" b="b"/>
            <a:pathLst>
              <a:path w="61595" h="8254">
                <a:moveTo>
                  <a:pt x="0" y="7950"/>
                </a:moveTo>
                <a:lnTo>
                  <a:pt x="61493" y="7950"/>
                </a:lnTo>
                <a:lnTo>
                  <a:pt x="61493" y="0"/>
                </a:lnTo>
                <a:lnTo>
                  <a:pt x="0" y="0"/>
                </a:lnTo>
                <a:lnTo>
                  <a:pt x="0" y="7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6233181" y="9267236"/>
            <a:ext cx="61594" cy="46355"/>
          </a:xfrm>
          <a:custGeom>
            <a:avLst/>
            <a:gdLst/>
            <a:ahLst/>
            <a:cxnLst/>
            <a:rect l="l" t="t" r="r" b="b"/>
            <a:pathLst>
              <a:path w="61595" h="46354">
                <a:moveTo>
                  <a:pt x="61493" y="6565"/>
                </a:moveTo>
                <a:lnTo>
                  <a:pt x="51003" y="6565"/>
                </a:lnTo>
                <a:lnTo>
                  <a:pt x="51092" y="6756"/>
                </a:lnTo>
                <a:lnTo>
                  <a:pt x="44805" y="9664"/>
                </a:lnTo>
                <a:lnTo>
                  <a:pt x="38315" y="13233"/>
                </a:lnTo>
                <a:lnTo>
                  <a:pt x="0" y="37490"/>
                </a:lnTo>
                <a:lnTo>
                  <a:pt x="0" y="46164"/>
                </a:lnTo>
                <a:lnTo>
                  <a:pt x="61493" y="46164"/>
                </a:lnTo>
                <a:lnTo>
                  <a:pt x="61493" y="39319"/>
                </a:lnTo>
                <a:lnTo>
                  <a:pt x="9855" y="39319"/>
                </a:lnTo>
                <a:lnTo>
                  <a:pt x="9766" y="39052"/>
                </a:lnTo>
                <a:lnTo>
                  <a:pt x="16421" y="35941"/>
                </a:lnTo>
                <a:lnTo>
                  <a:pt x="23444" y="31838"/>
                </a:lnTo>
                <a:lnTo>
                  <a:pt x="61493" y="8026"/>
                </a:lnTo>
                <a:lnTo>
                  <a:pt x="61493" y="6565"/>
                </a:lnTo>
                <a:close/>
              </a:path>
              <a:path w="61595" h="46354">
                <a:moveTo>
                  <a:pt x="61493" y="38684"/>
                </a:moveTo>
                <a:lnTo>
                  <a:pt x="24993" y="38684"/>
                </a:lnTo>
                <a:lnTo>
                  <a:pt x="17602" y="38862"/>
                </a:lnTo>
                <a:lnTo>
                  <a:pt x="9855" y="39319"/>
                </a:lnTo>
                <a:lnTo>
                  <a:pt x="61493" y="39319"/>
                </a:lnTo>
                <a:lnTo>
                  <a:pt x="61493" y="38684"/>
                </a:lnTo>
                <a:close/>
              </a:path>
              <a:path w="61595" h="46354">
                <a:moveTo>
                  <a:pt x="61493" y="0"/>
                </a:moveTo>
                <a:lnTo>
                  <a:pt x="0" y="0"/>
                </a:lnTo>
                <a:lnTo>
                  <a:pt x="0" y="7480"/>
                </a:lnTo>
                <a:lnTo>
                  <a:pt x="35318" y="7480"/>
                </a:lnTo>
                <a:lnTo>
                  <a:pt x="42798" y="7302"/>
                </a:lnTo>
                <a:lnTo>
                  <a:pt x="51003" y="6565"/>
                </a:lnTo>
                <a:lnTo>
                  <a:pt x="61493" y="6565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6233187" y="9206603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1" y="35217"/>
                </a:lnTo>
                <a:lnTo>
                  <a:pt x="18148" y="29197"/>
                </a:lnTo>
                <a:lnTo>
                  <a:pt x="14414" y="28003"/>
                </a:lnTo>
                <a:lnTo>
                  <a:pt x="10668" y="27000"/>
                </a:lnTo>
                <a:lnTo>
                  <a:pt x="7023" y="26098"/>
                </a:lnTo>
                <a:lnTo>
                  <a:pt x="7023" y="25908"/>
                </a:lnTo>
                <a:lnTo>
                  <a:pt x="14236" y="24079"/>
                </a:lnTo>
                <a:lnTo>
                  <a:pt x="35941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1" y="16687"/>
                </a:lnTo>
                <a:lnTo>
                  <a:pt x="35941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6371808" y="9663869"/>
            <a:ext cx="63500" cy="37465"/>
          </a:xfrm>
          <a:custGeom>
            <a:avLst/>
            <a:gdLst/>
            <a:ahLst/>
            <a:cxnLst/>
            <a:rect l="l" t="t" r="r" b="b"/>
            <a:pathLst>
              <a:path w="63500" h="37465">
                <a:moveTo>
                  <a:pt x="59728" y="8127"/>
                </a:moveTo>
                <a:lnTo>
                  <a:pt x="52552" y="8127"/>
                </a:lnTo>
                <a:lnTo>
                  <a:pt x="56845" y="12865"/>
                </a:lnTo>
                <a:lnTo>
                  <a:pt x="56845" y="26454"/>
                </a:lnTo>
                <a:lnTo>
                  <a:pt x="55016" y="31661"/>
                </a:lnTo>
                <a:lnTo>
                  <a:pt x="52832" y="35217"/>
                </a:lnTo>
                <a:lnTo>
                  <a:pt x="59486" y="37223"/>
                </a:lnTo>
                <a:lnTo>
                  <a:pt x="61671" y="33934"/>
                </a:lnTo>
                <a:lnTo>
                  <a:pt x="63291" y="27914"/>
                </a:lnTo>
                <a:lnTo>
                  <a:pt x="63411" y="21526"/>
                </a:lnTo>
                <a:lnTo>
                  <a:pt x="61978" y="12044"/>
                </a:lnTo>
                <a:lnTo>
                  <a:pt x="59728" y="8127"/>
                </a:lnTo>
                <a:close/>
              </a:path>
              <a:path w="63500" h="37465">
                <a:moveTo>
                  <a:pt x="3022" y="2463"/>
                </a:moveTo>
                <a:lnTo>
                  <a:pt x="1460" y="5206"/>
                </a:lnTo>
                <a:lnTo>
                  <a:pt x="0" y="9766"/>
                </a:lnTo>
                <a:lnTo>
                  <a:pt x="0" y="16065"/>
                </a:lnTo>
                <a:lnTo>
                  <a:pt x="1262" y="24214"/>
                </a:lnTo>
                <a:lnTo>
                  <a:pt x="4759" y="30491"/>
                </a:lnTo>
                <a:lnTo>
                  <a:pt x="10051" y="34526"/>
                </a:lnTo>
                <a:lnTo>
                  <a:pt x="16700" y="35953"/>
                </a:lnTo>
                <a:lnTo>
                  <a:pt x="25374" y="35953"/>
                </a:lnTo>
                <a:lnTo>
                  <a:pt x="30568" y="29743"/>
                </a:lnTo>
                <a:lnTo>
                  <a:pt x="31219" y="27914"/>
                </a:lnTo>
                <a:lnTo>
                  <a:pt x="11595" y="27914"/>
                </a:lnTo>
                <a:lnTo>
                  <a:pt x="6578" y="24726"/>
                </a:lnTo>
                <a:lnTo>
                  <a:pt x="6578" y="10769"/>
                </a:lnTo>
                <a:lnTo>
                  <a:pt x="8394" y="6654"/>
                </a:lnTo>
                <a:lnTo>
                  <a:pt x="9499" y="4660"/>
                </a:lnTo>
                <a:lnTo>
                  <a:pt x="3022" y="2463"/>
                </a:lnTo>
                <a:close/>
              </a:path>
              <a:path w="63500" h="37465">
                <a:moveTo>
                  <a:pt x="45707" y="0"/>
                </a:moveTo>
                <a:lnTo>
                  <a:pt x="36677" y="0"/>
                </a:lnTo>
                <a:lnTo>
                  <a:pt x="31650" y="5324"/>
                </a:lnTo>
                <a:lnTo>
                  <a:pt x="24332" y="24214"/>
                </a:lnTo>
                <a:lnTo>
                  <a:pt x="21539" y="27914"/>
                </a:lnTo>
                <a:lnTo>
                  <a:pt x="31219" y="27914"/>
                </a:lnTo>
                <a:lnTo>
                  <a:pt x="34137" y="19710"/>
                </a:lnTo>
                <a:lnTo>
                  <a:pt x="37325" y="11404"/>
                </a:lnTo>
                <a:lnTo>
                  <a:pt x="40601" y="8127"/>
                </a:lnTo>
                <a:lnTo>
                  <a:pt x="59728" y="8127"/>
                </a:lnTo>
                <a:lnTo>
                  <a:pt x="58116" y="5324"/>
                </a:lnTo>
                <a:lnTo>
                  <a:pt x="52475" y="1323"/>
                </a:lnTo>
                <a:lnTo>
                  <a:pt x="457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6423903" y="9644367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936" y="0"/>
                </a:moveTo>
                <a:lnTo>
                  <a:pt x="2294" y="0"/>
                </a:lnTo>
                <a:lnTo>
                  <a:pt x="3" y="2095"/>
                </a:lnTo>
                <a:lnTo>
                  <a:pt x="0" y="8674"/>
                </a:lnTo>
                <a:lnTo>
                  <a:pt x="2294" y="10858"/>
                </a:lnTo>
                <a:lnTo>
                  <a:pt x="8936" y="10858"/>
                </a:lnTo>
                <a:lnTo>
                  <a:pt x="11412" y="8674"/>
                </a:lnTo>
                <a:lnTo>
                  <a:pt x="11412" y="2095"/>
                </a:lnTo>
                <a:lnTo>
                  <a:pt x="89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6372821" y="9568035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1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8" y="27000"/>
                </a:lnTo>
                <a:lnTo>
                  <a:pt x="7023" y="26098"/>
                </a:lnTo>
                <a:lnTo>
                  <a:pt x="7023" y="25908"/>
                </a:lnTo>
                <a:lnTo>
                  <a:pt x="14236" y="24079"/>
                </a:lnTo>
                <a:lnTo>
                  <a:pt x="35941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1" y="16687"/>
                </a:lnTo>
                <a:lnTo>
                  <a:pt x="35941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6423903" y="9550362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8936" y="0"/>
                </a:moveTo>
                <a:lnTo>
                  <a:pt x="2294" y="0"/>
                </a:lnTo>
                <a:lnTo>
                  <a:pt x="3" y="2095"/>
                </a:lnTo>
                <a:lnTo>
                  <a:pt x="0" y="8674"/>
                </a:lnTo>
                <a:lnTo>
                  <a:pt x="2294" y="10858"/>
                </a:lnTo>
                <a:lnTo>
                  <a:pt x="8936" y="10858"/>
                </a:lnTo>
                <a:lnTo>
                  <a:pt x="11412" y="8674"/>
                </a:lnTo>
                <a:lnTo>
                  <a:pt x="11412" y="2095"/>
                </a:lnTo>
                <a:lnTo>
                  <a:pt x="89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6372361" y="9482975"/>
            <a:ext cx="62230" cy="38100"/>
          </a:xfrm>
          <a:custGeom>
            <a:avLst/>
            <a:gdLst/>
            <a:ahLst/>
            <a:cxnLst/>
            <a:rect l="l" t="t" r="r" b="b"/>
            <a:pathLst>
              <a:path w="62229" h="38100">
                <a:moveTo>
                  <a:pt x="23545" y="0"/>
                </a:moveTo>
                <a:lnTo>
                  <a:pt x="12496" y="0"/>
                </a:lnTo>
                <a:lnTo>
                  <a:pt x="8026" y="2006"/>
                </a:lnTo>
                <a:lnTo>
                  <a:pt x="5105" y="5384"/>
                </a:lnTo>
                <a:lnTo>
                  <a:pt x="1828" y="9029"/>
                </a:lnTo>
                <a:lnTo>
                  <a:pt x="0" y="14782"/>
                </a:lnTo>
                <a:lnTo>
                  <a:pt x="99" y="29921"/>
                </a:lnTo>
                <a:lnTo>
                  <a:pt x="546" y="34023"/>
                </a:lnTo>
                <a:lnTo>
                  <a:pt x="1193" y="37858"/>
                </a:lnTo>
                <a:lnTo>
                  <a:pt x="61950" y="37858"/>
                </a:lnTo>
                <a:lnTo>
                  <a:pt x="61950" y="29921"/>
                </a:lnTo>
                <a:lnTo>
                  <a:pt x="6934" y="29921"/>
                </a:lnTo>
                <a:lnTo>
                  <a:pt x="6578" y="28549"/>
                </a:lnTo>
                <a:lnTo>
                  <a:pt x="6308" y="25996"/>
                </a:lnTo>
                <a:lnTo>
                  <a:pt x="6299" y="13677"/>
                </a:lnTo>
                <a:lnTo>
                  <a:pt x="10223" y="7937"/>
                </a:lnTo>
                <a:lnTo>
                  <a:pt x="34508" y="7937"/>
                </a:lnTo>
                <a:lnTo>
                  <a:pt x="31114" y="4737"/>
                </a:lnTo>
                <a:lnTo>
                  <a:pt x="27914" y="1638"/>
                </a:lnTo>
                <a:lnTo>
                  <a:pt x="23545" y="0"/>
                </a:lnTo>
                <a:close/>
              </a:path>
              <a:path w="62229" h="38100">
                <a:moveTo>
                  <a:pt x="34508" y="7937"/>
                </a:moveTo>
                <a:lnTo>
                  <a:pt x="26822" y="7937"/>
                </a:lnTo>
                <a:lnTo>
                  <a:pt x="31412" y="13677"/>
                </a:lnTo>
                <a:lnTo>
                  <a:pt x="31483" y="25996"/>
                </a:lnTo>
                <a:lnTo>
                  <a:pt x="31300" y="28092"/>
                </a:lnTo>
                <a:lnTo>
                  <a:pt x="30835" y="29921"/>
                </a:lnTo>
                <a:lnTo>
                  <a:pt x="37325" y="29921"/>
                </a:lnTo>
                <a:lnTo>
                  <a:pt x="37769" y="28092"/>
                </a:lnTo>
                <a:lnTo>
                  <a:pt x="37871" y="15786"/>
                </a:lnTo>
                <a:lnTo>
                  <a:pt x="35572" y="8940"/>
                </a:lnTo>
                <a:lnTo>
                  <a:pt x="34508" y="79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6372816" y="9438111"/>
            <a:ext cx="61594" cy="34290"/>
          </a:xfrm>
          <a:custGeom>
            <a:avLst/>
            <a:gdLst/>
            <a:ahLst/>
            <a:cxnLst/>
            <a:rect l="l" t="t" r="r" b="b"/>
            <a:pathLst>
              <a:path w="61595" h="34290">
                <a:moveTo>
                  <a:pt x="61493" y="0"/>
                </a:moveTo>
                <a:lnTo>
                  <a:pt x="54825" y="0"/>
                </a:lnTo>
                <a:lnTo>
                  <a:pt x="54825" y="26276"/>
                </a:lnTo>
                <a:lnTo>
                  <a:pt x="0" y="26276"/>
                </a:lnTo>
                <a:lnTo>
                  <a:pt x="0" y="34213"/>
                </a:lnTo>
                <a:lnTo>
                  <a:pt x="61493" y="34213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6372821" y="9382488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1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8" y="27000"/>
                </a:lnTo>
                <a:lnTo>
                  <a:pt x="7023" y="26098"/>
                </a:lnTo>
                <a:lnTo>
                  <a:pt x="7023" y="25908"/>
                </a:lnTo>
                <a:lnTo>
                  <a:pt x="14236" y="24079"/>
                </a:lnTo>
                <a:lnTo>
                  <a:pt x="35941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1" y="16687"/>
                </a:lnTo>
                <a:lnTo>
                  <a:pt x="35941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6372815" y="9342009"/>
            <a:ext cx="61594" cy="45720"/>
          </a:xfrm>
          <a:custGeom>
            <a:avLst/>
            <a:gdLst/>
            <a:ahLst/>
            <a:cxnLst/>
            <a:rect l="l" t="t" r="r" b="b"/>
            <a:pathLst>
              <a:path w="61595" h="45720">
                <a:moveTo>
                  <a:pt x="6756" y="0"/>
                </a:moveTo>
                <a:lnTo>
                  <a:pt x="0" y="0"/>
                </a:lnTo>
                <a:lnTo>
                  <a:pt x="0" y="45516"/>
                </a:lnTo>
                <a:lnTo>
                  <a:pt x="6756" y="45516"/>
                </a:lnTo>
                <a:lnTo>
                  <a:pt x="6756" y="26822"/>
                </a:lnTo>
                <a:lnTo>
                  <a:pt x="61493" y="26822"/>
                </a:lnTo>
                <a:lnTo>
                  <a:pt x="61493" y="18795"/>
                </a:lnTo>
                <a:lnTo>
                  <a:pt x="6756" y="18795"/>
                </a:lnTo>
                <a:lnTo>
                  <a:pt x="6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6372821" y="9327248"/>
            <a:ext cx="61594" cy="8255"/>
          </a:xfrm>
          <a:custGeom>
            <a:avLst/>
            <a:gdLst/>
            <a:ahLst/>
            <a:cxnLst/>
            <a:rect l="l" t="t" r="r" b="b"/>
            <a:pathLst>
              <a:path w="61595" h="8254">
                <a:moveTo>
                  <a:pt x="0" y="7950"/>
                </a:moveTo>
                <a:lnTo>
                  <a:pt x="61493" y="7950"/>
                </a:lnTo>
                <a:lnTo>
                  <a:pt x="61493" y="0"/>
                </a:lnTo>
                <a:lnTo>
                  <a:pt x="0" y="0"/>
                </a:lnTo>
                <a:lnTo>
                  <a:pt x="0" y="79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6372814" y="9267236"/>
            <a:ext cx="61594" cy="46355"/>
          </a:xfrm>
          <a:custGeom>
            <a:avLst/>
            <a:gdLst/>
            <a:ahLst/>
            <a:cxnLst/>
            <a:rect l="l" t="t" r="r" b="b"/>
            <a:pathLst>
              <a:path w="61595" h="46354">
                <a:moveTo>
                  <a:pt x="61493" y="6565"/>
                </a:moveTo>
                <a:lnTo>
                  <a:pt x="51003" y="6565"/>
                </a:lnTo>
                <a:lnTo>
                  <a:pt x="51092" y="6756"/>
                </a:lnTo>
                <a:lnTo>
                  <a:pt x="44805" y="9664"/>
                </a:lnTo>
                <a:lnTo>
                  <a:pt x="38315" y="13233"/>
                </a:lnTo>
                <a:lnTo>
                  <a:pt x="0" y="37490"/>
                </a:lnTo>
                <a:lnTo>
                  <a:pt x="0" y="46164"/>
                </a:lnTo>
                <a:lnTo>
                  <a:pt x="61493" y="46164"/>
                </a:lnTo>
                <a:lnTo>
                  <a:pt x="61493" y="39319"/>
                </a:lnTo>
                <a:lnTo>
                  <a:pt x="9855" y="39319"/>
                </a:lnTo>
                <a:lnTo>
                  <a:pt x="9766" y="39052"/>
                </a:lnTo>
                <a:lnTo>
                  <a:pt x="16421" y="35941"/>
                </a:lnTo>
                <a:lnTo>
                  <a:pt x="23444" y="31838"/>
                </a:lnTo>
                <a:lnTo>
                  <a:pt x="61493" y="8026"/>
                </a:lnTo>
                <a:lnTo>
                  <a:pt x="61493" y="6565"/>
                </a:lnTo>
                <a:close/>
              </a:path>
              <a:path w="61595" h="46354">
                <a:moveTo>
                  <a:pt x="61493" y="38684"/>
                </a:moveTo>
                <a:lnTo>
                  <a:pt x="24993" y="38684"/>
                </a:lnTo>
                <a:lnTo>
                  <a:pt x="17602" y="38862"/>
                </a:lnTo>
                <a:lnTo>
                  <a:pt x="9855" y="39319"/>
                </a:lnTo>
                <a:lnTo>
                  <a:pt x="61493" y="39319"/>
                </a:lnTo>
                <a:lnTo>
                  <a:pt x="61493" y="38684"/>
                </a:lnTo>
                <a:close/>
              </a:path>
              <a:path w="61595" h="46354">
                <a:moveTo>
                  <a:pt x="61493" y="0"/>
                </a:moveTo>
                <a:lnTo>
                  <a:pt x="0" y="0"/>
                </a:lnTo>
                <a:lnTo>
                  <a:pt x="0" y="7480"/>
                </a:lnTo>
                <a:lnTo>
                  <a:pt x="35318" y="7480"/>
                </a:lnTo>
                <a:lnTo>
                  <a:pt x="42798" y="7302"/>
                </a:lnTo>
                <a:lnTo>
                  <a:pt x="51003" y="6565"/>
                </a:lnTo>
                <a:lnTo>
                  <a:pt x="61493" y="6565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6372821" y="9206603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1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8" y="27000"/>
                </a:lnTo>
                <a:lnTo>
                  <a:pt x="7023" y="26098"/>
                </a:lnTo>
                <a:lnTo>
                  <a:pt x="7023" y="25908"/>
                </a:lnTo>
                <a:lnTo>
                  <a:pt x="14236" y="24079"/>
                </a:lnTo>
                <a:lnTo>
                  <a:pt x="35941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1" y="16687"/>
                </a:lnTo>
                <a:lnTo>
                  <a:pt x="35941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6498507" y="9206613"/>
            <a:ext cx="76088" cy="36637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6651086" y="9206603"/>
            <a:ext cx="63505" cy="48910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6790718" y="9551535"/>
            <a:ext cx="63500" cy="46990"/>
          </a:xfrm>
          <a:custGeom>
            <a:avLst/>
            <a:gdLst/>
            <a:ahLst/>
            <a:cxnLst/>
            <a:rect l="l" t="t" r="r" b="b"/>
            <a:pathLst>
              <a:path w="63500" h="46990">
                <a:moveTo>
                  <a:pt x="2743" y="0"/>
                </a:moveTo>
                <a:lnTo>
                  <a:pt x="1651" y="2095"/>
                </a:lnTo>
                <a:lnTo>
                  <a:pt x="0" y="6934"/>
                </a:lnTo>
                <a:lnTo>
                  <a:pt x="15" y="14681"/>
                </a:lnTo>
                <a:lnTo>
                  <a:pt x="2340" y="27652"/>
                </a:lnTo>
                <a:lnTo>
                  <a:pt x="8932" y="37799"/>
                </a:lnTo>
                <a:lnTo>
                  <a:pt x="19132" y="44372"/>
                </a:lnTo>
                <a:lnTo>
                  <a:pt x="32296" y="46710"/>
                </a:lnTo>
                <a:lnTo>
                  <a:pt x="45666" y="44399"/>
                </a:lnTo>
                <a:lnTo>
                  <a:pt x="54960" y="38315"/>
                </a:lnTo>
                <a:lnTo>
                  <a:pt x="32029" y="38315"/>
                </a:lnTo>
                <a:lnTo>
                  <a:pt x="21251" y="36594"/>
                </a:lnTo>
                <a:lnTo>
                  <a:pt x="13290" y="31726"/>
                </a:lnTo>
                <a:lnTo>
                  <a:pt x="8358" y="24155"/>
                </a:lnTo>
                <a:lnTo>
                  <a:pt x="6728" y="14681"/>
                </a:lnTo>
                <a:lnTo>
                  <a:pt x="6758" y="8851"/>
                </a:lnTo>
                <a:lnTo>
                  <a:pt x="7759" y="4927"/>
                </a:lnTo>
                <a:lnTo>
                  <a:pt x="9232" y="1917"/>
                </a:lnTo>
                <a:lnTo>
                  <a:pt x="2743" y="0"/>
                </a:lnTo>
                <a:close/>
              </a:path>
              <a:path w="63500" h="46990">
                <a:moveTo>
                  <a:pt x="60490" y="88"/>
                </a:moveTo>
                <a:lnTo>
                  <a:pt x="54190" y="1727"/>
                </a:lnTo>
                <a:lnTo>
                  <a:pt x="55740" y="4927"/>
                </a:lnTo>
                <a:lnTo>
                  <a:pt x="56756" y="9855"/>
                </a:lnTo>
                <a:lnTo>
                  <a:pt x="56756" y="14681"/>
                </a:lnTo>
                <a:lnTo>
                  <a:pt x="55009" y="24685"/>
                </a:lnTo>
                <a:lnTo>
                  <a:pt x="50036" y="32108"/>
                </a:lnTo>
                <a:lnTo>
                  <a:pt x="42241" y="36726"/>
                </a:lnTo>
                <a:lnTo>
                  <a:pt x="32029" y="38315"/>
                </a:lnTo>
                <a:lnTo>
                  <a:pt x="54960" y="38315"/>
                </a:lnTo>
                <a:lnTo>
                  <a:pt x="55416" y="38017"/>
                </a:lnTo>
                <a:lnTo>
                  <a:pt x="61385" y="28386"/>
                </a:lnTo>
                <a:lnTo>
                  <a:pt x="63411" y="16332"/>
                </a:lnTo>
                <a:lnTo>
                  <a:pt x="63411" y="8851"/>
                </a:lnTo>
                <a:lnTo>
                  <a:pt x="61950" y="3009"/>
                </a:lnTo>
                <a:lnTo>
                  <a:pt x="60490" y="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6791732" y="9494542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0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7" y="27000"/>
                </a:lnTo>
                <a:lnTo>
                  <a:pt x="7023" y="26098"/>
                </a:lnTo>
                <a:lnTo>
                  <a:pt x="7023" y="25908"/>
                </a:lnTo>
                <a:lnTo>
                  <a:pt x="14223" y="24079"/>
                </a:lnTo>
                <a:lnTo>
                  <a:pt x="35940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0" y="16687"/>
                </a:lnTo>
                <a:lnTo>
                  <a:pt x="35940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6790718" y="9451418"/>
            <a:ext cx="63500" cy="37465"/>
          </a:xfrm>
          <a:custGeom>
            <a:avLst/>
            <a:gdLst/>
            <a:ahLst/>
            <a:cxnLst/>
            <a:rect l="l" t="t" r="r" b="b"/>
            <a:pathLst>
              <a:path w="63500" h="37465">
                <a:moveTo>
                  <a:pt x="59728" y="8127"/>
                </a:moveTo>
                <a:lnTo>
                  <a:pt x="52552" y="8127"/>
                </a:lnTo>
                <a:lnTo>
                  <a:pt x="56832" y="12865"/>
                </a:lnTo>
                <a:lnTo>
                  <a:pt x="56832" y="26454"/>
                </a:lnTo>
                <a:lnTo>
                  <a:pt x="55016" y="31661"/>
                </a:lnTo>
                <a:lnTo>
                  <a:pt x="52831" y="35217"/>
                </a:lnTo>
                <a:lnTo>
                  <a:pt x="59486" y="37223"/>
                </a:lnTo>
                <a:lnTo>
                  <a:pt x="61671" y="33934"/>
                </a:lnTo>
                <a:lnTo>
                  <a:pt x="63288" y="27927"/>
                </a:lnTo>
                <a:lnTo>
                  <a:pt x="63411" y="21526"/>
                </a:lnTo>
                <a:lnTo>
                  <a:pt x="61978" y="12044"/>
                </a:lnTo>
                <a:lnTo>
                  <a:pt x="59728" y="8127"/>
                </a:lnTo>
                <a:close/>
              </a:path>
              <a:path w="63500" h="37465">
                <a:moveTo>
                  <a:pt x="3022" y="2463"/>
                </a:moveTo>
                <a:lnTo>
                  <a:pt x="1460" y="5206"/>
                </a:lnTo>
                <a:lnTo>
                  <a:pt x="0" y="9766"/>
                </a:lnTo>
                <a:lnTo>
                  <a:pt x="0" y="16065"/>
                </a:lnTo>
                <a:lnTo>
                  <a:pt x="1262" y="24214"/>
                </a:lnTo>
                <a:lnTo>
                  <a:pt x="4759" y="30491"/>
                </a:lnTo>
                <a:lnTo>
                  <a:pt x="10051" y="34526"/>
                </a:lnTo>
                <a:lnTo>
                  <a:pt x="16700" y="35953"/>
                </a:lnTo>
                <a:lnTo>
                  <a:pt x="25374" y="35953"/>
                </a:lnTo>
                <a:lnTo>
                  <a:pt x="30568" y="29743"/>
                </a:lnTo>
                <a:lnTo>
                  <a:pt x="31214" y="27927"/>
                </a:lnTo>
                <a:lnTo>
                  <a:pt x="11595" y="27927"/>
                </a:lnTo>
                <a:lnTo>
                  <a:pt x="6578" y="24726"/>
                </a:lnTo>
                <a:lnTo>
                  <a:pt x="6578" y="10769"/>
                </a:lnTo>
                <a:lnTo>
                  <a:pt x="8394" y="6654"/>
                </a:lnTo>
                <a:lnTo>
                  <a:pt x="9486" y="4660"/>
                </a:lnTo>
                <a:lnTo>
                  <a:pt x="3022" y="2463"/>
                </a:lnTo>
                <a:close/>
              </a:path>
              <a:path w="63500" h="37465">
                <a:moveTo>
                  <a:pt x="45707" y="0"/>
                </a:moveTo>
                <a:lnTo>
                  <a:pt x="36677" y="0"/>
                </a:lnTo>
                <a:lnTo>
                  <a:pt x="31650" y="5324"/>
                </a:lnTo>
                <a:lnTo>
                  <a:pt x="24333" y="24214"/>
                </a:lnTo>
                <a:lnTo>
                  <a:pt x="21539" y="27927"/>
                </a:lnTo>
                <a:lnTo>
                  <a:pt x="31214" y="27927"/>
                </a:lnTo>
                <a:lnTo>
                  <a:pt x="34137" y="19710"/>
                </a:lnTo>
                <a:lnTo>
                  <a:pt x="37325" y="11404"/>
                </a:lnTo>
                <a:lnTo>
                  <a:pt x="40601" y="8127"/>
                </a:lnTo>
                <a:lnTo>
                  <a:pt x="59728" y="8127"/>
                </a:lnTo>
                <a:lnTo>
                  <a:pt x="58116" y="5324"/>
                </a:lnTo>
                <a:lnTo>
                  <a:pt x="52475" y="1323"/>
                </a:lnTo>
                <a:lnTo>
                  <a:pt x="457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6790718" y="9397534"/>
            <a:ext cx="63500" cy="46990"/>
          </a:xfrm>
          <a:custGeom>
            <a:avLst/>
            <a:gdLst/>
            <a:ahLst/>
            <a:cxnLst/>
            <a:rect l="l" t="t" r="r" b="b"/>
            <a:pathLst>
              <a:path w="63500" h="46990">
                <a:moveTo>
                  <a:pt x="2743" y="0"/>
                </a:moveTo>
                <a:lnTo>
                  <a:pt x="1651" y="2095"/>
                </a:lnTo>
                <a:lnTo>
                  <a:pt x="0" y="6934"/>
                </a:lnTo>
                <a:lnTo>
                  <a:pt x="15" y="14681"/>
                </a:lnTo>
                <a:lnTo>
                  <a:pt x="2340" y="27652"/>
                </a:lnTo>
                <a:lnTo>
                  <a:pt x="8932" y="37799"/>
                </a:lnTo>
                <a:lnTo>
                  <a:pt x="19132" y="44372"/>
                </a:lnTo>
                <a:lnTo>
                  <a:pt x="32296" y="46710"/>
                </a:lnTo>
                <a:lnTo>
                  <a:pt x="45666" y="44399"/>
                </a:lnTo>
                <a:lnTo>
                  <a:pt x="54960" y="38315"/>
                </a:lnTo>
                <a:lnTo>
                  <a:pt x="32029" y="38315"/>
                </a:lnTo>
                <a:lnTo>
                  <a:pt x="21251" y="36594"/>
                </a:lnTo>
                <a:lnTo>
                  <a:pt x="13290" y="31726"/>
                </a:lnTo>
                <a:lnTo>
                  <a:pt x="8358" y="24155"/>
                </a:lnTo>
                <a:lnTo>
                  <a:pt x="6728" y="14681"/>
                </a:lnTo>
                <a:lnTo>
                  <a:pt x="6758" y="8851"/>
                </a:lnTo>
                <a:lnTo>
                  <a:pt x="7759" y="4927"/>
                </a:lnTo>
                <a:lnTo>
                  <a:pt x="9232" y="1917"/>
                </a:lnTo>
                <a:lnTo>
                  <a:pt x="2743" y="0"/>
                </a:lnTo>
                <a:close/>
              </a:path>
              <a:path w="63500" h="46990">
                <a:moveTo>
                  <a:pt x="60490" y="88"/>
                </a:moveTo>
                <a:lnTo>
                  <a:pt x="54190" y="1727"/>
                </a:lnTo>
                <a:lnTo>
                  <a:pt x="55740" y="4927"/>
                </a:lnTo>
                <a:lnTo>
                  <a:pt x="56756" y="9855"/>
                </a:lnTo>
                <a:lnTo>
                  <a:pt x="56756" y="14681"/>
                </a:lnTo>
                <a:lnTo>
                  <a:pt x="55009" y="24685"/>
                </a:lnTo>
                <a:lnTo>
                  <a:pt x="50036" y="32108"/>
                </a:lnTo>
                <a:lnTo>
                  <a:pt x="42241" y="36726"/>
                </a:lnTo>
                <a:lnTo>
                  <a:pt x="32029" y="38315"/>
                </a:lnTo>
                <a:lnTo>
                  <a:pt x="54960" y="38315"/>
                </a:lnTo>
                <a:lnTo>
                  <a:pt x="55416" y="38017"/>
                </a:lnTo>
                <a:lnTo>
                  <a:pt x="61385" y="28386"/>
                </a:lnTo>
                <a:lnTo>
                  <a:pt x="63411" y="16332"/>
                </a:lnTo>
                <a:lnTo>
                  <a:pt x="63411" y="8851"/>
                </a:lnTo>
                <a:lnTo>
                  <a:pt x="61950" y="3009"/>
                </a:lnTo>
                <a:lnTo>
                  <a:pt x="60490" y="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6791732" y="9340542"/>
            <a:ext cx="61594" cy="52069"/>
          </a:xfrm>
          <a:custGeom>
            <a:avLst/>
            <a:gdLst/>
            <a:ahLst/>
            <a:cxnLst/>
            <a:rect l="l" t="t" r="r" b="b"/>
            <a:pathLst>
              <a:path w="61595" h="52070">
                <a:moveTo>
                  <a:pt x="61480" y="0"/>
                </a:moveTo>
                <a:lnTo>
                  <a:pt x="0" y="20980"/>
                </a:lnTo>
                <a:lnTo>
                  <a:pt x="0" y="30568"/>
                </a:lnTo>
                <a:lnTo>
                  <a:pt x="61480" y="51447"/>
                </a:lnTo>
                <a:lnTo>
                  <a:pt x="61480" y="43243"/>
                </a:lnTo>
                <a:lnTo>
                  <a:pt x="42151" y="36855"/>
                </a:lnTo>
                <a:lnTo>
                  <a:pt x="42151" y="35217"/>
                </a:lnTo>
                <a:lnTo>
                  <a:pt x="35940" y="35217"/>
                </a:lnTo>
                <a:lnTo>
                  <a:pt x="18148" y="29197"/>
                </a:lnTo>
                <a:lnTo>
                  <a:pt x="14401" y="28003"/>
                </a:lnTo>
                <a:lnTo>
                  <a:pt x="10667" y="27000"/>
                </a:lnTo>
                <a:lnTo>
                  <a:pt x="7023" y="26098"/>
                </a:lnTo>
                <a:lnTo>
                  <a:pt x="7023" y="25907"/>
                </a:lnTo>
                <a:lnTo>
                  <a:pt x="14223" y="24079"/>
                </a:lnTo>
                <a:lnTo>
                  <a:pt x="35940" y="16687"/>
                </a:lnTo>
                <a:lnTo>
                  <a:pt x="42151" y="16687"/>
                </a:lnTo>
                <a:lnTo>
                  <a:pt x="42151" y="15049"/>
                </a:lnTo>
                <a:lnTo>
                  <a:pt x="61480" y="8483"/>
                </a:lnTo>
                <a:lnTo>
                  <a:pt x="61480" y="0"/>
                </a:lnTo>
                <a:close/>
              </a:path>
              <a:path w="61595" h="52070">
                <a:moveTo>
                  <a:pt x="42151" y="16687"/>
                </a:moveTo>
                <a:lnTo>
                  <a:pt x="35940" y="16687"/>
                </a:lnTo>
                <a:lnTo>
                  <a:pt x="35940" y="35217"/>
                </a:lnTo>
                <a:lnTo>
                  <a:pt x="42151" y="35217"/>
                </a:lnTo>
                <a:lnTo>
                  <a:pt x="42151" y="166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6791723" y="9292125"/>
            <a:ext cx="61594" cy="51435"/>
          </a:xfrm>
          <a:custGeom>
            <a:avLst/>
            <a:gdLst/>
            <a:ahLst/>
            <a:cxnLst/>
            <a:rect l="l" t="t" r="r" b="b"/>
            <a:pathLst>
              <a:path w="61595" h="51434">
                <a:moveTo>
                  <a:pt x="0" y="0"/>
                </a:moveTo>
                <a:lnTo>
                  <a:pt x="0" y="8483"/>
                </a:lnTo>
                <a:lnTo>
                  <a:pt x="38417" y="21628"/>
                </a:lnTo>
                <a:lnTo>
                  <a:pt x="46164" y="24180"/>
                </a:lnTo>
                <a:lnTo>
                  <a:pt x="53289" y="25908"/>
                </a:lnTo>
                <a:lnTo>
                  <a:pt x="53289" y="26085"/>
                </a:lnTo>
                <a:lnTo>
                  <a:pt x="46075" y="27736"/>
                </a:lnTo>
                <a:lnTo>
                  <a:pt x="38595" y="30010"/>
                </a:lnTo>
                <a:lnTo>
                  <a:pt x="0" y="42240"/>
                </a:lnTo>
                <a:lnTo>
                  <a:pt x="0" y="50812"/>
                </a:lnTo>
                <a:lnTo>
                  <a:pt x="61493" y="30746"/>
                </a:lnTo>
                <a:lnTo>
                  <a:pt x="61493" y="219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6791728" y="9250923"/>
            <a:ext cx="61594" cy="34925"/>
          </a:xfrm>
          <a:custGeom>
            <a:avLst/>
            <a:gdLst/>
            <a:ahLst/>
            <a:cxnLst/>
            <a:rect l="l" t="t" r="r" b="b"/>
            <a:pathLst>
              <a:path w="61595" h="34925">
                <a:moveTo>
                  <a:pt x="6667" y="1358"/>
                </a:moveTo>
                <a:lnTo>
                  <a:pt x="0" y="1358"/>
                </a:lnTo>
                <a:lnTo>
                  <a:pt x="0" y="34569"/>
                </a:lnTo>
                <a:lnTo>
                  <a:pt x="61493" y="34569"/>
                </a:lnTo>
                <a:lnTo>
                  <a:pt x="61493" y="26631"/>
                </a:lnTo>
                <a:lnTo>
                  <a:pt x="6667" y="26631"/>
                </a:lnTo>
                <a:lnTo>
                  <a:pt x="6667" y="1358"/>
                </a:lnTo>
                <a:close/>
              </a:path>
              <a:path w="61595" h="34925">
                <a:moveTo>
                  <a:pt x="32664" y="2730"/>
                </a:moveTo>
                <a:lnTo>
                  <a:pt x="26085" y="2730"/>
                </a:lnTo>
                <a:lnTo>
                  <a:pt x="26085" y="26631"/>
                </a:lnTo>
                <a:lnTo>
                  <a:pt x="32664" y="26631"/>
                </a:lnTo>
                <a:lnTo>
                  <a:pt x="32664" y="2730"/>
                </a:lnTo>
                <a:close/>
              </a:path>
              <a:path w="61595" h="34925">
                <a:moveTo>
                  <a:pt x="61493" y="0"/>
                </a:moveTo>
                <a:lnTo>
                  <a:pt x="54825" y="0"/>
                </a:lnTo>
                <a:lnTo>
                  <a:pt x="54825" y="26631"/>
                </a:lnTo>
                <a:lnTo>
                  <a:pt x="61493" y="26631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6791727" y="9206420"/>
            <a:ext cx="61594" cy="34290"/>
          </a:xfrm>
          <a:custGeom>
            <a:avLst/>
            <a:gdLst/>
            <a:ahLst/>
            <a:cxnLst/>
            <a:rect l="l" t="t" r="r" b="b"/>
            <a:pathLst>
              <a:path w="61595" h="34290">
                <a:moveTo>
                  <a:pt x="61493" y="0"/>
                </a:moveTo>
                <a:lnTo>
                  <a:pt x="54825" y="0"/>
                </a:lnTo>
                <a:lnTo>
                  <a:pt x="54825" y="26276"/>
                </a:lnTo>
                <a:lnTo>
                  <a:pt x="0" y="26276"/>
                </a:lnTo>
                <a:lnTo>
                  <a:pt x="0" y="34213"/>
                </a:lnTo>
                <a:lnTo>
                  <a:pt x="61493" y="34213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6930363" y="9207806"/>
            <a:ext cx="63508" cy="4864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7069997" y="9596583"/>
            <a:ext cx="63501" cy="17946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7069997" y="9208432"/>
            <a:ext cx="63501" cy="36785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7210635" y="9476221"/>
            <a:ext cx="61594" cy="45720"/>
          </a:xfrm>
          <a:custGeom>
            <a:avLst/>
            <a:gdLst/>
            <a:ahLst/>
            <a:cxnLst/>
            <a:rect l="l" t="t" r="r" b="b"/>
            <a:pathLst>
              <a:path w="61595" h="45720">
                <a:moveTo>
                  <a:pt x="6756" y="0"/>
                </a:moveTo>
                <a:lnTo>
                  <a:pt x="0" y="0"/>
                </a:lnTo>
                <a:lnTo>
                  <a:pt x="0" y="45516"/>
                </a:lnTo>
                <a:lnTo>
                  <a:pt x="6756" y="45516"/>
                </a:lnTo>
                <a:lnTo>
                  <a:pt x="6756" y="26822"/>
                </a:lnTo>
                <a:lnTo>
                  <a:pt x="61493" y="26822"/>
                </a:lnTo>
                <a:lnTo>
                  <a:pt x="61493" y="18795"/>
                </a:lnTo>
                <a:lnTo>
                  <a:pt x="6756" y="18795"/>
                </a:lnTo>
                <a:lnTo>
                  <a:pt x="67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7209632" y="9419318"/>
            <a:ext cx="63500" cy="56515"/>
          </a:xfrm>
          <a:custGeom>
            <a:avLst/>
            <a:gdLst/>
            <a:ahLst/>
            <a:cxnLst/>
            <a:rect l="l" t="t" r="r" b="b"/>
            <a:pathLst>
              <a:path w="63500" h="56515">
                <a:moveTo>
                  <a:pt x="31115" y="0"/>
                </a:moveTo>
                <a:lnTo>
                  <a:pt x="18554" y="1958"/>
                </a:lnTo>
                <a:lnTo>
                  <a:pt x="8713" y="7526"/>
                </a:lnTo>
                <a:lnTo>
                  <a:pt x="2295" y="16239"/>
                </a:lnTo>
                <a:lnTo>
                  <a:pt x="0" y="27635"/>
                </a:lnTo>
                <a:lnTo>
                  <a:pt x="2301" y="39031"/>
                </a:lnTo>
                <a:lnTo>
                  <a:pt x="8828" y="48079"/>
                </a:lnTo>
                <a:lnTo>
                  <a:pt x="19014" y="54045"/>
                </a:lnTo>
                <a:lnTo>
                  <a:pt x="32296" y="56197"/>
                </a:lnTo>
                <a:lnTo>
                  <a:pt x="45020" y="54161"/>
                </a:lnTo>
                <a:lnTo>
                  <a:pt x="54875" y="48464"/>
                </a:lnTo>
                <a:lnTo>
                  <a:pt x="55421" y="47713"/>
                </a:lnTo>
                <a:lnTo>
                  <a:pt x="32118" y="47713"/>
                </a:lnTo>
                <a:lnTo>
                  <a:pt x="22411" y="46482"/>
                </a:lnTo>
                <a:lnTo>
                  <a:pt x="14230" y="42787"/>
                </a:lnTo>
                <a:lnTo>
                  <a:pt x="8583" y="36628"/>
                </a:lnTo>
                <a:lnTo>
                  <a:pt x="6501" y="28105"/>
                </a:lnTo>
                <a:lnTo>
                  <a:pt x="6570" y="27635"/>
                </a:lnTo>
                <a:lnTo>
                  <a:pt x="8666" y="19362"/>
                </a:lnTo>
                <a:lnTo>
                  <a:pt x="14398" y="13241"/>
                </a:lnTo>
                <a:lnTo>
                  <a:pt x="22421" y="9599"/>
                </a:lnTo>
                <a:lnTo>
                  <a:pt x="31483" y="8394"/>
                </a:lnTo>
                <a:lnTo>
                  <a:pt x="55247" y="8394"/>
                </a:lnTo>
                <a:lnTo>
                  <a:pt x="45106" y="2255"/>
                </a:lnTo>
                <a:lnTo>
                  <a:pt x="31115" y="0"/>
                </a:lnTo>
                <a:close/>
              </a:path>
              <a:path w="63500" h="56515">
                <a:moveTo>
                  <a:pt x="55247" y="8394"/>
                </a:moveTo>
                <a:lnTo>
                  <a:pt x="31483" y="8394"/>
                </a:lnTo>
                <a:lnTo>
                  <a:pt x="41362" y="9702"/>
                </a:lnTo>
                <a:lnTo>
                  <a:pt x="49487" y="13525"/>
                </a:lnTo>
                <a:lnTo>
                  <a:pt x="54995" y="19710"/>
                </a:lnTo>
                <a:lnTo>
                  <a:pt x="56909" y="27635"/>
                </a:lnTo>
                <a:lnTo>
                  <a:pt x="56914" y="28549"/>
                </a:lnTo>
                <a:lnTo>
                  <a:pt x="54980" y="36441"/>
                </a:lnTo>
                <a:lnTo>
                  <a:pt x="49499" y="42595"/>
                </a:lnTo>
                <a:lnTo>
                  <a:pt x="41554" y="46407"/>
                </a:lnTo>
                <a:lnTo>
                  <a:pt x="32118" y="47713"/>
                </a:lnTo>
                <a:lnTo>
                  <a:pt x="55421" y="47713"/>
                </a:lnTo>
                <a:lnTo>
                  <a:pt x="61240" y="39722"/>
                </a:lnTo>
                <a:lnTo>
                  <a:pt x="63500" y="28549"/>
                </a:lnTo>
                <a:lnTo>
                  <a:pt x="61417" y="17471"/>
                </a:lnTo>
                <a:lnTo>
                  <a:pt x="55247" y="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7210637" y="9374832"/>
            <a:ext cx="61594" cy="34290"/>
          </a:xfrm>
          <a:custGeom>
            <a:avLst/>
            <a:gdLst/>
            <a:ahLst/>
            <a:cxnLst/>
            <a:rect l="l" t="t" r="r" b="b"/>
            <a:pathLst>
              <a:path w="61595" h="34290">
                <a:moveTo>
                  <a:pt x="61493" y="0"/>
                </a:moveTo>
                <a:lnTo>
                  <a:pt x="54825" y="0"/>
                </a:lnTo>
                <a:lnTo>
                  <a:pt x="54825" y="26276"/>
                </a:lnTo>
                <a:lnTo>
                  <a:pt x="0" y="26276"/>
                </a:lnTo>
                <a:lnTo>
                  <a:pt x="0" y="34213"/>
                </a:lnTo>
                <a:lnTo>
                  <a:pt x="61493" y="34213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7210639" y="9331436"/>
            <a:ext cx="61594" cy="34925"/>
          </a:xfrm>
          <a:custGeom>
            <a:avLst/>
            <a:gdLst/>
            <a:ahLst/>
            <a:cxnLst/>
            <a:rect l="l" t="t" r="r" b="b"/>
            <a:pathLst>
              <a:path w="61595" h="34925">
                <a:moveTo>
                  <a:pt x="6667" y="1358"/>
                </a:moveTo>
                <a:lnTo>
                  <a:pt x="0" y="1358"/>
                </a:lnTo>
                <a:lnTo>
                  <a:pt x="0" y="34569"/>
                </a:lnTo>
                <a:lnTo>
                  <a:pt x="61493" y="34569"/>
                </a:lnTo>
                <a:lnTo>
                  <a:pt x="61493" y="26631"/>
                </a:lnTo>
                <a:lnTo>
                  <a:pt x="6667" y="26631"/>
                </a:lnTo>
                <a:lnTo>
                  <a:pt x="6667" y="1358"/>
                </a:lnTo>
                <a:close/>
              </a:path>
              <a:path w="61595" h="34925">
                <a:moveTo>
                  <a:pt x="32664" y="2730"/>
                </a:moveTo>
                <a:lnTo>
                  <a:pt x="26085" y="2730"/>
                </a:lnTo>
                <a:lnTo>
                  <a:pt x="26085" y="26631"/>
                </a:lnTo>
                <a:lnTo>
                  <a:pt x="32664" y="26631"/>
                </a:lnTo>
                <a:lnTo>
                  <a:pt x="32664" y="2730"/>
                </a:lnTo>
                <a:close/>
              </a:path>
              <a:path w="61595" h="34925">
                <a:moveTo>
                  <a:pt x="61493" y="0"/>
                </a:moveTo>
                <a:lnTo>
                  <a:pt x="54825" y="0"/>
                </a:lnTo>
                <a:lnTo>
                  <a:pt x="54825" y="26631"/>
                </a:lnTo>
                <a:lnTo>
                  <a:pt x="61493" y="26631"/>
                </a:lnTo>
                <a:lnTo>
                  <a:pt x="61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7210204" y="9270703"/>
            <a:ext cx="62865" cy="50800"/>
          </a:xfrm>
          <a:custGeom>
            <a:avLst/>
            <a:gdLst/>
            <a:ahLst/>
            <a:cxnLst/>
            <a:rect l="l" t="t" r="r" b="b"/>
            <a:pathLst>
              <a:path w="62865" h="50800">
                <a:moveTo>
                  <a:pt x="29720" y="0"/>
                </a:moveTo>
                <a:lnTo>
                  <a:pt x="19776" y="0"/>
                </a:lnTo>
                <a:lnTo>
                  <a:pt x="12651" y="3187"/>
                </a:lnTo>
                <a:lnTo>
                  <a:pt x="0" y="33197"/>
                </a:lnTo>
                <a:lnTo>
                  <a:pt x="29" y="40411"/>
                </a:lnTo>
                <a:lnTo>
                  <a:pt x="523" y="45605"/>
                </a:lnTo>
                <a:lnTo>
                  <a:pt x="1259" y="50444"/>
                </a:lnTo>
                <a:lnTo>
                  <a:pt x="61750" y="50444"/>
                </a:lnTo>
                <a:lnTo>
                  <a:pt x="62207" y="46431"/>
                </a:lnTo>
                <a:lnTo>
                  <a:pt x="62427" y="42506"/>
                </a:lnTo>
                <a:lnTo>
                  <a:pt x="7101" y="42506"/>
                </a:lnTo>
                <a:lnTo>
                  <a:pt x="6664" y="40500"/>
                </a:lnTo>
                <a:lnTo>
                  <a:pt x="6309" y="37579"/>
                </a:lnTo>
                <a:lnTo>
                  <a:pt x="6276" y="33197"/>
                </a:lnTo>
                <a:lnTo>
                  <a:pt x="7943" y="22216"/>
                </a:lnTo>
                <a:lnTo>
                  <a:pt x="12699" y="14420"/>
                </a:lnTo>
                <a:lnTo>
                  <a:pt x="20174" y="9787"/>
                </a:lnTo>
                <a:lnTo>
                  <a:pt x="30000" y="8293"/>
                </a:lnTo>
                <a:lnTo>
                  <a:pt x="52945" y="8293"/>
                </a:lnTo>
                <a:lnTo>
                  <a:pt x="48914" y="5036"/>
                </a:lnTo>
                <a:lnTo>
                  <a:pt x="43314" y="2266"/>
                </a:lnTo>
                <a:lnTo>
                  <a:pt x="36893" y="573"/>
                </a:lnTo>
                <a:lnTo>
                  <a:pt x="29720" y="0"/>
                </a:lnTo>
                <a:close/>
              </a:path>
              <a:path w="62865" h="50800">
                <a:moveTo>
                  <a:pt x="52945" y="8293"/>
                </a:moveTo>
                <a:lnTo>
                  <a:pt x="30000" y="8293"/>
                </a:lnTo>
                <a:lnTo>
                  <a:pt x="41078" y="9998"/>
                </a:lnTo>
                <a:lnTo>
                  <a:pt x="49267" y="15024"/>
                </a:lnTo>
                <a:lnTo>
                  <a:pt x="54344" y="23230"/>
                </a:lnTo>
                <a:lnTo>
                  <a:pt x="55887" y="33197"/>
                </a:lnTo>
                <a:lnTo>
                  <a:pt x="55996" y="40500"/>
                </a:lnTo>
                <a:lnTo>
                  <a:pt x="55628" y="42506"/>
                </a:lnTo>
                <a:lnTo>
                  <a:pt x="62427" y="42506"/>
                </a:lnTo>
                <a:lnTo>
                  <a:pt x="53622" y="8839"/>
                </a:lnTo>
                <a:lnTo>
                  <a:pt x="52945" y="8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7209632" y="9207878"/>
            <a:ext cx="63500" cy="56515"/>
          </a:xfrm>
          <a:custGeom>
            <a:avLst/>
            <a:gdLst/>
            <a:ahLst/>
            <a:cxnLst/>
            <a:rect l="l" t="t" r="r" b="b"/>
            <a:pathLst>
              <a:path w="63500" h="56515">
                <a:moveTo>
                  <a:pt x="31115" y="0"/>
                </a:moveTo>
                <a:lnTo>
                  <a:pt x="18554" y="1958"/>
                </a:lnTo>
                <a:lnTo>
                  <a:pt x="8713" y="7527"/>
                </a:lnTo>
                <a:lnTo>
                  <a:pt x="2295" y="16244"/>
                </a:lnTo>
                <a:lnTo>
                  <a:pt x="0" y="27647"/>
                </a:lnTo>
                <a:lnTo>
                  <a:pt x="2301" y="39036"/>
                </a:lnTo>
                <a:lnTo>
                  <a:pt x="8828" y="48080"/>
                </a:lnTo>
                <a:lnTo>
                  <a:pt x="19014" y="54045"/>
                </a:lnTo>
                <a:lnTo>
                  <a:pt x="32296" y="56197"/>
                </a:lnTo>
                <a:lnTo>
                  <a:pt x="45020" y="54161"/>
                </a:lnTo>
                <a:lnTo>
                  <a:pt x="54875" y="48464"/>
                </a:lnTo>
                <a:lnTo>
                  <a:pt x="55421" y="47713"/>
                </a:lnTo>
                <a:lnTo>
                  <a:pt x="32118" y="47713"/>
                </a:lnTo>
                <a:lnTo>
                  <a:pt x="22411" y="46482"/>
                </a:lnTo>
                <a:lnTo>
                  <a:pt x="14230" y="42787"/>
                </a:lnTo>
                <a:lnTo>
                  <a:pt x="8583" y="36628"/>
                </a:lnTo>
                <a:lnTo>
                  <a:pt x="6501" y="28105"/>
                </a:lnTo>
                <a:lnTo>
                  <a:pt x="6567" y="27647"/>
                </a:lnTo>
                <a:lnTo>
                  <a:pt x="8666" y="19362"/>
                </a:lnTo>
                <a:lnTo>
                  <a:pt x="14398" y="13241"/>
                </a:lnTo>
                <a:lnTo>
                  <a:pt x="22421" y="9599"/>
                </a:lnTo>
                <a:lnTo>
                  <a:pt x="31483" y="8394"/>
                </a:lnTo>
                <a:lnTo>
                  <a:pt x="55247" y="8394"/>
                </a:lnTo>
                <a:lnTo>
                  <a:pt x="45106" y="2255"/>
                </a:lnTo>
                <a:lnTo>
                  <a:pt x="31115" y="0"/>
                </a:lnTo>
                <a:close/>
              </a:path>
              <a:path w="63500" h="56515">
                <a:moveTo>
                  <a:pt x="55247" y="8394"/>
                </a:moveTo>
                <a:lnTo>
                  <a:pt x="31483" y="8394"/>
                </a:lnTo>
                <a:lnTo>
                  <a:pt x="41362" y="9702"/>
                </a:lnTo>
                <a:lnTo>
                  <a:pt x="49487" y="13525"/>
                </a:lnTo>
                <a:lnTo>
                  <a:pt x="54995" y="19710"/>
                </a:lnTo>
                <a:lnTo>
                  <a:pt x="56912" y="27647"/>
                </a:lnTo>
                <a:lnTo>
                  <a:pt x="56914" y="28549"/>
                </a:lnTo>
                <a:lnTo>
                  <a:pt x="54980" y="36441"/>
                </a:lnTo>
                <a:lnTo>
                  <a:pt x="49499" y="42595"/>
                </a:lnTo>
                <a:lnTo>
                  <a:pt x="41554" y="46407"/>
                </a:lnTo>
                <a:lnTo>
                  <a:pt x="32118" y="47713"/>
                </a:lnTo>
                <a:lnTo>
                  <a:pt x="55421" y="47713"/>
                </a:lnTo>
                <a:lnTo>
                  <a:pt x="61240" y="39722"/>
                </a:lnTo>
                <a:lnTo>
                  <a:pt x="63500" y="28549"/>
                </a:lnTo>
                <a:lnTo>
                  <a:pt x="61417" y="17471"/>
                </a:lnTo>
                <a:lnTo>
                  <a:pt x="55247" y="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4102182" y="9150654"/>
            <a:ext cx="3220720" cy="0"/>
          </a:xfrm>
          <a:custGeom>
            <a:avLst/>
            <a:gdLst/>
            <a:ahLst/>
            <a:cxnLst/>
            <a:rect l="l" t="t" r="r" b="b"/>
            <a:pathLst>
              <a:path w="3220720" h="0">
                <a:moveTo>
                  <a:pt x="0" y="0"/>
                </a:moveTo>
                <a:lnTo>
                  <a:pt x="3220554" y="0"/>
                </a:lnTo>
              </a:path>
            </a:pathLst>
          </a:custGeom>
          <a:ln w="65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5901423" y="7981327"/>
            <a:ext cx="184150" cy="314960"/>
          </a:xfrm>
          <a:custGeom>
            <a:avLst/>
            <a:gdLst/>
            <a:ahLst/>
            <a:cxnLst/>
            <a:rect l="l" t="t" r="r" b="b"/>
            <a:pathLst>
              <a:path w="184150" h="314959">
                <a:moveTo>
                  <a:pt x="184099" y="314350"/>
                </a:moveTo>
                <a:lnTo>
                  <a:pt x="0" y="314350"/>
                </a:lnTo>
                <a:lnTo>
                  <a:pt x="0" y="0"/>
                </a:lnTo>
                <a:lnTo>
                  <a:pt x="184099" y="0"/>
                </a:lnTo>
                <a:lnTo>
                  <a:pt x="184099" y="314350"/>
                </a:lnTo>
                <a:close/>
              </a:path>
            </a:pathLst>
          </a:custGeom>
          <a:solidFill>
            <a:srgbClr val="0071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5812900" y="8294272"/>
            <a:ext cx="361315" cy="180975"/>
          </a:xfrm>
          <a:custGeom>
            <a:avLst/>
            <a:gdLst/>
            <a:ahLst/>
            <a:cxnLst/>
            <a:rect l="l" t="t" r="r" b="b"/>
            <a:pathLst>
              <a:path w="361314" h="180975">
                <a:moveTo>
                  <a:pt x="361137" y="0"/>
                </a:moveTo>
                <a:lnTo>
                  <a:pt x="0" y="0"/>
                </a:lnTo>
                <a:lnTo>
                  <a:pt x="180568" y="180568"/>
                </a:lnTo>
                <a:lnTo>
                  <a:pt x="361137" y="0"/>
                </a:lnTo>
                <a:close/>
              </a:path>
            </a:pathLst>
          </a:custGeom>
          <a:solidFill>
            <a:srgbClr val="00719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 txBox="1"/>
          <p:nvPr/>
        </p:nvSpPr>
        <p:spPr>
          <a:xfrm>
            <a:off x="3815796" y="7381950"/>
            <a:ext cx="2929890" cy="1663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00" spc="20" b="1">
                <a:latin typeface="Century Gothic"/>
                <a:cs typeface="Century Gothic"/>
              </a:rPr>
              <a:t>RETRATO</a:t>
            </a:r>
            <a:r>
              <a:rPr dirty="0" sz="900" spc="-70" b="1">
                <a:latin typeface="Century Gothic"/>
                <a:cs typeface="Century Gothic"/>
              </a:rPr>
              <a:t> </a:t>
            </a:r>
            <a:r>
              <a:rPr dirty="0" sz="900" spc="-15" b="1">
                <a:latin typeface="Century Gothic"/>
                <a:cs typeface="Century Gothic"/>
              </a:rPr>
              <a:t>DAS</a:t>
            </a:r>
            <a:r>
              <a:rPr dirty="0" sz="900" spc="-65" b="1">
                <a:latin typeface="Century Gothic"/>
                <a:cs typeface="Century Gothic"/>
              </a:rPr>
              <a:t> </a:t>
            </a:r>
            <a:r>
              <a:rPr dirty="0" sz="900" b="1">
                <a:latin typeface="Century Gothic"/>
                <a:cs typeface="Century Gothic"/>
              </a:rPr>
              <a:t>DESIGUALDADES</a:t>
            </a:r>
            <a:r>
              <a:rPr dirty="0" sz="900" spc="-65" b="1">
                <a:latin typeface="Century Gothic"/>
                <a:cs typeface="Century Gothic"/>
              </a:rPr>
              <a:t> </a:t>
            </a:r>
            <a:r>
              <a:rPr dirty="0" sz="900" spc="-60" b="1">
                <a:latin typeface="Century Gothic"/>
                <a:cs typeface="Century Gothic"/>
              </a:rPr>
              <a:t>NO</a:t>
            </a:r>
            <a:r>
              <a:rPr dirty="0" sz="900" spc="-65" b="1">
                <a:latin typeface="Century Gothic"/>
                <a:cs typeface="Century Gothic"/>
              </a:rPr>
              <a:t> </a:t>
            </a:r>
            <a:r>
              <a:rPr dirty="0" sz="900" spc="25" b="1">
                <a:latin typeface="Century Gothic"/>
                <a:cs typeface="Century Gothic"/>
              </a:rPr>
              <a:t>RURAL</a:t>
            </a:r>
            <a:r>
              <a:rPr dirty="0" sz="900" spc="-65" b="1">
                <a:latin typeface="Century Gothic"/>
                <a:cs typeface="Century Gothic"/>
              </a:rPr>
              <a:t> </a:t>
            </a:r>
            <a:r>
              <a:rPr dirty="0" sz="900" spc="-40" b="1">
                <a:latin typeface="Century Gothic"/>
                <a:cs typeface="Century Gothic"/>
              </a:rPr>
              <a:t>DO</a:t>
            </a:r>
            <a:r>
              <a:rPr dirty="0" sz="900" spc="-70" b="1">
                <a:latin typeface="Century Gothic"/>
                <a:cs typeface="Century Gothic"/>
              </a:rPr>
              <a:t> </a:t>
            </a:r>
            <a:r>
              <a:rPr dirty="0" sz="900" spc="-30" b="1">
                <a:latin typeface="Century Gothic"/>
                <a:cs typeface="Century Gothic"/>
              </a:rPr>
              <a:t>PARANÁ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89" name="object 18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190" name="object 190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67299" y="10151288"/>
            <a:ext cx="14351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5">
                <a:latin typeface="Arial"/>
                <a:cs typeface="Arial"/>
              </a:rPr>
              <a:t>22</a:t>
            </a:r>
            <a:endParaRPr sz="8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14884939" y="10151288"/>
            <a:ext cx="14160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0">
                <a:latin typeface="Arial"/>
                <a:cs typeface="Arial"/>
              </a:rPr>
              <a:t>23</a:t>
            </a:r>
            <a:endParaRPr sz="8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263809" y="7381950"/>
            <a:ext cx="2141220" cy="1663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00" spc="10" b="1">
                <a:latin typeface="Century Gothic"/>
                <a:cs typeface="Century Gothic"/>
              </a:rPr>
              <a:t>UM</a:t>
            </a:r>
            <a:r>
              <a:rPr dirty="0" sz="900" spc="-80" b="1">
                <a:latin typeface="Century Gothic"/>
                <a:cs typeface="Century Gothic"/>
              </a:rPr>
              <a:t> </a:t>
            </a:r>
            <a:r>
              <a:rPr dirty="0" sz="900" spc="10" b="1">
                <a:latin typeface="Century Gothic"/>
                <a:cs typeface="Century Gothic"/>
              </a:rPr>
              <a:t>VBP</a:t>
            </a:r>
            <a:r>
              <a:rPr dirty="0" sz="900" spc="-80" b="1">
                <a:latin typeface="Century Gothic"/>
                <a:cs typeface="Century Gothic"/>
              </a:rPr>
              <a:t> </a:t>
            </a:r>
            <a:r>
              <a:rPr dirty="0" sz="900" spc="-5" b="1">
                <a:latin typeface="Century Gothic"/>
                <a:cs typeface="Century Gothic"/>
              </a:rPr>
              <a:t>QUE</a:t>
            </a:r>
            <a:r>
              <a:rPr dirty="0" sz="900" spc="-80" b="1">
                <a:latin typeface="Century Gothic"/>
                <a:cs typeface="Century Gothic"/>
              </a:rPr>
              <a:t> </a:t>
            </a:r>
            <a:r>
              <a:rPr dirty="0" sz="900" b="1">
                <a:latin typeface="Century Gothic"/>
                <a:cs typeface="Century Gothic"/>
              </a:rPr>
              <a:t>EVOLUI</a:t>
            </a:r>
            <a:r>
              <a:rPr dirty="0" sz="900" spc="-75" b="1">
                <a:latin typeface="Century Gothic"/>
                <a:cs typeface="Century Gothic"/>
              </a:rPr>
              <a:t> </a:t>
            </a:r>
            <a:r>
              <a:rPr dirty="0" sz="900" b="1">
                <a:latin typeface="Century Gothic"/>
                <a:cs typeface="Century Gothic"/>
              </a:rPr>
              <a:t>CONTINUAMENTE*</a:t>
            </a:r>
            <a:endParaRPr sz="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9174" y="4400994"/>
            <a:ext cx="0" cy="5472430"/>
          </a:xfrm>
          <a:custGeom>
            <a:avLst/>
            <a:gdLst/>
            <a:ahLst/>
            <a:cxnLst/>
            <a:rect l="l" t="t" r="r" b="b"/>
            <a:pathLst>
              <a:path w="0" h="5472430">
                <a:moveTo>
                  <a:pt x="0" y="0"/>
                </a:moveTo>
                <a:lnTo>
                  <a:pt x="0" y="5471998"/>
                </a:lnTo>
              </a:path>
            </a:pathLst>
          </a:custGeom>
          <a:ln w="6350">
            <a:solidFill>
              <a:srgbClr val="CA581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69173" y="539996"/>
            <a:ext cx="0" cy="9333230"/>
          </a:xfrm>
          <a:custGeom>
            <a:avLst/>
            <a:gdLst/>
            <a:ahLst/>
            <a:cxnLst/>
            <a:rect l="l" t="t" r="r" b="b"/>
            <a:pathLst>
              <a:path w="0" h="9333230">
                <a:moveTo>
                  <a:pt x="0" y="0"/>
                </a:moveTo>
                <a:lnTo>
                  <a:pt x="0" y="9333001"/>
                </a:lnTo>
              </a:path>
            </a:pathLst>
          </a:custGeom>
          <a:ln w="6350">
            <a:solidFill>
              <a:srgbClr val="CA581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525175" y="539996"/>
            <a:ext cx="0" cy="9333230"/>
          </a:xfrm>
          <a:custGeom>
            <a:avLst/>
            <a:gdLst/>
            <a:ahLst/>
            <a:cxnLst/>
            <a:rect l="l" t="t" r="r" b="b"/>
            <a:pathLst>
              <a:path w="0" h="9333230">
                <a:moveTo>
                  <a:pt x="0" y="0"/>
                </a:moveTo>
                <a:lnTo>
                  <a:pt x="0" y="9333001"/>
                </a:lnTo>
              </a:path>
            </a:pathLst>
          </a:custGeom>
          <a:ln w="6350">
            <a:solidFill>
              <a:srgbClr val="CA581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15192375" cy="180340"/>
          </a:xfrm>
          <a:custGeom>
            <a:avLst/>
            <a:gdLst/>
            <a:ahLst/>
            <a:cxnLst/>
            <a:rect l="l" t="t" r="r" b="b"/>
            <a:pathLst>
              <a:path w="15192375" h="180340">
                <a:moveTo>
                  <a:pt x="0" y="180009"/>
                </a:moveTo>
                <a:lnTo>
                  <a:pt x="15192006" y="180009"/>
                </a:lnTo>
                <a:lnTo>
                  <a:pt x="15192006" y="0"/>
                </a:lnTo>
                <a:lnTo>
                  <a:pt x="0" y="0"/>
                </a:lnTo>
                <a:lnTo>
                  <a:pt x="0" y="180009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6124575"/>
            <a:ext cx="2544000" cy="2613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539997" y="2711432"/>
          <a:ext cx="6522720" cy="1021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92755"/>
                <a:gridCol w="2262505"/>
                <a:gridCol w="1247774"/>
              </a:tblGrid>
              <a:tr h="308032">
                <a:tc>
                  <a:txBody>
                    <a:bodyPr/>
                    <a:lstStyle/>
                    <a:p>
                      <a:pPr marL="772160">
                        <a:lnSpc>
                          <a:spcPts val="1190"/>
                        </a:lnSpc>
                      </a:pPr>
                      <a:r>
                        <a:rPr dirty="0" sz="1200" spc="-7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PRONAF</a:t>
                      </a:r>
                      <a:r>
                        <a:rPr dirty="0" sz="1200" spc="-12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200" spc="-10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Agroecologia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32130">
                        <a:lnSpc>
                          <a:spcPts val="1190"/>
                        </a:lnSpc>
                      </a:pPr>
                      <a:r>
                        <a:rPr dirty="0" sz="1200" spc="-4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Prazos </a:t>
                      </a:r>
                      <a:r>
                        <a:rPr dirty="0" sz="1200" spc="-17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e</a:t>
                      </a:r>
                      <a:r>
                        <a:rPr dirty="0" sz="1200" spc="-204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200" spc="-10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carências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90"/>
                        </a:lnSpc>
                      </a:pPr>
                      <a:r>
                        <a:rPr dirty="0" sz="1200" spc="-4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Juros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  <a:tr h="700182">
                <a:tc>
                  <a:txBody>
                    <a:bodyPr/>
                    <a:lstStyle/>
                    <a:p>
                      <a:pPr algn="ctr" marL="180975" marR="182880">
                        <a:lnSpc>
                          <a:spcPct val="107200"/>
                        </a:lnSpc>
                        <a:spcBef>
                          <a:spcPts val="1015"/>
                        </a:spcBef>
                      </a:pPr>
                      <a:r>
                        <a:rPr dirty="0" sz="1050">
                          <a:latin typeface="Calibri"/>
                          <a:cs typeface="Calibri"/>
                        </a:rPr>
                        <a:t>Investimento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implantação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dos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sistemas</a:t>
                      </a:r>
                      <a:r>
                        <a:rPr dirty="0" sz="105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produção agroecológicos </a:t>
                      </a:r>
                      <a:r>
                        <a:rPr dirty="0" sz="1050" spc="-15">
                          <a:latin typeface="Calibri"/>
                          <a:cs typeface="Calibri"/>
                        </a:rPr>
                        <a:t>e/ou</a:t>
                      </a:r>
                      <a:r>
                        <a:rPr dirty="0" sz="105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orgânicos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R="1270">
                        <a:lnSpc>
                          <a:spcPts val="1040"/>
                        </a:lnSpc>
                        <a:spcBef>
                          <a:spcPts val="655"/>
                        </a:spcBef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Individual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165</a:t>
                      </a:r>
                      <a:r>
                        <a:rPr dirty="0" sz="105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 marL="172720" marR="158750">
                        <a:lnSpc>
                          <a:spcPct val="107200"/>
                        </a:lnSpc>
                        <a:spcBef>
                          <a:spcPts val="1015"/>
                        </a:spcBef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10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incluídos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carência, </a:t>
                      </a:r>
                      <a:r>
                        <a:rPr dirty="0" sz="1050" spc="30">
                          <a:latin typeface="Calibri"/>
                          <a:cs typeface="Calibri"/>
                        </a:rPr>
                        <a:t>podendo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chegar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050" spc="-1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 </a:t>
                      </a:r>
                      <a:r>
                        <a:rPr dirty="0" sz="1050" spc="25">
                          <a:latin typeface="Calibri"/>
                          <a:cs typeface="Calibri"/>
                        </a:rPr>
                        <a:t>dependendo </a:t>
                      </a:r>
                      <a:r>
                        <a:rPr dirty="0" sz="1050" spc="30">
                          <a:latin typeface="Calibri"/>
                          <a:cs typeface="Calibri"/>
                        </a:rPr>
                        <a:t>do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projeto</a:t>
                      </a:r>
                      <a:r>
                        <a:rPr dirty="0" sz="1050" spc="-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técnico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66700" marR="240029" indent="140970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2,75%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254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21" name="object 2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7299" y="10151288"/>
            <a:ext cx="13843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5">
                <a:latin typeface="Arial"/>
                <a:cs typeface="Arial"/>
              </a:rPr>
              <a:t>24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885649" y="10151288"/>
            <a:ext cx="13970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300" y="1598015"/>
            <a:ext cx="6008370" cy="830580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25"/>
              </a:spcBef>
            </a:pPr>
            <a:r>
              <a:rPr dirty="0" sz="1250" spc="15" b="1" i="1">
                <a:latin typeface="Calibri"/>
                <a:cs typeface="Calibri"/>
              </a:rPr>
              <a:t>Financiamento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15" b="1" i="1">
                <a:latin typeface="Calibri"/>
                <a:cs typeface="Calibri"/>
              </a:rPr>
              <a:t>para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5" b="1" i="1">
                <a:latin typeface="Calibri"/>
                <a:cs typeface="Calibri"/>
              </a:rPr>
              <a:t>investimento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20" b="1" i="1">
                <a:latin typeface="Calibri"/>
                <a:cs typeface="Calibri"/>
              </a:rPr>
              <a:t>em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5" b="1" i="1">
                <a:latin typeface="Calibri"/>
                <a:cs typeface="Calibri"/>
              </a:rPr>
              <a:t>sistemas</a:t>
            </a:r>
            <a:r>
              <a:rPr dirty="0" sz="1250" spc="-35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de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20" b="1" i="1">
                <a:latin typeface="Calibri"/>
                <a:cs typeface="Calibri"/>
              </a:rPr>
              <a:t>produção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15" b="1" i="1">
                <a:latin typeface="Calibri"/>
                <a:cs typeface="Calibri"/>
              </a:rPr>
              <a:t>agroecológicos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30" b="1" i="1">
                <a:latin typeface="Calibri"/>
                <a:cs typeface="Calibri"/>
              </a:rPr>
              <a:t>ou</a:t>
            </a:r>
            <a:r>
              <a:rPr dirty="0" sz="1250" spc="-40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orgânicos,  </a:t>
            </a:r>
            <a:r>
              <a:rPr dirty="0" sz="1250" spc="20" b="1" i="1">
                <a:latin typeface="Calibri"/>
                <a:cs typeface="Calibri"/>
              </a:rPr>
              <a:t>incluindo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20" b="1" i="1">
                <a:latin typeface="Calibri"/>
                <a:cs typeface="Calibri"/>
              </a:rPr>
              <a:t>os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5" b="1" i="1">
                <a:latin typeface="Calibri"/>
                <a:cs typeface="Calibri"/>
              </a:rPr>
              <a:t>custos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b="1" i="1">
                <a:latin typeface="Calibri"/>
                <a:cs typeface="Calibri"/>
              </a:rPr>
              <a:t>relativos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30" b="1" i="1">
                <a:latin typeface="Calibri"/>
                <a:cs typeface="Calibri"/>
              </a:rPr>
              <a:t>à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15" b="1" i="1">
                <a:latin typeface="Calibri"/>
                <a:cs typeface="Calibri"/>
              </a:rPr>
              <a:t>implantação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-5" b="1" i="1">
                <a:latin typeface="Calibri"/>
                <a:cs typeface="Calibri"/>
              </a:rPr>
              <a:t>e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20" b="1" i="1">
                <a:latin typeface="Calibri"/>
                <a:cs typeface="Calibri"/>
              </a:rPr>
              <a:t>manutenção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30" b="1" i="1">
                <a:latin typeface="Calibri"/>
                <a:cs typeface="Calibri"/>
              </a:rPr>
              <a:t>do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empreendimento.</a:t>
            </a:r>
            <a:r>
              <a:rPr dirty="0" sz="1250" spc="-45" b="1" i="1">
                <a:latin typeface="Calibri"/>
                <a:cs typeface="Calibri"/>
              </a:rPr>
              <a:t> </a:t>
            </a:r>
            <a:r>
              <a:rPr dirty="0" sz="1250" spc="5" b="1" i="1">
                <a:latin typeface="Calibri"/>
                <a:cs typeface="Calibri"/>
              </a:rPr>
              <a:t>Portanto,  </a:t>
            </a:r>
            <a:r>
              <a:rPr dirty="0" sz="1250" spc="25" b="1" i="1">
                <a:latin typeface="Calibri"/>
                <a:cs typeface="Calibri"/>
              </a:rPr>
              <a:t>com </a:t>
            </a:r>
            <a:r>
              <a:rPr dirty="0" sz="1250" spc="35" b="1" i="1">
                <a:latin typeface="Calibri"/>
                <a:cs typeface="Calibri"/>
              </a:rPr>
              <a:t>o </a:t>
            </a:r>
            <a:r>
              <a:rPr dirty="0" sz="1250" spc="10" b="1" i="1">
                <a:latin typeface="Calibri"/>
                <a:cs typeface="Calibri"/>
              </a:rPr>
              <a:t>Pronaf Agroecologia </a:t>
            </a:r>
            <a:r>
              <a:rPr dirty="0" sz="1250" spc="-5" b="1" i="1">
                <a:latin typeface="Calibri"/>
                <a:cs typeface="Calibri"/>
              </a:rPr>
              <a:t>é </a:t>
            </a:r>
            <a:r>
              <a:rPr dirty="0" sz="1250" spc="5" b="1" i="1">
                <a:latin typeface="Calibri"/>
                <a:cs typeface="Calibri"/>
              </a:rPr>
              <a:t>possível </a:t>
            </a:r>
            <a:r>
              <a:rPr dirty="0" sz="1250" spc="35" b="1" i="1">
                <a:latin typeface="Calibri"/>
                <a:cs typeface="Calibri"/>
              </a:rPr>
              <a:t>o </a:t>
            </a:r>
            <a:r>
              <a:rPr dirty="0" sz="1250" spc="5" b="1" i="1">
                <a:latin typeface="Calibri"/>
                <a:cs typeface="Calibri"/>
              </a:rPr>
              <a:t>agricultor </a:t>
            </a:r>
            <a:r>
              <a:rPr dirty="0" sz="1250" spc="10" b="1" i="1">
                <a:latin typeface="Calibri"/>
                <a:cs typeface="Calibri"/>
              </a:rPr>
              <a:t>financiar </a:t>
            </a:r>
            <a:r>
              <a:rPr dirty="0" sz="1250" spc="5" b="1" i="1">
                <a:latin typeface="Calibri"/>
                <a:cs typeface="Calibri"/>
              </a:rPr>
              <a:t>investimentos </a:t>
            </a:r>
            <a:r>
              <a:rPr dirty="0" sz="1250" spc="10" b="1" i="1">
                <a:latin typeface="Calibri"/>
                <a:cs typeface="Calibri"/>
              </a:rPr>
              <a:t>destinados </a:t>
            </a:r>
            <a:r>
              <a:rPr dirty="0" sz="1250" spc="30" b="1" i="1">
                <a:latin typeface="Calibri"/>
                <a:cs typeface="Calibri"/>
              </a:rPr>
              <a:t>à  </a:t>
            </a:r>
            <a:r>
              <a:rPr dirty="0" sz="1250" spc="10" b="1" i="1">
                <a:latin typeface="Calibri"/>
                <a:cs typeface="Calibri"/>
              </a:rPr>
              <a:t>inserção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de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5" b="1" i="1">
                <a:latin typeface="Calibri"/>
                <a:cs typeface="Calibri"/>
              </a:rPr>
              <a:t>sistemas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de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base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15" b="1" i="1">
                <a:latin typeface="Calibri"/>
                <a:cs typeface="Calibri"/>
              </a:rPr>
              <a:t>agroecológica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-5" b="1" i="1">
                <a:latin typeface="Calibri"/>
                <a:cs typeface="Calibri"/>
              </a:rPr>
              <a:t>e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5" b="1" i="1">
                <a:latin typeface="Calibri"/>
                <a:cs typeface="Calibri"/>
              </a:rPr>
              <a:t>sistemas</a:t>
            </a:r>
            <a:r>
              <a:rPr dirty="0" sz="1250" spc="-50" b="1" i="1">
                <a:latin typeface="Calibri"/>
                <a:cs typeface="Calibri"/>
              </a:rPr>
              <a:t> </a:t>
            </a:r>
            <a:r>
              <a:rPr dirty="0" sz="1250" spc="10" b="1" i="1">
                <a:latin typeface="Calibri"/>
                <a:cs typeface="Calibri"/>
              </a:rPr>
              <a:t>orgânicos.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300" y="4329255"/>
            <a:ext cx="1967864" cy="1581785"/>
          </a:xfrm>
          <a:prstGeom prst="rect">
            <a:avLst/>
          </a:prstGeom>
        </p:spPr>
        <p:txBody>
          <a:bodyPr wrap="square" lIns="0" tIns="55879" rIns="0" bIns="0" rtlCol="0" vert="horz">
            <a:spAutoFit/>
          </a:bodyPr>
          <a:lstStyle/>
          <a:p>
            <a:pPr marL="12700" marR="22225">
              <a:lnSpc>
                <a:spcPts val="1900"/>
              </a:lnSpc>
              <a:spcBef>
                <a:spcPts val="439"/>
              </a:spcBef>
            </a:pPr>
            <a:r>
              <a:rPr dirty="0" sz="1850" spc="-140" b="1" i="1">
                <a:solidFill>
                  <a:srgbClr val="CA581A"/>
                </a:solidFill>
                <a:latin typeface="Century Gothic"/>
                <a:cs typeface="Century Gothic"/>
              </a:rPr>
              <a:t>Agroecologia,  </a:t>
            </a:r>
            <a:r>
              <a:rPr dirty="0" sz="1850" spc="-155" b="1" i="1">
                <a:solidFill>
                  <a:srgbClr val="CA581A"/>
                </a:solidFill>
                <a:latin typeface="Century Gothic"/>
                <a:cs typeface="Century Gothic"/>
              </a:rPr>
              <a:t>produção</a:t>
            </a:r>
            <a:r>
              <a:rPr dirty="0" sz="1850" spc="-23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850" spc="-140" b="1" i="1">
                <a:solidFill>
                  <a:srgbClr val="CA581A"/>
                </a:solidFill>
                <a:latin typeface="Century Gothic"/>
                <a:cs typeface="Century Gothic"/>
              </a:rPr>
              <a:t>orgânica  </a:t>
            </a:r>
            <a:r>
              <a:rPr dirty="0" sz="1850" spc="-254" b="1" i="1">
                <a:solidFill>
                  <a:srgbClr val="CA581A"/>
                </a:solidFill>
                <a:latin typeface="Century Gothic"/>
                <a:cs typeface="Century Gothic"/>
              </a:rPr>
              <a:t>e </a:t>
            </a:r>
            <a:r>
              <a:rPr dirty="0" sz="1850" spc="-100" b="1" i="1">
                <a:solidFill>
                  <a:srgbClr val="CA581A"/>
                </a:solidFill>
                <a:latin typeface="Century Gothic"/>
                <a:cs typeface="Century Gothic"/>
              </a:rPr>
              <a:t>transformações  </a:t>
            </a:r>
            <a:r>
              <a:rPr dirty="0" sz="1850" spc="-135" b="1" i="1">
                <a:solidFill>
                  <a:srgbClr val="CA581A"/>
                </a:solidFill>
                <a:latin typeface="Century Gothic"/>
                <a:cs typeface="Century Gothic"/>
              </a:rPr>
              <a:t>na </a:t>
            </a:r>
            <a:r>
              <a:rPr dirty="0" sz="1850" spc="-75" b="1" i="1">
                <a:solidFill>
                  <a:srgbClr val="CA581A"/>
                </a:solidFill>
                <a:latin typeface="Century Gothic"/>
                <a:cs typeface="Century Gothic"/>
              </a:rPr>
              <a:t>agricultura  </a:t>
            </a:r>
            <a:r>
              <a:rPr dirty="0" sz="1850" spc="-35" b="1" i="1">
                <a:solidFill>
                  <a:srgbClr val="CA581A"/>
                </a:solidFill>
                <a:latin typeface="Century Gothic"/>
                <a:cs typeface="Century Gothic"/>
              </a:rPr>
              <a:t>familiar</a:t>
            </a:r>
            <a:endParaRPr sz="1850">
              <a:latin typeface="Century Gothic"/>
              <a:cs typeface="Century Gothic"/>
            </a:endParaRPr>
          </a:p>
          <a:p>
            <a:pPr marL="25400">
              <a:lnSpc>
                <a:spcPct val="100000"/>
              </a:lnSpc>
              <a:spcBef>
                <a:spcPts val="1210"/>
              </a:spcBef>
            </a:pPr>
            <a:r>
              <a:rPr dirty="0" sz="1000" spc="-15" b="1" i="1">
                <a:latin typeface="Calibri"/>
                <a:cs typeface="Calibri"/>
              </a:rPr>
              <a:t>Prof.</a:t>
            </a:r>
            <a:r>
              <a:rPr dirty="0" sz="1000" spc="-55" b="1" i="1">
                <a:latin typeface="Calibri"/>
                <a:cs typeface="Calibri"/>
              </a:rPr>
              <a:t> </a:t>
            </a:r>
            <a:r>
              <a:rPr dirty="0" sz="1000" spc="-15" b="1" i="1">
                <a:latin typeface="Calibri"/>
                <a:cs typeface="Calibri"/>
              </a:rPr>
              <a:t>Dr.</a:t>
            </a:r>
            <a:r>
              <a:rPr dirty="0" sz="1000" spc="-50" b="1" i="1">
                <a:latin typeface="Calibri"/>
                <a:cs typeface="Calibri"/>
              </a:rPr>
              <a:t> </a:t>
            </a:r>
            <a:r>
              <a:rPr dirty="0" sz="1000" spc="5" b="1" i="1">
                <a:latin typeface="Calibri"/>
                <a:cs typeface="Calibri"/>
              </a:rPr>
              <a:t>Rogério</a:t>
            </a:r>
            <a:r>
              <a:rPr dirty="0" sz="1000" spc="-55" b="1" i="1">
                <a:latin typeface="Calibri"/>
                <a:cs typeface="Calibri"/>
              </a:rPr>
              <a:t> </a:t>
            </a:r>
            <a:r>
              <a:rPr dirty="0" sz="1000" spc="5" b="1" i="1">
                <a:latin typeface="Calibri"/>
                <a:cs typeface="Calibri"/>
              </a:rPr>
              <a:t>Barbosa</a:t>
            </a:r>
            <a:r>
              <a:rPr dirty="0" sz="1000" spc="-50" b="1" i="1">
                <a:latin typeface="Calibri"/>
                <a:cs typeface="Calibri"/>
              </a:rPr>
              <a:t> </a:t>
            </a:r>
            <a:r>
              <a:rPr dirty="0" sz="1000" spc="-5" b="1" i="1">
                <a:latin typeface="Calibri"/>
                <a:cs typeface="Calibri"/>
              </a:rPr>
              <a:t>Macedo</a:t>
            </a:r>
            <a:r>
              <a:rPr dirty="0" sz="1000" spc="-50" b="1" i="1">
                <a:latin typeface="Calibri"/>
                <a:cs typeface="Calibri"/>
              </a:rPr>
              <a:t> </a:t>
            </a:r>
            <a:r>
              <a:rPr dirty="0" sz="1000" spc="-45" b="1" i="1">
                <a:latin typeface="Calibri"/>
                <a:cs typeface="Calibri"/>
              </a:rPr>
              <a:t>(*)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83300" y="4355594"/>
            <a:ext cx="2033270" cy="55105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algn="just" marL="12700" marR="5080">
              <a:lnSpc>
                <a:spcPts val="1150"/>
              </a:lnSpc>
              <a:spcBef>
                <a:spcPts val="210"/>
              </a:spcBef>
            </a:pPr>
            <a:r>
              <a:rPr dirty="0" sz="1000" spc="25">
                <a:latin typeface="Calibri"/>
                <a:cs typeface="Calibri"/>
              </a:rPr>
              <a:t>Os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estudos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que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comprovam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impor-  </a:t>
            </a:r>
            <a:r>
              <a:rPr dirty="0" sz="1000" spc="25">
                <a:latin typeface="Calibri"/>
                <a:cs typeface="Calibri"/>
              </a:rPr>
              <a:t>tância </a:t>
            </a:r>
            <a:r>
              <a:rPr dirty="0" sz="1000" spc="35">
                <a:latin typeface="Calibri"/>
                <a:cs typeface="Calibri"/>
              </a:rPr>
              <a:t>socioeconômica da </a:t>
            </a:r>
            <a:r>
              <a:rPr dirty="0" sz="1000" spc="30">
                <a:latin typeface="Calibri"/>
                <a:cs typeface="Calibri"/>
              </a:rPr>
              <a:t>agricultu-  </a:t>
            </a:r>
            <a:r>
              <a:rPr dirty="0" sz="1000" spc="5">
                <a:latin typeface="Calibri"/>
                <a:cs typeface="Calibri"/>
              </a:rPr>
              <a:t>ra </a:t>
            </a:r>
            <a:r>
              <a:rPr dirty="0" sz="1000" spc="20">
                <a:latin typeface="Calibri"/>
                <a:cs typeface="Calibri"/>
              </a:rPr>
              <a:t>familiar </a:t>
            </a:r>
            <a:r>
              <a:rPr dirty="0" sz="1000" spc="45">
                <a:latin typeface="Calibri"/>
                <a:cs typeface="Calibri"/>
              </a:rPr>
              <a:t>no </a:t>
            </a:r>
            <a:r>
              <a:rPr dirty="0" sz="1000" spc="20">
                <a:latin typeface="Calibri"/>
                <a:cs typeface="Calibri"/>
              </a:rPr>
              <a:t>Paraná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no </a:t>
            </a:r>
            <a:r>
              <a:rPr dirty="0" sz="1000" spc="15">
                <a:latin typeface="Calibri"/>
                <a:cs typeface="Calibri"/>
              </a:rPr>
              <a:t>Brasil </a:t>
            </a:r>
            <a:r>
              <a:rPr dirty="0" sz="1000" spc="30">
                <a:latin typeface="Calibri"/>
                <a:cs typeface="Calibri"/>
              </a:rPr>
              <a:t>evi-  denciam cada vez </a:t>
            </a:r>
            <a:r>
              <a:rPr dirty="0" sz="1000" spc="20">
                <a:latin typeface="Calibri"/>
                <a:cs typeface="Calibri"/>
              </a:rPr>
              <a:t>mais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1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capacidade 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resposta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que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ela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é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capaz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dar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às  </a:t>
            </a:r>
            <a:r>
              <a:rPr dirty="0" sz="1000" spc="35">
                <a:latin typeface="Calibri"/>
                <a:cs typeface="Calibri"/>
              </a:rPr>
              <a:t>políticas públicas, sobretudo, </a:t>
            </a:r>
            <a:r>
              <a:rPr dirty="0" sz="1000" spc="20">
                <a:latin typeface="Calibri"/>
                <a:cs typeface="Calibri"/>
              </a:rPr>
              <a:t>as </a:t>
            </a:r>
            <a:r>
              <a:rPr dirty="0" sz="1000" spc="45">
                <a:latin typeface="Calibri"/>
                <a:cs typeface="Calibri"/>
              </a:rPr>
              <a:t>de  concessão de </a:t>
            </a:r>
            <a:r>
              <a:rPr dirty="0" sz="1000" spc="35">
                <a:latin typeface="Calibri"/>
                <a:cs typeface="Calibri"/>
              </a:rPr>
              <a:t>crédito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50">
                <a:latin typeface="Calibri"/>
                <a:cs typeface="Calibri"/>
              </a:rPr>
              <a:t>geração 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renda. </a:t>
            </a:r>
            <a:r>
              <a:rPr dirty="0" sz="1000" spc="30">
                <a:latin typeface="Calibri"/>
                <a:cs typeface="Calibri"/>
              </a:rPr>
              <a:t>Diante </a:t>
            </a:r>
            <a:r>
              <a:rPr dirty="0" sz="1000" spc="15">
                <a:latin typeface="Calibri"/>
                <a:cs typeface="Calibri"/>
              </a:rPr>
              <a:t>disso, a </a:t>
            </a:r>
            <a:r>
              <a:rPr dirty="0" sz="1000" spc="40">
                <a:latin typeface="Calibri"/>
                <a:cs typeface="Calibri"/>
              </a:rPr>
              <a:t>divulgação  das informações </a:t>
            </a:r>
            <a:r>
              <a:rPr dirty="0" sz="1000" spc="30">
                <a:latin typeface="Calibri"/>
                <a:cs typeface="Calibri"/>
              </a:rPr>
              <a:t>relativas </a:t>
            </a:r>
            <a:r>
              <a:rPr dirty="0" sz="1000" spc="40">
                <a:latin typeface="Calibri"/>
                <a:cs typeface="Calibri"/>
              </a:rPr>
              <a:t>ao </a:t>
            </a:r>
            <a:r>
              <a:rPr dirty="0" sz="1000" spc="45">
                <a:latin typeface="Calibri"/>
                <a:cs typeface="Calibri"/>
              </a:rPr>
              <a:t>Plano  Safra </a:t>
            </a:r>
            <a:r>
              <a:rPr dirty="0" sz="1000" spc="50">
                <a:latin typeface="Calibri"/>
                <a:cs typeface="Calibri"/>
              </a:rPr>
              <a:t>da </a:t>
            </a:r>
            <a:r>
              <a:rPr dirty="0" sz="1000" spc="55">
                <a:latin typeface="Calibri"/>
                <a:cs typeface="Calibri"/>
              </a:rPr>
              <a:t>Agricultura </a:t>
            </a:r>
            <a:r>
              <a:rPr dirty="0" sz="1000" spc="45">
                <a:latin typeface="Calibri"/>
                <a:cs typeface="Calibri"/>
              </a:rPr>
              <a:t>Familiar </a:t>
            </a:r>
            <a:r>
              <a:rPr dirty="0" sz="1000" spc="55">
                <a:latin typeface="Calibri"/>
                <a:cs typeface="Calibri"/>
              </a:rPr>
              <a:t>pela  </a:t>
            </a:r>
            <a:r>
              <a:rPr dirty="0" sz="1000" spc="40">
                <a:latin typeface="Calibri"/>
                <a:cs typeface="Calibri"/>
              </a:rPr>
              <a:t>FETAEP </a:t>
            </a:r>
            <a:r>
              <a:rPr dirty="0" sz="1000" spc="50">
                <a:latin typeface="Calibri"/>
                <a:cs typeface="Calibri"/>
              </a:rPr>
              <a:t>possui </a:t>
            </a:r>
            <a:r>
              <a:rPr dirty="0" sz="1000" spc="60">
                <a:latin typeface="Calibri"/>
                <a:cs typeface="Calibri"/>
              </a:rPr>
              <a:t>um </a:t>
            </a:r>
            <a:r>
              <a:rPr dirty="0" sz="1000" spc="30">
                <a:latin typeface="Calibri"/>
                <a:cs typeface="Calibri"/>
              </a:rPr>
              <a:t>caráter </a:t>
            </a:r>
            <a:r>
              <a:rPr dirty="0" sz="1000" spc="35">
                <a:latin typeface="Calibri"/>
                <a:cs typeface="Calibri"/>
              </a:rPr>
              <a:t>estraté-  </a:t>
            </a:r>
            <a:r>
              <a:rPr dirty="0" sz="1000" spc="60">
                <a:latin typeface="Calibri"/>
                <a:cs typeface="Calibri"/>
              </a:rPr>
              <a:t>gico </a:t>
            </a:r>
            <a:r>
              <a:rPr dirty="0" sz="1000" spc="35">
                <a:latin typeface="Calibri"/>
                <a:cs typeface="Calibri"/>
              </a:rPr>
              <a:t>para </a:t>
            </a:r>
            <a:r>
              <a:rPr dirty="0" sz="1000" spc="20">
                <a:latin typeface="Calibri"/>
                <a:cs typeface="Calibri"/>
              </a:rPr>
              <a:t>as </a:t>
            </a:r>
            <a:r>
              <a:rPr dirty="0" sz="1000" spc="35">
                <a:latin typeface="Calibri"/>
                <a:cs typeface="Calibri"/>
              </a:rPr>
              <a:t>famílias </a:t>
            </a:r>
            <a:r>
              <a:rPr dirty="0" sz="1000" spc="50">
                <a:latin typeface="Calibri"/>
                <a:cs typeface="Calibri"/>
              </a:rPr>
              <a:t>que vivem no  </a:t>
            </a:r>
            <a:r>
              <a:rPr dirty="0" sz="1000" spc="25">
                <a:latin typeface="Calibri"/>
                <a:cs typeface="Calibri"/>
              </a:rPr>
              <a:t>campo,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pois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com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este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tipo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serviço  </a:t>
            </a:r>
            <a:r>
              <a:rPr dirty="0" sz="1000" spc="15">
                <a:latin typeface="Calibri"/>
                <a:cs typeface="Calibri"/>
              </a:rPr>
              <a:t>é </a:t>
            </a:r>
            <a:r>
              <a:rPr dirty="0" sz="1000" spc="40">
                <a:latin typeface="Calibri"/>
                <a:cs typeface="Calibri"/>
              </a:rPr>
              <a:t>cada vez </a:t>
            </a:r>
            <a:r>
              <a:rPr dirty="0" sz="1000" spc="30">
                <a:latin typeface="Calibri"/>
                <a:cs typeface="Calibri"/>
              </a:rPr>
              <a:t>maior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40">
                <a:latin typeface="Calibri"/>
                <a:cs typeface="Calibri"/>
              </a:rPr>
              <a:t>número de </a:t>
            </a:r>
            <a:r>
              <a:rPr dirty="0" sz="1000" spc="35">
                <a:latin typeface="Calibri"/>
                <a:cs typeface="Calibri"/>
              </a:rPr>
              <a:t>agri-  </a:t>
            </a:r>
            <a:r>
              <a:rPr dirty="0" sz="1000" spc="40">
                <a:latin typeface="Calibri"/>
                <a:cs typeface="Calibri"/>
              </a:rPr>
              <a:t>cultores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agricultoras </a:t>
            </a:r>
            <a:r>
              <a:rPr dirty="0" sz="1000" spc="50">
                <a:latin typeface="Calibri"/>
                <a:cs typeface="Calibri"/>
              </a:rPr>
              <a:t>que tomam  </a:t>
            </a:r>
            <a:r>
              <a:rPr dirty="0" sz="1000" spc="45">
                <a:latin typeface="Calibri"/>
                <a:cs typeface="Calibri"/>
              </a:rPr>
              <a:t>conhecimento de </a:t>
            </a:r>
            <a:r>
              <a:rPr dirty="0" sz="1000" spc="30">
                <a:latin typeface="Calibri"/>
                <a:cs typeface="Calibri"/>
              </a:rPr>
              <a:t>seus </a:t>
            </a:r>
            <a:r>
              <a:rPr dirty="0" sz="1000" spc="20">
                <a:latin typeface="Calibri"/>
                <a:cs typeface="Calibri"/>
              </a:rPr>
              <a:t>direitos, </a:t>
            </a:r>
            <a:r>
              <a:rPr dirty="0" sz="1000" spc="35">
                <a:latin typeface="Calibri"/>
                <a:cs typeface="Calibri"/>
              </a:rPr>
              <a:t>das  </a:t>
            </a:r>
            <a:r>
              <a:rPr dirty="0" sz="1000" spc="60">
                <a:latin typeface="Calibri"/>
                <a:cs typeface="Calibri"/>
              </a:rPr>
              <a:t>condições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55">
                <a:latin typeface="Calibri"/>
                <a:cs typeface="Calibri"/>
              </a:rPr>
              <a:t>dos </a:t>
            </a:r>
            <a:r>
              <a:rPr dirty="0" sz="1000" spc="50">
                <a:latin typeface="Calibri"/>
                <a:cs typeface="Calibri"/>
              </a:rPr>
              <a:t>canais </a:t>
            </a:r>
            <a:r>
              <a:rPr dirty="0" sz="1000" spc="45">
                <a:latin typeface="Calibri"/>
                <a:cs typeface="Calibri"/>
              </a:rPr>
              <a:t>existentes  </a:t>
            </a:r>
            <a:r>
              <a:rPr dirty="0" sz="1000" spc="15">
                <a:latin typeface="Calibri"/>
                <a:cs typeface="Calibri"/>
              </a:rPr>
              <a:t>para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acessá-los.</a:t>
            </a:r>
            <a:endParaRPr sz="1000">
              <a:latin typeface="Calibri"/>
              <a:cs typeface="Calibri"/>
            </a:endParaRPr>
          </a:p>
          <a:p>
            <a:pPr algn="just" marL="12700" marR="7620">
              <a:lnSpc>
                <a:spcPts val="1150"/>
              </a:lnSpc>
              <a:spcBef>
                <a:spcPts val="850"/>
              </a:spcBef>
            </a:pPr>
            <a:r>
              <a:rPr dirty="0" sz="1000" spc="40">
                <a:latin typeface="Calibri"/>
                <a:cs typeface="Calibri"/>
              </a:rPr>
              <a:t>Se </a:t>
            </a:r>
            <a:r>
              <a:rPr dirty="0" sz="1000" spc="45">
                <a:latin typeface="Calibri"/>
                <a:cs typeface="Calibri"/>
              </a:rPr>
              <a:t>sonhamos </a:t>
            </a:r>
            <a:r>
              <a:rPr dirty="0" sz="1000" spc="50">
                <a:latin typeface="Calibri"/>
                <a:cs typeface="Calibri"/>
              </a:rPr>
              <a:t>com </a:t>
            </a:r>
            <a:r>
              <a:rPr dirty="0" sz="1000" spc="55">
                <a:latin typeface="Calibri"/>
                <a:cs typeface="Calibri"/>
              </a:rPr>
              <a:t>um campo </a:t>
            </a:r>
            <a:r>
              <a:rPr dirty="0" sz="1000" spc="50">
                <a:latin typeface="Calibri"/>
                <a:cs typeface="Calibri"/>
              </a:rPr>
              <a:t>onde  </a:t>
            </a:r>
            <a:r>
              <a:rPr dirty="0" sz="1000" spc="35">
                <a:latin typeface="Calibri"/>
                <a:cs typeface="Calibri"/>
              </a:rPr>
              <a:t>os </a:t>
            </a:r>
            <a:r>
              <a:rPr dirty="0" sz="1000" spc="50">
                <a:latin typeface="Calibri"/>
                <a:cs typeface="Calibri"/>
              </a:rPr>
              <a:t>desafios da agricultura </a:t>
            </a:r>
            <a:r>
              <a:rPr dirty="0" sz="1000" spc="40">
                <a:latin typeface="Calibri"/>
                <a:cs typeface="Calibri"/>
              </a:rPr>
              <a:t>familiar  </a:t>
            </a:r>
            <a:r>
              <a:rPr dirty="0" sz="1000" spc="55">
                <a:latin typeface="Calibri"/>
                <a:cs typeface="Calibri"/>
              </a:rPr>
              <a:t>devam </a:t>
            </a:r>
            <a:r>
              <a:rPr dirty="0" sz="1000" spc="25">
                <a:latin typeface="Calibri"/>
                <a:cs typeface="Calibri"/>
              </a:rPr>
              <a:t>ser </a:t>
            </a:r>
            <a:r>
              <a:rPr dirty="0" sz="1000" spc="40">
                <a:latin typeface="Calibri"/>
                <a:cs typeface="Calibri"/>
              </a:rPr>
              <a:t>enfrentados </a:t>
            </a:r>
            <a:r>
              <a:rPr dirty="0" sz="1000" spc="55">
                <a:latin typeface="Calibri"/>
                <a:cs typeface="Calibri"/>
              </a:rPr>
              <a:t>com </a:t>
            </a:r>
            <a:r>
              <a:rPr dirty="0" sz="1000" spc="60">
                <a:latin typeface="Calibri"/>
                <a:cs typeface="Calibri"/>
              </a:rPr>
              <a:t>digni-  </a:t>
            </a:r>
            <a:r>
              <a:rPr dirty="0" sz="1000" spc="45">
                <a:latin typeface="Calibri"/>
                <a:cs typeface="Calibri"/>
              </a:rPr>
              <a:t>dade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respeito </a:t>
            </a:r>
            <a:r>
              <a:rPr dirty="0" sz="1000" spc="15">
                <a:latin typeface="Calibri"/>
                <a:cs typeface="Calibri"/>
              </a:rPr>
              <a:t>à </a:t>
            </a:r>
            <a:r>
              <a:rPr dirty="0" sz="1000" spc="30">
                <a:latin typeface="Calibri"/>
                <a:cs typeface="Calibri"/>
              </a:rPr>
              <a:t>sua </a:t>
            </a:r>
            <a:r>
              <a:rPr dirty="0" sz="1000" spc="35">
                <a:latin typeface="Calibri"/>
                <a:cs typeface="Calibri"/>
              </a:rPr>
              <a:t>diversidade </a:t>
            </a:r>
            <a:r>
              <a:rPr dirty="0" sz="1000" spc="15">
                <a:latin typeface="Calibri"/>
                <a:cs typeface="Calibri"/>
              </a:rPr>
              <a:t>e  </a:t>
            </a:r>
            <a:r>
              <a:rPr dirty="0" sz="1000" spc="35">
                <a:latin typeface="Calibri"/>
                <a:cs typeface="Calibri"/>
              </a:rPr>
              <a:t>complexidade, </a:t>
            </a:r>
            <a:r>
              <a:rPr dirty="0" sz="1000" spc="30">
                <a:latin typeface="Calibri"/>
                <a:cs typeface="Calibri"/>
              </a:rPr>
              <a:t>nossas </a:t>
            </a:r>
            <a:r>
              <a:rPr dirty="0" sz="1000" spc="20">
                <a:latin typeface="Calibri"/>
                <a:cs typeface="Calibri"/>
              </a:rPr>
              <a:t>reflexões </a:t>
            </a:r>
            <a:r>
              <a:rPr dirty="0" sz="1000" spc="35">
                <a:latin typeface="Calibri"/>
                <a:cs typeface="Calibri"/>
              </a:rPr>
              <a:t>não  </a:t>
            </a:r>
            <a:r>
              <a:rPr dirty="0" sz="1000" spc="50">
                <a:latin typeface="Calibri"/>
                <a:cs typeface="Calibri"/>
              </a:rPr>
              <a:t>devem </a:t>
            </a:r>
            <a:r>
              <a:rPr dirty="0" sz="1000" spc="25">
                <a:latin typeface="Calibri"/>
                <a:cs typeface="Calibri"/>
              </a:rPr>
              <a:t>se limitar </a:t>
            </a:r>
            <a:r>
              <a:rPr dirty="0" sz="1000" spc="35">
                <a:latin typeface="Calibri"/>
                <a:cs typeface="Calibri"/>
              </a:rPr>
              <a:t>aos </a:t>
            </a:r>
            <a:r>
              <a:rPr dirty="0" sz="1000" spc="40">
                <a:latin typeface="Calibri"/>
                <a:cs typeface="Calibri"/>
              </a:rPr>
              <a:t>aspectos </a:t>
            </a:r>
            <a:r>
              <a:rPr dirty="0" sz="1000" spc="45">
                <a:latin typeface="Calibri"/>
                <a:cs typeface="Calibri"/>
              </a:rPr>
              <a:t>eco-  </a:t>
            </a:r>
            <a:r>
              <a:rPr dirty="0" sz="1000" spc="30">
                <a:latin typeface="Calibri"/>
                <a:cs typeface="Calibri"/>
              </a:rPr>
              <a:t>nômicos da </a:t>
            </a:r>
            <a:r>
              <a:rPr dirty="0" sz="1000" spc="20">
                <a:latin typeface="Calibri"/>
                <a:cs typeface="Calibri"/>
              </a:rPr>
              <a:t>produção, </a:t>
            </a:r>
            <a:r>
              <a:rPr dirty="0" sz="1000" spc="25">
                <a:latin typeface="Calibri"/>
                <a:cs typeface="Calibri"/>
              </a:rPr>
              <a:t>pois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10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agricul-  </a:t>
            </a:r>
            <a:r>
              <a:rPr dirty="0" sz="1000" spc="10">
                <a:latin typeface="Calibri"/>
                <a:cs typeface="Calibri"/>
              </a:rPr>
              <a:t>tura familiar </a:t>
            </a:r>
            <a:r>
              <a:rPr dirty="0" sz="1000" spc="25">
                <a:latin typeface="Calibri"/>
                <a:cs typeface="Calibri"/>
              </a:rPr>
              <a:t>além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ser </a:t>
            </a:r>
            <a:r>
              <a:rPr dirty="0" sz="1000" spc="45">
                <a:latin typeface="Calibri"/>
                <a:cs typeface="Calibri"/>
              </a:rPr>
              <a:t>um </a:t>
            </a:r>
            <a:r>
              <a:rPr dirty="0" sz="1000" spc="30">
                <a:latin typeface="Calibri"/>
                <a:cs typeface="Calibri"/>
              </a:rPr>
              <a:t>meio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  </a:t>
            </a:r>
            <a:r>
              <a:rPr dirty="0" sz="1000" spc="25">
                <a:latin typeface="Calibri"/>
                <a:cs typeface="Calibri"/>
              </a:rPr>
              <a:t>vida, representa </a:t>
            </a:r>
            <a:r>
              <a:rPr dirty="0" sz="1000" spc="45">
                <a:latin typeface="Calibri"/>
                <a:cs typeface="Calibri"/>
              </a:rPr>
              <a:t>também </a:t>
            </a:r>
            <a:r>
              <a:rPr dirty="0" sz="1000" spc="55">
                <a:latin typeface="Calibri"/>
                <a:cs typeface="Calibri"/>
              </a:rPr>
              <a:t>um </a:t>
            </a:r>
            <a:r>
              <a:rPr dirty="0" sz="1000" spc="60">
                <a:latin typeface="Calibri"/>
                <a:cs typeface="Calibri"/>
              </a:rPr>
              <a:t>modo 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vida </a:t>
            </a:r>
            <a:r>
              <a:rPr dirty="0" sz="1000" spc="10">
                <a:latin typeface="Calibri"/>
                <a:cs typeface="Calibri"/>
              </a:rPr>
              <a:t>resultante </a:t>
            </a:r>
            <a:r>
              <a:rPr dirty="0" sz="1000" spc="30">
                <a:latin typeface="Calibri"/>
                <a:cs typeface="Calibri"/>
              </a:rPr>
              <a:t>da </a:t>
            </a:r>
            <a:r>
              <a:rPr dirty="0" sz="1000" spc="5">
                <a:latin typeface="Calibri"/>
                <a:cs typeface="Calibri"/>
              </a:rPr>
              <a:t>história,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7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cul-  </a:t>
            </a:r>
            <a:r>
              <a:rPr dirty="0" sz="1000" spc="10">
                <a:latin typeface="Calibri"/>
                <a:cs typeface="Calibri"/>
              </a:rPr>
              <a:t>tura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das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condições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sociais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que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ca-  </a:t>
            </a:r>
            <a:r>
              <a:rPr dirty="0" sz="1000" spc="10">
                <a:latin typeface="Calibri"/>
                <a:cs typeface="Calibri"/>
              </a:rPr>
              <a:t>racterizam.</a:t>
            </a:r>
            <a:endParaRPr sz="1000">
              <a:latin typeface="Calibri"/>
              <a:cs typeface="Calibri"/>
            </a:endParaRPr>
          </a:p>
          <a:p>
            <a:pPr algn="just" marL="12700" marR="8255">
              <a:lnSpc>
                <a:spcPts val="1150"/>
              </a:lnSpc>
              <a:spcBef>
                <a:spcPts val="850"/>
              </a:spcBef>
            </a:pPr>
            <a:r>
              <a:rPr dirty="0" sz="1000" spc="15">
                <a:latin typeface="Calibri"/>
                <a:cs typeface="Calibri"/>
              </a:rPr>
              <a:t>Nesse sentido, </a:t>
            </a:r>
            <a:r>
              <a:rPr dirty="0" sz="1000" spc="20">
                <a:latin typeface="Calibri"/>
                <a:cs typeface="Calibri"/>
              </a:rPr>
              <a:t>temos </a:t>
            </a:r>
            <a:r>
              <a:rPr dirty="0" sz="1000" spc="30">
                <a:latin typeface="Calibri"/>
                <a:cs typeface="Calibri"/>
              </a:rPr>
              <a:t>observado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que  o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espaço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cada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vez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maior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agroeco-  </a:t>
            </a:r>
            <a:r>
              <a:rPr dirty="0" sz="1000" spc="35">
                <a:latin typeface="Calibri"/>
                <a:cs typeface="Calibri"/>
              </a:rPr>
              <a:t>logia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produção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orgânica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na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agri-  </a:t>
            </a:r>
            <a:r>
              <a:rPr dirty="0" sz="1000" spc="35">
                <a:latin typeface="Calibri"/>
                <a:cs typeface="Calibri"/>
              </a:rPr>
              <a:t>cultura </a:t>
            </a:r>
            <a:r>
              <a:rPr dirty="0" sz="1000" spc="30">
                <a:latin typeface="Calibri"/>
                <a:cs typeface="Calibri"/>
              </a:rPr>
              <a:t>familiar </a:t>
            </a:r>
            <a:r>
              <a:rPr dirty="0" sz="1000" spc="55">
                <a:latin typeface="Calibri"/>
                <a:cs typeface="Calibri"/>
              </a:rPr>
              <a:t>advém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projetos  de extensão </a:t>
            </a:r>
            <a:r>
              <a:rPr dirty="0" sz="1000" spc="20">
                <a:latin typeface="Calibri"/>
                <a:cs typeface="Calibri"/>
              </a:rPr>
              <a:t>rural </a:t>
            </a:r>
            <a:r>
              <a:rPr dirty="0" sz="1000" spc="45">
                <a:latin typeface="Calibri"/>
                <a:cs typeface="Calibri"/>
              </a:rPr>
              <a:t>que adotam uma  </a:t>
            </a:r>
            <a:r>
              <a:rPr dirty="0" sz="1000" spc="40">
                <a:latin typeface="Calibri"/>
                <a:cs typeface="Calibri"/>
              </a:rPr>
              <a:t>visão </a:t>
            </a:r>
            <a:r>
              <a:rPr dirty="0" sz="1000" spc="30">
                <a:latin typeface="Calibri"/>
                <a:cs typeface="Calibri"/>
              </a:rPr>
              <a:t>sistêmica, </a:t>
            </a:r>
            <a:r>
              <a:rPr dirty="0" sz="1000" spc="50">
                <a:latin typeface="Calibri"/>
                <a:cs typeface="Calibri"/>
              </a:rPr>
              <a:t>ou </a:t>
            </a:r>
            <a:r>
              <a:rPr dirty="0" sz="1000" spc="20">
                <a:latin typeface="Calibri"/>
                <a:cs typeface="Calibri"/>
              </a:rPr>
              <a:t>seja, </a:t>
            </a:r>
            <a:r>
              <a:rPr dirty="0" sz="1000" spc="50">
                <a:latin typeface="Calibri"/>
                <a:cs typeface="Calibri"/>
              </a:rPr>
              <a:t>que</a:t>
            </a:r>
            <a:r>
              <a:rPr dirty="0" sz="1000" spc="29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consi-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9300" y="4355594"/>
            <a:ext cx="2034539" cy="55105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algn="just" marL="12700" marR="9525">
              <a:lnSpc>
                <a:spcPts val="1150"/>
              </a:lnSpc>
              <a:spcBef>
                <a:spcPts val="210"/>
              </a:spcBef>
            </a:pPr>
            <a:r>
              <a:rPr dirty="0" sz="1000" spc="55">
                <a:latin typeface="Calibri"/>
                <a:cs typeface="Calibri"/>
              </a:rPr>
              <a:t>deram </a:t>
            </a:r>
            <a:r>
              <a:rPr dirty="0" sz="1000" spc="30">
                <a:latin typeface="Calibri"/>
                <a:cs typeface="Calibri"/>
              </a:rPr>
              <a:t>as </a:t>
            </a:r>
            <a:r>
              <a:rPr dirty="0" sz="1000" spc="60">
                <a:latin typeface="Calibri"/>
                <a:cs typeface="Calibri"/>
              </a:rPr>
              <a:t>dimensões </a:t>
            </a:r>
            <a:r>
              <a:rPr dirty="0" sz="1000" spc="55">
                <a:latin typeface="Calibri"/>
                <a:cs typeface="Calibri"/>
              </a:rPr>
              <a:t>econômicas,  </a:t>
            </a:r>
            <a:r>
              <a:rPr dirty="0" sz="1000" spc="10">
                <a:latin typeface="Calibri"/>
                <a:cs typeface="Calibri"/>
              </a:rPr>
              <a:t>culturais,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históricas,</a:t>
            </a:r>
            <a:r>
              <a:rPr dirty="0" sz="1000" spc="-5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sociais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5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ambien-  </a:t>
            </a:r>
            <a:r>
              <a:rPr dirty="0" sz="1000" spc="15">
                <a:latin typeface="Calibri"/>
                <a:cs typeface="Calibri"/>
              </a:rPr>
              <a:t>tais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forma </a:t>
            </a:r>
            <a:r>
              <a:rPr dirty="0" sz="1000" spc="20">
                <a:latin typeface="Calibri"/>
                <a:cs typeface="Calibri"/>
              </a:rPr>
              <a:t>interdisciplinar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reco-  </a:t>
            </a:r>
            <a:r>
              <a:rPr dirty="0" sz="1000" spc="35">
                <a:latin typeface="Calibri"/>
                <a:cs typeface="Calibri"/>
              </a:rPr>
              <a:t>nhecem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centralidade </a:t>
            </a:r>
            <a:r>
              <a:rPr dirty="0" sz="1000" spc="35">
                <a:latin typeface="Calibri"/>
                <a:cs typeface="Calibri"/>
              </a:rPr>
              <a:t>da </a:t>
            </a:r>
            <a:r>
              <a:rPr dirty="0" sz="1000" spc="20">
                <a:latin typeface="Calibri"/>
                <a:cs typeface="Calibri"/>
              </a:rPr>
              <a:t>família </a:t>
            </a:r>
            <a:r>
              <a:rPr dirty="0" sz="1000" spc="40">
                <a:latin typeface="Calibri"/>
                <a:cs typeface="Calibri"/>
              </a:rPr>
              <a:t>no  </a:t>
            </a:r>
            <a:r>
              <a:rPr dirty="0" sz="1000" spc="15">
                <a:latin typeface="Calibri"/>
                <a:cs typeface="Calibri"/>
              </a:rPr>
              <a:t>sistema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produção.</a:t>
            </a:r>
            <a:endParaRPr sz="1000">
              <a:latin typeface="Calibri"/>
              <a:cs typeface="Calibri"/>
            </a:endParaRPr>
          </a:p>
          <a:p>
            <a:pPr algn="just" marL="12700" marR="5080">
              <a:lnSpc>
                <a:spcPts val="1150"/>
              </a:lnSpc>
              <a:spcBef>
                <a:spcPts val="850"/>
              </a:spcBef>
            </a:pPr>
            <a:r>
              <a:rPr dirty="0" sz="1000" spc="70">
                <a:latin typeface="Calibri"/>
                <a:cs typeface="Calibri"/>
              </a:rPr>
              <a:t>Dados </a:t>
            </a:r>
            <a:r>
              <a:rPr dirty="0" sz="1000" spc="65">
                <a:latin typeface="Calibri"/>
                <a:cs typeface="Calibri"/>
              </a:rPr>
              <a:t>obtidos </a:t>
            </a:r>
            <a:r>
              <a:rPr dirty="0" sz="1000" spc="55">
                <a:latin typeface="Calibri"/>
                <a:cs typeface="Calibri"/>
              </a:rPr>
              <a:t>junto </a:t>
            </a:r>
            <a:r>
              <a:rPr dirty="0" sz="1000" spc="45">
                <a:latin typeface="Calibri"/>
                <a:cs typeface="Calibri"/>
              </a:rPr>
              <a:t>ao </a:t>
            </a:r>
            <a:r>
              <a:rPr dirty="0" sz="1000" spc="65">
                <a:latin typeface="Calibri"/>
                <a:cs typeface="Calibri"/>
              </a:rPr>
              <a:t>Cadastro  </a:t>
            </a:r>
            <a:r>
              <a:rPr dirty="0" sz="1000" spc="50">
                <a:latin typeface="Calibri"/>
                <a:cs typeface="Calibri"/>
              </a:rPr>
              <a:t>Nacional de </a:t>
            </a:r>
            <a:r>
              <a:rPr dirty="0" sz="1000" spc="45">
                <a:latin typeface="Calibri"/>
                <a:cs typeface="Calibri"/>
              </a:rPr>
              <a:t>Produtores </a:t>
            </a:r>
            <a:r>
              <a:rPr dirty="0" sz="1000" spc="55">
                <a:latin typeface="Calibri"/>
                <a:cs typeface="Calibri"/>
              </a:rPr>
              <a:t>Orgânicos  </a:t>
            </a:r>
            <a:r>
              <a:rPr dirty="0" sz="1000" spc="50">
                <a:latin typeface="Calibri"/>
                <a:cs typeface="Calibri"/>
              </a:rPr>
              <a:t>do </a:t>
            </a:r>
            <a:r>
              <a:rPr dirty="0" sz="1000" spc="15">
                <a:latin typeface="Calibri"/>
                <a:cs typeface="Calibri"/>
              </a:rPr>
              <a:t>Ministério </a:t>
            </a:r>
            <a:r>
              <a:rPr dirty="0" sz="1000" spc="35">
                <a:latin typeface="Calibri"/>
                <a:cs typeface="Calibri"/>
              </a:rPr>
              <a:t>da </a:t>
            </a:r>
            <a:r>
              <a:rPr dirty="0" sz="1000" spc="25">
                <a:latin typeface="Calibri"/>
                <a:cs typeface="Calibri"/>
              </a:rPr>
              <a:t>Agricultura, </a:t>
            </a:r>
            <a:r>
              <a:rPr dirty="0" sz="1000" spc="30">
                <a:latin typeface="Calibri"/>
                <a:cs typeface="Calibri"/>
              </a:rPr>
              <a:t>Pecuá-  </a:t>
            </a:r>
            <a:r>
              <a:rPr dirty="0" sz="1000" spc="10">
                <a:latin typeface="Calibri"/>
                <a:cs typeface="Calibri"/>
              </a:rPr>
              <a:t>ria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Abastecimento </a:t>
            </a:r>
            <a:r>
              <a:rPr dirty="0" sz="1000">
                <a:latin typeface="Calibri"/>
                <a:cs typeface="Calibri"/>
              </a:rPr>
              <a:t>(MAPA),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50">
                <a:latin typeface="Calibri"/>
                <a:cs typeface="Calibri"/>
              </a:rPr>
              <a:t>no-  </a:t>
            </a:r>
            <a:r>
              <a:rPr dirty="0" sz="1000" spc="40">
                <a:latin typeface="Calibri"/>
                <a:cs typeface="Calibri"/>
              </a:rPr>
              <a:t>vembro de </a:t>
            </a:r>
            <a:r>
              <a:rPr dirty="0" sz="1000" spc="-10">
                <a:latin typeface="Calibri"/>
                <a:cs typeface="Calibri"/>
              </a:rPr>
              <a:t>2019, </a:t>
            </a:r>
            <a:r>
              <a:rPr dirty="0" sz="1000" spc="35">
                <a:latin typeface="Calibri"/>
                <a:cs typeface="Calibri"/>
              </a:rPr>
              <a:t>mostram o </a:t>
            </a:r>
            <a:r>
              <a:rPr dirty="0" sz="1000" spc="25">
                <a:latin typeface="Calibri"/>
                <a:cs typeface="Calibri"/>
              </a:rPr>
              <a:t>Paraná  </a:t>
            </a:r>
            <a:r>
              <a:rPr dirty="0" sz="1000" spc="40">
                <a:latin typeface="Calibri"/>
                <a:cs typeface="Calibri"/>
              </a:rPr>
              <a:t>como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líder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no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número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produtores  </a:t>
            </a:r>
            <a:r>
              <a:rPr dirty="0" sz="1000" spc="50">
                <a:latin typeface="Calibri"/>
                <a:cs typeface="Calibri"/>
              </a:rPr>
              <a:t>orgânicos </a:t>
            </a:r>
            <a:r>
              <a:rPr dirty="0" sz="1000" spc="45">
                <a:latin typeface="Calibri"/>
                <a:cs typeface="Calibri"/>
              </a:rPr>
              <a:t>certificados </a:t>
            </a:r>
            <a:r>
              <a:rPr dirty="0" sz="1000" spc="10">
                <a:latin typeface="Calibri"/>
                <a:cs typeface="Calibri"/>
              </a:rPr>
              <a:t>(3.490), </a:t>
            </a:r>
            <a:r>
              <a:rPr dirty="0" sz="1000" spc="40">
                <a:latin typeface="Calibri"/>
                <a:cs typeface="Calibri"/>
              </a:rPr>
              <a:t>ten-  </a:t>
            </a:r>
            <a:r>
              <a:rPr dirty="0" sz="1000" spc="55">
                <a:latin typeface="Calibri"/>
                <a:cs typeface="Calibri"/>
              </a:rPr>
              <a:t>do </a:t>
            </a:r>
            <a:r>
              <a:rPr dirty="0" sz="1000" spc="50">
                <a:latin typeface="Calibri"/>
                <a:cs typeface="Calibri"/>
              </a:rPr>
              <a:t>havido </a:t>
            </a:r>
            <a:r>
              <a:rPr dirty="0" sz="1000" spc="60">
                <a:latin typeface="Calibri"/>
                <a:cs typeface="Calibri"/>
              </a:rPr>
              <a:t>um </a:t>
            </a:r>
            <a:r>
              <a:rPr dirty="0" sz="1000" spc="40">
                <a:latin typeface="Calibri"/>
                <a:cs typeface="Calibri"/>
              </a:rPr>
              <a:t>crescimento </a:t>
            </a:r>
            <a:r>
              <a:rPr dirty="0" sz="1000" spc="45">
                <a:latin typeface="Calibri"/>
                <a:cs typeface="Calibri"/>
              </a:rPr>
              <a:t>de 35%  </a:t>
            </a:r>
            <a:r>
              <a:rPr dirty="0" sz="1000" spc="15">
                <a:latin typeface="Calibri"/>
                <a:cs typeface="Calibri"/>
              </a:rPr>
              <a:t>entre </a:t>
            </a:r>
            <a:r>
              <a:rPr dirty="0" sz="1000" spc="-5">
                <a:latin typeface="Calibri"/>
                <a:cs typeface="Calibri"/>
              </a:rPr>
              <a:t>2018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-20">
                <a:latin typeface="Calibri"/>
                <a:cs typeface="Calibri"/>
              </a:rPr>
              <a:t>2019. </a:t>
            </a:r>
            <a:r>
              <a:rPr dirty="0" sz="1000" spc="-5">
                <a:latin typeface="Calibri"/>
                <a:cs typeface="Calibri"/>
              </a:rPr>
              <a:t>E, </a:t>
            </a:r>
            <a:r>
              <a:rPr dirty="0" sz="1000" spc="15">
                <a:latin typeface="Calibri"/>
                <a:cs typeface="Calibri"/>
              </a:rPr>
              <a:t>tal </a:t>
            </a:r>
            <a:r>
              <a:rPr dirty="0" sz="1000" spc="25">
                <a:latin typeface="Calibri"/>
                <a:cs typeface="Calibri"/>
              </a:rPr>
              <a:t>crescimento  </a:t>
            </a:r>
            <a:r>
              <a:rPr dirty="0" sz="1000" spc="40">
                <a:latin typeface="Calibri"/>
                <a:cs typeface="Calibri"/>
              </a:rPr>
              <a:t>também </a:t>
            </a:r>
            <a:r>
              <a:rPr dirty="0" sz="1000" spc="50">
                <a:latin typeface="Calibri"/>
                <a:cs typeface="Calibri"/>
              </a:rPr>
              <a:t>pode </a:t>
            </a:r>
            <a:r>
              <a:rPr dirty="0" sz="1000" spc="10">
                <a:latin typeface="Calibri"/>
                <a:cs typeface="Calibri"/>
              </a:rPr>
              <a:t>ser </a:t>
            </a:r>
            <a:r>
              <a:rPr dirty="0" sz="1000" spc="35">
                <a:latin typeface="Calibri"/>
                <a:cs typeface="Calibri"/>
              </a:rPr>
              <a:t>observado </a:t>
            </a:r>
            <a:r>
              <a:rPr dirty="0" sz="1000" spc="40">
                <a:latin typeface="Calibri"/>
                <a:cs typeface="Calibri"/>
              </a:rPr>
              <a:t>em </a:t>
            </a:r>
            <a:r>
              <a:rPr dirty="0" sz="1000" spc="30">
                <a:latin typeface="Calibri"/>
                <a:cs typeface="Calibri"/>
              </a:rPr>
              <a:t>di-  </a:t>
            </a:r>
            <a:r>
              <a:rPr dirty="0" sz="1000" spc="15">
                <a:latin typeface="Calibri"/>
                <a:cs typeface="Calibri"/>
              </a:rPr>
              <a:t>ferentes </a:t>
            </a:r>
            <a:r>
              <a:rPr dirty="0" sz="1000" spc="25">
                <a:latin typeface="Calibri"/>
                <a:cs typeface="Calibri"/>
              </a:rPr>
              <a:t>regiões, </a:t>
            </a:r>
            <a:r>
              <a:rPr dirty="0" sz="1000" spc="45">
                <a:latin typeface="Calibri"/>
                <a:cs typeface="Calibri"/>
              </a:rPr>
              <a:t>como </a:t>
            </a:r>
            <a:r>
              <a:rPr dirty="0" sz="1000" spc="40">
                <a:latin typeface="Calibri"/>
                <a:cs typeface="Calibri"/>
              </a:rPr>
              <a:t>no </a:t>
            </a:r>
            <a:r>
              <a:rPr dirty="0" sz="1000" spc="25">
                <a:latin typeface="Calibri"/>
                <a:cs typeface="Calibri"/>
              </a:rPr>
              <a:t>Oeste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o  Centro-Sul </a:t>
            </a:r>
            <a:r>
              <a:rPr dirty="0" sz="1000" spc="30">
                <a:latin typeface="Calibri"/>
                <a:cs typeface="Calibri"/>
              </a:rPr>
              <a:t>Paranaenses </a:t>
            </a:r>
            <a:r>
              <a:rPr dirty="0" sz="1000" spc="50">
                <a:latin typeface="Calibri"/>
                <a:cs typeface="Calibri"/>
              </a:rPr>
              <a:t>com </a:t>
            </a:r>
            <a:r>
              <a:rPr dirty="0" sz="1000" spc="25">
                <a:latin typeface="Calibri"/>
                <a:cs typeface="Calibri"/>
              </a:rPr>
              <a:t>cresci-  mentos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205%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5">
                <a:latin typeface="Calibri"/>
                <a:cs typeface="Calibri"/>
              </a:rPr>
              <a:t>147%, </a:t>
            </a:r>
            <a:r>
              <a:rPr dirty="0" sz="1000" spc="20">
                <a:latin typeface="Calibri"/>
                <a:cs typeface="Calibri"/>
              </a:rPr>
              <a:t>respectiva-  </a:t>
            </a:r>
            <a:r>
              <a:rPr dirty="0" sz="1000" spc="10">
                <a:latin typeface="Calibri"/>
                <a:cs typeface="Calibri"/>
              </a:rPr>
              <a:t>mente,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o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Sudoeste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com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90%,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o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Norte  </a:t>
            </a:r>
            <a:r>
              <a:rPr dirty="0" sz="1000" spc="20">
                <a:latin typeface="Calibri"/>
                <a:cs typeface="Calibri"/>
              </a:rPr>
              <a:t>Pioneiro </a:t>
            </a:r>
            <a:r>
              <a:rPr dirty="0" sz="1000" spc="40">
                <a:latin typeface="Calibri"/>
                <a:cs typeface="Calibri"/>
              </a:rPr>
              <a:t>com </a:t>
            </a:r>
            <a:r>
              <a:rPr dirty="0" sz="1000" spc="45">
                <a:latin typeface="Calibri"/>
                <a:cs typeface="Calibri"/>
              </a:rPr>
              <a:t>64% </a:t>
            </a:r>
            <a:r>
              <a:rPr dirty="0" sz="1000" spc="15">
                <a:latin typeface="Calibri"/>
                <a:cs typeface="Calibri"/>
              </a:rPr>
              <a:t>e a Metropolitana 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Curitiba </a:t>
            </a:r>
            <a:r>
              <a:rPr dirty="0" sz="1000" spc="45">
                <a:latin typeface="Calibri"/>
                <a:cs typeface="Calibri"/>
              </a:rPr>
              <a:t>com </a:t>
            </a:r>
            <a:r>
              <a:rPr dirty="0" sz="1000" spc="-5">
                <a:latin typeface="Calibri"/>
                <a:cs typeface="Calibri"/>
              </a:rPr>
              <a:t>11,5%, </a:t>
            </a:r>
            <a:r>
              <a:rPr dirty="0" sz="1000" spc="35">
                <a:latin typeface="Calibri"/>
                <a:cs typeface="Calibri"/>
              </a:rPr>
              <a:t>embora </a:t>
            </a:r>
            <a:r>
              <a:rPr dirty="0" sz="1000" spc="20">
                <a:latin typeface="Calibri"/>
                <a:cs typeface="Calibri"/>
              </a:rPr>
              <a:t>essa  </a:t>
            </a:r>
            <a:r>
              <a:rPr dirty="0" sz="1000" spc="10">
                <a:latin typeface="Calibri"/>
                <a:cs typeface="Calibri"/>
              </a:rPr>
              <a:t>seja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região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com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maior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contingen-  </a:t>
            </a:r>
            <a:r>
              <a:rPr dirty="0" sz="1000" spc="5">
                <a:latin typeface="Calibri"/>
                <a:cs typeface="Calibri"/>
              </a:rPr>
              <a:t>te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produtores </a:t>
            </a:r>
            <a:r>
              <a:rPr dirty="0" sz="1000" spc="30">
                <a:latin typeface="Calibri"/>
                <a:cs typeface="Calibri"/>
              </a:rPr>
              <a:t>orgânicos </a:t>
            </a:r>
            <a:r>
              <a:rPr dirty="0" sz="1000" spc="15">
                <a:latin typeface="Calibri"/>
                <a:cs typeface="Calibri"/>
              </a:rPr>
              <a:t>certifica-  dos.</a:t>
            </a:r>
            <a:endParaRPr sz="1000">
              <a:latin typeface="Calibri"/>
              <a:cs typeface="Calibri"/>
            </a:endParaRPr>
          </a:p>
          <a:p>
            <a:pPr algn="just" marL="12700" marR="9525">
              <a:lnSpc>
                <a:spcPts val="1150"/>
              </a:lnSpc>
              <a:spcBef>
                <a:spcPts val="850"/>
              </a:spcBef>
            </a:pPr>
            <a:r>
              <a:rPr dirty="0" sz="1000" spc="50">
                <a:latin typeface="Calibri"/>
                <a:cs typeface="Calibri"/>
              </a:rPr>
              <a:t>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presença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agroecologia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pro-  </a:t>
            </a:r>
            <a:r>
              <a:rPr dirty="0" sz="1000" spc="55">
                <a:latin typeface="Calibri"/>
                <a:cs typeface="Calibri"/>
              </a:rPr>
              <a:t>dução </a:t>
            </a:r>
            <a:r>
              <a:rPr dirty="0" sz="1000" spc="45">
                <a:latin typeface="Calibri"/>
                <a:cs typeface="Calibri"/>
              </a:rPr>
              <a:t>orgânica, </a:t>
            </a:r>
            <a:r>
              <a:rPr dirty="0" sz="1000" spc="40">
                <a:latin typeface="Calibri"/>
                <a:cs typeface="Calibri"/>
              </a:rPr>
              <a:t>majoritariamente,  </a:t>
            </a:r>
            <a:r>
              <a:rPr dirty="0" sz="1000" spc="35">
                <a:latin typeface="Calibri"/>
                <a:cs typeface="Calibri"/>
              </a:rPr>
              <a:t>em </a:t>
            </a:r>
            <a:r>
              <a:rPr dirty="0" sz="1000" spc="25">
                <a:latin typeface="Calibri"/>
                <a:cs typeface="Calibri"/>
              </a:rPr>
              <a:t>propriedades </a:t>
            </a:r>
            <a:r>
              <a:rPr dirty="0" sz="1000" spc="10">
                <a:latin typeface="Calibri"/>
                <a:cs typeface="Calibri"/>
              </a:rPr>
              <a:t>familiares </a:t>
            </a:r>
            <a:r>
              <a:rPr dirty="0" sz="1000" spc="45">
                <a:latin typeface="Calibri"/>
                <a:cs typeface="Calibri"/>
              </a:rPr>
              <a:t>pode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ser  </a:t>
            </a:r>
            <a:r>
              <a:rPr dirty="0" sz="1000" spc="15">
                <a:latin typeface="Calibri"/>
                <a:cs typeface="Calibri"/>
              </a:rPr>
              <a:t>justificada </a:t>
            </a:r>
            <a:r>
              <a:rPr dirty="0" sz="1000" spc="30">
                <a:latin typeface="Calibri"/>
                <a:cs typeface="Calibri"/>
              </a:rPr>
              <a:t>por </a:t>
            </a:r>
            <a:r>
              <a:rPr dirty="0" sz="1000" spc="15">
                <a:latin typeface="Calibri"/>
                <a:cs typeface="Calibri"/>
              </a:rPr>
              <a:t>diversas </a:t>
            </a:r>
            <a:r>
              <a:rPr dirty="0" sz="1000" spc="10">
                <a:latin typeface="Calibri"/>
                <a:cs typeface="Calibri"/>
              </a:rPr>
              <a:t>razões, </a:t>
            </a:r>
            <a:r>
              <a:rPr dirty="0" sz="1000" spc="25">
                <a:latin typeface="Calibri"/>
                <a:cs typeface="Calibri"/>
              </a:rPr>
              <a:t>inclu-  </a:t>
            </a:r>
            <a:r>
              <a:rPr dirty="0" sz="1000" spc="15">
                <a:latin typeface="Calibri"/>
                <a:cs typeface="Calibri"/>
              </a:rPr>
              <a:t>sive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pelas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características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inerentes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ao  sistema </a:t>
            </a:r>
            <a:r>
              <a:rPr dirty="0" sz="1000" spc="10">
                <a:latin typeface="Calibri"/>
                <a:cs typeface="Calibri"/>
              </a:rPr>
              <a:t>familiar. </a:t>
            </a:r>
            <a:r>
              <a:rPr dirty="0" sz="1000" spc="55">
                <a:latin typeface="Calibri"/>
                <a:cs typeface="Calibri"/>
              </a:rPr>
              <a:t>Como </a:t>
            </a:r>
            <a:r>
              <a:rPr dirty="0" sz="1000" spc="35">
                <a:latin typeface="Calibri"/>
                <a:cs typeface="Calibri"/>
              </a:rPr>
              <a:t>sabemos, </a:t>
            </a:r>
            <a:r>
              <a:rPr dirty="0" sz="1000" spc="30">
                <a:latin typeface="Calibri"/>
                <a:cs typeface="Calibri"/>
              </a:rPr>
              <a:t>os  </a:t>
            </a:r>
            <a:r>
              <a:rPr dirty="0" sz="1000" spc="55">
                <a:latin typeface="Calibri"/>
                <a:cs typeface="Calibri"/>
              </a:rPr>
              <a:t>modelos tecnológicos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55">
                <a:latin typeface="Calibri"/>
                <a:cs typeface="Calibri"/>
              </a:rPr>
              <a:t>gestão 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produção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associados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esses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para-  </a:t>
            </a:r>
            <a:r>
              <a:rPr dirty="0" sz="1000" spc="35">
                <a:latin typeface="Calibri"/>
                <a:cs typeface="Calibri"/>
              </a:rPr>
              <a:t>digmas </a:t>
            </a:r>
            <a:r>
              <a:rPr dirty="0" sz="1000" spc="20">
                <a:latin typeface="Calibri"/>
                <a:cs typeface="Calibri"/>
              </a:rPr>
              <a:t>são </a:t>
            </a:r>
            <a:r>
              <a:rPr dirty="0" sz="1000" spc="15">
                <a:latin typeface="Calibri"/>
                <a:cs typeface="Calibri"/>
              </a:rPr>
              <a:t>fortemente</a:t>
            </a:r>
            <a:r>
              <a:rPr dirty="0" sz="1000" spc="-15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dependentes  </a:t>
            </a:r>
            <a:r>
              <a:rPr dirty="0" sz="1000" spc="55">
                <a:latin typeface="Calibri"/>
                <a:cs typeface="Calibri"/>
              </a:rPr>
              <a:t>do </a:t>
            </a:r>
            <a:r>
              <a:rPr dirty="0" sz="1000" spc="40">
                <a:latin typeface="Calibri"/>
                <a:cs typeface="Calibri"/>
              </a:rPr>
              <a:t>uso da </a:t>
            </a:r>
            <a:r>
              <a:rPr dirty="0" sz="1000" spc="30">
                <a:latin typeface="Calibri"/>
                <a:cs typeface="Calibri"/>
              </a:rPr>
              <a:t>força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trabalho, </a:t>
            </a:r>
            <a:r>
              <a:rPr dirty="0" sz="1000" spc="50">
                <a:latin typeface="Calibri"/>
                <a:cs typeface="Calibri"/>
              </a:rPr>
              <a:t>sendo  </a:t>
            </a:r>
            <a:r>
              <a:rPr dirty="0" sz="1000" spc="20">
                <a:latin typeface="Calibri"/>
                <a:cs typeface="Calibri"/>
              </a:rPr>
              <a:t>assim, </a:t>
            </a:r>
            <a:r>
              <a:rPr dirty="0" sz="1000" spc="30">
                <a:latin typeface="Calibri"/>
                <a:cs typeface="Calibri"/>
              </a:rPr>
              <a:t>sistemas </a:t>
            </a:r>
            <a:r>
              <a:rPr dirty="0" sz="1000" spc="45">
                <a:latin typeface="Calibri"/>
                <a:cs typeface="Calibri"/>
              </a:rPr>
              <a:t>de produção </a:t>
            </a:r>
            <a:r>
              <a:rPr dirty="0" sz="1000" spc="20">
                <a:latin typeface="Calibri"/>
                <a:cs typeface="Calibri"/>
              </a:rPr>
              <a:t>alicer-  </a:t>
            </a:r>
            <a:r>
              <a:rPr dirty="0" sz="1000" spc="40">
                <a:latin typeface="Calibri"/>
                <a:cs typeface="Calibri"/>
              </a:rPr>
              <a:t>çados </a:t>
            </a:r>
            <a:r>
              <a:rPr dirty="0" sz="1000" spc="35">
                <a:latin typeface="Calibri"/>
                <a:cs typeface="Calibri"/>
              </a:rPr>
              <a:t>na </a:t>
            </a:r>
            <a:r>
              <a:rPr dirty="0" sz="1000" spc="25">
                <a:latin typeface="Calibri"/>
                <a:cs typeface="Calibri"/>
              </a:rPr>
              <a:t>família </a:t>
            </a:r>
            <a:r>
              <a:rPr dirty="0" sz="1000" spc="40">
                <a:latin typeface="Calibri"/>
                <a:cs typeface="Calibri"/>
              </a:rPr>
              <a:t>tendem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apresen-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23299" y="494593"/>
            <a:ext cx="2033905" cy="93395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30"/>
              </a:spcBef>
            </a:pPr>
            <a:r>
              <a:rPr dirty="0" sz="1000">
                <a:latin typeface="Calibri"/>
                <a:cs typeface="Calibri"/>
              </a:rPr>
              <a:t>tar </a:t>
            </a:r>
            <a:r>
              <a:rPr dirty="0" sz="1000" spc="35">
                <a:latin typeface="Calibri"/>
                <a:cs typeface="Calibri"/>
              </a:rPr>
              <a:t>uma </a:t>
            </a:r>
            <a:r>
              <a:rPr dirty="0" sz="1000" spc="20">
                <a:latin typeface="Calibri"/>
                <a:cs typeface="Calibri"/>
              </a:rPr>
              <a:t>maior </a:t>
            </a:r>
            <a:r>
              <a:rPr dirty="0" sz="1000" spc="15">
                <a:latin typeface="Calibri"/>
                <a:cs typeface="Calibri"/>
              </a:rPr>
              <a:t>eficiência</a:t>
            </a:r>
            <a:r>
              <a:rPr dirty="0" sz="1000" spc="-10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econômica.</a:t>
            </a:r>
            <a:endParaRPr sz="1000">
              <a:latin typeface="Calibri"/>
              <a:cs typeface="Calibri"/>
            </a:endParaRPr>
          </a:p>
          <a:p>
            <a:pPr algn="just" marL="12700" marR="8890">
              <a:lnSpc>
                <a:spcPts val="1150"/>
              </a:lnSpc>
              <a:spcBef>
                <a:spcPts val="880"/>
              </a:spcBef>
            </a:pPr>
            <a:r>
              <a:rPr dirty="0" sz="1000" spc="45">
                <a:latin typeface="Calibri"/>
                <a:cs typeface="Calibri"/>
              </a:rPr>
              <a:t>Além </a:t>
            </a:r>
            <a:r>
              <a:rPr dirty="0" sz="1000" spc="20">
                <a:latin typeface="Calibri"/>
                <a:cs typeface="Calibri"/>
              </a:rPr>
              <a:t>disso, </a:t>
            </a:r>
            <a:r>
              <a:rPr dirty="0" sz="1000" spc="50">
                <a:latin typeface="Calibri"/>
                <a:cs typeface="Calibri"/>
              </a:rPr>
              <a:t>como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preservação </a:t>
            </a:r>
            <a:r>
              <a:rPr dirty="0" sz="1000" spc="50">
                <a:latin typeface="Calibri"/>
                <a:cs typeface="Calibri"/>
              </a:rPr>
              <a:t>do  </a:t>
            </a:r>
            <a:r>
              <a:rPr dirty="0" sz="1000" spc="55">
                <a:latin typeface="Calibri"/>
                <a:cs typeface="Calibri"/>
              </a:rPr>
              <a:t>patrimônio </a:t>
            </a:r>
            <a:r>
              <a:rPr dirty="0" sz="1000" spc="15">
                <a:latin typeface="Calibri"/>
                <a:cs typeface="Calibri"/>
              </a:rPr>
              <a:t>é </a:t>
            </a:r>
            <a:r>
              <a:rPr dirty="0" sz="1000" spc="60">
                <a:latin typeface="Calibri"/>
                <a:cs typeface="Calibri"/>
              </a:rPr>
              <a:t>uma </a:t>
            </a:r>
            <a:r>
              <a:rPr dirty="0" sz="1000" spc="45">
                <a:latin typeface="Calibri"/>
                <a:cs typeface="Calibri"/>
              </a:rPr>
              <a:t>variável </a:t>
            </a:r>
            <a:r>
              <a:rPr dirty="0" sz="1000" spc="60">
                <a:latin typeface="Calibri"/>
                <a:cs typeface="Calibri"/>
              </a:rPr>
              <a:t>funda-  </a:t>
            </a:r>
            <a:r>
              <a:rPr dirty="0" sz="1000" spc="55">
                <a:latin typeface="Calibri"/>
                <a:cs typeface="Calibri"/>
              </a:rPr>
              <a:t>mental em </a:t>
            </a:r>
            <a:r>
              <a:rPr dirty="0" sz="1000" spc="50">
                <a:latin typeface="Calibri"/>
                <a:cs typeface="Calibri"/>
              </a:rPr>
              <a:t>sistemas </a:t>
            </a:r>
            <a:r>
              <a:rPr dirty="0" sz="1000" spc="45">
                <a:latin typeface="Calibri"/>
                <a:cs typeface="Calibri"/>
              </a:rPr>
              <a:t>familiares </a:t>
            </a:r>
            <a:r>
              <a:rPr dirty="0" sz="1000" spc="55">
                <a:latin typeface="Calibri"/>
                <a:cs typeface="Calibri"/>
              </a:rPr>
              <a:t>de  </a:t>
            </a:r>
            <a:r>
              <a:rPr dirty="0" sz="1000" spc="45">
                <a:latin typeface="Calibri"/>
                <a:cs typeface="Calibri"/>
              </a:rPr>
              <a:t>produção,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40">
                <a:latin typeface="Calibri"/>
                <a:cs typeface="Calibri"/>
              </a:rPr>
              <a:t>maior </a:t>
            </a:r>
            <a:r>
              <a:rPr dirty="0" sz="1000" spc="35">
                <a:latin typeface="Calibri"/>
                <a:cs typeface="Calibri"/>
              </a:rPr>
              <a:t>aversão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riscos  </a:t>
            </a:r>
            <a:r>
              <a:rPr dirty="0" sz="1000" spc="65">
                <a:latin typeface="Calibri"/>
                <a:cs typeface="Calibri"/>
              </a:rPr>
              <a:t>de </a:t>
            </a:r>
            <a:r>
              <a:rPr dirty="0" sz="1000" spc="80">
                <a:latin typeface="Calibri"/>
                <a:cs typeface="Calibri"/>
              </a:rPr>
              <a:t>mercado </a:t>
            </a:r>
            <a:r>
              <a:rPr dirty="0" sz="1000" spc="50">
                <a:latin typeface="Calibri"/>
                <a:cs typeface="Calibri"/>
              </a:rPr>
              <a:t>os </a:t>
            </a:r>
            <a:r>
              <a:rPr dirty="0" sz="1000" spc="75">
                <a:latin typeface="Calibri"/>
                <a:cs typeface="Calibri"/>
              </a:rPr>
              <a:t>fazem </a:t>
            </a:r>
            <a:r>
              <a:rPr dirty="0" sz="1000" spc="80">
                <a:latin typeface="Calibri"/>
                <a:cs typeface="Calibri"/>
              </a:rPr>
              <a:t>organizar  </a:t>
            </a:r>
            <a:r>
              <a:rPr dirty="0" sz="1000" spc="50">
                <a:latin typeface="Calibri"/>
                <a:cs typeface="Calibri"/>
              </a:rPr>
              <a:t>agroecossistemas </a:t>
            </a:r>
            <a:r>
              <a:rPr dirty="0" sz="1000" spc="40">
                <a:latin typeface="Calibri"/>
                <a:cs typeface="Calibri"/>
              </a:rPr>
              <a:t>mais </a:t>
            </a:r>
            <a:r>
              <a:rPr dirty="0" sz="1000" spc="45">
                <a:latin typeface="Calibri"/>
                <a:cs typeface="Calibri"/>
              </a:rPr>
              <a:t>diversifica-  </a:t>
            </a:r>
            <a:r>
              <a:rPr dirty="0" sz="1000" spc="25">
                <a:latin typeface="Calibri"/>
                <a:cs typeface="Calibri"/>
              </a:rPr>
              <a:t>dos, </a:t>
            </a:r>
            <a:r>
              <a:rPr dirty="0" sz="1000" spc="20">
                <a:latin typeface="Calibri"/>
                <a:cs typeface="Calibri"/>
              </a:rPr>
              <a:t>terem </a:t>
            </a:r>
            <a:r>
              <a:rPr dirty="0" sz="1000" spc="30">
                <a:latin typeface="Calibri"/>
                <a:cs typeface="Calibri"/>
              </a:rPr>
              <a:t>maior </a:t>
            </a:r>
            <a:r>
              <a:rPr dirty="0" sz="1000" spc="40">
                <a:latin typeface="Calibri"/>
                <a:cs typeface="Calibri"/>
              </a:rPr>
              <a:t>preocupação </a:t>
            </a:r>
            <a:r>
              <a:rPr dirty="0" sz="1000" spc="50">
                <a:latin typeface="Calibri"/>
                <a:cs typeface="Calibri"/>
              </a:rPr>
              <a:t>com 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40">
                <a:latin typeface="Calibri"/>
                <a:cs typeface="Calibri"/>
              </a:rPr>
              <a:t>preservação </a:t>
            </a:r>
            <a:r>
              <a:rPr dirty="0" sz="1000" spc="30">
                <a:latin typeface="Calibri"/>
                <a:cs typeface="Calibri"/>
              </a:rPr>
              <a:t>os </a:t>
            </a:r>
            <a:r>
              <a:rPr dirty="0" sz="1000" spc="35">
                <a:latin typeface="Calibri"/>
                <a:cs typeface="Calibri"/>
              </a:rPr>
              <a:t>recursos </a:t>
            </a:r>
            <a:r>
              <a:rPr dirty="0" sz="1000" spc="25">
                <a:latin typeface="Calibri"/>
                <a:cs typeface="Calibri"/>
              </a:rPr>
              <a:t>naturais,  </a:t>
            </a:r>
            <a:r>
              <a:rPr dirty="0" sz="1000" spc="15">
                <a:latin typeface="Calibri"/>
                <a:cs typeface="Calibri"/>
              </a:rPr>
              <a:t>especialmente,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água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solo,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atu-  arem </a:t>
            </a:r>
            <a:r>
              <a:rPr dirty="0" sz="1000" spc="40">
                <a:latin typeface="Calibri"/>
                <a:cs typeface="Calibri"/>
              </a:rPr>
              <a:t>com </a:t>
            </a:r>
            <a:r>
              <a:rPr dirty="0" sz="1000" spc="20">
                <a:latin typeface="Calibri"/>
                <a:cs typeface="Calibri"/>
              </a:rPr>
              <a:t>canais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comercialização  </a:t>
            </a:r>
            <a:r>
              <a:rPr dirty="0" sz="1000" spc="30">
                <a:latin typeface="Calibri"/>
                <a:cs typeface="Calibri"/>
              </a:rPr>
              <a:t>mais </a:t>
            </a:r>
            <a:r>
              <a:rPr dirty="0" sz="1000" spc="20">
                <a:latin typeface="Calibri"/>
                <a:cs typeface="Calibri"/>
              </a:rPr>
              <a:t>curtos, </a:t>
            </a:r>
            <a:r>
              <a:rPr dirty="0" sz="1000" spc="35">
                <a:latin typeface="Calibri"/>
                <a:cs typeface="Calibri"/>
              </a:rPr>
              <a:t>valorizando </a:t>
            </a:r>
            <a:r>
              <a:rPr dirty="0" sz="1000" spc="45">
                <a:latin typeface="Calibri"/>
                <a:cs typeface="Calibri"/>
              </a:rPr>
              <a:t>uma </a:t>
            </a:r>
            <a:r>
              <a:rPr dirty="0" sz="1000" spc="30">
                <a:latin typeface="Calibri"/>
                <a:cs typeface="Calibri"/>
              </a:rPr>
              <a:t>maior  </a:t>
            </a:r>
            <a:r>
              <a:rPr dirty="0" sz="1000" spc="50">
                <a:latin typeface="Calibri"/>
                <a:cs typeface="Calibri"/>
              </a:rPr>
              <a:t>proximidade </a:t>
            </a:r>
            <a:r>
              <a:rPr dirty="0" sz="1000" spc="55">
                <a:latin typeface="Calibri"/>
                <a:cs typeface="Calibri"/>
              </a:rPr>
              <a:t>com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50">
                <a:latin typeface="Calibri"/>
                <a:cs typeface="Calibri"/>
              </a:rPr>
              <a:t>consumidor </a:t>
            </a:r>
            <a:r>
              <a:rPr dirty="0" sz="1000" spc="30">
                <a:latin typeface="Calibri"/>
                <a:cs typeface="Calibri"/>
              </a:rPr>
              <a:t>fi-  </a:t>
            </a:r>
            <a:r>
              <a:rPr dirty="0" sz="1000" spc="5">
                <a:latin typeface="Calibri"/>
                <a:cs typeface="Calibri"/>
              </a:rPr>
              <a:t>nal.</a:t>
            </a:r>
            <a:endParaRPr sz="1000">
              <a:latin typeface="Calibri"/>
              <a:cs typeface="Calibri"/>
            </a:endParaRPr>
          </a:p>
          <a:p>
            <a:pPr algn="just" marL="12700" marR="6985">
              <a:lnSpc>
                <a:spcPts val="1150"/>
              </a:lnSpc>
              <a:spcBef>
                <a:spcPts val="850"/>
              </a:spcBef>
            </a:pPr>
            <a:r>
              <a:rPr dirty="0" sz="1000" spc="5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adoção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agroecologia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produ-  </a:t>
            </a:r>
            <a:r>
              <a:rPr dirty="0" sz="1000" spc="45">
                <a:latin typeface="Calibri"/>
                <a:cs typeface="Calibri"/>
              </a:rPr>
              <a:t>ção </a:t>
            </a:r>
            <a:r>
              <a:rPr dirty="0" sz="1000" spc="40">
                <a:latin typeface="Calibri"/>
                <a:cs typeface="Calibri"/>
              </a:rPr>
              <a:t>orgânica, </a:t>
            </a:r>
            <a:r>
              <a:rPr dirty="0" sz="1000" spc="45">
                <a:latin typeface="Calibri"/>
                <a:cs typeface="Calibri"/>
              </a:rPr>
              <a:t>por </a:t>
            </a:r>
            <a:r>
              <a:rPr dirty="0" sz="1000" spc="30">
                <a:latin typeface="Calibri"/>
                <a:cs typeface="Calibri"/>
              </a:rPr>
              <a:t>sua vez, </a:t>
            </a:r>
            <a:r>
              <a:rPr dirty="0" sz="1000" spc="55">
                <a:latin typeface="Calibri"/>
                <a:cs typeface="Calibri"/>
              </a:rPr>
              <a:t>também  </a:t>
            </a:r>
            <a:r>
              <a:rPr dirty="0" sz="1000" spc="35">
                <a:latin typeface="Calibri"/>
                <a:cs typeface="Calibri"/>
              </a:rPr>
              <a:t>tem </a:t>
            </a:r>
            <a:r>
              <a:rPr dirty="0" sz="1000" spc="50">
                <a:latin typeface="Calibri"/>
                <a:cs typeface="Calibri"/>
              </a:rPr>
              <a:t>causado </a:t>
            </a:r>
            <a:r>
              <a:rPr dirty="0" sz="1000" spc="45">
                <a:latin typeface="Calibri"/>
                <a:cs typeface="Calibri"/>
              </a:rPr>
              <a:t>importantes </a:t>
            </a:r>
            <a:r>
              <a:rPr dirty="0" sz="1000" spc="25">
                <a:latin typeface="Calibri"/>
                <a:cs typeface="Calibri"/>
              </a:rPr>
              <a:t>transfor-  </a:t>
            </a:r>
            <a:r>
              <a:rPr dirty="0" sz="1000" spc="50">
                <a:latin typeface="Calibri"/>
                <a:cs typeface="Calibri"/>
              </a:rPr>
              <a:t>mações </a:t>
            </a:r>
            <a:r>
              <a:rPr dirty="0" sz="1000" spc="60">
                <a:latin typeface="Calibri"/>
                <a:cs typeface="Calibri"/>
              </a:rPr>
              <a:t>do </a:t>
            </a:r>
            <a:r>
              <a:rPr dirty="0" sz="1000" spc="55">
                <a:latin typeface="Calibri"/>
                <a:cs typeface="Calibri"/>
              </a:rPr>
              <a:t>ponto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vista cultural 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social na agricultura </a:t>
            </a:r>
            <a:r>
              <a:rPr dirty="0" sz="1000" spc="20">
                <a:latin typeface="Calibri"/>
                <a:cs typeface="Calibri"/>
              </a:rPr>
              <a:t>familiar. </a:t>
            </a:r>
            <a:r>
              <a:rPr dirty="0" sz="1000" spc="50">
                <a:latin typeface="Calibri"/>
                <a:cs typeface="Calibri"/>
              </a:rPr>
              <a:t>Um  </a:t>
            </a:r>
            <a:r>
              <a:rPr dirty="0" sz="1000" spc="45">
                <a:latin typeface="Calibri"/>
                <a:cs typeface="Calibri"/>
              </a:rPr>
              <a:t>exemplo </a:t>
            </a:r>
            <a:r>
              <a:rPr dirty="0" sz="1000" spc="35">
                <a:latin typeface="Calibri"/>
                <a:cs typeface="Calibri"/>
              </a:rPr>
              <a:t>disso </a:t>
            </a:r>
            <a:r>
              <a:rPr dirty="0" sz="1000" spc="15">
                <a:latin typeface="Calibri"/>
                <a:cs typeface="Calibri"/>
              </a:rPr>
              <a:t>é a </a:t>
            </a:r>
            <a:r>
              <a:rPr dirty="0" sz="1000" spc="35">
                <a:latin typeface="Calibri"/>
                <a:cs typeface="Calibri"/>
              </a:rPr>
              <a:t>consciência </a:t>
            </a:r>
            <a:r>
              <a:rPr dirty="0" sz="1000" spc="40">
                <a:latin typeface="Calibri"/>
                <a:cs typeface="Calibri"/>
              </a:rPr>
              <a:t>cada  </a:t>
            </a:r>
            <a:r>
              <a:rPr dirty="0" sz="1000" spc="55">
                <a:latin typeface="Calibri"/>
                <a:cs typeface="Calibri"/>
              </a:rPr>
              <a:t>vez </a:t>
            </a:r>
            <a:r>
              <a:rPr dirty="0" sz="1000" spc="50">
                <a:latin typeface="Calibri"/>
                <a:cs typeface="Calibri"/>
              </a:rPr>
              <a:t>maior </a:t>
            </a:r>
            <a:r>
              <a:rPr dirty="0" sz="1000" spc="55">
                <a:latin typeface="Calibri"/>
                <a:cs typeface="Calibri"/>
              </a:rPr>
              <a:t>de </a:t>
            </a:r>
            <a:r>
              <a:rPr dirty="0" sz="1000" spc="60">
                <a:latin typeface="Calibri"/>
                <a:cs typeface="Calibri"/>
              </a:rPr>
              <a:t>que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55">
                <a:latin typeface="Calibri"/>
                <a:cs typeface="Calibri"/>
              </a:rPr>
              <a:t>conversão </a:t>
            </a:r>
            <a:r>
              <a:rPr dirty="0" sz="1000" spc="65">
                <a:latin typeface="Calibri"/>
                <a:cs typeface="Calibri"/>
              </a:rPr>
              <a:t>do  </a:t>
            </a:r>
            <a:r>
              <a:rPr dirty="0" sz="1000" spc="55">
                <a:latin typeface="Calibri"/>
                <a:cs typeface="Calibri"/>
              </a:rPr>
              <a:t>modelo </a:t>
            </a:r>
            <a:r>
              <a:rPr dirty="0" sz="1000" spc="50">
                <a:latin typeface="Calibri"/>
                <a:cs typeface="Calibri"/>
              </a:rPr>
              <a:t>tecnológico </a:t>
            </a:r>
            <a:r>
              <a:rPr dirty="0" sz="1000" spc="45">
                <a:latin typeface="Calibri"/>
                <a:cs typeface="Calibri"/>
              </a:rPr>
              <a:t>deve </a:t>
            </a:r>
            <a:r>
              <a:rPr dirty="0" sz="1000" spc="40">
                <a:latin typeface="Calibri"/>
                <a:cs typeface="Calibri"/>
              </a:rPr>
              <a:t>necessa-  </a:t>
            </a:r>
            <a:r>
              <a:rPr dirty="0" sz="1000" spc="50">
                <a:latin typeface="Calibri"/>
                <a:cs typeface="Calibri"/>
              </a:rPr>
              <a:t>riamente </a:t>
            </a:r>
            <a:r>
              <a:rPr dirty="0" sz="1000" spc="45">
                <a:latin typeface="Calibri"/>
                <a:cs typeface="Calibri"/>
              </a:rPr>
              <a:t>levar </a:t>
            </a:r>
            <a:r>
              <a:rPr dirty="0" sz="1000" spc="15">
                <a:latin typeface="Calibri"/>
                <a:cs typeface="Calibri"/>
              </a:rPr>
              <a:t>à </a:t>
            </a:r>
            <a:r>
              <a:rPr dirty="0" sz="1000" spc="65">
                <a:latin typeface="Calibri"/>
                <a:cs typeface="Calibri"/>
              </a:rPr>
              <a:t>obtenção </a:t>
            </a:r>
            <a:r>
              <a:rPr dirty="0" sz="1000" spc="55">
                <a:latin typeface="Calibri"/>
                <a:cs typeface="Calibri"/>
              </a:rPr>
              <a:t>de </a:t>
            </a:r>
            <a:r>
              <a:rPr dirty="0" sz="1000" spc="65">
                <a:latin typeface="Calibri"/>
                <a:cs typeface="Calibri"/>
              </a:rPr>
              <a:t>um  </a:t>
            </a:r>
            <a:r>
              <a:rPr dirty="0" sz="1000" spc="25">
                <a:latin typeface="Calibri"/>
                <a:cs typeface="Calibri"/>
              </a:rPr>
              <a:t>certificado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conformidade orgâni-  </a:t>
            </a:r>
            <a:r>
              <a:rPr dirty="0" sz="1000" spc="15">
                <a:latin typeface="Calibri"/>
                <a:cs typeface="Calibri"/>
              </a:rPr>
              <a:t>ca, </a:t>
            </a:r>
            <a:r>
              <a:rPr dirty="0" sz="1000" spc="45">
                <a:latin typeface="Calibri"/>
                <a:cs typeface="Calibri"/>
              </a:rPr>
              <a:t>levando-os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aceitar </a:t>
            </a:r>
            <a:r>
              <a:rPr dirty="0" sz="1000" spc="35">
                <a:latin typeface="Calibri"/>
                <a:cs typeface="Calibri"/>
              </a:rPr>
              <a:t>adaptações  </a:t>
            </a:r>
            <a:r>
              <a:rPr dirty="0" sz="1000" spc="40">
                <a:latin typeface="Calibri"/>
                <a:cs typeface="Calibri"/>
              </a:rPr>
              <a:t>em </a:t>
            </a:r>
            <a:r>
              <a:rPr dirty="0" sz="1000" spc="30">
                <a:latin typeface="Calibri"/>
                <a:cs typeface="Calibri"/>
              </a:rPr>
              <a:t>seus </a:t>
            </a:r>
            <a:r>
              <a:rPr dirty="0" sz="1000" spc="40">
                <a:latin typeface="Calibri"/>
                <a:cs typeface="Calibri"/>
              </a:rPr>
              <a:t>modelos de produção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de  </a:t>
            </a:r>
            <a:r>
              <a:rPr dirty="0" sz="1000" spc="50">
                <a:latin typeface="Calibri"/>
                <a:cs typeface="Calibri"/>
              </a:rPr>
              <a:t>organização com </a:t>
            </a:r>
            <a:r>
              <a:rPr dirty="0" sz="1000" spc="35">
                <a:latin typeface="Calibri"/>
                <a:cs typeface="Calibri"/>
              </a:rPr>
              <a:t>relação aos parâ-  </a:t>
            </a:r>
            <a:r>
              <a:rPr dirty="0" sz="1000" spc="15">
                <a:latin typeface="Calibri"/>
                <a:cs typeface="Calibri"/>
              </a:rPr>
              <a:t>metros </a:t>
            </a:r>
            <a:r>
              <a:rPr dirty="0" sz="1000" spc="25">
                <a:latin typeface="Calibri"/>
                <a:cs typeface="Calibri"/>
              </a:rPr>
              <a:t>legais </a:t>
            </a:r>
            <a:r>
              <a:rPr dirty="0" sz="1000" spc="30">
                <a:latin typeface="Calibri"/>
                <a:cs typeface="Calibri"/>
              </a:rPr>
              <a:t>da</a:t>
            </a:r>
            <a:r>
              <a:rPr dirty="0" sz="1000" spc="-7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certificação.</a:t>
            </a:r>
            <a:endParaRPr sz="1000">
              <a:latin typeface="Calibri"/>
              <a:cs typeface="Calibri"/>
            </a:endParaRPr>
          </a:p>
          <a:p>
            <a:pPr algn="just" marL="12700" marR="5080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O rigor </a:t>
            </a:r>
            <a:r>
              <a:rPr dirty="0" sz="1000" spc="40">
                <a:latin typeface="Calibri"/>
                <a:cs typeface="Calibri"/>
              </a:rPr>
              <a:t>das </a:t>
            </a:r>
            <a:r>
              <a:rPr dirty="0" sz="1000" spc="45">
                <a:latin typeface="Calibri"/>
                <a:cs typeface="Calibri"/>
              </a:rPr>
              <a:t>normas de </a:t>
            </a:r>
            <a:r>
              <a:rPr dirty="0" sz="1000" spc="40">
                <a:latin typeface="Calibri"/>
                <a:cs typeface="Calibri"/>
              </a:rPr>
              <a:t>certificação  </a:t>
            </a:r>
            <a:r>
              <a:rPr dirty="0" sz="1000" spc="60">
                <a:latin typeface="Calibri"/>
                <a:cs typeface="Calibri"/>
              </a:rPr>
              <a:t>orgânica </a:t>
            </a:r>
            <a:r>
              <a:rPr dirty="0" sz="1000" spc="45">
                <a:latin typeface="Calibri"/>
                <a:cs typeface="Calibri"/>
              </a:rPr>
              <a:t>tem </a:t>
            </a:r>
            <a:r>
              <a:rPr dirty="0" sz="1000" spc="55">
                <a:latin typeface="Calibri"/>
                <a:cs typeface="Calibri"/>
              </a:rPr>
              <a:t>levado </a:t>
            </a:r>
            <a:r>
              <a:rPr dirty="0" sz="1000" spc="40">
                <a:latin typeface="Calibri"/>
                <a:cs typeface="Calibri"/>
              </a:rPr>
              <a:t>os </a:t>
            </a:r>
            <a:r>
              <a:rPr dirty="0" sz="1000" spc="55">
                <a:latin typeface="Calibri"/>
                <a:cs typeface="Calibri"/>
              </a:rPr>
              <a:t>agriculto-  </a:t>
            </a:r>
            <a:r>
              <a:rPr dirty="0" sz="1000" spc="20">
                <a:latin typeface="Calibri"/>
                <a:cs typeface="Calibri"/>
              </a:rPr>
              <a:t>res </a:t>
            </a:r>
            <a:r>
              <a:rPr dirty="0" sz="1000" spc="35">
                <a:latin typeface="Calibri"/>
                <a:cs typeface="Calibri"/>
              </a:rPr>
              <a:t>familiares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se </a:t>
            </a:r>
            <a:r>
              <a:rPr dirty="0" sz="1000" spc="50">
                <a:latin typeface="Calibri"/>
                <a:cs typeface="Calibri"/>
              </a:rPr>
              <a:t>reeducarem em  </a:t>
            </a:r>
            <a:r>
              <a:rPr dirty="0" sz="1000" spc="45">
                <a:latin typeface="Calibri"/>
                <a:cs typeface="Calibri"/>
              </a:rPr>
              <a:t>diferentes </a:t>
            </a:r>
            <a:r>
              <a:rPr dirty="0" sz="1000" spc="50">
                <a:latin typeface="Calibri"/>
                <a:cs typeface="Calibri"/>
              </a:rPr>
              <a:t>aspectos. </a:t>
            </a:r>
            <a:r>
              <a:rPr dirty="0" sz="1000" spc="55">
                <a:latin typeface="Calibri"/>
                <a:cs typeface="Calibri"/>
              </a:rPr>
              <a:t>Um </a:t>
            </a:r>
            <a:r>
              <a:rPr dirty="0" sz="1000" spc="50">
                <a:latin typeface="Calibri"/>
                <a:cs typeface="Calibri"/>
              </a:rPr>
              <a:t>deles </a:t>
            </a:r>
            <a:r>
              <a:rPr dirty="0" sz="1000" spc="15">
                <a:latin typeface="Calibri"/>
                <a:cs typeface="Calibri"/>
              </a:rPr>
              <a:t>é a  </a:t>
            </a:r>
            <a:r>
              <a:rPr dirty="0" sz="1000" spc="55">
                <a:latin typeface="Calibri"/>
                <a:cs typeface="Calibri"/>
              </a:rPr>
              <a:t>incorporação em </a:t>
            </a:r>
            <a:r>
              <a:rPr dirty="0" sz="1000" spc="40">
                <a:latin typeface="Calibri"/>
                <a:cs typeface="Calibri"/>
              </a:rPr>
              <a:t>sua rotina </a:t>
            </a:r>
            <a:r>
              <a:rPr dirty="0" sz="1000" spc="45">
                <a:latin typeface="Calibri"/>
                <a:cs typeface="Calibri"/>
              </a:rPr>
              <a:t>diária  </a:t>
            </a:r>
            <a:r>
              <a:rPr dirty="0" sz="1000" spc="50">
                <a:latin typeface="Calibri"/>
                <a:cs typeface="Calibri"/>
              </a:rPr>
              <a:t>do </a:t>
            </a:r>
            <a:r>
              <a:rPr dirty="0" sz="1000" spc="40">
                <a:latin typeface="Calibri"/>
                <a:cs typeface="Calibri"/>
              </a:rPr>
              <a:t>caderno de </a:t>
            </a:r>
            <a:r>
              <a:rPr dirty="0" sz="1000" spc="50">
                <a:latin typeface="Calibri"/>
                <a:cs typeface="Calibri"/>
              </a:rPr>
              <a:t>campo </a:t>
            </a:r>
            <a:r>
              <a:rPr dirty="0" sz="1000" spc="15">
                <a:latin typeface="Calibri"/>
                <a:cs typeface="Calibri"/>
              </a:rPr>
              <a:t>e a </a:t>
            </a:r>
            <a:r>
              <a:rPr dirty="0" sz="1000" spc="35">
                <a:latin typeface="Calibri"/>
                <a:cs typeface="Calibri"/>
              </a:rPr>
              <a:t>disciplina 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realizar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manter </a:t>
            </a:r>
            <a:r>
              <a:rPr dirty="0" sz="1000" spc="35">
                <a:latin typeface="Calibri"/>
                <a:cs typeface="Calibri"/>
              </a:rPr>
              <a:t>registros </a:t>
            </a:r>
            <a:r>
              <a:rPr dirty="0" sz="1000" spc="30">
                <a:latin typeface="Calibri"/>
                <a:cs typeface="Calibri"/>
              </a:rPr>
              <a:t>atua-  lizados, </a:t>
            </a:r>
            <a:r>
              <a:rPr dirty="0" sz="1000" spc="55">
                <a:latin typeface="Calibri"/>
                <a:cs typeface="Calibri"/>
              </a:rPr>
              <a:t>bem </a:t>
            </a:r>
            <a:r>
              <a:rPr dirty="0" sz="1000" spc="50">
                <a:latin typeface="Calibri"/>
                <a:cs typeface="Calibri"/>
              </a:rPr>
              <a:t>como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45">
                <a:latin typeface="Calibri"/>
                <a:cs typeface="Calibri"/>
              </a:rPr>
              <a:t>guarda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50">
                <a:latin typeface="Calibri"/>
                <a:cs typeface="Calibri"/>
              </a:rPr>
              <a:t>do-  </a:t>
            </a:r>
            <a:r>
              <a:rPr dirty="0" sz="1000" spc="35">
                <a:latin typeface="Calibri"/>
                <a:cs typeface="Calibri"/>
              </a:rPr>
              <a:t>cumentos. </a:t>
            </a:r>
            <a:r>
              <a:rPr dirty="0" sz="1000" spc="45">
                <a:latin typeface="Calibri"/>
                <a:cs typeface="Calibri"/>
              </a:rPr>
              <a:t>No </a:t>
            </a:r>
            <a:r>
              <a:rPr dirty="0" sz="1000" spc="40">
                <a:latin typeface="Calibri"/>
                <a:cs typeface="Calibri"/>
              </a:rPr>
              <a:t>caso </a:t>
            </a:r>
            <a:r>
              <a:rPr dirty="0" sz="1000" spc="55">
                <a:latin typeface="Calibri"/>
                <a:cs typeface="Calibri"/>
              </a:rPr>
              <a:t>do </a:t>
            </a:r>
            <a:r>
              <a:rPr dirty="0" sz="1000" spc="50">
                <a:latin typeface="Calibri"/>
                <a:cs typeface="Calibri"/>
              </a:rPr>
              <a:t>modelo </a:t>
            </a:r>
            <a:r>
              <a:rPr dirty="0" sz="1000" spc="20">
                <a:latin typeface="Calibri"/>
                <a:cs typeface="Calibri"/>
              </a:rPr>
              <a:t>par-  </a:t>
            </a:r>
            <a:r>
              <a:rPr dirty="0" sz="1000" spc="25">
                <a:latin typeface="Calibri"/>
                <a:cs typeface="Calibri"/>
              </a:rPr>
              <a:t>ticipativo, </a:t>
            </a:r>
            <a:r>
              <a:rPr dirty="0" sz="1000" spc="45">
                <a:latin typeface="Calibri"/>
                <a:cs typeface="Calibri"/>
              </a:rPr>
              <a:t>em </a:t>
            </a:r>
            <a:r>
              <a:rPr dirty="0" sz="1000" spc="20">
                <a:latin typeface="Calibri"/>
                <a:cs typeface="Calibri"/>
              </a:rPr>
              <a:t>particular, </a:t>
            </a:r>
            <a:r>
              <a:rPr dirty="0" sz="1000" spc="30">
                <a:latin typeface="Calibri"/>
                <a:cs typeface="Calibri"/>
              </a:rPr>
              <a:t>afloram-se  </a:t>
            </a:r>
            <a:r>
              <a:rPr dirty="0" sz="1000" spc="50">
                <a:latin typeface="Calibri"/>
                <a:cs typeface="Calibri"/>
              </a:rPr>
              <a:t>também </a:t>
            </a:r>
            <a:r>
              <a:rPr dirty="0" sz="1000" spc="30">
                <a:latin typeface="Calibri"/>
                <a:cs typeface="Calibri"/>
              </a:rPr>
              <a:t>atitudes </a:t>
            </a:r>
            <a:r>
              <a:rPr dirty="0" sz="1000" spc="55">
                <a:latin typeface="Calibri"/>
                <a:cs typeface="Calibri"/>
              </a:rPr>
              <a:t>como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45">
                <a:latin typeface="Calibri"/>
                <a:cs typeface="Calibri"/>
              </a:rPr>
              <a:t>organiza-  </a:t>
            </a:r>
            <a:r>
              <a:rPr dirty="0" sz="1000" spc="40">
                <a:latin typeface="Calibri"/>
                <a:cs typeface="Calibri"/>
              </a:rPr>
              <a:t>ção </a:t>
            </a:r>
            <a:r>
              <a:rPr dirty="0" sz="1000" spc="15">
                <a:latin typeface="Calibri"/>
                <a:cs typeface="Calibri"/>
              </a:rPr>
              <a:t>e a </a:t>
            </a:r>
            <a:r>
              <a:rPr dirty="0" sz="1000" spc="45">
                <a:latin typeface="Calibri"/>
                <a:cs typeface="Calibri"/>
              </a:rPr>
              <a:t>gestão em </a:t>
            </a:r>
            <a:r>
              <a:rPr dirty="0" sz="1000" spc="40">
                <a:latin typeface="Calibri"/>
                <a:cs typeface="Calibri"/>
              </a:rPr>
              <a:t>grupo,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respon-  </a:t>
            </a:r>
            <a:r>
              <a:rPr dirty="0" sz="1000" spc="30">
                <a:latin typeface="Calibri"/>
                <a:cs typeface="Calibri"/>
              </a:rPr>
              <a:t>sabilidade </a:t>
            </a:r>
            <a:r>
              <a:rPr dirty="0" sz="1000" spc="15">
                <a:latin typeface="Calibri"/>
                <a:cs typeface="Calibri"/>
              </a:rPr>
              <a:t>e a </a:t>
            </a:r>
            <a:r>
              <a:rPr dirty="0" sz="1000" spc="25">
                <a:latin typeface="Calibri"/>
                <a:cs typeface="Calibri"/>
              </a:rPr>
              <a:t>honestidade, </a:t>
            </a:r>
            <a:r>
              <a:rPr dirty="0" sz="1000" spc="35">
                <a:latin typeface="Calibri"/>
                <a:cs typeface="Calibri"/>
              </a:rPr>
              <a:t>uma vez  </a:t>
            </a:r>
            <a:r>
              <a:rPr dirty="0" sz="1000" spc="60">
                <a:latin typeface="Calibri"/>
                <a:cs typeface="Calibri"/>
              </a:rPr>
              <a:t>que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55">
                <a:latin typeface="Calibri"/>
                <a:cs typeface="Calibri"/>
              </a:rPr>
              <a:t>certificação </a:t>
            </a:r>
            <a:r>
              <a:rPr dirty="0" sz="1000" spc="60">
                <a:latin typeface="Calibri"/>
                <a:cs typeface="Calibri"/>
              </a:rPr>
              <a:t>obtida </a:t>
            </a:r>
            <a:r>
              <a:rPr dirty="0" sz="1000" spc="45">
                <a:latin typeface="Calibri"/>
                <a:cs typeface="Calibri"/>
              </a:rPr>
              <a:t>tem </a:t>
            </a:r>
            <a:r>
              <a:rPr dirty="0" sz="1000" spc="65">
                <a:latin typeface="Calibri"/>
                <a:cs typeface="Calibri"/>
              </a:rPr>
              <a:t>um  </a:t>
            </a:r>
            <a:r>
              <a:rPr dirty="0" sz="1000" spc="15">
                <a:latin typeface="Calibri"/>
                <a:cs typeface="Calibri"/>
              </a:rPr>
              <a:t>caráter </a:t>
            </a:r>
            <a:r>
              <a:rPr dirty="0" sz="1000" spc="30">
                <a:latin typeface="Calibri"/>
                <a:cs typeface="Calibri"/>
              </a:rPr>
              <a:t>coletivo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auto </a:t>
            </a:r>
            <a:r>
              <a:rPr dirty="0" sz="1000" spc="35">
                <a:latin typeface="Calibri"/>
                <a:cs typeface="Calibri"/>
              </a:rPr>
              <a:t>regulação  </a:t>
            </a:r>
            <a:r>
              <a:rPr dirty="0" sz="1000" spc="10">
                <a:latin typeface="Calibri"/>
                <a:cs typeface="Calibri"/>
              </a:rPr>
              <a:t>entre </a:t>
            </a:r>
            <a:r>
              <a:rPr dirty="0" sz="1000" spc="20">
                <a:latin typeface="Calibri"/>
                <a:cs typeface="Calibri"/>
              </a:rPr>
              <a:t>os próprios</a:t>
            </a:r>
            <a:r>
              <a:rPr dirty="0" sz="1000" spc="-7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agricultores.</a:t>
            </a:r>
            <a:endParaRPr sz="1000">
              <a:latin typeface="Calibri"/>
              <a:cs typeface="Calibri"/>
            </a:endParaRPr>
          </a:p>
          <a:p>
            <a:pPr algn="just" marL="12700" marR="7620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Não </a:t>
            </a:r>
            <a:r>
              <a:rPr dirty="0" sz="1000" spc="65">
                <a:latin typeface="Calibri"/>
                <a:cs typeface="Calibri"/>
              </a:rPr>
              <a:t>podemos </a:t>
            </a:r>
            <a:r>
              <a:rPr dirty="0" sz="1000" spc="40">
                <a:latin typeface="Calibri"/>
                <a:cs typeface="Calibri"/>
              </a:rPr>
              <a:t>deixar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citar </a:t>
            </a:r>
            <a:r>
              <a:rPr dirty="0" sz="1000" spc="45">
                <a:latin typeface="Calibri"/>
                <a:cs typeface="Calibri"/>
              </a:rPr>
              <a:t>tam-  bém </a:t>
            </a:r>
            <a:r>
              <a:rPr dirty="0" sz="1000" spc="15">
                <a:latin typeface="Calibri"/>
                <a:cs typeface="Calibri"/>
              </a:rPr>
              <a:t>a crescente </a:t>
            </a:r>
            <a:r>
              <a:rPr dirty="0" sz="1000" spc="25">
                <a:latin typeface="Calibri"/>
                <a:cs typeface="Calibri"/>
              </a:rPr>
              <a:t>disposição </a:t>
            </a:r>
            <a:r>
              <a:rPr dirty="0" sz="1000" spc="35">
                <a:latin typeface="Calibri"/>
                <a:cs typeface="Calibri"/>
              </a:rPr>
              <a:t>dos</a:t>
            </a:r>
            <a:r>
              <a:rPr dirty="0" sz="1000" spc="-1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agri-  </a:t>
            </a:r>
            <a:r>
              <a:rPr dirty="0" sz="1000" spc="40">
                <a:latin typeface="Calibri"/>
                <a:cs typeface="Calibri"/>
              </a:rPr>
              <a:t>cultores </a:t>
            </a:r>
            <a:r>
              <a:rPr dirty="0" sz="1000" spc="35">
                <a:latin typeface="Calibri"/>
                <a:cs typeface="Calibri"/>
              </a:rPr>
              <a:t>familiares </a:t>
            </a:r>
            <a:r>
              <a:rPr dirty="0" sz="1000" spc="50">
                <a:latin typeface="Calibri"/>
                <a:cs typeface="Calibri"/>
              </a:rPr>
              <a:t>de aprenderem  </a:t>
            </a:r>
            <a:r>
              <a:rPr dirty="0" sz="1000" spc="25">
                <a:latin typeface="Calibri"/>
                <a:cs typeface="Calibri"/>
              </a:rPr>
              <a:t>novas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formas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manejo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conhe-  </a:t>
            </a:r>
            <a:r>
              <a:rPr dirty="0" sz="1000" spc="20">
                <a:latin typeface="Calibri"/>
                <a:cs typeface="Calibri"/>
              </a:rPr>
              <a:t>cerem </a:t>
            </a:r>
            <a:r>
              <a:rPr dirty="0" sz="1000" spc="30">
                <a:latin typeface="Calibri"/>
                <a:cs typeface="Calibri"/>
              </a:rPr>
              <a:t>novas tecnologias,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40">
                <a:latin typeface="Calibri"/>
                <a:cs typeface="Calibri"/>
              </a:rPr>
              <a:t>que </a:t>
            </a:r>
            <a:r>
              <a:rPr dirty="0" sz="1000" spc="25">
                <a:latin typeface="Calibri"/>
                <a:cs typeface="Calibri"/>
              </a:rPr>
              <a:t>tem  levado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uma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procura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cada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vez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maior  </a:t>
            </a:r>
            <a:r>
              <a:rPr dirty="0" sz="1000" spc="30">
                <a:latin typeface="Calibri"/>
                <a:cs typeface="Calibri"/>
              </a:rPr>
              <a:t>por </a:t>
            </a:r>
            <a:r>
              <a:rPr dirty="0" sz="1000" spc="15">
                <a:latin typeface="Calibri"/>
                <a:cs typeface="Calibri"/>
              </a:rPr>
              <a:t>eventos </a:t>
            </a:r>
            <a:r>
              <a:rPr dirty="0" sz="1000" spc="40">
                <a:latin typeface="Calibri"/>
                <a:cs typeface="Calibri"/>
              </a:rPr>
              <a:t>como </a:t>
            </a:r>
            <a:r>
              <a:rPr dirty="0" sz="1000" spc="20">
                <a:latin typeface="Calibri"/>
                <a:cs typeface="Calibri"/>
              </a:rPr>
              <a:t>dias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campo,</a:t>
            </a:r>
            <a:r>
              <a:rPr dirty="0" sz="1000" spc="-1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vi-  </a:t>
            </a:r>
            <a:r>
              <a:rPr dirty="0" sz="1000" spc="25">
                <a:latin typeface="Calibri"/>
                <a:cs typeface="Calibri"/>
              </a:rPr>
              <a:t>trines </a:t>
            </a:r>
            <a:r>
              <a:rPr dirty="0" sz="1000" spc="40">
                <a:latin typeface="Calibri"/>
                <a:cs typeface="Calibri"/>
              </a:rPr>
              <a:t>tecnológicas, </a:t>
            </a:r>
            <a:r>
              <a:rPr dirty="0" sz="1000" spc="30">
                <a:latin typeface="Calibri"/>
                <a:cs typeface="Calibri"/>
              </a:rPr>
              <a:t>oficinas, </a:t>
            </a:r>
            <a:r>
              <a:rPr dirty="0" sz="1000" spc="35">
                <a:latin typeface="Calibri"/>
                <a:cs typeface="Calibri"/>
              </a:rPr>
              <a:t>cursos  </a:t>
            </a:r>
            <a:r>
              <a:rPr dirty="0" sz="1000">
                <a:latin typeface="Calibri"/>
                <a:cs typeface="Calibri"/>
              </a:rPr>
              <a:t>etc.</a:t>
            </a:r>
            <a:endParaRPr sz="1000">
              <a:latin typeface="Calibri"/>
              <a:cs typeface="Calibri"/>
            </a:endParaRPr>
          </a:p>
          <a:p>
            <a:pPr algn="just" marL="12700" marR="8255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O </a:t>
            </a:r>
            <a:r>
              <a:rPr dirty="0" sz="1000" spc="20">
                <a:latin typeface="Calibri"/>
                <a:cs typeface="Calibri"/>
              </a:rPr>
              <a:t>resultado </a:t>
            </a:r>
            <a:r>
              <a:rPr dirty="0" sz="1000" spc="25">
                <a:latin typeface="Calibri"/>
                <a:cs typeface="Calibri"/>
              </a:rPr>
              <a:t>disso </a:t>
            </a:r>
            <a:r>
              <a:rPr dirty="0" sz="1000" spc="15">
                <a:latin typeface="Calibri"/>
                <a:cs typeface="Calibri"/>
              </a:rPr>
              <a:t>é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25">
                <a:latin typeface="Calibri"/>
                <a:cs typeface="Calibri"/>
              </a:rPr>
              <a:t>sucesso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pú-  blico </a:t>
            </a:r>
            <a:r>
              <a:rPr dirty="0" sz="1000" spc="50">
                <a:latin typeface="Calibri"/>
                <a:cs typeface="Calibri"/>
              </a:rPr>
              <a:t>observado </a:t>
            </a:r>
            <a:r>
              <a:rPr dirty="0" sz="1000" spc="45">
                <a:latin typeface="Calibri"/>
                <a:cs typeface="Calibri"/>
              </a:rPr>
              <a:t>em </a:t>
            </a:r>
            <a:r>
              <a:rPr dirty="0" sz="1000" spc="35">
                <a:latin typeface="Calibri"/>
                <a:cs typeface="Calibri"/>
              </a:rPr>
              <a:t>eventos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ex-  </a:t>
            </a:r>
            <a:r>
              <a:rPr dirty="0" sz="1000" spc="20">
                <a:latin typeface="Calibri"/>
                <a:cs typeface="Calibri"/>
              </a:rPr>
              <a:t>tensão </a:t>
            </a:r>
            <a:r>
              <a:rPr dirty="0" sz="1000" spc="10">
                <a:latin typeface="Calibri"/>
                <a:cs typeface="Calibri"/>
              </a:rPr>
              <a:t>rural </a:t>
            </a:r>
            <a:r>
              <a:rPr dirty="0" sz="1000" spc="35">
                <a:latin typeface="Calibri"/>
                <a:cs typeface="Calibri"/>
              </a:rPr>
              <a:t>que </a:t>
            </a:r>
            <a:r>
              <a:rPr dirty="0" sz="1000" spc="25">
                <a:latin typeface="Calibri"/>
                <a:cs typeface="Calibri"/>
              </a:rPr>
              <a:t>reúnem produtores  </a:t>
            </a:r>
            <a:r>
              <a:rPr dirty="0" sz="1000" spc="15">
                <a:latin typeface="Calibri"/>
                <a:cs typeface="Calibri"/>
              </a:rPr>
              <a:t>para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demonstração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técnicas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tro-  </a:t>
            </a:r>
            <a:r>
              <a:rPr dirty="0" sz="1000" spc="20">
                <a:latin typeface="Calibri"/>
                <a:cs typeface="Calibri"/>
              </a:rPr>
              <a:t>cas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experiência,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como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no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II </a:t>
            </a:r>
            <a:r>
              <a:rPr dirty="0" sz="1000" spc="30">
                <a:latin typeface="Calibri"/>
                <a:cs typeface="Calibri"/>
              </a:rPr>
              <a:t>Dia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  </a:t>
            </a:r>
            <a:r>
              <a:rPr dirty="0" sz="1000" spc="50">
                <a:latin typeface="Calibri"/>
                <a:cs typeface="Calibri"/>
              </a:rPr>
              <a:t>Campo </a:t>
            </a:r>
            <a:r>
              <a:rPr dirty="0" sz="1000" spc="25">
                <a:latin typeface="Calibri"/>
                <a:cs typeface="Calibri"/>
              </a:rPr>
              <a:t>Orgânico, ocorrido </a:t>
            </a:r>
            <a:r>
              <a:rPr dirty="0" sz="1000" spc="40">
                <a:latin typeface="Calibri"/>
                <a:cs typeface="Calibri"/>
              </a:rPr>
              <a:t>em </a:t>
            </a:r>
            <a:r>
              <a:rPr dirty="0" sz="1000" spc="-10">
                <a:latin typeface="Calibri"/>
                <a:cs typeface="Calibri"/>
              </a:rPr>
              <a:t>31 </a:t>
            </a:r>
            <a:r>
              <a:rPr dirty="0" sz="1000" spc="40">
                <a:latin typeface="Calibri"/>
                <a:cs typeface="Calibri"/>
              </a:rPr>
              <a:t>de  outubro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>
                <a:latin typeface="Calibri"/>
                <a:cs typeface="Calibri"/>
              </a:rPr>
              <a:t>2019 </a:t>
            </a:r>
            <a:r>
              <a:rPr dirty="0" sz="1000" spc="35">
                <a:latin typeface="Calibri"/>
                <a:cs typeface="Calibri"/>
              </a:rPr>
              <a:t>na </a:t>
            </a:r>
            <a:r>
              <a:rPr dirty="0" sz="1000" spc="45">
                <a:latin typeface="Calibri"/>
                <a:cs typeface="Calibri"/>
              </a:rPr>
              <a:t>cidade de</a:t>
            </a:r>
            <a:r>
              <a:rPr dirty="0" sz="1000" spc="22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Ban-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79299" y="494593"/>
            <a:ext cx="2034539" cy="9377680"/>
          </a:xfrm>
          <a:prstGeom prst="rect">
            <a:avLst/>
          </a:prstGeom>
        </p:spPr>
        <p:txBody>
          <a:bodyPr wrap="square" lIns="0" tIns="26669" rIns="0" bIns="0" rtlCol="0" vert="horz">
            <a:spAutoFit/>
          </a:bodyPr>
          <a:lstStyle/>
          <a:p>
            <a:pPr algn="just" marL="12700" marR="8890">
              <a:lnSpc>
                <a:spcPts val="1150"/>
              </a:lnSpc>
              <a:spcBef>
                <a:spcPts val="209"/>
              </a:spcBef>
            </a:pPr>
            <a:r>
              <a:rPr dirty="0" sz="1000" spc="15">
                <a:latin typeface="Calibri"/>
                <a:cs typeface="Calibri"/>
              </a:rPr>
              <a:t>deirantes, </a:t>
            </a:r>
            <a:r>
              <a:rPr dirty="0" sz="1000" spc="25">
                <a:latin typeface="Calibri"/>
                <a:cs typeface="Calibri"/>
              </a:rPr>
              <a:t>Norte Pioneiro </a:t>
            </a:r>
            <a:r>
              <a:rPr dirty="0" sz="1000" spc="45">
                <a:latin typeface="Calibri"/>
                <a:cs typeface="Calibri"/>
              </a:rPr>
              <a:t>do </a:t>
            </a:r>
            <a:r>
              <a:rPr dirty="0" sz="1000" spc="10">
                <a:latin typeface="Calibri"/>
                <a:cs typeface="Calibri"/>
              </a:rPr>
              <a:t>Paraná,  </a:t>
            </a:r>
            <a:r>
              <a:rPr dirty="0" sz="1000" spc="45">
                <a:latin typeface="Calibri"/>
                <a:cs typeface="Calibri"/>
              </a:rPr>
              <a:t>promovido pelo </a:t>
            </a:r>
            <a:r>
              <a:rPr dirty="0" sz="1000" spc="40">
                <a:latin typeface="Calibri"/>
                <a:cs typeface="Calibri"/>
              </a:rPr>
              <a:t>Núcleo de Estudos 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Agroecologia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5">
                <a:latin typeface="Calibri"/>
                <a:cs typeface="Calibri"/>
              </a:rPr>
              <a:t>Territórios </a:t>
            </a:r>
            <a:r>
              <a:rPr dirty="0" sz="1000" spc="10">
                <a:latin typeface="Calibri"/>
                <a:cs typeface="Calibri"/>
              </a:rPr>
              <a:t>(NEAT)  </a:t>
            </a:r>
            <a:r>
              <a:rPr dirty="0" sz="1000" spc="40">
                <a:latin typeface="Calibri"/>
                <a:cs typeface="Calibri"/>
              </a:rPr>
              <a:t>da </a:t>
            </a:r>
            <a:r>
              <a:rPr dirty="0" sz="1000" spc="35">
                <a:latin typeface="Calibri"/>
                <a:cs typeface="Calibri"/>
              </a:rPr>
              <a:t>UENP </a:t>
            </a:r>
            <a:r>
              <a:rPr dirty="0" sz="1000" spc="30">
                <a:latin typeface="Calibri"/>
                <a:cs typeface="Calibri"/>
              </a:rPr>
              <a:t>(Universidade </a:t>
            </a:r>
            <a:r>
              <a:rPr dirty="0" sz="1000" spc="35">
                <a:latin typeface="Calibri"/>
                <a:cs typeface="Calibri"/>
              </a:rPr>
              <a:t>Estadual </a:t>
            </a:r>
            <a:r>
              <a:rPr dirty="0" sz="1000" spc="50">
                <a:latin typeface="Calibri"/>
                <a:cs typeface="Calibri"/>
              </a:rPr>
              <a:t>do  </a:t>
            </a:r>
            <a:r>
              <a:rPr dirty="0" sz="1000" spc="20">
                <a:latin typeface="Calibri"/>
                <a:cs typeface="Calibri"/>
              </a:rPr>
              <a:t>Norte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45">
                <a:latin typeface="Calibri"/>
                <a:cs typeface="Calibri"/>
              </a:rPr>
              <a:t>do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Paraná)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pelo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IDR-PR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(Iapar</a:t>
            </a:r>
            <a:endParaRPr sz="1000">
              <a:latin typeface="Calibri"/>
              <a:cs typeface="Calibri"/>
            </a:endParaRPr>
          </a:p>
          <a:p>
            <a:pPr algn="just" marL="12700" marR="9525">
              <a:lnSpc>
                <a:spcPts val="1150"/>
              </a:lnSpc>
            </a:pPr>
            <a:r>
              <a:rPr dirty="0" sz="1000" spc="10">
                <a:latin typeface="Calibri"/>
                <a:cs typeface="Calibri"/>
              </a:rPr>
              <a:t>- </a:t>
            </a:r>
            <a:r>
              <a:rPr dirty="0" sz="1000" spc="15">
                <a:latin typeface="Calibri"/>
                <a:cs typeface="Calibri"/>
              </a:rPr>
              <a:t>Emater) </a:t>
            </a:r>
            <a:r>
              <a:rPr dirty="0" sz="1000" spc="45">
                <a:latin typeface="Calibri"/>
                <a:cs typeface="Calibri"/>
              </a:rPr>
              <a:t>Regional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Cornélio </a:t>
            </a:r>
            <a:r>
              <a:rPr dirty="0" sz="1000" spc="30">
                <a:latin typeface="Calibri"/>
                <a:cs typeface="Calibri"/>
              </a:rPr>
              <a:t>Pro-  </a:t>
            </a:r>
            <a:r>
              <a:rPr dirty="0" sz="1000" spc="20">
                <a:latin typeface="Calibri"/>
                <a:cs typeface="Calibri"/>
              </a:rPr>
              <a:t>cópio, </a:t>
            </a:r>
            <a:r>
              <a:rPr dirty="0" sz="1000" spc="40">
                <a:latin typeface="Calibri"/>
                <a:cs typeface="Calibri"/>
              </a:rPr>
              <a:t>com </a:t>
            </a:r>
            <a:r>
              <a:rPr dirty="0" sz="1000" spc="30">
                <a:latin typeface="Calibri"/>
                <a:cs typeface="Calibri"/>
              </a:rPr>
              <a:t>apoio </a:t>
            </a:r>
            <a:r>
              <a:rPr dirty="0" sz="1000" spc="45">
                <a:latin typeface="Calibri"/>
                <a:cs typeface="Calibri"/>
              </a:rPr>
              <a:t>do </a:t>
            </a:r>
            <a:r>
              <a:rPr dirty="0" sz="1000" spc="25">
                <a:latin typeface="Calibri"/>
                <a:cs typeface="Calibri"/>
              </a:rPr>
              <a:t>Programa</a:t>
            </a:r>
            <a:r>
              <a:rPr dirty="0" sz="1000" spc="-7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Para-  </a:t>
            </a:r>
            <a:r>
              <a:rPr dirty="0" sz="1000" spc="30">
                <a:latin typeface="Calibri"/>
                <a:cs typeface="Calibri"/>
              </a:rPr>
              <a:t>ná </a:t>
            </a:r>
            <a:r>
              <a:rPr dirty="0" sz="1000" spc="5">
                <a:latin typeface="Calibri"/>
                <a:cs typeface="Calibri"/>
              </a:rPr>
              <a:t>Mais </a:t>
            </a:r>
            <a:r>
              <a:rPr dirty="0" sz="1000" spc="40">
                <a:latin typeface="Calibri"/>
                <a:cs typeface="Calibri"/>
              </a:rPr>
              <a:t>Orgânico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da </a:t>
            </a:r>
            <a:r>
              <a:rPr dirty="0" sz="1000" spc="-5">
                <a:latin typeface="Calibri"/>
                <a:cs typeface="Calibri"/>
              </a:rPr>
              <a:t>FETAEP, </a:t>
            </a:r>
            <a:r>
              <a:rPr dirty="0" sz="1000" spc="45">
                <a:latin typeface="Calibri"/>
                <a:cs typeface="Calibri"/>
              </a:rPr>
              <a:t>onde  </a:t>
            </a:r>
            <a:r>
              <a:rPr dirty="0" sz="1000" spc="55">
                <a:latin typeface="Calibri"/>
                <a:cs typeface="Calibri"/>
              </a:rPr>
              <a:t>compareceram em </a:t>
            </a:r>
            <a:r>
              <a:rPr dirty="0" sz="1000" spc="45">
                <a:latin typeface="Calibri"/>
                <a:cs typeface="Calibri"/>
              </a:rPr>
              <a:t>torno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1.200  </a:t>
            </a:r>
            <a:r>
              <a:rPr dirty="0" sz="1000" spc="45">
                <a:latin typeface="Calibri"/>
                <a:cs typeface="Calibri"/>
              </a:rPr>
              <a:t>visitantes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85 </a:t>
            </a:r>
            <a:r>
              <a:rPr dirty="0" sz="1000" spc="55">
                <a:latin typeface="Calibri"/>
                <a:cs typeface="Calibri"/>
              </a:rPr>
              <a:t>municípios, </a:t>
            </a:r>
            <a:r>
              <a:rPr dirty="0" sz="1000" spc="35">
                <a:latin typeface="Calibri"/>
                <a:cs typeface="Calibri"/>
              </a:rPr>
              <a:t>entre  </a:t>
            </a:r>
            <a:r>
              <a:rPr dirty="0" sz="1000" spc="30">
                <a:latin typeface="Calibri"/>
                <a:cs typeface="Calibri"/>
              </a:rPr>
              <a:t>agricultores </a:t>
            </a:r>
            <a:r>
              <a:rPr dirty="0" sz="1000" spc="20">
                <a:latin typeface="Calibri"/>
                <a:cs typeface="Calibri"/>
              </a:rPr>
              <a:t>familiares, </a:t>
            </a:r>
            <a:r>
              <a:rPr dirty="0" sz="1000" spc="25">
                <a:latin typeface="Calibri"/>
                <a:cs typeface="Calibri"/>
              </a:rPr>
              <a:t>profissionais  </a:t>
            </a:r>
            <a:r>
              <a:rPr dirty="0" sz="1000" spc="30">
                <a:latin typeface="Calibri"/>
                <a:cs typeface="Calibri"/>
              </a:rPr>
              <a:t>da </a:t>
            </a:r>
            <a:r>
              <a:rPr dirty="0" sz="1000" spc="25">
                <a:latin typeface="Calibri"/>
                <a:cs typeface="Calibri"/>
              </a:rPr>
              <a:t>extensão </a:t>
            </a:r>
            <a:r>
              <a:rPr dirty="0" sz="1000" spc="-5">
                <a:latin typeface="Calibri"/>
                <a:cs typeface="Calibri"/>
              </a:rPr>
              <a:t>rural, </a:t>
            </a:r>
            <a:r>
              <a:rPr dirty="0" sz="1000" spc="20">
                <a:latin typeface="Calibri"/>
                <a:cs typeface="Calibri"/>
              </a:rPr>
              <a:t>estudantes</a:t>
            </a:r>
            <a:r>
              <a:rPr dirty="0" sz="1000" spc="-10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etc.</a:t>
            </a:r>
            <a:endParaRPr sz="1000">
              <a:latin typeface="Calibri"/>
              <a:cs typeface="Calibri"/>
            </a:endParaRPr>
          </a:p>
          <a:p>
            <a:pPr algn="just" marL="12700" marR="5080">
              <a:lnSpc>
                <a:spcPts val="1150"/>
              </a:lnSpc>
              <a:spcBef>
                <a:spcPts val="850"/>
              </a:spcBef>
            </a:pPr>
            <a:r>
              <a:rPr dirty="0" sz="1000" spc="35">
                <a:latin typeface="Calibri"/>
                <a:cs typeface="Calibri"/>
              </a:rPr>
              <a:t>Articulações dessa </a:t>
            </a:r>
            <a:r>
              <a:rPr dirty="0" sz="1000" spc="30">
                <a:latin typeface="Calibri"/>
                <a:cs typeface="Calibri"/>
              </a:rPr>
              <a:t>natureza </a:t>
            </a:r>
            <a:r>
              <a:rPr dirty="0" sz="1000" spc="20">
                <a:latin typeface="Calibri"/>
                <a:cs typeface="Calibri"/>
              </a:rPr>
              <a:t>entre </a:t>
            </a:r>
            <a:r>
              <a:rPr dirty="0" sz="1000" spc="15">
                <a:latin typeface="Calibri"/>
                <a:cs typeface="Calibri"/>
              </a:rPr>
              <a:t>a  </a:t>
            </a:r>
            <a:r>
              <a:rPr dirty="0" sz="1000" spc="50">
                <a:latin typeface="Calibri"/>
                <a:cs typeface="Calibri"/>
              </a:rPr>
              <a:t>academia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os </a:t>
            </a:r>
            <a:r>
              <a:rPr dirty="0" sz="1000" spc="50">
                <a:latin typeface="Calibri"/>
                <a:cs typeface="Calibri"/>
              </a:rPr>
              <a:t>movimentos </a:t>
            </a:r>
            <a:r>
              <a:rPr dirty="0" sz="1000" spc="40">
                <a:latin typeface="Calibri"/>
                <a:cs typeface="Calibri"/>
              </a:rPr>
              <a:t>sociais  </a:t>
            </a:r>
            <a:r>
              <a:rPr dirty="0" sz="1000" spc="45">
                <a:latin typeface="Calibri"/>
                <a:cs typeface="Calibri"/>
              </a:rPr>
              <a:t>do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campo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tem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ocorrido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em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todo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país 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60">
                <a:latin typeface="Calibri"/>
                <a:cs typeface="Calibri"/>
              </a:rPr>
              <a:t>representam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55">
                <a:latin typeface="Calibri"/>
                <a:cs typeface="Calibri"/>
              </a:rPr>
              <a:t>reafirmação </a:t>
            </a:r>
            <a:r>
              <a:rPr dirty="0" sz="1000" spc="65">
                <a:latin typeface="Calibri"/>
                <a:cs typeface="Calibri"/>
              </a:rPr>
              <a:t>dos  </a:t>
            </a:r>
            <a:r>
              <a:rPr dirty="0" sz="1000" spc="55">
                <a:latin typeface="Calibri"/>
                <a:cs typeface="Calibri"/>
              </a:rPr>
              <a:t>compromissos </a:t>
            </a:r>
            <a:r>
              <a:rPr dirty="0" sz="1000" spc="60">
                <a:latin typeface="Calibri"/>
                <a:cs typeface="Calibri"/>
              </a:rPr>
              <a:t>do </a:t>
            </a:r>
            <a:r>
              <a:rPr dirty="0" sz="1000" spc="55">
                <a:latin typeface="Calibri"/>
                <a:cs typeface="Calibri"/>
              </a:rPr>
              <a:t>ensino </a:t>
            </a:r>
            <a:r>
              <a:rPr dirty="0" sz="1000" spc="50">
                <a:latin typeface="Calibri"/>
                <a:cs typeface="Calibri"/>
              </a:rPr>
              <a:t>superior  com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50">
                <a:latin typeface="Calibri"/>
                <a:cs typeface="Calibri"/>
              </a:rPr>
              <a:t>agroecologia </a:t>
            </a:r>
            <a:r>
              <a:rPr dirty="0" sz="1000" spc="15">
                <a:latin typeface="Calibri"/>
                <a:cs typeface="Calibri"/>
              </a:rPr>
              <a:t>e a </a:t>
            </a:r>
            <a:r>
              <a:rPr dirty="0" sz="1000" spc="40">
                <a:latin typeface="Calibri"/>
                <a:cs typeface="Calibri"/>
              </a:rPr>
              <a:t>agricultura  </a:t>
            </a:r>
            <a:r>
              <a:rPr dirty="0" sz="1000">
                <a:latin typeface="Calibri"/>
                <a:cs typeface="Calibri"/>
              </a:rPr>
              <a:t>familiar, </a:t>
            </a:r>
            <a:r>
              <a:rPr dirty="0" sz="1000" spc="15">
                <a:latin typeface="Calibri"/>
                <a:cs typeface="Calibri"/>
              </a:rPr>
              <a:t>recentemente, </a:t>
            </a:r>
            <a:r>
              <a:rPr dirty="0" sz="1000" spc="25">
                <a:latin typeface="Calibri"/>
                <a:cs typeface="Calibri"/>
              </a:rPr>
              <a:t>potencializa-  </a:t>
            </a:r>
            <a:r>
              <a:rPr dirty="0" sz="1000" spc="35">
                <a:latin typeface="Calibri"/>
                <a:cs typeface="Calibri"/>
              </a:rPr>
              <a:t>dos </a:t>
            </a:r>
            <a:r>
              <a:rPr dirty="0" sz="1000" spc="30">
                <a:latin typeface="Calibri"/>
                <a:cs typeface="Calibri"/>
              </a:rPr>
              <a:t>pela </a:t>
            </a:r>
            <a:r>
              <a:rPr dirty="0" sz="1000" spc="25">
                <a:latin typeface="Calibri"/>
                <a:cs typeface="Calibri"/>
              </a:rPr>
              <a:t>implantação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manutenção  </a:t>
            </a:r>
            <a:r>
              <a:rPr dirty="0" sz="1000" spc="35">
                <a:latin typeface="Calibri"/>
                <a:cs typeface="Calibri"/>
              </a:rPr>
              <a:t>dos </a:t>
            </a:r>
            <a:r>
              <a:rPr dirty="0" sz="1000" spc="25">
                <a:latin typeface="Calibri"/>
                <a:cs typeface="Calibri"/>
              </a:rPr>
              <a:t>Núcleos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Estudos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10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Agroeco-  logia </a:t>
            </a:r>
            <a:r>
              <a:rPr dirty="0" sz="1000" spc="10">
                <a:latin typeface="Calibri"/>
                <a:cs typeface="Calibri"/>
              </a:rPr>
              <a:t>(NEAs) </a:t>
            </a:r>
            <a:r>
              <a:rPr dirty="0" sz="1000" spc="35">
                <a:latin typeface="Calibri"/>
                <a:cs typeface="Calibri"/>
              </a:rPr>
              <a:t>em </a:t>
            </a:r>
            <a:r>
              <a:rPr dirty="0" sz="1000" spc="20">
                <a:latin typeface="Calibri"/>
                <a:cs typeface="Calibri"/>
              </a:rPr>
              <a:t>Universidades Públi-  </a:t>
            </a:r>
            <a:r>
              <a:rPr dirty="0" sz="1000" spc="25">
                <a:latin typeface="Calibri"/>
                <a:cs typeface="Calibri"/>
              </a:rPr>
              <a:t>cas </a:t>
            </a:r>
            <a:r>
              <a:rPr dirty="0" sz="1000" spc="15">
                <a:latin typeface="Calibri"/>
                <a:cs typeface="Calibri"/>
              </a:rPr>
              <a:t>e Institutos </a:t>
            </a:r>
            <a:r>
              <a:rPr dirty="0" sz="1000" spc="20">
                <a:latin typeface="Calibri"/>
                <a:cs typeface="Calibri"/>
              </a:rPr>
              <a:t>Federais </a:t>
            </a:r>
            <a:r>
              <a:rPr dirty="0" sz="1000" spc="35">
                <a:latin typeface="Calibri"/>
                <a:cs typeface="Calibri"/>
              </a:rPr>
              <a:t>de todo </a:t>
            </a:r>
            <a:r>
              <a:rPr dirty="0" sz="1000" spc="-5">
                <a:latin typeface="Calibri"/>
                <a:cs typeface="Calibri"/>
              </a:rPr>
              <a:t>ter-  </a:t>
            </a:r>
            <a:r>
              <a:rPr dirty="0" sz="1000" spc="5">
                <a:latin typeface="Calibri"/>
                <a:cs typeface="Calibri"/>
              </a:rPr>
              <a:t>ritório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nacional.</a:t>
            </a:r>
            <a:endParaRPr sz="1000">
              <a:latin typeface="Calibri"/>
              <a:cs typeface="Calibri"/>
            </a:endParaRPr>
          </a:p>
          <a:p>
            <a:pPr algn="just" marL="12700" marR="5080">
              <a:lnSpc>
                <a:spcPts val="1150"/>
              </a:lnSpc>
              <a:spcBef>
                <a:spcPts val="850"/>
              </a:spcBef>
            </a:pPr>
            <a:r>
              <a:rPr dirty="0" sz="1000" spc="50">
                <a:latin typeface="Calibri"/>
                <a:cs typeface="Calibri"/>
              </a:rPr>
              <a:t>No </a:t>
            </a:r>
            <a:r>
              <a:rPr dirty="0" sz="1000" spc="40">
                <a:latin typeface="Calibri"/>
                <a:cs typeface="Calibri"/>
              </a:rPr>
              <a:t>Norte </a:t>
            </a:r>
            <a:r>
              <a:rPr dirty="0" sz="1000" spc="45">
                <a:latin typeface="Calibri"/>
                <a:cs typeface="Calibri"/>
              </a:rPr>
              <a:t>Pioneiro </a:t>
            </a:r>
            <a:r>
              <a:rPr dirty="0" sz="1000" spc="60">
                <a:latin typeface="Calibri"/>
                <a:cs typeface="Calibri"/>
              </a:rPr>
              <a:t>do </a:t>
            </a:r>
            <a:r>
              <a:rPr dirty="0" sz="1000" spc="30">
                <a:latin typeface="Calibri"/>
                <a:cs typeface="Calibri"/>
              </a:rPr>
              <a:t>Paraná, este  </a:t>
            </a:r>
            <a:r>
              <a:rPr dirty="0" sz="1000" spc="45">
                <a:latin typeface="Calibri"/>
                <a:cs typeface="Calibri"/>
              </a:rPr>
              <a:t>papel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articulação </a:t>
            </a:r>
            <a:r>
              <a:rPr dirty="0" sz="1000" spc="35">
                <a:latin typeface="Calibri"/>
                <a:cs typeface="Calibri"/>
              </a:rPr>
              <a:t>regional </a:t>
            </a:r>
            <a:r>
              <a:rPr dirty="0" sz="1000" spc="20">
                <a:latin typeface="Calibri"/>
                <a:cs typeface="Calibri"/>
              </a:rPr>
              <a:t>foi </a:t>
            </a:r>
            <a:r>
              <a:rPr dirty="0" sz="1000" spc="15">
                <a:latin typeface="Calibri"/>
                <a:cs typeface="Calibri"/>
              </a:rPr>
              <a:t>as-  </a:t>
            </a:r>
            <a:r>
              <a:rPr dirty="0" sz="1000" spc="50">
                <a:latin typeface="Calibri"/>
                <a:cs typeface="Calibri"/>
              </a:rPr>
              <a:t>sumido pelo </a:t>
            </a:r>
            <a:r>
              <a:rPr dirty="0" sz="1000" spc="45">
                <a:latin typeface="Calibri"/>
                <a:cs typeface="Calibri"/>
              </a:rPr>
              <a:t>Núcleo de </a:t>
            </a:r>
            <a:r>
              <a:rPr dirty="0" sz="1000" spc="40">
                <a:latin typeface="Calibri"/>
                <a:cs typeface="Calibri"/>
              </a:rPr>
              <a:t>Estudos </a:t>
            </a:r>
            <a:r>
              <a:rPr dirty="0" sz="1000" spc="55">
                <a:latin typeface="Calibri"/>
                <a:cs typeface="Calibri"/>
              </a:rPr>
              <a:t>de  </a:t>
            </a:r>
            <a:r>
              <a:rPr dirty="0" sz="1000" spc="70">
                <a:latin typeface="Calibri"/>
                <a:cs typeface="Calibri"/>
              </a:rPr>
              <a:t>Agroecologia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Territórios (NEAT)  </a:t>
            </a:r>
            <a:r>
              <a:rPr dirty="0" sz="1000" spc="45">
                <a:latin typeface="Calibri"/>
                <a:cs typeface="Calibri"/>
              </a:rPr>
              <a:t>da </a:t>
            </a:r>
            <a:r>
              <a:rPr dirty="0" sz="1000" spc="35">
                <a:latin typeface="Calibri"/>
                <a:cs typeface="Calibri"/>
              </a:rPr>
              <a:t>UENP </a:t>
            </a:r>
            <a:r>
              <a:rPr dirty="0" sz="1000" spc="30">
                <a:latin typeface="Calibri"/>
                <a:cs typeface="Calibri"/>
              </a:rPr>
              <a:t>que, </a:t>
            </a:r>
            <a:r>
              <a:rPr dirty="0" sz="1000" spc="40">
                <a:latin typeface="Calibri"/>
                <a:cs typeface="Calibri"/>
              </a:rPr>
              <a:t>fortalecido </a:t>
            </a:r>
            <a:r>
              <a:rPr dirty="0" sz="1000" spc="45">
                <a:latin typeface="Calibri"/>
                <a:cs typeface="Calibri"/>
              </a:rPr>
              <a:t>por </a:t>
            </a:r>
            <a:r>
              <a:rPr dirty="0" sz="1000" spc="50">
                <a:latin typeface="Calibri"/>
                <a:cs typeface="Calibri"/>
              </a:rPr>
              <a:t>meio  </a:t>
            </a:r>
            <a:r>
              <a:rPr dirty="0" sz="1000" spc="55">
                <a:latin typeface="Calibri"/>
                <a:cs typeface="Calibri"/>
              </a:rPr>
              <a:t>de </a:t>
            </a:r>
            <a:r>
              <a:rPr dirty="0" sz="1000" spc="50">
                <a:latin typeface="Calibri"/>
                <a:cs typeface="Calibri"/>
              </a:rPr>
              <a:t>editais </a:t>
            </a:r>
            <a:r>
              <a:rPr dirty="0" sz="1000" spc="65">
                <a:latin typeface="Calibri"/>
                <a:cs typeface="Calibri"/>
              </a:rPr>
              <a:t>governamentais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65">
                <a:latin typeface="Calibri"/>
                <a:cs typeface="Calibri"/>
              </a:rPr>
              <a:t>pela  </a:t>
            </a:r>
            <a:r>
              <a:rPr dirty="0" sz="1000" spc="40">
                <a:latin typeface="Calibri"/>
                <a:cs typeface="Calibri"/>
              </a:rPr>
              <a:t>atuação </a:t>
            </a:r>
            <a:r>
              <a:rPr dirty="0" sz="1000" spc="45">
                <a:latin typeface="Calibri"/>
                <a:cs typeface="Calibri"/>
              </a:rPr>
              <a:t>em </a:t>
            </a:r>
            <a:r>
              <a:rPr dirty="0" sz="1000" spc="25">
                <a:latin typeface="Calibri"/>
                <a:cs typeface="Calibri"/>
              </a:rPr>
              <a:t>parceria, </a:t>
            </a:r>
            <a:r>
              <a:rPr dirty="0" sz="1000" spc="45">
                <a:latin typeface="Calibri"/>
                <a:cs typeface="Calibri"/>
              </a:rPr>
              <a:t>mantém </a:t>
            </a:r>
            <a:r>
              <a:rPr dirty="0" sz="1000" spc="50">
                <a:latin typeface="Calibri"/>
                <a:cs typeface="Calibri"/>
              </a:rPr>
              <a:t>uma  </a:t>
            </a:r>
            <a:r>
              <a:rPr dirty="0" sz="1000" spc="55">
                <a:latin typeface="Calibri"/>
                <a:cs typeface="Calibri"/>
              </a:rPr>
              <a:t>equipe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profissionais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estudan-  </a:t>
            </a:r>
            <a:r>
              <a:rPr dirty="0" sz="1000" spc="15">
                <a:latin typeface="Calibri"/>
                <a:cs typeface="Calibri"/>
              </a:rPr>
              <a:t>tes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45">
                <a:latin typeface="Calibri"/>
                <a:cs typeface="Calibri"/>
              </a:rPr>
              <a:t>graduação que </a:t>
            </a:r>
            <a:r>
              <a:rPr dirty="0" sz="1000" spc="40">
                <a:latin typeface="Calibri"/>
                <a:cs typeface="Calibri"/>
              </a:rPr>
              <a:t>desenvolvem  </a:t>
            </a:r>
            <a:r>
              <a:rPr dirty="0" sz="1000" spc="25">
                <a:latin typeface="Calibri"/>
                <a:cs typeface="Calibri"/>
              </a:rPr>
              <a:t>as </a:t>
            </a:r>
            <a:r>
              <a:rPr dirty="0" sz="1000" spc="40">
                <a:latin typeface="Calibri"/>
                <a:cs typeface="Calibri"/>
              </a:rPr>
              <a:t>ações </a:t>
            </a:r>
            <a:r>
              <a:rPr dirty="0" sz="1000" spc="55">
                <a:latin typeface="Calibri"/>
                <a:cs typeface="Calibri"/>
              </a:rPr>
              <a:t>do </a:t>
            </a:r>
            <a:r>
              <a:rPr dirty="0" sz="1000" spc="45">
                <a:latin typeface="Calibri"/>
                <a:cs typeface="Calibri"/>
              </a:rPr>
              <a:t>Programa </a:t>
            </a:r>
            <a:r>
              <a:rPr dirty="0" sz="1000" spc="35">
                <a:latin typeface="Calibri"/>
                <a:cs typeface="Calibri"/>
              </a:rPr>
              <a:t>Paraná </a:t>
            </a:r>
            <a:r>
              <a:rPr dirty="0" sz="1000" spc="20">
                <a:latin typeface="Calibri"/>
                <a:cs typeface="Calibri"/>
              </a:rPr>
              <a:t>Mais  </a:t>
            </a:r>
            <a:r>
              <a:rPr dirty="0" sz="1000" spc="60">
                <a:latin typeface="Calibri"/>
                <a:cs typeface="Calibri"/>
              </a:rPr>
              <a:t>Orgânico </a:t>
            </a:r>
            <a:r>
              <a:rPr dirty="0" sz="1000" spc="55">
                <a:latin typeface="Calibri"/>
                <a:cs typeface="Calibri"/>
              </a:rPr>
              <a:t>em </a:t>
            </a:r>
            <a:r>
              <a:rPr dirty="0" sz="1000" spc="45">
                <a:latin typeface="Calibri"/>
                <a:cs typeface="Calibri"/>
              </a:rPr>
              <a:t>mais </a:t>
            </a:r>
            <a:r>
              <a:rPr dirty="0" sz="1000" spc="50">
                <a:latin typeface="Calibri"/>
                <a:cs typeface="Calibri"/>
              </a:rPr>
              <a:t>da </a:t>
            </a:r>
            <a:r>
              <a:rPr dirty="0" sz="1000" spc="55">
                <a:latin typeface="Calibri"/>
                <a:cs typeface="Calibri"/>
              </a:rPr>
              <a:t>metade dos  </a:t>
            </a:r>
            <a:r>
              <a:rPr dirty="0" sz="1000" spc="30">
                <a:latin typeface="Calibri"/>
                <a:cs typeface="Calibri"/>
              </a:rPr>
              <a:t>municípios </a:t>
            </a:r>
            <a:r>
              <a:rPr dirty="0" sz="1000" spc="35">
                <a:latin typeface="Calibri"/>
                <a:cs typeface="Calibri"/>
              </a:rPr>
              <a:t>da </a:t>
            </a:r>
            <a:r>
              <a:rPr dirty="0" sz="1000" spc="15">
                <a:latin typeface="Calibri"/>
                <a:cs typeface="Calibri"/>
              </a:rPr>
              <a:t>região, </a:t>
            </a:r>
            <a:r>
              <a:rPr dirty="0" sz="1000" spc="30">
                <a:latin typeface="Calibri"/>
                <a:cs typeface="Calibri"/>
              </a:rPr>
              <a:t>incluindo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as-  </a:t>
            </a:r>
            <a:r>
              <a:rPr dirty="0" sz="1000" spc="30">
                <a:latin typeface="Calibri"/>
                <a:cs typeface="Calibri"/>
              </a:rPr>
              <a:t>sessoria </a:t>
            </a:r>
            <a:r>
              <a:rPr dirty="0" sz="1000" spc="50">
                <a:latin typeface="Calibri"/>
                <a:cs typeface="Calibri"/>
              </a:rPr>
              <a:t>agronômica </a:t>
            </a:r>
            <a:r>
              <a:rPr dirty="0" sz="1000" spc="35">
                <a:latin typeface="Calibri"/>
                <a:cs typeface="Calibri"/>
              </a:rPr>
              <a:t>aos </a:t>
            </a:r>
            <a:r>
              <a:rPr dirty="0" sz="1000" spc="40">
                <a:latin typeface="Calibri"/>
                <a:cs typeface="Calibri"/>
              </a:rPr>
              <a:t>processos 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conversão orgânica,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45">
                <a:latin typeface="Calibri"/>
                <a:cs typeface="Calibri"/>
              </a:rPr>
              <a:t>capacita-  </a:t>
            </a:r>
            <a:r>
              <a:rPr dirty="0" sz="1000" spc="25">
                <a:latin typeface="Calibri"/>
                <a:cs typeface="Calibri"/>
              </a:rPr>
              <a:t>ção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dos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produtores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profissionais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da  </a:t>
            </a:r>
            <a:r>
              <a:rPr dirty="0" sz="1000" spc="25">
                <a:latin typeface="Calibri"/>
                <a:cs typeface="Calibri"/>
              </a:rPr>
              <a:t>extensão </a:t>
            </a:r>
            <a:r>
              <a:rPr dirty="0" sz="1000" spc="5">
                <a:latin typeface="Calibri"/>
                <a:cs typeface="Calibri"/>
              </a:rPr>
              <a:t>rural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o</a:t>
            </a:r>
            <a:r>
              <a:rPr dirty="0" sz="1000" spc="-10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acompanhamento  </a:t>
            </a:r>
            <a:r>
              <a:rPr dirty="0" sz="1000" spc="25">
                <a:latin typeface="Calibri"/>
                <a:cs typeface="Calibri"/>
              </a:rPr>
              <a:t>das </a:t>
            </a:r>
            <a:r>
              <a:rPr dirty="0" sz="1000" spc="15">
                <a:latin typeface="Calibri"/>
                <a:cs typeface="Calibri"/>
              </a:rPr>
              <a:t>auditoria realizadas </a:t>
            </a:r>
            <a:r>
              <a:rPr dirty="0" sz="1000" spc="35">
                <a:latin typeface="Calibri"/>
                <a:cs typeface="Calibri"/>
              </a:rPr>
              <a:t>pelo </a:t>
            </a:r>
            <a:r>
              <a:rPr dirty="0" sz="1000" spc="15">
                <a:latin typeface="Calibri"/>
                <a:cs typeface="Calibri"/>
              </a:rPr>
              <a:t>TECPAR  </a:t>
            </a:r>
            <a:r>
              <a:rPr dirty="0" sz="1000" spc="25">
                <a:latin typeface="Calibri"/>
                <a:cs typeface="Calibri"/>
              </a:rPr>
              <a:t>na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região.</a:t>
            </a:r>
            <a:endParaRPr sz="1000">
              <a:latin typeface="Calibri"/>
              <a:cs typeface="Calibri"/>
            </a:endParaRPr>
          </a:p>
          <a:p>
            <a:pPr algn="just" marL="12700" marR="8255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Como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parte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sua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estratégia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pro-  </a:t>
            </a:r>
            <a:r>
              <a:rPr dirty="0" sz="1000" spc="50">
                <a:latin typeface="Calibri"/>
                <a:cs typeface="Calibri"/>
              </a:rPr>
              <a:t>moção </a:t>
            </a:r>
            <a:r>
              <a:rPr dirty="0" sz="1000" spc="40">
                <a:latin typeface="Calibri"/>
                <a:cs typeface="Calibri"/>
              </a:rPr>
              <a:t>da </a:t>
            </a:r>
            <a:r>
              <a:rPr dirty="0" sz="1000" spc="45">
                <a:latin typeface="Calibri"/>
                <a:cs typeface="Calibri"/>
              </a:rPr>
              <a:t>agroecologia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produção  </a:t>
            </a:r>
            <a:r>
              <a:rPr dirty="0" sz="1000" spc="40">
                <a:latin typeface="Calibri"/>
                <a:cs typeface="Calibri"/>
              </a:rPr>
              <a:t>orgânica </a:t>
            </a:r>
            <a:r>
              <a:rPr dirty="0" sz="1000" spc="45">
                <a:latin typeface="Calibri"/>
                <a:cs typeface="Calibri"/>
              </a:rPr>
              <a:t>no </a:t>
            </a:r>
            <a:r>
              <a:rPr dirty="0" sz="1000" spc="30">
                <a:latin typeface="Calibri"/>
                <a:cs typeface="Calibri"/>
              </a:rPr>
              <a:t>Norte </a:t>
            </a:r>
            <a:r>
              <a:rPr dirty="0" sz="1000" spc="25">
                <a:latin typeface="Calibri"/>
                <a:cs typeface="Calibri"/>
              </a:rPr>
              <a:t>Pioneiro,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25">
                <a:latin typeface="Calibri"/>
                <a:cs typeface="Calibri"/>
              </a:rPr>
              <a:t>NEAT  </a:t>
            </a:r>
            <a:r>
              <a:rPr dirty="0" sz="1000" spc="45">
                <a:latin typeface="Calibri"/>
                <a:cs typeface="Calibri"/>
              </a:rPr>
              <a:t>inaugurou em </a:t>
            </a:r>
            <a:r>
              <a:rPr dirty="0" sz="1000" spc="-5">
                <a:latin typeface="Calibri"/>
                <a:cs typeface="Calibri"/>
              </a:rPr>
              <a:t>2016, </a:t>
            </a:r>
            <a:r>
              <a:rPr dirty="0" sz="1000" spc="30">
                <a:latin typeface="Calibri"/>
                <a:cs typeface="Calibri"/>
              </a:rPr>
              <a:t>durante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-10">
                <a:latin typeface="Calibri"/>
                <a:cs typeface="Calibri"/>
              </a:rPr>
              <a:t>I </a:t>
            </a:r>
            <a:r>
              <a:rPr dirty="0" sz="1000" spc="40">
                <a:latin typeface="Calibri"/>
                <a:cs typeface="Calibri"/>
              </a:rPr>
              <a:t>Dia 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45">
                <a:latin typeface="Calibri"/>
                <a:cs typeface="Calibri"/>
              </a:rPr>
              <a:t>Campo </a:t>
            </a:r>
            <a:r>
              <a:rPr dirty="0" sz="1000" spc="20">
                <a:latin typeface="Calibri"/>
                <a:cs typeface="Calibri"/>
              </a:rPr>
              <a:t>Orgânico,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Estação</a:t>
            </a:r>
            <a:r>
              <a:rPr dirty="0" sz="1000" spc="-10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Expe-  </a:t>
            </a:r>
            <a:r>
              <a:rPr dirty="0" sz="1000" spc="15">
                <a:latin typeface="Calibri"/>
                <a:cs typeface="Calibri"/>
              </a:rPr>
              <a:t>rimental </a:t>
            </a:r>
            <a:r>
              <a:rPr dirty="0" sz="1000" spc="35">
                <a:latin typeface="Calibri"/>
                <a:cs typeface="Calibri"/>
              </a:rPr>
              <a:t>Agroecológica </a:t>
            </a:r>
            <a:r>
              <a:rPr dirty="0" sz="1000" spc="-10">
                <a:latin typeface="Calibri"/>
                <a:cs typeface="Calibri"/>
              </a:rPr>
              <a:t>“Terra </a:t>
            </a:r>
            <a:r>
              <a:rPr dirty="0" sz="1000" spc="-5">
                <a:latin typeface="Calibri"/>
                <a:cs typeface="Calibri"/>
              </a:rPr>
              <a:t>Livre”,  </a:t>
            </a:r>
            <a:r>
              <a:rPr dirty="0" sz="1000" spc="45">
                <a:latin typeface="Calibri"/>
                <a:cs typeface="Calibri"/>
              </a:rPr>
              <a:t>uma </a:t>
            </a:r>
            <a:r>
              <a:rPr dirty="0" sz="1000" spc="15">
                <a:latin typeface="Calibri"/>
                <a:cs typeface="Calibri"/>
              </a:rPr>
              <a:t>área </a:t>
            </a:r>
            <a:r>
              <a:rPr dirty="0" sz="1000" spc="30">
                <a:latin typeface="Calibri"/>
                <a:cs typeface="Calibri"/>
              </a:rPr>
              <a:t>dentro </a:t>
            </a:r>
            <a:r>
              <a:rPr dirty="0" sz="1000" spc="40">
                <a:latin typeface="Calibri"/>
                <a:cs typeface="Calibri"/>
              </a:rPr>
              <a:t>da Fazenda </a:t>
            </a:r>
            <a:r>
              <a:rPr dirty="0" sz="1000" spc="30">
                <a:latin typeface="Calibri"/>
                <a:cs typeface="Calibri"/>
              </a:rPr>
              <a:t>Escola  </a:t>
            </a:r>
            <a:r>
              <a:rPr dirty="0" sz="1000" spc="40">
                <a:latin typeface="Calibri"/>
                <a:cs typeface="Calibri"/>
              </a:rPr>
              <a:t>da </a:t>
            </a:r>
            <a:r>
              <a:rPr dirty="0" sz="1000" spc="30">
                <a:latin typeface="Calibri"/>
                <a:cs typeface="Calibri"/>
              </a:rPr>
              <a:t>UENP/Campus </a:t>
            </a:r>
            <a:r>
              <a:rPr dirty="0" sz="1000" spc="45">
                <a:latin typeface="Calibri"/>
                <a:cs typeface="Calibri"/>
              </a:rPr>
              <a:t>Luiz </a:t>
            </a:r>
            <a:r>
              <a:rPr dirty="0" sz="1000" spc="40">
                <a:latin typeface="Calibri"/>
                <a:cs typeface="Calibri"/>
              </a:rPr>
              <a:t>Meneghel na  cidade de </a:t>
            </a:r>
            <a:r>
              <a:rPr dirty="0" sz="1000" spc="25">
                <a:latin typeface="Calibri"/>
                <a:cs typeface="Calibri"/>
              </a:rPr>
              <a:t>Bandeirantes, </a:t>
            </a:r>
            <a:r>
              <a:rPr dirty="0" sz="1000" spc="30">
                <a:latin typeface="Calibri"/>
                <a:cs typeface="Calibri"/>
              </a:rPr>
              <a:t>totalmente  </a:t>
            </a:r>
            <a:r>
              <a:rPr dirty="0" sz="1000" spc="10">
                <a:latin typeface="Calibri"/>
                <a:cs typeface="Calibri"/>
              </a:rPr>
              <a:t>livre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agrotóxicos, </a:t>
            </a:r>
            <a:r>
              <a:rPr dirty="0" sz="1000" spc="10">
                <a:latin typeface="Calibri"/>
                <a:cs typeface="Calibri"/>
              </a:rPr>
              <a:t>fertilizantes </a:t>
            </a:r>
            <a:r>
              <a:rPr dirty="0" sz="1000" spc="25">
                <a:latin typeface="Calibri"/>
                <a:cs typeface="Calibri"/>
              </a:rPr>
              <a:t>quí-  mico-sintéticos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sementes </a:t>
            </a:r>
            <a:r>
              <a:rPr dirty="0" sz="1000" spc="35">
                <a:latin typeface="Calibri"/>
                <a:cs typeface="Calibri"/>
              </a:rPr>
              <a:t>transgê-  </a:t>
            </a:r>
            <a:r>
              <a:rPr dirty="0" sz="1000" spc="10">
                <a:latin typeface="Calibri"/>
                <a:cs typeface="Calibri"/>
              </a:rPr>
              <a:t>nicas.</a:t>
            </a:r>
            <a:endParaRPr sz="1000">
              <a:latin typeface="Calibri"/>
              <a:cs typeface="Calibri"/>
            </a:endParaRPr>
          </a:p>
          <a:p>
            <a:pPr algn="just" marL="12700" marR="5715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O </a:t>
            </a:r>
            <a:r>
              <a:rPr dirty="0" sz="1000" spc="40">
                <a:latin typeface="Calibri"/>
                <a:cs typeface="Calibri"/>
              </a:rPr>
              <a:t>objetivo </a:t>
            </a:r>
            <a:r>
              <a:rPr dirty="0" sz="1000" spc="25">
                <a:latin typeface="Calibri"/>
                <a:cs typeface="Calibri"/>
              </a:rPr>
              <a:t>foi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criação </a:t>
            </a:r>
            <a:r>
              <a:rPr dirty="0" sz="1000" spc="45">
                <a:latin typeface="Calibri"/>
                <a:cs typeface="Calibri"/>
              </a:rPr>
              <a:t>de uma </a:t>
            </a:r>
            <a:r>
              <a:rPr dirty="0" sz="1000" spc="25">
                <a:latin typeface="Calibri"/>
                <a:cs typeface="Calibri"/>
              </a:rPr>
              <a:t>es-  </a:t>
            </a:r>
            <a:r>
              <a:rPr dirty="0" sz="1000" spc="35">
                <a:latin typeface="Calibri"/>
                <a:cs typeface="Calibri"/>
              </a:rPr>
              <a:t>tação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cultivo </a:t>
            </a:r>
            <a:r>
              <a:rPr dirty="0" sz="1000" spc="50">
                <a:latin typeface="Calibri"/>
                <a:cs typeface="Calibri"/>
              </a:rPr>
              <a:t>onde </a:t>
            </a:r>
            <a:r>
              <a:rPr dirty="0" sz="1000" spc="35">
                <a:latin typeface="Calibri"/>
                <a:cs typeface="Calibri"/>
              </a:rPr>
              <a:t>são </a:t>
            </a:r>
            <a:r>
              <a:rPr dirty="0" sz="1000" spc="45">
                <a:latin typeface="Calibri"/>
                <a:cs typeface="Calibri"/>
              </a:rPr>
              <a:t>demons-  </a:t>
            </a:r>
            <a:r>
              <a:rPr dirty="0" sz="1000" spc="55">
                <a:latin typeface="Calibri"/>
                <a:cs typeface="Calibri"/>
              </a:rPr>
              <a:t>tradas práticas </a:t>
            </a:r>
            <a:r>
              <a:rPr dirty="0" sz="1000" spc="65">
                <a:latin typeface="Calibri"/>
                <a:cs typeface="Calibri"/>
              </a:rPr>
              <a:t>agrícolas </a:t>
            </a:r>
            <a:r>
              <a:rPr dirty="0" sz="1000" spc="55">
                <a:latin typeface="Calibri"/>
                <a:cs typeface="Calibri"/>
              </a:rPr>
              <a:t>da </a:t>
            </a:r>
            <a:r>
              <a:rPr dirty="0" sz="1000" spc="60">
                <a:latin typeface="Calibri"/>
                <a:cs typeface="Calibri"/>
              </a:rPr>
              <a:t>agri-  </a:t>
            </a:r>
            <a:r>
              <a:rPr dirty="0" sz="1000" spc="45">
                <a:latin typeface="Calibri"/>
                <a:cs typeface="Calibri"/>
              </a:rPr>
              <a:t>cultura </a:t>
            </a:r>
            <a:r>
              <a:rPr dirty="0" sz="1000" spc="50">
                <a:latin typeface="Calibri"/>
                <a:cs typeface="Calibri"/>
              </a:rPr>
              <a:t>orgânica, </a:t>
            </a:r>
            <a:r>
              <a:rPr dirty="0" sz="1000" spc="65">
                <a:latin typeface="Calibri"/>
                <a:cs typeface="Calibri"/>
              </a:rPr>
              <a:t>dando </a:t>
            </a:r>
            <a:r>
              <a:rPr dirty="0" sz="1000" spc="40">
                <a:latin typeface="Calibri"/>
                <a:cs typeface="Calibri"/>
              </a:rPr>
              <a:t>assim </a:t>
            </a:r>
            <a:r>
              <a:rPr dirty="0" sz="1000" spc="80">
                <a:latin typeface="Calibri"/>
                <a:cs typeface="Calibri"/>
              </a:rPr>
              <a:t>um  </a:t>
            </a:r>
            <a:r>
              <a:rPr dirty="0" sz="1000" spc="15">
                <a:latin typeface="Calibri"/>
                <a:cs typeface="Calibri"/>
              </a:rPr>
              <a:t>caráter </a:t>
            </a:r>
            <a:r>
              <a:rPr dirty="0" sz="1000" spc="30">
                <a:latin typeface="Calibri"/>
                <a:cs typeface="Calibri"/>
              </a:rPr>
              <a:t>prático aos cursos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oficinas  </a:t>
            </a:r>
            <a:r>
              <a:rPr dirty="0" sz="1000" spc="50">
                <a:latin typeface="Calibri"/>
                <a:cs typeface="Calibri"/>
              </a:rPr>
              <a:t>promovidos </a:t>
            </a:r>
            <a:r>
              <a:rPr dirty="0" sz="1000" spc="45">
                <a:latin typeface="Calibri"/>
                <a:cs typeface="Calibri"/>
              </a:rPr>
              <a:t>pelo </a:t>
            </a:r>
            <a:r>
              <a:rPr dirty="0" sz="1000" spc="5">
                <a:latin typeface="Calibri"/>
                <a:cs typeface="Calibri"/>
              </a:rPr>
              <a:t>NEAT. </a:t>
            </a:r>
            <a:r>
              <a:rPr dirty="0" sz="1000" spc="30">
                <a:latin typeface="Calibri"/>
                <a:cs typeface="Calibri"/>
              </a:rPr>
              <a:t>Nessa </a:t>
            </a:r>
            <a:r>
              <a:rPr dirty="0" sz="1000" spc="10">
                <a:latin typeface="Calibri"/>
                <a:cs typeface="Calibri"/>
              </a:rPr>
              <a:t>área,  </a:t>
            </a:r>
            <a:r>
              <a:rPr dirty="0" sz="1000" spc="50">
                <a:latin typeface="Calibri"/>
                <a:cs typeface="Calibri"/>
              </a:rPr>
              <a:t>são </a:t>
            </a:r>
            <a:r>
              <a:rPr dirty="0" sz="1000" spc="55">
                <a:latin typeface="Calibri"/>
                <a:cs typeface="Calibri"/>
              </a:rPr>
              <a:t>cultivadas </a:t>
            </a:r>
            <a:r>
              <a:rPr dirty="0" sz="1000" spc="50">
                <a:latin typeface="Calibri"/>
                <a:cs typeface="Calibri"/>
              </a:rPr>
              <a:t>diversas</a:t>
            </a:r>
            <a:r>
              <a:rPr dirty="0" sz="1000" spc="130">
                <a:latin typeface="Calibri"/>
                <a:cs typeface="Calibri"/>
              </a:rPr>
              <a:t> </a:t>
            </a:r>
            <a:r>
              <a:rPr dirty="0" sz="1000" spc="55">
                <a:latin typeface="Calibri"/>
                <a:cs typeface="Calibri"/>
              </a:rPr>
              <a:t>hortaliças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35248" y="494498"/>
            <a:ext cx="2035810" cy="9231630"/>
          </a:xfrm>
          <a:prstGeom prst="rect">
            <a:avLst/>
          </a:prstGeom>
        </p:spPr>
        <p:txBody>
          <a:bodyPr wrap="square" lIns="0" tIns="26669" rIns="0" bIns="0" rtlCol="0" vert="horz">
            <a:spAutoFit/>
          </a:bodyPr>
          <a:lstStyle/>
          <a:p>
            <a:pPr algn="just" marL="12700" marR="10795" indent="-635">
              <a:lnSpc>
                <a:spcPts val="1150"/>
              </a:lnSpc>
              <a:spcBef>
                <a:spcPts val="209"/>
              </a:spcBef>
            </a:pP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céu aberto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em </a:t>
            </a:r>
            <a:r>
              <a:rPr dirty="0" sz="1000" spc="20">
                <a:latin typeface="Calibri"/>
                <a:cs typeface="Calibri"/>
              </a:rPr>
              <a:t>estufa, </a:t>
            </a:r>
            <a:r>
              <a:rPr dirty="0" sz="1000" spc="30">
                <a:latin typeface="Calibri"/>
                <a:cs typeface="Calibri"/>
              </a:rPr>
              <a:t>estão </a:t>
            </a:r>
            <a:r>
              <a:rPr dirty="0" sz="1000" spc="40">
                <a:latin typeface="Calibri"/>
                <a:cs typeface="Calibri"/>
              </a:rPr>
              <a:t>im-  </a:t>
            </a:r>
            <a:r>
              <a:rPr dirty="0" sz="1000" spc="35">
                <a:latin typeface="Calibri"/>
                <a:cs typeface="Calibri"/>
              </a:rPr>
              <a:t>plantadas </a:t>
            </a:r>
            <a:r>
              <a:rPr dirty="0" sz="1000" spc="10">
                <a:latin typeface="Calibri"/>
                <a:cs typeface="Calibri"/>
              </a:rPr>
              <a:t>três </a:t>
            </a:r>
            <a:r>
              <a:rPr dirty="0" sz="1000" spc="40">
                <a:latin typeface="Calibri"/>
                <a:cs typeface="Calibri"/>
              </a:rPr>
              <a:t>unidades de </a:t>
            </a:r>
            <a:r>
              <a:rPr dirty="0" sz="1000" spc="20">
                <a:latin typeface="Calibri"/>
                <a:cs typeface="Calibri"/>
              </a:rPr>
              <a:t>referên-  </a:t>
            </a:r>
            <a:r>
              <a:rPr dirty="0" sz="1000" spc="30">
                <a:latin typeface="Calibri"/>
                <a:cs typeface="Calibri"/>
              </a:rPr>
              <a:t>cia </a:t>
            </a:r>
            <a:r>
              <a:rPr dirty="0" sz="1000" spc="45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sistemas agroflorestais, </a:t>
            </a:r>
            <a:r>
              <a:rPr dirty="0" sz="1000" spc="45">
                <a:latin typeface="Calibri"/>
                <a:cs typeface="Calibri"/>
              </a:rPr>
              <a:t>cujo  </a:t>
            </a:r>
            <a:r>
              <a:rPr dirty="0" sz="1000" spc="30">
                <a:latin typeface="Calibri"/>
                <a:cs typeface="Calibri"/>
              </a:rPr>
              <a:t>foco </a:t>
            </a:r>
            <a:r>
              <a:rPr dirty="0" sz="1000" spc="15">
                <a:latin typeface="Calibri"/>
                <a:cs typeface="Calibri"/>
              </a:rPr>
              <a:t>é a </a:t>
            </a:r>
            <a:r>
              <a:rPr dirty="0" sz="1000" spc="40">
                <a:latin typeface="Calibri"/>
                <a:cs typeface="Calibri"/>
              </a:rPr>
              <a:t>geração de </a:t>
            </a:r>
            <a:r>
              <a:rPr dirty="0" sz="1000" spc="30">
                <a:latin typeface="Calibri"/>
                <a:cs typeface="Calibri"/>
              </a:rPr>
              <a:t>renda </a:t>
            </a:r>
            <a:r>
              <a:rPr dirty="0" sz="1000" spc="45">
                <a:latin typeface="Calibri"/>
                <a:cs typeface="Calibri"/>
              </a:rPr>
              <a:t>com </a:t>
            </a:r>
            <a:r>
              <a:rPr dirty="0" sz="1000" spc="25">
                <a:latin typeface="Calibri"/>
                <a:cs typeface="Calibri"/>
              </a:rPr>
              <a:t>café  </a:t>
            </a:r>
            <a:r>
              <a:rPr dirty="0" sz="1000" spc="20">
                <a:latin typeface="Calibri"/>
                <a:cs typeface="Calibri"/>
              </a:rPr>
              <a:t>orgânico, </a:t>
            </a:r>
            <a:r>
              <a:rPr dirty="0" sz="1000" spc="5">
                <a:latin typeface="Calibri"/>
                <a:cs typeface="Calibri"/>
              </a:rPr>
              <a:t>frutas, </a:t>
            </a:r>
            <a:r>
              <a:rPr dirty="0" sz="1000" spc="15">
                <a:latin typeface="Calibri"/>
                <a:cs typeface="Calibri"/>
              </a:rPr>
              <a:t>hortaliças, </a:t>
            </a:r>
            <a:r>
              <a:rPr dirty="0" sz="1000" spc="40">
                <a:latin typeface="Calibri"/>
                <a:cs typeface="Calibri"/>
              </a:rPr>
              <a:t>pupunha 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madeira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estão </a:t>
            </a:r>
            <a:r>
              <a:rPr dirty="0" sz="1000" spc="35">
                <a:latin typeface="Calibri"/>
                <a:cs typeface="Calibri"/>
              </a:rPr>
              <a:t>sendo conduzidos  </a:t>
            </a:r>
            <a:r>
              <a:rPr dirty="0" sz="1000" spc="25">
                <a:latin typeface="Calibri"/>
                <a:cs typeface="Calibri"/>
              </a:rPr>
              <a:t>experimentos </a:t>
            </a:r>
            <a:r>
              <a:rPr dirty="0" sz="1000" spc="40">
                <a:latin typeface="Calibri"/>
                <a:cs typeface="Calibri"/>
              </a:rPr>
              <a:t>com </a:t>
            </a:r>
            <a:r>
              <a:rPr dirty="0" sz="1000" spc="15">
                <a:latin typeface="Calibri"/>
                <a:cs typeface="Calibri"/>
              </a:rPr>
              <a:t>café </a:t>
            </a:r>
            <a:r>
              <a:rPr dirty="0" sz="1000" spc="30">
                <a:latin typeface="Calibri"/>
                <a:cs typeface="Calibri"/>
              </a:rPr>
              <a:t>orgânico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em  </a:t>
            </a:r>
            <a:r>
              <a:rPr dirty="0" sz="1000" spc="15">
                <a:latin typeface="Calibri"/>
                <a:cs typeface="Calibri"/>
              </a:rPr>
              <a:t>sistema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sombreamento </a:t>
            </a:r>
            <a:r>
              <a:rPr dirty="0" sz="1000" spc="40">
                <a:latin typeface="Calibri"/>
                <a:cs typeface="Calibri"/>
              </a:rPr>
              <a:t>com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dife-  </a:t>
            </a:r>
            <a:r>
              <a:rPr dirty="0" sz="1000" spc="10">
                <a:latin typeface="Calibri"/>
                <a:cs typeface="Calibri"/>
              </a:rPr>
              <a:t>rentes </a:t>
            </a:r>
            <a:r>
              <a:rPr dirty="0" sz="1000" spc="35">
                <a:latin typeface="Calibri"/>
                <a:cs typeface="Calibri"/>
              </a:rPr>
              <a:t>adubos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verdes.</a:t>
            </a:r>
            <a:endParaRPr sz="1000">
              <a:latin typeface="Calibri"/>
              <a:cs typeface="Calibri"/>
            </a:endParaRPr>
          </a:p>
          <a:p>
            <a:pPr algn="just" marL="12700" marR="5080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Hoje, </a:t>
            </a:r>
            <a:r>
              <a:rPr dirty="0" sz="1000" spc="55">
                <a:latin typeface="Calibri"/>
                <a:cs typeface="Calibri"/>
              </a:rPr>
              <a:t>em </a:t>
            </a:r>
            <a:r>
              <a:rPr dirty="0" sz="1000" spc="65">
                <a:latin typeface="Calibri"/>
                <a:cs typeface="Calibri"/>
              </a:rPr>
              <a:t>plena </a:t>
            </a:r>
            <a:r>
              <a:rPr dirty="0" sz="1000" spc="70">
                <a:latin typeface="Calibri"/>
                <a:cs typeface="Calibri"/>
              </a:rPr>
              <a:t>pandemia </a:t>
            </a:r>
            <a:r>
              <a:rPr dirty="0" sz="1000" spc="55">
                <a:latin typeface="Calibri"/>
                <a:cs typeface="Calibri"/>
              </a:rPr>
              <a:t>da </a:t>
            </a:r>
            <a:r>
              <a:rPr dirty="0" sz="1000" spc="65">
                <a:latin typeface="Calibri"/>
                <a:cs typeface="Calibri"/>
              </a:rPr>
              <a:t>Co-  </a:t>
            </a:r>
            <a:r>
              <a:rPr dirty="0" sz="1000" spc="40">
                <a:latin typeface="Calibri"/>
                <a:cs typeface="Calibri"/>
              </a:rPr>
              <a:t>vid-19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60">
                <a:latin typeface="Calibri"/>
                <a:cs typeface="Calibri"/>
              </a:rPr>
              <a:t>isolamento </a:t>
            </a:r>
            <a:r>
              <a:rPr dirty="0" sz="1000" spc="45">
                <a:latin typeface="Calibri"/>
                <a:cs typeface="Calibri"/>
              </a:rPr>
              <a:t>social, </a:t>
            </a:r>
            <a:r>
              <a:rPr dirty="0" sz="1000" spc="55">
                <a:latin typeface="Calibri"/>
                <a:cs typeface="Calibri"/>
              </a:rPr>
              <a:t>temos  </a:t>
            </a:r>
            <a:r>
              <a:rPr dirty="0" sz="1000" spc="35">
                <a:latin typeface="Calibri"/>
                <a:cs typeface="Calibri"/>
              </a:rPr>
              <a:t>aprendido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dar </a:t>
            </a:r>
            <a:r>
              <a:rPr dirty="0" sz="1000" spc="25">
                <a:latin typeface="Calibri"/>
                <a:cs typeface="Calibri"/>
              </a:rPr>
              <a:t>mais valor </a:t>
            </a:r>
            <a:r>
              <a:rPr dirty="0" sz="1000" spc="15">
                <a:latin typeface="Calibri"/>
                <a:cs typeface="Calibri"/>
              </a:rPr>
              <a:t>à </a:t>
            </a:r>
            <a:r>
              <a:rPr dirty="0" sz="1000" spc="40">
                <a:latin typeface="Calibri"/>
                <a:cs typeface="Calibri"/>
              </a:rPr>
              <a:t>produ-  </a:t>
            </a:r>
            <a:r>
              <a:rPr dirty="0" sz="1000" spc="35">
                <a:latin typeface="Calibri"/>
                <a:cs typeface="Calibri"/>
              </a:rPr>
              <a:t>ção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alimentos saudáveis </a:t>
            </a:r>
            <a:r>
              <a:rPr dirty="0" sz="1000" spc="15">
                <a:latin typeface="Calibri"/>
                <a:cs typeface="Calibri"/>
              </a:rPr>
              <a:t>e a </a:t>
            </a:r>
            <a:r>
              <a:rPr dirty="0" sz="1000" spc="40">
                <a:latin typeface="Calibri"/>
                <a:cs typeface="Calibri"/>
              </a:rPr>
              <a:t>uma  </a:t>
            </a:r>
            <a:r>
              <a:rPr dirty="0" sz="1000" spc="35">
                <a:latin typeface="Calibri"/>
                <a:cs typeface="Calibri"/>
              </a:rPr>
              <a:t>comercialização baseada na </a:t>
            </a:r>
            <a:r>
              <a:rPr dirty="0" sz="1000" spc="45">
                <a:latin typeface="Calibri"/>
                <a:cs typeface="Calibri"/>
              </a:rPr>
              <a:t>econo-  </a:t>
            </a:r>
            <a:r>
              <a:rPr dirty="0" sz="1000" spc="35">
                <a:latin typeface="Calibri"/>
                <a:cs typeface="Calibri"/>
              </a:rPr>
              <a:t>mia </a:t>
            </a:r>
            <a:r>
              <a:rPr dirty="0" sz="1000" spc="25">
                <a:latin typeface="Calibri"/>
                <a:cs typeface="Calibri"/>
              </a:rPr>
              <a:t>solidária. Porém, </a:t>
            </a:r>
            <a:r>
              <a:rPr dirty="0" sz="1000" spc="40">
                <a:latin typeface="Calibri"/>
                <a:cs typeface="Calibri"/>
              </a:rPr>
              <a:t>não </a:t>
            </a:r>
            <a:r>
              <a:rPr dirty="0" sz="1000" spc="55">
                <a:latin typeface="Calibri"/>
                <a:cs typeface="Calibri"/>
              </a:rPr>
              <a:t>podemos  </a:t>
            </a:r>
            <a:r>
              <a:rPr dirty="0" sz="1000" spc="20">
                <a:latin typeface="Calibri"/>
                <a:cs typeface="Calibri"/>
              </a:rPr>
              <a:t>perder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vista </a:t>
            </a:r>
            <a:r>
              <a:rPr dirty="0" sz="1000" spc="35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os avanços </a:t>
            </a:r>
            <a:r>
              <a:rPr dirty="0" sz="1000" spc="10">
                <a:latin typeface="Calibri"/>
                <a:cs typeface="Calibri"/>
              </a:rPr>
              <a:t>ocor-  </a:t>
            </a:r>
            <a:r>
              <a:rPr dirty="0" sz="1000" spc="20">
                <a:latin typeface="Calibri"/>
                <a:cs typeface="Calibri"/>
              </a:rPr>
              <a:t>ridos </a:t>
            </a:r>
            <a:r>
              <a:rPr dirty="0" sz="1000" spc="25">
                <a:latin typeface="Calibri"/>
                <a:cs typeface="Calibri"/>
              </a:rPr>
              <a:t>na </a:t>
            </a:r>
            <a:r>
              <a:rPr dirty="0" sz="1000" spc="30">
                <a:latin typeface="Calibri"/>
                <a:cs typeface="Calibri"/>
              </a:rPr>
              <a:t>agroecologia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na </a:t>
            </a:r>
            <a:r>
              <a:rPr dirty="0" sz="1000" spc="30">
                <a:latin typeface="Calibri"/>
                <a:cs typeface="Calibri"/>
              </a:rPr>
              <a:t>produção  </a:t>
            </a:r>
            <a:r>
              <a:rPr dirty="0" sz="1000" spc="40">
                <a:latin typeface="Calibri"/>
                <a:cs typeface="Calibri"/>
              </a:rPr>
              <a:t>orgânica </a:t>
            </a:r>
            <a:r>
              <a:rPr dirty="0" sz="1000" spc="30">
                <a:latin typeface="Calibri"/>
                <a:cs typeface="Calibri"/>
              </a:rPr>
              <a:t>são </a:t>
            </a:r>
            <a:r>
              <a:rPr dirty="0" sz="1000" spc="25">
                <a:latin typeface="Calibri"/>
                <a:cs typeface="Calibri"/>
              </a:rPr>
              <a:t>resultados </a:t>
            </a:r>
            <a:r>
              <a:rPr dirty="0" sz="1000" spc="40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políticas  </a:t>
            </a:r>
            <a:r>
              <a:rPr dirty="0" sz="1000" spc="40">
                <a:latin typeface="Calibri"/>
                <a:cs typeface="Calibri"/>
              </a:rPr>
              <a:t>públicas </a:t>
            </a:r>
            <a:r>
              <a:rPr dirty="0" sz="1000" spc="30">
                <a:latin typeface="Calibri"/>
                <a:cs typeface="Calibri"/>
              </a:rPr>
              <a:t>criadas </a:t>
            </a:r>
            <a:r>
              <a:rPr dirty="0" sz="1000" spc="45">
                <a:latin typeface="Calibri"/>
                <a:cs typeface="Calibri"/>
              </a:rPr>
              <a:t>ou </a:t>
            </a:r>
            <a:r>
              <a:rPr dirty="0" sz="1000" spc="30">
                <a:latin typeface="Calibri"/>
                <a:cs typeface="Calibri"/>
              </a:rPr>
              <a:t>fortalecidas </a:t>
            </a:r>
            <a:r>
              <a:rPr dirty="0" sz="1000" spc="40">
                <a:latin typeface="Calibri"/>
                <a:cs typeface="Calibri"/>
              </a:rPr>
              <a:t>por  </a:t>
            </a:r>
            <a:r>
              <a:rPr dirty="0" sz="1000" spc="85">
                <a:latin typeface="Calibri"/>
                <a:cs typeface="Calibri"/>
              </a:rPr>
              <a:t>governos </a:t>
            </a:r>
            <a:r>
              <a:rPr dirty="0" sz="1000" spc="75">
                <a:latin typeface="Calibri"/>
                <a:cs typeface="Calibri"/>
              </a:rPr>
              <a:t>populares que </a:t>
            </a:r>
            <a:r>
              <a:rPr dirty="0" sz="1000" spc="85">
                <a:latin typeface="Calibri"/>
                <a:cs typeface="Calibri"/>
              </a:rPr>
              <a:t>tinham  </a:t>
            </a:r>
            <a:r>
              <a:rPr dirty="0" sz="1000" spc="60">
                <a:latin typeface="Calibri"/>
                <a:cs typeface="Calibri"/>
              </a:rPr>
              <a:t>compromissos com </a:t>
            </a:r>
            <a:r>
              <a:rPr dirty="0" sz="1000" spc="30">
                <a:latin typeface="Calibri"/>
                <a:cs typeface="Calibri"/>
              </a:rPr>
              <a:t>as </a:t>
            </a:r>
            <a:r>
              <a:rPr dirty="0" sz="1000" spc="55">
                <a:latin typeface="Calibri"/>
                <a:cs typeface="Calibri"/>
              </a:rPr>
              <a:t>pautas dos  </a:t>
            </a:r>
            <a:r>
              <a:rPr dirty="0" sz="1000" spc="25">
                <a:latin typeface="Calibri"/>
                <a:cs typeface="Calibri"/>
              </a:rPr>
              <a:t>movimentos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sociais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45">
                <a:latin typeface="Calibri"/>
                <a:cs typeface="Calibri"/>
              </a:rPr>
              <a:t>do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campo,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como 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50">
                <a:latin typeface="Calibri"/>
                <a:cs typeface="Calibri"/>
              </a:rPr>
              <a:t>PRONAF Agroecologia,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45">
                <a:latin typeface="Calibri"/>
                <a:cs typeface="Calibri"/>
              </a:rPr>
              <a:t>Progra-  </a:t>
            </a:r>
            <a:r>
              <a:rPr dirty="0" sz="1000" spc="55">
                <a:latin typeface="Calibri"/>
                <a:cs typeface="Calibri"/>
              </a:rPr>
              <a:t>ma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55">
                <a:latin typeface="Calibri"/>
                <a:cs typeface="Calibri"/>
              </a:rPr>
              <a:t>Aquisição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55">
                <a:latin typeface="Calibri"/>
                <a:cs typeface="Calibri"/>
              </a:rPr>
              <a:t>Alimentos </a:t>
            </a:r>
            <a:r>
              <a:rPr dirty="0" sz="1000" spc="50">
                <a:latin typeface="Calibri"/>
                <a:cs typeface="Calibri"/>
              </a:rPr>
              <a:t>da  </a:t>
            </a:r>
            <a:r>
              <a:rPr dirty="0" sz="1000" spc="30">
                <a:latin typeface="Calibri"/>
                <a:cs typeface="Calibri"/>
              </a:rPr>
              <a:t>Agricultura </a:t>
            </a:r>
            <a:r>
              <a:rPr dirty="0" sz="1000" spc="20">
                <a:latin typeface="Calibri"/>
                <a:cs typeface="Calibri"/>
              </a:rPr>
              <a:t>Familiar </a:t>
            </a:r>
            <a:r>
              <a:rPr dirty="0" sz="1000" spc="5">
                <a:latin typeface="Calibri"/>
                <a:cs typeface="Calibri"/>
              </a:rPr>
              <a:t>(PAA),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30">
                <a:latin typeface="Calibri"/>
                <a:cs typeface="Calibri"/>
              </a:rPr>
              <a:t>Progra-  </a:t>
            </a:r>
            <a:r>
              <a:rPr dirty="0" sz="1000" spc="45">
                <a:latin typeface="Calibri"/>
                <a:cs typeface="Calibri"/>
              </a:rPr>
              <a:t>ma Nacional de Alimentação Esco-  </a:t>
            </a:r>
            <a:r>
              <a:rPr dirty="0" sz="1000" spc="15">
                <a:latin typeface="Calibri"/>
                <a:cs typeface="Calibri"/>
              </a:rPr>
              <a:t>lar (PNAE),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40">
                <a:latin typeface="Calibri"/>
                <a:cs typeface="Calibri"/>
              </a:rPr>
              <a:t>Programa Nacional </a:t>
            </a:r>
            <a:r>
              <a:rPr dirty="0" sz="1000" spc="45">
                <a:latin typeface="Calibri"/>
                <a:cs typeface="Calibri"/>
              </a:rPr>
              <a:t>de  </a:t>
            </a:r>
            <a:r>
              <a:rPr dirty="0" sz="1000" spc="25">
                <a:latin typeface="Calibri"/>
                <a:cs typeface="Calibri"/>
              </a:rPr>
              <a:t>Assistência </a:t>
            </a:r>
            <a:r>
              <a:rPr dirty="0" sz="1000" spc="20">
                <a:latin typeface="Calibri"/>
                <a:cs typeface="Calibri"/>
              </a:rPr>
              <a:t>Técnica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Extensão </a:t>
            </a:r>
            <a:r>
              <a:rPr dirty="0" sz="1000" spc="15">
                <a:latin typeface="Calibri"/>
                <a:cs typeface="Calibri"/>
              </a:rPr>
              <a:t>Rural  </a:t>
            </a:r>
            <a:r>
              <a:rPr dirty="0" sz="1000" spc="10">
                <a:latin typeface="Calibri"/>
                <a:cs typeface="Calibri"/>
              </a:rPr>
              <a:t>(PNATER)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o Programa </a:t>
            </a:r>
            <a:r>
              <a:rPr dirty="0" sz="1000" spc="25">
                <a:latin typeface="Calibri"/>
                <a:cs typeface="Calibri"/>
              </a:rPr>
              <a:t>Paraná </a:t>
            </a:r>
            <a:r>
              <a:rPr dirty="0" sz="1000" spc="10">
                <a:latin typeface="Calibri"/>
                <a:cs typeface="Calibri"/>
              </a:rPr>
              <a:t>Mais  </a:t>
            </a:r>
            <a:r>
              <a:rPr dirty="0" sz="1000" spc="20">
                <a:latin typeface="Calibri"/>
                <a:cs typeface="Calibri"/>
              </a:rPr>
              <a:t>Orgânico, </a:t>
            </a:r>
            <a:r>
              <a:rPr dirty="0" sz="1000" spc="15">
                <a:latin typeface="Calibri"/>
                <a:cs typeface="Calibri"/>
              </a:rPr>
              <a:t>dentre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outros.</a:t>
            </a:r>
            <a:endParaRPr sz="1000">
              <a:latin typeface="Calibri"/>
              <a:cs typeface="Calibri"/>
            </a:endParaRPr>
          </a:p>
          <a:p>
            <a:pPr algn="just" marL="12700" marR="12065">
              <a:lnSpc>
                <a:spcPts val="1150"/>
              </a:lnSpc>
              <a:spcBef>
                <a:spcPts val="850"/>
              </a:spcBef>
            </a:pPr>
            <a:r>
              <a:rPr dirty="0" sz="1000" spc="35">
                <a:latin typeface="Calibri"/>
                <a:cs typeface="Calibri"/>
              </a:rPr>
              <a:t>Por </a:t>
            </a:r>
            <a:r>
              <a:rPr dirty="0" sz="1000" spc="40">
                <a:latin typeface="Calibri"/>
                <a:cs typeface="Calibri"/>
              </a:rPr>
              <a:t>fim, </a:t>
            </a:r>
            <a:r>
              <a:rPr dirty="0" sz="1000" spc="45">
                <a:latin typeface="Calibri"/>
                <a:cs typeface="Calibri"/>
              </a:rPr>
              <a:t>creio </a:t>
            </a:r>
            <a:r>
              <a:rPr dirty="0" sz="1000" spc="60">
                <a:latin typeface="Calibri"/>
                <a:cs typeface="Calibri"/>
              </a:rPr>
              <a:t>que </a:t>
            </a:r>
            <a:r>
              <a:rPr dirty="0" sz="1000" spc="65">
                <a:latin typeface="Calibri"/>
                <a:cs typeface="Calibri"/>
              </a:rPr>
              <a:t>devemos </a:t>
            </a:r>
            <a:r>
              <a:rPr dirty="0" sz="1000" spc="50">
                <a:latin typeface="Calibri"/>
                <a:cs typeface="Calibri"/>
              </a:rPr>
              <a:t>assu-  </a:t>
            </a:r>
            <a:r>
              <a:rPr dirty="0" sz="1000" spc="30">
                <a:latin typeface="Calibri"/>
                <a:cs typeface="Calibri"/>
              </a:rPr>
              <a:t>mir </a:t>
            </a:r>
            <a:r>
              <a:rPr dirty="0" sz="1000" spc="45">
                <a:latin typeface="Calibri"/>
                <a:cs typeface="Calibri"/>
              </a:rPr>
              <a:t>uma posição de </a:t>
            </a:r>
            <a:r>
              <a:rPr dirty="0" sz="1000" spc="35">
                <a:latin typeface="Calibri"/>
                <a:cs typeface="Calibri"/>
              </a:rPr>
              <a:t>defesa </a:t>
            </a:r>
            <a:r>
              <a:rPr dirty="0" sz="1000" spc="50">
                <a:latin typeface="Calibri"/>
                <a:cs typeface="Calibri"/>
              </a:rPr>
              <a:t>pública  </a:t>
            </a:r>
            <a:r>
              <a:rPr dirty="0" sz="1000" spc="60">
                <a:latin typeface="Calibri"/>
                <a:cs typeface="Calibri"/>
              </a:rPr>
              <a:t>dos Núcleos </a:t>
            </a:r>
            <a:r>
              <a:rPr dirty="0" sz="1000" spc="55">
                <a:latin typeface="Calibri"/>
                <a:cs typeface="Calibri"/>
              </a:rPr>
              <a:t>de </a:t>
            </a:r>
            <a:r>
              <a:rPr dirty="0" sz="1000" spc="60">
                <a:latin typeface="Calibri"/>
                <a:cs typeface="Calibri"/>
              </a:rPr>
              <a:t>Estudos </a:t>
            </a:r>
            <a:r>
              <a:rPr dirty="0" sz="1000" spc="55">
                <a:latin typeface="Calibri"/>
                <a:cs typeface="Calibri"/>
              </a:rPr>
              <a:t>de </a:t>
            </a:r>
            <a:r>
              <a:rPr dirty="0" sz="1000" spc="70">
                <a:latin typeface="Calibri"/>
                <a:cs typeface="Calibri"/>
              </a:rPr>
              <a:t>Agro-  </a:t>
            </a:r>
            <a:r>
              <a:rPr dirty="0" sz="1000" spc="60">
                <a:latin typeface="Calibri"/>
                <a:cs typeface="Calibri"/>
              </a:rPr>
              <a:t>ecologia </a:t>
            </a:r>
            <a:r>
              <a:rPr dirty="0" sz="1000" spc="35">
                <a:latin typeface="Calibri"/>
                <a:cs typeface="Calibri"/>
              </a:rPr>
              <a:t>(NEAs) que, </a:t>
            </a:r>
            <a:r>
              <a:rPr dirty="0" sz="1000" spc="45">
                <a:latin typeface="Calibri"/>
                <a:cs typeface="Calibri"/>
              </a:rPr>
              <a:t>articulados </a:t>
            </a:r>
            <a:r>
              <a:rPr dirty="0" sz="1000" spc="15">
                <a:latin typeface="Calibri"/>
                <a:cs typeface="Calibri"/>
              </a:rPr>
              <a:t>a  </a:t>
            </a:r>
            <a:r>
              <a:rPr dirty="0" sz="1000" spc="50">
                <a:latin typeface="Calibri"/>
                <a:cs typeface="Calibri"/>
              </a:rPr>
              <a:t>essas </a:t>
            </a:r>
            <a:r>
              <a:rPr dirty="0" sz="1000" spc="60">
                <a:latin typeface="Calibri"/>
                <a:cs typeface="Calibri"/>
              </a:rPr>
              <a:t>políticas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60">
                <a:latin typeface="Calibri"/>
                <a:cs typeface="Calibri"/>
              </a:rPr>
              <a:t>programas, </a:t>
            </a:r>
            <a:r>
              <a:rPr dirty="0" sz="1000" spc="65">
                <a:latin typeface="Calibri"/>
                <a:cs typeface="Calibri"/>
              </a:rPr>
              <a:t>vem  </a:t>
            </a:r>
            <a:r>
              <a:rPr dirty="0" sz="1000" spc="70">
                <a:latin typeface="Calibri"/>
                <a:cs typeface="Calibri"/>
              </a:rPr>
              <a:t>ressignificando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55">
                <a:latin typeface="Calibri"/>
                <a:cs typeface="Calibri"/>
              </a:rPr>
              <a:t>relação </a:t>
            </a:r>
            <a:r>
              <a:rPr dirty="0" sz="1000" spc="50">
                <a:latin typeface="Calibri"/>
                <a:cs typeface="Calibri"/>
              </a:rPr>
              <a:t>entre </a:t>
            </a:r>
            <a:r>
              <a:rPr dirty="0" sz="1000" spc="15">
                <a:latin typeface="Calibri"/>
                <a:cs typeface="Calibri"/>
              </a:rPr>
              <a:t>a  </a:t>
            </a:r>
            <a:r>
              <a:rPr dirty="0" sz="1000" spc="50">
                <a:latin typeface="Calibri"/>
                <a:cs typeface="Calibri"/>
              </a:rPr>
              <a:t>academia </a:t>
            </a:r>
            <a:r>
              <a:rPr dirty="0" sz="1000" spc="15">
                <a:latin typeface="Calibri"/>
                <a:cs typeface="Calibri"/>
              </a:rPr>
              <a:t>e a </a:t>
            </a:r>
            <a:r>
              <a:rPr dirty="0" sz="1000" spc="40">
                <a:latin typeface="Calibri"/>
                <a:cs typeface="Calibri"/>
              </a:rPr>
              <a:t>agricultura </a:t>
            </a:r>
            <a:r>
              <a:rPr dirty="0" sz="1000" spc="30">
                <a:latin typeface="Calibri"/>
                <a:cs typeface="Calibri"/>
              </a:rPr>
              <a:t>familiar </a:t>
            </a:r>
            <a:r>
              <a:rPr dirty="0" sz="1000" spc="15">
                <a:latin typeface="Calibri"/>
                <a:cs typeface="Calibri"/>
              </a:rPr>
              <a:t>e  </a:t>
            </a:r>
            <a:r>
              <a:rPr dirty="0" sz="1000" spc="55">
                <a:latin typeface="Calibri"/>
                <a:cs typeface="Calibri"/>
              </a:rPr>
              <a:t>levando </a:t>
            </a:r>
            <a:r>
              <a:rPr dirty="0" sz="1000" spc="35">
                <a:latin typeface="Calibri"/>
                <a:cs typeface="Calibri"/>
              </a:rPr>
              <a:t>professores, </a:t>
            </a:r>
            <a:r>
              <a:rPr dirty="0" sz="1000" spc="45">
                <a:latin typeface="Calibri"/>
                <a:cs typeface="Calibri"/>
              </a:rPr>
              <a:t>estudantes </a:t>
            </a:r>
            <a:r>
              <a:rPr dirty="0" sz="1000" spc="15">
                <a:latin typeface="Calibri"/>
                <a:cs typeface="Calibri"/>
              </a:rPr>
              <a:t>e  </a:t>
            </a:r>
            <a:r>
              <a:rPr dirty="0" sz="1000" spc="45">
                <a:latin typeface="Calibri"/>
                <a:cs typeface="Calibri"/>
              </a:rPr>
              <a:t>profissionais filosoficamente </a:t>
            </a:r>
            <a:r>
              <a:rPr dirty="0" sz="1000" spc="55">
                <a:latin typeface="Calibri"/>
                <a:cs typeface="Calibri"/>
              </a:rPr>
              <a:t>com-  </a:t>
            </a:r>
            <a:r>
              <a:rPr dirty="0" sz="1000" spc="25">
                <a:latin typeface="Calibri"/>
                <a:cs typeface="Calibri"/>
              </a:rPr>
              <a:t>prometidos </a:t>
            </a:r>
            <a:r>
              <a:rPr dirty="0" sz="1000" spc="15">
                <a:latin typeface="Calibri"/>
                <a:cs typeface="Calibri"/>
              </a:rPr>
              <a:t>a </a:t>
            </a:r>
            <a:r>
              <a:rPr dirty="0" sz="1000" spc="25">
                <a:latin typeface="Calibri"/>
                <a:cs typeface="Calibri"/>
              </a:rPr>
              <a:t>promoverem </a:t>
            </a:r>
            <a:r>
              <a:rPr dirty="0" sz="1000" spc="35">
                <a:latin typeface="Calibri"/>
                <a:cs typeface="Calibri"/>
              </a:rPr>
              <a:t>o</a:t>
            </a:r>
            <a:r>
              <a:rPr dirty="0" sz="1000" spc="-165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diálogo  </a:t>
            </a:r>
            <a:r>
              <a:rPr dirty="0" sz="1000" spc="20">
                <a:latin typeface="Calibri"/>
                <a:cs typeface="Calibri"/>
              </a:rPr>
              <a:t>entre </a:t>
            </a:r>
            <a:r>
              <a:rPr dirty="0" sz="1000" spc="35">
                <a:latin typeface="Calibri"/>
                <a:cs typeface="Calibri"/>
              </a:rPr>
              <a:t>o </a:t>
            </a:r>
            <a:r>
              <a:rPr dirty="0" sz="1000" spc="40">
                <a:latin typeface="Calibri"/>
                <a:cs typeface="Calibri"/>
              </a:rPr>
              <a:t>conhecimento </a:t>
            </a:r>
            <a:r>
              <a:rPr dirty="0" sz="1000" spc="25">
                <a:latin typeface="Calibri"/>
                <a:cs typeface="Calibri"/>
              </a:rPr>
              <a:t>científico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o  saber </a:t>
            </a:r>
            <a:r>
              <a:rPr dirty="0" sz="1000" spc="45">
                <a:latin typeface="Calibri"/>
                <a:cs typeface="Calibri"/>
              </a:rPr>
              <a:t>popular </a:t>
            </a:r>
            <a:r>
              <a:rPr dirty="0" sz="1000" spc="35">
                <a:latin typeface="Calibri"/>
                <a:cs typeface="Calibri"/>
              </a:rPr>
              <a:t>na </a:t>
            </a:r>
            <a:r>
              <a:rPr dirty="0" sz="1000" spc="30">
                <a:latin typeface="Calibri"/>
                <a:cs typeface="Calibri"/>
              </a:rPr>
              <a:t>luta </a:t>
            </a:r>
            <a:r>
              <a:rPr dirty="0" sz="1000" spc="40">
                <a:latin typeface="Calibri"/>
                <a:cs typeface="Calibri"/>
              </a:rPr>
              <a:t>pela emanci-  </a:t>
            </a:r>
            <a:r>
              <a:rPr dirty="0" sz="1000" spc="15">
                <a:latin typeface="Calibri"/>
                <a:cs typeface="Calibri"/>
              </a:rPr>
              <a:t>pação, </a:t>
            </a:r>
            <a:r>
              <a:rPr dirty="0" sz="1000" spc="25">
                <a:latin typeface="Calibri"/>
                <a:cs typeface="Calibri"/>
              </a:rPr>
              <a:t>autonomia 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-9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sustentabilidade  </a:t>
            </a:r>
            <a:r>
              <a:rPr dirty="0" sz="1000" spc="30">
                <a:latin typeface="Calibri"/>
                <a:cs typeface="Calibri"/>
              </a:rPr>
              <a:t>da </a:t>
            </a:r>
            <a:r>
              <a:rPr dirty="0" sz="1000" spc="20">
                <a:latin typeface="Calibri"/>
                <a:cs typeface="Calibri"/>
              </a:rPr>
              <a:t>agricultura</a:t>
            </a:r>
            <a:r>
              <a:rPr dirty="0" sz="1000" spc="-5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familiar.</a:t>
            </a:r>
            <a:endParaRPr sz="1000">
              <a:latin typeface="Calibri"/>
              <a:cs typeface="Calibri"/>
            </a:endParaRPr>
          </a:p>
          <a:p>
            <a:pPr algn="just" marL="12700" marR="12065">
              <a:lnSpc>
                <a:spcPts val="1150"/>
              </a:lnSpc>
              <a:spcBef>
                <a:spcPts val="850"/>
              </a:spcBef>
            </a:pPr>
            <a:r>
              <a:rPr dirty="0" sz="1000" spc="45">
                <a:latin typeface="Calibri"/>
                <a:cs typeface="Calibri"/>
              </a:rPr>
              <a:t>Quer saber </a:t>
            </a:r>
            <a:r>
              <a:rPr dirty="0" sz="1000" spc="40">
                <a:latin typeface="Calibri"/>
                <a:cs typeface="Calibri"/>
              </a:rPr>
              <a:t>mais </a:t>
            </a:r>
            <a:r>
              <a:rPr dirty="0" sz="1000" spc="45">
                <a:latin typeface="Calibri"/>
                <a:cs typeface="Calibri"/>
              </a:rPr>
              <a:t>sobre </a:t>
            </a:r>
            <a:r>
              <a:rPr dirty="0" sz="1000" spc="35">
                <a:latin typeface="Calibri"/>
                <a:cs typeface="Calibri"/>
              </a:rPr>
              <a:t>o NEAT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o  </a:t>
            </a:r>
            <a:r>
              <a:rPr dirty="0" sz="1000" spc="65">
                <a:latin typeface="Calibri"/>
                <a:cs typeface="Calibri"/>
              </a:rPr>
              <a:t>Programa </a:t>
            </a:r>
            <a:r>
              <a:rPr dirty="0" sz="1000" spc="50">
                <a:latin typeface="Calibri"/>
                <a:cs typeface="Calibri"/>
              </a:rPr>
              <a:t>Paraná </a:t>
            </a:r>
            <a:r>
              <a:rPr dirty="0" sz="1000" spc="35">
                <a:latin typeface="Calibri"/>
                <a:cs typeface="Calibri"/>
              </a:rPr>
              <a:t>Mais </a:t>
            </a:r>
            <a:r>
              <a:rPr dirty="0" sz="1000" spc="60">
                <a:latin typeface="Calibri"/>
                <a:cs typeface="Calibri"/>
              </a:rPr>
              <a:t>Orgânico?  </a:t>
            </a:r>
            <a:r>
              <a:rPr dirty="0" sz="1000" spc="40">
                <a:latin typeface="Calibri"/>
                <a:cs typeface="Calibri"/>
              </a:rPr>
              <a:t>Acesse </a:t>
            </a:r>
            <a:r>
              <a:rPr dirty="0" sz="1000" spc="45">
                <a:latin typeface="Calibri"/>
                <a:cs typeface="Calibri"/>
              </a:rPr>
              <a:t>nossas mídias </a:t>
            </a:r>
            <a:r>
              <a:rPr dirty="0" sz="1000" spc="35">
                <a:latin typeface="Calibri"/>
                <a:cs typeface="Calibri"/>
              </a:rPr>
              <a:t>sociais. Esta-  </a:t>
            </a:r>
            <a:r>
              <a:rPr dirty="0" sz="1000" spc="40">
                <a:latin typeface="Calibri"/>
                <a:cs typeface="Calibri"/>
              </a:rPr>
              <a:t>mos </a:t>
            </a:r>
            <a:r>
              <a:rPr dirty="0" sz="1000" spc="45">
                <a:latin typeface="Calibri"/>
                <a:cs typeface="Calibri"/>
              </a:rPr>
              <a:t>no </a:t>
            </a:r>
            <a:r>
              <a:rPr dirty="0" sz="1000" spc="30">
                <a:latin typeface="Calibri"/>
                <a:cs typeface="Calibri"/>
              </a:rPr>
              <a:t>Instagram, </a:t>
            </a:r>
            <a:r>
              <a:rPr dirty="0" sz="1000" spc="40">
                <a:latin typeface="Calibri"/>
                <a:cs typeface="Calibri"/>
              </a:rPr>
              <a:t>Facebook </a:t>
            </a:r>
            <a:r>
              <a:rPr dirty="0" sz="1000" spc="15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You-  </a:t>
            </a:r>
            <a:r>
              <a:rPr dirty="0" sz="1000" spc="5">
                <a:latin typeface="Calibri"/>
                <a:cs typeface="Calibri"/>
              </a:rPr>
              <a:t>Tube.</a:t>
            </a:r>
            <a:endParaRPr sz="1000">
              <a:latin typeface="Calibri"/>
              <a:cs typeface="Calibri"/>
            </a:endParaRPr>
          </a:p>
          <a:p>
            <a:pPr algn="just" marL="12700" marR="6350">
              <a:lnSpc>
                <a:spcPts val="1150"/>
              </a:lnSpc>
              <a:spcBef>
                <a:spcPts val="850"/>
              </a:spcBef>
            </a:pPr>
            <a:r>
              <a:rPr dirty="0" sz="1000" spc="85" i="1">
                <a:solidFill>
                  <a:srgbClr val="CA581A"/>
                </a:solidFill>
                <a:latin typeface="Arial Narrow"/>
                <a:cs typeface="Arial Narrow"/>
              </a:rPr>
              <a:t>Engenheiro </a:t>
            </a:r>
            <a:r>
              <a:rPr dirty="0" sz="1000" spc="105" i="1">
                <a:solidFill>
                  <a:srgbClr val="CA581A"/>
                </a:solidFill>
                <a:latin typeface="Arial Narrow"/>
                <a:cs typeface="Arial Narrow"/>
              </a:rPr>
              <a:t>Agrônomo, </a:t>
            </a:r>
            <a:r>
              <a:rPr dirty="0" sz="1000" spc="110" i="1">
                <a:solidFill>
                  <a:srgbClr val="CA581A"/>
                </a:solidFill>
                <a:latin typeface="Arial Narrow"/>
                <a:cs typeface="Arial Narrow"/>
              </a:rPr>
              <a:t>Doutor </a:t>
            </a:r>
            <a:r>
              <a:rPr dirty="0" sz="1000" spc="120" i="1">
                <a:solidFill>
                  <a:srgbClr val="CA581A"/>
                </a:solidFill>
                <a:latin typeface="Arial Narrow"/>
                <a:cs typeface="Arial Narrow"/>
              </a:rPr>
              <a:t>em  </a:t>
            </a:r>
            <a:r>
              <a:rPr dirty="0" sz="1000" spc="100" i="1">
                <a:solidFill>
                  <a:srgbClr val="CA581A"/>
                </a:solidFill>
                <a:latin typeface="Arial Narrow"/>
                <a:cs typeface="Arial Narrow"/>
              </a:rPr>
              <a:t>Agronomia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(Desenvolvimento </a:t>
            </a:r>
            <a:r>
              <a:rPr dirty="0" sz="1000" spc="60" i="1">
                <a:solidFill>
                  <a:srgbClr val="CA581A"/>
                </a:solidFill>
                <a:latin typeface="Arial Narrow"/>
                <a:cs typeface="Arial Narrow"/>
              </a:rPr>
              <a:t>Rural  </a:t>
            </a:r>
            <a:r>
              <a:rPr dirty="0" sz="1000" spc="30" i="1">
                <a:solidFill>
                  <a:srgbClr val="CA581A"/>
                </a:solidFill>
                <a:latin typeface="Arial Narrow"/>
                <a:cs typeface="Arial Narrow"/>
              </a:rPr>
              <a:t>Sustentável),</a:t>
            </a:r>
            <a:r>
              <a:rPr dirty="0" sz="1000" spc="-2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CA581A"/>
                </a:solidFill>
                <a:latin typeface="Arial Narrow"/>
                <a:cs typeface="Arial Narrow"/>
              </a:rPr>
              <a:t>professor</a:t>
            </a:r>
            <a:r>
              <a:rPr dirty="0" sz="1000" spc="-1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adjunto</a:t>
            </a:r>
            <a:r>
              <a:rPr dirty="0" sz="1000" spc="-1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da</a:t>
            </a:r>
            <a:r>
              <a:rPr dirty="0" sz="1000" spc="-1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35" i="1">
                <a:solidFill>
                  <a:srgbClr val="CA581A"/>
                </a:solidFill>
                <a:latin typeface="Arial Narrow"/>
                <a:cs typeface="Arial Narrow"/>
              </a:rPr>
              <a:t>dis- 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ciplina Agroecologia </a:t>
            </a:r>
            <a:r>
              <a:rPr dirty="0" sz="1000" spc="90" i="1">
                <a:solidFill>
                  <a:srgbClr val="CA581A"/>
                </a:solidFill>
                <a:latin typeface="Arial Narrow"/>
                <a:cs typeface="Arial Narrow"/>
              </a:rPr>
              <a:t>da </a:t>
            </a:r>
            <a:r>
              <a:rPr dirty="0" sz="1000" spc="55" i="1">
                <a:solidFill>
                  <a:srgbClr val="CA581A"/>
                </a:solidFill>
                <a:latin typeface="Arial Narrow"/>
                <a:cs typeface="Arial Narrow"/>
              </a:rPr>
              <a:t>UENP/Cam-  </a:t>
            </a:r>
            <a:r>
              <a:rPr dirty="0" sz="1000" spc="45" i="1">
                <a:solidFill>
                  <a:srgbClr val="CA581A"/>
                </a:solidFill>
                <a:latin typeface="Arial Narrow"/>
                <a:cs typeface="Arial Narrow"/>
              </a:rPr>
              <a:t>pus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35" i="1">
                <a:solidFill>
                  <a:srgbClr val="CA581A"/>
                </a:solidFill>
                <a:latin typeface="Arial Narrow"/>
                <a:cs typeface="Arial Narrow"/>
              </a:rPr>
              <a:t>Luiz</a:t>
            </a:r>
            <a:r>
              <a:rPr dirty="0" sz="100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55" i="1">
                <a:solidFill>
                  <a:srgbClr val="CA581A"/>
                </a:solidFill>
                <a:latin typeface="Arial Narrow"/>
                <a:cs typeface="Arial Narrow"/>
              </a:rPr>
              <a:t>Meneghel,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50" i="1">
                <a:solidFill>
                  <a:srgbClr val="CA581A"/>
                </a:solidFill>
                <a:latin typeface="Arial Narrow"/>
                <a:cs typeface="Arial Narrow"/>
              </a:rPr>
              <a:t>Bandeirantes</a:t>
            </a:r>
            <a:r>
              <a:rPr dirty="0" sz="100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CA581A"/>
                </a:solidFill>
                <a:latin typeface="Arial Narrow"/>
                <a:cs typeface="Arial Narrow"/>
              </a:rPr>
              <a:t>-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-25" i="1">
                <a:solidFill>
                  <a:srgbClr val="CA581A"/>
                </a:solidFill>
                <a:latin typeface="Arial Narrow"/>
                <a:cs typeface="Arial Narrow"/>
              </a:rPr>
              <a:t>PR,  </a:t>
            </a:r>
            <a:r>
              <a:rPr dirty="0" sz="1000" spc="95" i="1">
                <a:solidFill>
                  <a:srgbClr val="CA581A"/>
                </a:solidFill>
                <a:latin typeface="Arial Narrow"/>
                <a:cs typeface="Arial Narrow"/>
              </a:rPr>
              <a:t>coordenador </a:t>
            </a:r>
            <a:r>
              <a:rPr dirty="0" sz="1000" spc="100" i="1">
                <a:solidFill>
                  <a:srgbClr val="CA581A"/>
                </a:solidFill>
                <a:latin typeface="Arial Narrow"/>
                <a:cs typeface="Arial Narrow"/>
              </a:rPr>
              <a:t>do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Núcleo </a:t>
            </a:r>
            <a:r>
              <a:rPr dirty="0" sz="1000" spc="65" i="1">
                <a:solidFill>
                  <a:srgbClr val="CA581A"/>
                </a:solidFill>
                <a:latin typeface="Arial Narrow"/>
                <a:cs typeface="Arial Narrow"/>
              </a:rPr>
              <a:t>de </a:t>
            </a:r>
            <a:r>
              <a:rPr dirty="0" sz="1000" spc="60" i="1">
                <a:solidFill>
                  <a:srgbClr val="CA581A"/>
                </a:solidFill>
                <a:latin typeface="Arial Narrow"/>
                <a:cs typeface="Arial Narrow"/>
              </a:rPr>
              <a:t>Estudos  </a:t>
            </a:r>
            <a:r>
              <a:rPr dirty="0" sz="1000" spc="50" i="1">
                <a:solidFill>
                  <a:srgbClr val="CA581A"/>
                </a:solidFill>
                <a:latin typeface="Arial Narrow"/>
                <a:cs typeface="Arial Narrow"/>
              </a:rPr>
              <a:t>de </a:t>
            </a:r>
            <a:r>
              <a:rPr dirty="0" sz="1000" spc="65" i="1">
                <a:solidFill>
                  <a:srgbClr val="CA581A"/>
                </a:solidFill>
                <a:latin typeface="Arial Narrow"/>
                <a:cs typeface="Arial Narrow"/>
              </a:rPr>
              <a:t>Agroecologia </a:t>
            </a:r>
            <a:r>
              <a:rPr dirty="0" sz="1000" spc="10" i="1">
                <a:solidFill>
                  <a:srgbClr val="CA581A"/>
                </a:solidFill>
                <a:latin typeface="Arial Narrow"/>
                <a:cs typeface="Arial Narrow"/>
              </a:rPr>
              <a:t>e </a:t>
            </a:r>
            <a:r>
              <a:rPr dirty="0" sz="1000" spc="40" i="1">
                <a:solidFill>
                  <a:srgbClr val="CA581A"/>
                </a:solidFill>
                <a:latin typeface="Arial Narrow"/>
                <a:cs typeface="Arial Narrow"/>
              </a:rPr>
              <a:t>Territórios </a:t>
            </a:r>
            <a:r>
              <a:rPr dirty="0" sz="1000" spc="10" i="1">
                <a:solidFill>
                  <a:srgbClr val="CA581A"/>
                </a:solidFill>
                <a:latin typeface="Arial Narrow"/>
                <a:cs typeface="Arial Narrow"/>
              </a:rPr>
              <a:t>(NEAT)</a:t>
            </a:r>
            <a:r>
              <a:rPr dirty="0" sz="1000" spc="-14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10" i="1">
                <a:solidFill>
                  <a:srgbClr val="CA581A"/>
                </a:solidFill>
                <a:latin typeface="Arial Narrow"/>
                <a:cs typeface="Arial Narrow"/>
              </a:rPr>
              <a:t>e  </a:t>
            </a:r>
            <a:r>
              <a:rPr dirty="0" sz="1000" spc="90" i="1">
                <a:solidFill>
                  <a:srgbClr val="CA581A"/>
                </a:solidFill>
                <a:latin typeface="Arial Narrow"/>
                <a:cs typeface="Arial Narrow"/>
              </a:rPr>
              <a:t>membro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85" i="1">
                <a:solidFill>
                  <a:srgbClr val="CA581A"/>
                </a:solidFill>
                <a:latin typeface="Arial Narrow"/>
                <a:cs typeface="Arial Narrow"/>
              </a:rPr>
              <a:t>do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60" i="1">
                <a:solidFill>
                  <a:srgbClr val="CA581A"/>
                </a:solidFill>
                <a:latin typeface="Arial Narrow"/>
                <a:cs typeface="Arial Narrow"/>
              </a:rPr>
              <a:t>Comitê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CA581A"/>
                </a:solidFill>
                <a:latin typeface="Arial Narrow"/>
                <a:cs typeface="Arial Narrow"/>
              </a:rPr>
              <a:t>Gestor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85" i="1">
                <a:solidFill>
                  <a:srgbClr val="CA581A"/>
                </a:solidFill>
                <a:latin typeface="Arial Narrow"/>
                <a:cs typeface="Arial Narrow"/>
              </a:rPr>
              <a:t>do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55" i="1">
                <a:solidFill>
                  <a:srgbClr val="CA581A"/>
                </a:solidFill>
                <a:latin typeface="Arial Narrow"/>
                <a:cs typeface="Arial Narrow"/>
              </a:rPr>
              <a:t>Progra-  </a:t>
            </a:r>
            <a:r>
              <a:rPr dirty="0" sz="1000" spc="110" i="1">
                <a:solidFill>
                  <a:srgbClr val="CA581A"/>
                </a:solidFill>
                <a:latin typeface="Arial Narrow"/>
                <a:cs typeface="Arial Narrow"/>
              </a:rPr>
              <a:t>ma</a:t>
            </a:r>
            <a:r>
              <a:rPr dirty="0" sz="1000" spc="-7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5" i="1">
                <a:solidFill>
                  <a:srgbClr val="CA581A"/>
                </a:solidFill>
                <a:latin typeface="Arial Narrow"/>
                <a:cs typeface="Arial Narrow"/>
              </a:rPr>
              <a:t>Paraná</a:t>
            </a:r>
            <a:r>
              <a:rPr dirty="0" sz="1000" spc="-7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50" i="1">
                <a:solidFill>
                  <a:srgbClr val="CA581A"/>
                </a:solidFill>
                <a:latin typeface="Arial Narrow"/>
                <a:cs typeface="Arial Narrow"/>
              </a:rPr>
              <a:t>Mais</a:t>
            </a:r>
            <a:r>
              <a:rPr dirty="0" sz="1000" spc="-7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5" i="1">
                <a:solidFill>
                  <a:srgbClr val="CA581A"/>
                </a:solidFill>
                <a:latin typeface="Arial Narrow"/>
                <a:cs typeface="Arial Narrow"/>
              </a:rPr>
              <a:t>Orgânico.</a:t>
            </a:r>
            <a:r>
              <a:rPr dirty="0" sz="1000" spc="-7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60" i="1">
                <a:solidFill>
                  <a:srgbClr val="CA581A"/>
                </a:solidFill>
                <a:latin typeface="Arial Narrow"/>
                <a:cs typeface="Arial Narrow"/>
              </a:rPr>
              <a:t>Com</a:t>
            </a:r>
            <a:r>
              <a:rPr dirty="0" sz="1000" spc="-7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a</a:t>
            </a:r>
            <a:r>
              <a:rPr dirty="0" sz="1000" spc="-7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50" i="1">
                <a:solidFill>
                  <a:srgbClr val="CA581A"/>
                </a:solidFill>
                <a:latin typeface="Arial Narrow"/>
                <a:cs typeface="Arial Narrow"/>
              </a:rPr>
              <a:t>cola-  </a:t>
            </a:r>
            <a:r>
              <a:rPr dirty="0" sz="1000" spc="65" i="1">
                <a:solidFill>
                  <a:srgbClr val="CA581A"/>
                </a:solidFill>
                <a:latin typeface="Arial Narrow"/>
                <a:cs typeface="Arial Narrow"/>
              </a:rPr>
              <a:t>boração</a:t>
            </a:r>
            <a:r>
              <a:rPr dirty="0" sz="1000" spc="-1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80" i="1">
                <a:solidFill>
                  <a:srgbClr val="CA581A"/>
                </a:solidFill>
                <a:latin typeface="Arial Narrow"/>
                <a:cs typeface="Arial Narrow"/>
              </a:rPr>
              <a:t>da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50" i="1">
                <a:solidFill>
                  <a:srgbClr val="CA581A"/>
                </a:solidFill>
                <a:latin typeface="Arial Narrow"/>
                <a:cs typeface="Arial Narrow"/>
              </a:rPr>
              <a:t>Jornalista</a:t>
            </a:r>
            <a:r>
              <a:rPr dirty="0" sz="1000" spc="-1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75" i="1">
                <a:solidFill>
                  <a:srgbClr val="CA581A"/>
                </a:solidFill>
                <a:latin typeface="Arial Narrow"/>
                <a:cs typeface="Arial Narrow"/>
              </a:rPr>
              <a:t>Daniani</a:t>
            </a:r>
            <a:r>
              <a:rPr dirty="0" sz="1000" spc="-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5" i="1">
                <a:solidFill>
                  <a:srgbClr val="CA581A"/>
                </a:solidFill>
                <a:latin typeface="Arial Narrow"/>
                <a:cs typeface="Arial Narrow"/>
              </a:rPr>
              <a:t>Renata  de</a:t>
            </a:r>
            <a:r>
              <a:rPr dirty="0" sz="1000" spc="-7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30" i="1">
                <a:solidFill>
                  <a:srgbClr val="CA581A"/>
                </a:solidFill>
                <a:latin typeface="Arial Narrow"/>
                <a:cs typeface="Arial Narrow"/>
              </a:rPr>
              <a:t>Souza</a:t>
            </a:r>
            <a:r>
              <a:rPr dirty="0" sz="1000" spc="-6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10" i="1">
                <a:solidFill>
                  <a:srgbClr val="CA581A"/>
                </a:solidFill>
                <a:latin typeface="Arial Narrow"/>
                <a:cs typeface="Arial Narrow"/>
              </a:rPr>
              <a:t>(PMO).</a:t>
            </a:r>
            <a:r>
              <a:rPr dirty="0" sz="1000" spc="-7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000" spc="45" i="1">
                <a:solidFill>
                  <a:srgbClr val="CA581A"/>
                </a:solidFill>
                <a:latin typeface="Arial Narrow"/>
                <a:cs typeface="Arial Narrow"/>
                <a:hlinkClick r:id="rId3"/>
              </a:rPr>
              <a:t>macedo@uenp.edu.br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300" y="592033"/>
            <a:ext cx="116332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40" b="1" i="1">
                <a:solidFill>
                  <a:srgbClr val="45884B"/>
                </a:solidFill>
                <a:latin typeface="Century Gothic"/>
                <a:cs typeface="Century Gothic"/>
              </a:rPr>
              <a:t>P</a:t>
            </a:r>
            <a:r>
              <a:rPr dirty="0" sz="2500" spc="-35" b="1" i="1">
                <a:solidFill>
                  <a:srgbClr val="45884B"/>
                </a:solidFill>
                <a:latin typeface="Century Gothic"/>
                <a:cs typeface="Century Gothic"/>
              </a:rPr>
              <a:t>R</a:t>
            </a:r>
            <a:r>
              <a:rPr dirty="0" sz="2500" spc="-350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2500" spc="-285" b="1" i="1">
                <a:solidFill>
                  <a:srgbClr val="45884B"/>
                </a:solidFill>
                <a:latin typeface="Century Gothic"/>
                <a:cs typeface="Century Gothic"/>
              </a:rPr>
              <a:t>N</a:t>
            </a:r>
            <a:r>
              <a:rPr dirty="0" sz="2500" spc="-275" b="1" i="1">
                <a:solidFill>
                  <a:srgbClr val="45884B"/>
                </a:solidFill>
                <a:latin typeface="Century Gothic"/>
                <a:cs typeface="Century Gothic"/>
              </a:rPr>
              <a:t>A</a:t>
            </a:r>
            <a:r>
              <a:rPr dirty="0" sz="2500" spc="75" b="1" i="1">
                <a:solidFill>
                  <a:srgbClr val="45884B"/>
                </a:solidFill>
                <a:latin typeface="Century Gothic"/>
                <a:cs typeface="Century Gothic"/>
              </a:rPr>
              <a:t>F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-12700" y="363866"/>
            <a:ext cx="5098415" cy="8102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32914" algn="l"/>
              </a:tabLst>
            </a:pPr>
            <a:r>
              <a:rPr dirty="0" spc="-240"/>
              <a:t> </a:t>
            </a:r>
            <a:r>
              <a:rPr dirty="0" spc="-240"/>
              <a:t>	</a:t>
            </a:r>
            <a:r>
              <a:rPr dirty="0" spc="140"/>
              <a:t>Agroecologia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33245" y="179997"/>
            <a:ext cx="0" cy="10260330"/>
          </a:xfrm>
          <a:custGeom>
            <a:avLst/>
            <a:gdLst/>
            <a:ahLst/>
            <a:cxnLst/>
            <a:rect l="l" t="t" r="r" b="b"/>
            <a:pathLst>
              <a:path w="0" h="10260330">
                <a:moveTo>
                  <a:pt x="0" y="0"/>
                </a:moveTo>
                <a:lnTo>
                  <a:pt x="0" y="10260000"/>
                </a:lnTo>
              </a:path>
            </a:pathLst>
          </a:custGeom>
          <a:ln w="38100">
            <a:solidFill>
              <a:srgbClr val="DFD97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4350" y="1828801"/>
            <a:ext cx="7301865" cy="2309495"/>
          </a:xfrm>
          <a:custGeom>
            <a:avLst/>
            <a:gdLst/>
            <a:ahLst/>
            <a:cxnLst/>
            <a:rect l="l" t="t" r="r" b="b"/>
            <a:pathLst>
              <a:path w="7301865" h="2309495">
                <a:moveTo>
                  <a:pt x="6329654" y="0"/>
                </a:moveTo>
                <a:lnTo>
                  <a:pt x="0" y="0"/>
                </a:lnTo>
                <a:lnTo>
                  <a:pt x="0" y="2308948"/>
                </a:lnTo>
                <a:lnTo>
                  <a:pt x="7301649" y="2308948"/>
                </a:lnTo>
                <a:lnTo>
                  <a:pt x="7301649" y="971994"/>
                </a:lnTo>
                <a:lnTo>
                  <a:pt x="7300459" y="923482"/>
                </a:lnTo>
                <a:lnTo>
                  <a:pt x="7296927" y="875585"/>
                </a:lnTo>
                <a:lnTo>
                  <a:pt x="7291110" y="828360"/>
                </a:lnTo>
                <a:lnTo>
                  <a:pt x="7283061" y="781862"/>
                </a:lnTo>
                <a:lnTo>
                  <a:pt x="7272838" y="736147"/>
                </a:lnTo>
                <a:lnTo>
                  <a:pt x="7260495" y="691270"/>
                </a:lnTo>
                <a:lnTo>
                  <a:pt x="7246089" y="647287"/>
                </a:lnTo>
                <a:lnTo>
                  <a:pt x="7229675" y="604254"/>
                </a:lnTo>
                <a:lnTo>
                  <a:pt x="7211309" y="562226"/>
                </a:lnTo>
                <a:lnTo>
                  <a:pt x="7191046" y="521260"/>
                </a:lnTo>
                <a:lnTo>
                  <a:pt x="7168943" y="481410"/>
                </a:lnTo>
                <a:lnTo>
                  <a:pt x="7145054" y="442733"/>
                </a:lnTo>
                <a:lnTo>
                  <a:pt x="7119436" y="405285"/>
                </a:lnTo>
                <a:lnTo>
                  <a:pt x="7092144" y="369120"/>
                </a:lnTo>
                <a:lnTo>
                  <a:pt x="7063234" y="334295"/>
                </a:lnTo>
                <a:lnTo>
                  <a:pt x="7032762" y="300865"/>
                </a:lnTo>
                <a:lnTo>
                  <a:pt x="7000783" y="268886"/>
                </a:lnTo>
                <a:lnTo>
                  <a:pt x="6967353" y="238414"/>
                </a:lnTo>
                <a:lnTo>
                  <a:pt x="6932528" y="209504"/>
                </a:lnTo>
                <a:lnTo>
                  <a:pt x="6896363" y="182212"/>
                </a:lnTo>
                <a:lnTo>
                  <a:pt x="6858915" y="156594"/>
                </a:lnTo>
                <a:lnTo>
                  <a:pt x="6820238" y="132706"/>
                </a:lnTo>
                <a:lnTo>
                  <a:pt x="6780388" y="110602"/>
                </a:lnTo>
                <a:lnTo>
                  <a:pt x="6739422" y="90339"/>
                </a:lnTo>
                <a:lnTo>
                  <a:pt x="6697394" y="71973"/>
                </a:lnTo>
                <a:lnTo>
                  <a:pt x="6654361" y="55559"/>
                </a:lnTo>
                <a:lnTo>
                  <a:pt x="6610378" y="41153"/>
                </a:lnTo>
                <a:lnTo>
                  <a:pt x="6565501" y="28810"/>
                </a:lnTo>
                <a:lnTo>
                  <a:pt x="6519786" y="18587"/>
                </a:lnTo>
                <a:lnTo>
                  <a:pt x="6473288" y="10538"/>
                </a:lnTo>
                <a:lnTo>
                  <a:pt x="6426063" y="4721"/>
                </a:lnTo>
                <a:lnTo>
                  <a:pt x="6378166" y="1189"/>
                </a:lnTo>
                <a:lnTo>
                  <a:pt x="6329654" y="0"/>
                </a:lnTo>
                <a:close/>
              </a:path>
            </a:pathLst>
          </a:custGeom>
          <a:solidFill>
            <a:srgbClr val="F9F8E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95996" y="0"/>
            <a:ext cx="7595996" cy="1043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0"/>
            <a:ext cx="7596505" cy="180340"/>
          </a:xfrm>
          <a:custGeom>
            <a:avLst/>
            <a:gdLst/>
            <a:ahLst/>
            <a:cxnLst/>
            <a:rect l="l" t="t" r="r" b="b"/>
            <a:pathLst>
              <a:path w="7596505" h="180340">
                <a:moveTo>
                  <a:pt x="0" y="179997"/>
                </a:moveTo>
                <a:lnTo>
                  <a:pt x="7595997" y="179997"/>
                </a:lnTo>
                <a:lnTo>
                  <a:pt x="7595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DFD9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69001" y="2067497"/>
            <a:ext cx="1526171" cy="1818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33650" y="2010346"/>
            <a:ext cx="4425950" cy="19138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6995">
              <a:lnSpc>
                <a:spcPct val="108300"/>
              </a:lnSpc>
              <a:spcBef>
                <a:spcPts val="100"/>
              </a:spcBef>
            </a:pPr>
            <a:r>
              <a:rPr dirty="0" sz="1000" spc="15">
                <a:latin typeface="Calibri"/>
                <a:cs typeface="Calibri"/>
              </a:rPr>
              <a:t>Aos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16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anos,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Otávio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Miguel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Soares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Pinheiro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já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tem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sua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DAP.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sua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família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é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filiada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à  </a:t>
            </a:r>
            <a:r>
              <a:rPr dirty="0" sz="1000" spc="15">
                <a:latin typeface="Calibri"/>
                <a:cs typeface="Calibri"/>
              </a:rPr>
              <a:t>Associação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>
                <a:latin typeface="Calibri"/>
                <a:cs typeface="Calibri"/>
              </a:rPr>
              <a:t>Produtores </a:t>
            </a:r>
            <a:r>
              <a:rPr dirty="0" sz="1000" spc="-5">
                <a:latin typeface="Calibri"/>
                <a:cs typeface="Calibri"/>
              </a:rPr>
              <a:t>Rurais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Antonina </a:t>
            </a:r>
            <a:r>
              <a:rPr dirty="0" sz="1000" spc="-10">
                <a:latin typeface="Calibri"/>
                <a:cs typeface="Calibri"/>
              </a:rPr>
              <a:t>(Aspran). </a:t>
            </a:r>
            <a:r>
              <a:rPr dirty="0" sz="1000">
                <a:latin typeface="Calibri"/>
                <a:cs typeface="Calibri"/>
              </a:rPr>
              <a:t>Ele é </a:t>
            </a:r>
            <a:r>
              <a:rPr dirty="0" sz="1000" spc="5">
                <a:latin typeface="Calibri"/>
                <a:cs typeface="Calibri"/>
              </a:rPr>
              <a:t>filho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produtores  </a:t>
            </a:r>
            <a:r>
              <a:rPr dirty="0" sz="1000" spc="10">
                <a:latin typeface="Calibri"/>
                <a:cs typeface="Calibri"/>
              </a:rPr>
              <a:t>associados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5">
                <a:latin typeface="Calibri"/>
                <a:cs typeface="Calibri"/>
              </a:rPr>
              <a:t>trabalha </a:t>
            </a:r>
            <a:r>
              <a:rPr dirty="0" sz="1000" spc="20">
                <a:latin typeface="Calibri"/>
                <a:cs typeface="Calibri"/>
              </a:rPr>
              <a:t>com </a:t>
            </a:r>
            <a:r>
              <a:rPr dirty="0" sz="1000" spc="10">
                <a:latin typeface="Calibri"/>
                <a:cs typeface="Calibri"/>
              </a:rPr>
              <a:t>os pais na </a:t>
            </a:r>
            <a:r>
              <a:rPr dirty="0" sz="1000" spc="5">
                <a:latin typeface="Calibri"/>
                <a:cs typeface="Calibri"/>
              </a:rPr>
              <a:t>propriedade, </a:t>
            </a:r>
            <a:r>
              <a:rPr dirty="0" sz="1000" spc="20">
                <a:latin typeface="Calibri"/>
                <a:cs typeface="Calibri"/>
              </a:rPr>
              <a:t>produzindo </a:t>
            </a:r>
            <a:r>
              <a:rPr dirty="0" sz="1000" spc="5">
                <a:latin typeface="Calibri"/>
                <a:cs typeface="Calibri"/>
              </a:rPr>
              <a:t>diversos </a:t>
            </a:r>
            <a:r>
              <a:rPr dirty="0" sz="1000" spc="10">
                <a:latin typeface="Calibri"/>
                <a:cs typeface="Calibri"/>
              </a:rPr>
              <a:t>tipos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>
                <a:latin typeface="Calibri"/>
                <a:cs typeface="Calibri"/>
              </a:rPr>
              <a:t>alimentos, </a:t>
            </a:r>
            <a:r>
              <a:rPr dirty="0" sz="1000" spc="20">
                <a:latin typeface="Calibri"/>
                <a:cs typeface="Calibri"/>
              </a:rPr>
              <a:t>como </a:t>
            </a:r>
            <a:r>
              <a:rPr dirty="0" sz="1000" spc="5">
                <a:latin typeface="Calibri"/>
                <a:cs typeface="Calibri"/>
              </a:rPr>
              <a:t>abobrinha, </a:t>
            </a:r>
            <a:r>
              <a:rPr dirty="0" sz="1000" spc="15">
                <a:latin typeface="Calibri"/>
                <a:cs typeface="Calibri"/>
              </a:rPr>
              <a:t>mandioca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114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chuchu.</a:t>
            </a:r>
            <a:endParaRPr sz="1000">
              <a:latin typeface="Calibri"/>
              <a:cs typeface="Calibri"/>
            </a:endParaRPr>
          </a:p>
          <a:p>
            <a:pPr marL="12700" marR="229870">
              <a:lnSpc>
                <a:spcPct val="108300"/>
              </a:lnSpc>
              <a:spcBef>
                <a:spcPts val="565"/>
              </a:spcBef>
            </a:pPr>
            <a:r>
              <a:rPr dirty="0" sz="1000" spc="-25">
                <a:latin typeface="Calibri"/>
                <a:cs typeface="Calibri"/>
              </a:rPr>
              <a:t>“O </a:t>
            </a:r>
            <a:r>
              <a:rPr dirty="0" sz="1000" spc="5">
                <a:latin typeface="Calibri"/>
                <a:cs typeface="Calibri"/>
              </a:rPr>
              <a:t>projeto </a:t>
            </a:r>
            <a:r>
              <a:rPr dirty="0" sz="1000" spc="15">
                <a:latin typeface="Calibri"/>
                <a:cs typeface="Calibri"/>
              </a:rPr>
              <a:t>da Aspran </a:t>
            </a:r>
            <a:r>
              <a:rPr dirty="0" sz="1000">
                <a:latin typeface="Calibri"/>
                <a:cs typeface="Calibri"/>
              </a:rPr>
              <a:t>foi </a:t>
            </a:r>
            <a:r>
              <a:rPr dirty="0" sz="1000" spc="10">
                <a:latin typeface="Calibri"/>
                <a:cs typeface="Calibri"/>
              </a:rPr>
              <a:t>muito </a:t>
            </a:r>
            <a:r>
              <a:rPr dirty="0" sz="1000" spc="35">
                <a:latin typeface="Calibri"/>
                <a:cs typeface="Calibri"/>
              </a:rPr>
              <a:t>bom </a:t>
            </a:r>
            <a:r>
              <a:rPr dirty="0" sz="1000" spc="5">
                <a:latin typeface="Calibri"/>
                <a:cs typeface="Calibri"/>
              </a:rPr>
              <a:t>para </a:t>
            </a:r>
            <a:r>
              <a:rPr dirty="0" sz="1000" spc="15">
                <a:latin typeface="Calibri"/>
                <a:cs typeface="Calibri"/>
              </a:rPr>
              <a:t>nós porque nos ajudou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não </a:t>
            </a:r>
            <a:r>
              <a:rPr dirty="0" sz="1000" spc="20">
                <a:latin typeface="Calibri"/>
                <a:cs typeface="Calibri"/>
              </a:rPr>
              <a:t>depen-  </a:t>
            </a:r>
            <a:r>
              <a:rPr dirty="0" sz="1000" spc="5">
                <a:latin typeface="Calibri"/>
                <a:cs typeface="Calibri"/>
              </a:rPr>
              <a:t>der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apenas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Ceasa.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Passamos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participar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dos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programas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fornecimento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8300"/>
              </a:lnSpc>
            </a:pPr>
            <a:r>
              <a:rPr dirty="0" sz="1000" spc="5">
                <a:latin typeface="Calibri"/>
                <a:cs typeface="Calibri"/>
              </a:rPr>
              <a:t>alimentos </a:t>
            </a:r>
            <a:r>
              <a:rPr dirty="0" sz="1000">
                <a:latin typeface="Calibri"/>
                <a:cs typeface="Calibri"/>
              </a:rPr>
              <a:t>às </a:t>
            </a:r>
            <a:r>
              <a:rPr dirty="0" sz="1000" spc="-5">
                <a:latin typeface="Calibri"/>
                <a:cs typeface="Calibri"/>
              </a:rPr>
              <a:t>escolas. </a:t>
            </a:r>
            <a:r>
              <a:rPr dirty="0" sz="1000" spc="20">
                <a:latin typeface="Calibri"/>
                <a:cs typeface="Calibri"/>
              </a:rPr>
              <a:t>Conseguimos </a:t>
            </a:r>
            <a:r>
              <a:rPr dirty="0" sz="1000" spc="15">
                <a:latin typeface="Calibri"/>
                <a:cs typeface="Calibri"/>
              </a:rPr>
              <a:t>também </a:t>
            </a:r>
            <a:r>
              <a:rPr dirty="0" sz="1000" spc="5">
                <a:latin typeface="Calibri"/>
                <a:cs typeface="Calibri"/>
              </a:rPr>
              <a:t>melhores preços </a:t>
            </a:r>
            <a:r>
              <a:rPr dirty="0" sz="1000" spc="15">
                <a:latin typeface="Calibri"/>
                <a:cs typeface="Calibri"/>
              </a:rPr>
              <a:t>em </a:t>
            </a:r>
            <a:r>
              <a:rPr dirty="0" sz="1000" spc="10">
                <a:latin typeface="Calibri"/>
                <a:cs typeface="Calibri"/>
              </a:rPr>
              <a:t>nossos </a:t>
            </a:r>
            <a:r>
              <a:rPr dirty="0" sz="1000" spc="5">
                <a:latin typeface="Calibri"/>
                <a:cs typeface="Calibri"/>
              </a:rPr>
              <a:t>produtos.  </a:t>
            </a:r>
            <a:r>
              <a:rPr dirty="0" sz="1000" spc="15">
                <a:latin typeface="Calibri"/>
                <a:cs typeface="Calibri"/>
              </a:rPr>
              <a:t>Significa </a:t>
            </a:r>
            <a:r>
              <a:rPr dirty="0" sz="1000" spc="5">
                <a:latin typeface="Calibri"/>
                <a:cs typeface="Calibri"/>
              </a:rPr>
              <a:t>para </a:t>
            </a:r>
            <a:r>
              <a:rPr dirty="0" sz="1000" spc="15">
                <a:latin typeface="Calibri"/>
                <a:cs typeface="Calibri"/>
              </a:rPr>
              <a:t>nós </a:t>
            </a:r>
            <a:r>
              <a:rPr dirty="0" sz="1000" spc="10">
                <a:latin typeface="Calibri"/>
                <a:cs typeface="Calibri"/>
              </a:rPr>
              <a:t>ajuda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-10">
                <a:latin typeface="Calibri"/>
                <a:cs typeface="Calibri"/>
              </a:rPr>
              <a:t>crescimento”, </a:t>
            </a:r>
            <a:r>
              <a:rPr dirty="0" sz="1000" spc="15">
                <a:latin typeface="Calibri"/>
                <a:cs typeface="Calibri"/>
              </a:rPr>
              <a:t>explica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0">
                <a:latin typeface="Calibri"/>
                <a:cs typeface="Calibri"/>
              </a:rPr>
              <a:t>jovem </a:t>
            </a:r>
            <a:r>
              <a:rPr dirty="0" sz="1000" spc="5">
                <a:latin typeface="Calibri"/>
                <a:cs typeface="Calibri"/>
              </a:rPr>
              <a:t>agricultor </a:t>
            </a:r>
            <a:r>
              <a:rPr dirty="0" sz="1000" spc="-15">
                <a:latin typeface="Calibri"/>
                <a:cs typeface="Calibri"/>
              </a:rPr>
              <a:t>familiar. </a:t>
            </a:r>
            <a:r>
              <a:rPr dirty="0" sz="1000">
                <a:latin typeface="Calibri"/>
                <a:cs typeface="Calibri"/>
              </a:rPr>
              <a:t>Ele </a:t>
            </a:r>
            <a:r>
              <a:rPr dirty="0" sz="1000" spc="-10">
                <a:latin typeface="Calibri"/>
                <a:cs typeface="Calibri"/>
              </a:rPr>
              <a:t>res-  </a:t>
            </a:r>
            <a:r>
              <a:rPr dirty="0" sz="1000">
                <a:latin typeface="Calibri"/>
                <a:cs typeface="Calibri"/>
              </a:rPr>
              <a:t>salta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15">
                <a:latin typeface="Calibri"/>
                <a:cs typeface="Calibri"/>
              </a:rPr>
              <a:t>também </a:t>
            </a:r>
            <a:r>
              <a:rPr dirty="0" sz="1000" spc="10">
                <a:latin typeface="Calibri"/>
                <a:cs typeface="Calibri"/>
              </a:rPr>
              <a:t>pretende </a:t>
            </a:r>
            <a:r>
              <a:rPr dirty="0" sz="1000">
                <a:latin typeface="Calibri"/>
                <a:cs typeface="Calibri"/>
              </a:rPr>
              <a:t>se </a:t>
            </a:r>
            <a:r>
              <a:rPr dirty="0" sz="1000" spc="-10">
                <a:latin typeface="Calibri"/>
                <a:cs typeface="Calibri"/>
              </a:rPr>
              <a:t>associar. </a:t>
            </a:r>
            <a:r>
              <a:rPr dirty="0" sz="1000">
                <a:latin typeface="Calibri"/>
                <a:cs typeface="Calibri"/>
              </a:rPr>
              <a:t>“Pretendo </a:t>
            </a:r>
            <a:r>
              <a:rPr dirty="0" sz="1000" spc="-5">
                <a:latin typeface="Calibri"/>
                <a:cs typeface="Calibri"/>
              </a:rPr>
              <a:t>crescer </a:t>
            </a:r>
            <a:r>
              <a:rPr dirty="0" sz="1000" spc="-20">
                <a:latin typeface="Calibri"/>
                <a:cs typeface="Calibri"/>
              </a:rPr>
              <a:t>aqui”. </a:t>
            </a: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>
                <a:latin typeface="Calibri"/>
                <a:cs typeface="Calibri"/>
              </a:rPr>
              <a:t>família </a:t>
            </a:r>
            <a:r>
              <a:rPr dirty="0" sz="1000" spc="5">
                <a:latin typeface="Calibri"/>
                <a:cs typeface="Calibri"/>
              </a:rPr>
              <a:t>entrega  </a:t>
            </a:r>
            <a:r>
              <a:rPr dirty="0" sz="1000">
                <a:latin typeface="Calibri"/>
                <a:cs typeface="Calibri"/>
              </a:rPr>
              <a:t>alimentos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nas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escolas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Antonina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municípios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região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como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Pontal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do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Sul.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“A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As-  </a:t>
            </a:r>
            <a:r>
              <a:rPr dirty="0" sz="1000" spc="5">
                <a:latin typeface="Calibri"/>
                <a:cs typeface="Calibri"/>
              </a:rPr>
              <a:t>pran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nos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ajuda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buscar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novos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recursos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em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novos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negócios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mercados”,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diz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Otávio.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5141" y="5125656"/>
            <a:ext cx="2032000" cy="17487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2225">
              <a:lnSpc>
                <a:spcPct val="108300"/>
              </a:lnSpc>
              <a:spcBef>
                <a:spcPts val="100"/>
              </a:spcBef>
              <a:buChar char="·"/>
              <a:tabLst>
                <a:tab pos="95250" algn="l"/>
              </a:tabLst>
            </a:pPr>
            <a:r>
              <a:rPr dirty="0" sz="1000" spc="-10" b="1">
                <a:latin typeface="Calibri"/>
                <a:cs typeface="Calibri"/>
              </a:rPr>
              <a:t>Ter </a:t>
            </a:r>
            <a:r>
              <a:rPr dirty="0" sz="1000" spc="25" b="1">
                <a:latin typeface="Calibri"/>
                <a:cs typeface="Calibri"/>
              </a:rPr>
              <a:t>concluído ou </a:t>
            </a:r>
            <a:r>
              <a:rPr dirty="0" sz="1000" spc="10" b="1">
                <a:latin typeface="Calibri"/>
                <a:cs typeface="Calibri"/>
              </a:rPr>
              <a:t>estar </a:t>
            </a:r>
            <a:r>
              <a:rPr dirty="0" sz="1000" spc="25" b="1">
                <a:latin typeface="Calibri"/>
                <a:cs typeface="Calibri"/>
              </a:rPr>
              <a:t>cursando o  </a:t>
            </a:r>
            <a:r>
              <a:rPr dirty="0" sz="1000" spc="15" b="1">
                <a:latin typeface="Calibri"/>
                <a:cs typeface="Calibri"/>
              </a:rPr>
              <a:t>último </a:t>
            </a:r>
            <a:r>
              <a:rPr dirty="0" sz="1000" spc="25" b="1">
                <a:latin typeface="Calibri"/>
                <a:cs typeface="Calibri"/>
              </a:rPr>
              <a:t>ano </a:t>
            </a:r>
            <a:r>
              <a:rPr dirty="0" sz="1000" spc="20" b="1">
                <a:latin typeface="Calibri"/>
                <a:cs typeface="Calibri"/>
              </a:rPr>
              <a:t>em </a:t>
            </a:r>
            <a:r>
              <a:rPr dirty="0" sz="1000" spc="15" b="1">
                <a:latin typeface="Calibri"/>
                <a:cs typeface="Calibri"/>
              </a:rPr>
              <a:t>Centros </a:t>
            </a:r>
            <a:r>
              <a:rPr dirty="0" sz="1000" spc="10" b="1">
                <a:latin typeface="Calibri"/>
                <a:cs typeface="Calibri"/>
              </a:rPr>
              <a:t>Familiares  Rurais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20" b="1">
                <a:latin typeface="Calibri"/>
                <a:cs typeface="Calibri"/>
              </a:rPr>
              <a:t>Formação </a:t>
            </a:r>
            <a:r>
              <a:rPr dirty="0" sz="1000" spc="25" b="1">
                <a:latin typeface="Calibri"/>
                <a:cs typeface="Calibri"/>
              </a:rPr>
              <a:t>por</a:t>
            </a:r>
            <a:r>
              <a:rPr dirty="0" sz="1000" spc="-13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Alternância,  </a:t>
            </a:r>
            <a:r>
              <a:rPr dirty="0" sz="1000" spc="25" b="1">
                <a:latin typeface="Calibri"/>
                <a:cs typeface="Calibri"/>
              </a:rPr>
              <a:t>que </a:t>
            </a:r>
            <a:r>
              <a:rPr dirty="0" sz="1000" spc="20" b="1">
                <a:latin typeface="Calibri"/>
                <a:cs typeface="Calibri"/>
              </a:rPr>
              <a:t>atendam </a:t>
            </a:r>
            <a:r>
              <a:rPr dirty="0" sz="1000" spc="10" b="1">
                <a:latin typeface="Calibri"/>
                <a:cs typeface="Calibri"/>
              </a:rPr>
              <a:t>à </a:t>
            </a:r>
            <a:r>
              <a:rPr dirty="0" sz="1000" spc="25" b="1">
                <a:latin typeface="Calibri"/>
                <a:cs typeface="Calibri"/>
              </a:rPr>
              <a:t>legislação </a:t>
            </a:r>
            <a:r>
              <a:rPr dirty="0" sz="1000" spc="20" b="1">
                <a:latin typeface="Calibri"/>
                <a:cs typeface="Calibri"/>
              </a:rPr>
              <a:t>em </a:t>
            </a:r>
            <a:r>
              <a:rPr dirty="0" sz="1000" spc="35" b="1">
                <a:latin typeface="Calibri"/>
                <a:cs typeface="Calibri"/>
              </a:rPr>
              <a:t>vigor  </a:t>
            </a:r>
            <a:r>
              <a:rPr dirty="0" sz="1000" spc="20" b="1">
                <a:latin typeface="Calibri"/>
                <a:cs typeface="Calibri"/>
              </a:rPr>
              <a:t>para </a:t>
            </a:r>
            <a:r>
              <a:rPr dirty="0" sz="1000" spc="15" b="1">
                <a:latin typeface="Calibri"/>
                <a:cs typeface="Calibri"/>
              </a:rPr>
              <a:t>instituições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10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ensino;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8300"/>
              </a:lnSpc>
              <a:spcBef>
                <a:spcPts val="565"/>
              </a:spcBef>
              <a:buChar char="·"/>
              <a:tabLst>
                <a:tab pos="95250" algn="l"/>
              </a:tabLst>
            </a:pPr>
            <a:r>
              <a:rPr dirty="0" sz="1000" spc="-10" b="1">
                <a:latin typeface="Calibri"/>
                <a:cs typeface="Calibri"/>
              </a:rPr>
              <a:t>Ter </a:t>
            </a:r>
            <a:r>
              <a:rPr dirty="0" sz="1000" spc="25" b="1">
                <a:latin typeface="Calibri"/>
                <a:cs typeface="Calibri"/>
              </a:rPr>
              <a:t>concluído ou </a:t>
            </a:r>
            <a:r>
              <a:rPr dirty="0" sz="1000" spc="10" b="1">
                <a:latin typeface="Calibri"/>
                <a:cs typeface="Calibri"/>
              </a:rPr>
              <a:t>estar </a:t>
            </a:r>
            <a:r>
              <a:rPr dirty="0" sz="1000" spc="25" b="1">
                <a:latin typeface="Calibri"/>
                <a:cs typeface="Calibri"/>
              </a:rPr>
              <a:t>cursando o  </a:t>
            </a:r>
            <a:r>
              <a:rPr dirty="0" sz="1000" spc="15" b="1">
                <a:latin typeface="Calibri"/>
                <a:cs typeface="Calibri"/>
              </a:rPr>
              <a:t>último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ano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em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Escolas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Técnicas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Agrí-  </a:t>
            </a:r>
            <a:r>
              <a:rPr dirty="0" sz="1000" spc="15" b="1">
                <a:latin typeface="Calibri"/>
                <a:cs typeface="Calibri"/>
              </a:rPr>
              <a:t>colas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15" b="1">
                <a:latin typeface="Calibri"/>
                <a:cs typeface="Calibri"/>
              </a:rPr>
              <a:t>nível </a:t>
            </a:r>
            <a:r>
              <a:rPr dirty="0" sz="1000" spc="25" b="1">
                <a:latin typeface="Calibri"/>
                <a:cs typeface="Calibri"/>
              </a:rPr>
              <a:t>médio </a:t>
            </a:r>
            <a:r>
              <a:rPr dirty="0" sz="1000" spc="10" b="1">
                <a:latin typeface="Calibri"/>
                <a:cs typeface="Calibri"/>
              </a:rPr>
              <a:t>ou, </a:t>
            </a:r>
            <a:r>
              <a:rPr dirty="0" sz="1000" spc="15" b="1">
                <a:latin typeface="Calibri"/>
                <a:cs typeface="Calibri"/>
              </a:rPr>
              <a:t>ainda, </a:t>
            </a:r>
            <a:r>
              <a:rPr dirty="0" sz="1000" spc="20" b="1">
                <a:latin typeface="Calibri"/>
                <a:cs typeface="Calibri"/>
              </a:rPr>
              <a:t>há  </a:t>
            </a:r>
            <a:r>
              <a:rPr dirty="0" sz="1000" spc="15" b="1">
                <a:latin typeface="Calibri"/>
                <a:cs typeface="Calibri"/>
              </a:rPr>
              <a:t>mais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30" b="1">
                <a:latin typeface="Calibri"/>
                <a:cs typeface="Calibri"/>
              </a:rPr>
              <a:t>um </a:t>
            </a:r>
            <a:r>
              <a:rPr dirty="0" sz="1000" spc="10" b="1">
                <a:latin typeface="Calibri"/>
                <a:cs typeface="Calibri"/>
              </a:rPr>
              <a:t>ano, </a:t>
            </a:r>
            <a:r>
              <a:rPr dirty="0" sz="1000" spc="20" b="1">
                <a:latin typeface="Calibri"/>
                <a:cs typeface="Calibri"/>
              </a:rPr>
              <a:t>curso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20" b="1">
                <a:latin typeface="Calibri"/>
                <a:cs typeface="Calibri"/>
              </a:rPr>
              <a:t>Ciências  Agrárias </a:t>
            </a:r>
            <a:r>
              <a:rPr dirty="0" sz="1000" spc="25" b="1">
                <a:latin typeface="Calibri"/>
                <a:cs typeface="Calibri"/>
              </a:rPr>
              <a:t>ou </a:t>
            </a:r>
            <a:r>
              <a:rPr dirty="0" sz="1000" spc="5" b="1">
                <a:latin typeface="Calibri"/>
                <a:cs typeface="Calibri"/>
              </a:rPr>
              <a:t>Veterinária </a:t>
            </a:r>
            <a:r>
              <a:rPr dirty="0" sz="1000" spc="20" b="1">
                <a:latin typeface="Calibri"/>
                <a:cs typeface="Calibri"/>
              </a:rPr>
              <a:t>em</a:t>
            </a:r>
            <a:r>
              <a:rPr dirty="0" sz="1000" spc="-13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institui-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83328" y="5125656"/>
            <a:ext cx="1988820" cy="17487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0">
              <a:lnSpc>
                <a:spcPct val="108300"/>
              </a:lnSpc>
              <a:spcBef>
                <a:spcPts val="100"/>
              </a:spcBef>
            </a:pPr>
            <a:r>
              <a:rPr dirty="0" sz="1000" spc="25" b="1">
                <a:latin typeface="Calibri"/>
                <a:cs typeface="Calibri"/>
              </a:rPr>
              <a:t>ção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ensino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superior,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que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atenda  </a:t>
            </a:r>
            <a:r>
              <a:rPr dirty="0" sz="1000" spc="10" b="1">
                <a:latin typeface="Calibri"/>
                <a:cs typeface="Calibri"/>
              </a:rPr>
              <a:t>à </a:t>
            </a:r>
            <a:r>
              <a:rPr dirty="0" sz="1000" spc="25" b="1">
                <a:latin typeface="Calibri"/>
                <a:cs typeface="Calibri"/>
              </a:rPr>
              <a:t>legislação </a:t>
            </a:r>
            <a:r>
              <a:rPr dirty="0" sz="1000" spc="20" b="1">
                <a:latin typeface="Calibri"/>
                <a:cs typeface="Calibri"/>
              </a:rPr>
              <a:t>em </a:t>
            </a:r>
            <a:r>
              <a:rPr dirty="0" sz="1000" spc="35" b="1">
                <a:latin typeface="Calibri"/>
                <a:cs typeface="Calibri"/>
              </a:rPr>
              <a:t>vigor </a:t>
            </a:r>
            <a:r>
              <a:rPr dirty="0" sz="1000" spc="20" b="1">
                <a:latin typeface="Calibri"/>
                <a:cs typeface="Calibri"/>
              </a:rPr>
              <a:t>para </a:t>
            </a:r>
            <a:r>
              <a:rPr dirty="0" sz="1000" spc="10" b="1">
                <a:latin typeface="Calibri"/>
                <a:cs typeface="Calibri"/>
              </a:rPr>
              <a:t>institui-  </a:t>
            </a:r>
            <a:r>
              <a:rPr dirty="0" sz="1000" spc="20" b="1">
                <a:latin typeface="Calibri"/>
                <a:cs typeface="Calibri"/>
              </a:rPr>
              <a:t>ções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6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ensino;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8300"/>
              </a:lnSpc>
              <a:spcBef>
                <a:spcPts val="565"/>
              </a:spcBef>
              <a:buChar char="·"/>
              <a:tabLst>
                <a:tab pos="95250" algn="l"/>
              </a:tabLst>
            </a:pPr>
            <a:r>
              <a:rPr dirty="0" sz="1000" spc="-10" b="1">
                <a:latin typeface="Calibri"/>
                <a:cs typeface="Calibri"/>
              </a:rPr>
              <a:t>Ter </a:t>
            </a:r>
            <a:r>
              <a:rPr dirty="0" sz="1000" spc="20" b="1">
                <a:latin typeface="Calibri"/>
                <a:cs typeface="Calibri"/>
              </a:rPr>
              <a:t>participado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20" b="1">
                <a:latin typeface="Calibri"/>
                <a:cs typeface="Calibri"/>
              </a:rPr>
              <a:t>curso </a:t>
            </a:r>
            <a:r>
              <a:rPr dirty="0" sz="1000" spc="25" b="1">
                <a:latin typeface="Calibri"/>
                <a:cs typeface="Calibri"/>
              </a:rPr>
              <a:t>ou </a:t>
            </a:r>
            <a:r>
              <a:rPr dirty="0" sz="1000" spc="10" b="1">
                <a:latin typeface="Calibri"/>
                <a:cs typeface="Calibri"/>
              </a:rPr>
              <a:t>está-  </a:t>
            </a:r>
            <a:r>
              <a:rPr dirty="0" sz="1000" spc="45" b="1">
                <a:latin typeface="Calibri"/>
                <a:cs typeface="Calibri"/>
              </a:rPr>
              <a:t>gio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15" b="1">
                <a:latin typeface="Calibri"/>
                <a:cs typeface="Calibri"/>
              </a:rPr>
              <a:t>formação profissional </a:t>
            </a:r>
            <a:r>
              <a:rPr dirty="0" sz="1000" spc="25" b="1">
                <a:latin typeface="Calibri"/>
                <a:cs typeface="Calibri"/>
              </a:rPr>
              <a:t>que  </a:t>
            </a:r>
            <a:r>
              <a:rPr dirty="0" sz="1000" spc="20" b="1">
                <a:latin typeface="Calibri"/>
                <a:cs typeface="Calibri"/>
              </a:rPr>
              <a:t>preencha </a:t>
            </a:r>
            <a:r>
              <a:rPr dirty="0" sz="1000" spc="15" b="1">
                <a:latin typeface="Calibri"/>
                <a:cs typeface="Calibri"/>
              </a:rPr>
              <a:t>os requisitos </a:t>
            </a:r>
            <a:r>
              <a:rPr dirty="0" sz="1000" spc="20" b="1">
                <a:latin typeface="Calibri"/>
                <a:cs typeface="Calibri"/>
              </a:rPr>
              <a:t>definidos  pela </a:t>
            </a:r>
            <a:r>
              <a:rPr dirty="0" sz="1000" spc="15" b="1">
                <a:latin typeface="Calibri"/>
                <a:cs typeface="Calibri"/>
              </a:rPr>
              <a:t>Secretaria </a:t>
            </a:r>
            <a:r>
              <a:rPr dirty="0" sz="1000" spc="25" b="1">
                <a:latin typeface="Calibri"/>
                <a:cs typeface="Calibri"/>
              </a:rPr>
              <a:t>da </a:t>
            </a:r>
            <a:r>
              <a:rPr dirty="0" sz="1000" spc="20" b="1">
                <a:latin typeface="Calibri"/>
                <a:cs typeface="Calibri"/>
              </a:rPr>
              <a:t>Agricultura</a:t>
            </a:r>
            <a:r>
              <a:rPr dirty="0" sz="1000" spc="-160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Fami-  </a:t>
            </a:r>
            <a:r>
              <a:rPr dirty="0" sz="1000" spc="5" b="1">
                <a:latin typeface="Calibri"/>
                <a:cs typeface="Calibri"/>
              </a:rPr>
              <a:t>liar </a:t>
            </a: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20" b="1">
                <a:latin typeface="Calibri"/>
                <a:cs typeface="Calibri"/>
              </a:rPr>
              <a:t>Cooperativismo </a:t>
            </a:r>
            <a:r>
              <a:rPr dirty="0" sz="1000" spc="35" b="1">
                <a:latin typeface="Calibri"/>
                <a:cs typeface="Calibri"/>
              </a:rPr>
              <a:t>do </a:t>
            </a:r>
            <a:r>
              <a:rPr dirty="0" sz="1000" spc="5" b="1">
                <a:latin typeface="Calibri"/>
                <a:cs typeface="Calibri"/>
              </a:rPr>
              <a:t>Ministério  </a:t>
            </a:r>
            <a:r>
              <a:rPr dirty="0" sz="1000" spc="25" b="1">
                <a:latin typeface="Calibri"/>
                <a:cs typeface="Calibri"/>
              </a:rPr>
              <a:t>da </a:t>
            </a:r>
            <a:r>
              <a:rPr dirty="0" sz="1000" spc="15" b="1">
                <a:latin typeface="Calibri"/>
                <a:cs typeface="Calibri"/>
              </a:rPr>
              <a:t>Agricultura, Pecuária </a:t>
            </a: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15" b="1">
                <a:latin typeface="Calibri"/>
                <a:cs typeface="Calibri"/>
              </a:rPr>
              <a:t>Abasteci-  </a:t>
            </a:r>
            <a:r>
              <a:rPr dirty="0" sz="1000" spc="20" b="1">
                <a:latin typeface="Calibri"/>
                <a:cs typeface="Calibri"/>
              </a:rPr>
              <a:t>mento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-20" b="1">
                <a:latin typeface="Calibri"/>
                <a:cs typeface="Calibri"/>
              </a:rPr>
              <a:t>(MAPA);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69584" y="8458959"/>
            <a:ext cx="465709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10">
                <a:latin typeface="Calibri"/>
                <a:cs typeface="Calibri"/>
              </a:rPr>
              <a:t>Para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que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jovem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acesse</a:t>
            </a:r>
            <a:r>
              <a:rPr dirty="0" sz="1050" spc="-10">
                <a:latin typeface="Calibri"/>
                <a:cs typeface="Calibri"/>
              </a:rPr>
              <a:t> até </a:t>
            </a:r>
            <a:r>
              <a:rPr dirty="0" sz="1050" spc="-5">
                <a:latin typeface="Calibri"/>
                <a:cs typeface="Calibri"/>
              </a:rPr>
              <a:t>as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três </a:t>
            </a:r>
            <a:r>
              <a:rPr dirty="0" sz="1050">
                <a:latin typeface="Calibri"/>
                <a:cs typeface="Calibri"/>
              </a:rPr>
              <a:t>operações,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deve</a:t>
            </a:r>
            <a:r>
              <a:rPr dirty="0" sz="1050" spc="-15">
                <a:latin typeface="Calibri"/>
                <a:cs typeface="Calibri"/>
              </a:rPr>
              <a:t> ter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quitado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operação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anterior.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7440" y="8943046"/>
            <a:ext cx="5821680" cy="677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200" spc="-75" b="1" i="1">
                <a:solidFill>
                  <a:srgbClr val="45884B"/>
                </a:solidFill>
                <a:latin typeface="Century Gothic"/>
                <a:cs typeface="Century Gothic"/>
              </a:rPr>
              <a:t>DAP </a:t>
            </a:r>
            <a:r>
              <a:rPr dirty="0" sz="1200" spc="-60" b="1" i="1">
                <a:solidFill>
                  <a:srgbClr val="45884B"/>
                </a:solidFill>
                <a:latin typeface="Century Gothic"/>
                <a:cs typeface="Century Gothic"/>
              </a:rPr>
              <a:t>principal </a:t>
            </a:r>
            <a:r>
              <a:rPr dirty="0" sz="1200" spc="-85" b="1" i="1">
                <a:solidFill>
                  <a:srgbClr val="45884B"/>
                </a:solidFill>
                <a:latin typeface="Century Gothic"/>
                <a:cs typeface="Century Gothic"/>
              </a:rPr>
              <a:t>para </a:t>
            </a:r>
            <a:r>
              <a:rPr dirty="0" sz="1200" spc="-100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1200" spc="-24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200" spc="-100" b="1" i="1">
                <a:solidFill>
                  <a:srgbClr val="45884B"/>
                </a:solidFill>
                <a:latin typeface="Century Gothic"/>
                <a:cs typeface="Century Gothic"/>
              </a:rPr>
              <a:t>jovem</a:t>
            </a:r>
            <a:endParaRPr sz="1200">
              <a:latin typeface="Century Gothic"/>
              <a:cs typeface="Century Gothic"/>
            </a:endParaRPr>
          </a:p>
          <a:p>
            <a:pPr algn="ctr" marL="12700" marR="5080">
              <a:lnSpc>
                <a:spcPct val="108300"/>
              </a:lnSpc>
              <a:spcBef>
                <a:spcPts val="1095"/>
              </a:spcBef>
            </a:pPr>
            <a:r>
              <a:rPr dirty="0" sz="1000" spc="25">
                <a:latin typeface="Calibri"/>
                <a:cs typeface="Calibri"/>
              </a:rPr>
              <a:t>O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jovem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tem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possibilidade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solicitar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DAP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Principal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em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seu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nome,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desde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que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comprove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exploração</a:t>
            </a:r>
            <a:r>
              <a:rPr dirty="0" sz="1000">
                <a:latin typeface="Calibri"/>
                <a:cs typeface="Calibri"/>
              </a:rPr>
              <a:t> 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ges-  </a:t>
            </a:r>
            <a:r>
              <a:rPr dirty="0" sz="1000" spc="5">
                <a:latin typeface="Calibri"/>
                <a:cs typeface="Calibri"/>
              </a:rPr>
              <a:t>tão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própria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parte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estabelecimento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agropecuário,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como: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arrendamento,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comodatário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ou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proprietário.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27473" y="2869746"/>
            <a:ext cx="641350" cy="105156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200"/>
              </a:spcBef>
            </a:pPr>
            <a:r>
              <a:rPr dirty="0" sz="900" spc="20" b="1" i="1">
                <a:solidFill>
                  <a:srgbClr val="45884B"/>
                </a:solidFill>
                <a:latin typeface="Calibri"/>
                <a:cs typeface="Calibri"/>
              </a:rPr>
              <a:t>Com </a:t>
            </a:r>
            <a:r>
              <a:rPr dirty="0" sz="900" spc="-10" b="1" i="1">
                <a:solidFill>
                  <a:srgbClr val="45884B"/>
                </a:solidFill>
                <a:latin typeface="Calibri"/>
                <a:cs typeface="Calibri"/>
              </a:rPr>
              <a:t>16  </a:t>
            </a:r>
            <a:r>
              <a:rPr dirty="0" sz="900" spc="10" b="1" i="1">
                <a:solidFill>
                  <a:srgbClr val="45884B"/>
                </a:solidFill>
                <a:latin typeface="Calibri"/>
                <a:cs typeface="Calibri"/>
              </a:rPr>
              <a:t>anos,</a:t>
            </a:r>
            <a:r>
              <a:rPr dirty="0" sz="900" spc="-10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900" spc="10" b="1" i="1">
                <a:solidFill>
                  <a:srgbClr val="45884B"/>
                </a:solidFill>
                <a:latin typeface="Calibri"/>
                <a:cs typeface="Calibri"/>
              </a:rPr>
              <a:t>Otávio  </a:t>
            </a:r>
            <a:r>
              <a:rPr dirty="0" sz="900" spc="5" b="1" i="1">
                <a:solidFill>
                  <a:srgbClr val="45884B"/>
                </a:solidFill>
                <a:latin typeface="Calibri"/>
                <a:cs typeface="Calibri"/>
              </a:rPr>
              <a:t>Pinheiro já  </a:t>
            </a:r>
            <a:r>
              <a:rPr dirty="0" sz="900" b="1" i="1">
                <a:solidFill>
                  <a:srgbClr val="45884B"/>
                </a:solidFill>
                <a:latin typeface="Calibri"/>
                <a:cs typeface="Calibri"/>
              </a:rPr>
              <a:t>tem </a:t>
            </a:r>
            <a:r>
              <a:rPr dirty="0" sz="900" spc="10" b="1" i="1">
                <a:solidFill>
                  <a:srgbClr val="45884B"/>
                </a:solidFill>
                <a:latin typeface="Calibri"/>
                <a:cs typeface="Calibri"/>
              </a:rPr>
              <a:t>sua</a:t>
            </a:r>
            <a:r>
              <a:rPr dirty="0" sz="900" spc="-1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900" b="1" i="1">
                <a:solidFill>
                  <a:srgbClr val="45884B"/>
                </a:solidFill>
                <a:latin typeface="Calibri"/>
                <a:cs typeface="Calibri"/>
              </a:rPr>
              <a:t>DAP  </a:t>
            </a:r>
            <a:r>
              <a:rPr dirty="0" sz="900" spc="-15" b="1" i="1">
                <a:solidFill>
                  <a:srgbClr val="45884B"/>
                </a:solidFill>
                <a:latin typeface="Calibri"/>
                <a:cs typeface="Calibri"/>
              </a:rPr>
              <a:t>e </a:t>
            </a:r>
            <a:r>
              <a:rPr dirty="0" sz="900" spc="5" b="1" i="1">
                <a:solidFill>
                  <a:srgbClr val="45884B"/>
                </a:solidFill>
                <a:latin typeface="Calibri"/>
                <a:cs typeface="Calibri"/>
              </a:rPr>
              <a:t>quer</a:t>
            </a:r>
            <a:r>
              <a:rPr dirty="0" sz="900" spc="-13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900" spc="5" b="1" i="1">
                <a:solidFill>
                  <a:srgbClr val="45884B"/>
                </a:solidFill>
                <a:latin typeface="Calibri"/>
                <a:cs typeface="Calibri"/>
              </a:rPr>
              <a:t>seguir  </a:t>
            </a:r>
            <a:r>
              <a:rPr dirty="0" sz="900" spc="10" b="1" i="1">
                <a:solidFill>
                  <a:srgbClr val="45884B"/>
                </a:solidFill>
                <a:latin typeface="Calibri"/>
                <a:cs typeface="Calibri"/>
              </a:rPr>
              <a:t>os pais </a:t>
            </a:r>
            <a:r>
              <a:rPr dirty="0" sz="900" spc="15" b="1" i="1">
                <a:solidFill>
                  <a:srgbClr val="45884B"/>
                </a:solidFill>
                <a:latin typeface="Calibri"/>
                <a:cs typeface="Calibri"/>
              </a:rPr>
              <a:t>na  </a:t>
            </a:r>
            <a:r>
              <a:rPr dirty="0" sz="900" spc="5" b="1" i="1">
                <a:solidFill>
                  <a:srgbClr val="45884B"/>
                </a:solidFill>
                <a:latin typeface="Calibri"/>
                <a:cs typeface="Calibri"/>
              </a:rPr>
              <a:t>agricultura  </a:t>
            </a:r>
            <a:r>
              <a:rPr dirty="0" sz="900" spc="-5" b="1" i="1">
                <a:solidFill>
                  <a:srgbClr val="45884B"/>
                </a:solidFill>
                <a:latin typeface="Calibri"/>
                <a:cs typeface="Calibri"/>
              </a:rPr>
              <a:t>familiar.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23299" y="761924"/>
            <a:ext cx="328676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dirty="0" sz="2400" spc="-160" b="1" i="1">
                <a:solidFill>
                  <a:srgbClr val="FFFFFF"/>
                </a:solidFill>
                <a:latin typeface="Century Gothic"/>
                <a:cs typeface="Century Gothic"/>
              </a:rPr>
              <a:t>Assentados </a:t>
            </a:r>
            <a:r>
              <a:rPr dirty="0" sz="2400" spc="-260" b="1" i="1">
                <a:solidFill>
                  <a:srgbClr val="FFFFFF"/>
                </a:solidFill>
                <a:latin typeface="Century Gothic"/>
                <a:cs typeface="Century Gothic"/>
              </a:rPr>
              <a:t>da </a:t>
            </a:r>
            <a:r>
              <a:rPr dirty="0" sz="2400" spc="-130" b="1" i="1">
                <a:solidFill>
                  <a:srgbClr val="FFFFFF"/>
                </a:solidFill>
                <a:latin typeface="Century Gothic"/>
                <a:cs typeface="Century Gothic"/>
              </a:rPr>
              <a:t>Reforma  </a:t>
            </a:r>
            <a:r>
              <a:rPr dirty="0" sz="2400" spc="-125" b="1" i="1">
                <a:solidFill>
                  <a:srgbClr val="FFFFFF"/>
                </a:solidFill>
                <a:latin typeface="Century Gothic"/>
                <a:cs typeface="Century Gothic"/>
              </a:rPr>
              <a:t>Agrária </a:t>
            </a:r>
            <a:r>
              <a:rPr dirty="0" sz="2400" spc="-865" b="1" i="1">
                <a:solidFill>
                  <a:srgbClr val="FFFFFF"/>
                </a:solidFill>
                <a:latin typeface="Century Gothic"/>
                <a:cs typeface="Century Gothic"/>
              </a:rPr>
              <a:t>|</a:t>
            </a:r>
            <a:r>
              <a:rPr dirty="0" sz="2400" spc="-240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120" b="1" i="1">
                <a:solidFill>
                  <a:srgbClr val="FFFFFF"/>
                </a:solidFill>
                <a:latin typeface="Century Gothic"/>
                <a:cs typeface="Century Gothic"/>
              </a:rPr>
              <a:t>Beneficiários</a:t>
            </a:r>
            <a:r>
              <a:rPr dirty="0" sz="2400" spc="-34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229" b="1" i="1">
                <a:solidFill>
                  <a:srgbClr val="FFFFFF"/>
                </a:solidFill>
                <a:latin typeface="Century Gothic"/>
                <a:cs typeface="Century Gothic"/>
              </a:rPr>
              <a:t>do  </a:t>
            </a:r>
            <a:r>
              <a:rPr dirty="0" sz="2400" spc="-140" b="1" i="1">
                <a:solidFill>
                  <a:srgbClr val="FFFFFF"/>
                </a:solidFill>
                <a:latin typeface="Century Gothic"/>
                <a:cs typeface="Century Gothic"/>
              </a:rPr>
              <a:t>Programa </a:t>
            </a:r>
            <a:r>
              <a:rPr dirty="0" sz="2400" spc="-180" b="1" i="1">
                <a:solidFill>
                  <a:srgbClr val="FFFFFF"/>
                </a:solidFill>
                <a:latin typeface="Century Gothic"/>
                <a:cs typeface="Century Gothic"/>
              </a:rPr>
              <a:t>Nacional </a:t>
            </a:r>
            <a:r>
              <a:rPr dirty="0" sz="2400" spc="-295" b="1" i="1">
                <a:solidFill>
                  <a:srgbClr val="FFFFFF"/>
                </a:solidFill>
                <a:latin typeface="Century Gothic"/>
                <a:cs typeface="Century Gothic"/>
              </a:rPr>
              <a:t>de  </a:t>
            </a:r>
            <a:r>
              <a:rPr dirty="0" sz="2400" spc="-150" b="1" i="1">
                <a:solidFill>
                  <a:srgbClr val="FFFFFF"/>
                </a:solidFill>
                <a:latin typeface="Century Gothic"/>
                <a:cs typeface="Century Gothic"/>
              </a:rPr>
              <a:t>Crédito</a:t>
            </a:r>
            <a:r>
              <a:rPr dirty="0" sz="2400" spc="-23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400" spc="-80" b="1" i="1">
                <a:solidFill>
                  <a:srgbClr val="FFFFFF"/>
                </a:solidFill>
                <a:latin typeface="Century Gothic"/>
                <a:cs typeface="Century Gothic"/>
              </a:rPr>
              <a:t>Fundiário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51299" y="932974"/>
            <a:ext cx="2624455" cy="152400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60"/>
              </a:spcBef>
            </a:pPr>
            <a:r>
              <a:rPr dirty="0" sz="1200" spc="-10" i="1">
                <a:solidFill>
                  <a:srgbClr val="FFD861"/>
                </a:solidFill>
                <a:latin typeface="Arial Narrow"/>
                <a:cs typeface="Arial Narrow"/>
              </a:rPr>
              <a:t>Será </a:t>
            </a:r>
            <a:r>
              <a:rPr dirty="0" sz="1200" spc="45" i="1">
                <a:solidFill>
                  <a:srgbClr val="FFD861"/>
                </a:solidFill>
                <a:latin typeface="Arial Narrow"/>
                <a:cs typeface="Arial Narrow"/>
              </a:rPr>
              <a:t>exigido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o </a:t>
            </a:r>
            <a:r>
              <a:rPr dirty="0" sz="1200" spc="35" i="1">
                <a:solidFill>
                  <a:srgbClr val="FFD861"/>
                </a:solidFill>
                <a:latin typeface="Arial Narrow"/>
                <a:cs typeface="Arial Narrow"/>
              </a:rPr>
              <a:t>recibo </a:t>
            </a:r>
            <a:r>
              <a:rPr dirty="0" sz="1200" spc="70" i="1">
                <a:solidFill>
                  <a:srgbClr val="FFD861"/>
                </a:solidFill>
                <a:latin typeface="Arial Narrow"/>
                <a:cs typeface="Arial Narrow"/>
              </a:rPr>
              <a:t>da </a:t>
            </a:r>
            <a:r>
              <a:rPr dirty="0" sz="1200" spc="25" i="1">
                <a:solidFill>
                  <a:srgbClr val="FFD861"/>
                </a:solidFill>
                <a:latin typeface="Arial Narrow"/>
                <a:cs typeface="Arial Narrow"/>
              </a:rPr>
              <a:t>inscrição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no </a:t>
            </a:r>
            <a:r>
              <a:rPr dirty="0" sz="1200" spc="-40" i="1">
                <a:solidFill>
                  <a:srgbClr val="FFD861"/>
                </a:solidFill>
                <a:latin typeface="Arial Narrow"/>
                <a:cs typeface="Arial Narrow"/>
              </a:rPr>
              <a:t>CAR 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do</a:t>
            </a:r>
            <a:r>
              <a:rPr dirty="0" sz="1200" spc="-7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40" i="1">
                <a:solidFill>
                  <a:srgbClr val="FFD861"/>
                </a:solidFill>
                <a:latin typeface="Arial Narrow"/>
                <a:cs typeface="Arial Narrow"/>
              </a:rPr>
              <a:t>lote</a:t>
            </a:r>
            <a:r>
              <a:rPr dirty="0" sz="1200" spc="-6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55" i="1">
                <a:solidFill>
                  <a:srgbClr val="FFD861"/>
                </a:solidFill>
                <a:latin typeface="Arial Narrow"/>
                <a:cs typeface="Arial Narrow"/>
              </a:rPr>
              <a:t>individual</a:t>
            </a:r>
            <a:r>
              <a:rPr dirty="0" sz="1200" spc="-6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do</a:t>
            </a:r>
            <a:r>
              <a:rPr dirty="0" sz="1200" spc="-6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40" i="1">
                <a:solidFill>
                  <a:srgbClr val="FFD861"/>
                </a:solidFill>
                <a:latin typeface="Arial Narrow"/>
                <a:cs typeface="Arial Narrow"/>
              </a:rPr>
              <a:t>beneficiário</a:t>
            </a:r>
            <a:r>
              <a:rPr dirty="0" sz="1200" spc="-6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ou</a:t>
            </a:r>
            <a:r>
              <a:rPr dirty="0" sz="1200" spc="-7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50" i="1">
                <a:solidFill>
                  <a:srgbClr val="FFD861"/>
                </a:solidFill>
                <a:latin typeface="Arial Narrow"/>
                <a:cs typeface="Arial Narrow"/>
              </a:rPr>
              <a:t>poderá  </a:t>
            </a:r>
            <a:r>
              <a:rPr dirty="0" sz="1200" spc="-10" i="1">
                <a:solidFill>
                  <a:srgbClr val="FFD861"/>
                </a:solidFill>
                <a:latin typeface="Arial Narrow"/>
                <a:cs typeface="Arial Narrow"/>
              </a:rPr>
              <a:t>ser </a:t>
            </a:r>
            <a:r>
              <a:rPr dirty="0" sz="1200" spc="35" i="1">
                <a:solidFill>
                  <a:srgbClr val="FFD861"/>
                </a:solidFill>
                <a:latin typeface="Arial Narrow"/>
                <a:cs typeface="Arial Narrow"/>
              </a:rPr>
              <a:t>apresentado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o </a:t>
            </a:r>
            <a:r>
              <a:rPr dirty="0" sz="1200" spc="35" i="1">
                <a:solidFill>
                  <a:srgbClr val="FFD861"/>
                </a:solidFill>
                <a:latin typeface="Arial Narrow"/>
                <a:cs typeface="Arial Narrow"/>
              </a:rPr>
              <a:t>recibo </a:t>
            </a:r>
            <a:r>
              <a:rPr dirty="0" sz="1200" spc="70" i="1">
                <a:solidFill>
                  <a:srgbClr val="FFD861"/>
                </a:solidFill>
                <a:latin typeface="Arial Narrow"/>
                <a:cs typeface="Arial Narrow"/>
              </a:rPr>
              <a:t>da </a:t>
            </a:r>
            <a:r>
              <a:rPr dirty="0" sz="1200" spc="25" i="1">
                <a:solidFill>
                  <a:srgbClr val="FFD861"/>
                </a:solidFill>
                <a:latin typeface="Arial Narrow"/>
                <a:cs typeface="Arial Narrow"/>
              </a:rPr>
              <a:t>inscrição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no  </a:t>
            </a:r>
            <a:r>
              <a:rPr dirty="0" sz="1200" spc="-40" i="1">
                <a:solidFill>
                  <a:srgbClr val="FFD861"/>
                </a:solidFill>
                <a:latin typeface="Arial Narrow"/>
                <a:cs typeface="Arial Narrow"/>
              </a:rPr>
              <a:t>CAR </a:t>
            </a:r>
            <a:r>
              <a:rPr dirty="0" sz="1200" spc="20" i="1">
                <a:solidFill>
                  <a:srgbClr val="FFD861"/>
                </a:solidFill>
                <a:latin typeface="Arial Narrow"/>
                <a:cs typeface="Arial Narrow"/>
              </a:rPr>
              <a:t>referente </a:t>
            </a:r>
            <a:r>
              <a:rPr dirty="0" sz="1200" spc="70" i="1">
                <a:solidFill>
                  <a:srgbClr val="FFD861"/>
                </a:solidFill>
                <a:latin typeface="Arial Narrow"/>
                <a:cs typeface="Arial Narrow"/>
              </a:rPr>
              <a:t>ao </a:t>
            </a:r>
            <a:r>
              <a:rPr dirty="0" sz="1200" spc="45" i="1">
                <a:solidFill>
                  <a:srgbClr val="FFD861"/>
                </a:solidFill>
                <a:latin typeface="Arial Narrow"/>
                <a:cs typeface="Arial Narrow"/>
              </a:rPr>
              <a:t>perímetro </a:t>
            </a:r>
            <a:r>
              <a:rPr dirty="0" sz="1200" spc="70" i="1">
                <a:solidFill>
                  <a:srgbClr val="FFD861"/>
                </a:solidFill>
                <a:latin typeface="Arial Narrow"/>
                <a:cs typeface="Arial Narrow"/>
              </a:rPr>
              <a:t>do </a:t>
            </a:r>
            <a:r>
              <a:rPr dirty="0" sz="1200" spc="50" i="1">
                <a:solidFill>
                  <a:srgbClr val="FFD861"/>
                </a:solidFill>
                <a:latin typeface="Arial Narrow"/>
                <a:cs typeface="Arial Narrow"/>
              </a:rPr>
              <a:t>projeto </a:t>
            </a:r>
            <a:r>
              <a:rPr dirty="0" sz="1200" spc="30" i="1">
                <a:solidFill>
                  <a:srgbClr val="FFD861"/>
                </a:solidFill>
                <a:latin typeface="Arial Narrow"/>
                <a:cs typeface="Arial Narrow"/>
              </a:rPr>
              <a:t>de  assentamento, </a:t>
            </a:r>
            <a:r>
              <a:rPr dirty="0" sz="1200" spc="60" i="1">
                <a:solidFill>
                  <a:srgbClr val="FFD861"/>
                </a:solidFill>
                <a:latin typeface="Arial Narrow"/>
                <a:cs typeface="Arial Narrow"/>
              </a:rPr>
              <a:t>porém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o </a:t>
            </a:r>
            <a:r>
              <a:rPr dirty="0" sz="1200" spc="70" i="1">
                <a:solidFill>
                  <a:srgbClr val="FFD861"/>
                </a:solidFill>
                <a:latin typeface="Arial Narrow"/>
                <a:cs typeface="Arial Narrow"/>
              </a:rPr>
              <a:t>mutuário </a:t>
            </a:r>
            <a:r>
              <a:rPr dirty="0" sz="1200" spc="25" i="1">
                <a:solidFill>
                  <a:srgbClr val="FFD861"/>
                </a:solidFill>
                <a:latin typeface="Arial Narrow"/>
                <a:cs typeface="Arial Narrow"/>
              </a:rPr>
              <a:t>deverá  </a:t>
            </a:r>
            <a:r>
              <a:rPr dirty="0" sz="1200" spc="35" i="1">
                <a:solidFill>
                  <a:srgbClr val="FFD861"/>
                </a:solidFill>
                <a:latin typeface="Arial Narrow"/>
                <a:cs typeface="Arial Narrow"/>
              </a:rPr>
              <a:t>constar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na </a:t>
            </a:r>
            <a:r>
              <a:rPr dirty="0" sz="1200" spc="35" i="1">
                <a:solidFill>
                  <a:srgbClr val="FFD861"/>
                </a:solidFill>
                <a:latin typeface="Arial Narrow"/>
                <a:cs typeface="Arial Narrow"/>
              </a:rPr>
              <a:t>relação </a:t>
            </a:r>
            <a:r>
              <a:rPr dirty="0" sz="1200" spc="30" i="1">
                <a:solidFill>
                  <a:srgbClr val="FFD861"/>
                </a:solidFill>
                <a:latin typeface="Arial Narrow"/>
                <a:cs typeface="Arial Narrow"/>
              </a:rPr>
              <a:t>de beneficiários </a:t>
            </a:r>
            <a:r>
              <a:rPr dirty="0" sz="1200" spc="70" i="1">
                <a:solidFill>
                  <a:srgbClr val="FFD861"/>
                </a:solidFill>
                <a:latin typeface="Arial Narrow"/>
                <a:cs typeface="Arial Narrow"/>
              </a:rPr>
              <a:t>do  </a:t>
            </a:r>
            <a:r>
              <a:rPr dirty="0" sz="1200" spc="35" i="1">
                <a:solidFill>
                  <a:srgbClr val="FFD861"/>
                </a:solidFill>
                <a:latin typeface="Arial Narrow"/>
                <a:cs typeface="Arial Narrow"/>
              </a:rPr>
              <a:t>assentamento</a:t>
            </a:r>
            <a:r>
              <a:rPr dirty="0" sz="1200" spc="-6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30" i="1">
                <a:solidFill>
                  <a:srgbClr val="FFD861"/>
                </a:solidFill>
                <a:latin typeface="Arial Narrow"/>
                <a:cs typeface="Arial Narrow"/>
              </a:rPr>
              <a:t>de</a:t>
            </a:r>
            <a:r>
              <a:rPr dirty="0" sz="1200" spc="-6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55" i="1">
                <a:solidFill>
                  <a:srgbClr val="FFD861"/>
                </a:solidFill>
                <a:latin typeface="Arial Narrow"/>
                <a:cs typeface="Arial Narrow"/>
              </a:rPr>
              <a:t>reforma</a:t>
            </a:r>
            <a:r>
              <a:rPr dirty="0" sz="1200" spc="-6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50" i="1">
                <a:solidFill>
                  <a:srgbClr val="FFD861"/>
                </a:solidFill>
                <a:latin typeface="Arial Narrow"/>
                <a:cs typeface="Arial Narrow"/>
              </a:rPr>
              <a:t>agrária</a:t>
            </a:r>
            <a:r>
              <a:rPr dirty="0" sz="1200" spc="-6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55" i="1">
                <a:solidFill>
                  <a:srgbClr val="FFD861"/>
                </a:solidFill>
                <a:latin typeface="Arial Narrow"/>
                <a:cs typeface="Arial Narrow"/>
              </a:rPr>
              <a:t>objeto</a:t>
            </a:r>
            <a:r>
              <a:rPr dirty="0" sz="1200" spc="-6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30" i="1">
                <a:solidFill>
                  <a:srgbClr val="FFD861"/>
                </a:solidFill>
                <a:latin typeface="Arial Narrow"/>
                <a:cs typeface="Arial Narrow"/>
              </a:rPr>
              <a:t>de  registro </a:t>
            </a:r>
            <a:r>
              <a:rPr dirty="0" sz="1200" spc="75" i="1">
                <a:solidFill>
                  <a:srgbClr val="FFD861"/>
                </a:solidFill>
                <a:latin typeface="Arial Narrow"/>
                <a:cs typeface="Arial Narrow"/>
              </a:rPr>
              <a:t>no</a:t>
            </a:r>
            <a:r>
              <a:rPr dirty="0" sz="1200" spc="-15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200" spc="-35" i="1">
                <a:solidFill>
                  <a:srgbClr val="FFD861"/>
                </a:solidFill>
                <a:latin typeface="Arial Narrow"/>
                <a:cs typeface="Arial Narrow"/>
              </a:rPr>
              <a:t>CAR.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46852" y="8957544"/>
            <a:ext cx="130810" cy="131572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Jonathan </a:t>
            </a:r>
            <a:r>
              <a:rPr dirty="0" sz="700" spc="-75">
                <a:solidFill>
                  <a:srgbClr val="FFFFFF"/>
                </a:solidFill>
                <a:latin typeface="Calibri"/>
                <a:cs typeface="Calibri"/>
              </a:rPr>
              <a:t>Campos/AgrFamilir/Gazeta </a:t>
            </a:r>
            <a:r>
              <a:rPr dirty="0" sz="700" spc="-9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7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Povo.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5141" y="547033"/>
            <a:ext cx="116713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35" b="1" i="1">
                <a:solidFill>
                  <a:srgbClr val="45884B"/>
                </a:solidFill>
                <a:latin typeface="Century Gothic"/>
                <a:cs typeface="Century Gothic"/>
              </a:rPr>
              <a:t>P</a:t>
            </a:r>
            <a:r>
              <a:rPr dirty="0" sz="2500" spc="-25" b="1" i="1">
                <a:solidFill>
                  <a:srgbClr val="45884B"/>
                </a:solidFill>
                <a:latin typeface="Century Gothic"/>
                <a:cs typeface="Century Gothic"/>
              </a:rPr>
              <a:t>R</a:t>
            </a:r>
            <a:r>
              <a:rPr dirty="0" sz="2500" spc="-345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2500" spc="-280" b="1" i="1">
                <a:solidFill>
                  <a:srgbClr val="45884B"/>
                </a:solidFill>
                <a:latin typeface="Century Gothic"/>
                <a:cs typeface="Century Gothic"/>
              </a:rPr>
              <a:t>N</a:t>
            </a:r>
            <a:r>
              <a:rPr dirty="0" sz="2500" spc="-270" b="1" i="1">
                <a:solidFill>
                  <a:srgbClr val="45884B"/>
                </a:solidFill>
                <a:latin typeface="Century Gothic"/>
                <a:cs typeface="Century Gothic"/>
              </a:rPr>
              <a:t>A</a:t>
            </a:r>
            <a:r>
              <a:rPr dirty="0" sz="2500" spc="75" b="1" i="1">
                <a:solidFill>
                  <a:srgbClr val="45884B"/>
                </a:solidFill>
                <a:latin typeface="Century Gothic"/>
                <a:cs typeface="Century Gothic"/>
              </a:rPr>
              <a:t>F</a:t>
            </a:r>
            <a:endParaRPr sz="25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98625" algn="l"/>
              </a:tabLst>
            </a:pPr>
            <a:r>
              <a:rPr dirty="0" spc="-240"/>
              <a:t> </a:t>
            </a:r>
            <a:r>
              <a:rPr dirty="0" spc="-240"/>
              <a:t>	</a:t>
            </a:r>
            <a:r>
              <a:rPr dirty="0" spc="85"/>
              <a:t>Jovem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3527299" y="493196"/>
            <a:ext cx="3176270" cy="8483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85"/>
              </a:spcBef>
            </a:pPr>
            <a:r>
              <a:rPr dirty="0" sz="1050" spc="35" b="1" i="1">
                <a:latin typeface="Calibri"/>
                <a:cs typeface="Calibri"/>
              </a:rPr>
              <a:t>O </a:t>
            </a:r>
            <a:r>
              <a:rPr dirty="0" sz="1050" spc="10" b="1" i="1">
                <a:latin typeface="Calibri"/>
                <a:cs typeface="Calibri"/>
              </a:rPr>
              <a:t>PRONAF </a:t>
            </a:r>
            <a:r>
              <a:rPr dirty="0" sz="1050" spc="25" b="1" i="1">
                <a:latin typeface="Calibri"/>
                <a:cs typeface="Calibri"/>
              </a:rPr>
              <a:t>Jovem </a:t>
            </a:r>
            <a:r>
              <a:rPr dirty="0" sz="1050" spc="-5" b="1" i="1">
                <a:latin typeface="Calibri"/>
                <a:cs typeface="Calibri"/>
              </a:rPr>
              <a:t>é </a:t>
            </a:r>
            <a:r>
              <a:rPr dirty="0" sz="1050" spc="30" b="1" i="1">
                <a:latin typeface="Calibri"/>
                <a:cs typeface="Calibri"/>
              </a:rPr>
              <a:t>uma </a:t>
            </a:r>
            <a:r>
              <a:rPr dirty="0" sz="1050" spc="20" b="1" i="1">
                <a:latin typeface="Calibri"/>
                <a:cs typeface="Calibri"/>
              </a:rPr>
              <a:t>linha </a:t>
            </a:r>
            <a:r>
              <a:rPr dirty="0" sz="1050" spc="5" b="1" i="1">
                <a:latin typeface="Calibri"/>
                <a:cs typeface="Calibri"/>
              </a:rPr>
              <a:t>específica </a:t>
            </a:r>
            <a:r>
              <a:rPr dirty="0" sz="1050" spc="15" b="1" i="1">
                <a:latin typeface="Calibri"/>
                <a:cs typeface="Calibri"/>
              </a:rPr>
              <a:t>para </a:t>
            </a:r>
            <a:r>
              <a:rPr dirty="0" sz="1050" spc="10" b="1" i="1">
                <a:latin typeface="Calibri"/>
                <a:cs typeface="Calibri"/>
              </a:rPr>
              <a:t>jovens  </a:t>
            </a:r>
            <a:r>
              <a:rPr dirty="0" sz="1050" spc="10" b="1" i="1">
                <a:latin typeface="Calibri"/>
                <a:cs typeface="Calibri"/>
              </a:rPr>
              <a:t>agricultores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maiores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0" b="1" i="1">
                <a:latin typeface="Calibri"/>
                <a:cs typeface="Calibri"/>
              </a:rPr>
              <a:t>de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-5" b="1" i="1">
                <a:latin typeface="Calibri"/>
                <a:cs typeface="Calibri"/>
              </a:rPr>
              <a:t>16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anos,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b="1" i="1">
                <a:latin typeface="Calibri"/>
                <a:cs typeface="Calibri"/>
              </a:rPr>
              <a:t>até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29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anos.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0" b="1" i="1">
                <a:latin typeface="Calibri"/>
                <a:cs typeface="Calibri"/>
              </a:rPr>
              <a:t>Também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-5" b="1" i="1">
                <a:latin typeface="Calibri"/>
                <a:cs typeface="Calibri"/>
              </a:rPr>
              <a:t>é  </a:t>
            </a:r>
            <a:r>
              <a:rPr dirty="0" sz="1050" spc="10" b="1" i="1">
                <a:latin typeface="Calibri"/>
                <a:cs typeface="Calibri"/>
              </a:rPr>
              <a:t>permitida</a:t>
            </a:r>
            <a:r>
              <a:rPr dirty="0" sz="1050" spc="-50" b="1" i="1">
                <a:latin typeface="Calibri"/>
                <a:cs typeface="Calibri"/>
              </a:rPr>
              <a:t> </a:t>
            </a:r>
            <a:r>
              <a:rPr dirty="0" sz="1050" spc="25" b="1" i="1">
                <a:latin typeface="Calibri"/>
                <a:cs typeface="Calibri"/>
              </a:rPr>
              <a:t>a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emissão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25" b="1" i="1">
                <a:latin typeface="Calibri"/>
                <a:cs typeface="Calibri"/>
              </a:rPr>
              <a:t>da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0" b="1" i="1">
                <a:latin typeface="Calibri"/>
                <a:cs typeface="Calibri"/>
              </a:rPr>
              <a:t>DAP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25" b="1" i="1">
                <a:latin typeface="Calibri"/>
                <a:cs typeface="Calibri"/>
              </a:rPr>
              <a:t>Jovem</a:t>
            </a:r>
            <a:r>
              <a:rPr dirty="0" sz="1050" spc="-50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para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15" b="1" i="1">
                <a:latin typeface="Calibri"/>
                <a:cs typeface="Calibri"/>
              </a:rPr>
              <a:t>aqueles</a:t>
            </a:r>
            <a:r>
              <a:rPr dirty="0" sz="1050" spc="-45" b="1" i="1">
                <a:latin typeface="Calibri"/>
                <a:cs typeface="Calibri"/>
              </a:rPr>
              <a:t> </a:t>
            </a:r>
            <a:r>
              <a:rPr dirty="0" sz="1050" spc="20" b="1" i="1">
                <a:latin typeface="Calibri"/>
                <a:cs typeface="Calibri"/>
              </a:rPr>
              <a:t>novos  </a:t>
            </a:r>
            <a:r>
              <a:rPr dirty="0" sz="1050" spc="10" b="1" i="1">
                <a:latin typeface="Calibri"/>
                <a:cs typeface="Calibri"/>
              </a:rPr>
              <a:t>empreendedores </a:t>
            </a:r>
            <a:r>
              <a:rPr dirty="0" sz="1050" spc="20" b="1" i="1">
                <a:latin typeface="Calibri"/>
                <a:cs typeface="Calibri"/>
              </a:rPr>
              <a:t>que </a:t>
            </a:r>
            <a:r>
              <a:rPr dirty="0" sz="1050" spc="5" b="1" i="1">
                <a:latin typeface="Calibri"/>
                <a:cs typeface="Calibri"/>
              </a:rPr>
              <a:t>estejam </a:t>
            </a:r>
            <a:r>
              <a:rPr dirty="0" sz="1050" spc="20" b="1" i="1">
                <a:latin typeface="Calibri"/>
                <a:cs typeface="Calibri"/>
              </a:rPr>
              <a:t>sob </a:t>
            </a:r>
            <a:r>
              <a:rPr dirty="0" sz="1050" spc="25" b="1" i="1">
                <a:latin typeface="Calibri"/>
                <a:cs typeface="Calibri"/>
              </a:rPr>
              <a:t>a </a:t>
            </a:r>
            <a:r>
              <a:rPr dirty="0" sz="1050" spc="15" b="1" i="1">
                <a:latin typeface="Calibri"/>
                <a:cs typeface="Calibri"/>
              </a:rPr>
              <a:t>responsabilidade  </a:t>
            </a:r>
            <a:r>
              <a:rPr dirty="0" sz="1050" spc="20" b="1" i="1">
                <a:latin typeface="Calibri"/>
                <a:cs typeface="Calibri"/>
              </a:rPr>
              <a:t>dos </a:t>
            </a:r>
            <a:r>
              <a:rPr dirty="0" sz="1050" spc="10" b="1" i="1">
                <a:latin typeface="Calibri"/>
                <a:cs typeface="Calibri"/>
              </a:rPr>
              <a:t>agricultores</a:t>
            </a:r>
            <a:r>
              <a:rPr dirty="0" sz="1050" spc="-114" b="1" i="1">
                <a:latin typeface="Calibri"/>
                <a:cs typeface="Calibri"/>
              </a:rPr>
              <a:t> </a:t>
            </a:r>
            <a:r>
              <a:rPr dirty="0" sz="1050" spc="5" b="1" i="1">
                <a:latin typeface="Calibri"/>
                <a:cs typeface="Calibri"/>
              </a:rPr>
              <a:t>familiares.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3175" y="8792146"/>
            <a:ext cx="6513195" cy="0"/>
          </a:xfrm>
          <a:custGeom>
            <a:avLst/>
            <a:gdLst/>
            <a:ahLst/>
            <a:cxnLst/>
            <a:rect l="l" t="t" r="r" b="b"/>
            <a:pathLst>
              <a:path w="6513195" h="0">
                <a:moveTo>
                  <a:pt x="0" y="0"/>
                </a:moveTo>
                <a:lnTo>
                  <a:pt x="6512826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536825" y="7384896"/>
          <a:ext cx="6532245" cy="944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495"/>
                <a:gridCol w="2907030"/>
                <a:gridCol w="1804670"/>
              </a:tblGrid>
              <a:tr h="292701">
                <a:tc>
                  <a:txBody>
                    <a:bodyPr/>
                    <a:lstStyle/>
                    <a:p>
                      <a:pPr algn="ctr" marL="3175">
                        <a:lnSpc>
                          <a:spcPts val="1070"/>
                        </a:lnSpc>
                      </a:pPr>
                      <a:r>
                        <a:rPr dirty="0" sz="1200" spc="-2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Limite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R w="12700">
                      <a:solidFill>
                        <a:srgbClr val="41AD49"/>
                      </a:solidFill>
                      <a:prstDash val="solid"/>
                    </a:lnR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</a:pPr>
                      <a:r>
                        <a:rPr dirty="0" sz="1200" spc="-40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Prazos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70"/>
                        </a:lnSpc>
                      </a:pPr>
                      <a:r>
                        <a:rPr dirty="0" sz="1200" spc="-45" b="1" i="1">
                          <a:solidFill>
                            <a:srgbClr val="45884B"/>
                          </a:solidFill>
                          <a:latin typeface="Century Gothic"/>
                          <a:cs typeface="Century Gothic"/>
                        </a:rPr>
                        <a:t>Juros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  <a:tr h="6447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2255" marR="250825" indent="-635">
                        <a:lnSpc>
                          <a:spcPct val="112500"/>
                        </a:lnSpc>
                      </a:pPr>
                      <a:r>
                        <a:rPr dirty="0" sz="1000" spc="-5"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16.500,00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em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</a:t>
                      </a:r>
                      <a:r>
                        <a:rPr dirty="0" sz="1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três 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operações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por</a:t>
                      </a:r>
                      <a:r>
                        <a:rPr dirty="0" sz="100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mutuário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408305" marR="205104" indent="-224790">
                        <a:lnSpc>
                          <a:spcPct val="112500"/>
                        </a:lnSpc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10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incluídos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anos, </a:t>
                      </a:r>
                      <a:r>
                        <a:rPr dirty="0" sz="1000" spc="30">
                          <a:latin typeface="Calibri"/>
                          <a:cs typeface="Calibri"/>
                        </a:rPr>
                        <a:t>podendo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chegar</a:t>
                      </a:r>
                      <a:r>
                        <a:rPr dirty="0" sz="100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 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5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00" spc="25">
                          <a:latin typeface="Calibri"/>
                          <a:cs typeface="Calibri"/>
                        </a:rPr>
                        <a:t>dependendo </a:t>
                      </a:r>
                      <a:r>
                        <a:rPr dirty="0" sz="1000" spc="30">
                          <a:latin typeface="Calibri"/>
                          <a:cs typeface="Calibri"/>
                        </a:rPr>
                        <a:t>do</a:t>
                      </a:r>
                      <a:r>
                        <a:rPr dirty="0" sz="10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projeto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técnico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2,75%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41AD49"/>
                      </a:solidFill>
                      <a:prstDash val="solid"/>
                    </a:lnL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1612772" y="4553397"/>
            <a:ext cx="4370705" cy="457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1760" marR="5080" indent="-99695">
              <a:lnSpc>
                <a:spcPct val="118100"/>
              </a:lnSpc>
              <a:spcBef>
                <a:spcPts val="100"/>
              </a:spcBef>
            </a:pPr>
            <a:r>
              <a:rPr dirty="0" sz="1200" spc="-105" b="1" i="1">
                <a:solidFill>
                  <a:srgbClr val="45884B"/>
                </a:solidFill>
                <a:latin typeface="Century Gothic"/>
                <a:cs typeface="Century Gothic"/>
              </a:rPr>
              <a:t>Além </a:t>
            </a:r>
            <a:r>
              <a:rPr dirty="0" sz="1200" spc="-130" b="1" i="1">
                <a:solidFill>
                  <a:srgbClr val="45884B"/>
                </a:solidFill>
                <a:latin typeface="Century Gothic"/>
                <a:cs typeface="Century Gothic"/>
              </a:rPr>
              <a:t>da </a:t>
            </a:r>
            <a:r>
              <a:rPr dirty="0" sz="1200" spc="-100" b="1" i="1">
                <a:solidFill>
                  <a:srgbClr val="45884B"/>
                </a:solidFill>
                <a:latin typeface="Century Gothic"/>
                <a:cs typeface="Century Gothic"/>
              </a:rPr>
              <a:t>apresentação </a:t>
            </a:r>
            <a:r>
              <a:rPr dirty="0" sz="1200" spc="-145" b="1" i="1">
                <a:solidFill>
                  <a:srgbClr val="45884B"/>
                </a:solidFill>
                <a:latin typeface="Century Gothic"/>
                <a:cs typeface="Century Gothic"/>
              </a:rPr>
              <a:t>de </a:t>
            </a:r>
            <a:r>
              <a:rPr dirty="0" sz="1200" spc="-114" b="1" i="1">
                <a:solidFill>
                  <a:srgbClr val="45884B"/>
                </a:solidFill>
                <a:latin typeface="Century Gothic"/>
                <a:cs typeface="Century Gothic"/>
              </a:rPr>
              <a:t>Declaração </a:t>
            </a:r>
            <a:r>
              <a:rPr dirty="0" sz="1200" spc="-145" b="1" i="1">
                <a:solidFill>
                  <a:srgbClr val="45884B"/>
                </a:solidFill>
                <a:latin typeface="Century Gothic"/>
                <a:cs typeface="Century Gothic"/>
              </a:rPr>
              <a:t>de </a:t>
            </a:r>
            <a:r>
              <a:rPr dirty="0" sz="1200" spc="-80" b="1" i="1">
                <a:solidFill>
                  <a:srgbClr val="45884B"/>
                </a:solidFill>
                <a:latin typeface="Century Gothic"/>
                <a:cs typeface="Century Gothic"/>
              </a:rPr>
              <a:t>Aptidão </a:t>
            </a:r>
            <a:r>
              <a:rPr dirty="0" sz="1200" spc="-114" b="1" i="1">
                <a:solidFill>
                  <a:srgbClr val="45884B"/>
                </a:solidFill>
                <a:latin typeface="Century Gothic"/>
                <a:cs typeface="Century Gothic"/>
              </a:rPr>
              <a:t>ao </a:t>
            </a:r>
            <a:r>
              <a:rPr dirty="0" sz="1200" spc="-70" b="1" i="1">
                <a:solidFill>
                  <a:srgbClr val="45884B"/>
                </a:solidFill>
                <a:latin typeface="Century Gothic"/>
                <a:cs typeface="Century Gothic"/>
              </a:rPr>
              <a:t>PRONAF </a:t>
            </a:r>
            <a:r>
              <a:rPr dirty="0" sz="1200" spc="-90" b="1" i="1">
                <a:solidFill>
                  <a:srgbClr val="45884B"/>
                </a:solidFill>
                <a:latin typeface="Century Gothic"/>
                <a:cs typeface="Century Gothic"/>
              </a:rPr>
              <a:t>(DAP)  </a:t>
            </a:r>
            <a:r>
              <a:rPr dirty="0" sz="1200" spc="-50" b="1" i="1">
                <a:solidFill>
                  <a:srgbClr val="45884B"/>
                </a:solidFill>
                <a:latin typeface="Century Gothic"/>
                <a:cs typeface="Century Gothic"/>
              </a:rPr>
              <a:t>ativa, </a:t>
            </a:r>
            <a:r>
              <a:rPr dirty="0" sz="1200" spc="-170" b="1" i="1">
                <a:solidFill>
                  <a:srgbClr val="45884B"/>
                </a:solidFill>
                <a:latin typeface="Century Gothic"/>
                <a:cs typeface="Century Gothic"/>
              </a:rPr>
              <a:t>é </a:t>
            </a:r>
            <a:r>
              <a:rPr dirty="0" sz="1200" spc="-85" b="1" i="1">
                <a:solidFill>
                  <a:srgbClr val="45884B"/>
                </a:solidFill>
                <a:latin typeface="Century Gothic"/>
                <a:cs typeface="Century Gothic"/>
              </a:rPr>
              <a:t>preciso </a:t>
            </a:r>
            <a:r>
              <a:rPr dirty="0" sz="1200" spc="-75" b="1" i="1">
                <a:solidFill>
                  <a:srgbClr val="45884B"/>
                </a:solidFill>
                <a:latin typeface="Century Gothic"/>
                <a:cs typeface="Century Gothic"/>
              </a:rPr>
              <a:t>atender </a:t>
            </a:r>
            <a:r>
              <a:rPr dirty="0" sz="1200" spc="-130" b="1" i="1">
                <a:solidFill>
                  <a:srgbClr val="45884B"/>
                </a:solidFill>
                <a:latin typeface="Century Gothic"/>
                <a:cs typeface="Century Gothic"/>
              </a:rPr>
              <a:t>a </a:t>
            </a:r>
            <a:r>
              <a:rPr dirty="0" sz="1200" spc="-105" b="1" i="1">
                <a:solidFill>
                  <a:srgbClr val="45884B"/>
                </a:solidFill>
                <a:latin typeface="Century Gothic"/>
                <a:cs typeface="Century Gothic"/>
              </a:rPr>
              <a:t>uma </a:t>
            </a:r>
            <a:r>
              <a:rPr dirty="0" sz="1200" spc="-80" b="1" i="1">
                <a:solidFill>
                  <a:srgbClr val="45884B"/>
                </a:solidFill>
                <a:latin typeface="Century Gothic"/>
                <a:cs typeface="Century Gothic"/>
              </a:rPr>
              <a:t>ou </a:t>
            </a:r>
            <a:r>
              <a:rPr dirty="0" sz="1200" spc="-70" b="1" i="1">
                <a:solidFill>
                  <a:srgbClr val="45884B"/>
                </a:solidFill>
                <a:latin typeface="Century Gothic"/>
                <a:cs typeface="Century Gothic"/>
              </a:rPr>
              <a:t>mais </a:t>
            </a:r>
            <a:r>
              <a:rPr dirty="0" sz="1200" spc="-95" b="1" i="1">
                <a:solidFill>
                  <a:srgbClr val="45884B"/>
                </a:solidFill>
                <a:latin typeface="Century Gothic"/>
                <a:cs typeface="Century Gothic"/>
              </a:rPr>
              <a:t>das </a:t>
            </a:r>
            <a:r>
              <a:rPr dirty="0" sz="1200" spc="-65" b="1" i="1">
                <a:solidFill>
                  <a:srgbClr val="45884B"/>
                </a:solidFill>
                <a:latin typeface="Century Gothic"/>
                <a:cs typeface="Century Gothic"/>
              </a:rPr>
              <a:t>seguintes</a:t>
            </a:r>
            <a:r>
              <a:rPr dirty="0" sz="1200" spc="-26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200" spc="-110" b="1" i="1">
                <a:solidFill>
                  <a:srgbClr val="45884B"/>
                </a:solidFill>
                <a:latin typeface="Century Gothic"/>
                <a:cs typeface="Century Gothic"/>
              </a:rPr>
              <a:t>condições: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39300" y="5125596"/>
            <a:ext cx="2029460" cy="17487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08300"/>
              </a:lnSpc>
              <a:spcBef>
                <a:spcPts val="100"/>
              </a:spcBef>
              <a:buChar char="·"/>
              <a:tabLst>
                <a:tab pos="95250" algn="l"/>
              </a:tabLst>
            </a:pPr>
            <a:r>
              <a:rPr dirty="0" sz="1000" spc="-10" b="1">
                <a:latin typeface="Calibri"/>
                <a:cs typeface="Calibri"/>
              </a:rPr>
              <a:t>Ter </a:t>
            </a:r>
            <a:r>
              <a:rPr dirty="0" sz="1000" spc="15" b="1">
                <a:latin typeface="Calibri"/>
                <a:cs typeface="Calibri"/>
              </a:rPr>
              <a:t>orientação </a:t>
            </a:r>
            <a:r>
              <a:rPr dirty="0" sz="1000" spc="10" b="1">
                <a:latin typeface="Calibri"/>
                <a:cs typeface="Calibri"/>
              </a:rPr>
              <a:t>e</a:t>
            </a:r>
            <a:r>
              <a:rPr dirty="0" sz="1000" spc="-12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acompanhamento  de </a:t>
            </a:r>
            <a:r>
              <a:rPr dirty="0" sz="1000" spc="20" b="1">
                <a:latin typeface="Calibri"/>
                <a:cs typeface="Calibri"/>
              </a:rPr>
              <a:t>empresa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160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assistência técnica</a:t>
            </a:r>
            <a:endParaRPr sz="1000">
              <a:latin typeface="Calibri"/>
              <a:cs typeface="Calibri"/>
            </a:endParaRPr>
          </a:p>
          <a:p>
            <a:pPr algn="just" marL="12700" marR="120014">
              <a:lnSpc>
                <a:spcPct val="108300"/>
              </a:lnSpc>
            </a:pP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20" b="1">
                <a:latin typeface="Calibri"/>
                <a:cs typeface="Calibri"/>
              </a:rPr>
              <a:t>extensão </a:t>
            </a:r>
            <a:r>
              <a:rPr dirty="0" sz="1000" spc="10" b="1">
                <a:latin typeface="Calibri"/>
                <a:cs typeface="Calibri"/>
              </a:rPr>
              <a:t>rural </a:t>
            </a:r>
            <a:r>
              <a:rPr dirty="0" sz="1000" spc="20" b="1">
                <a:latin typeface="Calibri"/>
                <a:cs typeface="Calibri"/>
              </a:rPr>
              <a:t>reconhecida pela  </a:t>
            </a:r>
            <a:r>
              <a:rPr dirty="0" sz="1000" spc="-10" b="1">
                <a:latin typeface="Calibri"/>
                <a:cs typeface="Calibri"/>
              </a:rPr>
              <a:t>SAF/MAPA </a:t>
            </a: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20" b="1">
                <a:latin typeface="Calibri"/>
                <a:cs typeface="Calibri"/>
              </a:rPr>
              <a:t>pela </a:t>
            </a:r>
            <a:r>
              <a:rPr dirty="0" sz="1000" spc="15" b="1">
                <a:latin typeface="Calibri"/>
                <a:cs typeface="Calibri"/>
              </a:rPr>
              <a:t>instituição</a:t>
            </a:r>
            <a:r>
              <a:rPr dirty="0" sz="1000" spc="-114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finan-  </a:t>
            </a:r>
            <a:r>
              <a:rPr dirty="0" sz="1000" b="1">
                <a:latin typeface="Calibri"/>
                <a:cs typeface="Calibri"/>
              </a:rPr>
              <a:t>ceira;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08300"/>
              </a:lnSpc>
              <a:spcBef>
                <a:spcPts val="565"/>
              </a:spcBef>
              <a:buChar char="·"/>
              <a:tabLst>
                <a:tab pos="93345" algn="l"/>
              </a:tabLst>
            </a:pPr>
            <a:r>
              <a:rPr dirty="0" sz="1000" spc="-15" b="1">
                <a:latin typeface="Calibri"/>
                <a:cs typeface="Calibri"/>
              </a:rPr>
              <a:t>Ter</a:t>
            </a:r>
            <a:r>
              <a:rPr dirty="0" sz="1000" spc="-5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participado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50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cursos</a:t>
            </a:r>
            <a:r>
              <a:rPr dirty="0" sz="1000" spc="-4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5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forma-  </a:t>
            </a:r>
            <a:r>
              <a:rPr dirty="0" sz="1000" spc="20" b="1">
                <a:latin typeface="Calibri"/>
                <a:cs typeface="Calibri"/>
              </a:rPr>
              <a:t>ção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30" b="1">
                <a:latin typeface="Calibri"/>
                <a:cs typeface="Calibri"/>
              </a:rPr>
              <a:t>do</a:t>
            </a:r>
            <a:r>
              <a:rPr dirty="0" sz="1000" spc="-3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Programa</a:t>
            </a:r>
            <a:r>
              <a:rPr dirty="0" sz="1000" spc="-40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Nacional</a:t>
            </a:r>
            <a:r>
              <a:rPr dirty="0" sz="1000" spc="-3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3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Acesso  </a:t>
            </a:r>
            <a:r>
              <a:rPr dirty="0" sz="1000" spc="15" b="1">
                <a:latin typeface="Calibri"/>
                <a:cs typeface="Calibri"/>
              </a:rPr>
              <a:t>ao </a:t>
            </a:r>
            <a:r>
              <a:rPr dirty="0" sz="1000" spc="20" b="1">
                <a:latin typeface="Calibri"/>
                <a:cs typeface="Calibri"/>
              </a:rPr>
              <a:t>Ensino </a:t>
            </a:r>
            <a:r>
              <a:rPr dirty="0" sz="1000" spc="10" b="1">
                <a:latin typeface="Calibri"/>
                <a:cs typeface="Calibri"/>
              </a:rPr>
              <a:t>Técnico e </a:t>
            </a:r>
            <a:r>
              <a:rPr dirty="0" sz="1000" spc="30" b="1">
                <a:latin typeface="Calibri"/>
                <a:cs typeface="Calibri"/>
              </a:rPr>
              <a:t>Emprego </a:t>
            </a:r>
            <a:r>
              <a:rPr dirty="0" sz="1000" spc="5" b="1">
                <a:latin typeface="Calibri"/>
                <a:cs typeface="Calibri"/>
              </a:rPr>
              <a:t>(Pro-  natec) </a:t>
            </a:r>
            <a:r>
              <a:rPr dirty="0" sz="1000" spc="25" b="1">
                <a:latin typeface="Calibri"/>
                <a:cs typeface="Calibri"/>
              </a:rPr>
              <a:t>ou </a:t>
            </a:r>
            <a:r>
              <a:rPr dirty="0" sz="1000" spc="30" b="1">
                <a:latin typeface="Calibri"/>
                <a:cs typeface="Calibri"/>
              </a:rPr>
              <a:t>do </a:t>
            </a:r>
            <a:r>
              <a:rPr dirty="0" sz="1000" spc="20" b="1">
                <a:latin typeface="Calibri"/>
                <a:cs typeface="Calibri"/>
              </a:rPr>
              <a:t>Programa </a:t>
            </a:r>
            <a:r>
              <a:rPr dirty="0" sz="1000" spc="15" b="1">
                <a:latin typeface="Calibri"/>
                <a:cs typeface="Calibri"/>
              </a:rPr>
              <a:t>Nacional </a:t>
            </a:r>
            <a:r>
              <a:rPr dirty="0" sz="1000" spc="25" b="1">
                <a:latin typeface="Calibri"/>
                <a:cs typeface="Calibri"/>
              </a:rPr>
              <a:t>de  </a:t>
            </a:r>
            <a:r>
              <a:rPr dirty="0" sz="1000" spc="20" b="1">
                <a:latin typeface="Calibri"/>
                <a:cs typeface="Calibri"/>
              </a:rPr>
              <a:t>Educação </a:t>
            </a:r>
            <a:r>
              <a:rPr dirty="0" sz="1000" spc="25" b="1">
                <a:latin typeface="Calibri"/>
                <a:cs typeface="Calibri"/>
              </a:rPr>
              <a:t>no </a:t>
            </a:r>
            <a:r>
              <a:rPr dirty="0" sz="1000" spc="30" b="1">
                <a:latin typeface="Calibri"/>
                <a:cs typeface="Calibri"/>
              </a:rPr>
              <a:t>Campo</a:t>
            </a:r>
            <a:r>
              <a:rPr dirty="0" sz="1000" spc="-145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(Pronacampo).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684026" y="2063771"/>
            <a:ext cx="130810" cy="33972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latin typeface="Calibri"/>
                <a:cs typeface="Calibri"/>
              </a:rPr>
              <a:t>Divulgação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373468" y="8247207"/>
            <a:ext cx="1821180" cy="727710"/>
          </a:xfrm>
          <a:custGeom>
            <a:avLst/>
            <a:gdLst/>
            <a:ahLst/>
            <a:cxnLst/>
            <a:rect l="l" t="t" r="r" b="b"/>
            <a:pathLst>
              <a:path w="1821180" h="727709">
                <a:moveTo>
                  <a:pt x="1820735" y="0"/>
                </a:moveTo>
                <a:lnTo>
                  <a:pt x="86042" y="0"/>
                </a:lnTo>
                <a:lnTo>
                  <a:pt x="52549" y="6761"/>
                </a:lnTo>
                <a:lnTo>
                  <a:pt x="25199" y="25199"/>
                </a:lnTo>
                <a:lnTo>
                  <a:pt x="6761" y="52549"/>
                </a:lnTo>
                <a:lnTo>
                  <a:pt x="0" y="86042"/>
                </a:lnTo>
                <a:lnTo>
                  <a:pt x="0" y="727519"/>
                </a:lnTo>
                <a:lnTo>
                  <a:pt x="1820735" y="727519"/>
                </a:lnTo>
                <a:lnTo>
                  <a:pt x="1820735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373468" y="8247207"/>
            <a:ext cx="1821180" cy="727710"/>
          </a:xfrm>
          <a:custGeom>
            <a:avLst/>
            <a:gdLst/>
            <a:ahLst/>
            <a:cxnLst/>
            <a:rect l="l" t="t" r="r" b="b"/>
            <a:pathLst>
              <a:path w="1821180" h="727709">
                <a:moveTo>
                  <a:pt x="86042" y="0"/>
                </a:moveTo>
                <a:lnTo>
                  <a:pt x="52549" y="6761"/>
                </a:lnTo>
                <a:lnTo>
                  <a:pt x="25199" y="25199"/>
                </a:lnTo>
                <a:lnTo>
                  <a:pt x="6761" y="52549"/>
                </a:lnTo>
                <a:lnTo>
                  <a:pt x="0" y="86042"/>
                </a:lnTo>
                <a:lnTo>
                  <a:pt x="0" y="727519"/>
                </a:lnTo>
                <a:lnTo>
                  <a:pt x="1820735" y="727519"/>
                </a:lnTo>
                <a:lnTo>
                  <a:pt x="1820735" y="0"/>
                </a:lnTo>
                <a:lnTo>
                  <a:pt x="86042" y="0"/>
                </a:lnTo>
                <a:close/>
              </a:path>
            </a:pathLst>
          </a:custGeom>
          <a:ln w="3556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8672826" y="3494832"/>
          <a:ext cx="6532245" cy="3175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79065"/>
                <a:gridCol w="1913255"/>
                <a:gridCol w="1919604"/>
              </a:tblGrid>
              <a:tr h="1633270">
                <a:tc>
                  <a:txBody>
                    <a:bodyPr/>
                    <a:lstStyle/>
                    <a:p>
                      <a:pPr>
                        <a:lnSpc>
                          <a:spcPts val="1310"/>
                        </a:lnSpc>
                      </a:pPr>
                      <a:r>
                        <a:rPr dirty="0" sz="1400" spc="-8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PRONAF</a:t>
                      </a:r>
                      <a:r>
                        <a:rPr dirty="0" sz="1400" spc="-14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65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investimento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400" spc="-95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para </a:t>
                      </a:r>
                      <a:r>
                        <a:rPr dirty="0" sz="1400" spc="-15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dirty="0" sz="1400" spc="-75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Reforma</a:t>
                      </a:r>
                      <a:r>
                        <a:rPr dirty="0" sz="1400" spc="-17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7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Agrária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  <a:p>
                      <a:pPr marR="614045">
                        <a:lnSpc>
                          <a:spcPct val="107200"/>
                        </a:lnSpc>
                        <a:spcBef>
                          <a:spcPts val="1060"/>
                        </a:spcBef>
                      </a:pPr>
                      <a:r>
                        <a:rPr dirty="0" sz="10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Estruturação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lotes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25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mil 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bônus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adimplência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40%.  </a:t>
                      </a:r>
                      <a:r>
                        <a:rPr dirty="0" sz="105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26,5 </a:t>
                      </a:r>
                      <a:r>
                        <a:rPr dirty="0" sz="105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mil, 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quando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projeto  prever </a:t>
                      </a:r>
                      <a:r>
                        <a:rPr dirty="0" sz="10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assistência técnica, 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bônus</a:t>
                      </a:r>
                      <a:r>
                        <a:rPr dirty="0" sz="1050" spc="-1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adimplência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43,396%.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FFD861"/>
                      </a:solidFill>
                      <a:prstDash val="solid"/>
                    </a:lnR>
                    <a:lnB w="12700">
                      <a:solidFill>
                        <a:srgbClr val="FFD8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28650" marR="430530" indent="-190500">
                        <a:lnSpc>
                          <a:spcPct val="107200"/>
                        </a:lnSpc>
                      </a:pPr>
                      <a:r>
                        <a:rPr dirty="0" sz="105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Até</a:t>
                      </a:r>
                      <a:r>
                        <a:rPr dirty="0" sz="105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dirty="0" sz="105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anos</a:t>
                      </a:r>
                      <a:r>
                        <a:rPr dirty="0" sz="1050" spc="-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</a:t>
                      </a:r>
                      <a:r>
                        <a:rPr dirty="0" sz="105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 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carência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D861"/>
                      </a:solidFill>
                      <a:prstDash val="solid"/>
                    </a:lnL>
                    <a:lnR w="12700">
                      <a:solidFill>
                        <a:srgbClr val="FFD861"/>
                      </a:solidFill>
                      <a:prstDash val="solid"/>
                    </a:lnR>
                    <a:lnB w="12700">
                      <a:solidFill>
                        <a:srgbClr val="FFD8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 marL="728345" marR="727075">
                        <a:lnSpc>
                          <a:spcPct val="107200"/>
                        </a:lnSpc>
                      </a:pPr>
                      <a:r>
                        <a:rPr dirty="0" sz="1050" spc="3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0,5%</a:t>
                      </a:r>
                      <a:r>
                        <a:rPr dirty="0" sz="1050" spc="-10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ao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D861"/>
                      </a:solidFill>
                      <a:prstDash val="solid"/>
                    </a:lnL>
                    <a:lnB w="12700">
                      <a:solidFill>
                        <a:srgbClr val="FFD861"/>
                      </a:solidFill>
                      <a:prstDash val="solid"/>
                    </a:lnB>
                  </a:tcPr>
                </a:tc>
              </a:tr>
              <a:tr h="1535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R="1057910">
                        <a:lnSpc>
                          <a:spcPct val="101200"/>
                        </a:lnSpc>
                      </a:pPr>
                      <a:r>
                        <a:rPr dirty="0" sz="1400" spc="-8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PRONAF </a:t>
                      </a:r>
                      <a:r>
                        <a:rPr dirty="0" sz="1400" spc="-9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custeio</a:t>
                      </a:r>
                      <a:r>
                        <a:rPr dirty="0" sz="1400" spc="-26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95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para  </a:t>
                      </a:r>
                      <a:r>
                        <a:rPr dirty="0" sz="1400" spc="-15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a </a:t>
                      </a:r>
                      <a:r>
                        <a:rPr dirty="0" sz="1400" spc="-75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Reforma</a:t>
                      </a:r>
                      <a:r>
                        <a:rPr dirty="0" sz="1400" spc="-135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70" b="1" i="1">
                          <a:solidFill>
                            <a:srgbClr val="FFD861"/>
                          </a:solidFill>
                          <a:latin typeface="Century Gothic"/>
                          <a:cs typeface="Century Gothic"/>
                        </a:rPr>
                        <a:t>Agrária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  <a:p>
                      <a:pPr marR="592455">
                        <a:lnSpc>
                          <a:spcPts val="2480"/>
                        </a:lnSpc>
                        <a:spcBef>
                          <a:spcPts val="220"/>
                        </a:spcBef>
                      </a:pP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Custeio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atividades</a:t>
                      </a:r>
                      <a:r>
                        <a:rPr dirty="0" sz="1050" spc="-1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agropecuárias  </a:t>
                      </a:r>
                      <a:r>
                        <a:rPr dirty="0" sz="105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Até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R$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7,5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mil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até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dirty="0" sz="105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operações.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6350">
                    <a:lnR w="12700">
                      <a:solidFill>
                        <a:srgbClr val="FFD861"/>
                      </a:solidFill>
                      <a:prstDash val="solid"/>
                    </a:lnR>
                    <a:lnT w="12700">
                      <a:solidFill>
                        <a:srgbClr val="FFD861"/>
                      </a:solidFill>
                      <a:prstDash val="solid"/>
                    </a:lnT>
                    <a:lnB w="12700">
                      <a:solidFill>
                        <a:srgbClr val="FFD8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725805" marR="427990" indent="-290195">
                        <a:lnSpc>
                          <a:spcPct val="107200"/>
                        </a:lnSpc>
                      </a:pPr>
                      <a:r>
                        <a:rPr dirty="0" sz="1050" spc="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3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anos</a:t>
                      </a:r>
                      <a:r>
                        <a:rPr dirty="0" sz="1050" spc="-16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custeio  </a:t>
                      </a:r>
                      <a:r>
                        <a:rPr dirty="0" sz="1050" spc="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agrícola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D861"/>
                      </a:solidFill>
                      <a:prstDash val="solid"/>
                    </a:lnL>
                    <a:lnR w="12700">
                      <a:solidFill>
                        <a:srgbClr val="FFD861"/>
                      </a:solidFill>
                      <a:prstDash val="solid"/>
                    </a:lnR>
                    <a:lnT w="12700">
                      <a:solidFill>
                        <a:srgbClr val="FFD861"/>
                      </a:solidFill>
                      <a:prstDash val="solid"/>
                    </a:lnT>
                    <a:lnB w="12700">
                      <a:solidFill>
                        <a:srgbClr val="FFD86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 marL="731520" marR="729615">
                        <a:lnSpc>
                          <a:spcPct val="107200"/>
                        </a:lnSpc>
                      </a:pP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1,5%</a:t>
                      </a:r>
                      <a:r>
                        <a:rPr dirty="0" sz="1050" spc="-1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ao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FFD861"/>
                      </a:solidFill>
                      <a:prstDash val="solid"/>
                    </a:lnL>
                    <a:lnT w="12700">
                      <a:solidFill>
                        <a:srgbClr val="FFD861"/>
                      </a:solidFill>
                      <a:prstDash val="solid"/>
                    </a:lnT>
                    <a:lnB w="12700">
                      <a:solidFill>
                        <a:srgbClr val="FFD86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6" name="object 3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37" name="object 37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FFFFFF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FFFFFF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7299" y="10151288"/>
            <a:ext cx="14160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0">
                <a:latin typeface="Arial"/>
                <a:cs typeface="Arial"/>
              </a:rPr>
              <a:t>26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885792" y="10151288"/>
            <a:ext cx="13970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27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353183" y="8188972"/>
            <a:ext cx="1356995" cy="207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Custeio de</a:t>
            </a:r>
            <a:r>
              <a:rPr dirty="0" sz="1200" spc="-1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atividades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353183" y="8393855"/>
            <a:ext cx="1664335" cy="207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agropecuárias </a:t>
            </a:r>
            <a:r>
              <a:rPr dirty="0" sz="1200" spc="10" b="1" i="1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1200" spc="-1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reforma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353183" y="8598737"/>
            <a:ext cx="1618615" cy="207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agrária</a:t>
            </a:r>
            <a:r>
              <a:rPr dirty="0" sz="12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tem</a:t>
            </a:r>
            <a:r>
              <a:rPr dirty="0" sz="12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dirty="0" sz="12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R$</a:t>
            </a:r>
            <a:r>
              <a:rPr dirty="0" sz="12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40" b="1" i="1">
                <a:solidFill>
                  <a:srgbClr val="FFFFFF"/>
                </a:solidFill>
                <a:latin typeface="Calibri"/>
                <a:cs typeface="Calibri"/>
              </a:rPr>
              <a:t>7,5</a:t>
            </a:r>
            <a:r>
              <a:rPr dirty="0" sz="12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mil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373468" y="8796926"/>
            <a:ext cx="194310" cy="177800"/>
          </a:xfrm>
          <a:prstGeom prst="rect">
            <a:avLst/>
          </a:prstGeom>
          <a:solidFill>
            <a:srgbClr val="41AD49"/>
          </a:solidFill>
        </p:spPr>
        <p:txBody>
          <a:bodyPr wrap="square" lIns="0" tIns="18415" rIns="0" bIns="0" rtlCol="0" vert="horz">
            <a:spAutoFit/>
          </a:bodyPr>
          <a:lstStyle/>
          <a:p>
            <a:pPr>
              <a:lnSpc>
                <a:spcPts val="1250"/>
              </a:lnSpc>
              <a:spcBef>
                <a:spcPts val="145"/>
              </a:spcBef>
            </a:pPr>
            <a:r>
              <a:rPr dirty="0" sz="1200" spc="-20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554648" y="8796926"/>
            <a:ext cx="1637664" cy="177800"/>
          </a:xfrm>
          <a:prstGeom prst="rect">
            <a:avLst/>
          </a:prstGeom>
          <a:solidFill>
            <a:srgbClr val="41AD49"/>
          </a:solidFill>
        </p:spPr>
        <p:txBody>
          <a:bodyPr wrap="square" lIns="0" tIns="18415" rIns="0" bIns="0" rtlCol="0" vert="horz">
            <a:spAutoFit/>
          </a:bodyPr>
          <a:lstStyle/>
          <a:p>
            <a:pPr marL="36195">
              <a:lnSpc>
                <a:spcPts val="1250"/>
              </a:lnSpc>
              <a:spcBef>
                <a:spcPts val="145"/>
              </a:spcBef>
            </a:pP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até </a:t>
            </a:r>
            <a:r>
              <a:rPr dirty="0" sz="1200" spc="10" b="1" i="1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dirty="0" sz="1200" spc="-10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operações.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800600" cy="1283335"/>
          </a:xfrm>
          <a:custGeom>
            <a:avLst/>
            <a:gdLst/>
            <a:ahLst/>
            <a:cxnLst/>
            <a:rect l="l" t="t" r="r" b="b"/>
            <a:pathLst>
              <a:path w="4800600" h="1283335">
                <a:moveTo>
                  <a:pt x="4800000" y="0"/>
                </a:moveTo>
                <a:lnTo>
                  <a:pt x="0" y="0"/>
                </a:lnTo>
                <a:lnTo>
                  <a:pt x="0" y="1282767"/>
                </a:lnTo>
                <a:lnTo>
                  <a:pt x="4259996" y="1282767"/>
                </a:lnTo>
                <a:lnTo>
                  <a:pt x="4309147" y="1280560"/>
                </a:lnTo>
                <a:lnTo>
                  <a:pt x="4357062" y="1274066"/>
                </a:lnTo>
                <a:lnTo>
                  <a:pt x="4403550" y="1263477"/>
                </a:lnTo>
                <a:lnTo>
                  <a:pt x="4448420" y="1248983"/>
                </a:lnTo>
                <a:lnTo>
                  <a:pt x="4491482" y="1230773"/>
                </a:lnTo>
                <a:lnTo>
                  <a:pt x="4532546" y="1209040"/>
                </a:lnTo>
                <a:lnTo>
                  <a:pt x="4571419" y="1183973"/>
                </a:lnTo>
                <a:lnTo>
                  <a:pt x="4607913" y="1155764"/>
                </a:lnTo>
                <a:lnTo>
                  <a:pt x="4641836" y="1124603"/>
                </a:lnTo>
                <a:lnTo>
                  <a:pt x="4672997" y="1090680"/>
                </a:lnTo>
                <a:lnTo>
                  <a:pt x="4701207" y="1054186"/>
                </a:lnTo>
                <a:lnTo>
                  <a:pt x="4726273" y="1015312"/>
                </a:lnTo>
                <a:lnTo>
                  <a:pt x="4748007" y="974249"/>
                </a:lnTo>
                <a:lnTo>
                  <a:pt x="4766216" y="931187"/>
                </a:lnTo>
                <a:lnTo>
                  <a:pt x="4780710" y="886317"/>
                </a:lnTo>
                <a:lnTo>
                  <a:pt x="4791300" y="839829"/>
                </a:lnTo>
                <a:lnTo>
                  <a:pt x="4797793" y="791914"/>
                </a:lnTo>
                <a:lnTo>
                  <a:pt x="4800000" y="742763"/>
                </a:lnTo>
                <a:lnTo>
                  <a:pt x="4800000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785364" y="7835999"/>
            <a:ext cx="6407150" cy="2604135"/>
          </a:xfrm>
          <a:custGeom>
            <a:avLst/>
            <a:gdLst/>
            <a:ahLst/>
            <a:cxnLst/>
            <a:rect l="l" t="t" r="r" b="b"/>
            <a:pathLst>
              <a:path w="6407150" h="2604134">
                <a:moveTo>
                  <a:pt x="6406629" y="0"/>
                </a:moveTo>
                <a:lnTo>
                  <a:pt x="0" y="0"/>
                </a:lnTo>
                <a:lnTo>
                  <a:pt x="0" y="1884006"/>
                </a:lnTo>
                <a:lnTo>
                  <a:pt x="1247" y="1931803"/>
                </a:lnTo>
                <a:lnTo>
                  <a:pt x="4948" y="1978950"/>
                </a:lnTo>
                <a:lnTo>
                  <a:pt x="11041" y="2025385"/>
                </a:lnTo>
                <a:lnTo>
                  <a:pt x="19462" y="2071046"/>
                </a:lnTo>
                <a:lnTo>
                  <a:pt x="30151" y="2115871"/>
                </a:lnTo>
                <a:lnTo>
                  <a:pt x="43044" y="2159798"/>
                </a:lnTo>
                <a:lnTo>
                  <a:pt x="58081" y="2202763"/>
                </a:lnTo>
                <a:lnTo>
                  <a:pt x="75197" y="2244706"/>
                </a:lnTo>
                <a:lnTo>
                  <a:pt x="94332" y="2285564"/>
                </a:lnTo>
                <a:lnTo>
                  <a:pt x="115422" y="2325275"/>
                </a:lnTo>
                <a:lnTo>
                  <a:pt x="138406" y="2363776"/>
                </a:lnTo>
                <a:lnTo>
                  <a:pt x="163222" y="2401005"/>
                </a:lnTo>
                <a:lnTo>
                  <a:pt x="189808" y="2436901"/>
                </a:lnTo>
                <a:lnTo>
                  <a:pt x="218100" y="2471400"/>
                </a:lnTo>
                <a:lnTo>
                  <a:pt x="248038" y="2504441"/>
                </a:lnTo>
                <a:lnTo>
                  <a:pt x="279558" y="2535962"/>
                </a:lnTo>
                <a:lnTo>
                  <a:pt x="312599" y="2565900"/>
                </a:lnTo>
                <a:lnTo>
                  <a:pt x="347098" y="2594192"/>
                </a:lnTo>
                <a:lnTo>
                  <a:pt x="360334" y="2603996"/>
                </a:lnTo>
                <a:lnTo>
                  <a:pt x="6406629" y="2603996"/>
                </a:lnTo>
                <a:lnTo>
                  <a:pt x="6406629" y="0"/>
                </a:lnTo>
                <a:close/>
              </a:path>
            </a:pathLst>
          </a:custGeom>
          <a:solidFill>
            <a:srgbClr val="F2EF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648006" y="7740001"/>
            <a:ext cx="2008974" cy="2159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95999" y="0"/>
            <a:ext cx="7595993" cy="2193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68804" y="1482797"/>
            <a:ext cx="1525905" cy="697865"/>
          </a:xfrm>
          <a:custGeom>
            <a:avLst/>
            <a:gdLst/>
            <a:ahLst/>
            <a:cxnLst/>
            <a:rect l="l" t="t" r="r" b="b"/>
            <a:pathLst>
              <a:path w="1525905" h="697864">
                <a:moveTo>
                  <a:pt x="1525397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97395"/>
                </a:lnTo>
                <a:lnTo>
                  <a:pt x="1525397" y="697395"/>
                </a:lnTo>
                <a:lnTo>
                  <a:pt x="152539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668804" y="1482797"/>
            <a:ext cx="1525905" cy="697865"/>
          </a:xfrm>
          <a:custGeom>
            <a:avLst/>
            <a:gdLst/>
            <a:ahLst/>
            <a:cxnLst/>
            <a:rect l="l" t="t" r="r" b="b"/>
            <a:pathLst>
              <a:path w="1525905" h="697864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97395"/>
                </a:lnTo>
                <a:lnTo>
                  <a:pt x="1525397" y="697395"/>
                </a:lnTo>
                <a:lnTo>
                  <a:pt x="1525397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95996" y="0"/>
            <a:ext cx="180340" cy="10440035"/>
          </a:xfrm>
          <a:custGeom>
            <a:avLst/>
            <a:gdLst/>
            <a:ahLst/>
            <a:cxnLst/>
            <a:rect l="l" t="t" r="r" b="b"/>
            <a:pathLst>
              <a:path w="180340" h="10440035">
                <a:moveTo>
                  <a:pt x="0" y="10439996"/>
                </a:moveTo>
                <a:lnTo>
                  <a:pt x="179997" y="10439996"/>
                </a:lnTo>
                <a:lnTo>
                  <a:pt x="179997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398548" y="2591272"/>
          <a:ext cx="7235825" cy="67602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5175"/>
                <a:gridCol w="2510790"/>
                <a:gridCol w="1361439"/>
              </a:tblGrid>
              <a:tr h="11150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270">
                        <a:lnSpc>
                          <a:spcPts val="1310"/>
                        </a:lnSpc>
                      </a:pPr>
                      <a:r>
                        <a:rPr dirty="0" sz="1100" spc="-20" b="1">
                          <a:latin typeface="Century Gothic"/>
                          <a:cs typeface="Century Gothic"/>
                        </a:rPr>
                        <a:t>PRONAF</a:t>
                      </a:r>
                      <a:r>
                        <a:rPr dirty="0" sz="1100" spc="-7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15" b="1">
                          <a:latin typeface="Century Gothic"/>
                          <a:cs typeface="Century Gothic"/>
                        </a:rPr>
                        <a:t>FLORESTA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R="252095">
                        <a:lnSpc>
                          <a:spcPts val="1200"/>
                        </a:lnSpc>
                        <a:spcBef>
                          <a:spcPts val="30"/>
                        </a:spcBef>
                      </a:pPr>
                      <a:r>
                        <a:rPr dirty="0" sz="1000" spc="5">
                          <a:latin typeface="Calibri"/>
                          <a:cs typeface="Calibri"/>
                        </a:rPr>
                        <a:t>Investimento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em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sistemas agroflorestais,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exploração 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extrativista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ecologicamente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sustentável,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plano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manejo 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florestal,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recomposição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manutenção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áreas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preser- 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vação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permanente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 reserva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legal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60</a:t>
                      </a:r>
                      <a:r>
                        <a:rPr dirty="0" sz="100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mil.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  <a:lnT w="38100">
                      <a:solidFill>
                        <a:srgbClr val="45884B"/>
                      </a:solidFill>
                      <a:prstDash val="solid"/>
                    </a:lnT>
                    <a:lnB w="381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 marL="191770" marR="181610">
                        <a:lnSpc>
                          <a:spcPct val="100000"/>
                        </a:lnSpc>
                      </a:pPr>
                      <a:r>
                        <a:rPr dirty="0" sz="1000" spc="5">
                          <a:latin typeface="Calibri"/>
                          <a:cs typeface="Calibri"/>
                        </a:rPr>
                        <a:t>Prazo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12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anos, </a:t>
                      </a:r>
                      <a:r>
                        <a:rPr dirty="0" sz="1000" spc="25">
                          <a:latin typeface="Calibri"/>
                          <a:cs typeface="Calibri"/>
                        </a:rPr>
                        <a:t>podendo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chegar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20 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para Sistemas Agroflorestais</a:t>
                      </a:r>
                      <a:r>
                        <a:rPr dirty="0" sz="1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(SAFs). 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Carência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8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00" spc="25">
                          <a:latin typeface="Calibri"/>
                          <a:cs typeface="Calibri"/>
                        </a:rPr>
                        <a:t>podendo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chegar 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12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demais</a:t>
                      </a:r>
                      <a:r>
                        <a:rPr dirty="0" sz="10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financiamentos.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4445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T w="38100">
                      <a:solidFill>
                        <a:srgbClr val="45884B"/>
                      </a:solidFill>
                      <a:prstDash val="solid"/>
                    </a:lnT>
                    <a:lnB w="381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495934" marR="293370" indent="-205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2,75% 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T w="38100">
                      <a:solidFill>
                        <a:srgbClr val="45884B"/>
                      </a:solidFill>
                      <a:prstDash val="solid"/>
                    </a:lnT>
                    <a:lnB w="38100">
                      <a:solidFill>
                        <a:srgbClr val="45884B"/>
                      </a:solidFill>
                      <a:prstDash val="solid"/>
                    </a:lnB>
                  </a:tcPr>
                </a:tc>
              </a:tr>
              <a:tr h="10258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270">
                        <a:lnSpc>
                          <a:spcPts val="1310"/>
                        </a:lnSpc>
                      </a:pPr>
                      <a:r>
                        <a:rPr dirty="0" sz="1100" spc="-20" b="1">
                          <a:latin typeface="Century Gothic"/>
                          <a:cs typeface="Century Gothic"/>
                        </a:rPr>
                        <a:t>PRONAF</a:t>
                      </a:r>
                      <a:r>
                        <a:rPr dirty="0" sz="1100" spc="-7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55" b="1">
                          <a:latin typeface="Century Gothic"/>
                          <a:cs typeface="Century Gothic"/>
                        </a:rPr>
                        <a:t>BIOECONOMIA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marR="214629">
                        <a:lnSpc>
                          <a:spcPts val="1200"/>
                        </a:lnSpc>
                        <a:spcBef>
                          <a:spcPts val="30"/>
                        </a:spcBef>
                      </a:pPr>
                      <a:r>
                        <a:rPr dirty="0" sz="1000" spc="5">
                          <a:latin typeface="Calibri"/>
                          <a:cs typeface="Calibri"/>
                        </a:rPr>
                        <a:t>Crédito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Investimento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em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Sistemas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Exploração 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Extrativistas,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Produtos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da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Sociobiodiversidade, Energia 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Renovável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Sustentabilidade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Ambiental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(Correção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solo 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projetos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adequação</a:t>
                      </a:r>
                      <a:r>
                        <a:rPr dirty="0" sz="10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ambiental).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R w="12700">
                      <a:solidFill>
                        <a:srgbClr val="45884B"/>
                      </a:solidFill>
                      <a:prstDash val="solid"/>
                    </a:lnR>
                    <a:lnT w="38100">
                      <a:solidFill>
                        <a:srgbClr val="45884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49325" marR="509905" indent="-440055"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10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incluídos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5</a:t>
                      </a:r>
                      <a:r>
                        <a:rPr dirty="0" sz="1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carência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T w="38100">
                      <a:solidFill>
                        <a:srgbClr val="45884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495934" marR="293370" indent="-205740">
                        <a:lnSpc>
                          <a:spcPct val="100000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1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2,75% 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T w="38100">
                      <a:solidFill>
                        <a:srgbClr val="45884B"/>
                      </a:solidFill>
                      <a:prstDash val="solid"/>
                    </a:lnT>
                  </a:tcPr>
                </a:tc>
              </a:tr>
              <a:tr h="78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</a:tr>
              <a:tr h="928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270510" marR="320040">
                        <a:lnSpc>
                          <a:spcPct val="100000"/>
                        </a:lnSpc>
                      </a:pPr>
                      <a:r>
                        <a:rPr dirty="0" sz="1000">
                          <a:latin typeface="Calibri"/>
                          <a:cs typeface="Calibri"/>
                        </a:rPr>
                        <a:t>silvicultura,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entendendo-se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por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silvicultura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o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ato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implantar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ou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manter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povoamentos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florestais </a:t>
                      </a:r>
                      <a:r>
                        <a:rPr dirty="0" sz="1000" spc="35">
                          <a:latin typeface="Calibri"/>
                          <a:cs typeface="Calibri"/>
                        </a:rPr>
                        <a:t>ge- 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radores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diferentes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produtos,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madeireiros e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não 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madeireiros,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20">
                          <a:latin typeface="Calibri"/>
                          <a:cs typeface="Calibri"/>
                        </a:rPr>
                        <a:t>165</a:t>
                      </a:r>
                      <a:r>
                        <a:rPr dirty="0" sz="10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mil.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1270"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87705">
                        <a:lnSpc>
                          <a:spcPts val="1105"/>
                        </a:lnSpc>
                      </a:pPr>
                      <a:r>
                        <a:rPr dirty="0" sz="1000" spc="-10">
                          <a:latin typeface="Calibri"/>
                          <a:cs typeface="Calibri"/>
                        </a:rPr>
                        <a:t>Prazo: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35">
                          <a:latin typeface="Calibri"/>
                          <a:cs typeface="Calibri"/>
                        </a:rPr>
                        <a:t>12</a:t>
                      </a:r>
                      <a:r>
                        <a:rPr dirty="0" sz="10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anos,</a:t>
                      </a:r>
                      <a:endParaRPr sz="1000">
                        <a:latin typeface="Calibri"/>
                        <a:cs typeface="Calibri"/>
                      </a:endParaRPr>
                    </a:p>
                    <a:p>
                      <a:pPr marL="668020">
                        <a:lnSpc>
                          <a:spcPct val="100000"/>
                        </a:lnSpc>
                      </a:pPr>
                      <a:r>
                        <a:rPr dirty="0" sz="1000" spc="5">
                          <a:latin typeface="Calibri"/>
                          <a:cs typeface="Calibri"/>
                        </a:rPr>
                        <a:t>carência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8</a:t>
                      </a:r>
                      <a:r>
                        <a:rPr dirty="0" sz="1000" spc="-1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3060">
                        <a:lnSpc>
                          <a:spcPct val="100000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4,0% ao</a:t>
                      </a:r>
                      <a:r>
                        <a:rPr dirty="0" sz="10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</a:tr>
              <a:tr h="4132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646430">
                        <a:lnSpc>
                          <a:spcPct val="100000"/>
                        </a:lnSpc>
                      </a:pPr>
                      <a:r>
                        <a:rPr dirty="0" sz="1000" spc="25">
                          <a:latin typeface="Calibri"/>
                          <a:cs typeface="Calibri"/>
                        </a:rPr>
                        <a:t>Dendê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25">
                          <a:latin typeface="Calibri"/>
                          <a:cs typeface="Calibri"/>
                        </a:rPr>
                        <a:t>14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</a:t>
                      </a:r>
                      <a:r>
                        <a:rPr dirty="0" sz="100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com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81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T w="12700">
                      <a:solidFill>
                        <a:srgbClr val="45884B"/>
                      </a:solidFill>
                      <a:prstDash val="solid"/>
                    </a:lnT>
                  </a:tcPr>
                </a:tc>
              </a:tr>
              <a:tr h="167205">
                <a:tc>
                  <a:txBody>
                    <a:bodyPr/>
                    <a:lstStyle/>
                    <a:p>
                      <a:pPr marL="270510">
                        <a:lnSpc>
                          <a:spcPts val="1150"/>
                        </a:lnSpc>
                        <a:spcBef>
                          <a:spcPts val="65"/>
                        </a:spcBef>
                      </a:pPr>
                      <a:r>
                        <a:rPr dirty="0" sz="1000" spc="5">
                          <a:latin typeface="Calibri"/>
                          <a:cs typeface="Calibri"/>
                        </a:rPr>
                        <a:t>investimento para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implantação das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culturas </a:t>
                      </a:r>
                      <a:r>
                        <a:rPr dirty="0" sz="1000" spc="30">
                          <a:latin typeface="Calibri"/>
                          <a:cs typeface="Calibri"/>
                        </a:rPr>
                        <a:t>do</a:t>
                      </a:r>
                      <a:r>
                        <a:rPr dirty="0" sz="1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dendê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8255"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66750">
                        <a:lnSpc>
                          <a:spcPts val="1190"/>
                        </a:lnSpc>
                        <a:spcBef>
                          <a:spcPts val="25"/>
                        </a:spcBef>
                      </a:pPr>
                      <a:r>
                        <a:rPr dirty="0" sz="1000" spc="5">
                          <a:latin typeface="Calibri"/>
                          <a:cs typeface="Calibri"/>
                        </a:rPr>
                        <a:t>carência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1000" spc="-8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anos.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</a:tcPr>
                </a:tc>
              </a:tr>
              <a:tr h="152473">
                <a:tc>
                  <a:txBody>
                    <a:bodyPr/>
                    <a:lstStyle/>
                    <a:p>
                      <a:pPr marL="270510">
                        <a:lnSpc>
                          <a:spcPts val="1100"/>
                        </a:lnSpc>
                      </a:pPr>
                      <a:r>
                        <a:rPr dirty="0" sz="1000" spc="20">
                          <a:latin typeface="Calibri"/>
                          <a:cs typeface="Calibri"/>
                        </a:rPr>
                        <a:t>ou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da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seringueira,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com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custeio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associado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</a:t>
                      </a:r>
                      <a:r>
                        <a:rPr dirty="0" sz="10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ma-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3060">
                        <a:lnSpc>
                          <a:spcPts val="1100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4,0% ao</a:t>
                      </a:r>
                      <a:r>
                        <a:rPr dirty="0" sz="10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</a:tcPr>
                </a:tc>
              </a:tr>
              <a:tr h="167239">
                <a:tc>
                  <a:txBody>
                    <a:bodyPr/>
                    <a:lstStyle/>
                    <a:p>
                      <a:pPr marL="270510">
                        <a:lnSpc>
                          <a:spcPts val="1150"/>
                        </a:lnSpc>
                      </a:pPr>
                      <a:r>
                        <a:rPr dirty="0" sz="1000" spc="15">
                          <a:latin typeface="Calibri"/>
                          <a:cs typeface="Calibri"/>
                        </a:rPr>
                        <a:t>nutenção da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cultura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o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sexto</a:t>
                      </a:r>
                      <a:r>
                        <a:rPr dirty="0" sz="1000" spc="-1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ano.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460375">
                        <a:lnSpc>
                          <a:spcPts val="1195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Seringueira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20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</a:t>
                      </a:r>
                      <a:r>
                        <a:rPr dirty="0" sz="1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</a:tcPr>
                </a:tc>
              </a:tr>
              <a:tr h="4123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899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carência.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3175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</a:tr>
              <a:tr h="105850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70510" marR="307340">
                        <a:lnSpc>
                          <a:spcPct val="100000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PRONAF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Cota-Parte;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Agricultores 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(as)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familiares filia- 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dos 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(as)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a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cooperativas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produção.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8008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000" spc="25">
                          <a:latin typeface="Calibri"/>
                          <a:cs typeface="Calibri"/>
                        </a:rPr>
                        <a:t>PRAZO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6</a:t>
                      </a:r>
                      <a:r>
                        <a:rPr dirty="0" sz="1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306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4,0% ao</a:t>
                      </a:r>
                      <a:r>
                        <a:rPr dirty="0" sz="100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</a:tr>
              <a:tr h="12153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70510" marR="619760">
                        <a:lnSpc>
                          <a:spcPct val="100000"/>
                        </a:lnSpc>
                      </a:pPr>
                      <a:r>
                        <a:rPr dirty="0" sz="1000" spc="10">
                          <a:latin typeface="Calibri"/>
                          <a:cs typeface="Calibri"/>
                        </a:rPr>
                        <a:t>PRONAF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B (Investimentos)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Agricultores </a:t>
                      </a:r>
                      <a:r>
                        <a:rPr dirty="0" sz="1000" spc="-30">
                          <a:latin typeface="Calibri"/>
                          <a:cs typeface="Calibri"/>
                        </a:rPr>
                        <a:t>(as) 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familiares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com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renda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bruta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anual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R$</a:t>
                      </a:r>
                      <a:r>
                        <a:rPr dirty="0" sz="10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23  </a:t>
                      </a:r>
                      <a:r>
                        <a:rPr dirty="0" sz="1000" spc="-5">
                          <a:latin typeface="Calibri"/>
                          <a:cs typeface="Calibri"/>
                        </a:rPr>
                        <a:t>mil, R$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2,5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mil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por</a:t>
                      </a:r>
                      <a:r>
                        <a:rPr dirty="0" sz="10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>
                          <a:latin typeface="Calibri"/>
                          <a:cs typeface="Calibri"/>
                        </a:rPr>
                        <a:t>beneficiário.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702310">
                        <a:lnSpc>
                          <a:spcPct val="100000"/>
                        </a:lnSpc>
                      </a:pPr>
                      <a:r>
                        <a:rPr dirty="0" sz="1000" spc="25">
                          <a:latin typeface="Calibri"/>
                          <a:cs typeface="Calibri"/>
                        </a:rPr>
                        <a:t>PRAZO </a:t>
                      </a:r>
                      <a:r>
                        <a:rPr dirty="0" sz="100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0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00" spc="5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000" spc="-10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anos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R w="12700">
                      <a:solidFill>
                        <a:srgbClr val="45884B"/>
                      </a:solidFill>
                      <a:prstDash val="solid"/>
                    </a:lnR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39725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Calibri"/>
                          <a:cs typeface="Calibri"/>
                        </a:rPr>
                        <a:t>0,5 </a:t>
                      </a:r>
                      <a:r>
                        <a:rPr dirty="0" sz="1000" spc="75">
                          <a:latin typeface="Calibri"/>
                          <a:cs typeface="Calibri"/>
                        </a:rPr>
                        <a:t>% </a:t>
                      </a:r>
                      <a:r>
                        <a:rPr dirty="0" sz="100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00" spc="15">
                          <a:latin typeface="Calibri"/>
                          <a:cs typeface="Calibri"/>
                        </a:rPr>
                        <a:t>ano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45884B"/>
                      </a:solidFill>
                      <a:prstDash val="solid"/>
                    </a:lnL>
                    <a:lnT w="12700">
                      <a:solidFill>
                        <a:srgbClr val="45884B"/>
                      </a:solidFill>
                      <a:prstDash val="solid"/>
                    </a:lnT>
                    <a:lnB w="12700">
                      <a:solidFill>
                        <a:srgbClr val="45884B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" name="object 14"/>
          <p:cNvSpPr txBox="1"/>
          <p:nvPr/>
        </p:nvSpPr>
        <p:spPr>
          <a:xfrm>
            <a:off x="8096440" y="3175732"/>
            <a:ext cx="260985" cy="4495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750" spc="155">
                <a:latin typeface="Calibri"/>
                <a:cs typeface="Calibri"/>
              </a:rPr>
              <a:t>D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31609" y="3249445"/>
            <a:ext cx="18211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5">
                <a:latin typeface="Calibri"/>
                <a:cs typeface="Calibri"/>
              </a:rPr>
              <a:t>esenvolvido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45">
                <a:latin typeface="Calibri"/>
                <a:cs typeface="Calibri"/>
              </a:rPr>
              <a:t>incentivado</a:t>
            </a:r>
            <a:r>
              <a:rPr dirty="0" sz="1000" spc="55">
                <a:latin typeface="Calibri"/>
                <a:cs typeface="Calibri"/>
              </a:rPr>
              <a:t> </a:t>
            </a:r>
            <a:r>
              <a:rPr dirty="0" sz="1000" spc="40">
                <a:latin typeface="Calibri"/>
                <a:cs typeface="Calibri"/>
              </a:rPr>
              <a:t>pela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31609" y="3401845"/>
            <a:ext cx="182118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0">
                <a:latin typeface="Calibri"/>
                <a:cs typeface="Calibri"/>
              </a:rPr>
              <a:t>Fetaep em </a:t>
            </a:r>
            <a:r>
              <a:rPr dirty="0" sz="1000" spc="25">
                <a:latin typeface="Calibri"/>
                <a:cs typeface="Calibri"/>
              </a:rPr>
              <a:t>parceria </a:t>
            </a:r>
            <a:r>
              <a:rPr dirty="0" sz="1000" spc="40">
                <a:latin typeface="Calibri"/>
                <a:cs typeface="Calibri"/>
              </a:rPr>
              <a:t>com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10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Ema-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23201" y="3554245"/>
            <a:ext cx="202946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latin typeface="Calibri"/>
                <a:cs typeface="Calibri"/>
              </a:rPr>
              <a:t>ter,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40">
                <a:latin typeface="Calibri"/>
                <a:cs typeface="Calibri"/>
              </a:rPr>
              <a:t>Sistema </a:t>
            </a:r>
            <a:r>
              <a:rPr dirty="0" sz="1000" spc="35">
                <a:latin typeface="Calibri"/>
                <a:cs typeface="Calibri"/>
              </a:rPr>
              <a:t>de Plantio Direto</a:t>
            </a:r>
            <a:r>
              <a:rPr dirty="0" sz="1000" spc="20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3201" y="3706645"/>
            <a:ext cx="2035810" cy="3790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25">
                <a:latin typeface="Calibri"/>
                <a:cs typeface="Calibri"/>
              </a:rPr>
              <a:t>Hortaliças </a:t>
            </a:r>
            <a:r>
              <a:rPr dirty="0" sz="1000" spc="15">
                <a:latin typeface="Calibri"/>
                <a:cs typeface="Calibri"/>
              </a:rPr>
              <a:t>(SPDH) </a:t>
            </a:r>
            <a:r>
              <a:rPr dirty="0" sz="1000">
                <a:latin typeface="Calibri"/>
                <a:cs typeface="Calibri"/>
              </a:rPr>
              <a:t>é </a:t>
            </a:r>
            <a:r>
              <a:rPr dirty="0" sz="1000" spc="35">
                <a:latin typeface="Calibri"/>
                <a:cs typeface="Calibri"/>
              </a:rPr>
              <a:t>um </a:t>
            </a:r>
            <a:r>
              <a:rPr dirty="0" sz="1000" spc="30">
                <a:latin typeface="Calibri"/>
                <a:cs typeface="Calibri"/>
              </a:rPr>
              <a:t>dos </a:t>
            </a:r>
            <a:r>
              <a:rPr dirty="0" sz="1000" spc="20">
                <a:latin typeface="Calibri"/>
                <a:cs typeface="Calibri"/>
              </a:rPr>
              <a:t>projetos  </a:t>
            </a:r>
            <a:r>
              <a:rPr dirty="0" sz="1000" spc="25">
                <a:latin typeface="Calibri"/>
                <a:cs typeface="Calibri"/>
              </a:rPr>
              <a:t>inovadores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45">
                <a:latin typeface="Calibri"/>
                <a:cs typeface="Calibri"/>
              </a:rPr>
              <a:t>podem </a:t>
            </a:r>
            <a:r>
              <a:rPr dirty="0" sz="1000" spc="5">
                <a:latin typeface="Calibri"/>
                <a:cs typeface="Calibri"/>
              </a:rPr>
              <a:t>ser </a:t>
            </a:r>
            <a:r>
              <a:rPr dirty="0" sz="1000" spc="25">
                <a:latin typeface="Calibri"/>
                <a:cs typeface="Calibri"/>
              </a:rPr>
              <a:t>executa-  </a:t>
            </a:r>
            <a:r>
              <a:rPr dirty="0" sz="1000" spc="35">
                <a:latin typeface="Calibri"/>
                <a:cs typeface="Calibri"/>
              </a:rPr>
              <a:t>dos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potencializados com </a:t>
            </a:r>
            <a:r>
              <a:rPr dirty="0" sz="1000" spc="25">
                <a:latin typeface="Calibri"/>
                <a:cs typeface="Calibri"/>
              </a:rPr>
              <a:t>recursos 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-5">
                <a:latin typeface="Calibri"/>
                <a:cs typeface="Calibri"/>
              </a:rPr>
              <a:t>Pronaf, </a:t>
            </a:r>
            <a:r>
              <a:rPr dirty="0" sz="1000" spc="5">
                <a:latin typeface="Calibri"/>
                <a:cs typeface="Calibri"/>
              </a:rPr>
              <a:t>seja </a:t>
            </a:r>
            <a:r>
              <a:rPr dirty="0" sz="1000" spc="15">
                <a:latin typeface="Calibri"/>
                <a:cs typeface="Calibri"/>
              </a:rPr>
              <a:t>na </a:t>
            </a:r>
            <a:r>
              <a:rPr dirty="0" sz="1000" spc="10">
                <a:latin typeface="Calibri"/>
                <a:cs typeface="Calibri"/>
              </a:rPr>
              <a:t>linha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custeio </a:t>
            </a:r>
            <a:r>
              <a:rPr dirty="0" sz="1000" spc="25">
                <a:latin typeface="Calibri"/>
                <a:cs typeface="Calibri"/>
              </a:rPr>
              <a:t>ou  </a:t>
            </a:r>
            <a:r>
              <a:rPr dirty="0" sz="1000" spc="30">
                <a:latin typeface="Calibri"/>
                <a:cs typeface="Calibri"/>
              </a:rPr>
              <a:t>investimentos. A </a:t>
            </a:r>
            <a:r>
              <a:rPr dirty="0" sz="1000" spc="40">
                <a:latin typeface="Calibri"/>
                <a:cs typeface="Calibri"/>
              </a:rPr>
              <a:t>modalidade </a:t>
            </a:r>
            <a:r>
              <a:rPr dirty="0" sz="1000" spc="45">
                <a:latin typeface="Calibri"/>
                <a:cs typeface="Calibri"/>
              </a:rPr>
              <a:t>SPDH  </a:t>
            </a:r>
            <a:r>
              <a:rPr dirty="0" sz="1000" spc="40">
                <a:latin typeface="Calibri"/>
                <a:cs typeface="Calibri"/>
              </a:rPr>
              <a:t>tem </a:t>
            </a:r>
            <a:r>
              <a:rPr dirty="0" sz="1000" spc="55">
                <a:latin typeface="Calibri"/>
                <a:cs typeface="Calibri"/>
              </a:rPr>
              <a:t>levado </a:t>
            </a:r>
            <a:r>
              <a:rPr dirty="0" sz="1000" spc="50">
                <a:latin typeface="Calibri"/>
                <a:cs typeface="Calibri"/>
              </a:rPr>
              <a:t>novas </a:t>
            </a:r>
            <a:r>
              <a:rPr dirty="0" sz="1000" spc="45">
                <a:latin typeface="Calibri"/>
                <a:cs typeface="Calibri"/>
              </a:rPr>
              <a:t>ferramentas </a:t>
            </a:r>
            <a:r>
              <a:rPr dirty="0" sz="1000" spc="70">
                <a:latin typeface="Calibri"/>
                <a:cs typeface="Calibri"/>
              </a:rPr>
              <a:t>de  </a:t>
            </a:r>
            <a:r>
              <a:rPr dirty="0" sz="1000" spc="25">
                <a:latin typeface="Calibri"/>
                <a:cs typeface="Calibri"/>
              </a:rPr>
              <a:t>tecnologia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manejo </a:t>
            </a:r>
            <a:r>
              <a:rPr dirty="0" sz="1000" spc="10">
                <a:latin typeface="Calibri"/>
                <a:cs typeface="Calibri"/>
              </a:rPr>
              <a:t>aos </a:t>
            </a:r>
            <a:r>
              <a:rPr dirty="0" sz="1000" spc="15">
                <a:latin typeface="Calibri"/>
                <a:cs typeface="Calibri"/>
              </a:rPr>
              <a:t>agricultores  </a:t>
            </a:r>
            <a:r>
              <a:rPr dirty="0" sz="1000" spc="25">
                <a:latin typeface="Calibri"/>
                <a:cs typeface="Calibri"/>
              </a:rPr>
              <a:t>familiares </a:t>
            </a:r>
            <a:r>
              <a:rPr dirty="0" sz="1000" spc="35">
                <a:latin typeface="Calibri"/>
                <a:cs typeface="Calibri"/>
              </a:rPr>
              <a:t>da </a:t>
            </a:r>
            <a:r>
              <a:rPr dirty="0" sz="1000" spc="45">
                <a:latin typeface="Calibri"/>
                <a:cs typeface="Calibri"/>
              </a:rPr>
              <a:t>Região </a:t>
            </a:r>
            <a:r>
              <a:rPr dirty="0" sz="1000" spc="30">
                <a:latin typeface="Calibri"/>
                <a:cs typeface="Calibri"/>
              </a:rPr>
              <a:t>Metropolitana 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Curitiba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pode </a:t>
            </a:r>
            <a:r>
              <a:rPr dirty="0" sz="1000" spc="-5">
                <a:latin typeface="Calibri"/>
                <a:cs typeface="Calibri"/>
              </a:rPr>
              <a:t>ser </a:t>
            </a:r>
            <a:r>
              <a:rPr dirty="0" sz="1000" spc="10">
                <a:latin typeface="Calibri"/>
                <a:cs typeface="Calibri"/>
              </a:rPr>
              <a:t>estendido </a:t>
            </a:r>
            <a:r>
              <a:rPr dirty="0" sz="1000" spc="5">
                <a:latin typeface="Calibri"/>
                <a:cs typeface="Calibri"/>
              </a:rPr>
              <a:t>para  </a:t>
            </a:r>
            <a:r>
              <a:rPr dirty="0" sz="1000" spc="20">
                <a:latin typeface="Calibri"/>
                <a:cs typeface="Calibri"/>
              </a:rPr>
              <a:t>todo o </a:t>
            </a:r>
            <a:r>
              <a:rPr dirty="0" sz="1000">
                <a:latin typeface="Calibri"/>
                <a:cs typeface="Calibri"/>
              </a:rPr>
              <a:t>Paraná. </a:t>
            </a:r>
            <a:r>
              <a:rPr dirty="0" sz="1000" spc="25">
                <a:latin typeface="Calibri"/>
                <a:cs typeface="Calibri"/>
              </a:rPr>
              <a:t>O </a:t>
            </a:r>
            <a:r>
              <a:rPr dirty="0" sz="1000" spc="10">
                <a:latin typeface="Calibri"/>
                <a:cs typeface="Calibri"/>
              </a:rPr>
              <a:t>sistema</a:t>
            </a:r>
            <a:r>
              <a:rPr dirty="0" sz="1000" spc="5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caracteriza-</a:t>
            </a:r>
            <a:endParaRPr sz="1000">
              <a:latin typeface="Calibri"/>
              <a:cs typeface="Calibri"/>
            </a:endParaRPr>
          </a:p>
          <a:p>
            <a:pPr algn="just" marL="12700" marR="10795">
              <a:lnSpc>
                <a:spcPct val="100000"/>
              </a:lnSpc>
            </a:pPr>
            <a:r>
              <a:rPr dirty="0" sz="1000">
                <a:latin typeface="Calibri"/>
                <a:cs typeface="Calibri"/>
              </a:rPr>
              <a:t>-se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pelo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não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revolvimento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solo,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en-  </a:t>
            </a:r>
            <a:r>
              <a:rPr dirty="0" sz="1000" spc="-15">
                <a:latin typeface="Calibri"/>
                <a:cs typeface="Calibri"/>
              </a:rPr>
              <a:t>tre </a:t>
            </a:r>
            <a:r>
              <a:rPr dirty="0" sz="1000">
                <a:latin typeface="Calibri"/>
                <a:cs typeface="Calibri"/>
              </a:rPr>
              <a:t>outras técnicas, </a:t>
            </a:r>
            <a:r>
              <a:rPr dirty="0" sz="1000" spc="5">
                <a:latin typeface="Calibri"/>
                <a:cs typeface="Calibri"/>
              </a:rPr>
              <a:t>para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10">
                <a:latin typeface="Calibri"/>
                <a:cs typeface="Calibri"/>
              </a:rPr>
              <a:t>ao </a:t>
            </a:r>
            <a:r>
              <a:rPr dirty="0" sz="1000" spc="30">
                <a:latin typeface="Calibri"/>
                <a:cs typeface="Calibri"/>
              </a:rPr>
              <a:t>longo 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 spc="15">
                <a:latin typeface="Calibri"/>
                <a:cs typeface="Calibri"/>
              </a:rPr>
              <a:t>anos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0">
                <a:latin typeface="Calibri"/>
                <a:cs typeface="Calibri"/>
              </a:rPr>
              <a:t>produtor </a:t>
            </a:r>
            <a:r>
              <a:rPr dirty="0" sz="1000" spc="15">
                <a:latin typeface="Calibri"/>
                <a:cs typeface="Calibri"/>
              </a:rPr>
              <a:t>possa </a:t>
            </a:r>
            <a:r>
              <a:rPr dirty="0" sz="1000" spc="10">
                <a:latin typeface="Calibri"/>
                <a:cs typeface="Calibri"/>
              </a:rPr>
              <a:t>reduzir </a:t>
            </a:r>
            <a:r>
              <a:rPr dirty="0" sz="1000" spc="25">
                <a:latin typeface="Calibri"/>
                <a:cs typeface="Calibri"/>
              </a:rPr>
              <a:t>ou  </a:t>
            </a:r>
            <a:r>
              <a:rPr dirty="0" sz="1000">
                <a:latin typeface="Calibri"/>
                <a:cs typeface="Calibri"/>
              </a:rPr>
              <a:t>eliminar a </a:t>
            </a:r>
            <a:r>
              <a:rPr dirty="0" sz="1000" spc="10">
                <a:latin typeface="Calibri"/>
                <a:cs typeface="Calibri"/>
              </a:rPr>
              <a:t>necessidade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9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fertilizantes  </a:t>
            </a:r>
            <a:r>
              <a:rPr dirty="0" sz="1000" spc="5">
                <a:latin typeface="Calibri"/>
                <a:cs typeface="Calibri"/>
              </a:rPr>
              <a:t>químicos.</a:t>
            </a:r>
            <a:endParaRPr sz="1000">
              <a:latin typeface="Calibri"/>
              <a:cs typeface="Calibri"/>
            </a:endParaRPr>
          </a:p>
          <a:p>
            <a:pPr algn="just" marL="12700" marR="10795">
              <a:lnSpc>
                <a:spcPct val="100000"/>
              </a:lnSpc>
              <a:spcBef>
                <a:spcPts val="850"/>
              </a:spcBef>
            </a:pP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exemplo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>
                <a:latin typeface="Calibri"/>
                <a:cs typeface="Calibri"/>
              </a:rPr>
              <a:t>já ocorre </a:t>
            </a:r>
            <a:r>
              <a:rPr dirty="0" sz="1000" spc="5">
                <a:latin typeface="Calibri"/>
                <a:cs typeface="Calibri"/>
              </a:rPr>
              <a:t>nas </a:t>
            </a:r>
            <a:r>
              <a:rPr dirty="0" sz="1000" spc="20">
                <a:latin typeface="Calibri"/>
                <a:cs typeface="Calibri"/>
              </a:rPr>
              <a:t>gran-  </a:t>
            </a:r>
            <a:r>
              <a:rPr dirty="0" sz="1000" spc="25">
                <a:latin typeface="Calibri"/>
                <a:cs typeface="Calibri"/>
              </a:rPr>
              <a:t>des propriedades </a:t>
            </a:r>
            <a:r>
              <a:rPr dirty="0" sz="1000" spc="40">
                <a:latin typeface="Calibri"/>
                <a:cs typeface="Calibri"/>
              </a:rPr>
              <a:t>do </a:t>
            </a:r>
            <a:r>
              <a:rPr dirty="0" sz="1000" spc="35">
                <a:latin typeface="Calibri"/>
                <a:cs typeface="Calibri"/>
              </a:rPr>
              <a:t>agronegócio, </a:t>
            </a:r>
            <a:r>
              <a:rPr dirty="0" sz="1000">
                <a:latin typeface="Calibri"/>
                <a:cs typeface="Calibri"/>
              </a:rPr>
              <a:t>a  </a:t>
            </a:r>
            <a:r>
              <a:rPr dirty="0" sz="1000" spc="20">
                <a:latin typeface="Calibri"/>
                <a:cs typeface="Calibri"/>
              </a:rPr>
              <a:t>agricultura </a:t>
            </a:r>
            <a:r>
              <a:rPr dirty="0" sz="1000" spc="10">
                <a:latin typeface="Calibri"/>
                <a:cs typeface="Calibri"/>
              </a:rPr>
              <a:t>familiar </a:t>
            </a:r>
            <a:r>
              <a:rPr dirty="0" sz="1000" spc="15">
                <a:latin typeface="Calibri"/>
                <a:cs typeface="Calibri"/>
              </a:rPr>
              <a:t>tem </a:t>
            </a:r>
            <a:r>
              <a:rPr dirty="0" sz="1000" spc="20">
                <a:latin typeface="Calibri"/>
                <a:cs typeface="Calibri"/>
              </a:rPr>
              <a:t>apresentado  </a:t>
            </a:r>
            <a:r>
              <a:rPr dirty="0" sz="1000" spc="35">
                <a:latin typeface="Calibri"/>
                <a:cs typeface="Calibri"/>
              </a:rPr>
              <a:t>resultados </a:t>
            </a:r>
            <a:r>
              <a:rPr dirty="0" sz="1000" spc="40">
                <a:latin typeface="Calibri"/>
                <a:cs typeface="Calibri"/>
              </a:rPr>
              <a:t>positivos </a:t>
            </a:r>
            <a:r>
              <a:rPr dirty="0" sz="1000" spc="45">
                <a:latin typeface="Calibri"/>
                <a:cs typeface="Calibri"/>
              </a:rPr>
              <a:t>com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45">
                <a:latin typeface="Calibri"/>
                <a:cs typeface="Calibri"/>
              </a:rPr>
              <a:t>adoção  </a:t>
            </a:r>
            <a:r>
              <a:rPr dirty="0" sz="1000" spc="35">
                <a:latin typeface="Calibri"/>
                <a:cs typeface="Calibri"/>
              </a:rPr>
              <a:t>do </a:t>
            </a:r>
            <a:r>
              <a:rPr dirty="0" sz="1000" spc="15">
                <a:latin typeface="Calibri"/>
                <a:cs typeface="Calibri"/>
              </a:rPr>
              <a:t>sistema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plantio </a:t>
            </a:r>
            <a:r>
              <a:rPr dirty="0" sz="1000" spc="15">
                <a:latin typeface="Calibri"/>
                <a:cs typeface="Calibri"/>
              </a:rPr>
              <a:t>direto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irriga-  </a:t>
            </a:r>
            <a:r>
              <a:rPr dirty="0" sz="1000" spc="-5">
                <a:latin typeface="Calibri"/>
                <a:cs typeface="Calibri"/>
              </a:rPr>
              <a:t>ção. </a:t>
            </a:r>
            <a:r>
              <a:rPr dirty="0" sz="1000" spc="15">
                <a:latin typeface="Calibri"/>
                <a:cs typeface="Calibri"/>
              </a:rPr>
              <a:t>Adilson </a:t>
            </a:r>
            <a:r>
              <a:rPr dirty="0" sz="1000" spc="10">
                <a:latin typeface="Calibri"/>
                <a:cs typeface="Calibri"/>
              </a:rPr>
              <a:t>Bordignião, </a:t>
            </a:r>
            <a:r>
              <a:rPr dirty="0" sz="1000" spc="-5">
                <a:latin typeface="Calibri"/>
                <a:cs typeface="Calibri"/>
              </a:rPr>
              <a:t>45 </a:t>
            </a:r>
            <a:r>
              <a:rPr dirty="0" sz="1000" spc="5">
                <a:latin typeface="Calibri"/>
                <a:cs typeface="Calibri"/>
              </a:rPr>
              <a:t>anos, </a:t>
            </a:r>
            <a:r>
              <a:rPr dirty="0" sz="1000" spc="10">
                <a:latin typeface="Calibri"/>
                <a:cs typeface="Calibri"/>
              </a:rPr>
              <a:t>tem  </a:t>
            </a:r>
            <a:r>
              <a:rPr dirty="0" sz="1000" spc="25">
                <a:latin typeface="Calibri"/>
                <a:cs typeface="Calibri"/>
              </a:rPr>
              <a:t>uma </a:t>
            </a:r>
            <a:r>
              <a:rPr dirty="0" sz="1000" spc="30">
                <a:latin typeface="Calibri"/>
                <a:cs typeface="Calibri"/>
              </a:rPr>
              <a:t>pequena </a:t>
            </a:r>
            <a:r>
              <a:rPr dirty="0" sz="1000" spc="20">
                <a:latin typeface="Calibri"/>
                <a:cs typeface="Calibri"/>
              </a:rPr>
              <a:t>propriedade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horta-  </a:t>
            </a:r>
            <a:r>
              <a:rPr dirty="0" sz="1000" spc="25">
                <a:latin typeface="Calibri"/>
                <a:cs typeface="Calibri"/>
              </a:rPr>
              <a:t>liças </a:t>
            </a:r>
            <a:r>
              <a:rPr dirty="0" sz="1000" spc="35">
                <a:latin typeface="Calibri"/>
                <a:cs typeface="Calibri"/>
              </a:rPr>
              <a:t>no </a:t>
            </a:r>
            <a:r>
              <a:rPr dirty="0" sz="1000" spc="40">
                <a:latin typeface="Calibri"/>
                <a:cs typeface="Calibri"/>
              </a:rPr>
              <a:t>município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Almirante </a:t>
            </a:r>
            <a:r>
              <a:rPr dirty="0" sz="1000">
                <a:latin typeface="Calibri"/>
                <a:cs typeface="Calibri"/>
              </a:rPr>
              <a:t>Ta-  mandaré, </a:t>
            </a:r>
            <a:r>
              <a:rPr dirty="0" sz="1000" spc="10">
                <a:latin typeface="Calibri"/>
                <a:cs typeface="Calibri"/>
              </a:rPr>
              <a:t>na </a:t>
            </a:r>
            <a:r>
              <a:rPr dirty="0" sz="1000" spc="15">
                <a:latin typeface="Calibri"/>
                <a:cs typeface="Calibri"/>
              </a:rPr>
              <a:t>Região </a:t>
            </a:r>
            <a:r>
              <a:rPr dirty="0" sz="1000">
                <a:latin typeface="Calibri"/>
                <a:cs typeface="Calibri"/>
              </a:rPr>
              <a:t>Metropolitana</a:t>
            </a:r>
            <a:r>
              <a:rPr dirty="0" sz="1000" spc="-5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79230" y="3249445"/>
            <a:ext cx="2031364" cy="4248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latin typeface="Calibri"/>
                <a:cs typeface="Calibri"/>
              </a:rPr>
              <a:t>Curitiba </a:t>
            </a:r>
            <a:r>
              <a:rPr dirty="0" sz="1000" spc="25">
                <a:latin typeface="Calibri"/>
                <a:cs typeface="Calibri"/>
              </a:rPr>
              <a:t>onde </a:t>
            </a:r>
            <a:r>
              <a:rPr dirty="0" sz="1000" spc="15">
                <a:latin typeface="Calibri"/>
                <a:cs typeface="Calibri"/>
              </a:rPr>
              <a:t>adotou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5">
                <a:latin typeface="Calibri"/>
                <a:cs typeface="Calibri"/>
              </a:rPr>
              <a:t>plantio </a:t>
            </a:r>
            <a:r>
              <a:rPr dirty="0" sz="1000" spc="5">
                <a:latin typeface="Calibri"/>
                <a:cs typeface="Calibri"/>
              </a:rPr>
              <a:t>direto  </a:t>
            </a:r>
            <a:r>
              <a:rPr dirty="0" sz="1000" spc="20">
                <a:latin typeface="Calibri"/>
                <a:cs typeface="Calibri"/>
              </a:rPr>
              <a:t>há </a:t>
            </a:r>
            <a:r>
              <a:rPr dirty="0" sz="1000" spc="35">
                <a:latin typeface="Calibri"/>
                <a:cs typeface="Calibri"/>
              </a:rPr>
              <a:t>um </a:t>
            </a:r>
            <a:r>
              <a:rPr dirty="0" sz="1000" spc="25">
                <a:latin typeface="Calibri"/>
                <a:cs typeface="Calibri"/>
              </a:rPr>
              <a:t>ano em </a:t>
            </a:r>
            <a:r>
              <a:rPr dirty="0" sz="1000" spc="40">
                <a:latin typeface="Calibri"/>
                <a:cs typeface="Calibri"/>
              </a:rPr>
              <a:t>30% </a:t>
            </a:r>
            <a:r>
              <a:rPr dirty="0" sz="1000" spc="25">
                <a:latin typeface="Calibri"/>
                <a:cs typeface="Calibri"/>
              </a:rPr>
              <a:t>da propriedade,  </a:t>
            </a:r>
            <a:r>
              <a:rPr dirty="0" sz="1000" spc="20">
                <a:latin typeface="Calibri"/>
                <a:cs typeface="Calibri"/>
              </a:rPr>
              <a:t>constatando uma qualidade </a:t>
            </a:r>
            <a:r>
              <a:rPr dirty="0" sz="1000" spc="15">
                <a:latin typeface="Calibri"/>
                <a:cs typeface="Calibri"/>
              </a:rPr>
              <a:t>superior  </a:t>
            </a:r>
            <a:r>
              <a:rPr dirty="0" sz="1000" spc="50">
                <a:latin typeface="Calibri"/>
                <a:cs typeface="Calibri"/>
              </a:rPr>
              <a:t>do </a:t>
            </a:r>
            <a:r>
              <a:rPr dirty="0" sz="1000" spc="40">
                <a:latin typeface="Calibri"/>
                <a:cs typeface="Calibri"/>
              </a:rPr>
              <a:t>repolho, </a:t>
            </a:r>
            <a:r>
              <a:rPr dirty="0" sz="1000" spc="45">
                <a:latin typeface="Calibri"/>
                <a:cs typeface="Calibri"/>
              </a:rPr>
              <a:t>por exemplo. </a:t>
            </a:r>
            <a:r>
              <a:rPr dirty="0" sz="1000" spc="50">
                <a:latin typeface="Calibri"/>
                <a:cs typeface="Calibri"/>
              </a:rPr>
              <a:t>De </a:t>
            </a:r>
            <a:r>
              <a:rPr dirty="0" sz="1000" spc="45">
                <a:latin typeface="Calibri"/>
                <a:cs typeface="Calibri"/>
              </a:rPr>
              <a:t>dois  </a:t>
            </a:r>
            <a:r>
              <a:rPr dirty="0" sz="1000" spc="20">
                <a:latin typeface="Calibri"/>
                <a:cs typeface="Calibri"/>
              </a:rPr>
              <a:t>quilos em </a:t>
            </a:r>
            <a:r>
              <a:rPr dirty="0" sz="1000" spc="15">
                <a:latin typeface="Calibri"/>
                <a:cs typeface="Calibri"/>
              </a:rPr>
              <a:t>média, </a:t>
            </a:r>
            <a:r>
              <a:rPr dirty="0" sz="1000" spc="10">
                <a:latin typeface="Calibri"/>
                <a:cs typeface="Calibri"/>
              </a:rPr>
              <a:t>ele </a:t>
            </a:r>
            <a:r>
              <a:rPr dirty="0" sz="1000" spc="20">
                <a:latin typeface="Calibri"/>
                <a:cs typeface="Calibri"/>
              </a:rPr>
              <a:t>passou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colher  </a:t>
            </a:r>
            <a:r>
              <a:rPr dirty="0" sz="1000" spc="35">
                <a:latin typeface="Calibri"/>
                <a:cs typeface="Calibri"/>
              </a:rPr>
              <a:t>espécies de quase </a:t>
            </a:r>
            <a:r>
              <a:rPr dirty="0" sz="1000" spc="30">
                <a:latin typeface="Calibri"/>
                <a:cs typeface="Calibri"/>
              </a:rPr>
              <a:t>quatro quilos. </a:t>
            </a:r>
            <a:r>
              <a:rPr dirty="0" sz="1000" spc="25">
                <a:latin typeface="Calibri"/>
                <a:cs typeface="Calibri"/>
              </a:rPr>
              <a:t>O  SDPH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se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baseia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em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várias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ações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envol-  </a:t>
            </a:r>
            <a:r>
              <a:rPr dirty="0" sz="1000" spc="30">
                <a:latin typeface="Calibri"/>
                <a:cs typeface="Calibri"/>
              </a:rPr>
              <a:t>vendo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rotação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culturas, </a:t>
            </a:r>
            <a:r>
              <a:rPr dirty="0" sz="1000" spc="30">
                <a:latin typeface="Calibri"/>
                <a:cs typeface="Calibri"/>
              </a:rPr>
              <a:t>mínimo  </a:t>
            </a:r>
            <a:r>
              <a:rPr dirty="0" sz="1000" spc="20">
                <a:latin typeface="Calibri"/>
                <a:cs typeface="Calibri"/>
              </a:rPr>
              <a:t>revolvimento </a:t>
            </a:r>
            <a:r>
              <a:rPr dirty="0" sz="1000" spc="25">
                <a:latin typeface="Calibri"/>
                <a:cs typeface="Calibri"/>
              </a:rPr>
              <a:t>da </a:t>
            </a:r>
            <a:r>
              <a:rPr dirty="0" sz="1000">
                <a:latin typeface="Calibri"/>
                <a:cs typeface="Calibri"/>
              </a:rPr>
              <a:t>terra e </a:t>
            </a:r>
            <a:r>
              <a:rPr dirty="0" sz="1000" spc="25">
                <a:latin typeface="Calibri"/>
                <a:cs typeface="Calibri"/>
              </a:rPr>
              <a:t>manutenção  de </a:t>
            </a:r>
            <a:r>
              <a:rPr dirty="0" sz="1000" spc="15">
                <a:latin typeface="Calibri"/>
                <a:cs typeface="Calibri"/>
              </a:rPr>
              <a:t>cobertura </a:t>
            </a:r>
            <a:r>
              <a:rPr dirty="0" sz="1000" spc="25">
                <a:latin typeface="Calibri"/>
                <a:cs typeface="Calibri"/>
              </a:rPr>
              <a:t>vegetal </a:t>
            </a:r>
            <a:r>
              <a:rPr dirty="0" sz="1000" spc="15">
                <a:latin typeface="Calibri"/>
                <a:cs typeface="Calibri"/>
              </a:rPr>
              <a:t>permanente </a:t>
            </a:r>
            <a:r>
              <a:rPr dirty="0" sz="1000" spc="35">
                <a:latin typeface="Calibri"/>
                <a:cs typeface="Calibri"/>
              </a:rPr>
              <a:t>do  </a:t>
            </a:r>
            <a:r>
              <a:rPr dirty="0" sz="1000" spc="-5">
                <a:latin typeface="Calibri"/>
                <a:cs typeface="Calibri"/>
              </a:rPr>
              <a:t>solo,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popular </a:t>
            </a:r>
            <a:r>
              <a:rPr dirty="0" sz="1000" spc="5">
                <a:latin typeface="Calibri"/>
                <a:cs typeface="Calibri"/>
              </a:rPr>
              <a:t>palhada. </a:t>
            </a:r>
            <a:r>
              <a:rPr dirty="0" sz="1000" spc="-5">
                <a:latin typeface="Calibri"/>
                <a:cs typeface="Calibri"/>
              </a:rPr>
              <a:t>Ela </a:t>
            </a:r>
            <a:r>
              <a:rPr dirty="0" sz="1000" spc="15">
                <a:latin typeface="Calibri"/>
                <a:cs typeface="Calibri"/>
              </a:rPr>
              <a:t>protege </a:t>
            </a:r>
            <a:r>
              <a:rPr dirty="0" sz="1000" spc="20">
                <a:latin typeface="Calibri"/>
                <a:cs typeface="Calibri"/>
              </a:rPr>
              <a:t>o  solo das </a:t>
            </a:r>
            <a:r>
              <a:rPr dirty="0" sz="1000" spc="10">
                <a:latin typeface="Calibri"/>
                <a:cs typeface="Calibri"/>
              </a:rPr>
              <a:t>intempéries, </a:t>
            </a:r>
            <a:r>
              <a:rPr dirty="0" sz="1000" spc="20">
                <a:latin typeface="Calibri"/>
                <a:cs typeface="Calibri"/>
              </a:rPr>
              <a:t>ajuda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manter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nutrição </a:t>
            </a:r>
            <a:r>
              <a:rPr dirty="0" sz="1000" spc="5">
                <a:latin typeface="Calibri"/>
                <a:cs typeface="Calibri"/>
              </a:rPr>
              <a:t>natural </a:t>
            </a:r>
            <a:r>
              <a:rPr dirty="0" sz="1000" spc="20">
                <a:latin typeface="Calibri"/>
                <a:cs typeface="Calibri"/>
              </a:rPr>
              <a:t>da </a:t>
            </a:r>
            <a:r>
              <a:rPr dirty="0" sz="1000" spc="-10">
                <a:latin typeface="Calibri"/>
                <a:cs typeface="Calibri"/>
              </a:rPr>
              <a:t>terra </a:t>
            </a:r>
            <a:r>
              <a:rPr dirty="0" sz="1000">
                <a:latin typeface="Calibri"/>
                <a:cs typeface="Calibri"/>
              </a:rPr>
              <a:t>e a </a:t>
            </a:r>
            <a:r>
              <a:rPr dirty="0" sz="1000" spc="10">
                <a:latin typeface="Calibri"/>
                <a:cs typeface="Calibri"/>
              </a:rPr>
              <a:t>segurar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água </a:t>
            </a:r>
            <a:r>
              <a:rPr dirty="0" sz="1000" spc="20">
                <a:latin typeface="Calibri"/>
                <a:cs typeface="Calibri"/>
              </a:rPr>
              <a:t>acumulada da </a:t>
            </a:r>
            <a:r>
              <a:rPr dirty="0" sz="1000" spc="25">
                <a:latin typeface="Calibri"/>
                <a:cs typeface="Calibri"/>
              </a:rPr>
              <a:t>chuva </a:t>
            </a:r>
            <a:r>
              <a:rPr dirty="0" sz="1000" spc="20">
                <a:latin typeface="Calibri"/>
                <a:cs typeface="Calibri"/>
              </a:rPr>
              <a:t>por </a:t>
            </a:r>
            <a:r>
              <a:rPr dirty="0" sz="1000" spc="10">
                <a:latin typeface="Calibri"/>
                <a:cs typeface="Calibri"/>
              </a:rPr>
              <a:t>mais  </a:t>
            </a:r>
            <a:r>
              <a:rPr dirty="0" sz="1000" spc="15">
                <a:latin typeface="Calibri"/>
                <a:cs typeface="Calibri"/>
              </a:rPr>
              <a:t>tempo, </a:t>
            </a:r>
            <a:r>
              <a:rPr dirty="0" sz="1000" spc="25">
                <a:latin typeface="Calibri"/>
                <a:cs typeface="Calibri"/>
              </a:rPr>
              <a:t>mantendo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umidade </a:t>
            </a:r>
            <a:r>
              <a:rPr dirty="0" sz="1000" spc="20">
                <a:latin typeface="Calibri"/>
                <a:cs typeface="Calibri"/>
              </a:rPr>
              <a:t>neces-  </a:t>
            </a:r>
            <a:r>
              <a:rPr dirty="0" sz="1000" spc="-5">
                <a:latin typeface="Calibri"/>
                <a:cs typeface="Calibri"/>
              </a:rPr>
              <a:t>sária </a:t>
            </a:r>
            <a:r>
              <a:rPr dirty="0" sz="1000" spc="5">
                <a:latin typeface="Calibri"/>
                <a:cs typeface="Calibri"/>
              </a:rPr>
              <a:t>para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0">
                <a:latin typeface="Calibri"/>
                <a:cs typeface="Calibri"/>
              </a:rPr>
              <a:t>desenvolvimento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 spc="10">
                <a:latin typeface="Calibri"/>
                <a:cs typeface="Calibri"/>
              </a:rPr>
              <a:t>cul-  </a:t>
            </a:r>
            <a:r>
              <a:rPr dirty="0" sz="1000" spc="-5">
                <a:latin typeface="Calibri"/>
                <a:cs typeface="Calibri"/>
              </a:rPr>
              <a:t>tivos.</a:t>
            </a:r>
            <a:endParaRPr sz="1000">
              <a:latin typeface="Calibri"/>
              <a:cs typeface="Calibri"/>
            </a:endParaRPr>
          </a:p>
          <a:p>
            <a:pPr algn="just" marL="12700" marR="5715">
              <a:lnSpc>
                <a:spcPct val="100000"/>
              </a:lnSpc>
              <a:spcBef>
                <a:spcPts val="850"/>
              </a:spcBef>
            </a:pPr>
            <a:r>
              <a:rPr dirty="0" sz="1000" spc="25">
                <a:latin typeface="Calibri"/>
                <a:cs typeface="Calibri"/>
              </a:rPr>
              <a:t>João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Ribeiro </a:t>
            </a:r>
            <a:r>
              <a:rPr dirty="0" sz="1000" spc="-5">
                <a:latin typeface="Calibri"/>
                <a:cs typeface="Calibri"/>
              </a:rPr>
              <a:t>Reis </a:t>
            </a:r>
            <a:r>
              <a:rPr dirty="0" sz="1000">
                <a:latin typeface="Calibri"/>
                <a:cs typeface="Calibri"/>
              </a:rPr>
              <a:t>Júnior,</a:t>
            </a:r>
            <a:r>
              <a:rPr dirty="0" sz="1000" spc="-13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engenhei-  </a:t>
            </a:r>
            <a:r>
              <a:rPr dirty="0" sz="1000">
                <a:latin typeface="Calibri"/>
                <a:cs typeface="Calibri"/>
              </a:rPr>
              <a:t>ro </a:t>
            </a:r>
            <a:r>
              <a:rPr dirty="0" sz="1000" spc="25">
                <a:latin typeface="Calibri"/>
                <a:cs typeface="Calibri"/>
              </a:rPr>
              <a:t>agrônomo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5">
                <a:latin typeface="Calibri"/>
                <a:cs typeface="Calibri"/>
              </a:rPr>
              <a:t>coordenador regional  da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Emater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Curitiba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explica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que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no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Bra-  </a:t>
            </a:r>
            <a:r>
              <a:rPr dirty="0" sz="1000">
                <a:latin typeface="Calibri"/>
                <a:cs typeface="Calibri"/>
              </a:rPr>
              <a:t>sil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plantio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direto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é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mais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utilizado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nas  </a:t>
            </a:r>
            <a:r>
              <a:rPr dirty="0" sz="1000">
                <a:latin typeface="Calibri"/>
                <a:cs typeface="Calibri"/>
              </a:rPr>
              <a:t>culturas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grãos.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5">
                <a:latin typeface="Calibri"/>
                <a:cs typeface="Calibri"/>
              </a:rPr>
              <a:t>nas</a:t>
            </a:r>
            <a:r>
              <a:rPr dirty="0" sz="1000" spc="-13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hortaliças  </a:t>
            </a:r>
            <a:r>
              <a:rPr dirty="0" sz="1000">
                <a:latin typeface="Calibri"/>
                <a:cs typeface="Calibri"/>
              </a:rPr>
              <a:t>esta </a:t>
            </a:r>
            <a:r>
              <a:rPr dirty="0" sz="1000" spc="10">
                <a:latin typeface="Calibri"/>
                <a:cs typeface="Calibri"/>
              </a:rPr>
              <a:t>técnica </a:t>
            </a:r>
            <a:r>
              <a:rPr dirty="0" sz="1000">
                <a:latin typeface="Calibri"/>
                <a:cs typeface="Calibri"/>
              </a:rPr>
              <a:t>enfrenta certa</a:t>
            </a:r>
            <a:r>
              <a:rPr dirty="0" sz="1000" spc="-145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resistência,  </a:t>
            </a:r>
            <a:r>
              <a:rPr dirty="0" sz="1000" spc="25">
                <a:latin typeface="Calibri"/>
                <a:cs typeface="Calibri"/>
              </a:rPr>
              <a:t>mas </a:t>
            </a:r>
            <a:r>
              <a:rPr dirty="0" sz="1000" spc="35">
                <a:latin typeface="Calibri"/>
                <a:cs typeface="Calibri"/>
              </a:rPr>
              <a:t>que começa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ser </a:t>
            </a:r>
            <a:r>
              <a:rPr dirty="0" sz="1000" spc="35">
                <a:latin typeface="Calibri"/>
                <a:cs typeface="Calibri"/>
              </a:rPr>
              <a:t>vencida com  </a:t>
            </a:r>
            <a:r>
              <a:rPr dirty="0" sz="1000" spc="25">
                <a:latin typeface="Calibri"/>
                <a:cs typeface="Calibri"/>
              </a:rPr>
              <a:t>informação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resultados </a:t>
            </a:r>
            <a:r>
              <a:rPr dirty="0" sz="1000" spc="30">
                <a:latin typeface="Calibri"/>
                <a:cs typeface="Calibri"/>
              </a:rPr>
              <a:t>percebidos  </a:t>
            </a:r>
            <a:r>
              <a:rPr dirty="0" sz="1000" spc="20">
                <a:latin typeface="Calibri"/>
                <a:cs typeface="Calibri"/>
              </a:rPr>
              <a:t>pelo </a:t>
            </a:r>
            <a:r>
              <a:rPr dirty="0" sz="1000" spc="-5">
                <a:latin typeface="Calibri"/>
                <a:cs typeface="Calibri"/>
              </a:rPr>
              <a:t>produtor. </a:t>
            </a:r>
            <a:r>
              <a:rPr dirty="0" sz="1000" spc="25">
                <a:latin typeface="Calibri"/>
                <a:cs typeface="Calibri"/>
              </a:rPr>
              <a:t>João </a:t>
            </a:r>
            <a:r>
              <a:rPr dirty="0" sz="1000" spc="-5">
                <a:latin typeface="Calibri"/>
                <a:cs typeface="Calibri"/>
              </a:rPr>
              <a:t>Reais </a:t>
            </a:r>
            <a:r>
              <a:rPr dirty="0" sz="1000" spc="10">
                <a:latin typeface="Calibri"/>
                <a:cs typeface="Calibri"/>
              </a:rPr>
              <a:t>destaca</a:t>
            </a:r>
            <a:r>
              <a:rPr dirty="0" sz="1000" spc="-15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que  </a:t>
            </a:r>
            <a:r>
              <a:rPr dirty="0" sz="1000" spc="-40">
                <a:latin typeface="Calibri"/>
                <a:cs typeface="Calibri"/>
              </a:rPr>
              <a:t>“a </a:t>
            </a:r>
            <a:r>
              <a:rPr dirty="0" sz="1000" spc="15">
                <a:latin typeface="Calibri"/>
                <a:cs typeface="Calibri"/>
              </a:rPr>
              <a:t>partir </a:t>
            </a:r>
            <a:r>
              <a:rPr dirty="0" sz="1000" spc="40">
                <a:latin typeface="Calibri"/>
                <a:cs typeface="Calibri"/>
              </a:rPr>
              <a:t>do </a:t>
            </a:r>
            <a:r>
              <a:rPr dirty="0" sz="1000" spc="30">
                <a:latin typeface="Calibri"/>
                <a:cs typeface="Calibri"/>
              </a:rPr>
              <a:t>momento </a:t>
            </a:r>
            <a:r>
              <a:rPr dirty="0" sz="1000" spc="25">
                <a:latin typeface="Calibri"/>
                <a:cs typeface="Calibri"/>
              </a:rPr>
              <a:t>em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10">
                <a:latin typeface="Calibri"/>
                <a:cs typeface="Calibri"/>
              </a:rPr>
              <a:t>se</a:t>
            </a:r>
            <a:r>
              <a:rPr dirty="0" sz="1000" spc="17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in-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24665" y="7882140"/>
            <a:ext cx="3385185" cy="2056130"/>
          </a:xfrm>
          <a:prstGeom prst="rect">
            <a:avLst/>
          </a:prstGeom>
        </p:spPr>
        <p:txBody>
          <a:bodyPr wrap="square" lIns="0" tIns="1168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400" spc="-135" b="1" i="1">
                <a:solidFill>
                  <a:srgbClr val="00AEEF"/>
                </a:solidFill>
                <a:latin typeface="Century Gothic"/>
                <a:cs typeface="Century Gothic"/>
              </a:rPr>
              <a:t>Homenagem</a:t>
            </a:r>
            <a:endParaRPr sz="1400">
              <a:latin typeface="Century Gothic"/>
              <a:cs typeface="Century Gothic"/>
            </a:endParaRPr>
          </a:p>
          <a:p>
            <a:pPr algn="just" marL="12700" marR="5080">
              <a:lnSpc>
                <a:spcPct val="108300"/>
              </a:lnSpc>
              <a:spcBef>
                <a:spcPts val="489"/>
              </a:spcBef>
            </a:pPr>
            <a:r>
              <a:rPr dirty="0" sz="1000" spc="25">
                <a:latin typeface="Calibri"/>
                <a:cs typeface="Calibri"/>
              </a:rPr>
              <a:t>No dia </a:t>
            </a:r>
            <a:r>
              <a:rPr dirty="0" sz="1000" spc="-15">
                <a:latin typeface="Calibri"/>
                <a:cs typeface="Calibri"/>
              </a:rPr>
              <a:t>14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35">
                <a:latin typeface="Calibri"/>
                <a:cs typeface="Calibri"/>
              </a:rPr>
              <a:t>junho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Fetaep </a:t>
            </a:r>
            <a:r>
              <a:rPr dirty="0" sz="1000">
                <a:latin typeface="Calibri"/>
                <a:cs typeface="Calibri"/>
              </a:rPr>
              <a:t>e a </a:t>
            </a:r>
            <a:r>
              <a:rPr dirty="0" sz="1000" spc="30">
                <a:latin typeface="Calibri"/>
                <a:cs typeface="Calibri"/>
              </a:rPr>
              <a:t>agricultura </a:t>
            </a:r>
            <a:r>
              <a:rPr dirty="0" sz="1000" spc="20">
                <a:latin typeface="Calibri"/>
                <a:cs typeface="Calibri"/>
              </a:rPr>
              <a:t>familiar </a:t>
            </a:r>
            <a:r>
              <a:rPr dirty="0" sz="1000" spc="25">
                <a:latin typeface="Calibri"/>
                <a:cs typeface="Calibri"/>
              </a:rPr>
              <a:t>parana-  </a:t>
            </a:r>
            <a:r>
              <a:rPr dirty="0" sz="1000" spc="15">
                <a:latin typeface="Calibri"/>
                <a:cs typeface="Calibri"/>
              </a:rPr>
              <a:t>ense </a:t>
            </a:r>
            <a:r>
              <a:rPr dirty="0" sz="1000" spc="20">
                <a:latin typeface="Calibri"/>
                <a:cs typeface="Calibri"/>
              </a:rPr>
              <a:t>perderam </a:t>
            </a:r>
            <a:r>
              <a:rPr dirty="0" sz="1000" spc="35">
                <a:latin typeface="Calibri"/>
                <a:cs typeface="Calibri"/>
              </a:rPr>
              <a:t>Douglas </a:t>
            </a:r>
            <a:r>
              <a:rPr dirty="0" sz="1000" spc="20">
                <a:latin typeface="Calibri"/>
                <a:cs typeface="Calibri"/>
              </a:rPr>
              <a:t>Gonçalo, </a:t>
            </a:r>
            <a:r>
              <a:rPr dirty="0" sz="1000" spc="-5">
                <a:latin typeface="Calibri"/>
                <a:cs typeface="Calibri"/>
              </a:rPr>
              <a:t>52 </a:t>
            </a:r>
            <a:r>
              <a:rPr dirty="0" sz="1000" spc="10">
                <a:latin typeface="Calibri"/>
                <a:cs typeface="Calibri"/>
              </a:rPr>
              <a:t>anos. Ele </a:t>
            </a:r>
            <a:r>
              <a:rPr dirty="0" sz="1000">
                <a:latin typeface="Calibri"/>
                <a:cs typeface="Calibri"/>
              </a:rPr>
              <a:t>era </a:t>
            </a:r>
            <a:r>
              <a:rPr dirty="0" sz="1000" spc="10">
                <a:latin typeface="Calibri"/>
                <a:cs typeface="Calibri"/>
              </a:rPr>
              <a:t>assessor </a:t>
            </a:r>
            <a:r>
              <a:rPr dirty="0" sz="1000" spc="25">
                <a:latin typeface="Calibri"/>
                <a:cs typeface="Calibri"/>
              </a:rPr>
              <a:t>da  </a:t>
            </a:r>
            <a:r>
              <a:rPr dirty="0" sz="1000" spc="30">
                <a:latin typeface="Calibri"/>
                <a:cs typeface="Calibri"/>
              </a:rPr>
              <a:t>Regional </a:t>
            </a:r>
            <a:r>
              <a:rPr dirty="0" sz="1000" spc="15">
                <a:latin typeface="Calibri"/>
                <a:cs typeface="Calibri"/>
              </a:rPr>
              <a:t>Noroeste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Paranavaí </a:t>
            </a:r>
            <a:r>
              <a:rPr dirty="0" sz="1000" spc="30">
                <a:latin typeface="Calibri"/>
                <a:cs typeface="Calibri"/>
              </a:rPr>
              <a:t>pelo </a:t>
            </a:r>
            <a:r>
              <a:rPr dirty="0" sz="1000" spc="25">
                <a:latin typeface="Calibri"/>
                <a:cs typeface="Calibri"/>
              </a:rPr>
              <a:t>convênio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0">
                <a:latin typeface="Calibri"/>
                <a:cs typeface="Calibri"/>
              </a:rPr>
              <a:t>parceria </a:t>
            </a:r>
            <a:r>
              <a:rPr dirty="0" sz="1000" spc="30">
                <a:latin typeface="Calibri"/>
                <a:cs typeface="Calibri"/>
              </a:rPr>
              <a:t>que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Fetaep mantém </a:t>
            </a:r>
            <a:r>
              <a:rPr dirty="0" sz="1000" spc="20">
                <a:latin typeface="Calibri"/>
                <a:cs typeface="Calibri"/>
              </a:rPr>
              <a:t>com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-20">
                <a:latin typeface="Calibri"/>
                <a:cs typeface="Calibri"/>
              </a:rPr>
              <a:t>Emater, </a:t>
            </a:r>
            <a:r>
              <a:rPr dirty="0" sz="1000" spc="20">
                <a:latin typeface="Calibri"/>
                <a:cs typeface="Calibri"/>
              </a:rPr>
              <a:t>órgão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10">
                <a:latin typeface="Calibri"/>
                <a:cs typeface="Calibri"/>
              </a:rPr>
              <a:t>qual </a:t>
            </a:r>
            <a:r>
              <a:rPr dirty="0" sz="1000" spc="25">
                <a:latin typeface="Calibri"/>
                <a:cs typeface="Calibri"/>
              </a:rPr>
              <a:t>Douglas </a:t>
            </a:r>
            <a:r>
              <a:rPr dirty="0" sz="1000" spc="-10">
                <a:latin typeface="Calibri"/>
                <a:cs typeface="Calibri"/>
              </a:rPr>
              <a:t>era téc-  </a:t>
            </a:r>
            <a:r>
              <a:rPr dirty="0" sz="1000" spc="20">
                <a:latin typeface="Calibri"/>
                <a:cs typeface="Calibri"/>
              </a:rPr>
              <a:t>nico em </a:t>
            </a:r>
            <a:r>
              <a:rPr dirty="0" sz="1000" spc="5">
                <a:latin typeface="Calibri"/>
                <a:cs typeface="Calibri"/>
              </a:rPr>
              <a:t>Paranavaí. </a:t>
            </a: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Fetaep lamenta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perda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30">
                <a:latin typeface="Calibri"/>
                <a:cs typeface="Calibri"/>
              </a:rPr>
              <a:t>um </a:t>
            </a:r>
            <a:r>
              <a:rPr dirty="0" sz="1000" spc="10">
                <a:latin typeface="Calibri"/>
                <a:cs typeface="Calibri"/>
              </a:rPr>
              <a:t>excelente  </a:t>
            </a:r>
            <a:r>
              <a:rPr dirty="0" sz="1000" spc="5">
                <a:latin typeface="Calibri"/>
                <a:cs typeface="Calibri"/>
              </a:rPr>
              <a:t>profissional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-5">
                <a:latin typeface="Calibri"/>
                <a:cs typeface="Calibri"/>
              </a:rPr>
              <a:t>parceiro, </a:t>
            </a:r>
            <a:r>
              <a:rPr dirty="0" sz="1000" spc="5">
                <a:latin typeface="Calibri"/>
                <a:cs typeface="Calibri"/>
              </a:rPr>
              <a:t>extensionista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10">
                <a:latin typeface="Calibri"/>
                <a:cs typeface="Calibri"/>
              </a:rPr>
              <a:t>colaborou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maneira  </a:t>
            </a:r>
            <a:r>
              <a:rPr dirty="0" sz="1000" spc="20">
                <a:latin typeface="Calibri"/>
                <a:cs typeface="Calibri"/>
              </a:rPr>
              <a:t>decisiva </a:t>
            </a:r>
            <a:r>
              <a:rPr dirty="0" sz="1000" spc="15">
                <a:latin typeface="Calibri"/>
                <a:cs typeface="Calibri"/>
              </a:rPr>
              <a:t>para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valorização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5">
                <a:latin typeface="Calibri"/>
                <a:cs typeface="Calibri"/>
              </a:rPr>
              <a:t>fortalecimento </a:t>
            </a:r>
            <a:r>
              <a:rPr dirty="0" sz="1000" spc="25">
                <a:latin typeface="Calibri"/>
                <a:cs typeface="Calibri"/>
              </a:rPr>
              <a:t>da </a:t>
            </a:r>
            <a:r>
              <a:rPr dirty="0" sz="1000" spc="20">
                <a:latin typeface="Calibri"/>
                <a:cs typeface="Calibri"/>
              </a:rPr>
              <a:t>agricultura </a:t>
            </a:r>
            <a:r>
              <a:rPr dirty="0" sz="1000" spc="5">
                <a:latin typeface="Calibri"/>
                <a:cs typeface="Calibri"/>
              </a:rPr>
              <a:t>fa-  miliar </a:t>
            </a:r>
            <a:r>
              <a:rPr dirty="0" sz="1000" spc="25">
                <a:latin typeface="Calibri"/>
                <a:cs typeface="Calibri"/>
              </a:rPr>
              <a:t>no </a:t>
            </a:r>
            <a:r>
              <a:rPr dirty="0" sz="1000" spc="-5">
                <a:latin typeface="Calibri"/>
                <a:cs typeface="Calibri"/>
              </a:rPr>
              <a:t>Paraná. </a:t>
            </a:r>
            <a:r>
              <a:rPr dirty="0" sz="1000" spc="30">
                <a:latin typeface="Calibri"/>
                <a:cs typeface="Calibri"/>
              </a:rPr>
              <a:t>À </a:t>
            </a:r>
            <a:r>
              <a:rPr dirty="0" sz="1000" spc="15">
                <a:latin typeface="Calibri"/>
                <a:cs typeface="Calibri"/>
              </a:rPr>
              <a:t>época, </a:t>
            </a:r>
            <a:r>
              <a:rPr dirty="0" sz="1000" spc="20">
                <a:latin typeface="Calibri"/>
                <a:cs typeface="Calibri"/>
              </a:rPr>
              <a:t>em </a:t>
            </a:r>
            <a:r>
              <a:rPr dirty="0" sz="1000" spc="30">
                <a:latin typeface="Calibri"/>
                <a:cs typeface="Calibri"/>
              </a:rPr>
              <a:t>homenagem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Douglas </a:t>
            </a:r>
            <a:r>
              <a:rPr dirty="0" sz="1000" spc="20">
                <a:latin typeface="Calibri"/>
                <a:cs typeface="Calibri"/>
              </a:rPr>
              <a:t>Gonçalo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Fetaep </a:t>
            </a:r>
            <a:r>
              <a:rPr dirty="0" sz="1000" spc="5">
                <a:latin typeface="Calibri"/>
                <a:cs typeface="Calibri"/>
              </a:rPr>
              <a:t>decretou luto </a:t>
            </a:r>
            <a:r>
              <a:rPr dirty="0" sz="1000">
                <a:latin typeface="Calibri"/>
                <a:cs typeface="Calibri"/>
              </a:rPr>
              <a:t>oficial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-10">
                <a:latin typeface="Calibri"/>
                <a:cs typeface="Calibri"/>
              </a:rPr>
              <a:t>três </a:t>
            </a:r>
            <a:r>
              <a:rPr dirty="0" sz="1000" spc="-5">
                <a:latin typeface="Calibri"/>
                <a:cs typeface="Calibri"/>
              </a:rPr>
              <a:t>dias. </a:t>
            </a:r>
            <a:r>
              <a:rPr dirty="0" sz="1000" spc="30">
                <a:latin typeface="Calibri"/>
                <a:cs typeface="Calibri"/>
              </a:rPr>
              <a:t>À </a:t>
            </a:r>
            <a:r>
              <a:rPr dirty="0" sz="1000" spc="5">
                <a:latin typeface="Calibri"/>
                <a:cs typeface="Calibri"/>
              </a:rPr>
              <a:t>família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amigos </a:t>
            </a:r>
            <a:r>
              <a:rPr dirty="0" sz="1000" spc="10">
                <a:latin typeface="Calibri"/>
                <a:cs typeface="Calibri"/>
              </a:rPr>
              <a:t>os  </a:t>
            </a:r>
            <a:r>
              <a:rPr dirty="0" sz="1000" spc="5">
                <a:latin typeface="Calibri"/>
                <a:cs typeface="Calibri"/>
              </a:rPr>
              <a:t>sentimentos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-10">
                <a:latin typeface="Calibri"/>
                <a:cs typeface="Calibri"/>
              </a:rPr>
              <a:t>pesar.</a:t>
            </a:r>
            <a:r>
              <a:rPr dirty="0" sz="1000" spc="-7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FETAEP.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94872" y="412900"/>
            <a:ext cx="3803650" cy="44513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z="2750" spc="-105" b="1">
                <a:solidFill>
                  <a:srgbClr val="FFFFFF"/>
                </a:solidFill>
                <a:latin typeface="Century Gothic"/>
                <a:cs typeface="Century Gothic"/>
              </a:rPr>
              <a:t>Outras </a:t>
            </a:r>
            <a:r>
              <a:rPr dirty="0" u="none" sz="2750" spc="-80" b="1">
                <a:solidFill>
                  <a:srgbClr val="FFFFFF"/>
                </a:solidFill>
                <a:latin typeface="Century Gothic"/>
                <a:cs typeface="Century Gothic"/>
              </a:rPr>
              <a:t>linhas</a:t>
            </a:r>
            <a:r>
              <a:rPr dirty="0" u="none" sz="2750" spc="-484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u="none" sz="2750" spc="-260" b="1">
                <a:solidFill>
                  <a:srgbClr val="FFFFFF"/>
                </a:solidFill>
                <a:latin typeface="Century Gothic"/>
                <a:cs typeface="Century Gothic"/>
              </a:rPr>
              <a:t>do </a:t>
            </a:r>
            <a:r>
              <a:rPr dirty="0" u="none" sz="2750" spc="-160" b="1">
                <a:solidFill>
                  <a:srgbClr val="FFFFFF"/>
                </a:solidFill>
                <a:latin typeface="Century Gothic"/>
                <a:cs typeface="Century Gothic"/>
              </a:rPr>
              <a:t>PRONAF</a:t>
            </a:r>
            <a:endParaRPr sz="275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40283" y="2008475"/>
            <a:ext cx="2236470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 indent="289560">
              <a:lnSpc>
                <a:spcPct val="101200"/>
              </a:lnSpc>
              <a:spcBef>
                <a:spcPts val="80"/>
              </a:spcBef>
            </a:pPr>
            <a:r>
              <a:rPr dirty="0" sz="1400" spc="-35" b="1" i="1">
                <a:solidFill>
                  <a:srgbClr val="45884B"/>
                </a:solidFill>
                <a:latin typeface="Century Gothic"/>
                <a:cs typeface="Century Gothic"/>
              </a:rPr>
              <a:t>Linha </a:t>
            </a:r>
            <a:r>
              <a:rPr dirty="0" sz="1400" spc="-190" b="1" i="1">
                <a:solidFill>
                  <a:srgbClr val="45884B"/>
                </a:solidFill>
                <a:latin typeface="Century Gothic"/>
                <a:cs typeface="Century Gothic"/>
              </a:rPr>
              <a:t>/ </a:t>
            </a:r>
            <a:r>
              <a:rPr dirty="0" sz="1400" spc="-75" b="1" i="1">
                <a:solidFill>
                  <a:srgbClr val="45884B"/>
                </a:solidFill>
                <a:latin typeface="Century Gothic"/>
                <a:cs typeface="Century Gothic"/>
              </a:rPr>
              <a:t>finalidade </a:t>
            </a:r>
            <a:r>
              <a:rPr dirty="0" sz="1400" spc="-130" b="1" i="1">
                <a:solidFill>
                  <a:srgbClr val="45884B"/>
                </a:solidFill>
                <a:latin typeface="Century Gothic"/>
                <a:cs typeface="Century Gothic"/>
              </a:rPr>
              <a:t>do  </a:t>
            </a:r>
            <a:r>
              <a:rPr dirty="0" sz="1400" spc="-105" b="1" i="1">
                <a:solidFill>
                  <a:srgbClr val="45884B"/>
                </a:solidFill>
                <a:latin typeface="Century Gothic"/>
                <a:cs typeface="Century Gothic"/>
              </a:rPr>
              <a:t>empreendimento </a:t>
            </a:r>
            <a:r>
              <a:rPr dirty="0" sz="1400" spc="-190" b="1" i="1">
                <a:solidFill>
                  <a:srgbClr val="45884B"/>
                </a:solidFill>
                <a:latin typeface="Century Gothic"/>
                <a:cs typeface="Century Gothic"/>
              </a:rPr>
              <a:t>/</a:t>
            </a:r>
            <a:r>
              <a:rPr dirty="0" sz="1400" spc="-20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condições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85535" y="2220769"/>
            <a:ext cx="43497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0" b="1" i="1">
                <a:solidFill>
                  <a:srgbClr val="45884B"/>
                </a:solidFill>
                <a:latin typeface="Century Gothic"/>
                <a:cs typeface="Century Gothic"/>
              </a:rPr>
              <a:t>J</a:t>
            </a: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u</a:t>
            </a:r>
            <a:r>
              <a:rPr dirty="0" sz="1400" spc="60" b="1" i="1">
                <a:solidFill>
                  <a:srgbClr val="45884B"/>
                </a:solidFill>
                <a:latin typeface="Century Gothic"/>
                <a:cs typeface="Century Gothic"/>
              </a:rPr>
              <a:t>r</a:t>
            </a:r>
            <a:r>
              <a:rPr dirty="0" sz="1400" spc="-75" b="1" i="1">
                <a:solidFill>
                  <a:srgbClr val="45884B"/>
                </a:solidFill>
                <a:latin typeface="Century Gothic"/>
                <a:cs typeface="Century Gothic"/>
              </a:rPr>
              <a:t>os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55187" y="2220769"/>
            <a:ext cx="14217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0" b="1" i="1">
                <a:solidFill>
                  <a:srgbClr val="45884B"/>
                </a:solidFill>
                <a:latin typeface="Century Gothic"/>
                <a:cs typeface="Century Gothic"/>
              </a:rPr>
              <a:t>Prazos </a:t>
            </a:r>
            <a:r>
              <a:rPr dirty="0" sz="1400" spc="-195" b="1" i="1">
                <a:solidFill>
                  <a:srgbClr val="45884B"/>
                </a:solidFill>
                <a:latin typeface="Century Gothic"/>
                <a:cs typeface="Century Gothic"/>
              </a:rPr>
              <a:t>e</a:t>
            </a:r>
            <a:r>
              <a:rPr dirty="0" sz="1400" spc="-27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20" b="1" i="1">
                <a:solidFill>
                  <a:srgbClr val="45884B"/>
                </a:solidFill>
                <a:latin typeface="Century Gothic"/>
                <a:cs typeface="Century Gothic"/>
              </a:rPr>
              <a:t>carências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635172" y="3249445"/>
            <a:ext cx="2030095" cy="3943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latin typeface="Calibri"/>
                <a:cs typeface="Calibri"/>
              </a:rPr>
              <a:t>troduz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o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SPDH,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estrutura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física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bio-  </a:t>
            </a:r>
            <a:r>
              <a:rPr dirty="0" sz="1000" spc="40">
                <a:latin typeface="Calibri"/>
                <a:cs typeface="Calibri"/>
              </a:rPr>
              <a:t>lógica do </a:t>
            </a:r>
            <a:r>
              <a:rPr dirty="0" sz="1000" spc="25">
                <a:latin typeface="Calibri"/>
                <a:cs typeface="Calibri"/>
              </a:rPr>
              <a:t>solo </a:t>
            </a:r>
            <a:r>
              <a:rPr dirty="0" sz="1000" spc="30">
                <a:latin typeface="Calibri"/>
                <a:cs typeface="Calibri"/>
              </a:rPr>
              <a:t>começa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mudar. </a:t>
            </a:r>
            <a:r>
              <a:rPr dirty="0" sz="1000" spc="15">
                <a:latin typeface="Calibri"/>
                <a:cs typeface="Calibri"/>
              </a:rPr>
              <a:t>Isso  </a:t>
            </a:r>
            <a:r>
              <a:rPr dirty="0" sz="1000" spc="10">
                <a:latin typeface="Calibri"/>
                <a:cs typeface="Calibri"/>
              </a:rPr>
              <a:t>permite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>
                <a:latin typeface="Calibri"/>
                <a:cs typeface="Calibri"/>
              </a:rPr>
              <a:t>as </a:t>
            </a:r>
            <a:r>
              <a:rPr dirty="0" sz="1000" spc="10">
                <a:latin typeface="Calibri"/>
                <a:cs typeface="Calibri"/>
              </a:rPr>
              <a:t>plantas </a:t>
            </a:r>
            <a:r>
              <a:rPr dirty="0" sz="1000" spc="15">
                <a:latin typeface="Calibri"/>
                <a:cs typeface="Calibri"/>
              </a:rPr>
              <a:t>tenham </a:t>
            </a:r>
            <a:r>
              <a:rPr dirty="0" sz="1000" spc="5">
                <a:latin typeface="Calibri"/>
                <a:cs typeface="Calibri"/>
              </a:rPr>
              <a:t>raízes  </a:t>
            </a:r>
            <a:r>
              <a:rPr dirty="0" sz="1000" spc="25">
                <a:latin typeface="Calibri"/>
                <a:cs typeface="Calibri"/>
              </a:rPr>
              <a:t>melhores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sejam </a:t>
            </a:r>
            <a:r>
              <a:rPr dirty="0" sz="1000" spc="20">
                <a:latin typeface="Calibri"/>
                <a:cs typeface="Calibri"/>
              </a:rPr>
              <a:t>mais </a:t>
            </a:r>
            <a:r>
              <a:rPr dirty="0" sz="1000" spc="15">
                <a:latin typeface="Calibri"/>
                <a:cs typeface="Calibri"/>
              </a:rPr>
              <a:t>resistentes </a:t>
            </a:r>
            <a:r>
              <a:rPr dirty="0" sz="1000">
                <a:latin typeface="Calibri"/>
                <a:cs typeface="Calibri"/>
              </a:rPr>
              <a:t>a  </a:t>
            </a:r>
            <a:r>
              <a:rPr dirty="0" sz="1000" spc="30">
                <a:latin typeface="Calibri"/>
                <a:cs typeface="Calibri"/>
              </a:rPr>
              <a:t>períodos de </a:t>
            </a:r>
            <a:r>
              <a:rPr dirty="0" sz="1000" spc="15">
                <a:latin typeface="Calibri"/>
                <a:cs typeface="Calibri"/>
              </a:rPr>
              <a:t>veranico, </a:t>
            </a:r>
            <a:r>
              <a:rPr dirty="0" sz="1000" spc="25">
                <a:latin typeface="Calibri"/>
                <a:cs typeface="Calibri"/>
              </a:rPr>
              <a:t>por </a:t>
            </a:r>
            <a:r>
              <a:rPr dirty="0" sz="1000" spc="10">
                <a:latin typeface="Calibri"/>
                <a:cs typeface="Calibri"/>
              </a:rPr>
              <a:t>exemplo”,  </a:t>
            </a:r>
            <a:r>
              <a:rPr dirty="0" sz="1000" spc="-5">
                <a:latin typeface="Calibri"/>
                <a:cs typeface="Calibri"/>
              </a:rPr>
              <a:t>afirma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Reis.</a:t>
            </a:r>
            <a:endParaRPr sz="1000">
              <a:latin typeface="Calibri"/>
              <a:cs typeface="Calibri"/>
            </a:endParaRPr>
          </a:p>
          <a:p>
            <a:pPr algn="just" marL="12700" marR="5080">
              <a:lnSpc>
                <a:spcPct val="100000"/>
              </a:lnSpc>
              <a:spcBef>
                <a:spcPts val="850"/>
              </a:spcBef>
            </a:pPr>
            <a:r>
              <a:rPr dirty="0" sz="1000" spc="15">
                <a:latin typeface="Calibri"/>
                <a:cs typeface="Calibri"/>
              </a:rPr>
              <a:t>Além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 spc="10">
                <a:latin typeface="Calibri"/>
                <a:cs typeface="Calibri"/>
              </a:rPr>
              <a:t>benefícios </a:t>
            </a:r>
            <a:r>
              <a:rPr dirty="0" sz="1000" spc="15">
                <a:latin typeface="Calibri"/>
                <a:cs typeface="Calibri"/>
              </a:rPr>
              <a:t>econômicos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8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  produção, o </a:t>
            </a:r>
            <a:r>
              <a:rPr dirty="0" sz="1000" spc="15">
                <a:latin typeface="Calibri"/>
                <a:cs typeface="Calibri"/>
              </a:rPr>
              <a:t>agricultor contribui </a:t>
            </a:r>
            <a:r>
              <a:rPr dirty="0" sz="1000" spc="25">
                <a:latin typeface="Calibri"/>
                <a:cs typeface="Calibri"/>
              </a:rPr>
              <a:t>com 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30">
                <a:latin typeface="Calibri"/>
                <a:cs typeface="Calibri"/>
              </a:rPr>
              <a:t>meio ambiente </a:t>
            </a:r>
            <a:r>
              <a:rPr dirty="0" sz="1000" spc="15">
                <a:latin typeface="Calibri"/>
                <a:cs typeface="Calibri"/>
              </a:rPr>
              <a:t>através </a:t>
            </a:r>
            <a:r>
              <a:rPr dirty="0" sz="1000" spc="40">
                <a:latin typeface="Calibri"/>
                <a:cs typeface="Calibri"/>
              </a:rPr>
              <a:t>do </a:t>
            </a:r>
            <a:r>
              <a:rPr dirty="0" sz="1000" spc="30">
                <a:latin typeface="Calibri"/>
                <a:cs typeface="Calibri"/>
              </a:rPr>
              <a:t>plantio  </a:t>
            </a:r>
            <a:r>
              <a:rPr dirty="0" sz="1000" spc="5">
                <a:latin typeface="Calibri"/>
                <a:cs typeface="Calibri"/>
              </a:rPr>
              <a:t>direto. “Nossa </a:t>
            </a:r>
            <a:r>
              <a:rPr dirty="0" sz="1000" spc="20">
                <a:latin typeface="Calibri"/>
                <a:cs typeface="Calibri"/>
              </a:rPr>
              <a:t>agricultura </a:t>
            </a:r>
            <a:r>
              <a:rPr dirty="0" sz="1000" spc="10">
                <a:latin typeface="Calibri"/>
                <a:cs typeface="Calibri"/>
              </a:rPr>
              <a:t>familiar </a:t>
            </a:r>
            <a:r>
              <a:rPr dirty="0" sz="1000" spc="30">
                <a:latin typeface="Calibri"/>
                <a:cs typeface="Calibri"/>
              </a:rPr>
              <a:t>no  </a:t>
            </a:r>
            <a:r>
              <a:rPr dirty="0" sz="1000" spc="20">
                <a:latin typeface="Calibri"/>
                <a:cs typeface="Calibri"/>
              </a:rPr>
              <a:t>Paraná tem </a:t>
            </a:r>
            <a:r>
              <a:rPr dirty="0" sz="1000" spc="25">
                <a:latin typeface="Calibri"/>
                <a:cs typeface="Calibri"/>
              </a:rPr>
              <a:t>cultivo </a:t>
            </a:r>
            <a:r>
              <a:rPr dirty="0" sz="1000" spc="35">
                <a:latin typeface="Calibri"/>
                <a:cs typeface="Calibri"/>
              </a:rPr>
              <a:t>com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cobertura  </a:t>
            </a:r>
            <a:r>
              <a:rPr dirty="0" sz="1000" spc="25">
                <a:latin typeface="Calibri"/>
                <a:cs typeface="Calibri"/>
              </a:rPr>
              <a:t>de palha </a:t>
            </a:r>
            <a:r>
              <a:rPr dirty="0" sz="1000" spc="20">
                <a:latin typeface="Calibri"/>
                <a:cs typeface="Calibri"/>
              </a:rPr>
              <a:t>nas culturas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milho, </a:t>
            </a:r>
            <a:r>
              <a:rPr dirty="0" sz="1000" spc="10">
                <a:latin typeface="Calibri"/>
                <a:cs typeface="Calibri"/>
              </a:rPr>
              <a:t>soja,  </a:t>
            </a:r>
            <a:r>
              <a:rPr dirty="0" sz="1000" spc="40">
                <a:latin typeface="Calibri"/>
                <a:cs typeface="Calibri"/>
              </a:rPr>
              <a:t>trigo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5">
                <a:latin typeface="Calibri"/>
                <a:cs typeface="Calibri"/>
              </a:rPr>
              <a:t>feijão. </a:t>
            </a:r>
            <a:r>
              <a:rPr dirty="0" sz="1000" spc="20">
                <a:latin typeface="Calibri"/>
                <a:cs typeface="Calibri"/>
              </a:rPr>
              <a:t>Ela </a:t>
            </a:r>
            <a:r>
              <a:rPr dirty="0" sz="1000" spc="25">
                <a:latin typeface="Calibri"/>
                <a:cs typeface="Calibri"/>
              </a:rPr>
              <a:t>tem </a:t>
            </a:r>
            <a:r>
              <a:rPr dirty="0" sz="1000" spc="45">
                <a:latin typeface="Calibri"/>
                <a:cs typeface="Calibri"/>
              </a:rPr>
              <a:t>papel </a:t>
            </a:r>
            <a:r>
              <a:rPr dirty="0" sz="1000" spc="40">
                <a:latin typeface="Calibri"/>
                <a:cs typeface="Calibri"/>
              </a:rPr>
              <a:t>funda-  </a:t>
            </a:r>
            <a:r>
              <a:rPr dirty="0" sz="1000" spc="25">
                <a:latin typeface="Calibri"/>
                <a:cs typeface="Calibri"/>
              </a:rPr>
              <a:t>mental </a:t>
            </a:r>
            <a:r>
              <a:rPr dirty="0" sz="1000" spc="20">
                <a:latin typeface="Calibri"/>
                <a:cs typeface="Calibri"/>
              </a:rPr>
              <a:t>na </a:t>
            </a:r>
            <a:r>
              <a:rPr dirty="0" sz="1000" spc="25">
                <a:latin typeface="Calibri"/>
                <a:cs typeface="Calibri"/>
              </a:rPr>
              <a:t>preservação </a:t>
            </a:r>
            <a:r>
              <a:rPr dirty="0" sz="1000" spc="40">
                <a:latin typeface="Calibri"/>
                <a:cs typeface="Calibri"/>
              </a:rPr>
              <a:t>do </a:t>
            </a:r>
            <a:r>
              <a:rPr dirty="0" sz="1000" spc="25">
                <a:latin typeface="Calibri"/>
                <a:cs typeface="Calibri"/>
              </a:rPr>
              <a:t>meio am-  </a:t>
            </a:r>
            <a:r>
              <a:rPr dirty="0" sz="1000" spc="45">
                <a:latin typeface="Calibri"/>
                <a:cs typeface="Calibri"/>
              </a:rPr>
              <a:t>biente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na </a:t>
            </a:r>
            <a:r>
              <a:rPr dirty="0" sz="1000" spc="50">
                <a:latin typeface="Calibri"/>
                <a:cs typeface="Calibri"/>
              </a:rPr>
              <a:t>conservação do </a:t>
            </a:r>
            <a:r>
              <a:rPr dirty="0" sz="1000" spc="15">
                <a:latin typeface="Calibri"/>
                <a:cs typeface="Calibri"/>
              </a:rPr>
              <a:t>solo”,  </a:t>
            </a:r>
            <a:r>
              <a:rPr dirty="0" sz="1000" spc="35">
                <a:latin typeface="Calibri"/>
                <a:cs typeface="Calibri"/>
              </a:rPr>
              <a:t>disse </a:t>
            </a:r>
            <a:r>
              <a:rPr dirty="0" sz="1000" spc="20">
                <a:latin typeface="Calibri"/>
                <a:cs typeface="Calibri"/>
              </a:rPr>
              <a:t>Marcos </a:t>
            </a:r>
            <a:r>
              <a:rPr dirty="0" sz="1000" spc="30">
                <a:latin typeface="Calibri"/>
                <a:cs typeface="Calibri"/>
              </a:rPr>
              <a:t>Brambilla, </a:t>
            </a:r>
            <a:r>
              <a:rPr dirty="0" sz="1000" spc="35">
                <a:latin typeface="Calibri"/>
                <a:cs typeface="Calibri"/>
              </a:rPr>
              <a:t>presidente  </a:t>
            </a:r>
            <a:r>
              <a:rPr dirty="0" sz="1000" spc="30">
                <a:latin typeface="Calibri"/>
                <a:cs typeface="Calibri"/>
              </a:rPr>
              <a:t>da Fetaep </a:t>
            </a:r>
            <a:r>
              <a:rPr dirty="0" sz="1000" spc="25">
                <a:latin typeface="Calibri"/>
                <a:cs typeface="Calibri"/>
              </a:rPr>
              <a:t>(Federação </a:t>
            </a:r>
            <a:r>
              <a:rPr dirty="0" sz="1000" spc="35">
                <a:latin typeface="Calibri"/>
                <a:cs typeface="Calibri"/>
              </a:rPr>
              <a:t>dos </a:t>
            </a:r>
            <a:r>
              <a:rPr dirty="0" sz="1000" spc="20">
                <a:latin typeface="Calibri"/>
                <a:cs typeface="Calibri"/>
              </a:rPr>
              <a:t>Trabalha-  </a:t>
            </a:r>
            <a:r>
              <a:rPr dirty="0" sz="1000" spc="25">
                <a:latin typeface="Calibri"/>
                <a:cs typeface="Calibri"/>
              </a:rPr>
              <a:t>dores </a:t>
            </a:r>
            <a:r>
              <a:rPr dirty="0" sz="1000" spc="20">
                <a:latin typeface="Calibri"/>
                <a:cs typeface="Calibri"/>
              </a:rPr>
              <a:t>Rurais </a:t>
            </a:r>
            <a:r>
              <a:rPr dirty="0" sz="1000" spc="30">
                <a:latin typeface="Calibri"/>
                <a:cs typeface="Calibri"/>
              </a:rPr>
              <a:t>Agricultores </a:t>
            </a:r>
            <a:r>
              <a:rPr dirty="0" sz="1000" spc="20">
                <a:latin typeface="Calibri"/>
                <a:cs typeface="Calibri"/>
              </a:rPr>
              <a:t>Familiares  </a:t>
            </a:r>
            <a:r>
              <a:rPr dirty="0" sz="1000" spc="50">
                <a:latin typeface="Calibri"/>
                <a:cs typeface="Calibri"/>
              </a:rPr>
              <a:t>do Estado do </a:t>
            </a:r>
            <a:r>
              <a:rPr dirty="0" sz="1000" spc="25">
                <a:latin typeface="Calibri"/>
                <a:cs typeface="Calibri"/>
              </a:rPr>
              <a:t>Paraná). </a:t>
            </a:r>
            <a:r>
              <a:rPr dirty="0" sz="1000">
                <a:latin typeface="Calibri"/>
                <a:cs typeface="Calibri"/>
              </a:rPr>
              <a:t>“O </a:t>
            </a:r>
            <a:r>
              <a:rPr dirty="0" sz="1000" spc="40">
                <a:latin typeface="Calibri"/>
                <a:cs typeface="Calibri"/>
              </a:rPr>
              <a:t>manejo,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40">
                <a:latin typeface="Calibri"/>
                <a:cs typeface="Calibri"/>
              </a:rPr>
              <a:t>conservação </a:t>
            </a:r>
            <a:r>
              <a:rPr dirty="0" sz="1000" spc="45">
                <a:latin typeface="Calibri"/>
                <a:cs typeface="Calibri"/>
              </a:rPr>
              <a:t>do </a:t>
            </a:r>
            <a:r>
              <a:rPr dirty="0" sz="1000" spc="35">
                <a:latin typeface="Calibri"/>
                <a:cs typeface="Calibri"/>
              </a:rPr>
              <a:t>solo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da </a:t>
            </a:r>
            <a:r>
              <a:rPr dirty="0" sz="1000" spc="50">
                <a:latin typeface="Calibri"/>
                <a:cs typeface="Calibri"/>
              </a:rPr>
              <a:t>água </a:t>
            </a:r>
            <a:r>
              <a:rPr dirty="0" sz="1000">
                <a:latin typeface="Calibri"/>
                <a:cs typeface="Calibri"/>
              </a:rPr>
              <a:t>é  </a:t>
            </a:r>
            <a:r>
              <a:rPr dirty="0" sz="1000" spc="35">
                <a:latin typeface="Calibri"/>
                <a:cs typeface="Calibri"/>
              </a:rPr>
              <a:t>uma </a:t>
            </a:r>
            <a:r>
              <a:rPr dirty="0" sz="1000" spc="45">
                <a:latin typeface="Calibri"/>
                <a:cs typeface="Calibri"/>
              </a:rPr>
              <a:t>obrigação </a:t>
            </a:r>
            <a:r>
              <a:rPr dirty="0" sz="1000" spc="35">
                <a:latin typeface="Calibri"/>
                <a:cs typeface="Calibri"/>
              </a:rPr>
              <a:t>de </a:t>
            </a:r>
            <a:r>
              <a:rPr dirty="0" sz="1000" spc="45">
                <a:latin typeface="Calibri"/>
                <a:cs typeface="Calibri"/>
              </a:rPr>
              <a:t>quem </a:t>
            </a:r>
            <a:r>
              <a:rPr dirty="0" sz="1000" spc="40">
                <a:latin typeface="Calibri"/>
                <a:cs typeface="Calibri"/>
              </a:rPr>
              <a:t>produz. </a:t>
            </a:r>
            <a:r>
              <a:rPr dirty="0" sz="1000" spc="25">
                <a:latin typeface="Calibri"/>
                <a:cs typeface="Calibri"/>
              </a:rPr>
              <a:t>O  </a:t>
            </a:r>
            <a:r>
              <a:rPr dirty="0" sz="1000" spc="15">
                <a:latin typeface="Calibri"/>
                <a:cs typeface="Calibri"/>
              </a:rPr>
              <a:t>plantio </a:t>
            </a:r>
            <a:r>
              <a:rPr dirty="0" sz="1000" spc="10">
                <a:latin typeface="Calibri"/>
                <a:cs typeface="Calibri"/>
              </a:rPr>
              <a:t>direto </a:t>
            </a:r>
            <a:r>
              <a:rPr dirty="0" sz="1000">
                <a:latin typeface="Calibri"/>
                <a:cs typeface="Calibri"/>
              </a:rPr>
              <a:t>é </a:t>
            </a:r>
            <a:r>
              <a:rPr dirty="0" sz="1000" spc="20">
                <a:latin typeface="Calibri"/>
                <a:cs typeface="Calibri"/>
              </a:rPr>
              <a:t>uma </a:t>
            </a:r>
            <a:r>
              <a:rPr dirty="0" sz="1000" spc="5">
                <a:latin typeface="Calibri"/>
                <a:cs typeface="Calibri"/>
              </a:rPr>
              <a:t>ferramenta </a:t>
            </a:r>
            <a:r>
              <a:rPr dirty="0" sz="1000" spc="10">
                <a:latin typeface="Calibri"/>
                <a:cs typeface="Calibri"/>
              </a:rPr>
              <a:t>para  </a:t>
            </a:r>
            <a:r>
              <a:rPr dirty="0" sz="1000" spc="15">
                <a:latin typeface="Calibri"/>
                <a:cs typeface="Calibri"/>
              </a:rPr>
              <a:t>tornar </a:t>
            </a:r>
            <a:r>
              <a:rPr dirty="0" sz="1000" spc="20">
                <a:latin typeface="Calibri"/>
                <a:cs typeface="Calibri"/>
              </a:rPr>
              <a:t>isso </a:t>
            </a:r>
            <a:r>
              <a:rPr dirty="0" sz="1000" spc="10">
                <a:latin typeface="Calibri"/>
                <a:cs typeface="Calibri"/>
              </a:rPr>
              <a:t>possível”, </a:t>
            </a:r>
            <a:r>
              <a:rPr dirty="0" sz="1000" spc="35">
                <a:latin typeface="Calibri"/>
                <a:cs typeface="Calibri"/>
              </a:rPr>
              <a:t>observou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30">
                <a:latin typeface="Calibri"/>
                <a:cs typeface="Calibri"/>
              </a:rPr>
              <a:t>di-  rigente. </a:t>
            </a:r>
            <a:r>
              <a:rPr dirty="0" sz="1000" spc="50" i="1">
                <a:latin typeface="Arial Narrow"/>
                <a:cs typeface="Arial Narrow"/>
              </a:rPr>
              <a:t>(Com </a:t>
            </a:r>
            <a:r>
              <a:rPr dirty="0" sz="1000" spc="80" i="1">
                <a:latin typeface="Arial Narrow"/>
                <a:cs typeface="Arial Narrow"/>
              </a:rPr>
              <a:t>informação </a:t>
            </a:r>
            <a:r>
              <a:rPr dirty="0" sz="1000" spc="75" i="1">
                <a:latin typeface="Arial Narrow"/>
                <a:cs typeface="Arial Narrow"/>
              </a:rPr>
              <a:t>da </a:t>
            </a:r>
            <a:r>
              <a:rPr dirty="0" sz="1000" spc="45" i="1">
                <a:latin typeface="Arial Narrow"/>
                <a:cs typeface="Arial Narrow"/>
              </a:rPr>
              <a:t>Gazeta  </a:t>
            </a:r>
            <a:r>
              <a:rPr dirty="0" sz="1000" spc="60" i="1">
                <a:latin typeface="Arial Narrow"/>
                <a:cs typeface="Arial Narrow"/>
              </a:rPr>
              <a:t>do</a:t>
            </a:r>
            <a:r>
              <a:rPr dirty="0" sz="1000" spc="-55" i="1">
                <a:latin typeface="Arial Narrow"/>
                <a:cs typeface="Arial Narrow"/>
              </a:rPr>
              <a:t> </a:t>
            </a:r>
            <a:r>
              <a:rPr dirty="0" sz="1000" i="1">
                <a:latin typeface="Arial Narrow"/>
                <a:cs typeface="Arial Narrow"/>
              </a:rPr>
              <a:t>Povo).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64853" y="165934"/>
            <a:ext cx="130810" cy="50165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5">
                <a:latin typeface="Calibri"/>
                <a:cs typeface="Calibri"/>
              </a:rPr>
              <a:t>Imprensa</a:t>
            </a:r>
            <a:r>
              <a:rPr dirty="0" sz="700" spc="-80">
                <a:latin typeface="Calibri"/>
                <a:cs typeface="Calibri"/>
              </a:rPr>
              <a:t> </a:t>
            </a:r>
            <a:r>
              <a:rPr dirty="0" sz="700" spc="-75">
                <a:latin typeface="Calibri"/>
                <a:cs typeface="Calibri"/>
              </a:rPr>
              <a:t>Fetaep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49891" y="9335382"/>
            <a:ext cx="130810" cy="57785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latin typeface="Calibri"/>
                <a:cs typeface="Calibri"/>
              </a:rPr>
              <a:t>Divulgação/Fetaep.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89650" y="2642402"/>
            <a:ext cx="5589270" cy="36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200" spc="-110" b="1" i="1">
                <a:solidFill>
                  <a:srgbClr val="00AEEF"/>
                </a:solidFill>
                <a:latin typeface="Century Gothic"/>
                <a:cs typeface="Century Gothic"/>
              </a:rPr>
              <a:t>Sistema</a:t>
            </a:r>
            <a:r>
              <a:rPr dirty="0" sz="2200" spc="-215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spc="-270" b="1" i="1">
                <a:solidFill>
                  <a:srgbClr val="00AEEF"/>
                </a:solidFill>
                <a:latin typeface="Century Gothic"/>
                <a:cs typeface="Century Gothic"/>
              </a:rPr>
              <a:t>de</a:t>
            </a:r>
            <a:r>
              <a:rPr dirty="0" sz="2200" spc="-215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spc="-55" b="1" i="1">
                <a:solidFill>
                  <a:srgbClr val="00AEEF"/>
                </a:solidFill>
                <a:latin typeface="Century Gothic"/>
                <a:cs typeface="Century Gothic"/>
              </a:rPr>
              <a:t>Plantio</a:t>
            </a:r>
            <a:r>
              <a:rPr dirty="0" sz="2200" spc="-215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spc="-50" b="1" i="1">
                <a:solidFill>
                  <a:srgbClr val="00AEEF"/>
                </a:solidFill>
                <a:latin typeface="Century Gothic"/>
                <a:cs typeface="Century Gothic"/>
              </a:rPr>
              <a:t>Direto</a:t>
            </a:r>
            <a:r>
              <a:rPr dirty="0" sz="2200" spc="-210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spc="-270" b="1" i="1">
                <a:solidFill>
                  <a:srgbClr val="00AEEF"/>
                </a:solidFill>
                <a:latin typeface="Century Gothic"/>
                <a:cs typeface="Century Gothic"/>
              </a:rPr>
              <a:t>de</a:t>
            </a:r>
            <a:r>
              <a:rPr dirty="0" sz="2200" spc="-215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spc="-95" b="1" i="1">
                <a:solidFill>
                  <a:srgbClr val="00AEEF"/>
                </a:solidFill>
                <a:latin typeface="Century Gothic"/>
                <a:cs typeface="Century Gothic"/>
              </a:rPr>
              <a:t>Hortaliças</a:t>
            </a:r>
            <a:r>
              <a:rPr dirty="0" sz="2200" spc="-215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b="1" i="1">
                <a:solidFill>
                  <a:srgbClr val="00AEEF"/>
                </a:solidFill>
                <a:latin typeface="Century Gothic"/>
                <a:cs typeface="Century Gothic"/>
              </a:rPr>
              <a:t>–</a:t>
            </a:r>
            <a:r>
              <a:rPr dirty="0" sz="2200" spc="-215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sz="2200" spc="-40" b="1" i="1">
                <a:solidFill>
                  <a:srgbClr val="00AEEF"/>
                </a:solidFill>
                <a:latin typeface="Century Gothic"/>
                <a:cs typeface="Century Gothic"/>
              </a:rPr>
              <a:t>SPDH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142348" y="0"/>
            <a:ext cx="6510020" cy="3040380"/>
          </a:xfrm>
          <a:custGeom>
            <a:avLst/>
            <a:gdLst/>
            <a:ahLst/>
            <a:cxnLst/>
            <a:rect l="l" t="t" r="r" b="b"/>
            <a:pathLst>
              <a:path w="6510019" h="3040380">
                <a:moveTo>
                  <a:pt x="6509651" y="3039902"/>
                </a:moveTo>
                <a:lnTo>
                  <a:pt x="324002" y="3039902"/>
                </a:lnTo>
                <a:lnTo>
                  <a:pt x="276123" y="3036389"/>
                </a:lnTo>
                <a:lnTo>
                  <a:pt x="230425" y="3026184"/>
                </a:lnTo>
                <a:lnTo>
                  <a:pt x="187410" y="3009789"/>
                </a:lnTo>
                <a:lnTo>
                  <a:pt x="147579" y="2987704"/>
                </a:lnTo>
                <a:lnTo>
                  <a:pt x="111432" y="2960430"/>
                </a:lnTo>
                <a:lnTo>
                  <a:pt x="79471" y="2928470"/>
                </a:lnTo>
                <a:lnTo>
                  <a:pt x="52198" y="2892323"/>
                </a:lnTo>
                <a:lnTo>
                  <a:pt x="30113" y="2852492"/>
                </a:lnTo>
                <a:lnTo>
                  <a:pt x="13717" y="2809477"/>
                </a:lnTo>
                <a:lnTo>
                  <a:pt x="3512" y="2763779"/>
                </a:lnTo>
                <a:lnTo>
                  <a:pt x="0" y="2715900"/>
                </a:lnTo>
                <a:lnTo>
                  <a:pt x="0" y="0"/>
                </a:lnTo>
              </a:path>
            </a:pathLst>
          </a:custGeom>
          <a:ln w="1270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3649749" y="1431996"/>
            <a:ext cx="137541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Sistema de Plantio Direto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reduz uso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 defensivos 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agrícolas</a:t>
            </a:r>
            <a:r>
              <a:rPr dirty="0" sz="10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contribui</a:t>
            </a:r>
            <a:r>
              <a:rPr dirty="0" sz="10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para  preservação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000" spc="-1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meio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7299" y="10151288"/>
            <a:ext cx="14033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5">
                <a:latin typeface="Arial"/>
                <a:cs typeface="Arial"/>
              </a:rPr>
              <a:t>28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4884511" y="10151288"/>
            <a:ext cx="14224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0">
                <a:latin typeface="Arial"/>
                <a:cs typeface="Arial"/>
              </a:rPr>
              <a:t>29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649749" y="2041596"/>
            <a:ext cx="5676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ambiente.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96505" cy="10440035"/>
          </a:xfrm>
          <a:custGeom>
            <a:avLst/>
            <a:gdLst/>
            <a:ahLst/>
            <a:cxnLst/>
            <a:rect l="l" t="t" r="r" b="b"/>
            <a:pathLst>
              <a:path w="7596505" h="10440035">
                <a:moveTo>
                  <a:pt x="0" y="10439996"/>
                </a:moveTo>
                <a:lnTo>
                  <a:pt x="7595997" y="10439996"/>
                </a:lnTo>
                <a:lnTo>
                  <a:pt x="7595997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776006" cy="5901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123299" y="626249"/>
            <a:ext cx="3677920" cy="845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000"/>
              </a:lnSpc>
              <a:spcBef>
                <a:spcPts val="100"/>
              </a:spcBef>
            </a:pPr>
            <a:r>
              <a:rPr dirty="0" sz="1200" spc="-10" b="1" i="1">
                <a:solidFill>
                  <a:srgbClr val="45884B"/>
                </a:solidFill>
                <a:latin typeface="Calibri"/>
                <a:cs typeface="Calibri"/>
              </a:rPr>
              <a:t>Para</a:t>
            </a:r>
            <a:r>
              <a:rPr dirty="0" sz="12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20" b="1" i="1">
                <a:solidFill>
                  <a:srgbClr val="45884B"/>
                </a:solidFill>
                <a:latin typeface="Calibri"/>
                <a:cs typeface="Calibri"/>
              </a:rPr>
              <a:t>ter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45884B"/>
                </a:solidFill>
                <a:latin typeface="Calibri"/>
                <a:cs typeface="Calibri"/>
              </a:rPr>
              <a:t>direito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10" b="1" i="1">
                <a:solidFill>
                  <a:srgbClr val="45884B"/>
                </a:solidFill>
                <a:latin typeface="Calibri"/>
                <a:cs typeface="Calibri"/>
              </a:rPr>
              <a:t>ao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seguro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15" b="1" i="1">
                <a:solidFill>
                  <a:srgbClr val="45884B"/>
                </a:solidFill>
                <a:latin typeface="Calibri"/>
                <a:cs typeface="Calibri"/>
              </a:rPr>
              <a:t>o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agricultor</a:t>
            </a:r>
            <a:r>
              <a:rPr dirty="0" sz="12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10" b="1" i="1">
                <a:solidFill>
                  <a:srgbClr val="45884B"/>
                </a:solidFill>
                <a:latin typeface="Calibri"/>
                <a:cs typeface="Calibri"/>
              </a:rPr>
              <a:t>paga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10" b="1" i="1">
                <a:solidFill>
                  <a:srgbClr val="45884B"/>
                </a:solidFill>
                <a:latin typeface="Calibri"/>
                <a:cs typeface="Calibri"/>
              </a:rPr>
              <a:t>uma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alíquota,  </a:t>
            </a:r>
            <a:r>
              <a:rPr dirty="0" sz="1200" spc="5" b="1" i="1">
                <a:solidFill>
                  <a:srgbClr val="45884B"/>
                </a:solidFill>
                <a:latin typeface="Calibri"/>
                <a:cs typeface="Calibri"/>
              </a:rPr>
              <a:t>chamada</a:t>
            </a:r>
            <a:r>
              <a:rPr dirty="0" sz="12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2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45884B"/>
                </a:solidFill>
                <a:latin typeface="Calibri"/>
                <a:cs typeface="Calibri"/>
              </a:rPr>
              <a:t>adicional,</a:t>
            </a:r>
            <a:r>
              <a:rPr dirty="0" sz="12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45884B"/>
                </a:solidFill>
                <a:latin typeface="Calibri"/>
                <a:cs typeface="Calibri"/>
              </a:rPr>
              <a:t>que</a:t>
            </a:r>
            <a:r>
              <a:rPr dirty="0" sz="12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45884B"/>
                </a:solidFill>
                <a:latin typeface="Calibri"/>
                <a:cs typeface="Calibri"/>
              </a:rPr>
              <a:t>deve</a:t>
            </a:r>
            <a:r>
              <a:rPr dirty="0" sz="12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20" b="1" i="1">
                <a:solidFill>
                  <a:srgbClr val="45884B"/>
                </a:solidFill>
                <a:latin typeface="Calibri"/>
                <a:cs typeface="Calibri"/>
              </a:rPr>
              <a:t>estar</a:t>
            </a:r>
            <a:r>
              <a:rPr dirty="0" sz="12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45884B"/>
                </a:solidFill>
                <a:latin typeface="Calibri"/>
                <a:cs typeface="Calibri"/>
              </a:rPr>
              <a:t>prevista</a:t>
            </a:r>
            <a:r>
              <a:rPr dirty="0" sz="12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15" b="1" i="1">
                <a:solidFill>
                  <a:srgbClr val="45884B"/>
                </a:solidFill>
                <a:latin typeface="Calibri"/>
                <a:cs typeface="Calibri"/>
              </a:rPr>
              <a:t>no</a:t>
            </a:r>
            <a:r>
              <a:rPr dirty="0" sz="1200" spc="-4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45884B"/>
                </a:solidFill>
                <a:latin typeface="Calibri"/>
                <a:cs typeface="Calibri"/>
              </a:rPr>
              <a:t>contrato 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de </a:t>
            </a:r>
            <a:r>
              <a:rPr dirty="0" sz="1200" spc="-15" b="1" i="1">
                <a:solidFill>
                  <a:srgbClr val="45884B"/>
                </a:solidFill>
                <a:latin typeface="Calibri"/>
                <a:cs typeface="Calibri"/>
              </a:rPr>
              <a:t>crédito.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Essa alíquota </a:t>
            </a:r>
            <a:r>
              <a:rPr dirty="0" sz="1200" spc="-15" b="1" i="1">
                <a:solidFill>
                  <a:srgbClr val="45884B"/>
                </a:solidFill>
                <a:latin typeface="Calibri"/>
                <a:cs typeface="Calibri"/>
              </a:rPr>
              <a:t>deve ser </a:t>
            </a:r>
            <a:r>
              <a:rPr dirty="0" sz="1200" spc="10" b="1" i="1">
                <a:solidFill>
                  <a:srgbClr val="45884B"/>
                </a:solidFill>
                <a:latin typeface="Calibri"/>
                <a:cs typeface="Calibri"/>
              </a:rPr>
              <a:t>paga </a:t>
            </a:r>
            <a:r>
              <a:rPr dirty="0" sz="1200" b="1" i="1">
                <a:solidFill>
                  <a:srgbClr val="45884B"/>
                </a:solidFill>
                <a:latin typeface="Calibri"/>
                <a:cs typeface="Calibri"/>
              </a:rPr>
              <a:t>junto </a:t>
            </a:r>
            <a:r>
              <a:rPr dirty="0" sz="1200" spc="5" b="1" i="1">
                <a:solidFill>
                  <a:srgbClr val="45884B"/>
                </a:solidFill>
                <a:latin typeface="Calibri"/>
                <a:cs typeface="Calibri"/>
              </a:rPr>
              <a:t>com </a:t>
            </a:r>
            <a:r>
              <a:rPr dirty="0" sz="1200" spc="15" b="1" i="1">
                <a:solidFill>
                  <a:srgbClr val="45884B"/>
                </a:solidFill>
                <a:latin typeface="Calibri"/>
                <a:cs typeface="Calibri"/>
              </a:rPr>
              <a:t>o 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financiamento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10" b="1" i="1">
                <a:solidFill>
                  <a:srgbClr val="45884B"/>
                </a:solidFill>
                <a:latin typeface="Calibri"/>
                <a:cs typeface="Calibri"/>
              </a:rPr>
              <a:t>do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20" b="1" i="1">
                <a:solidFill>
                  <a:srgbClr val="45884B"/>
                </a:solidFill>
                <a:latin typeface="Calibri"/>
                <a:cs typeface="Calibri"/>
              </a:rPr>
              <a:t>PRONAF,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conforme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45884B"/>
                </a:solidFill>
                <a:latin typeface="Calibri"/>
                <a:cs typeface="Calibri"/>
              </a:rPr>
              <a:t>tabela</a:t>
            </a:r>
            <a:r>
              <a:rPr dirty="0" sz="12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45884B"/>
                </a:solidFill>
                <a:latin typeface="Calibri"/>
                <a:cs typeface="Calibri"/>
              </a:rPr>
              <a:t>abaixo: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123299" y="1842424"/>
            <a:ext cx="1454785" cy="5022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100" spc="-45" b="1" i="1">
                <a:solidFill>
                  <a:srgbClr val="45884B"/>
                </a:solidFill>
                <a:latin typeface="Century Gothic"/>
                <a:cs typeface="Century Gothic"/>
              </a:rPr>
              <a:t>S</a:t>
            </a:r>
            <a:r>
              <a:rPr dirty="0" sz="3100" spc="-30" b="1" i="1">
                <a:solidFill>
                  <a:srgbClr val="45884B"/>
                </a:solidFill>
                <a:latin typeface="Century Gothic"/>
                <a:cs typeface="Century Gothic"/>
              </a:rPr>
              <a:t>E</a:t>
            </a:r>
            <a:r>
              <a:rPr dirty="0" sz="3100" spc="-535" b="1" i="1">
                <a:solidFill>
                  <a:srgbClr val="45884B"/>
                </a:solidFill>
                <a:latin typeface="Century Gothic"/>
                <a:cs typeface="Century Gothic"/>
              </a:rPr>
              <a:t>G</a:t>
            </a:r>
            <a:r>
              <a:rPr dirty="0" sz="3100" spc="45" b="1" i="1">
                <a:solidFill>
                  <a:srgbClr val="45884B"/>
                </a:solidFill>
                <a:latin typeface="Century Gothic"/>
                <a:cs typeface="Century Gothic"/>
              </a:rPr>
              <a:t>U</a:t>
            </a:r>
            <a:r>
              <a:rPr dirty="0" sz="3100" spc="-20" b="1" i="1">
                <a:solidFill>
                  <a:srgbClr val="45884B"/>
                </a:solidFill>
                <a:latin typeface="Century Gothic"/>
                <a:cs typeface="Century Gothic"/>
              </a:rPr>
              <a:t>R</a:t>
            </a:r>
            <a:r>
              <a:rPr dirty="0" sz="3100" spc="-400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endParaRPr sz="310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30996" y="2563319"/>
            <a:ext cx="2028825" cy="141160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algn="r" marL="12700" marR="5080" indent="211454">
              <a:lnSpc>
                <a:spcPts val="3490"/>
              </a:lnSpc>
              <a:spcBef>
                <a:spcPts val="580"/>
              </a:spcBef>
            </a:pPr>
            <a:r>
              <a:rPr dirty="0" sz="3250" spc="-185" b="1" i="1">
                <a:solidFill>
                  <a:srgbClr val="FFFFFF"/>
                </a:solidFill>
                <a:latin typeface="Century Gothic"/>
                <a:cs typeface="Century Gothic"/>
              </a:rPr>
              <a:t>Seguro</a:t>
            </a:r>
            <a:r>
              <a:rPr dirty="0" sz="3250" spc="-409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50" spc="-340" b="1" i="1">
                <a:solidFill>
                  <a:srgbClr val="FFFFFF"/>
                </a:solidFill>
                <a:latin typeface="Century Gothic"/>
                <a:cs typeface="Century Gothic"/>
              </a:rPr>
              <a:t>da </a:t>
            </a:r>
            <a:r>
              <a:rPr dirty="0" sz="3250" spc="-14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3250" spc="-430" b="1" i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3250" spc="-330" b="1" i="1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dirty="0" sz="3250" spc="95" b="1" i="1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3250" spc="75" b="1" i="1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3250" spc="-685" b="1" i="1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dirty="0" sz="3250" spc="-135" b="1" i="1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3250" spc="65" b="1" i="1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3250" spc="125" b="1" i="1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dirty="0" sz="3250" spc="-125" b="1" i="1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dirty="0" sz="3250" spc="-114" b="1" i="1">
                <a:solidFill>
                  <a:srgbClr val="FFFFFF"/>
                </a:solidFill>
                <a:latin typeface="Century Gothic"/>
                <a:cs typeface="Century Gothic"/>
              </a:rPr>
              <a:t>ra  </a:t>
            </a:r>
            <a:r>
              <a:rPr dirty="0" sz="3250" spc="25" b="1" i="1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r>
              <a:rPr dirty="0" sz="3250" spc="-285" b="1" i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3250" spc="-415" b="1" i="1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dirty="0" sz="3250" spc="80" b="1" i="1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3250" spc="75" b="1" i="1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dirty="0" sz="3250" spc="55" b="1" i="1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dirty="0" sz="3250" spc="-90" b="1" i="1">
                <a:solidFill>
                  <a:srgbClr val="FFFFFF"/>
                </a:solidFill>
                <a:latin typeface="Century Gothic"/>
                <a:cs typeface="Century Gothic"/>
              </a:rPr>
              <a:t>ar</a:t>
            </a:r>
            <a:endParaRPr sz="325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32621" y="3622521"/>
            <a:ext cx="3272790" cy="18815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150" spc="-520" b="1" i="1">
                <a:solidFill>
                  <a:srgbClr val="FFFFFF"/>
                </a:solidFill>
                <a:latin typeface="Century Gothic"/>
                <a:cs typeface="Century Gothic"/>
              </a:rPr>
              <a:t>SEAF</a:t>
            </a:r>
            <a:endParaRPr sz="1215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3215" y="6786873"/>
            <a:ext cx="4636135" cy="1282700"/>
          </a:xfrm>
          <a:prstGeom prst="rect">
            <a:avLst/>
          </a:prstGeom>
        </p:spPr>
        <p:txBody>
          <a:bodyPr wrap="square" lIns="0" tIns="1314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35"/>
              </a:spcBef>
            </a:pPr>
            <a:r>
              <a:rPr dirty="0" sz="1650" spc="-220" b="1" i="1">
                <a:solidFill>
                  <a:srgbClr val="FFFFFF"/>
                </a:solidFill>
                <a:latin typeface="Century Gothic"/>
                <a:cs typeface="Century Gothic"/>
              </a:rPr>
              <a:t>O </a:t>
            </a:r>
            <a:r>
              <a:rPr dirty="0" sz="1650" spc="-155" b="1" i="1">
                <a:solidFill>
                  <a:srgbClr val="FFFFFF"/>
                </a:solidFill>
                <a:latin typeface="Century Gothic"/>
                <a:cs typeface="Century Gothic"/>
              </a:rPr>
              <a:t>que </a:t>
            </a:r>
            <a:r>
              <a:rPr dirty="0" sz="1650" spc="-229" b="1" i="1">
                <a:solidFill>
                  <a:srgbClr val="FFFFFF"/>
                </a:solidFill>
                <a:latin typeface="Century Gothic"/>
                <a:cs typeface="Century Gothic"/>
              </a:rPr>
              <a:t>é </a:t>
            </a:r>
            <a:r>
              <a:rPr dirty="0" sz="1650" spc="-130" b="1" i="1">
                <a:solidFill>
                  <a:srgbClr val="FFFFFF"/>
                </a:solidFill>
                <a:latin typeface="Century Gothic"/>
                <a:cs typeface="Century Gothic"/>
              </a:rPr>
              <a:t>o </a:t>
            </a:r>
            <a:r>
              <a:rPr dirty="0" sz="1650" spc="-145" b="1" i="1">
                <a:solidFill>
                  <a:srgbClr val="FFFFFF"/>
                </a:solidFill>
                <a:latin typeface="Century Gothic"/>
                <a:cs typeface="Century Gothic"/>
              </a:rPr>
              <a:t>PROAGRO</a:t>
            </a:r>
            <a:r>
              <a:rPr dirty="0" sz="1650" spc="-7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650" spc="-125" b="1" i="1">
                <a:solidFill>
                  <a:srgbClr val="FFFFFF"/>
                </a:solidFill>
                <a:latin typeface="Century Gothic"/>
                <a:cs typeface="Century Gothic"/>
              </a:rPr>
              <a:t>MAIS?</a:t>
            </a:r>
            <a:endParaRPr sz="1650">
              <a:latin typeface="Century Gothic"/>
              <a:cs typeface="Century Gothic"/>
            </a:endParaRPr>
          </a:p>
          <a:p>
            <a:pPr marL="12700" marR="5080">
              <a:lnSpc>
                <a:spcPct val="106600"/>
              </a:lnSpc>
              <a:spcBef>
                <a:spcPts val="590"/>
              </a:spcBef>
            </a:pPr>
            <a:r>
              <a:rPr dirty="0" sz="1250" spc="30" b="1">
                <a:solidFill>
                  <a:srgbClr val="FFFFFF"/>
                </a:solidFill>
                <a:latin typeface="Calibri"/>
                <a:cs typeface="Calibri"/>
              </a:rPr>
              <a:t>É um seguro </a:t>
            </a:r>
            <a:r>
              <a:rPr dirty="0" sz="1250" spc="10" b="1">
                <a:solidFill>
                  <a:srgbClr val="FFFFFF"/>
                </a:solidFill>
                <a:latin typeface="Calibri"/>
                <a:cs typeface="Calibri"/>
              </a:rPr>
              <a:t>muito importante para a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agricultura </a:t>
            </a:r>
            <a:r>
              <a:rPr dirty="0" sz="1250" spc="-10" b="1">
                <a:solidFill>
                  <a:srgbClr val="FFFFFF"/>
                </a:solidFill>
                <a:latin typeface="Calibri"/>
                <a:cs typeface="Calibri"/>
              </a:rPr>
              <a:t>familiar,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garante 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que o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agricultor </a:t>
            </a:r>
            <a:r>
              <a:rPr dirty="0" sz="1250" spc="20" b="1">
                <a:solidFill>
                  <a:srgbClr val="FFFFFF"/>
                </a:solidFill>
                <a:latin typeface="Calibri"/>
                <a:cs typeface="Calibri"/>
              </a:rPr>
              <a:t>possa </a:t>
            </a:r>
            <a:r>
              <a:rPr dirty="0" sz="1250" spc="5" b="1">
                <a:solidFill>
                  <a:srgbClr val="FFFFFF"/>
                </a:solidFill>
                <a:latin typeface="Calibri"/>
                <a:cs typeface="Calibri"/>
              </a:rPr>
              <a:t>cultivar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250" spc="5" b="1">
                <a:solidFill>
                  <a:srgbClr val="FFFFFF"/>
                </a:solidFill>
                <a:latin typeface="Calibri"/>
                <a:cs typeface="Calibri"/>
              </a:rPr>
              <a:t>forma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segura, </a:t>
            </a:r>
            <a:r>
              <a:rPr dirty="0" sz="1250" spc="20" b="1">
                <a:solidFill>
                  <a:srgbClr val="FFFFFF"/>
                </a:solidFill>
                <a:latin typeface="Calibri"/>
                <a:cs typeface="Calibri"/>
              </a:rPr>
              <a:t>pois poderá </a:t>
            </a:r>
            <a:r>
              <a:rPr dirty="0" sz="1250" spc="10" b="1">
                <a:solidFill>
                  <a:srgbClr val="FFFFFF"/>
                </a:solidFill>
                <a:latin typeface="Calibri"/>
                <a:cs typeface="Calibri"/>
              </a:rPr>
              <a:t>cobrir  </a:t>
            </a:r>
            <a:r>
              <a:rPr dirty="0" sz="1250" spc="-5" b="1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65" b="1">
                <a:solidFill>
                  <a:srgbClr val="FFFFFF"/>
                </a:solidFill>
                <a:latin typeface="Calibri"/>
                <a:cs typeface="Calibri"/>
              </a:rPr>
              <a:t>80%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Calibri"/>
                <a:cs typeface="Calibri"/>
              </a:rPr>
              <a:t>receita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bruta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5" b="1">
                <a:solidFill>
                  <a:srgbClr val="FFFFFF"/>
                </a:solidFill>
                <a:latin typeface="Calibri"/>
                <a:cs typeface="Calibri"/>
              </a:rPr>
              <a:t>esperada,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caso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0" b="1">
                <a:solidFill>
                  <a:srgbClr val="FFFFFF"/>
                </a:solidFill>
                <a:latin typeface="Calibri"/>
                <a:cs typeface="Calibri"/>
              </a:rPr>
              <a:t>ocorrências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perdas  </a:t>
            </a:r>
            <a:r>
              <a:rPr dirty="0" sz="1250" spc="20" b="1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fenômenos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b="1">
                <a:solidFill>
                  <a:srgbClr val="FFFFFF"/>
                </a:solidFill>
                <a:latin typeface="Calibri"/>
                <a:cs typeface="Calibri"/>
              </a:rPr>
              <a:t>naturais,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pragas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5" b="1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dirty="0" sz="125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20" b="1">
                <a:solidFill>
                  <a:srgbClr val="FFFFFF"/>
                </a:solidFill>
                <a:latin typeface="Calibri"/>
                <a:cs typeface="Calibri"/>
              </a:rPr>
              <a:t>doenças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spc="15" b="1">
                <a:solidFill>
                  <a:srgbClr val="FFFFFF"/>
                </a:solidFill>
                <a:latin typeface="Calibri"/>
                <a:cs typeface="Calibri"/>
              </a:rPr>
              <a:t>sem</a:t>
            </a:r>
            <a:r>
              <a:rPr dirty="0" sz="125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50" b="1">
                <a:solidFill>
                  <a:srgbClr val="FFFFFF"/>
                </a:solidFill>
                <a:latin typeface="Calibri"/>
                <a:cs typeface="Calibri"/>
              </a:rPr>
              <a:t>controle.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215" y="8476510"/>
            <a:ext cx="5462270" cy="6388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5900"/>
              </a:lnSpc>
              <a:spcBef>
                <a:spcPts val="95"/>
              </a:spcBef>
            </a:pPr>
            <a:r>
              <a:rPr dirty="0" sz="1900" spc="65" i="1">
                <a:latin typeface="Arial Narrow"/>
                <a:cs typeface="Arial Narrow"/>
              </a:rPr>
              <a:t>Cobertura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55" i="1">
                <a:latin typeface="Arial Narrow"/>
                <a:cs typeface="Arial Narrow"/>
              </a:rPr>
              <a:t>de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80" i="1">
                <a:latin typeface="Arial Narrow"/>
                <a:cs typeface="Arial Narrow"/>
              </a:rPr>
              <a:t>renda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80" i="1">
                <a:latin typeface="Arial Narrow"/>
                <a:cs typeface="Arial Narrow"/>
              </a:rPr>
              <a:t>líquida</a:t>
            </a:r>
            <a:r>
              <a:rPr dirty="0" sz="1900" spc="-80" i="1">
                <a:latin typeface="Arial Narrow"/>
                <a:cs typeface="Arial Narrow"/>
              </a:rPr>
              <a:t> </a:t>
            </a:r>
            <a:r>
              <a:rPr dirty="0" sz="1900" spc="55" i="1">
                <a:latin typeface="Arial Narrow"/>
                <a:cs typeface="Arial Narrow"/>
              </a:rPr>
              <a:t>de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70" i="1">
                <a:latin typeface="Arial Narrow"/>
                <a:cs typeface="Arial Narrow"/>
              </a:rPr>
              <a:t>até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-55" i="1">
                <a:latin typeface="Arial Narrow"/>
                <a:cs typeface="Arial Narrow"/>
              </a:rPr>
              <a:t>R$</a:t>
            </a:r>
            <a:r>
              <a:rPr dirty="0" sz="1900" spc="-80" i="1">
                <a:latin typeface="Arial Narrow"/>
                <a:cs typeface="Arial Narrow"/>
              </a:rPr>
              <a:t> </a:t>
            </a:r>
            <a:r>
              <a:rPr dirty="0" sz="1900" spc="65" i="1">
                <a:latin typeface="Arial Narrow"/>
                <a:cs typeface="Arial Narrow"/>
              </a:rPr>
              <a:t>40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125" i="1">
                <a:latin typeface="Arial Narrow"/>
                <a:cs typeface="Arial Narrow"/>
              </a:rPr>
              <a:t>mil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95" i="1">
                <a:latin typeface="Arial Narrow"/>
                <a:cs typeface="Arial Narrow"/>
              </a:rPr>
              <a:t>para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60" i="1">
                <a:latin typeface="Arial Narrow"/>
                <a:cs typeface="Arial Narrow"/>
              </a:rPr>
              <a:t>lavouras  </a:t>
            </a:r>
            <a:r>
              <a:rPr dirty="0" sz="1900" spc="65" i="1">
                <a:latin typeface="Arial Narrow"/>
                <a:cs typeface="Arial Narrow"/>
              </a:rPr>
              <a:t>permanentes</a:t>
            </a:r>
            <a:r>
              <a:rPr dirty="0" sz="1900" spc="-90" i="1">
                <a:latin typeface="Arial Narrow"/>
                <a:cs typeface="Arial Narrow"/>
              </a:rPr>
              <a:t> </a:t>
            </a:r>
            <a:r>
              <a:rPr dirty="0" sz="1900" spc="-5" i="1">
                <a:latin typeface="Arial Narrow"/>
                <a:cs typeface="Arial Narrow"/>
              </a:rPr>
              <a:t>e</a:t>
            </a:r>
            <a:r>
              <a:rPr dirty="0" sz="1900" spc="-90" i="1">
                <a:latin typeface="Arial Narrow"/>
                <a:cs typeface="Arial Narrow"/>
              </a:rPr>
              <a:t> </a:t>
            </a:r>
            <a:r>
              <a:rPr dirty="0" sz="1900" spc="35" i="1">
                <a:latin typeface="Arial Narrow"/>
                <a:cs typeface="Arial Narrow"/>
              </a:rPr>
              <a:t>olerícolas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-5" i="1">
                <a:latin typeface="Arial Narrow"/>
                <a:cs typeface="Arial Narrow"/>
              </a:rPr>
              <a:t>e</a:t>
            </a:r>
            <a:r>
              <a:rPr dirty="0" sz="1900" spc="-90" i="1">
                <a:latin typeface="Arial Narrow"/>
                <a:cs typeface="Arial Narrow"/>
              </a:rPr>
              <a:t> </a:t>
            </a:r>
            <a:r>
              <a:rPr dirty="0" sz="1900" spc="-55" i="1">
                <a:latin typeface="Arial Narrow"/>
                <a:cs typeface="Arial Narrow"/>
              </a:rPr>
              <a:t>R$</a:t>
            </a:r>
            <a:r>
              <a:rPr dirty="0" sz="1900" spc="-90" i="1">
                <a:latin typeface="Arial Narrow"/>
                <a:cs typeface="Arial Narrow"/>
              </a:rPr>
              <a:t> </a:t>
            </a:r>
            <a:r>
              <a:rPr dirty="0" sz="1900" spc="50" i="1">
                <a:latin typeface="Arial Narrow"/>
                <a:cs typeface="Arial Narrow"/>
              </a:rPr>
              <a:t>22</a:t>
            </a:r>
            <a:r>
              <a:rPr dirty="0" sz="1900" spc="-85" i="1">
                <a:latin typeface="Arial Narrow"/>
                <a:cs typeface="Arial Narrow"/>
              </a:rPr>
              <a:t> </a:t>
            </a:r>
            <a:r>
              <a:rPr dirty="0" sz="1900" spc="125" i="1">
                <a:latin typeface="Arial Narrow"/>
                <a:cs typeface="Arial Narrow"/>
              </a:rPr>
              <a:t>mil</a:t>
            </a:r>
            <a:r>
              <a:rPr dirty="0" sz="1900" spc="-90" i="1">
                <a:latin typeface="Arial Narrow"/>
                <a:cs typeface="Arial Narrow"/>
              </a:rPr>
              <a:t> </a:t>
            </a:r>
            <a:r>
              <a:rPr dirty="0" sz="1900" spc="95" i="1">
                <a:latin typeface="Arial Narrow"/>
                <a:cs typeface="Arial Narrow"/>
              </a:rPr>
              <a:t>para</a:t>
            </a:r>
            <a:r>
              <a:rPr dirty="0" sz="1900" spc="-90" i="1">
                <a:latin typeface="Arial Narrow"/>
                <a:cs typeface="Arial Narrow"/>
              </a:rPr>
              <a:t> </a:t>
            </a:r>
            <a:r>
              <a:rPr dirty="0" sz="1900" spc="50" i="1">
                <a:latin typeface="Arial Narrow"/>
                <a:cs typeface="Arial Narrow"/>
              </a:rPr>
              <a:t>demais.</a:t>
            </a:r>
            <a:endParaRPr sz="19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64853" y="187567"/>
            <a:ext cx="130810" cy="467359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5">
                <a:latin typeface="Calibri"/>
                <a:cs typeface="Calibri"/>
              </a:rPr>
              <a:t>FreePick/jcomp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0162" y="6024614"/>
            <a:ext cx="1188720" cy="1181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372745">
              <a:lnSpc>
                <a:spcPct val="108300"/>
              </a:lnSpc>
              <a:spcBef>
                <a:spcPts val="100"/>
              </a:spcBef>
            </a:pPr>
            <a:r>
              <a:rPr dirty="0" sz="1000" spc="25" i="1">
                <a:solidFill>
                  <a:srgbClr val="FFD861"/>
                </a:solidFill>
                <a:latin typeface="Arial Narrow"/>
                <a:cs typeface="Arial Narrow"/>
              </a:rPr>
              <a:t>O </a:t>
            </a:r>
            <a:r>
              <a:rPr dirty="0" sz="1000" spc="30" i="1">
                <a:solidFill>
                  <a:srgbClr val="FFD861"/>
                </a:solidFill>
                <a:latin typeface="Arial Narrow"/>
                <a:cs typeface="Arial Narrow"/>
              </a:rPr>
              <a:t>seguro</a:t>
            </a:r>
            <a:r>
              <a:rPr dirty="0" sz="1000" spc="-18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-5" i="1">
                <a:solidFill>
                  <a:srgbClr val="FFD861"/>
                </a:solidFill>
                <a:latin typeface="Arial Narrow"/>
                <a:cs typeface="Arial Narrow"/>
              </a:rPr>
              <a:t>é</a:t>
            </a:r>
            <a:r>
              <a:rPr dirty="0" sz="1000" spc="-7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85" i="1">
                <a:solidFill>
                  <a:srgbClr val="FFD861"/>
                </a:solidFill>
                <a:latin typeface="Arial Narrow"/>
                <a:cs typeface="Arial Narrow"/>
              </a:rPr>
              <a:t>uma </a:t>
            </a:r>
            <a:r>
              <a:rPr dirty="0" sz="1000" spc="3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45" i="1">
                <a:solidFill>
                  <a:srgbClr val="FFD861"/>
                </a:solidFill>
                <a:latin typeface="Arial Narrow"/>
                <a:cs typeface="Arial Narrow"/>
              </a:rPr>
              <a:t>ferramenta</a:t>
            </a:r>
            <a:r>
              <a:rPr dirty="0" sz="1000" spc="-11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55" i="1">
                <a:solidFill>
                  <a:srgbClr val="FFD861"/>
                </a:solidFill>
                <a:latin typeface="Arial Narrow"/>
                <a:cs typeface="Arial Narrow"/>
              </a:rPr>
              <a:t>para </a:t>
            </a:r>
            <a:r>
              <a:rPr dirty="0" sz="1000" spc="3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60" i="1">
                <a:solidFill>
                  <a:srgbClr val="FFD861"/>
                </a:solidFill>
                <a:latin typeface="Arial Narrow"/>
                <a:cs typeface="Arial Narrow"/>
              </a:rPr>
              <a:t>mitigar</a:t>
            </a:r>
            <a:r>
              <a:rPr dirty="0" sz="1000" spc="-12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5" i="1">
                <a:solidFill>
                  <a:srgbClr val="FFD861"/>
                </a:solidFill>
                <a:latin typeface="Arial Narrow"/>
                <a:cs typeface="Arial Narrow"/>
              </a:rPr>
              <a:t>riscos </a:t>
            </a:r>
            <a:r>
              <a:rPr dirty="0" sz="1000" spc="-2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FFD861"/>
                </a:solidFill>
                <a:latin typeface="Arial Narrow"/>
                <a:cs typeface="Arial Narrow"/>
              </a:rPr>
              <a:t>climáticos</a:t>
            </a:r>
            <a:r>
              <a:rPr dirty="0" sz="1000" spc="-9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65" i="1">
                <a:solidFill>
                  <a:srgbClr val="FFD861"/>
                </a:solidFill>
                <a:latin typeface="Arial Narrow"/>
                <a:cs typeface="Arial Narrow"/>
              </a:rPr>
              <a:t>ou</a:t>
            </a:r>
            <a:r>
              <a:rPr dirty="0" sz="1000" spc="-9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25" i="1">
                <a:solidFill>
                  <a:srgbClr val="FFD861"/>
                </a:solidFill>
                <a:latin typeface="Arial Narrow"/>
                <a:cs typeface="Arial Narrow"/>
              </a:rPr>
              <a:t>aqueles </a:t>
            </a:r>
            <a:r>
              <a:rPr dirty="0" sz="1000" spc="-2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FFD861"/>
                </a:solidFill>
                <a:latin typeface="Arial Narrow"/>
                <a:cs typeface="Arial Narrow"/>
              </a:rPr>
              <a:t>provocados</a:t>
            </a:r>
            <a:r>
              <a:rPr dirty="0" sz="1000" spc="-9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60" i="1">
                <a:solidFill>
                  <a:srgbClr val="FFD861"/>
                </a:solidFill>
                <a:latin typeface="Arial Narrow"/>
                <a:cs typeface="Arial Narrow"/>
              </a:rPr>
              <a:t>por</a:t>
            </a:r>
            <a:r>
              <a:rPr dirty="0" sz="1000" spc="-9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FFD861"/>
                </a:solidFill>
                <a:latin typeface="Arial Narrow"/>
                <a:cs typeface="Arial Narrow"/>
              </a:rPr>
              <a:t>pragas </a:t>
            </a:r>
            <a:r>
              <a:rPr dirty="0" sz="1000" spc="-2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-5" i="1">
                <a:solidFill>
                  <a:srgbClr val="FFD861"/>
                </a:solidFill>
                <a:latin typeface="Arial Narrow"/>
                <a:cs typeface="Arial Narrow"/>
              </a:rPr>
              <a:t>e </a:t>
            </a:r>
            <a:r>
              <a:rPr dirty="0" sz="1000" spc="30" i="1">
                <a:solidFill>
                  <a:srgbClr val="FFD861"/>
                </a:solidFill>
                <a:latin typeface="Arial Narrow"/>
                <a:cs typeface="Arial Narrow"/>
              </a:rPr>
              <a:t>doenças</a:t>
            </a:r>
            <a:r>
              <a:rPr dirty="0" sz="1000" spc="-14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FFD861"/>
                </a:solidFill>
                <a:latin typeface="Arial Narrow"/>
                <a:cs typeface="Arial Narrow"/>
              </a:rPr>
              <a:t>que</a:t>
            </a:r>
            <a:r>
              <a:rPr dirty="0" sz="1000" spc="-7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50" i="1">
                <a:solidFill>
                  <a:srgbClr val="FFD861"/>
                </a:solidFill>
                <a:latin typeface="Arial Narrow"/>
                <a:cs typeface="Arial Narrow"/>
              </a:rPr>
              <a:t>incidem </a:t>
            </a:r>
            <a:r>
              <a:rPr dirty="0" sz="1000" spc="30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20" i="1">
                <a:solidFill>
                  <a:srgbClr val="FFD861"/>
                </a:solidFill>
                <a:latin typeface="Arial Narrow"/>
                <a:cs typeface="Arial Narrow"/>
              </a:rPr>
              <a:t>sobre </a:t>
            </a:r>
            <a:r>
              <a:rPr dirty="0" sz="1000" spc="65" i="1">
                <a:solidFill>
                  <a:srgbClr val="FFD861"/>
                </a:solidFill>
                <a:latin typeface="Arial Narrow"/>
                <a:cs typeface="Arial Narrow"/>
              </a:rPr>
              <a:t>a</a:t>
            </a:r>
            <a:r>
              <a:rPr dirty="0" sz="1000" spc="-155" i="1">
                <a:solidFill>
                  <a:srgbClr val="FFD861"/>
                </a:solidFill>
                <a:latin typeface="Arial Narrow"/>
                <a:cs typeface="Arial Narrow"/>
              </a:rPr>
              <a:t> </a:t>
            </a:r>
            <a:r>
              <a:rPr dirty="0" sz="1000" spc="40" i="1">
                <a:solidFill>
                  <a:srgbClr val="FFD861"/>
                </a:solidFill>
                <a:latin typeface="Arial Narrow"/>
                <a:cs typeface="Arial Narrow"/>
              </a:rPr>
              <a:t>atividade.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16000" y="5901763"/>
            <a:ext cx="0" cy="1280795"/>
          </a:xfrm>
          <a:custGeom>
            <a:avLst/>
            <a:gdLst/>
            <a:ahLst/>
            <a:cxnLst/>
            <a:rect l="l" t="t" r="r" b="b"/>
            <a:pathLst>
              <a:path w="0" h="1280795">
                <a:moveTo>
                  <a:pt x="0" y="1280236"/>
                </a:moveTo>
                <a:lnTo>
                  <a:pt x="0" y="0"/>
                </a:lnTo>
              </a:path>
            </a:pathLst>
          </a:custGeom>
          <a:ln w="12700">
            <a:solidFill>
              <a:srgbClr val="FFD86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141957" y="2700420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141957" y="2970409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141957" y="3240385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141957" y="3510362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141957" y="3780339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141957" y="4050341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141957" y="4320317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141957" y="4590307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8141957" y="4860283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141957" y="5130272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141957" y="5400256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24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141957" y="5670238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141957" y="5940228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141957" y="6210204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141957" y="6480193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141957" y="6750183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141957" y="7020166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24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8141957" y="7290149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141957" y="7560138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8141957" y="7830115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141957" y="8100091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141957" y="8370074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24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141957" y="8640057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141957" y="8910040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24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141957" y="9180023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141957" y="9450013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141957" y="9719989"/>
            <a:ext cx="6508750" cy="0"/>
          </a:xfrm>
          <a:custGeom>
            <a:avLst/>
            <a:gdLst/>
            <a:ahLst/>
            <a:cxnLst/>
            <a:rect l="l" t="t" r="r" b="b"/>
            <a:pathLst>
              <a:path w="6508750" h="0">
                <a:moveTo>
                  <a:pt x="0" y="0"/>
                </a:moveTo>
                <a:lnTo>
                  <a:pt x="6508673" y="0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3742688" y="2442717"/>
            <a:ext cx="0" cy="7277734"/>
          </a:xfrm>
          <a:custGeom>
            <a:avLst/>
            <a:gdLst/>
            <a:ahLst/>
            <a:cxnLst/>
            <a:rect l="l" t="t" r="r" b="b"/>
            <a:pathLst>
              <a:path w="0" h="7277734">
                <a:moveTo>
                  <a:pt x="0" y="0"/>
                </a:moveTo>
                <a:lnTo>
                  <a:pt x="0" y="7277277"/>
                </a:lnTo>
              </a:path>
            </a:pathLst>
          </a:custGeom>
          <a:ln w="14211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151806" y="2516167"/>
            <a:ext cx="101441" cy="1005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272939" y="2516172"/>
            <a:ext cx="83820" cy="100965"/>
          </a:xfrm>
          <a:custGeom>
            <a:avLst/>
            <a:gdLst/>
            <a:ahLst/>
            <a:cxnLst/>
            <a:rect l="l" t="t" r="r" b="b"/>
            <a:pathLst>
              <a:path w="83820" h="100964">
                <a:moveTo>
                  <a:pt x="26555" y="0"/>
                </a:moveTo>
                <a:lnTo>
                  <a:pt x="0" y="0"/>
                </a:lnTo>
                <a:lnTo>
                  <a:pt x="0" y="100533"/>
                </a:lnTo>
                <a:lnTo>
                  <a:pt x="20904" y="100533"/>
                </a:lnTo>
                <a:lnTo>
                  <a:pt x="20778" y="53787"/>
                </a:lnTo>
                <a:lnTo>
                  <a:pt x="20677" y="47151"/>
                </a:lnTo>
                <a:lnTo>
                  <a:pt x="20395" y="36546"/>
                </a:lnTo>
                <a:lnTo>
                  <a:pt x="20002" y="26403"/>
                </a:lnTo>
                <a:lnTo>
                  <a:pt x="20434" y="26250"/>
                </a:lnTo>
                <a:lnTo>
                  <a:pt x="41446" y="26250"/>
                </a:lnTo>
                <a:lnTo>
                  <a:pt x="26555" y="0"/>
                </a:lnTo>
                <a:close/>
              </a:path>
              <a:path w="83820" h="100964">
                <a:moveTo>
                  <a:pt x="41446" y="26250"/>
                </a:moveTo>
                <a:lnTo>
                  <a:pt x="20434" y="26250"/>
                </a:lnTo>
                <a:lnTo>
                  <a:pt x="24402" y="35253"/>
                </a:lnTo>
                <a:lnTo>
                  <a:pt x="28775" y="44384"/>
                </a:lnTo>
                <a:lnTo>
                  <a:pt x="33343" y="53323"/>
                </a:lnTo>
                <a:lnTo>
                  <a:pt x="37896" y="61747"/>
                </a:lnTo>
                <a:lnTo>
                  <a:pt x="59372" y="100533"/>
                </a:lnTo>
                <a:lnTo>
                  <a:pt x="83248" y="100533"/>
                </a:lnTo>
                <a:lnTo>
                  <a:pt x="83248" y="71297"/>
                </a:lnTo>
                <a:lnTo>
                  <a:pt x="63855" y="71297"/>
                </a:lnTo>
                <a:lnTo>
                  <a:pt x="60239" y="62618"/>
                </a:lnTo>
                <a:lnTo>
                  <a:pt x="56208" y="53787"/>
                </a:lnTo>
                <a:lnTo>
                  <a:pt x="51898" y="45094"/>
                </a:lnTo>
                <a:lnTo>
                  <a:pt x="47447" y="36830"/>
                </a:lnTo>
                <a:lnTo>
                  <a:pt x="41446" y="26250"/>
                </a:lnTo>
                <a:close/>
              </a:path>
              <a:path w="83820" h="100964">
                <a:moveTo>
                  <a:pt x="83248" y="0"/>
                </a:moveTo>
                <a:lnTo>
                  <a:pt x="62357" y="0"/>
                </a:lnTo>
                <a:lnTo>
                  <a:pt x="62449" y="40424"/>
                </a:lnTo>
                <a:lnTo>
                  <a:pt x="62766" y="51014"/>
                </a:lnTo>
                <a:lnTo>
                  <a:pt x="63364" y="61268"/>
                </a:lnTo>
                <a:lnTo>
                  <a:pt x="64300" y="71297"/>
                </a:lnTo>
                <a:lnTo>
                  <a:pt x="83248" y="71297"/>
                </a:lnTo>
                <a:lnTo>
                  <a:pt x="832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8368586" y="2516163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4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71" y="100545"/>
                </a:lnTo>
                <a:lnTo>
                  <a:pt x="30721" y="74739"/>
                </a:lnTo>
                <a:lnTo>
                  <a:pt x="83729" y="74739"/>
                </a:lnTo>
                <a:lnTo>
                  <a:pt x="78452" y="57721"/>
                </a:lnTo>
                <a:lnTo>
                  <a:pt x="34010" y="57721"/>
                </a:lnTo>
                <a:lnTo>
                  <a:pt x="41647" y="30429"/>
                </a:lnTo>
                <a:lnTo>
                  <a:pt x="43116" y="22974"/>
                </a:lnTo>
                <a:lnTo>
                  <a:pt x="44602" y="17005"/>
                </a:lnTo>
                <a:lnTo>
                  <a:pt x="65826" y="17005"/>
                </a:lnTo>
                <a:lnTo>
                  <a:pt x="60553" y="0"/>
                </a:lnTo>
                <a:close/>
              </a:path>
              <a:path w="92075" h="100964">
                <a:moveTo>
                  <a:pt x="83729" y="74739"/>
                </a:moveTo>
                <a:lnTo>
                  <a:pt x="59512" y="74739"/>
                </a:lnTo>
                <a:lnTo>
                  <a:pt x="67271" y="100545"/>
                </a:lnTo>
                <a:lnTo>
                  <a:pt x="91732" y="100545"/>
                </a:lnTo>
                <a:lnTo>
                  <a:pt x="83729" y="74739"/>
                </a:lnTo>
                <a:close/>
              </a:path>
              <a:path w="92075" h="100964">
                <a:moveTo>
                  <a:pt x="65826" y="17005"/>
                </a:moveTo>
                <a:lnTo>
                  <a:pt x="44894" y="17005"/>
                </a:lnTo>
                <a:lnTo>
                  <a:pt x="46380" y="22974"/>
                </a:lnTo>
                <a:lnTo>
                  <a:pt x="48229" y="30581"/>
                </a:lnTo>
                <a:lnTo>
                  <a:pt x="49974" y="36398"/>
                </a:lnTo>
                <a:lnTo>
                  <a:pt x="56235" y="57721"/>
                </a:lnTo>
                <a:lnTo>
                  <a:pt x="78452" y="57721"/>
                </a:lnTo>
                <a:lnTo>
                  <a:pt x="65826" y="17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8473752" y="2516172"/>
            <a:ext cx="83820" cy="100965"/>
          </a:xfrm>
          <a:custGeom>
            <a:avLst/>
            <a:gdLst/>
            <a:ahLst/>
            <a:cxnLst/>
            <a:rect l="l" t="t" r="r" b="b"/>
            <a:pathLst>
              <a:path w="83820" h="100964">
                <a:moveTo>
                  <a:pt x="26555" y="0"/>
                </a:moveTo>
                <a:lnTo>
                  <a:pt x="0" y="0"/>
                </a:lnTo>
                <a:lnTo>
                  <a:pt x="0" y="100533"/>
                </a:lnTo>
                <a:lnTo>
                  <a:pt x="20904" y="100533"/>
                </a:lnTo>
                <a:lnTo>
                  <a:pt x="20777" y="53787"/>
                </a:lnTo>
                <a:lnTo>
                  <a:pt x="20675" y="47151"/>
                </a:lnTo>
                <a:lnTo>
                  <a:pt x="20389" y="36546"/>
                </a:lnTo>
                <a:lnTo>
                  <a:pt x="19989" y="26403"/>
                </a:lnTo>
                <a:lnTo>
                  <a:pt x="20434" y="26250"/>
                </a:lnTo>
                <a:lnTo>
                  <a:pt x="41437" y="26250"/>
                </a:lnTo>
                <a:lnTo>
                  <a:pt x="26555" y="0"/>
                </a:lnTo>
                <a:close/>
              </a:path>
              <a:path w="83820" h="100964">
                <a:moveTo>
                  <a:pt x="41437" y="26250"/>
                </a:moveTo>
                <a:lnTo>
                  <a:pt x="20434" y="26250"/>
                </a:lnTo>
                <a:lnTo>
                  <a:pt x="24402" y="35253"/>
                </a:lnTo>
                <a:lnTo>
                  <a:pt x="28775" y="44384"/>
                </a:lnTo>
                <a:lnTo>
                  <a:pt x="33343" y="53323"/>
                </a:lnTo>
                <a:lnTo>
                  <a:pt x="37896" y="61747"/>
                </a:lnTo>
                <a:lnTo>
                  <a:pt x="59372" y="100533"/>
                </a:lnTo>
                <a:lnTo>
                  <a:pt x="83248" y="100533"/>
                </a:lnTo>
                <a:lnTo>
                  <a:pt x="83248" y="71297"/>
                </a:lnTo>
                <a:lnTo>
                  <a:pt x="63855" y="71297"/>
                </a:lnTo>
                <a:lnTo>
                  <a:pt x="60239" y="62618"/>
                </a:lnTo>
                <a:lnTo>
                  <a:pt x="56207" y="53787"/>
                </a:lnTo>
                <a:lnTo>
                  <a:pt x="51893" y="45094"/>
                </a:lnTo>
                <a:lnTo>
                  <a:pt x="47434" y="36830"/>
                </a:lnTo>
                <a:lnTo>
                  <a:pt x="41437" y="26250"/>
                </a:lnTo>
                <a:close/>
              </a:path>
              <a:path w="83820" h="100964">
                <a:moveTo>
                  <a:pt x="83248" y="0"/>
                </a:moveTo>
                <a:lnTo>
                  <a:pt x="62357" y="0"/>
                </a:lnTo>
                <a:lnTo>
                  <a:pt x="62449" y="40424"/>
                </a:lnTo>
                <a:lnTo>
                  <a:pt x="62766" y="51014"/>
                </a:lnTo>
                <a:lnTo>
                  <a:pt x="63364" y="61268"/>
                </a:lnTo>
                <a:lnTo>
                  <a:pt x="64300" y="71297"/>
                </a:lnTo>
                <a:lnTo>
                  <a:pt x="83248" y="71297"/>
                </a:lnTo>
                <a:lnTo>
                  <a:pt x="832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572074" y="2514527"/>
            <a:ext cx="80010" cy="104139"/>
          </a:xfrm>
          <a:custGeom>
            <a:avLst/>
            <a:gdLst/>
            <a:ahLst/>
            <a:cxnLst/>
            <a:rect l="l" t="t" r="r" b="b"/>
            <a:pathLst>
              <a:path w="80009" h="104139">
                <a:moveTo>
                  <a:pt x="66687" y="0"/>
                </a:moveTo>
                <a:lnTo>
                  <a:pt x="54902" y="0"/>
                </a:lnTo>
                <a:lnTo>
                  <a:pt x="33486" y="3520"/>
                </a:lnTo>
                <a:lnTo>
                  <a:pt x="16040" y="13836"/>
                </a:lnTo>
                <a:lnTo>
                  <a:pt x="4299" y="30582"/>
                </a:lnTo>
                <a:lnTo>
                  <a:pt x="0" y="53390"/>
                </a:lnTo>
                <a:lnTo>
                  <a:pt x="3339" y="73334"/>
                </a:lnTo>
                <a:lnTo>
                  <a:pt x="13293" y="89274"/>
                </a:lnTo>
                <a:lnTo>
                  <a:pt x="29768" y="99843"/>
                </a:lnTo>
                <a:lnTo>
                  <a:pt x="52666" y="103670"/>
                </a:lnTo>
                <a:lnTo>
                  <a:pt x="61265" y="103288"/>
                </a:lnTo>
                <a:lnTo>
                  <a:pt x="68584" y="102290"/>
                </a:lnTo>
                <a:lnTo>
                  <a:pt x="74396" y="100900"/>
                </a:lnTo>
                <a:lnTo>
                  <a:pt x="78473" y="99339"/>
                </a:lnTo>
                <a:lnTo>
                  <a:pt x="75677" y="84874"/>
                </a:lnTo>
                <a:lnTo>
                  <a:pt x="56083" y="84874"/>
                </a:lnTo>
                <a:lnTo>
                  <a:pt x="42494" y="82578"/>
                </a:lnTo>
                <a:lnTo>
                  <a:pt x="32373" y="76019"/>
                </a:lnTo>
                <a:lnTo>
                  <a:pt x="26056" y="65682"/>
                </a:lnTo>
                <a:lnTo>
                  <a:pt x="23875" y="52057"/>
                </a:lnTo>
                <a:lnTo>
                  <a:pt x="26348" y="37417"/>
                </a:lnTo>
                <a:lnTo>
                  <a:pt x="33143" y="27028"/>
                </a:lnTo>
                <a:lnTo>
                  <a:pt x="43324" y="20835"/>
                </a:lnTo>
                <a:lnTo>
                  <a:pt x="55956" y="18783"/>
                </a:lnTo>
                <a:lnTo>
                  <a:pt x="76000" y="18783"/>
                </a:lnTo>
                <a:lnTo>
                  <a:pt x="79667" y="4470"/>
                </a:lnTo>
                <a:lnTo>
                  <a:pt x="75628" y="2387"/>
                </a:lnTo>
                <a:lnTo>
                  <a:pt x="66687" y="0"/>
                </a:lnTo>
                <a:close/>
              </a:path>
              <a:path w="80009" h="104139">
                <a:moveTo>
                  <a:pt x="75044" y="81597"/>
                </a:moveTo>
                <a:lnTo>
                  <a:pt x="70561" y="83375"/>
                </a:lnTo>
                <a:lnTo>
                  <a:pt x="62953" y="84874"/>
                </a:lnTo>
                <a:lnTo>
                  <a:pt x="75677" y="84874"/>
                </a:lnTo>
                <a:lnTo>
                  <a:pt x="75044" y="81597"/>
                </a:lnTo>
                <a:close/>
              </a:path>
              <a:path w="80009" h="104139">
                <a:moveTo>
                  <a:pt x="76000" y="18783"/>
                </a:moveTo>
                <a:lnTo>
                  <a:pt x="63995" y="18783"/>
                </a:lnTo>
                <a:lnTo>
                  <a:pt x="70408" y="20574"/>
                </a:lnTo>
                <a:lnTo>
                  <a:pt x="75044" y="22517"/>
                </a:lnTo>
                <a:lnTo>
                  <a:pt x="76000" y="187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676875" y="2516174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33"/>
                </a:lnTo>
              </a:path>
            </a:pathLst>
          </a:custGeom>
          <a:ln w="228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700677" y="2516163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4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71" y="100545"/>
                </a:lnTo>
                <a:lnTo>
                  <a:pt x="30721" y="74739"/>
                </a:lnTo>
                <a:lnTo>
                  <a:pt x="83729" y="74739"/>
                </a:lnTo>
                <a:lnTo>
                  <a:pt x="78452" y="57721"/>
                </a:lnTo>
                <a:lnTo>
                  <a:pt x="34010" y="57721"/>
                </a:lnTo>
                <a:lnTo>
                  <a:pt x="41647" y="30429"/>
                </a:lnTo>
                <a:lnTo>
                  <a:pt x="43103" y="22974"/>
                </a:lnTo>
                <a:lnTo>
                  <a:pt x="44602" y="17005"/>
                </a:lnTo>
                <a:lnTo>
                  <a:pt x="65826" y="17005"/>
                </a:lnTo>
                <a:lnTo>
                  <a:pt x="60553" y="0"/>
                </a:lnTo>
                <a:close/>
              </a:path>
              <a:path w="92075" h="100964">
                <a:moveTo>
                  <a:pt x="83729" y="74739"/>
                </a:moveTo>
                <a:lnTo>
                  <a:pt x="59512" y="74739"/>
                </a:lnTo>
                <a:lnTo>
                  <a:pt x="67271" y="100545"/>
                </a:lnTo>
                <a:lnTo>
                  <a:pt x="91732" y="100545"/>
                </a:lnTo>
                <a:lnTo>
                  <a:pt x="83729" y="74739"/>
                </a:lnTo>
                <a:close/>
              </a:path>
              <a:path w="92075" h="100964">
                <a:moveTo>
                  <a:pt x="65826" y="17005"/>
                </a:moveTo>
                <a:lnTo>
                  <a:pt x="44907" y="17005"/>
                </a:lnTo>
                <a:lnTo>
                  <a:pt x="48229" y="30581"/>
                </a:lnTo>
                <a:lnTo>
                  <a:pt x="49974" y="36398"/>
                </a:lnTo>
                <a:lnTo>
                  <a:pt x="56222" y="57721"/>
                </a:lnTo>
                <a:lnTo>
                  <a:pt x="78452" y="57721"/>
                </a:lnTo>
                <a:lnTo>
                  <a:pt x="65826" y="17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803612" y="2516168"/>
            <a:ext cx="111125" cy="100965"/>
          </a:xfrm>
          <a:custGeom>
            <a:avLst/>
            <a:gdLst/>
            <a:ahLst/>
            <a:cxnLst/>
            <a:rect l="l" t="t" r="r" b="b"/>
            <a:pathLst>
              <a:path w="111125" h="100964">
                <a:moveTo>
                  <a:pt x="36702" y="0"/>
                </a:moveTo>
                <a:lnTo>
                  <a:pt x="6413" y="0"/>
                </a:lnTo>
                <a:lnTo>
                  <a:pt x="0" y="100533"/>
                </a:lnTo>
                <a:lnTo>
                  <a:pt x="21031" y="100533"/>
                </a:lnTo>
                <a:lnTo>
                  <a:pt x="22960" y="59664"/>
                </a:lnTo>
                <a:lnTo>
                  <a:pt x="23329" y="52551"/>
                </a:lnTo>
                <a:lnTo>
                  <a:pt x="24612" y="20726"/>
                </a:lnTo>
                <a:lnTo>
                  <a:pt x="42772" y="20726"/>
                </a:lnTo>
                <a:lnTo>
                  <a:pt x="36702" y="0"/>
                </a:lnTo>
                <a:close/>
              </a:path>
              <a:path w="111125" h="100964">
                <a:moveTo>
                  <a:pt x="106597" y="20726"/>
                </a:moveTo>
                <a:lnTo>
                  <a:pt x="86359" y="20726"/>
                </a:lnTo>
                <a:lnTo>
                  <a:pt x="86475" y="33566"/>
                </a:lnTo>
                <a:lnTo>
                  <a:pt x="86646" y="42432"/>
                </a:lnTo>
                <a:lnTo>
                  <a:pt x="86933" y="52551"/>
                </a:lnTo>
                <a:lnTo>
                  <a:pt x="87272" y="62344"/>
                </a:lnTo>
                <a:lnTo>
                  <a:pt x="88747" y="100533"/>
                </a:lnTo>
                <a:lnTo>
                  <a:pt x="110972" y="100533"/>
                </a:lnTo>
                <a:lnTo>
                  <a:pt x="106597" y="20726"/>
                </a:lnTo>
                <a:close/>
              </a:path>
              <a:path w="111125" h="100964">
                <a:moveTo>
                  <a:pt x="42772" y="20726"/>
                </a:moveTo>
                <a:lnTo>
                  <a:pt x="24917" y="20726"/>
                </a:lnTo>
                <a:lnTo>
                  <a:pt x="26884" y="30738"/>
                </a:lnTo>
                <a:lnTo>
                  <a:pt x="29130" y="40847"/>
                </a:lnTo>
                <a:lnTo>
                  <a:pt x="31749" y="51479"/>
                </a:lnTo>
                <a:lnTo>
                  <a:pt x="34665" y="62344"/>
                </a:lnTo>
                <a:lnTo>
                  <a:pt x="44742" y="98894"/>
                </a:lnTo>
                <a:lnTo>
                  <a:pt x="62496" y="98894"/>
                </a:lnTo>
                <a:lnTo>
                  <a:pt x="71667" y="69507"/>
                </a:lnTo>
                <a:lnTo>
                  <a:pt x="55041" y="69507"/>
                </a:lnTo>
                <a:lnTo>
                  <a:pt x="53204" y="60531"/>
                </a:lnTo>
                <a:lnTo>
                  <a:pt x="50859" y="50414"/>
                </a:lnTo>
                <a:lnTo>
                  <a:pt x="48739" y="41930"/>
                </a:lnTo>
                <a:lnTo>
                  <a:pt x="46488" y="33413"/>
                </a:lnTo>
                <a:lnTo>
                  <a:pt x="42772" y="20726"/>
                </a:lnTo>
                <a:close/>
              </a:path>
              <a:path w="111125" h="100964">
                <a:moveTo>
                  <a:pt x="105460" y="0"/>
                </a:moveTo>
                <a:lnTo>
                  <a:pt x="75768" y="0"/>
                </a:lnTo>
                <a:lnTo>
                  <a:pt x="64993" y="33566"/>
                </a:lnTo>
                <a:lnTo>
                  <a:pt x="62481" y="42432"/>
                </a:lnTo>
                <a:lnTo>
                  <a:pt x="59774" y="52551"/>
                </a:lnTo>
                <a:lnTo>
                  <a:pt x="57267" y="62344"/>
                </a:lnTo>
                <a:lnTo>
                  <a:pt x="55486" y="69507"/>
                </a:lnTo>
                <a:lnTo>
                  <a:pt x="71667" y="69507"/>
                </a:lnTo>
                <a:lnTo>
                  <a:pt x="74739" y="59664"/>
                </a:lnTo>
                <a:lnTo>
                  <a:pt x="77678" y="50414"/>
                </a:lnTo>
                <a:lnTo>
                  <a:pt x="80603" y="40590"/>
                </a:lnTo>
                <a:lnTo>
                  <a:pt x="83390" y="30569"/>
                </a:lnTo>
                <a:lnTo>
                  <a:pt x="85915" y="20726"/>
                </a:lnTo>
                <a:lnTo>
                  <a:pt x="106597" y="20726"/>
                </a:lnTo>
                <a:lnTo>
                  <a:pt x="10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8932074" y="2516169"/>
            <a:ext cx="64135" cy="100965"/>
          </a:xfrm>
          <a:custGeom>
            <a:avLst/>
            <a:gdLst/>
            <a:ahLst/>
            <a:cxnLst/>
            <a:rect l="l" t="t" r="r" b="b"/>
            <a:pathLst>
              <a:path w="64134" h="100964">
                <a:moveTo>
                  <a:pt x="62052" y="0"/>
                </a:moveTo>
                <a:lnTo>
                  <a:pt x="0" y="0"/>
                </a:lnTo>
                <a:lnTo>
                  <a:pt x="0" y="100533"/>
                </a:lnTo>
                <a:lnTo>
                  <a:pt x="64134" y="100533"/>
                </a:lnTo>
                <a:lnTo>
                  <a:pt x="64134" y="81889"/>
                </a:lnTo>
                <a:lnTo>
                  <a:pt x="22809" y="81889"/>
                </a:lnTo>
                <a:lnTo>
                  <a:pt x="22809" y="58026"/>
                </a:lnTo>
                <a:lnTo>
                  <a:pt x="59804" y="58026"/>
                </a:lnTo>
                <a:lnTo>
                  <a:pt x="59804" y="39535"/>
                </a:lnTo>
                <a:lnTo>
                  <a:pt x="22809" y="39535"/>
                </a:lnTo>
                <a:lnTo>
                  <a:pt x="22809" y="18643"/>
                </a:lnTo>
                <a:lnTo>
                  <a:pt x="62052" y="18643"/>
                </a:lnTo>
                <a:lnTo>
                  <a:pt x="620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9011747" y="2516172"/>
            <a:ext cx="83820" cy="100965"/>
          </a:xfrm>
          <a:custGeom>
            <a:avLst/>
            <a:gdLst/>
            <a:ahLst/>
            <a:cxnLst/>
            <a:rect l="l" t="t" r="r" b="b"/>
            <a:pathLst>
              <a:path w="83820" h="100964">
                <a:moveTo>
                  <a:pt x="26543" y="0"/>
                </a:moveTo>
                <a:lnTo>
                  <a:pt x="0" y="0"/>
                </a:lnTo>
                <a:lnTo>
                  <a:pt x="0" y="100533"/>
                </a:lnTo>
                <a:lnTo>
                  <a:pt x="20878" y="100533"/>
                </a:lnTo>
                <a:lnTo>
                  <a:pt x="20755" y="53787"/>
                </a:lnTo>
                <a:lnTo>
                  <a:pt x="20656" y="47151"/>
                </a:lnTo>
                <a:lnTo>
                  <a:pt x="20375" y="36546"/>
                </a:lnTo>
                <a:lnTo>
                  <a:pt x="19977" y="26403"/>
                </a:lnTo>
                <a:lnTo>
                  <a:pt x="20421" y="26250"/>
                </a:lnTo>
                <a:lnTo>
                  <a:pt x="41424" y="26250"/>
                </a:lnTo>
                <a:lnTo>
                  <a:pt x="26543" y="0"/>
                </a:lnTo>
                <a:close/>
              </a:path>
              <a:path w="83820" h="100964">
                <a:moveTo>
                  <a:pt x="41424" y="26250"/>
                </a:moveTo>
                <a:lnTo>
                  <a:pt x="20421" y="26250"/>
                </a:lnTo>
                <a:lnTo>
                  <a:pt x="24389" y="35253"/>
                </a:lnTo>
                <a:lnTo>
                  <a:pt x="28762" y="44384"/>
                </a:lnTo>
                <a:lnTo>
                  <a:pt x="33330" y="53323"/>
                </a:lnTo>
                <a:lnTo>
                  <a:pt x="37884" y="61747"/>
                </a:lnTo>
                <a:lnTo>
                  <a:pt x="59359" y="100533"/>
                </a:lnTo>
                <a:lnTo>
                  <a:pt x="83223" y="100533"/>
                </a:lnTo>
                <a:lnTo>
                  <a:pt x="83223" y="71297"/>
                </a:lnTo>
                <a:lnTo>
                  <a:pt x="63830" y="71297"/>
                </a:lnTo>
                <a:lnTo>
                  <a:pt x="60221" y="62618"/>
                </a:lnTo>
                <a:lnTo>
                  <a:pt x="56192" y="53787"/>
                </a:lnTo>
                <a:lnTo>
                  <a:pt x="51880" y="45094"/>
                </a:lnTo>
                <a:lnTo>
                  <a:pt x="47421" y="36830"/>
                </a:lnTo>
                <a:lnTo>
                  <a:pt x="41424" y="26250"/>
                </a:lnTo>
                <a:close/>
              </a:path>
              <a:path w="83820" h="100964">
                <a:moveTo>
                  <a:pt x="83223" y="0"/>
                </a:moveTo>
                <a:lnTo>
                  <a:pt x="62344" y="0"/>
                </a:lnTo>
                <a:lnTo>
                  <a:pt x="62437" y="40424"/>
                </a:lnTo>
                <a:lnTo>
                  <a:pt x="62753" y="51014"/>
                </a:lnTo>
                <a:lnTo>
                  <a:pt x="63351" y="61268"/>
                </a:lnTo>
                <a:lnTo>
                  <a:pt x="64287" y="71297"/>
                </a:lnTo>
                <a:lnTo>
                  <a:pt x="83223" y="71297"/>
                </a:lnTo>
                <a:lnTo>
                  <a:pt x="832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9134077" y="2535261"/>
            <a:ext cx="22860" cy="81915"/>
          </a:xfrm>
          <a:custGeom>
            <a:avLst/>
            <a:gdLst/>
            <a:ahLst/>
            <a:cxnLst/>
            <a:rect l="l" t="t" r="r" b="b"/>
            <a:pathLst>
              <a:path w="22859" h="81914">
                <a:moveTo>
                  <a:pt x="22821" y="0"/>
                </a:moveTo>
                <a:lnTo>
                  <a:pt x="0" y="0"/>
                </a:lnTo>
                <a:lnTo>
                  <a:pt x="0" y="81445"/>
                </a:lnTo>
                <a:lnTo>
                  <a:pt x="22821" y="81445"/>
                </a:lnTo>
                <a:lnTo>
                  <a:pt x="22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107077" y="2516173"/>
            <a:ext cx="77470" cy="19685"/>
          </a:xfrm>
          <a:custGeom>
            <a:avLst/>
            <a:gdLst/>
            <a:ahLst/>
            <a:cxnLst/>
            <a:rect l="l" t="t" r="r" b="b"/>
            <a:pathLst>
              <a:path w="77470" h="19685">
                <a:moveTo>
                  <a:pt x="77266" y="0"/>
                </a:moveTo>
                <a:lnTo>
                  <a:pt x="0" y="0"/>
                </a:lnTo>
                <a:lnTo>
                  <a:pt x="0" y="19088"/>
                </a:lnTo>
                <a:lnTo>
                  <a:pt x="77266" y="19088"/>
                </a:lnTo>
                <a:lnTo>
                  <a:pt x="77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187487" y="2514528"/>
            <a:ext cx="97155" cy="104139"/>
          </a:xfrm>
          <a:custGeom>
            <a:avLst/>
            <a:gdLst/>
            <a:ahLst/>
            <a:cxnLst/>
            <a:rect l="l" t="t" r="r" b="b"/>
            <a:pathLst>
              <a:path w="97154" h="104139">
                <a:moveTo>
                  <a:pt x="48933" y="0"/>
                </a:moveTo>
                <a:lnTo>
                  <a:pt x="28760" y="3989"/>
                </a:lnTo>
                <a:lnTo>
                  <a:pt x="13331" y="15025"/>
                </a:lnTo>
                <a:lnTo>
                  <a:pt x="3470" y="31712"/>
                </a:lnTo>
                <a:lnTo>
                  <a:pt x="0" y="52654"/>
                </a:lnTo>
                <a:lnTo>
                  <a:pt x="3194" y="72731"/>
                </a:lnTo>
                <a:lnTo>
                  <a:pt x="12458" y="88977"/>
                </a:lnTo>
                <a:lnTo>
                  <a:pt x="27314" y="99854"/>
                </a:lnTo>
                <a:lnTo>
                  <a:pt x="47282" y="103822"/>
                </a:lnTo>
                <a:lnTo>
                  <a:pt x="67400" y="100182"/>
                </a:lnTo>
                <a:lnTo>
                  <a:pt x="82996" y="89701"/>
                </a:lnTo>
                <a:lnTo>
                  <a:pt x="85379" y="85763"/>
                </a:lnTo>
                <a:lnTo>
                  <a:pt x="48488" y="85763"/>
                </a:lnTo>
                <a:lnTo>
                  <a:pt x="38240" y="83288"/>
                </a:lnTo>
                <a:lnTo>
                  <a:pt x="30541" y="76366"/>
                </a:lnTo>
                <a:lnTo>
                  <a:pt x="25698" y="65751"/>
                </a:lnTo>
                <a:lnTo>
                  <a:pt x="24072" y="52654"/>
                </a:lnTo>
                <a:lnTo>
                  <a:pt x="24176" y="50863"/>
                </a:lnTo>
                <a:lnTo>
                  <a:pt x="25654" y="38620"/>
                </a:lnTo>
                <a:lnTo>
                  <a:pt x="30411" y="27797"/>
                </a:lnTo>
                <a:lnTo>
                  <a:pt x="38047" y="20635"/>
                </a:lnTo>
                <a:lnTo>
                  <a:pt x="48323" y="18046"/>
                </a:lnTo>
                <a:lnTo>
                  <a:pt x="86081" y="18046"/>
                </a:lnTo>
                <a:lnTo>
                  <a:pt x="84369" y="15025"/>
                </a:lnTo>
                <a:lnTo>
                  <a:pt x="69409" y="4045"/>
                </a:lnTo>
                <a:lnTo>
                  <a:pt x="48933" y="0"/>
                </a:lnTo>
                <a:close/>
              </a:path>
              <a:path w="97154" h="104139">
                <a:moveTo>
                  <a:pt x="86081" y="18046"/>
                </a:moveTo>
                <a:lnTo>
                  <a:pt x="48323" y="18046"/>
                </a:lnTo>
                <a:lnTo>
                  <a:pt x="58735" y="20753"/>
                </a:lnTo>
                <a:lnTo>
                  <a:pt x="66360" y="28060"/>
                </a:lnTo>
                <a:lnTo>
                  <a:pt x="71047" y="38749"/>
                </a:lnTo>
                <a:lnTo>
                  <a:pt x="72552" y="50863"/>
                </a:lnTo>
                <a:lnTo>
                  <a:pt x="72518" y="52654"/>
                </a:lnTo>
                <a:lnTo>
                  <a:pt x="71028" y="65183"/>
                </a:lnTo>
                <a:lnTo>
                  <a:pt x="66324" y="76011"/>
                </a:lnTo>
                <a:lnTo>
                  <a:pt x="58740" y="83173"/>
                </a:lnTo>
                <a:lnTo>
                  <a:pt x="48488" y="85763"/>
                </a:lnTo>
                <a:lnTo>
                  <a:pt x="85379" y="85763"/>
                </a:lnTo>
                <a:lnTo>
                  <a:pt x="93078" y="73041"/>
                </a:lnTo>
                <a:lnTo>
                  <a:pt x="96659" y="50863"/>
                </a:lnTo>
                <a:lnTo>
                  <a:pt x="93542" y="31209"/>
                </a:lnTo>
                <a:lnTo>
                  <a:pt x="86081" y="180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291625" y="2514536"/>
            <a:ext cx="46990" cy="108585"/>
          </a:xfrm>
          <a:custGeom>
            <a:avLst/>
            <a:gdLst/>
            <a:ahLst/>
            <a:cxnLst/>
            <a:rect l="l" t="t" r="r" b="b"/>
            <a:pathLst>
              <a:path w="46990" h="108585">
                <a:moveTo>
                  <a:pt x="46990" y="0"/>
                </a:moveTo>
                <a:lnTo>
                  <a:pt x="31915" y="0"/>
                </a:lnTo>
                <a:lnTo>
                  <a:pt x="0" y="108127"/>
                </a:lnTo>
                <a:lnTo>
                  <a:pt x="15074" y="108127"/>
                </a:lnTo>
                <a:lnTo>
                  <a:pt x="46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9341160" y="2516163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4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71" y="100545"/>
                </a:lnTo>
                <a:lnTo>
                  <a:pt x="30721" y="74739"/>
                </a:lnTo>
                <a:lnTo>
                  <a:pt x="83729" y="74739"/>
                </a:lnTo>
                <a:lnTo>
                  <a:pt x="78452" y="57721"/>
                </a:lnTo>
                <a:lnTo>
                  <a:pt x="34010" y="57721"/>
                </a:lnTo>
                <a:lnTo>
                  <a:pt x="41647" y="30429"/>
                </a:lnTo>
                <a:lnTo>
                  <a:pt x="43103" y="22974"/>
                </a:lnTo>
                <a:lnTo>
                  <a:pt x="44602" y="17005"/>
                </a:lnTo>
                <a:lnTo>
                  <a:pt x="65826" y="17005"/>
                </a:lnTo>
                <a:lnTo>
                  <a:pt x="60553" y="0"/>
                </a:lnTo>
                <a:close/>
              </a:path>
              <a:path w="92075" h="100964">
                <a:moveTo>
                  <a:pt x="83729" y="74739"/>
                </a:moveTo>
                <a:lnTo>
                  <a:pt x="59524" y="74739"/>
                </a:lnTo>
                <a:lnTo>
                  <a:pt x="67271" y="100545"/>
                </a:lnTo>
                <a:lnTo>
                  <a:pt x="91732" y="100545"/>
                </a:lnTo>
                <a:lnTo>
                  <a:pt x="83729" y="74739"/>
                </a:lnTo>
                <a:close/>
              </a:path>
              <a:path w="92075" h="100964">
                <a:moveTo>
                  <a:pt x="65826" y="17005"/>
                </a:moveTo>
                <a:lnTo>
                  <a:pt x="44907" y="17005"/>
                </a:lnTo>
                <a:lnTo>
                  <a:pt x="46393" y="22974"/>
                </a:lnTo>
                <a:lnTo>
                  <a:pt x="48229" y="30581"/>
                </a:lnTo>
                <a:lnTo>
                  <a:pt x="49974" y="36398"/>
                </a:lnTo>
                <a:lnTo>
                  <a:pt x="56222" y="57721"/>
                </a:lnTo>
                <a:lnTo>
                  <a:pt x="78452" y="57721"/>
                </a:lnTo>
                <a:lnTo>
                  <a:pt x="65826" y="17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9453351" y="2535261"/>
            <a:ext cx="22860" cy="81915"/>
          </a:xfrm>
          <a:custGeom>
            <a:avLst/>
            <a:gdLst/>
            <a:ahLst/>
            <a:cxnLst/>
            <a:rect l="l" t="t" r="r" b="b"/>
            <a:pathLst>
              <a:path w="22859" h="81914">
                <a:moveTo>
                  <a:pt x="22821" y="0"/>
                </a:moveTo>
                <a:lnTo>
                  <a:pt x="0" y="0"/>
                </a:lnTo>
                <a:lnTo>
                  <a:pt x="0" y="81445"/>
                </a:lnTo>
                <a:lnTo>
                  <a:pt x="22821" y="81445"/>
                </a:lnTo>
                <a:lnTo>
                  <a:pt x="228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426351" y="2516173"/>
            <a:ext cx="77470" cy="19685"/>
          </a:xfrm>
          <a:custGeom>
            <a:avLst/>
            <a:gdLst/>
            <a:ahLst/>
            <a:cxnLst/>
            <a:rect l="l" t="t" r="r" b="b"/>
            <a:pathLst>
              <a:path w="77470" h="19685">
                <a:moveTo>
                  <a:pt x="77266" y="0"/>
                </a:moveTo>
                <a:lnTo>
                  <a:pt x="0" y="0"/>
                </a:lnTo>
                <a:lnTo>
                  <a:pt x="0" y="19088"/>
                </a:lnTo>
                <a:lnTo>
                  <a:pt x="77266" y="19088"/>
                </a:lnTo>
                <a:lnTo>
                  <a:pt x="77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527120" y="2516174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33"/>
                </a:lnTo>
              </a:path>
            </a:pathLst>
          </a:custGeom>
          <a:ln w="228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9549731" y="2516172"/>
            <a:ext cx="92710" cy="100965"/>
          </a:xfrm>
          <a:custGeom>
            <a:avLst/>
            <a:gdLst/>
            <a:ahLst/>
            <a:cxnLst/>
            <a:rect l="l" t="t" r="r" b="b"/>
            <a:pathLst>
              <a:path w="92709" h="100964">
                <a:moveTo>
                  <a:pt x="24904" y="0"/>
                </a:moveTo>
                <a:lnTo>
                  <a:pt x="0" y="0"/>
                </a:lnTo>
                <a:lnTo>
                  <a:pt x="32219" y="100533"/>
                </a:lnTo>
                <a:lnTo>
                  <a:pt x="58762" y="100533"/>
                </a:lnTo>
                <a:lnTo>
                  <a:pt x="66196" y="78460"/>
                </a:lnTo>
                <a:lnTo>
                  <a:pt x="46075" y="78460"/>
                </a:lnTo>
                <a:lnTo>
                  <a:pt x="44155" y="69233"/>
                </a:lnTo>
                <a:lnTo>
                  <a:pt x="42002" y="60259"/>
                </a:lnTo>
                <a:lnTo>
                  <a:pt x="39653" y="51398"/>
                </a:lnTo>
                <a:lnTo>
                  <a:pt x="37147" y="42506"/>
                </a:lnTo>
                <a:lnTo>
                  <a:pt x="24904" y="0"/>
                </a:lnTo>
                <a:close/>
              </a:path>
              <a:path w="92709" h="100964">
                <a:moveTo>
                  <a:pt x="92621" y="0"/>
                </a:moveTo>
                <a:lnTo>
                  <a:pt x="68465" y="0"/>
                </a:lnTo>
                <a:lnTo>
                  <a:pt x="55626" y="42951"/>
                </a:lnTo>
                <a:lnTo>
                  <a:pt x="53117" y="51650"/>
                </a:lnTo>
                <a:lnTo>
                  <a:pt x="50750" y="60486"/>
                </a:lnTo>
                <a:lnTo>
                  <a:pt x="48548" y="69433"/>
                </a:lnTo>
                <a:lnTo>
                  <a:pt x="46532" y="78460"/>
                </a:lnTo>
                <a:lnTo>
                  <a:pt x="66196" y="78460"/>
                </a:lnTo>
                <a:lnTo>
                  <a:pt x="926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9664522" y="2516174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33"/>
                </a:lnTo>
              </a:path>
            </a:pathLst>
          </a:custGeom>
          <a:ln w="228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9695636" y="2515417"/>
            <a:ext cx="367278" cy="102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146289" y="2783601"/>
            <a:ext cx="112475" cy="1203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8303689" y="2781964"/>
            <a:ext cx="276142" cy="135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150472" y="3050731"/>
            <a:ext cx="117556" cy="1232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314575" y="3050730"/>
            <a:ext cx="370004" cy="1075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8728608" y="3053567"/>
            <a:ext cx="95032" cy="1203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854215" y="3068488"/>
            <a:ext cx="46355" cy="49530"/>
          </a:xfrm>
          <a:custGeom>
            <a:avLst/>
            <a:gdLst/>
            <a:ahLst/>
            <a:cxnLst/>
            <a:rect l="l" t="t" r="r" b="b"/>
            <a:pathLst>
              <a:path w="46354" h="49530">
                <a:moveTo>
                  <a:pt x="42721" y="10579"/>
                </a:moveTo>
                <a:lnTo>
                  <a:pt x="28333" y="10579"/>
                </a:lnTo>
                <a:lnTo>
                  <a:pt x="29375" y="14909"/>
                </a:lnTo>
                <a:lnTo>
                  <a:pt x="29375" y="17297"/>
                </a:lnTo>
                <a:lnTo>
                  <a:pt x="17300" y="18385"/>
                </a:lnTo>
                <a:lnTo>
                  <a:pt x="8034" y="21642"/>
                </a:lnTo>
                <a:lnTo>
                  <a:pt x="2094" y="27053"/>
                </a:lnTo>
                <a:lnTo>
                  <a:pt x="0" y="34607"/>
                </a:lnTo>
                <a:lnTo>
                  <a:pt x="0" y="42799"/>
                </a:lnTo>
                <a:lnTo>
                  <a:pt x="5969" y="49212"/>
                </a:lnTo>
                <a:lnTo>
                  <a:pt x="22212" y="49212"/>
                </a:lnTo>
                <a:lnTo>
                  <a:pt x="27139" y="46977"/>
                </a:lnTo>
                <a:lnTo>
                  <a:pt x="30568" y="43548"/>
                </a:lnTo>
                <a:lnTo>
                  <a:pt x="45272" y="43548"/>
                </a:lnTo>
                <a:lnTo>
                  <a:pt x="45186" y="39065"/>
                </a:lnTo>
                <a:lnTo>
                  <a:pt x="18059" y="39065"/>
                </a:lnTo>
                <a:lnTo>
                  <a:pt x="15214" y="36677"/>
                </a:lnTo>
                <a:lnTo>
                  <a:pt x="15214" y="28181"/>
                </a:lnTo>
                <a:lnTo>
                  <a:pt x="21920" y="26098"/>
                </a:lnTo>
                <a:lnTo>
                  <a:pt x="45186" y="26098"/>
                </a:lnTo>
                <a:lnTo>
                  <a:pt x="45186" y="20878"/>
                </a:lnTo>
                <a:lnTo>
                  <a:pt x="44049" y="12955"/>
                </a:lnTo>
                <a:lnTo>
                  <a:pt x="42721" y="10579"/>
                </a:lnTo>
                <a:close/>
              </a:path>
              <a:path w="46354" h="49530">
                <a:moveTo>
                  <a:pt x="45272" y="43548"/>
                </a:moveTo>
                <a:lnTo>
                  <a:pt x="30873" y="43548"/>
                </a:lnTo>
                <a:lnTo>
                  <a:pt x="31915" y="48463"/>
                </a:lnTo>
                <a:lnTo>
                  <a:pt x="45935" y="48463"/>
                </a:lnTo>
                <a:lnTo>
                  <a:pt x="45351" y="45631"/>
                </a:lnTo>
                <a:lnTo>
                  <a:pt x="45272" y="43548"/>
                </a:lnTo>
                <a:close/>
              </a:path>
              <a:path w="46354" h="49530">
                <a:moveTo>
                  <a:pt x="45186" y="26098"/>
                </a:moveTo>
                <a:lnTo>
                  <a:pt x="29984" y="26098"/>
                </a:lnTo>
                <a:lnTo>
                  <a:pt x="29984" y="32372"/>
                </a:lnTo>
                <a:lnTo>
                  <a:pt x="29679" y="33566"/>
                </a:lnTo>
                <a:lnTo>
                  <a:pt x="29235" y="34607"/>
                </a:lnTo>
                <a:lnTo>
                  <a:pt x="28041" y="37147"/>
                </a:lnTo>
                <a:lnTo>
                  <a:pt x="24904" y="39065"/>
                </a:lnTo>
                <a:lnTo>
                  <a:pt x="45186" y="39065"/>
                </a:lnTo>
                <a:lnTo>
                  <a:pt x="45186" y="26098"/>
                </a:lnTo>
                <a:close/>
              </a:path>
              <a:path w="46354" h="49530">
                <a:moveTo>
                  <a:pt x="23266" y="0"/>
                </a:moveTo>
                <a:lnTo>
                  <a:pt x="14325" y="0"/>
                </a:lnTo>
                <a:lnTo>
                  <a:pt x="7315" y="2527"/>
                </a:lnTo>
                <a:lnTo>
                  <a:pt x="3581" y="4762"/>
                </a:lnTo>
                <a:lnTo>
                  <a:pt x="6565" y="14312"/>
                </a:lnTo>
                <a:lnTo>
                  <a:pt x="9842" y="12217"/>
                </a:lnTo>
                <a:lnTo>
                  <a:pt x="14922" y="10579"/>
                </a:lnTo>
                <a:lnTo>
                  <a:pt x="42721" y="10579"/>
                </a:lnTo>
                <a:lnTo>
                  <a:pt x="40327" y="6296"/>
                </a:lnTo>
                <a:lnTo>
                  <a:pt x="33554" y="1708"/>
                </a:lnTo>
                <a:lnTo>
                  <a:pt x="23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940742" y="3049080"/>
            <a:ext cx="361331" cy="1248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146891" y="3319049"/>
            <a:ext cx="1710175" cy="1248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8159794" y="3596030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8213712" y="3651377"/>
            <a:ext cx="37465" cy="10160"/>
          </a:xfrm>
          <a:custGeom>
            <a:avLst/>
            <a:gdLst/>
            <a:ahLst/>
            <a:cxnLst/>
            <a:rect l="l" t="t" r="r" b="b"/>
            <a:pathLst>
              <a:path w="37465" h="10160">
                <a:moveTo>
                  <a:pt x="36855" y="9702"/>
                </a:moveTo>
                <a:lnTo>
                  <a:pt x="0" y="9702"/>
                </a:lnTo>
                <a:lnTo>
                  <a:pt x="0" y="0"/>
                </a:lnTo>
                <a:lnTo>
                  <a:pt x="36855" y="0"/>
                </a:lnTo>
                <a:lnTo>
                  <a:pt x="36855" y="9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8298011" y="3595294"/>
            <a:ext cx="409828" cy="1324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751407" y="3594397"/>
            <a:ext cx="139202" cy="1038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8918365" y="3590671"/>
            <a:ext cx="0" cy="106045"/>
          </a:xfrm>
          <a:custGeom>
            <a:avLst/>
            <a:gdLst/>
            <a:ahLst/>
            <a:cxnLst/>
            <a:rect l="l" t="t" r="r" b="b"/>
            <a:pathLst>
              <a:path w="0" h="106045">
                <a:moveTo>
                  <a:pt x="0" y="0"/>
                </a:moveTo>
                <a:lnTo>
                  <a:pt x="0" y="105905"/>
                </a:lnTo>
              </a:path>
            </a:pathLst>
          </a:custGeom>
          <a:ln w="13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8159794" y="3865994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8195456" y="3865994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8249373" y="3865264"/>
            <a:ext cx="1018837" cy="1324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146888" y="4130614"/>
            <a:ext cx="122026" cy="1232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8304286" y="4131801"/>
            <a:ext cx="337461" cy="1358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8146896" y="4398928"/>
            <a:ext cx="1166054" cy="13872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8144060" y="4668896"/>
            <a:ext cx="1151743" cy="13873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8146901" y="4938865"/>
            <a:ext cx="1174558" cy="13874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8151068" y="5210491"/>
            <a:ext cx="1512056" cy="13707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8150322" y="5481648"/>
            <a:ext cx="70558" cy="1220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269527" y="5485815"/>
            <a:ext cx="240342" cy="10218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159794" y="5755779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213712" y="5811139"/>
            <a:ext cx="37465" cy="10160"/>
          </a:xfrm>
          <a:custGeom>
            <a:avLst/>
            <a:gdLst/>
            <a:ahLst/>
            <a:cxnLst/>
            <a:rect l="l" t="t" r="r" b="b"/>
            <a:pathLst>
              <a:path w="37465" h="10160">
                <a:moveTo>
                  <a:pt x="36855" y="9702"/>
                </a:moveTo>
                <a:lnTo>
                  <a:pt x="0" y="9702"/>
                </a:lnTo>
                <a:lnTo>
                  <a:pt x="0" y="0"/>
                </a:lnTo>
                <a:lnTo>
                  <a:pt x="36855" y="0"/>
                </a:lnTo>
                <a:lnTo>
                  <a:pt x="36855" y="9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8298011" y="5755049"/>
            <a:ext cx="409828" cy="13246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8751407" y="5754151"/>
            <a:ext cx="139202" cy="10381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8918365" y="5750433"/>
            <a:ext cx="0" cy="106045"/>
          </a:xfrm>
          <a:custGeom>
            <a:avLst/>
            <a:gdLst/>
            <a:ahLst/>
            <a:cxnLst/>
            <a:rect l="l" t="t" r="r" b="b"/>
            <a:pathLst>
              <a:path w="0" h="106045">
                <a:moveTo>
                  <a:pt x="0" y="0"/>
                </a:moveTo>
                <a:lnTo>
                  <a:pt x="0" y="105905"/>
                </a:lnTo>
              </a:path>
            </a:pathLst>
          </a:custGeom>
          <a:ln w="13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8159794" y="6025756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8195456" y="6025756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8249373" y="6025018"/>
            <a:ext cx="1018837" cy="13246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8135999" y="6291565"/>
            <a:ext cx="87417" cy="13587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8267578" y="6290364"/>
            <a:ext cx="447277" cy="1075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8159794" y="6565696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5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8213712" y="6621043"/>
            <a:ext cx="37465" cy="10160"/>
          </a:xfrm>
          <a:custGeom>
            <a:avLst/>
            <a:gdLst/>
            <a:ahLst/>
            <a:cxnLst/>
            <a:rect l="l" t="t" r="r" b="b"/>
            <a:pathLst>
              <a:path w="37465" h="10159">
                <a:moveTo>
                  <a:pt x="36855" y="9702"/>
                </a:moveTo>
                <a:lnTo>
                  <a:pt x="0" y="9702"/>
                </a:lnTo>
                <a:lnTo>
                  <a:pt x="0" y="0"/>
                </a:lnTo>
                <a:lnTo>
                  <a:pt x="36855" y="0"/>
                </a:lnTo>
                <a:lnTo>
                  <a:pt x="36855" y="9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8298011" y="6564957"/>
            <a:ext cx="409828" cy="13246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8751407" y="6564059"/>
            <a:ext cx="139202" cy="10381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8918365" y="6560337"/>
            <a:ext cx="0" cy="106045"/>
          </a:xfrm>
          <a:custGeom>
            <a:avLst/>
            <a:gdLst/>
            <a:ahLst/>
            <a:cxnLst/>
            <a:rect l="l" t="t" r="r" b="b"/>
            <a:pathLst>
              <a:path w="0" h="106045">
                <a:moveTo>
                  <a:pt x="0" y="0"/>
                </a:moveTo>
                <a:lnTo>
                  <a:pt x="0" y="105905"/>
                </a:lnTo>
              </a:path>
            </a:pathLst>
          </a:custGeom>
          <a:ln w="13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8159794" y="6835660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5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8195456" y="6835660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5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8249373" y="6834926"/>
            <a:ext cx="1018837" cy="13246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8151070" y="7100278"/>
            <a:ext cx="109783" cy="12320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8302345" y="7105629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5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58" y="100545"/>
                </a:lnTo>
                <a:lnTo>
                  <a:pt x="30721" y="74739"/>
                </a:lnTo>
                <a:lnTo>
                  <a:pt x="83729" y="74739"/>
                </a:lnTo>
                <a:lnTo>
                  <a:pt x="78456" y="57734"/>
                </a:lnTo>
                <a:lnTo>
                  <a:pt x="34010" y="57734"/>
                </a:lnTo>
                <a:lnTo>
                  <a:pt x="41632" y="30441"/>
                </a:lnTo>
                <a:lnTo>
                  <a:pt x="43116" y="22986"/>
                </a:lnTo>
                <a:lnTo>
                  <a:pt x="44589" y="17017"/>
                </a:lnTo>
                <a:lnTo>
                  <a:pt x="65830" y="17017"/>
                </a:lnTo>
                <a:lnTo>
                  <a:pt x="60553" y="0"/>
                </a:lnTo>
                <a:close/>
              </a:path>
              <a:path w="92075" h="100965">
                <a:moveTo>
                  <a:pt x="83729" y="74739"/>
                </a:moveTo>
                <a:lnTo>
                  <a:pt x="59512" y="74739"/>
                </a:lnTo>
                <a:lnTo>
                  <a:pt x="67271" y="100545"/>
                </a:lnTo>
                <a:lnTo>
                  <a:pt x="91732" y="100545"/>
                </a:lnTo>
                <a:lnTo>
                  <a:pt x="83729" y="74739"/>
                </a:lnTo>
                <a:close/>
              </a:path>
              <a:path w="92075" h="100965">
                <a:moveTo>
                  <a:pt x="65830" y="17017"/>
                </a:moveTo>
                <a:lnTo>
                  <a:pt x="44881" y="17017"/>
                </a:lnTo>
                <a:lnTo>
                  <a:pt x="46380" y="22986"/>
                </a:lnTo>
                <a:lnTo>
                  <a:pt x="48225" y="30581"/>
                </a:lnTo>
                <a:lnTo>
                  <a:pt x="49961" y="36410"/>
                </a:lnTo>
                <a:lnTo>
                  <a:pt x="56235" y="57734"/>
                </a:lnTo>
                <a:lnTo>
                  <a:pt x="78456" y="57734"/>
                </a:lnTo>
                <a:lnTo>
                  <a:pt x="65830" y="170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8405290" y="7131597"/>
            <a:ext cx="111125" cy="74930"/>
          </a:xfrm>
          <a:custGeom>
            <a:avLst/>
            <a:gdLst/>
            <a:ahLst/>
            <a:cxnLst/>
            <a:rect l="l" t="t" r="r" b="b"/>
            <a:pathLst>
              <a:path w="111125" h="74929">
                <a:moveTo>
                  <a:pt x="19100" y="1638"/>
                </a:moveTo>
                <a:lnTo>
                  <a:pt x="0" y="1638"/>
                </a:lnTo>
                <a:lnTo>
                  <a:pt x="596" y="15798"/>
                </a:lnTo>
                <a:lnTo>
                  <a:pt x="596" y="74587"/>
                </a:lnTo>
                <a:lnTo>
                  <a:pt x="22669" y="74587"/>
                </a:lnTo>
                <a:lnTo>
                  <a:pt x="22679" y="30124"/>
                </a:lnTo>
                <a:lnTo>
                  <a:pt x="22809" y="28193"/>
                </a:lnTo>
                <a:lnTo>
                  <a:pt x="23558" y="26403"/>
                </a:lnTo>
                <a:lnTo>
                  <a:pt x="24904" y="22669"/>
                </a:lnTo>
                <a:lnTo>
                  <a:pt x="28333" y="18186"/>
                </a:lnTo>
                <a:lnTo>
                  <a:pt x="109040" y="18186"/>
                </a:lnTo>
                <a:lnTo>
                  <a:pt x="108947" y="17487"/>
                </a:lnTo>
                <a:lnTo>
                  <a:pt x="106260" y="12369"/>
                </a:lnTo>
                <a:lnTo>
                  <a:pt x="62649" y="12369"/>
                </a:lnTo>
                <a:lnTo>
                  <a:pt x="62287" y="11493"/>
                </a:lnTo>
                <a:lnTo>
                  <a:pt x="20129" y="11493"/>
                </a:lnTo>
                <a:lnTo>
                  <a:pt x="19100" y="1638"/>
                </a:lnTo>
                <a:close/>
              </a:path>
              <a:path w="111125" h="74929">
                <a:moveTo>
                  <a:pt x="72796" y="18186"/>
                </a:moveTo>
                <a:lnTo>
                  <a:pt x="41325" y="18186"/>
                </a:lnTo>
                <a:lnTo>
                  <a:pt x="44510" y="24307"/>
                </a:lnTo>
                <a:lnTo>
                  <a:pt x="44589" y="74587"/>
                </a:lnTo>
                <a:lnTo>
                  <a:pt x="66675" y="74587"/>
                </a:lnTo>
                <a:lnTo>
                  <a:pt x="66675" y="30124"/>
                </a:lnTo>
                <a:lnTo>
                  <a:pt x="66967" y="27736"/>
                </a:lnTo>
                <a:lnTo>
                  <a:pt x="67576" y="26098"/>
                </a:lnTo>
                <a:lnTo>
                  <a:pt x="69062" y="21767"/>
                </a:lnTo>
                <a:lnTo>
                  <a:pt x="72796" y="18186"/>
                </a:lnTo>
                <a:close/>
              </a:path>
              <a:path w="111125" h="74929">
                <a:moveTo>
                  <a:pt x="109040" y="18186"/>
                </a:moveTo>
                <a:lnTo>
                  <a:pt x="85318" y="18186"/>
                </a:lnTo>
                <a:lnTo>
                  <a:pt x="88747" y="24307"/>
                </a:lnTo>
                <a:lnTo>
                  <a:pt x="88747" y="74587"/>
                </a:lnTo>
                <a:lnTo>
                  <a:pt x="110820" y="74587"/>
                </a:lnTo>
                <a:lnTo>
                  <a:pt x="110820" y="31622"/>
                </a:lnTo>
                <a:lnTo>
                  <a:pt x="109040" y="18186"/>
                </a:lnTo>
                <a:close/>
              </a:path>
              <a:path w="111125" h="74929">
                <a:moveTo>
                  <a:pt x="86207" y="0"/>
                </a:moveTo>
                <a:lnTo>
                  <a:pt x="80835" y="0"/>
                </a:lnTo>
                <a:lnTo>
                  <a:pt x="76365" y="1193"/>
                </a:lnTo>
                <a:lnTo>
                  <a:pt x="72351" y="3581"/>
                </a:lnTo>
                <a:lnTo>
                  <a:pt x="68910" y="5676"/>
                </a:lnTo>
                <a:lnTo>
                  <a:pt x="65633" y="8648"/>
                </a:lnTo>
                <a:lnTo>
                  <a:pt x="62941" y="12369"/>
                </a:lnTo>
                <a:lnTo>
                  <a:pt x="106260" y="12369"/>
                </a:lnTo>
                <a:lnTo>
                  <a:pt x="103776" y="7639"/>
                </a:lnTo>
                <a:lnTo>
                  <a:pt x="95973" y="1876"/>
                </a:lnTo>
                <a:lnTo>
                  <a:pt x="86207" y="0"/>
                </a:lnTo>
                <a:close/>
              </a:path>
              <a:path w="111125" h="74929">
                <a:moveTo>
                  <a:pt x="52057" y="0"/>
                </a:moveTo>
                <a:lnTo>
                  <a:pt x="30124" y="0"/>
                </a:lnTo>
                <a:lnTo>
                  <a:pt x="23710" y="6870"/>
                </a:lnTo>
                <a:lnTo>
                  <a:pt x="20574" y="11493"/>
                </a:lnTo>
                <a:lnTo>
                  <a:pt x="62287" y="11493"/>
                </a:lnTo>
                <a:lnTo>
                  <a:pt x="59512" y="4775"/>
                </a:lnTo>
                <a:lnTo>
                  <a:pt x="52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8530023" y="7131601"/>
            <a:ext cx="69850" cy="76200"/>
          </a:xfrm>
          <a:custGeom>
            <a:avLst/>
            <a:gdLst/>
            <a:ahLst/>
            <a:cxnLst/>
            <a:rect l="l" t="t" r="r" b="b"/>
            <a:pathLst>
              <a:path w="69850" h="76200">
                <a:moveTo>
                  <a:pt x="36829" y="0"/>
                </a:moveTo>
                <a:lnTo>
                  <a:pt x="20375" y="3481"/>
                </a:lnTo>
                <a:lnTo>
                  <a:pt x="8904" y="12528"/>
                </a:lnTo>
                <a:lnTo>
                  <a:pt x="2188" y="25042"/>
                </a:lnTo>
                <a:lnTo>
                  <a:pt x="0" y="38925"/>
                </a:lnTo>
                <a:lnTo>
                  <a:pt x="2599" y="54363"/>
                </a:lnTo>
                <a:lnTo>
                  <a:pt x="10174" y="66062"/>
                </a:lnTo>
                <a:lnTo>
                  <a:pt x="22390" y="73479"/>
                </a:lnTo>
                <a:lnTo>
                  <a:pt x="38912" y="76072"/>
                </a:lnTo>
                <a:lnTo>
                  <a:pt x="46149" y="75792"/>
                </a:lnTo>
                <a:lnTo>
                  <a:pt x="53019" y="74950"/>
                </a:lnTo>
                <a:lnTo>
                  <a:pt x="59436" y="73549"/>
                </a:lnTo>
                <a:lnTo>
                  <a:pt x="65316" y="71589"/>
                </a:lnTo>
                <a:lnTo>
                  <a:pt x="62921" y="59220"/>
                </a:lnTo>
                <a:lnTo>
                  <a:pt x="31622" y="59220"/>
                </a:lnTo>
                <a:lnTo>
                  <a:pt x="22364" y="54736"/>
                </a:lnTo>
                <a:lnTo>
                  <a:pt x="21628" y="45338"/>
                </a:lnTo>
                <a:lnTo>
                  <a:pt x="68618" y="45338"/>
                </a:lnTo>
                <a:lnTo>
                  <a:pt x="68910" y="43700"/>
                </a:lnTo>
                <a:lnTo>
                  <a:pt x="69354" y="40271"/>
                </a:lnTo>
                <a:lnTo>
                  <a:pt x="69354" y="36385"/>
                </a:lnTo>
                <a:lnTo>
                  <a:pt x="68483" y="29832"/>
                </a:lnTo>
                <a:lnTo>
                  <a:pt x="21475" y="29832"/>
                </a:lnTo>
                <a:lnTo>
                  <a:pt x="22072" y="23710"/>
                </a:lnTo>
                <a:lnTo>
                  <a:pt x="25946" y="15062"/>
                </a:lnTo>
                <a:lnTo>
                  <a:pt x="63695" y="15062"/>
                </a:lnTo>
                <a:lnTo>
                  <a:pt x="61931" y="11425"/>
                </a:lnTo>
                <a:lnTo>
                  <a:pt x="51856" y="3147"/>
                </a:lnTo>
                <a:lnTo>
                  <a:pt x="36829" y="0"/>
                </a:lnTo>
                <a:close/>
              </a:path>
              <a:path w="69850" h="76200">
                <a:moveTo>
                  <a:pt x="62344" y="56235"/>
                </a:moveTo>
                <a:lnTo>
                  <a:pt x="56235" y="58178"/>
                </a:lnTo>
                <a:lnTo>
                  <a:pt x="49961" y="59220"/>
                </a:lnTo>
                <a:lnTo>
                  <a:pt x="62921" y="59220"/>
                </a:lnTo>
                <a:lnTo>
                  <a:pt x="62344" y="56235"/>
                </a:lnTo>
                <a:close/>
              </a:path>
              <a:path w="69850" h="76200">
                <a:moveTo>
                  <a:pt x="63695" y="15062"/>
                </a:moveTo>
                <a:lnTo>
                  <a:pt x="45935" y="15062"/>
                </a:lnTo>
                <a:lnTo>
                  <a:pt x="48323" y="24307"/>
                </a:lnTo>
                <a:lnTo>
                  <a:pt x="48323" y="29832"/>
                </a:lnTo>
                <a:lnTo>
                  <a:pt x="68483" y="29832"/>
                </a:lnTo>
                <a:lnTo>
                  <a:pt x="67587" y="23086"/>
                </a:lnTo>
                <a:lnTo>
                  <a:pt x="63695" y="15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8612223" y="7101464"/>
            <a:ext cx="24765" cy="104775"/>
          </a:xfrm>
          <a:custGeom>
            <a:avLst/>
            <a:gdLst/>
            <a:ahLst/>
            <a:cxnLst/>
            <a:rect l="l" t="t" r="r" b="b"/>
            <a:pathLst>
              <a:path w="24765" h="104775">
                <a:moveTo>
                  <a:pt x="19380" y="0"/>
                </a:moveTo>
                <a:lnTo>
                  <a:pt x="4775" y="0"/>
                </a:lnTo>
                <a:lnTo>
                  <a:pt x="0" y="4914"/>
                </a:lnTo>
                <a:lnTo>
                  <a:pt x="152" y="11480"/>
                </a:lnTo>
                <a:lnTo>
                  <a:pt x="0" y="17754"/>
                </a:lnTo>
                <a:lnTo>
                  <a:pt x="4775" y="22821"/>
                </a:lnTo>
                <a:lnTo>
                  <a:pt x="19380" y="22821"/>
                </a:lnTo>
                <a:lnTo>
                  <a:pt x="24155" y="17754"/>
                </a:lnTo>
                <a:lnTo>
                  <a:pt x="24155" y="11480"/>
                </a:lnTo>
                <a:lnTo>
                  <a:pt x="24015" y="4914"/>
                </a:lnTo>
                <a:lnTo>
                  <a:pt x="19380" y="0"/>
                </a:lnTo>
                <a:close/>
              </a:path>
              <a:path w="24765" h="104775">
                <a:moveTo>
                  <a:pt x="23418" y="31762"/>
                </a:moveTo>
                <a:lnTo>
                  <a:pt x="749" y="31762"/>
                </a:lnTo>
                <a:lnTo>
                  <a:pt x="749" y="104711"/>
                </a:lnTo>
                <a:lnTo>
                  <a:pt x="23418" y="104711"/>
                </a:lnTo>
                <a:lnTo>
                  <a:pt x="23418" y="31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8645189" y="7133232"/>
            <a:ext cx="76835" cy="73025"/>
          </a:xfrm>
          <a:custGeom>
            <a:avLst/>
            <a:gdLst/>
            <a:ahLst/>
            <a:cxnLst/>
            <a:rect l="l" t="t" r="r" b="b"/>
            <a:pathLst>
              <a:path w="76834" h="73025">
                <a:moveTo>
                  <a:pt x="25958" y="0"/>
                </a:moveTo>
                <a:lnTo>
                  <a:pt x="596" y="0"/>
                </a:lnTo>
                <a:lnTo>
                  <a:pt x="24764" y="35801"/>
                </a:lnTo>
                <a:lnTo>
                  <a:pt x="0" y="72948"/>
                </a:lnTo>
                <a:lnTo>
                  <a:pt x="24904" y="72948"/>
                </a:lnTo>
                <a:lnTo>
                  <a:pt x="31775" y="59816"/>
                </a:lnTo>
                <a:lnTo>
                  <a:pt x="33566" y="56235"/>
                </a:lnTo>
                <a:lnTo>
                  <a:pt x="35509" y="52654"/>
                </a:lnTo>
                <a:lnTo>
                  <a:pt x="37299" y="48767"/>
                </a:lnTo>
                <a:lnTo>
                  <a:pt x="60978" y="48767"/>
                </a:lnTo>
                <a:lnTo>
                  <a:pt x="52057" y="34759"/>
                </a:lnTo>
                <a:lnTo>
                  <a:pt x="60204" y="22974"/>
                </a:lnTo>
                <a:lnTo>
                  <a:pt x="39090" y="22974"/>
                </a:lnTo>
                <a:lnTo>
                  <a:pt x="37147" y="19557"/>
                </a:lnTo>
                <a:lnTo>
                  <a:pt x="35204" y="15824"/>
                </a:lnTo>
                <a:lnTo>
                  <a:pt x="33121" y="12090"/>
                </a:lnTo>
                <a:lnTo>
                  <a:pt x="25958" y="0"/>
                </a:lnTo>
                <a:close/>
              </a:path>
              <a:path w="76834" h="73025">
                <a:moveTo>
                  <a:pt x="60978" y="48767"/>
                </a:moveTo>
                <a:lnTo>
                  <a:pt x="37744" y="48767"/>
                </a:lnTo>
                <a:lnTo>
                  <a:pt x="41313" y="56235"/>
                </a:lnTo>
                <a:lnTo>
                  <a:pt x="43421" y="59816"/>
                </a:lnTo>
                <a:lnTo>
                  <a:pt x="50711" y="72948"/>
                </a:lnTo>
                <a:lnTo>
                  <a:pt x="76377" y="72948"/>
                </a:lnTo>
                <a:lnTo>
                  <a:pt x="60978" y="48767"/>
                </a:lnTo>
                <a:close/>
              </a:path>
              <a:path w="76834" h="73025">
                <a:moveTo>
                  <a:pt x="76085" y="0"/>
                </a:moveTo>
                <a:lnTo>
                  <a:pt x="51460" y="0"/>
                </a:lnTo>
                <a:lnTo>
                  <a:pt x="43116" y="15366"/>
                </a:lnTo>
                <a:lnTo>
                  <a:pt x="41313" y="19088"/>
                </a:lnTo>
                <a:lnTo>
                  <a:pt x="39382" y="22974"/>
                </a:lnTo>
                <a:lnTo>
                  <a:pt x="60204" y="22974"/>
                </a:lnTo>
                <a:lnTo>
                  <a:pt x="76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8726495" y="7131591"/>
            <a:ext cx="66675" cy="76835"/>
          </a:xfrm>
          <a:custGeom>
            <a:avLst/>
            <a:gdLst/>
            <a:ahLst/>
            <a:cxnLst/>
            <a:rect l="l" t="t" r="r" b="b"/>
            <a:pathLst>
              <a:path w="66675" h="76834">
                <a:moveTo>
                  <a:pt x="62022" y="15519"/>
                </a:moveTo>
                <a:lnTo>
                  <a:pt x="40728" y="15519"/>
                </a:lnTo>
                <a:lnTo>
                  <a:pt x="42811" y="21043"/>
                </a:lnTo>
                <a:lnTo>
                  <a:pt x="42811" y="25971"/>
                </a:lnTo>
                <a:lnTo>
                  <a:pt x="25235" y="27598"/>
                </a:lnTo>
                <a:lnTo>
                  <a:pt x="11728" y="32748"/>
                </a:lnTo>
                <a:lnTo>
                  <a:pt x="3060" y="41482"/>
                </a:lnTo>
                <a:lnTo>
                  <a:pt x="0" y="53860"/>
                </a:lnTo>
                <a:lnTo>
                  <a:pt x="1605" y="62257"/>
                </a:lnTo>
                <a:lnTo>
                  <a:pt x="6246" y="69400"/>
                </a:lnTo>
                <a:lnTo>
                  <a:pt x="13657" y="74365"/>
                </a:lnTo>
                <a:lnTo>
                  <a:pt x="23571" y="76225"/>
                </a:lnTo>
                <a:lnTo>
                  <a:pt x="32219" y="76225"/>
                </a:lnTo>
                <a:lnTo>
                  <a:pt x="39674" y="73088"/>
                </a:lnTo>
                <a:lnTo>
                  <a:pt x="44449" y="67271"/>
                </a:lnTo>
                <a:lnTo>
                  <a:pt x="65782" y="67271"/>
                </a:lnTo>
                <a:lnTo>
                  <a:pt x="65633" y="63842"/>
                </a:lnTo>
                <a:lnTo>
                  <a:pt x="65633" y="60261"/>
                </a:lnTo>
                <a:lnTo>
                  <a:pt x="26263" y="60261"/>
                </a:lnTo>
                <a:lnTo>
                  <a:pt x="22377" y="57442"/>
                </a:lnTo>
                <a:lnTo>
                  <a:pt x="22377" y="42811"/>
                </a:lnTo>
                <a:lnTo>
                  <a:pt x="31635" y="39979"/>
                </a:lnTo>
                <a:lnTo>
                  <a:pt x="65633" y="39979"/>
                </a:lnTo>
                <a:lnTo>
                  <a:pt x="65633" y="31470"/>
                </a:lnTo>
                <a:lnTo>
                  <a:pt x="64043" y="19320"/>
                </a:lnTo>
                <a:lnTo>
                  <a:pt x="62022" y="15519"/>
                </a:lnTo>
                <a:close/>
              </a:path>
              <a:path w="66675" h="76834">
                <a:moveTo>
                  <a:pt x="65782" y="67271"/>
                </a:moveTo>
                <a:lnTo>
                  <a:pt x="44894" y="67271"/>
                </a:lnTo>
                <a:lnTo>
                  <a:pt x="46240" y="74587"/>
                </a:lnTo>
                <a:lnTo>
                  <a:pt x="66674" y="74587"/>
                </a:lnTo>
                <a:lnTo>
                  <a:pt x="65925" y="70561"/>
                </a:lnTo>
                <a:lnTo>
                  <a:pt x="65782" y="67271"/>
                </a:lnTo>
                <a:close/>
              </a:path>
              <a:path w="66675" h="76834">
                <a:moveTo>
                  <a:pt x="65633" y="39979"/>
                </a:moveTo>
                <a:lnTo>
                  <a:pt x="31635" y="39979"/>
                </a:lnTo>
                <a:lnTo>
                  <a:pt x="43560" y="40132"/>
                </a:lnTo>
                <a:lnTo>
                  <a:pt x="43560" y="49377"/>
                </a:lnTo>
                <a:lnTo>
                  <a:pt x="43408" y="50723"/>
                </a:lnTo>
                <a:lnTo>
                  <a:pt x="43116" y="51917"/>
                </a:lnTo>
                <a:lnTo>
                  <a:pt x="41617" y="56540"/>
                </a:lnTo>
                <a:lnTo>
                  <a:pt x="36995" y="60261"/>
                </a:lnTo>
                <a:lnTo>
                  <a:pt x="65633" y="60261"/>
                </a:lnTo>
                <a:lnTo>
                  <a:pt x="65633" y="39979"/>
                </a:lnTo>
                <a:close/>
              </a:path>
              <a:path w="66675" h="76834">
                <a:moveTo>
                  <a:pt x="33566" y="0"/>
                </a:moveTo>
                <a:lnTo>
                  <a:pt x="24250" y="603"/>
                </a:lnTo>
                <a:lnTo>
                  <a:pt x="16317" y="2144"/>
                </a:lnTo>
                <a:lnTo>
                  <a:pt x="9925" y="4216"/>
                </a:lnTo>
                <a:lnTo>
                  <a:pt x="5232" y="6413"/>
                </a:lnTo>
                <a:lnTo>
                  <a:pt x="9397" y="21043"/>
                </a:lnTo>
                <a:lnTo>
                  <a:pt x="14173" y="18059"/>
                </a:lnTo>
                <a:lnTo>
                  <a:pt x="22085" y="15519"/>
                </a:lnTo>
                <a:lnTo>
                  <a:pt x="62022" y="15519"/>
                </a:lnTo>
                <a:lnTo>
                  <a:pt x="58720" y="9305"/>
                </a:lnTo>
                <a:lnTo>
                  <a:pt x="48836" y="2506"/>
                </a:lnTo>
                <a:lnTo>
                  <a:pt x="33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8801248" y="7180071"/>
            <a:ext cx="34290" cy="44450"/>
          </a:xfrm>
          <a:custGeom>
            <a:avLst/>
            <a:gdLst/>
            <a:ahLst/>
            <a:cxnLst/>
            <a:rect l="l" t="t" r="r" b="b"/>
            <a:pathLst>
              <a:path w="34290" h="44450">
                <a:moveTo>
                  <a:pt x="33858" y="0"/>
                </a:moveTo>
                <a:lnTo>
                  <a:pt x="10744" y="1485"/>
                </a:lnTo>
                <a:lnTo>
                  <a:pt x="8831" y="11965"/>
                </a:lnTo>
                <a:lnTo>
                  <a:pt x="6319" y="22779"/>
                </a:lnTo>
                <a:lnTo>
                  <a:pt x="3334" y="33538"/>
                </a:lnTo>
                <a:lnTo>
                  <a:pt x="0" y="43853"/>
                </a:lnTo>
                <a:lnTo>
                  <a:pt x="15062" y="42506"/>
                </a:lnTo>
                <a:lnTo>
                  <a:pt x="20327" y="33096"/>
                </a:lnTo>
                <a:lnTo>
                  <a:pt x="25298" y="22596"/>
                </a:lnTo>
                <a:lnTo>
                  <a:pt x="29849" y="11424"/>
                </a:lnTo>
                <a:lnTo>
                  <a:pt x="33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8878370" y="7102660"/>
            <a:ext cx="379395" cy="13394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9223908" y="7100278"/>
            <a:ext cx="4184724" cy="13708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8159794" y="7375600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5">
                <a:moveTo>
                  <a:pt x="0" y="0"/>
                </a:moveTo>
                <a:lnTo>
                  <a:pt x="0" y="100545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8213712" y="7430947"/>
            <a:ext cx="37465" cy="10160"/>
          </a:xfrm>
          <a:custGeom>
            <a:avLst/>
            <a:gdLst/>
            <a:ahLst/>
            <a:cxnLst/>
            <a:rect l="l" t="t" r="r" b="b"/>
            <a:pathLst>
              <a:path w="37465" h="10159">
                <a:moveTo>
                  <a:pt x="36855" y="9702"/>
                </a:moveTo>
                <a:lnTo>
                  <a:pt x="0" y="9702"/>
                </a:lnTo>
                <a:lnTo>
                  <a:pt x="0" y="0"/>
                </a:lnTo>
                <a:lnTo>
                  <a:pt x="36855" y="0"/>
                </a:lnTo>
                <a:lnTo>
                  <a:pt x="36855" y="9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8298011" y="7374866"/>
            <a:ext cx="409828" cy="13246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8751407" y="7373967"/>
            <a:ext cx="139202" cy="10381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8918365" y="7370241"/>
            <a:ext cx="0" cy="106045"/>
          </a:xfrm>
          <a:custGeom>
            <a:avLst/>
            <a:gdLst/>
            <a:ahLst/>
            <a:cxnLst/>
            <a:rect l="l" t="t" r="r" b="b"/>
            <a:pathLst>
              <a:path w="0" h="106045">
                <a:moveTo>
                  <a:pt x="0" y="0"/>
                </a:moveTo>
                <a:lnTo>
                  <a:pt x="0" y="105905"/>
                </a:lnTo>
              </a:path>
            </a:pathLst>
          </a:custGeom>
          <a:ln w="13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8159794" y="7645577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5">
                <a:moveTo>
                  <a:pt x="0" y="0"/>
                </a:moveTo>
                <a:lnTo>
                  <a:pt x="0" y="100533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8195456" y="7645577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5">
                <a:moveTo>
                  <a:pt x="0" y="0"/>
                </a:moveTo>
                <a:lnTo>
                  <a:pt x="0" y="100533"/>
                </a:lnTo>
              </a:path>
            </a:pathLst>
          </a:custGeom>
          <a:ln w="12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8249373" y="7644834"/>
            <a:ext cx="1018837" cy="13245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8151062" y="7910182"/>
            <a:ext cx="69966" cy="1232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8262521" y="7915530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5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58" y="100545"/>
                </a:lnTo>
                <a:lnTo>
                  <a:pt x="30721" y="74739"/>
                </a:lnTo>
                <a:lnTo>
                  <a:pt x="83729" y="74739"/>
                </a:lnTo>
                <a:lnTo>
                  <a:pt x="78460" y="57746"/>
                </a:lnTo>
                <a:lnTo>
                  <a:pt x="34010" y="57746"/>
                </a:lnTo>
                <a:lnTo>
                  <a:pt x="41632" y="30441"/>
                </a:lnTo>
                <a:lnTo>
                  <a:pt x="43116" y="22986"/>
                </a:lnTo>
                <a:lnTo>
                  <a:pt x="44589" y="17017"/>
                </a:lnTo>
                <a:lnTo>
                  <a:pt x="65830" y="17017"/>
                </a:lnTo>
                <a:lnTo>
                  <a:pt x="60553" y="0"/>
                </a:lnTo>
                <a:close/>
              </a:path>
              <a:path w="92075" h="100965">
                <a:moveTo>
                  <a:pt x="83729" y="74739"/>
                </a:moveTo>
                <a:lnTo>
                  <a:pt x="59512" y="74739"/>
                </a:lnTo>
                <a:lnTo>
                  <a:pt x="67271" y="100545"/>
                </a:lnTo>
                <a:lnTo>
                  <a:pt x="91732" y="100545"/>
                </a:lnTo>
                <a:lnTo>
                  <a:pt x="83729" y="74739"/>
                </a:lnTo>
                <a:close/>
              </a:path>
              <a:path w="92075" h="100965">
                <a:moveTo>
                  <a:pt x="65830" y="17017"/>
                </a:moveTo>
                <a:lnTo>
                  <a:pt x="44881" y="17017"/>
                </a:lnTo>
                <a:lnTo>
                  <a:pt x="46380" y="22986"/>
                </a:lnTo>
                <a:lnTo>
                  <a:pt x="48225" y="30581"/>
                </a:lnTo>
                <a:lnTo>
                  <a:pt x="49961" y="36410"/>
                </a:lnTo>
                <a:lnTo>
                  <a:pt x="56235" y="57746"/>
                </a:lnTo>
                <a:lnTo>
                  <a:pt x="78460" y="57746"/>
                </a:lnTo>
                <a:lnTo>
                  <a:pt x="65830" y="170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8365466" y="7941498"/>
            <a:ext cx="111125" cy="74930"/>
          </a:xfrm>
          <a:custGeom>
            <a:avLst/>
            <a:gdLst/>
            <a:ahLst/>
            <a:cxnLst/>
            <a:rect l="l" t="t" r="r" b="b"/>
            <a:pathLst>
              <a:path w="111125" h="74929">
                <a:moveTo>
                  <a:pt x="19100" y="1638"/>
                </a:moveTo>
                <a:lnTo>
                  <a:pt x="0" y="1638"/>
                </a:lnTo>
                <a:lnTo>
                  <a:pt x="596" y="15798"/>
                </a:lnTo>
                <a:lnTo>
                  <a:pt x="596" y="74574"/>
                </a:lnTo>
                <a:lnTo>
                  <a:pt x="22669" y="74574"/>
                </a:lnTo>
                <a:lnTo>
                  <a:pt x="22679" y="30124"/>
                </a:lnTo>
                <a:lnTo>
                  <a:pt x="22809" y="28194"/>
                </a:lnTo>
                <a:lnTo>
                  <a:pt x="23558" y="26403"/>
                </a:lnTo>
                <a:lnTo>
                  <a:pt x="24904" y="22669"/>
                </a:lnTo>
                <a:lnTo>
                  <a:pt x="28333" y="18186"/>
                </a:lnTo>
                <a:lnTo>
                  <a:pt x="109039" y="18186"/>
                </a:lnTo>
                <a:lnTo>
                  <a:pt x="108947" y="17493"/>
                </a:lnTo>
                <a:lnTo>
                  <a:pt x="106257" y="12369"/>
                </a:lnTo>
                <a:lnTo>
                  <a:pt x="62649" y="12369"/>
                </a:lnTo>
                <a:lnTo>
                  <a:pt x="62281" y="11480"/>
                </a:lnTo>
                <a:lnTo>
                  <a:pt x="20129" y="11480"/>
                </a:lnTo>
                <a:lnTo>
                  <a:pt x="19100" y="1638"/>
                </a:lnTo>
                <a:close/>
              </a:path>
              <a:path w="111125" h="74929">
                <a:moveTo>
                  <a:pt x="72796" y="18186"/>
                </a:moveTo>
                <a:lnTo>
                  <a:pt x="41325" y="18186"/>
                </a:lnTo>
                <a:lnTo>
                  <a:pt x="44510" y="24307"/>
                </a:lnTo>
                <a:lnTo>
                  <a:pt x="44589" y="74574"/>
                </a:lnTo>
                <a:lnTo>
                  <a:pt x="66675" y="74574"/>
                </a:lnTo>
                <a:lnTo>
                  <a:pt x="66675" y="30124"/>
                </a:lnTo>
                <a:lnTo>
                  <a:pt x="66967" y="27736"/>
                </a:lnTo>
                <a:lnTo>
                  <a:pt x="67576" y="26098"/>
                </a:lnTo>
                <a:lnTo>
                  <a:pt x="69062" y="21767"/>
                </a:lnTo>
                <a:lnTo>
                  <a:pt x="72796" y="18186"/>
                </a:lnTo>
                <a:close/>
              </a:path>
              <a:path w="111125" h="74929">
                <a:moveTo>
                  <a:pt x="109039" y="18186"/>
                </a:moveTo>
                <a:lnTo>
                  <a:pt x="85318" y="18186"/>
                </a:lnTo>
                <a:lnTo>
                  <a:pt x="88747" y="24307"/>
                </a:lnTo>
                <a:lnTo>
                  <a:pt x="88747" y="74574"/>
                </a:lnTo>
                <a:lnTo>
                  <a:pt x="110820" y="74574"/>
                </a:lnTo>
                <a:lnTo>
                  <a:pt x="110820" y="31623"/>
                </a:lnTo>
                <a:lnTo>
                  <a:pt x="109039" y="18186"/>
                </a:lnTo>
                <a:close/>
              </a:path>
              <a:path w="111125" h="74929">
                <a:moveTo>
                  <a:pt x="86207" y="0"/>
                </a:moveTo>
                <a:lnTo>
                  <a:pt x="80835" y="0"/>
                </a:lnTo>
                <a:lnTo>
                  <a:pt x="76365" y="1193"/>
                </a:lnTo>
                <a:lnTo>
                  <a:pt x="72351" y="3581"/>
                </a:lnTo>
                <a:lnTo>
                  <a:pt x="68910" y="5676"/>
                </a:lnTo>
                <a:lnTo>
                  <a:pt x="65633" y="8648"/>
                </a:lnTo>
                <a:lnTo>
                  <a:pt x="62941" y="12369"/>
                </a:lnTo>
                <a:lnTo>
                  <a:pt x="106257" y="12369"/>
                </a:lnTo>
                <a:lnTo>
                  <a:pt x="103776" y="7643"/>
                </a:lnTo>
                <a:lnTo>
                  <a:pt x="95973" y="1878"/>
                </a:lnTo>
                <a:lnTo>
                  <a:pt x="86207" y="0"/>
                </a:lnTo>
                <a:close/>
              </a:path>
              <a:path w="111125" h="74929">
                <a:moveTo>
                  <a:pt x="52057" y="0"/>
                </a:moveTo>
                <a:lnTo>
                  <a:pt x="30124" y="0"/>
                </a:lnTo>
                <a:lnTo>
                  <a:pt x="23710" y="6870"/>
                </a:lnTo>
                <a:lnTo>
                  <a:pt x="20574" y="11480"/>
                </a:lnTo>
                <a:lnTo>
                  <a:pt x="62281" y="11480"/>
                </a:lnTo>
                <a:lnTo>
                  <a:pt x="59512" y="4775"/>
                </a:lnTo>
                <a:lnTo>
                  <a:pt x="520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8490200" y="7941491"/>
            <a:ext cx="69850" cy="76200"/>
          </a:xfrm>
          <a:custGeom>
            <a:avLst/>
            <a:gdLst/>
            <a:ahLst/>
            <a:cxnLst/>
            <a:rect l="l" t="t" r="r" b="b"/>
            <a:pathLst>
              <a:path w="69850" h="76200">
                <a:moveTo>
                  <a:pt x="36829" y="0"/>
                </a:moveTo>
                <a:lnTo>
                  <a:pt x="20375" y="3483"/>
                </a:lnTo>
                <a:lnTo>
                  <a:pt x="8904" y="12534"/>
                </a:lnTo>
                <a:lnTo>
                  <a:pt x="2188" y="25053"/>
                </a:lnTo>
                <a:lnTo>
                  <a:pt x="0" y="38938"/>
                </a:lnTo>
                <a:lnTo>
                  <a:pt x="2599" y="54375"/>
                </a:lnTo>
                <a:lnTo>
                  <a:pt x="10174" y="66074"/>
                </a:lnTo>
                <a:lnTo>
                  <a:pt x="22390" y="73492"/>
                </a:lnTo>
                <a:lnTo>
                  <a:pt x="38912" y="76085"/>
                </a:lnTo>
                <a:lnTo>
                  <a:pt x="46149" y="75804"/>
                </a:lnTo>
                <a:lnTo>
                  <a:pt x="53019" y="74963"/>
                </a:lnTo>
                <a:lnTo>
                  <a:pt x="59436" y="73562"/>
                </a:lnTo>
                <a:lnTo>
                  <a:pt x="65316" y="71602"/>
                </a:lnTo>
                <a:lnTo>
                  <a:pt x="62921" y="59232"/>
                </a:lnTo>
                <a:lnTo>
                  <a:pt x="31622" y="59232"/>
                </a:lnTo>
                <a:lnTo>
                  <a:pt x="22364" y="54749"/>
                </a:lnTo>
                <a:lnTo>
                  <a:pt x="21628" y="45351"/>
                </a:lnTo>
                <a:lnTo>
                  <a:pt x="68618" y="45351"/>
                </a:lnTo>
                <a:lnTo>
                  <a:pt x="68910" y="43713"/>
                </a:lnTo>
                <a:lnTo>
                  <a:pt x="69354" y="40284"/>
                </a:lnTo>
                <a:lnTo>
                  <a:pt x="69354" y="36398"/>
                </a:lnTo>
                <a:lnTo>
                  <a:pt x="68482" y="29832"/>
                </a:lnTo>
                <a:lnTo>
                  <a:pt x="21475" y="29832"/>
                </a:lnTo>
                <a:lnTo>
                  <a:pt x="22072" y="23723"/>
                </a:lnTo>
                <a:lnTo>
                  <a:pt x="25946" y="15074"/>
                </a:lnTo>
                <a:lnTo>
                  <a:pt x="63697" y="15074"/>
                </a:lnTo>
                <a:lnTo>
                  <a:pt x="61931" y="11431"/>
                </a:lnTo>
                <a:lnTo>
                  <a:pt x="51856" y="3149"/>
                </a:lnTo>
                <a:lnTo>
                  <a:pt x="36829" y="0"/>
                </a:lnTo>
                <a:close/>
              </a:path>
              <a:path w="69850" h="76200">
                <a:moveTo>
                  <a:pt x="62344" y="56248"/>
                </a:moveTo>
                <a:lnTo>
                  <a:pt x="56235" y="58191"/>
                </a:lnTo>
                <a:lnTo>
                  <a:pt x="49961" y="59232"/>
                </a:lnTo>
                <a:lnTo>
                  <a:pt x="62921" y="59232"/>
                </a:lnTo>
                <a:lnTo>
                  <a:pt x="62344" y="56248"/>
                </a:lnTo>
                <a:close/>
              </a:path>
              <a:path w="69850" h="76200">
                <a:moveTo>
                  <a:pt x="63697" y="15074"/>
                </a:moveTo>
                <a:lnTo>
                  <a:pt x="45935" y="15074"/>
                </a:lnTo>
                <a:lnTo>
                  <a:pt x="48323" y="24320"/>
                </a:lnTo>
                <a:lnTo>
                  <a:pt x="48323" y="29832"/>
                </a:lnTo>
                <a:lnTo>
                  <a:pt x="68482" y="29832"/>
                </a:lnTo>
                <a:lnTo>
                  <a:pt x="67587" y="23097"/>
                </a:lnTo>
                <a:lnTo>
                  <a:pt x="63697" y="15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8572398" y="7911365"/>
            <a:ext cx="24765" cy="104775"/>
          </a:xfrm>
          <a:custGeom>
            <a:avLst/>
            <a:gdLst/>
            <a:ahLst/>
            <a:cxnLst/>
            <a:rect l="l" t="t" r="r" b="b"/>
            <a:pathLst>
              <a:path w="24765" h="104775">
                <a:moveTo>
                  <a:pt x="19380" y="0"/>
                </a:moveTo>
                <a:lnTo>
                  <a:pt x="4775" y="0"/>
                </a:lnTo>
                <a:lnTo>
                  <a:pt x="0" y="4914"/>
                </a:lnTo>
                <a:lnTo>
                  <a:pt x="152" y="11480"/>
                </a:lnTo>
                <a:lnTo>
                  <a:pt x="0" y="17754"/>
                </a:lnTo>
                <a:lnTo>
                  <a:pt x="4775" y="22821"/>
                </a:lnTo>
                <a:lnTo>
                  <a:pt x="19380" y="22821"/>
                </a:lnTo>
                <a:lnTo>
                  <a:pt x="24155" y="17754"/>
                </a:lnTo>
                <a:lnTo>
                  <a:pt x="24155" y="11480"/>
                </a:lnTo>
                <a:lnTo>
                  <a:pt x="24015" y="4914"/>
                </a:lnTo>
                <a:lnTo>
                  <a:pt x="19380" y="0"/>
                </a:lnTo>
                <a:close/>
              </a:path>
              <a:path w="24765" h="104775">
                <a:moveTo>
                  <a:pt x="23418" y="31762"/>
                </a:moveTo>
                <a:lnTo>
                  <a:pt x="749" y="31762"/>
                </a:lnTo>
                <a:lnTo>
                  <a:pt x="749" y="104711"/>
                </a:lnTo>
                <a:lnTo>
                  <a:pt x="23418" y="104711"/>
                </a:lnTo>
                <a:lnTo>
                  <a:pt x="23418" y="31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8605365" y="7943132"/>
            <a:ext cx="76835" cy="73025"/>
          </a:xfrm>
          <a:custGeom>
            <a:avLst/>
            <a:gdLst/>
            <a:ahLst/>
            <a:cxnLst/>
            <a:rect l="l" t="t" r="r" b="b"/>
            <a:pathLst>
              <a:path w="76834" h="73025">
                <a:moveTo>
                  <a:pt x="25958" y="0"/>
                </a:moveTo>
                <a:lnTo>
                  <a:pt x="596" y="0"/>
                </a:lnTo>
                <a:lnTo>
                  <a:pt x="24764" y="35801"/>
                </a:lnTo>
                <a:lnTo>
                  <a:pt x="0" y="72948"/>
                </a:lnTo>
                <a:lnTo>
                  <a:pt x="24904" y="72948"/>
                </a:lnTo>
                <a:lnTo>
                  <a:pt x="31775" y="59816"/>
                </a:lnTo>
                <a:lnTo>
                  <a:pt x="33566" y="56235"/>
                </a:lnTo>
                <a:lnTo>
                  <a:pt x="35509" y="52654"/>
                </a:lnTo>
                <a:lnTo>
                  <a:pt x="37299" y="48780"/>
                </a:lnTo>
                <a:lnTo>
                  <a:pt x="60986" y="48780"/>
                </a:lnTo>
                <a:lnTo>
                  <a:pt x="52057" y="34759"/>
                </a:lnTo>
                <a:lnTo>
                  <a:pt x="60204" y="22974"/>
                </a:lnTo>
                <a:lnTo>
                  <a:pt x="39090" y="22974"/>
                </a:lnTo>
                <a:lnTo>
                  <a:pt x="37147" y="19545"/>
                </a:lnTo>
                <a:lnTo>
                  <a:pt x="35204" y="15824"/>
                </a:lnTo>
                <a:lnTo>
                  <a:pt x="33121" y="12090"/>
                </a:lnTo>
                <a:lnTo>
                  <a:pt x="25958" y="0"/>
                </a:lnTo>
                <a:close/>
              </a:path>
              <a:path w="76834" h="73025">
                <a:moveTo>
                  <a:pt x="60986" y="48780"/>
                </a:moveTo>
                <a:lnTo>
                  <a:pt x="37744" y="48780"/>
                </a:lnTo>
                <a:lnTo>
                  <a:pt x="41325" y="56235"/>
                </a:lnTo>
                <a:lnTo>
                  <a:pt x="43421" y="59816"/>
                </a:lnTo>
                <a:lnTo>
                  <a:pt x="50711" y="72948"/>
                </a:lnTo>
                <a:lnTo>
                  <a:pt x="76377" y="72948"/>
                </a:lnTo>
                <a:lnTo>
                  <a:pt x="60986" y="48780"/>
                </a:lnTo>
                <a:close/>
              </a:path>
              <a:path w="76834" h="73025">
                <a:moveTo>
                  <a:pt x="76085" y="0"/>
                </a:moveTo>
                <a:lnTo>
                  <a:pt x="51460" y="0"/>
                </a:lnTo>
                <a:lnTo>
                  <a:pt x="43116" y="15366"/>
                </a:lnTo>
                <a:lnTo>
                  <a:pt x="41325" y="19088"/>
                </a:lnTo>
                <a:lnTo>
                  <a:pt x="39382" y="22974"/>
                </a:lnTo>
                <a:lnTo>
                  <a:pt x="60204" y="22974"/>
                </a:lnTo>
                <a:lnTo>
                  <a:pt x="760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8686672" y="7941491"/>
            <a:ext cx="66675" cy="76835"/>
          </a:xfrm>
          <a:custGeom>
            <a:avLst/>
            <a:gdLst/>
            <a:ahLst/>
            <a:cxnLst/>
            <a:rect l="l" t="t" r="r" b="b"/>
            <a:pathLst>
              <a:path w="66675" h="76834">
                <a:moveTo>
                  <a:pt x="62022" y="15519"/>
                </a:moveTo>
                <a:lnTo>
                  <a:pt x="40728" y="15519"/>
                </a:lnTo>
                <a:lnTo>
                  <a:pt x="42811" y="21043"/>
                </a:lnTo>
                <a:lnTo>
                  <a:pt x="42811" y="25971"/>
                </a:lnTo>
                <a:lnTo>
                  <a:pt x="25235" y="27598"/>
                </a:lnTo>
                <a:lnTo>
                  <a:pt x="11728" y="32748"/>
                </a:lnTo>
                <a:lnTo>
                  <a:pt x="3060" y="41482"/>
                </a:lnTo>
                <a:lnTo>
                  <a:pt x="0" y="53860"/>
                </a:lnTo>
                <a:lnTo>
                  <a:pt x="1605" y="62257"/>
                </a:lnTo>
                <a:lnTo>
                  <a:pt x="6246" y="69400"/>
                </a:lnTo>
                <a:lnTo>
                  <a:pt x="13657" y="74365"/>
                </a:lnTo>
                <a:lnTo>
                  <a:pt x="23571" y="76225"/>
                </a:lnTo>
                <a:lnTo>
                  <a:pt x="32219" y="76225"/>
                </a:lnTo>
                <a:lnTo>
                  <a:pt x="39674" y="73088"/>
                </a:lnTo>
                <a:lnTo>
                  <a:pt x="44449" y="67271"/>
                </a:lnTo>
                <a:lnTo>
                  <a:pt x="65782" y="67271"/>
                </a:lnTo>
                <a:lnTo>
                  <a:pt x="65633" y="63842"/>
                </a:lnTo>
                <a:lnTo>
                  <a:pt x="65633" y="60261"/>
                </a:lnTo>
                <a:lnTo>
                  <a:pt x="26263" y="60261"/>
                </a:lnTo>
                <a:lnTo>
                  <a:pt x="22377" y="57442"/>
                </a:lnTo>
                <a:lnTo>
                  <a:pt x="22377" y="42811"/>
                </a:lnTo>
                <a:lnTo>
                  <a:pt x="31635" y="39979"/>
                </a:lnTo>
                <a:lnTo>
                  <a:pt x="65633" y="39979"/>
                </a:lnTo>
                <a:lnTo>
                  <a:pt x="65633" y="31470"/>
                </a:lnTo>
                <a:lnTo>
                  <a:pt x="64043" y="19320"/>
                </a:lnTo>
                <a:lnTo>
                  <a:pt x="62022" y="15519"/>
                </a:lnTo>
                <a:close/>
              </a:path>
              <a:path w="66675" h="76834">
                <a:moveTo>
                  <a:pt x="65782" y="67271"/>
                </a:moveTo>
                <a:lnTo>
                  <a:pt x="44894" y="67271"/>
                </a:lnTo>
                <a:lnTo>
                  <a:pt x="46240" y="74587"/>
                </a:lnTo>
                <a:lnTo>
                  <a:pt x="66674" y="74587"/>
                </a:lnTo>
                <a:lnTo>
                  <a:pt x="65925" y="70561"/>
                </a:lnTo>
                <a:lnTo>
                  <a:pt x="65782" y="67271"/>
                </a:lnTo>
                <a:close/>
              </a:path>
              <a:path w="66675" h="76834">
                <a:moveTo>
                  <a:pt x="65633" y="39979"/>
                </a:moveTo>
                <a:lnTo>
                  <a:pt x="31635" y="39979"/>
                </a:lnTo>
                <a:lnTo>
                  <a:pt x="43560" y="40132"/>
                </a:lnTo>
                <a:lnTo>
                  <a:pt x="43560" y="49377"/>
                </a:lnTo>
                <a:lnTo>
                  <a:pt x="43408" y="50723"/>
                </a:lnTo>
                <a:lnTo>
                  <a:pt x="43116" y="51917"/>
                </a:lnTo>
                <a:lnTo>
                  <a:pt x="41617" y="56540"/>
                </a:lnTo>
                <a:lnTo>
                  <a:pt x="36995" y="60261"/>
                </a:lnTo>
                <a:lnTo>
                  <a:pt x="65633" y="60261"/>
                </a:lnTo>
                <a:lnTo>
                  <a:pt x="65633" y="39979"/>
                </a:lnTo>
                <a:close/>
              </a:path>
              <a:path w="66675" h="76834">
                <a:moveTo>
                  <a:pt x="33566" y="0"/>
                </a:moveTo>
                <a:lnTo>
                  <a:pt x="24250" y="603"/>
                </a:lnTo>
                <a:lnTo>
                  <a:pt x="16317" y="2144"/>
                </a:lnTo>
                <a:lnTo>
                  <a:pt x="9925" y="4216"/>
                </a:lnTo>
                <a:lnTo>
                  <a:pt x="5232" y="6413"/>
                </a:lnTo>
                <a:lnTo>
                  <a:pt x="9397" y="21043"/>
                </a:lnTo>
                <a:lnTo>
                  <a:pt x="14173" y="18059"/>
                </a:lnTo>
                <a:lnTo>
                  <a:pt x="22085" y="15519"/>
                </a:lnTo>
                <a:lnTo>
                  <a:pt x="62022" y="15519"/>
                </a:lnTo>
                <a:lnTo>
                  <a:pt x="58720" y="9305"/>
                </a:lnTo>
                <a:lnTo>
                  <a:pt x="48836" y="2506"/>
                </a:lnTo>
                <a:lnTo>
                  <a:pt x="33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8761424" y="7989971"/>
            <a:ext cx="34290" cy="44450"/>
          </a:xfrm>
          <a:custGeom>
            <a:avLst/>
            <a:gdLst/>
            <a:ahLst/>
            <a:cxnLst/>
            <a:rect l="l" t="t" r="r" b="b"/>
            <a:pathLst>
              <a:path w="34290" h="44450">
                <a:moveTo>
                  <a:pt x="33858" y="0"/>
                </a:moveTo>
                <a:lnTo>
                  <a:pt x="10744" y="1485"/>
                </a:lnTo>
                <a:lnTo>
                  <a:pt x="8831" y="11966"/>
                </a:lnTo>
                <a:lnTo>
                  <a:pt x="6319" y="22783"/>
                </a:lnTo>
                <a:lnTo>
                  <a:pt x="3334" y="33543"/>
                </a:lnTo>
                <a:lnTo>
                  <a:pt x="0" y="43853"/>
                </a:lnTo>
                <a:lnTo>
                  <a:pt x="15062" y="42506"/>
                </a:lnTo>
                <a:lnTo>
                  <a:pt x="20327" y="33102"/>
                </a:lnTo>
                <a:lnTo>
                  <a:pt x="25298" y="22601"/>
                </a:lnTo>
                <a:lnTo>
                  <a:pt x="29849" y="11426"/>
                </a:lnTo>
                <a:lnTo>
                  <a:pt x="33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8838547" y="7912561"/>
            <a:ext cx="379394" cy="13394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9184083" y="7910176"/>
            <a:ext cx="4192935" cy="13708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150471" y="8182981"/>
            <a:ext cx="157840" cy="12037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349796" y="8181336"/>
            <a:ext cx="400143" cy="12245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8716082" y="8180146"/>
            <a:ext cx="1107883" cy="1236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8150471" y="8452949"/>
            <a:ext cx="116961" cy="12037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8316230" y="8454736"/>
            <a:ext cx="74930" cy="102870"/>
          </a:xfrm>
          <a:custGeom>
            <a:avLst/>
            <a:gdLst/>
            <a:ahLst/>
            <a:cxnLst/>
            <a:rect l="l" t="t" r="r" b="b"/>
            <a:pathLst>
              <a:path w="74929" h="102870">
                <a:moveTo>
                  <a:pt x="29375" y="0"/>
                </a:moveTo>
                <a:lnTo>
                  <a:pt x="20840" y="157"/>
                </a:lnTo>
                <a:lnTo>
                  <a:pt x="12673" y="593"/>
                </a:lnTo>
                <a:lnTo>
                  <a:pt x="5513" y="1253"/>
                </a:lnTo>
                <a:lnTo>
                  <a:pt x="0" y="2082"/>
                </a:lnTo>
                <a:lnTo>
                  <a:pt x="0" y="100838"/>
                </a:lnTo>
                <a:lnTo>
                  <a:pt x="5067" y="101587"/>
                </a:lnTo>
                <a:lnTo>
                  <a:pt x="13423" y="102323"/>
                </a:lnTo>
                <a:lnTo>
                  <a:pt x="24599" y="102323"/>
                </a:lnTo>
                <a:lnTo>
                  <a:pt x="64135" y="93230"/>
                </a:lnTo>
                <a:lnTo>
                  <a:pt x="71974" y="85458"/>
                </a:lnTo>
                <a:lnTo>
                  <a:pt x="24752" y="85458"/>
                </a:lnTo>
                <a:lnTo>
                  <a:pt x="22517" y="85166"/>
                </a:lnTo>
                <a:lnTo>
                  <a:pt x="22517" y="56819"/>
                </a:lnTo>
                <a:lnTo>
                  <a:pt x="69468" y="56819"/>
                </a:lnTo>
                <a:lnTo>
                  <a:pt x="68889" y="55827"/>
                </a:lnTo>
                <a:lnTo>
                  <a:pt x="62556" y="50508"/>
                </a:lnTo>
                <a:lnTo>
                  <a:pt x="54584" y="47142"/>
                </a:lnTo>
                <a:lnTo>
                  <a:pt x="54584" y="46837"/>
                </a:lnTo>
                <a:lnTo>
                  <a:pt x="61956" y="42976"/>
                </a:lnTo>
                <a:lnTo>
                  <a:pt x="64389" y="40576"/>
                </a:lnTo>
                <a:lnTo>
                  <a:pt x="22517" y="40576"/>
                </a:lnTo>
                <a:lnTo>
                  <a:pt x="22517" y="17145"/>
                </a:lnTo>
                <a:lnTo>
                  <a:pt x="24447" y="16865"/>
                </a:lnTo>
                <a:lnTo>
                  <a:pt x="27292" y="16548"/>
                </a:lnTo>
                <a:lnTo>
                  <a:pt x="71145" y="16548"/>
                </a:lnTo>
                <a:lnTo>
                  <a:pt x="71145" y="16243"/>
                </a:lnTo>
                <a:lnTo>
                  <a:pt x="38843" y="277"/>
                </a:lnTo>
                <a:lnTo>
                  <a:pt x="29375" y="0"/>
                </a:lnTo>
                <a:close/>
              </a:path>
              <a:path w="74929" h="102870">
                <a:moveTo>
                  <a:pt x="69468" y="56819"/>
                </a:moveTo>
                <a:lnTo>
                  <a:pt x="41617" y="56819"/>
                </a:lnTo>
                <a:lnTo>
                  <a:pt x="50711" y="60858"/>
                </a:lnTo>
                <a:lnTo>
                  <a:pt x="50711" y="81584"/>
                </a:lnTo>
                <a:lnTo>
                  <a:pt x="41617" y="85458"/>
                </a:lnTo>
                <a:lnTo>
                  <a:pt x="71974" y="85458"/>
                </a:lnTo>
                <a:lnTo>
                  <a:pt x="74574" y="80987"/>
                </a:lnTo>
                <a:lnTo>
                  <a:pt x="74574" y="71894"/>
                </a:lnTo>
                <a:lnTo>
                  <a:pt x="73067" y="62992"/>
                </a:lnTo>
                <a:lnTo>
                  <a:pt x="69468" y="56819"/>
                </a:lnTo>
                <a:close/>
              </a:path>
              <a:path w="74929" h="102870">
                <a:moveTo>
                  <a:pt x="71145" y="16548"/>
                </a:moveTo>
                <a:lnTo>
                  <a:pt x="42506" y="16548"/>
                </a:lnTo>
                <a:lnTo>
                  <a:pt x="48323" y="20574"/>
                </a:lnTo>
                <a:lnTo>
                  <a:pt x="48323" y="35648"/>
                </a:lnTo>
                <a:lnTo>
                  <a:pt x="41910" y="40576"/>
                </a:lnTo>
                <a:lnTo>
                  <a:pt x="64389" y="40576"/>
                </a:lnTo>
                <a:lnTo>
                  <a:pt x="67117" y="37884"/>
                </a:lnTo>
                <a:lnTo>
                  <a:pt x="70152" y="31896"/>
                </a:lnTo>
                <a:lnTo>
                  <a:pt x="71145" y="25349"/>
                </a:lnTo>
                <a:lnTo>
                  <a:pt x="71145" y="165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8402297" y="8481428"/>
            <a:ext cx="69850" cy="76200"/>
          </a:xfrm>
          <a:custGeom>
            <a:avLst/>
            <a:gdLst/>
            <a:ahLst/>
            <a:cxnLst/>
            <a:rect l="l" t="t" r="r" b="b"/>
            <a:pathLst>
              <a:path w="69850" h="76200">
                <a:moveTo>
                  <a:pt x="36842" y="0"/>
                </a:moveTo>
                <a:lnTo>
                  <a:pt x="20386" y="3483"/>
                </a:lnTo>
                <a:lnTo>
                  <a:pt x="8910" y="12534"/>
                </a:lnTo>
                <a:lnTo>
                  <a:pt x="2190" y="25053"/>
                </a:lnTo>
                <a:lnTo>
                  <a:pt x="0" y="38938"/>
                </a:lnTo>
                <a:lnTo>
                  <a:pt x="2601" y="54375"/>
                </a:lnTo>
                <a:lnTo>
                  <a:pt x="10180" y="66074"/>
                </a:lnTo>
                <a:lnTo>
                  <a:pt x="22401" y="73492"/>
                </a:lnTo>
                <a:lnTo>
                  <a:pt x="38925" y="76085"/>
                </a:lnTo>
                <a:lnTo>
                  <a:pt x="46162" y="75804"/>
                </a:lnTo>
                <a:lnTo>
                  <a:pt x="53032" y="74963"/>
                </a:lnTo>
                <a:lnTo>
                  <a:pt x="59449" y="73562"/>
                </a:lnTo>
                <a:lnTo>
                  <a:pt x="65328" y="71602"/>
                </a:lnTo>
                <a:lnTo>
                  <a:pt x="62934" y="59232"/>
                </a:lnTo>
                <a:lnTo>
                  <a:pt x="31635" y="59232"/>
                </a:lnTo>
                <a:lnTo>
                  <a:pt x="22377" y="54749"/>
                </a:lnTo>
                <a:lnTo>
                  <a:pt x="21640" y="45351"/>
                </a:lnTo>
                <a:lnTo>
                  <a:pt x="68630" y="45351"/>
                </a:lnTo>
                <a:lnTo>
                  <a:pt x="68922" y="43713"/>
                </a:lnTo>
                <a:lnTo>
                  <a:pt x="69367" y="40284"/>
                </a:lnTo>
                <a:lnTo>
                  <a:pt x="69367" y="36398"/>
                </a:lnTo>
                <a:lnTo>
                  <a:pt x="68496" y="29844"/>
                </a:lnTo>
                <a:lnTo>
                  <a:pt x="21488" y="29844"/>
                </a:lnTo>
                <a:lnTo>
                  <a:pt x="22085" y="23723"/>
                </a:lnTo>
                <a:lnTo>
                  <a:pt x="25958" y="15074"/>
                </a:lnTo>
                <a:lnTo>
                  <a:pt x="63710" y="15074"/>
                </a:lnTo>
                <a:lnTo>
                  <a:pt x="61944" y="11431"/>
                </a:lnTo>
                <a:lnTo>
                  <a:pt x="51868" y="3149"/>
                </a:lnTo>
                <a:lnTo>
                  <a:pt x="36842" y="0"/>
                </a:lnTo>
                <a:close/>
              </a:path>
              <a:path w="69850" h="76200">
                <a:moveTo>
                  <a:pt x="62356" y="56248"/>
                </a:moveTo>
                <a:lnTo>
                  <a:pt x="56248" y="58191"/>
                </a:lnTo>
                <a:lnTo>
                  <a:pt x="49974" y="59232"/>
                </a:lnTo>
                <a:lnTo>
                  <a:pt x="62934" y="59232"/>
                </a:lnTo>
                <a:lnTo>
                  <a:pt x="62356" y="56248"/>
                </a:lnTo>
                <a:close/>
              </a:path>
              <a:path w="69850" h="76200">
                <a:moveTo>
                  <a:pt x="63710" y="15074"/>
                </a:moveTo>
                <a:lnTo>
                  <a:pt x="45948" y="15074"/>
                </a:lnTo>
                <a:lnTo>
                  <a:pt x="48336" y="24320"/>
                </a:lnTo>
                <a:lnTo>
                  <a:pt x="48336" y="29844"/>
                </a:lnTo>
                <a:lnTo>
                  <a:pt x="68496" y="29844"/>
                </a:lnTo>
                <a:lnTo>
                  <a:pt x="67600" y="23097"/>
                </a:lnTo>
                <a:lnTo>
                  <a:pt x="63710" y="15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478691" y="8462188"/>
            <a:ext cx="48260" cy="95885"/>
          </a:xfrm>
          <a:custGeom>
            <a:avLst/>
            <a:gdLst/>
            <a:ahLst/>
            <a:cxnLst/>
            <a:rect l="l" t="t" r="r" b="b"/>
            <a:pathLst>
              <a:path w="48259" h="95884">
                <a:moveTo>
                  <a:pt x="31915" y="37591"/>
                </a:moveTo>
                <a:lnTo>
                  <a:pt x="9690" y="37591"/>
                </a:lnTo>
                <a:lnTo>
                  <a:pt x="9690" y="77723"/>
                </a:lnTo>
                <a:lnTo>
                  <a:pt x="11785" y="84721"/>
                </a:lnTo>
                <a:lnTo>
                  <a:pt x="19532" y="92786"/>
                </a:lnTo>
                <a:lnTo>
                  <a:pt x="25654" y="95326"/>
                </a:lnTo>
                <a:lnTo>
                  <a:pt x="39382" y="95326"/>
                </a:lnTo>
                <a:lnTo>
                  <a:pt x="44754" y="94576"/>
                </a:lnTo>
                <a:lnTo>
                  <a:pt x="47739" y="93383"/>
                </a:lnTo>
                <a:lnTo>
                  <a:pt x="47579" y="76822"/>
                </a:lnTo>
                <a:lnTo>
                  <a:pt x="34010" y="76822"/>
                </a:lnTo>
                <a:lnTo>
                  <a:pt x="31915" y="72796"/>
                </a:lnTo>
                <a:lnTo>
                  <a:pt x="31915" y="37591"/>
                </a:lnTo>
                <a:close/>
              </a:path>
              <a:path w="48259" h="95884">
                <a:moveTo>
                  <a:pt x="47574" y="76238"/>
                </a:moveTo>
                <a:lnTo>
                  <a:pt x="45935" y="76530"/>
                </a:lnTo>
                <a:lnTo>
                  <a:pt x="43713" y="76822"/>
                </a:lnTo>
                <a:lnTo>
                  <a:pt x="47579" y="76822"/>
                </a:lnTo>
                <a:lnTo>
                  <a:pt x="47574" y="76238"/>
                </a:lnTo>
                <a:close/>
              </a:path>
              <a:path w="48259" h="95884">
                <a:moveTo>
                  <a:pt x="48183" y="20878"/>
                </a:moveTo>
                <a:lnTo>
                  <a:pt x="0" y="20878"/>
                </a:lnTo>
                <a:lnTo>
                  <a:pt x="0" y="37591"/>
                </a:lnTo>
                <a:lnTo>
                  <a:pt x="48183" y="37591"/>
                </a:lnTo>
                <a:lnTo>
                  <a:pt x="48183" y="20878"/>
                </a:lnTo>
                <a:close/>
              </a:path>
              <a:path w="48259" h="95884">
                <a:moveTo>
                  <a:pt x="31915" y="0"/>
                </a:moveTo>
                <a:lnTo>
                  <a:pt x="9690" y="5079"/>
                </a:lnTo>
                <a:lnTo>
                  <a:pt x="9690" y="20878"/>
                </a:lnTo>
                <a:lnTo>
                  <a:pt x="31915" y="20878"/>
                </a:lnTo>
                <a:lnTo>
                  <a:pt x="319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8535102" y="8481428"/>
            <a:ext cx="69850" cy="76200"/>
          </a:xfrm>
          <a:custGeom>
            <a:avLst/>
            <a:gdLst/>
            <a:ahLst/>
            <a:cxnLst/>
            <a:rect l="l" t="t" r="r" b="b"/>
            <a:pathLst>
              <a:path w="69850" h="76200">
                <a:moveTo>
                  <a:pt x="36829" y="0"/>
                </a:moveTo>
                <a:lnTo>
                  <a:pt x="20375" y="3483"/>
                </a:lnTo>
                <a:lnTo>
                  <a:pt x="8904" y="12534"/>
                </a:lnTo>
                <a:lnTo>
                  <a:pt x="2188" y="25053"/>
                </a:lnTo>
                <a:lnTo>
                  <a:pt x="0" y="38938"/>
                </a:lnTo>
                <a:lnTo>
                  <a:pt x="2599" y="54375"/>
                </a:lnTo>
                <a:lnTo>
                  <a:pt x="10174" y="66074"/>
                </a:lnTo>
                <a:lnTo>
                  <a:pt x="22390" y="73492"/>
                </a:lnTo>
                <a:lnTo>
                  <a:pt x="38912" y="76085"/>
                </a:lnTo>
                <a:lnTo>
                  <a:pt x="46149" y="75804"/>
                </a:lnTo>
                <a:lnTo>
                  <a:pt x="53019" y="74963"/>
                </a:lnTo>
                <a:lnTo>
                  <a:pt x="59436" y="73562"/>
                </a:lnTo>
                <a:lnTo>
                  <a:pt x="65316" y="71602"/>
                </a:lnTo>
                <a:lnTo>
                  <a:pt x="62921" y="59232"/>
                </a:lnTo>
                <a:lnTo>
                  <a:pt x="31622" y="59232"/>
                </a:lnTo>
                <a:lnTo>
                  <a:pt x="22364" y="54749"/>
                </a:lnTo>
                <a:lnTo>
                  <a:pt x="21628" y="45351"/>
                </a:lnTo>
                <a:lnTo>
                  <a:pt x="68618" y="45351"/>
                </a:lnTo>
                <a:lnTo>
                  <a:pt x="68910" y="43713"/>
                </a:lnTo>
                <a:lnTo>
                  <a:pt x="69354" y="40284"/>
                </a:lnTo>
                <a:lnTo>
                  <a:pt x="69354" y="36398"/>
                </a:lnTo>
                <a:lnTo>
                  <a:pt x="68483" y="29844"/>
                </a:lnTo>
                <a:lnTo>
                  <a:pt x="21475" y="29844"/>
                </a:lnTo>
                <a:lnTo>
                  <a:pt x="22072" y="23723"/>
                </a:lnTo>
                <a:lnTo>
                  <a:pt x="25946" y="15074"/>
                </a:lnTo>
                <a:lnTo>
                  <a:pt x="63697" y="15074"/>
                </a:lnTo>
                <a:lnTo>
                  <a:pt x="61931" y="11431"/>
                </a:lnTo>
                <a:lnTo>
                  <a:pt x="51856" y="3149"/>
                </a:lnTo>
                <a:lnTo>
                  <a:pt x="36829" y="0"/>
                </a:lnTo>
                <a:close/>
              </a:path>
              <a:path w="69850" h="76200">
                <a:moveTo>
                  <a:pt x="62344" y="56248"/>
                </a:moveTo>
                <a:lnTo>
                  <a:pt x="56235" y="58191"/>
                </a:lnTo>
                <a:lnTo>
                  <a:pt x="49961" y="59232"/>
                </a:lnTo>
                <a:lnTo>
                  <a:pt x="62921" y="59232"/>
                </a:lnTo>
                <a:lnTo>
                  <a:pt x="62344" y="56248"/>
                </a:lnTo>
                <a:close/>
              </a:path>
              <a:path w="69850" h="76200">
                <a:moveTo>
                  <a:pt x="63697" y="15074"/>
                </a:moveTo>
                <a:lnTo>
                  <a:pt x="45935" y="15074"/>
                </a:lnTo>
                <a:lnTo>
                  <a:pt x="48323" y="24320"/>
                </a:lnTo>
                <a:lnTo>
                  <a:pt x="48323" y="29844"/>
                </a:lnTo>
                <a:lnTo>
                  <a:pt x="68483" y="29844"/>
                </a:lnTo>
                <a:lnTo>
                  <a:pt x="67587" y="23097"/>
                </a:lnTo>
                <a:lnTo>
                  <a:pt x="63697" y="150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8617450" y="8481437"/>
            <a:ext cx="45720" cy="74930"/>
          </a:xfrm>
          <a:custGeom>
            <a:avLst/>
            <a:gdLst/>
            <a:ahLst/>
            <a:cxnLst/>
            <a:rect l="l" t="t" r="r" b="b"/>
            <a:pathLst>
              <a:path w="45720" h="74929">
                <a:moveTo>
                  <a:pt x="19532" y="1638"/>
                </a:moveTo>
                <a:lnTo>
                  <a:pt x="0" y="1638"/>
                </a:lnTo>
                <a:lnTo>
                  <a:pt x="596" y="14909"/>
                </a:lnTo>
                <a:lnTo>
                  <a:pt x="596" y="74574"/>
                </a:lnTo>
                <a:lnTo>
                  <a:pt x="23266" y="74574"/>
                </a:lnTo>
                <a:lnTo>
                  <a:pt x="23266" y="35801"/>
                </a:lnTo>
                <a:lnTo>
                  <a:pt x="23418" y="34010"/>
                </a:lnTo>
                <a:lnTo>
                  <a:pt x="23710" y="32512"/>
                </a:lnTo>
                <a:lnTo>
                  <a:pt x="25196" y="25501"/>
                </a:lnTo>
                <a:lnTo>
                  <a:pt x="30873" y="21031"/>
                </a:lnTo>
                <a:lnTo>
                  <a:pt x="45339" y="21031"/>
                </a:lnTo>
                <a:lnTo>
                  <a:pt x="45339" y="15062"/>
                </a:lnTo>
                <a:lnTo>
                  <a:pt x="20281" y="15062"/>
                </a:lnTo>
                <a:lnTo>
                  <a:pt x="19532" y="1638"/>
                </a:lnTo>
                <a:close/>
              </a:path>
              <a:path w="45720" h="74929">
                <a:moveTo>
                  <a:pt x="45339" y="21031"/>
                </a:moveTo>
                <a:lnTo>
                  <a:pt x="41770" y="21031"/>
                </a:lnTo>
                <a:lnTo>
                  <a:pt x="43713" y="21323"/>
                </a:lnTo>
                <a:lnTo>
                  <a:pt x="45339" y="21628"/>
                </a:lnTo>
                <a:lnTo>
                  <a:pt x="45339" y="21031"/>
                </a:lnTo>
                <a:close/>
              </a:path>
              <a:path w="45720" h="74929">
                <a:moveTo>
                  <a:pt x="43713" y="0"/>
                </a:moveTo>
                <a:lnTo>
                  <a:pt x="33553" y="0"/>
                </a:lnTo>
                <a:lnTo>
                  <a:pt x="24612" y="4483"/>
                </a:lnTo>
                <a:lnTo>
                  <a:pt x="20878" y="15062"/>
                </a:lnTo>
                <a:lnTo>
                  <a:pt x="45339" y="15062"/>
                </a:lnTo>
                <a:lnTo>
                  <a:pt x="45339" y="292"/>
                </a:lnTo>
                <a:lnTo>
                  <a:pt x="43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674148" y="8481437"/>
            <a:ext cx="45720" cy="74930"/>
          </a:xfrm>
          <a:custGeom>
            <a:avLst/>
            <a:gdLst/>
            <a:ahLst/>
            <a:cxnLst/>
            <a:rect l="l" t="t" r="r" b="b"/>
            <a:pathLst>
              <a:path w="45720" h="74929">
                <a:moveTo>
                  <a:pt x="19532" y="1638"/>
                </a:moveTo>
                <a:lnTo>
                  <a:pt x="0" y="1638"/>
                </a:lnTo>
                <a:lnTo>
                  <a:pt x="596" y="14909"/>
                </a:lnTo>
                <a:lnTo>
                  <a:pt x="596" y="74574"/>
                </a:lnTo>
                <a:lnTo>
                  <a:pt x="23266" y="74574"/>
                </a:lnTo>
                <a:lnTo>
                  <a:pt x="23266" y="35801"/>
                </a:lnTo>
                <a:lnTo>
                  <a:pt x="23418" y="34010"/>
                </a:lnTo>
                <a:lnTo>
                  <a:pt x="23710" y="32512"/>
                </a:lnTo>
                <a:lnTo>
                  <a:pt x="25196" y="25501"/>
                </a:lnTo>
                <a:lnTo>
                  <a:pt x="30873" y="21031"/>
                </a:lnTo>
                <a:lnTo>
                  <a:pt x="45339" y="21031"/>
                </a:lnTo>
                <a:lnTo>
                  <a:pt x="45339" y="15062"/>
                </a:lnTo>
                <a:lnTo>
                  <a:pt x="20281" y="15062"/>
                </a:lnTo>
                <a:lnTo>
                  <a:pt x="19532" y="1638"/>
                </a:lnTo>
                <a:close/>
              </a:path>
              <a:path w="45720" h="74929">
                <a:moveTo>
                  <a:pt x="45339" y="21031"/>
                </a:moveTo>
                <a:lnTo>
                  <a:pt x="41770" y="21031"/>
                </a:lnTo>
                <a:lnTo>
                  <a:pt x="43713" y="21323"/>
                </a:lnTo>
                <a:lnTo>
                  <a:pt x="45339" y="21628"/>
                </a:lnTo>
                <a:lnTo>
                  <a:pt x="45339" y="21031"/>
                </a:lnTo>
                <a:close/>
              </a:path>
              <a:path w="45720" h="74929">
                <a:moveTo>
                  <a:pt x="43713" y="0"/>
                </a:moveTo>
                <a:lnTo>
                  <a:pt x="33553" y="0"/>
                </a:lnTo>
                <a:lnTo>
                  <a:pt x="24612" y="4483"/>
                </a:lnTo>
                <a:lnTo>
                  <a:pt x="20878" y="15062"/>
                </a:lnTo>
                <a:lnTo>
                  <a:pt x="45339" y="15062"/>
                </a:lnTo>
                <a:lnTo>
                  <a:pt x="45339" y="292"/>
                </a:lnTo>
                <a:lnTo>
                  <a:pt x="437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8725025" y="8481431"/>
            <a:ext cx="66675" cy="76835"/>
          </a:xfrm>
          <a:custGeom>
            <a:avLst/>
            <a:gdLst/>
            <a:ahLst/>
            <a:cxnLst/>
            <a:rect l="l" t="t" r="r" b="b"/>
            <a:pathLst>
              <a:path w="66675" h="76834">
                <a:moveTo>
                  <a:pt x="62022" y="15519"/>
                </a:moveTo>
                <a:lnTo>
                  <a:pt x="40728" y="15519"/>
                </a:lnTo>
                <a:lnTo>
                  <a:pt x="42811" y="21043"/>
                </a:lnTo>
                <a:lnTo>
                  <a:pt x="42811" y="25971"/>
                </a:lnTo>
                <a:lnTo>
                  <a:pt x="25235" y="27598"/>
                </a:lnTo>
                <a:lnTo>
                  <a:pt x="11728" y="32748"/>
                </a:lnTo>
                <a:lnTo>
                  <a:pt x="3060" y="41482"/>
                </a:lnTo>
                <a:lnTo>
                  <a:pt x="0" y="53860"/>
                </a:lnTo>
                <a:lnTo>
                  <a:pt x="1605" y="62257"/>
                </a:lnTo>
                <a:lnTo>
                  <a:pt x="6246" y="69400"/>
                </a:lnTo>
                <a:lnTo>
                  <a:pt x="13657" y="74365"/>
                </a:lnTo>
                <a:lnTo>
                  <a:pt x="23571" y="76225"/>
                </a:lnTo>
                <a:lnTo>
                  <a:pt x="32219" y="76225"/>
                </a:lnTo>
                <a:lnTo>
                  <a:pt x="39674" y="73088"/>
                </a:lnTo>
                <a:lnTo>
                  <a:pt x="44449" y="67271"/>
                </a:lnTo>
                <a:lnTo>
                  <a:pt x="65782" y="67271"/>
                </a:lnTo>
                <a:lnTo>
                  <a:pt x="65633" y="63842"/>
                </a:lnTo>
                <a:lnTo>
                  <a:pt x="65633" y="60261"/>
                </a:lnTo>
                <a:lnTo>
                  <a:pt x="26263" y="60261"/>
                </a:lnTo>
                <a:lnTo>
                  <a:pt x="22377" y="57442"/>
                </a:lnTo>
                <a:lnTo>
                  <a:pt x="22377" y="42811"/>
                </a:lnTo>
                <a:lnTo>
                  <a:pt x="31635" y="39979"/>
                </a:lnTo>
                <a:lnTo>
                  <a:pt x="65633" y="39979"/>
                </a:lnTo>
                <a:lnTo>
                  <a:pt x="65633" y="31470"/>
                </a:lnTo>
                <a:lnTo>
                  <a:pt x="64043" y="19320"/>
                </a:lnTo>
                <a:lnTo>
                  <a:pt x="62022" y="15519"/>
                </a:lnTo>
                <a:close/>
              </a:path>
              <a:path w="66675" h="76834">
                <a:moveTo>
                  <a:pt x="65782" y="67271"/>
                </a:moveTo>
                <a:lnTo>
                  <a:pt x="44894" y="67271"/>
                </a:lnTo>
                <a:lnTo>
                  <a:pt x="46240" y="74587"/>
                </a:lnTo>
                <a:lnTo>
                  <a:pt x="66674" y="74587"/>
                </a:lnTo>
                <a:lnTo>
                  <a:pt x="65925" y="70561"/>
                </a:lnTo>
                <a:lnTo>
                  <a:pt x="65782" y="67271"/>
                </a:lnTo>
                <a:close/>
              </a:path>
              <a:path w="66675" h="76834">
                <a:moveTo>
                  <a:pt x="65633" y="39979"/>
                </a:moveTo>
                <a:lnTo>
                  <a:pt x="31635" y="39979"/>
                </a:lnTo>
                <a:lnTo>
                  <a:pt x="43560" y="40132"/>
                </a:lnTo>
                <a:lnTo>
                  <a:pt x="43560" y="49377"/>
                </a:lnTo>
                <a:lnTo>
                  <a:pt x="43408" y="50723"/>
                </a:lnTo>
                <a:lnTo>
                  <a:pt x="43116" y="51917"/>
                </a:lnTo>
                <a:lnTo>
                  <a:pt x="41617" y="56540"/>
                </a:lnTo>
                <a:lnTo>
                  <a:pt x="36995" y="60261"/>
                </a:lnTo>
                <a:lnTo>
                  <a:pt x="65633" y="60261"/>
                </a:lnTo>
                <a:lnTo>
                  <a:pt x="65633" y="39979"/>
                </a:lnTo>
                <a:close/>
              </a:path>
              <a:path w="66675" h="76834">
                <a:moveTo>
                  <a:pt x="33566" y="0"/>
                </a:moveTo>
                <a:lnTo>
                  <a:pt x="24250" y="603"/>
                </a:lnTo>
                <a:lnTo>
                  <a:pt x="16316" y="2144"/>
                </a:lnTo>
                <a:lnTo>
                  <a:pt x="9920" y="4216"/>
                </a:lnTo>
                <a:lnTo>
                  <a:pt x="5219" y="6413"/>
                </a:lnTo>
                <a:lnTo>
                  <a:pt x="9397" y="21043"/>
                </a:lnTo>
                <a:lnTo>
                  <a:pt x="14173" y="18059"/>
                </a:lnTo>
                <a:lnTo>
                  <a:pt x="22085" y="15519"/>
                </a:lnTo>
                <a:lnTo>
                  <a:pt x="62022" y="15519"/>
                </a:lnTo>
                <a:lnTo>
                  <a:pt x="58720" y="9305"/>
                </a:lnTo>
                <a:lnTo>
                  <a:pt x="48836" y="2506"/>
                </a:lnTo>
                <a:lnTo>
                  <a:pt x="335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807983" y="8450112"/>
            <a:ext cx="76200" cy="107950"/>
          </a:xfrm>
          <a:custGeom>
            <a:avLst/>
            <a:gdLst/>
            <a:ahLst/>
            <a:cxnLst/>
            <a:rect l="l" t="t" r="r" b="b"/>
            <a:pathLst>
              <a:path w="76200" h="107950">
                <a:moveTo>
                  <a:pt x="66520" y="95758"/>
                </a:moveTo>
                <a:lnTo>
                  <a:pt x="20434" y="95758"/>
                </a:lnTo>
                <a:lnTo>
                  <a:pt x="25654" y="104406"/>
                </a:lnTo>
                <a:lnTo>
                  <a:pt x="33858" y="107543"/>
                </a:lnTo>
                <a:lnTo>
                  <a:pt x="42354" y="107543"/>
                </a:lnTo>
                <a:lnTo>
                  <a:pt x="54626" y="105081"/>
                </a:lnTo>
                <a:lnTo>
                  <a:pt x="65328" y="97696"/>
                </a:lnTo>
                <a:lnTo>
                  <a:pt x="66520" y="95758"/>
                </a:lnTo>
                <a:close/>
              </a:path>
              <a:path w="76200" h="107950">
                <a:moveTo>
                  <a:pt x="23266" y="0"/>
                </a:moveTo>
                <a:lnTo>
                  <a:pt x="596" y="0"/>
                </a:lnTo>
                <a:lnTo>
                  <a:pt x="478" y="95758"/>
                </a:lnTo>
                <a:lnTo>
                  <a:pt x="292" y="101130"/>
                </a:lnTo>
                <a:lnTo>
                  <a:pt x="0" y="105905"/>
                </a:lnTo>
                <a:lnTo>
                  <a:pt x="19240" y="105905"/>
                </a:lnTo>
                <a:lnTo>
                  <a:pt x="20129" y="95758"/>
                </a:lnTo>
                <a:lnTo>
                  <a:pt x="66520" y="95758"/>
                </a:lnTo>
                <a:lnTo>
                  <a:pt x="70285" y="89636"/>
                </a:lnTo>
                <a:lnTo>
                  <a:pt x="30429" y="89636"/>
                </a:lnTo>
                <a:lnTo>
                  <a:pt x="25209" y="85026"/>
                </a:lnTo>
                <a:lnTo>
                  <a:pt x="23406" y="77711"/>
                </a:lnTo>
                <a:lnTo>
                  <a:pt x="23266" y="76377"/>
                </a:lnTo>
                <a:lnTo>
                  <a:pt x="23266" y="62636"/>
                </a:lnTo>
                <a:lnTo>
                  <a:pt x="23406" y="61302"/>
                </a:lnTo>
                <a:lnTo>
                  <a:pt x="25209" y="53403"/>
                </a:lnTo>
                <a:lnTo>
                  <a:pt x="30873" y="48780"/>
                </a:lnTo>
                <a:lnTo>
                  <a:pt x="71317" y="48780"/>
                </a:lnTo>
                <a:lnTo>
                  <a:pt x="67448" y="41617"/>
                </a:lnTo>
                <a:lnTo>
                  <a:pt x="23266" y="41617"/>
                </a:lnTo>
                <a:lnTo>
                  <a:pt x="23266" y="0"/>
                </a:lnTo>
                <a:close/>
              </a:path>
              <a:path w="76200" h="107950">
                <a:moveTo>
                  <a:pt x="71317" y="48780"/>
                </a:moveTo>
                <a:lnTo>
                  <a:pt x="36995" y="48780"/>
                </a:lnTo>
                <a:lnTo>
                  <a:pt x="43904" y="50354"/>
                </a:lnTo>
                <a:lnTo>
                  <a:pt x="48791" y="54668"/>
                </a:lnTo>
                <a:lnTo>
                  <a:pt x="51695" y="61109"/>
                </a:lnTo>
                <a:lnTo>
                  <a:pt x="52654" y="69062"/>
                </a:lnTo>
                <a:lnTo>
                  <a:pt x="51570" y="77817"/>
                </a:lnTo>
                <a:lnTo>
                  <a:pt x="48458" y="84274"/>
                </a:lnTo>
                <a:lnTo>
                  <a:pt x="43529" y="88268"/>
                </a:lnTo>
                <a:lnTo>
                  <a:pt x="36995" y="89636"/>
                </a:lnTo>
                <a:lnTo>
                  <a:pt x="70285" y="89636"/>
                </a:lnTo>
                <a:lnTo>
                  <a:pt x="72897" y="85389"/>
                </a:lnTo>
                <a:lnTo>
                  <a:pt x="75768" y="68160"/>
                </a:lnTo>
                <a:lnTo>
                  <a:pt x="73579" y="52969"/>
                </a:lnTo>
                <a:lnTo>
                  <a:pt x="71317" y="48780"/>
                </a:lnTo>
                <a:close/>
              </a:path>
              <a:path w="76200" h="107950">
                <a:moveTo>
                  <a:pt x="45631" y="31318"/>
                </a:moveTo>
                <a:lnTo>
                  <a:pt x="35483" y="31318"/>
                </a:lnTo>
                <a:lnTo>
                  <a:pt x="27889" y="35344"/>
                </a:lnTo>
                <a:lnTo>
                  <a:pt x="23558" y="41617"/>
                </a:lnTo>
                <a:lnTo>
                  <a:pt x="67448" y="41617"/>
                </a:lnTo>
                <a:lnTo>
                  <a:pt x="67305" y="41352"/>
                </a:lnTo>
                <a:lnTo>
                  <a:pt x="57728" y="33929"/>
                </a:lnTo>
                <a:lnTo>
                  <a:pt x="45631" y="313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893021" y="8481431"/>
            <a:ext cx="66675" cy="76835"/>
          </a:xfrm>
          <a:custGeom>
            <a:avLst/>
            <a:gdLst/>
            <a:ahLst/>
            <a:cxnLst/>
            <a:rect l="l" t="t" r="r" b="b"/>
            <a:pathLst>
              <a:path w="66675" h="76834">
                <a:moveTo>
                  <a:pt x="62022" y="15519"/>
                </a:moveTo>
                <a:lnTo>
                  <a:pt x="40716" y="15519"/>
                </a:lnTo>
                <a:lnTo>
                  <a:pt x="42811" y="21043"/>
                </a:lnTo>
                <a:lnTo>
                  <a:pt x="42811" y="25971"/>
                </a:lnTo>
                <a:lnTo>
                  <a:pt x="25235" y="27598"/>
                </a:lnTo>
                <a:lnTo>
                  <a:pt x="11728" y="32748"/>
                </a:lnTo>
                <a:lnTo>
                  <a:pt x="3060" y="41482"/>
                </a:lnTo>
                <a:lnTo>
                  <a:pt x="0" y="53860"/>
                </a:lnTo>
                <a:lnTo>
                  <a:pt x="1605" y="62257"/>
                </a:lnTo>
                <a:lnTo>
                  <a:pt x="6246" y="69400"/>
                </a:lnTo>
                <a:lnTo>
                  <a:pt x="13657" y="74365"/>
                </a:lnTo>
                <a:lnTo>
                  <a:pt x="23571" y="76225"/>
                </a:lnTo>
                <a:lnTo>
                  <a:pt x="32219" y="76225"/>
                </a:lnTo>
                <a:lnTo>
                  <a:pt x="39674" y="73088"/>
                </a:lnTo>
                <a:lnTo>
                  <a:pt x="44449" y="67271"/>
                </a:lnTo>
                <a:lnTo>
                  <a:pt x="65782" y="67271"/>
                </a:lnTo>
                <a:lnTo>
                  <a:pt x="65633" y="63842"/>
                </a:lnTo>
                <a:lnTo>
                  <a:pt x="65633" y="60261"/>
                </a:lnTo>
                <a:lnTo>
                  <a:pt x="26263" y="60261"/>
                </a:lnTo>
                <a:lnTo>
                  <a:pt x="22377" y="57442"/>
                </a:lnTo>
                <a:lnTo>
                  <a:pt x="22377" y="42811"/>
                </a:lnTo>
                <a:lnTo>
                  <a:pt x="31635" y="39979"/>
                </a:lnTo>
                <a:lnTo>
                  <a:pt x="65633" y="39979"/>
                </a:lnTo>
                <a:lnTo>
                  <a:pt x="65633" y="31470"/>
                </a:lnTo>
                <a:lnTo>
                  <a:pt x="64042" y="19320"/>
                </a:lnTo>
                <a:lnTo>
                  <a:pt x="62022" y="15519"/>
                </a:lnTo>
                <a:close/>
              </a:path>
              <a:path w="66675" h="76834">
                <a:moveTo>
                  <a:pt x="65782" y="67271"/>
                </a:moveTo>
                <a:lnTo>
                  <a:pt x="44907" y="67271"/>
                </a:lnTo>
                <a:lnTo>
                  <a:pt x="46240" y="74587"/>
                </a:lnTo>
                <a:lnTo>
                  <a:pt x="66674" y="74587"/>
                </a:lnTo>
                <a:lnTo>
                  <a:pt x="65925" y="70561"/>
                </a:lnTo>
                <a:lnTo>
                  <a:pt x="65782" y="67271"/>
                </a:lnTo>
                <a:close/>
              </a:path>
              <a:path w="66675" h="76834">
                <a:moveTo>
                  <a:pt x="65633" y="39979"/>
                </a:moveTo>
                <a:lnTo>
                  <a:pt x="31635" y="39979"/>
                </a:lnTo>
                <a:lnTo>
                  <a:pt x="43560" y="40132"/>
                </a:lnTo>
                <a:lnTo>
                  <a:pt x="43560" y="49377"/>
                </a:lnTo>
                <a:lnTo>
                  <a:pt x="43408" y="50723"/>
                </a:lnTo>
                <a:lnTo>
                  <a:pt x="43103" y="51917"/>
                </a:lnTo>
                <a:lnTo>
                  <a:pt x="41617" y="56540"/>
                </a:lnTo>
                <a:lnTo>
                  <a:pt x="36995" y="60261"/>
                </a:lnTo>
                <a:lnTo>
                  <a:pt x="65633" y="60261"/>
                </a:lnTo>
                <a:lnTo>
                  <a:pt x="65633" y="39979"/>
                </a:lnTo>
                <a:close/>
              </a:path>
              <a:path w="66675" h="76834">
                <a:moveTo>
                  <a:pt x="33553" y="0"/>
                </a:moveTo>
                <a:lnTo>
                  <a:pt x="24247" y="603"/>
                </a:lnTo>
                <a:lnTo>
                  <a:pt x="16319" y="2144"/>
                </a:lnTo>
                <a:lnTo>
                  <a:pt x="9925" y="4216"/>
                </a:lnTo>
                <a:lnTo>
                  <a:pt x="5219" y="6413"/>
                </a:lnTo>
                <a:lnTo>
                  <a:pt x="9397" y="21043"/>
                </a:lnTo>
                <a:lnTo>
                  <a:pt x="14173" y="18059"/>
                </a:lnTo>
                <a:lnTo>
                  <a:pt x="22085" y="15519"/>
                </a:lnTo>
                <a:lnTo>
                  <a:pt x="62022" y="15519"/>
                </a:lnTo>
                <a:lnTo>
                  <a:pt x="58718" y="9305"/>
                </a:lnTo>
                <a:lnTo>
                  <a:pt x="48831" y="2506"/>
                </a:lnTo>
                <a:lnTo>
                  <a:pt x="33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8146901" y="8722920"/>
            <a:ext cx="117989" cy="12037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8309809" y="8723800"/>
            <a:ext cx="385653" cy="13336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150471" y="8990050"/>
            <a:ext cx="1875499" cy="13543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8146893" y="9260024"/>
            <a:ext cx="4424493" cy="13543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150471" y="9529991"/>
            <a:ext cx="3309252" cy="13708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3907720" y="2516163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4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58" y="100545"/>
                </a:lnTo>
                <a:lnTo>
                  <a:pt x="30721" y="74739"/>
                </a:lnTo>
                <a:lnTo>
                  <a:pt x="83720" y="74739"/>
                </a:lnTo>
                <a:lnTo>
                  <a:pt x="78445" y="57721"/>
                </a:lnTo>
                <a:lnTo>
                  <a:pt x="33997" y="57721"/>
                </a:lnTo>
                <a:lnTo>
                  <a:pt x="41622" y="30429"/>
                </a:lnTo>
                <a:lnTo>
                  <a:pt x="43103" y="22974"/>
                </a:lnTo>
                <a:lnTo>
                  <a:pt x="44589" y="17005"/>
                </a:lnTo>
                <a:lnTo>
                  <a:pt x="65824" y="17005"/>
                </a:lnTo>
                <a:lnTo>
                  <a:pt x="60553" y="0"/>
                </a:lnTo>
                <a:close/>
              </a:path>
              <a:path w="92075" h="100964">
                <a:moveTo>
                  <a:pt x="83720" y="74739"/>
                </a:moveTo>
                <a:lnTo>
                  <a:pt x="59499" y="74739"/>
                </a:lnTo>
                <a:lnTo>
                  <a:pt x="67259" y="100545"/>
                </a:lnTo>
                <a:lnTo>
                  <a:pt x="91719" y="100545"/>
                </a:lnTo>
                <a:lnTo>
                  <a:pt x="83720" y="74739"/>
                </a:lnTo>
                <a:close/>
              </a:path>
              <a:path w="92075" h="100964">
                <a:moveTo>
                  <a:pt x="65824" y="17005"/>
                </a:moveTo>
                <a:lnTo>
                  <a:pt x="44894" y="17005"/>
                </a:lnTo>
                <a:lnTo>
                  <a:pt x="48228" y="30581"/>
                </a:lnTo>
                <a:lnTo>
                  <a:pt x="56222" y="57721"/>
                </a:lnTo>
                <a:lnTo>
                  <a:pt x="78445" y="57721"/>
                </a:lnTo>
                <a:lnTo>
                  <a:pt x="65824" y="17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4013036" y="2516167"/>
            <a:ext cx="62865" cy="100965"/>
          </a:xfrm>
          <a:custGeom>
            <a:avLst/>
            <a:gdLst/>
            <a:ahLst/>
            <a:cxnLst/>
            <a:rect l="l" t="t" r="r" b="b"/>
            <a:pathLst>
              <a:path w="62865" h="100964">
                <a:moveTo>
                  <a:pt x="22809" y="0"/>
                </a:moveTo>
                <a:lnTo>
                  <a:pt x="0" y="0"/>
                </a:lnTo>
                <a:lnTo>
                  <a:pt x="0" y="100533"/>
                </a:lnTo>
                <a:lnTo>
                  <a:pt x="62801" y="100533"/>
                </a:lnTo>
                <a:lnTo>
                  <a:pt x="62801" y="81445"/>
                </a:lnTo>
                <a:lnTo>
                  <a:pt x="22809" y="81445"/>
                </a:lnTo>
                <a:lnTo>
                  <a:pt x="228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4100847" y="2516174"/>
            <a:ext cx="0" cy="100965"/>
          </a:xfrm>
          <a:custGeom>
            <a:avLst/>
            <a:gdLst/>
            <a:ahLst/>
            <a:cxnLst/>
            <a:rect l="l" t="t" r="r" b="b"/>
            <a:pathLst>
              <a:path w="0" h="100964">
                <a:moveTo>
                  <a:pt x="0" y="0"/>
                </a:moveTo>
                <a:lnTo>
                  <a:pt x="0" y="100533"/>
                </a:lnTo>
              </a:path>
            </a:pathLst>
          </a:custGeom>
          <a:ln w="228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4089710" y="2492451"/>
            <a:ext cx="36830" cy="18415"/>
          </a:xfrm>
          <a:custGeom>
            <a:avLst/>
            <a:gdLst/>
            <a:ahLst/>
            <a:cxnLst/>
            <a:rect l="l" t="t" r="r" b="b"/>
            <a:pathLst>
              <a:path w="36830" h="18414">
                <a:moveTo>
                  <a:pt x="36550" y="0"/>
                </a:moveTo>
                <a:lnTo>
                  <a:pt x="12687" y="0"/>
                </a:lnTo>
                <a:lnTo>
                  <a:pt x="0" y="18351"/>
                </a:lnTo>
                <a:lnTo>
                  <a:pt x="18211" y="18351"/>
                </a:lnTo>
                <a:lnTo>
                  <a:pt x="365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4127450" y="2514527"/>
            <a:ext cx="80010" cy="104139"/>
          </a:xfrm>
          <a:custGeom>
            <a:avLst/>
            <a:gdLst/>
            <a:ahLst/>
            <a:cxnLst/>
            <a:rect l="l" t="t" r="r" b="b"/>
            <a:pathLst>
              <a:path w="80009" h="104139">
                <a:moveTo>
                  <a:pt x="66700" y="0"/>
                </a:moveTo>
                <a:lnTo>
                  <a:pt x="54902" y="0"/>
                </a:lnTo>
                <a:lnTo>
                  <a:pt x="33480" y="3520"/>
                </a:lnTo>
                <a:lnTo>
                  <a:pt x="16035" y="13836"/>
                </a:lnTo>
                <a:lnTo>
                  <a:pt x="4297" y="30582"/>
                </a:lnTo>
                <a:lnTo>
                  <a:pt x="0" y="53390"/>
                </a:lnTo>
                <a:lnTo>
                  <a:pt x="3340" y="73334"/>
                </a:lnTo>
                <a:lnTo>
                  <a:pt x="13296" y="89274"/>
                </a:lnTo>
                <a:lnTo>
                  <a:pt x="29768" y="99843"/>
                </a:lnTo>
                <a:lnTo>
                  <a:pt x="52654" y="103670"/>
                </a:lnTo>
                <a:lnTo>
                  <a:pt x="61265" y="103288"/>
                </a:lnTo>
                <a:lnTo>
                  <a:pt x="68586" y="102290"/>
                </a:lnTo>
                <a:lnTo>
                  <a:pt x="74392" y="100900"/>
                </a:lnTo>
                <a:lnTo>
                  <a:pt x="78460" y="99339"/>
                </a:lnTo>
                <a:lnTo>
                  <a:pt x="75675" y="84874"/>
                </a:lnTo>
                <a:lnTo>
                  <a:pt x="56095" y="84874"/>
                </a:lnTo>
                <a:lnTo>
                  <a:pt x="42505" y="82578"/>
                </a:lnTo>
                <a:lnTo>
                  <a:pt x="32380" y="76019"/>
                </a:lnTo>
                <a:lnTo>
                  <a:pt x="26058" y="65682"/>
                </a:lnTo>
                <a:lnTo>
                  <a:pt x="23876" y="52057"/>
                </a:lnTo>
                <a:lnTo>
                  <a:pt x="26347" y="37417"/>
                </a:lnTo>
                <a:lnTo>
                  <a:pt x="33139" y="27028"/>
                </a:lnTo>
                <a:lnTo>
                  <a:pt x="43319" y="20835"/>
                </a:lnTo>
                <a:lnTo>
                  <a:pt x="55956" y="18783"/>
                </a:lnTo>
                <a:lnTo>
                  <a:pt x="75998" y="18783"/>
                </a:lnTo>
                <a:lnTo>
                  <a:pt x="79654" y="4470"/>
                </a:lnTo>
                <a:lnTo>
                  <a:pt x="75628" y="2387"/>
                </a:lnTo>
                <a:lnTo>
                  <a:pt x="66700" y="0"/>
                </a:lnTo>
                <a:close/>
              </a:path>
              <a:path w="80009" h="104139">
                <a:moveTo>
                  <a:pt x="75044" y="81597"/>
                </a:moveTo>
                <a:lnTo>
                  <a:pt x="70548" y="83375"/>
                </a:lnTo>
                <a:lnTo>
                  <a:pt x="62941" y="84874"/>
                </a:lnTo>
                <a:lnTo>
                  <a:pt x="75675" y="84874"/>
                </a:lnTo>
                <a:lnTo>
                  <a:pt x="75044" y="81597"/>
                </a:lnTo>
                <a:close/>
              </a:path>
              <a:path w="80009" h="104139">
                <a:moveTo>
                  <a:pt x="75998" y="18783"/>
                </a:moveTo>
                <a:lnTo>
                  <a:pt x="63995" y="18783"/>
                </a:lnTo>
                <a:lnTo>
                  <a:pt x="70408" y="20574"/>
                </a:lnTo>
                <a:lnTo>
                  <a:pt x="75044" y="22517"/>
                </a:lnTo>
                <a:lnTo>
                  <a:pt x="75998" y="187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4211875" y="2514528"/>
            <a:ext cx="97155" cy="104139"/>
          </a:xfrm>
          <a:custGeom>
            <a:avLst/>
            <a:gdLst/>
            <a:ahLst/>
            <a:cxnLst/>
            <a:rect l="l" t="t" r="r" b="b"/>
            <a:pathLst>
              <a:path w="97155" h="104139">
                <a:moveTo>
                  <a:pt x="48933" y="0"/>
                </a:moveTo>
                <a:lnTo>
                  <a:pt x="28771" y="3989"/>
                </a:lnTo>
                <a:lnTo>
                  <a:pt x="13341" y="15025"/>
                </a:lnTo>
                <a:lnTo>
                  <a:pt x="3473" y="31712"/>
                </a:lnTo>
                <a:lnTo>
                  <a:pt x="0" y="52654"/>
                </a:lnTo>
                <a:lnTo>
                  <a:pt x="3194" y="72731"/>
                </a:lnTo>
                <a:lnTo>
                  <a:pt x="12460" y="88977"/>
                </a:lnTo>
                <a:lnTo>
                  <a:pt x="27319" y="99854"/>
                </a:lnTo>
                <a:lnTo>
                  <a:pt x="47294" y="103822"/>
                </a:lnTo>
                <a:lnTo>
                  <a:pt x="67406" y="100182"/>
                </a:lnTo>
                <a:lnTo>
                  <a:pt x="82997" y="89701"/>
                </a:lnTo>
                <a:lnTo>
                  <a:pt x="85381" y="85763"/>
                </a:lnTo>
                <a:lnTo>
                  <a:pt x="48488" y="85763"/>
                </a:lnTo>
                <a:lnTo>
                  <a:pt x="38250" y="83288"/>
                </a:lnTo>
                <a:lnTo>
                  <a:pt x="30559" y="76366"/>
                </a:lnTo>
                <a:lnTo>
                  <a:pt x="25721" y="65751"/>
                </a:lnTo>
                <a:lnTo>
                  <a:pt x="24097" y="52654"/>
                </a:lnTo>
                <a:lnTo>
                  <a:pt x="24201" y="50863"/>
                </a:lnTo>
                <a:lnTo>
                  <a:pt x="25676" y="38620"/>
                </a:lnTo>
                <a:lnTo>
                  <a:pt x="30427" y="27797"/>
                </a:lnTo>
                <a:lnTo>
                  <a:pt x="38062" y="20635"/>
                </a:lnTo>
                <a:lnTo>
                  <a:pt x="48348" y="18046"/>
                </a:lnTo>
                <a:lnTo>
                  <a:pt x="86090" y="18046"/>
                </a:lnTo>
                <a:lnTo>
                  <a:pt x="84378" y="15025"/>
                </a:lnTo>
                <a:lnTo>
                  <a:pt x="69420" y="4045"/>
                </a:lnTo>
                <a:lnTo>
                  <a:pt x="48933" y="0"/>
                </a:lnTo>
                <a:close/>
              </a:path>
              <a:path w="97155" h="104139">
                <a:moveTo>
                  <a:pt x="86090" y="18046"/>
                </a:moveTo>
                <a:lnTo>
                  <a:pt x="48348" y="18046"/>
                </a:lnTo>
                <a:lnTo>
                  <a:pt x="58747" y="20753"/>
                </a:lnTo>
                <a:lnTo>
                  <a:pt x="66370" y="28060"/>
                </a:lnTo>
                <a:lnTo>
                  <a:pt x="71058" y="38749"/>
                </a:lnTo>
                <a:lnTo>
                  <a:pt x="72565" y="50863"/>
                </a:lnTo>
                <a:lnTo>
                  <a:pt x="72531" y="52654"/>
                </a:lnTo>
                <a:lnTo>
                  <a:pt x="71041" y="65183"/>
                </a:lnTo>
                <a:lnTo>
                  <a:pt x="66335" y="76011"/>
                </a:lnTo>
                <a:lnTo>
                  <a:pt x="58747" y="83173"/>
                </a:lnTo>
                <a:lnTo>
                  <a:pt x="48488" y="85763"/>
                </a:lnTo>
                <a:lnTo>
                  <a:pt x="85381" y="85763"/>
                </a:lnTo>
                <a:lnTo>
                  <a:pt x="93079" y="73041"/>
                </a:lnTo>
                <a:lnTo>
                  <a:pt x="96659" y="50863"/>
                </a:lnTo>
                <a:lnTo>
                  <a:pt x="93545" y="31209"/>
                </a:lnTo>
                <a:lnTo>
                  <a:pt x="86090" y="180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4338839" y="2535261"/>
            <a:ext cx="22860" cy="81915"/>
          </a:xfrm>
          <a:custGeom>
            <a:avLst/>
            <a:gdLst/>
            <a:ahLst/>
            <a:cxnLst/>
            <a:rect l="l" t="t" r="r" b="b"/>
            <a:pathLst>
              <a:path w="22859" h="81914">
                <a:moveTo>
                  <a:pt x="22847" y="0"/>
                </a:moveTo>
                <a:lnTo>
                  <a:pt x="0" y="0"/>
                </a:lnTo>
                <a:lnTo>
                  <a:pt x="0" y="81445"/>
                </a:lnTo>
                <a:lnTo>
                  <a:pt x="22847" y="81445"/>
                </a:lnTo>
                <a:lnTo>
                  <a:pt x="228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4311839" y="2516173"/>
            <a:ext cx="77470" cy="19685"/>
          </a:xfrm>
          <a:custGeom>
            <a:avLst/>
            <a:gdLst/>
            <a:ahLst/>
            <a:cxnLst/>
            <a:rect l="l" t="t" r="r" b="b"/>
            <a:pathLst>
              <a:path w="77469" h="19685">
                <a:moveTo>
                  <a:pt x="77292" y="0"/>
                </a:moveTo>
                <a:lnTo>
                  <a:pt x="0" y="0"/>
                </a:lnTo>
                <a:lnTo>
                  <a:pt x="0" y="19088"/>
                </a:lnTo>
                <a:lnTo>
                  <a:pt x="77292" y="19088"/>
                </a:lnTo>
                <a:lnTo>
                  <a:pt x="77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4383326" y="2516163"/>
            <a:ext cx="92075" cy="100965"/>
          </a:xfrm>
          <a:custGeom>
            <a:avLst/>
            <a:gdLst/>
            <a:ahLst/>
            <a:cxnLst/>
            <a:rect l="l" t="t" r="r" b="b"/>
            <a:pathLst>
              <a:path w="92075" h="100964">
                <a:moveTo>
                  <a:pt x="60553" y="0"/>
                </a:moveTo>
                <a:lnTo>
                  <a:pt x="30721" y="0"/>
                </a:lnTo>
                <a:lnTo>
                  <a:pt x="0" y="100545"/>
                </a:lnTo>
                <a:lnTo>
                  <a:pt x="23571" y="100545"/>
                </a:lnTo>
                <a:lnTo>
                  <a:pt x="30721" y="74739"/>
                </a:lnTo>
                <a:lnTo>
                  <a:pt x="83720" y="74739"/>
                </a:lnTo>
                <a:lnTo>
                  <a:pt x="78445" y="57721"/>
                </a:lnTo>
                <a:lnTo>
                  <a:pt x="33997" y="57721"/>
                </a:lnTo>
                <a:lnTo>
                  <a:pt x="41635" y="30429"/>
                </a:lnTo>
                <a:lnTo>
                  <a:pt x="43103" y="22974"/>
                </a:lnTo>
                <a:lnTo>
                  <a:pt x="44602" y="17005"/>
                </a:lnTo>
                <a:lnTo>
                  <a:pt x="65824" y="17005"/>
                </a:lnTo>
                <a:lnTo>
                  <a:pt x="60553" y="0"/>
                </a:lnTo>
                <a:close/>
              </a:path>
              <a:path w="92075" h="100964">
                <a:moveTo>
                  <a:pt x="83720" y="74739"/>
                </a:moveTo>
                <a:lnTo>
                  <a:pt x="59499" y="74739"/>
                </a:lnTo>
                <a:lnTo>
                  <a:pt x="67271" y="100545"/>
                </a:lnTo>
                <a:lnTo>
                  <a:pt x="91719" y="100545"/>
                </a:lnTo>
                <a:lnTo>
                  <a:pt x="83720" y="74739"/>
                </a:lnTo>
                <a:close/>
              </a:path>
              <a:path w="92075" h="100964">
                <a:moveTo>
                  <a:pt x="65824" y="17005"/>
                </a:moveTo>
                <a:lnTo>
                  <a:pt x="44907" y="17005"/>
                </a:lnTo>
                <a:lnTo>
                  <a:pt x="48229" y="30581"/>
                </a:lnTo>
                <a:lnTo>
                  <a:pt x="49961" y="36398"/>
                </a:lnTo>
                <a:lnTo>
                  <a:pt x="56222" y="57721"/>
                </a:lnTo>
                <a:lnTo>
                  <a:pt x="78445" y="57721"/>
                </a:lnTo>
                <a:lnTo>
                  <a:pt x="65824" y="17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4046922" y="2788062"/>
            <a:ext cx="291640" cy="116947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4046922" y="3058030"/>
            <a:ext cx="291640" cy="11695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4049145" y="3597976"/>
            <a:ext cx="289417" cy="11694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4046922" y="3867937"/>
            <a:ext cx="291640" cy="116951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4049145" y="4137915"/>
            <a:ext cx="289417" cy="11694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4046922" y="4407884"/>
            <a:ext cx="291640" cy="11694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4046922" y="4677845"/>
            <a:ext cx="291640" cy="11695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4046922" y="4947814"/>
            <a:ext cx="291640" cy="11695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4042866" y="5217783"/>
            <a:ext cx="295695" cy="11695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4042866" y="5757721"/>
            <a:ext cx="295695" cy="11695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4046922" y="6027700"/>
            <a:ext cx="291640" cy="11694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4042866" y="6567629"/>
            <a:ext cx="295695" cy="116953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4046922" y="6837599"/>
            <a:ext cx="291640" cy="116951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4049145" y="7377546"/>
            <a:ext cx="289417" cy="11694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4045733" y="7647509"/>
            <a:ext cx="292830" cy="11694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4046922" y="7917478"/>
            <a:ext cx="291640" cy="11694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4049145" y="8187439"/>
            <a:ext cx="289417" cy="116951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4042866" y="8457408"/>
            <a:ext cx="295695" cy="116951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4046922" y="8727378"/>
            <a:ext cx="291640" cy="11695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4046922" y="8997347"/>
            <a:ext cx="291640" cy="11695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4046922" y="9267317"/>
            <a:ext cx="291640" cy="116950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4047365" y="9537286"/>
            <a:ext cx="291197" cy="116951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186" name="object 186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67299" y="10151288"/>
            <a:ext cx="14414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20">
                <a:solidFill>
                  <a:srgbClr val="FFFFFF"/>
                </a:solidFill>
                <a:latin typeface="Arial"/>
                <a:cs typeface="Arial"/>
              </a:rPr>
              <a:t>30</a:t>
            </a:r>
            <a:endParaRPr sz="8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4888962" y="10151288"/>
            <a:ext cx="13335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25">
                <a:latin typeface="Arial"/>
                <a:cs typeface="Arial"/>
              </a:rPr>
              <a:t>31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4116" y="6875995"/>
            <a:ext cx="4457877" cy="3023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39402" y="2616693"/>
            <a:ext cx="0" cy="7157720"/>
          </a:xfrm>
          <a:custGeom>
            <a:avLst/>
            <a:gdLst/>
            <a:ahLst/>
            <a:cxnLst/>
            <a:rect l="l" t="t" r="r" b="b"/>
            <a:pathLst>
              <a:path w="0" h="7157720">
                <a:moveTo>
                  <a:pt x="0" y="0"/>
                </a:moveTo>
                <a:lnTo>
                  <a:pt x="0" y="7157300"/>
                </a:lnTo>
              </a:path>
            </a:pathLst>
          </a:custGeom>
          <a:ln w="635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53586" y="2616693"/>
            <a:ext cx="0" cy="7157720"/>
          </a:xfrm>
          <a:custGeom>
            <a:avLst/>
            <a:gdLst/>
            <a:ahLst/>
            <a:cxnLst/>
            <a:rect l="l" t="t" r="r" b="b"/>
            <a:pathLst>
              <a:path w="0" h="7157720">
                <a:moveTo>
                  <a:pt x="0" y="0"/>
                </a:moveTo>
                <a:lnTo>
                  <a:pt x="0" y="7157300"/>
                </a:lnTo>
              </a:path>
            </a:pathLst>
          </a:custGeom>
          <a:ln w="635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542484" y="7829598"/>
            <a:ext cx="1353185" cy="1116965"/>
          </a:xfrm>
          <a:custGeom>
            <a:avLst/>
            <a:gdLst/>
            <a:ahLst/>
            <a:cxnLst/>
            <a:rect l="l" t="t" r="r" b="b"/>
            <a:pathLst>
              <a:path w="1353184" h="1116965">
                <a:moveTo>
                  <a:pt x="1352892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16799"/>
                </a:lnTo>
                <a:lnTo>
                  <a:pt x="1352892" y="1116799"/>
                </a:lnTo>
                <a:lnTo>
                  <a:pt x="1352892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542484" y="7829598"/>
            <a:ext cx="1353185" cy="1116965"/>
          </a:xfrm>
          <a:custGeom>
            <a:avLst/>
            <a:gdLst/>
            <a:ahLst/>
            <a:cxnLst/>
            <a:rect l="l" t="t" r="r" b="b"/>
            <a:pathLst>
              <a:path w="1353184" h="1116965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16799"/>
                </a:lnTo>
                <a:lnTo>
                  <a:pt x="1352892" y="1116799"/>
                </a:lnTo>
                <a:lnTo>
                  <a:pt x="1352892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95996" y="0"/>
            <a:ext cx="180340" cy="10440035"/>
          </a:xfrm>
          <a:custGeom>
            <a:avLst/>
            <a:gdLst/>
            <a:ahLst/>
            <a:cxnLst/>
            <a:rect l="l" t="t" r="r" b="b"/>
            <a:pathLst>
              <a:path w="180340" h="10440035">
                <a:moveTo>
                  <a:pt x="0" y="10439996"/>
                </a:moveTo>
                <a:lnTo>
                  <a:pt x="179997" y="10439996"/>
                </a:lnTo>
                <a:lnTo>
                  <a:pt x="179997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95997" cy="2076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9513247" y="2616946"/>
            <a:ext cx="218567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35">
                <a:latin typeface="Calibri"/>
                <a:cs typeface="Calibri"/>
              </a:rPr>
              <a:t>m </a:t>
            </a:r>
            <a:r>
              <a:rPr dirty="0" sz="1050" spc="-40">
                <a:latin typeface="Calibri"/>
                <a:cs typeface="Calibri"/>
              </a:rPr>
              <a:t>2019, </a:t>
            </a:r>
            <a:r>
              <a:rPr dirty="0" sz="1050" spc="20">
                <a:latin typeface="Calibri"/>
                <a:cs typeface="Calibri"/>
              </a:rPr>
              <a:t>o governo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6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Paraná,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10">
                <a:latin typeface="Calibri"/>
                <a:cs typeface="Calibri"/>
              </a:rPr>
              <a:t>meio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22490" y="2534019"/>
            <a:ext cx="2415540" cy="490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50" spc="10">
                <a:latin typeface="Calibri"/>
                <a:cs typeface="Calibri"/>
              </a:rPr>
              <a:t>E</a:t>
            </a:r>
            <a:r>
              <a:rPr dirty="0" sz="1050" spc="35">
                <a:latin typeface="Calibri"/>
                <a:cs typeface="Calibri"/>
              </a:rPr>
              <a:t>d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35">
                <a:latin typeface="Calibri"/>
                <a:cs typeface="Calibri"/>
              </a:rPr>
              <a:t>S</a:t>
            </a:r>
            <a:r>
              <a:rPr dirty="0" sz="1050" spc="5">
                <a:latin typeface="Calibri"/>
                <a:cs typeface="Calibri"/>
              </a:rPr>
              <a:t>e</a:t>
            </a:r>
            <a:r>
              <a:rPr dirty="0" sz="1050" spc="15">
                <a:latin typeface="Calibri"/>
                <a:cs typeface="Calibri"/>
              </a:rPr>
              <a:t>c</a:t>
            </a:r>
            <a:r>
              <a:rPr dirty="0" sz="1050" spc="-35">
                <a:latin typeface="Calibri"/>
                <a:cs typeface="Calibri"/>
              </a:rPr>
              <a:t>r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5">
                <a:latin typeface="Calibri"/>
                <a:cs typeface="Calibri"/>
              </a:rPr>
              <a:t>t</a:t>
            </a:r>
            <a:r>
              <a:rPr dirty="0" sz="1050" spc="-5">
                <a:latin typeface="Calibri"/>
                <a:cs typeface="Calibri"/>
              </a:rPr>
              <a:t>a</a:t>
            </a:r>
            <a:r>
              <a:rPr dirty="0" sz="1050" spc="-30">
                <a:latin typeface="Calibri"/>
                <a:cs typeface="Calibri"/>
              </a:rPr>
              <a:t>r</a:t>
            </a:r>
            <a:r>
              <a:rPr dirty="0" sz="1050" spc="-10">
                <a:latin typeface="Calibri"/>
                <a:cs typeface="Calibri"/>
              </a:rPr>
              <a:t>i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E</a:t>
            </a:r>
            <a:r>
              <a:rPr dirty="0" sz="1050" spc="10">
                <a:latin typeface="Calibri"/>
                <a:cs typeface="Calibri"/>
              </a:rPr>
              <a:t>s</a:t>
            </a:r>
            <a:r>
              <a:rPr dirty="0" sz="1050" spc="-5">
                <a:latin typeface="Calibri"/>
                <a:cs typeface="Calibri"/>
              </a:rPr>
              <a:t>t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35">
                <a:latin typeface="Calibri"/>
                <a:cs typeface="Calibri"/>
              </a:rPr>
              <a:t>d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A</a:t>
            </a:r>
            <a:r>
              <a:rPr dirty="0" sz="1050" spc="85">
                <a:latin typeface="Calibri"/>
                <a:cs typeface="Calibri"/>
              </a:rPr>
              <a:t>g</a:t>
            </a:r>
            <a:r>
              <a:rPr dirty="0" sz="1050" spc="-30">
                <a:latin typeface="Calibri"/>
                <a:cs typeface="Calibri"/>
              </a:rPr>
              <a:t>r</a:t>
            </a:r>
            <a:r>
              <a:rPr dirty="0" sz="1050" spc="-5">
                <a:latin typeface="Calibri"/>
                <a:cs typeface="Calibri"/>
              </a:rPr>
              <a:t>i</a:t>
            </a:r>
            <a:r>
              <a:rPr dirty="0" sz="1050" spc="15">
                <a:latin typeface="Calibri"/>
                <a:cs typeface="Calibri"/>
              </a:rPr>
              <a:t>c</a:t>
            </a:r>
            <a:r>
              <a:rPr dirty="0" sz="1050" spc="20">
                <a:latin typeface="Calibri"/>
                <a:cs typeface="Calibri"/>
              </a:rPr>
              <a:t>u</a:t>
            </a:r>
            <a:r>
              <a:rPr dirty="0" sz="1050">
                <a:latin typeface="Calibri"/>
                <a:cs typeface="Calibri"/>
              </a:rPr>
              <a:t>l</a:t>
            </a:r>
            <a:r>
              <a:rPr dirty="0" sz="1050" spc="-10">
                <a:latin typeface="Calibri"/>
                <a:cs typeface="Calibri"/>
              </a:rPr>
              <a:t>t</a:t>
            </a:r>
            <a:r>
              <a:rPr dirty="0" sz="1050" spc="20">
                <a:latin typeface="Calibri"/>
                <a:cs typeface="Calibri"/>
              </a:rPr>
              <a:t>u</a:t>
            </a:r>
            <a:r>
              <a:rPr dirty="0" sz="1050" spc="-25">
                <a:latin typeface="Calibri"/>
                <a:cs typeface="Calibri"/>
              </a:rPr>
              <a:t>r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52027" y="2959923"/>
            <a:ext cx="231076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10">
                <a:latin typeface="Calibri"/>
                <a:cs typeface="Calibri"/>
              </a:rPr>
              <a:t>Abastecimento </a:t>
            </a:r>
            <a:r>
              <a:rPr dirty="0" sz="1050" spc="-5">
                <a:latin typeface="Calibri"/>
                <a:cs typeface="Calibri"/>
              </a:rPr>
              <a:t>(Seba) </a:t>
            </a:r>
            <a:r>
              <a:rPr dirty="0" sz="1050" spc="15">
                <a:latin typeface="Calibri"/>
                <a:cs typeface="Calibri"/>
              </a:rPr>
              <a:t>lançou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1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Programa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52027" y="3119943"/>
            <a:ext cx="2543810" cy="2254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98755">
              <a:lnSpc>
                <a:spcPct val="107200"/>
              </a:lnSpc>
              <a:spcBef>
                <a:spcPts val="100"/>
              </a:spcBef>
            </a:pPr>
            <a:r>
              <a:rPr dirty="0" sz="1050" spc="20">
                <a:latin typeface="Calibri"/>
                <a:cs typeface="Calibri"/>
              </a:rPr>
              <a:t>de Apoio </a:t>
            </a:r>
            <a:r>
              <a:rPr dirty="0" sz="1050" spc="10">
                <a:latin typeface="Calibri"/>
                <a:cs typeface="Calibri"/>
              </a:rPr>
              <a:t>ao Cooperativismo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12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Agricultu-  </a:t>
            </a:r>
            <a:r>
              <a:rPr dirty="0" sz="1050" spc="-10">
                <a:latin typeface="Calibri"/>
                <a:cs typeface="Calibri"/>
              </a:rPr>
              <a:t>ra </a:t>
            </a:r>
            <a:r>
              <a:rPr dirty="0" sz="1050" spc="-5">
                <a:latin typeface="Calibri"/>
                <a:cs typeface="Calibri"/>
              </a:rPr>
              <a:t>Familiar </a:t>
            </a:r>
            <a:r>
              <a:rPr dirty="0" sz="1050">
                <a:latin typeface="Calibri"/>
                <a:cs typeface="Calibri"/>
              </a:rPr>
              <a:t>– </a:t>
            </a:r>
            <a:r>
              <a:rPr dirty="0" sz="1050" spc="15">
                <a:latin typeface="Calibri"/>
                <a:cs typeface="Calibri"/>
              </a:rPr>
              <a:t>Coopera </a:t>
            </a:r>
            <a:r>
              <a:rPr dirty="0" sz="1050" spc="-10">
                <a:latin typeface="Calibri"/>
                <a:cs typeface="Calibri"/>
              </a:rPr>
              <a:t>Paraná. </a:t>
            </a: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objetivo</a:t>
            </a:r>
            <a:r>
              <a:rPr dirty="0" sz="1050" spc="-15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é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07200"/>
              </a:lnSpc>
            </a:pPr>
            <a:r>
              <a:rPr dirty="0" sz="1050">
                <a:latin typeface="Calibri"/>
                <a:cs typeface="Calibri"/>
              </a:rPr>
              <a:t>auxiliar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 spc="5">
                <a:latin typeface="Calibri"/>
                <a:cs typeface="Calibri"/>
              </a:rPr>
              <a:t>cooperativas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5">
                <a:latin typeface="Calibri"/>
                <a:cs typeface="Calibri"/>
              </a:rPr>
              <a:t>agricultura </a:t>
            </a:r>
            <a:r>
              <a:rPr dirty="0" sz="1050" spc="-5">
                <a:latin typeface="Calibri"/>
                <a:cs typeface="Calibri"/>
              </a:rPr>
              <a:t>familiar 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ampliar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 spc="10">
                <a:latin typeface="Calibri"/>
                <a:cs typeface="Calibri"/>
              </a:rPr>
              <a:t>competências </a:t>
            </a:r>
            <a:r>
              <a:rPr dirty="0" sz="1050" spc="5">
                <a:latin typeface="Calibri"/>
                <a:cs typeface="Calibri"/>
              </a:rPr>
              <a:t>gerenciais </a:t>
            </a:r>
            <a:r>
              <a:rPr dirty="0" sz="1050">
                <a:latin typeface="Calibri"/>
                <a:cs typeface="Calibri"/>
              </a:rPr>
              <a:t>e  </a:t>
            </a:r>
            <a:r>
              <a:rPr dirty="0" sz="1050" spc="5">
                <a:latin typeface="Calibri"/>
                <a:cs typeface="Calibri"/>
              </a:rPr>
              <a:t>produtivas, </a:t>
            </a:r>
            <a:r>
              <a:rPr dirty="0" sz="1050" spc="15">
                <a:latin typeface="Calibri"/>
                <a:cs typeface="Calibri"/>
              </a:rPr>
              <a:t>promovendo </a:t>
            </a:r>
            <a:r>
              <a:rPr dirty="0" sz="1050">
                <a:latin typeface="Calibri"/>
                <a:cs typeface="Calibri"/>
              </a:rPr>
              <a:t>maiores </a:t>
            </a:r>
            <a:r>
              <a:rPr dirty="0" sz="1050" spc="15">
                <a:latin typeface="Calibri"/>
                <a:cs typeface="Calibri"/>
              </a:rPr>
              <a:t>condições  </a:t>
            </a:r>
            <a:r>
              <a:rPr dirty="0" sz="1050" spc="5">
                <a:latin typeface="Calibri"/>
                <a:cs typeface="Calibri"/>
              </a:rPr>
              <a:t>para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sua </a:t>
            </a:r>
            <a:r>
              <a:rPr dirty="0" sz="1050">
                <a:latin typeface="Calibri"/>
                <a:cs typeface="Calibri"/>
              </a:rPr>
              <a:t>sustentabilidade,</a:t>
            </a:r>
            <a:r>
              <a:rPr dirty="0" sz="1050" spc="-6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utilizando-se</a:t>
            </a:r>
            <a:endParaRPr sz="1050">
              <a:latin typeface="Calibri"/>
              <a:cs typeface="Calibri"/>
            </a:endParaRPr>
          </a:p>
          <a:p>
            <a:pPr marL="12700" marR="28575">
              <a:lnSpc>
                <a:spcPct val="107200"/>
              </a:lnSpc>
            </a:pP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ações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10">
                <a:latin typeface="Calibri"/>
                <a:cs typeface="Calibri"/>
              </a:rPr>
              <a:t>qualifiquem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5">
                <a:latin typeface="Calibri"/>
                <a:cs typeface="Calibri"/>
              </a:rPr>
              <a:t>organização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o  </a:t>
            </a:r>
            <a:r>
              <a:rPr dirty="0" sz="1050" spc="10">
                <a:latin typeface="Calibri"/>
                <a:cs typeface="Calibri"/>
              </a:rPr>
              <a:t>planejamento </a:t>
            </a:r>
            <a:r>
              <a:rPr dirty="0" sz="1050" spc="-5">
                <a:latin typeface="Calibri"/>
                <a:cs typeface="Calibri"/>
              </a:rPr>
              <a:t>(estratégico, </a:t>
            </a:r>
            <a:r>
              <a:rPr dirty="0" sz="1050">
                <a:latin typeface="Calibri"/>
                <a:cs typeface="Calibri"/>
              </a:rPr>
              <a:t>tático e </a:t>
            </a:r>
            <a:r>
              <a:rPr dirty="0" sz="1050" spc="10">
                <a:latin typeface="Calibri"/>
                <a:cs typeface="Calibri"/>
              </a:rPr>
              <a:t>operacio-  </a:t>
            </a:r>
            <a:r>
              <a:rPr dirty="0" sz="1050">
                <a:latin typeface="Calibri"/>
                <a:cs typeface="Calibri"/>
              </a:rPr>
              <a:t>nal) e </a:t>
            </a:r>
            <a:r>
              <a:rPr dirty="0" sz="1050" spc="5">
                <a:latin typeface="Calibri"/>
                <a:cs typeface="Calibri"/>
              </a:rPr>
              <a:t>aprimorem os processos </a:t>
            </a:r>
            <a:r>
              <a:rPr dirty="0" sz="1050">
                <a:latin typeface="Calibri"/>
                <a:cs typeface="Calibri"/>
              </a:rPr>
              <a:t>internos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15">
                <a:latin typeface="Calibri"/>
                <a:cs typeface="Calibri"/>
              </a:rPr>
              <a:t>gestão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produção, </a:t>
            </a:r>
            <a:r>
              <a:rPr dirty="0" sz="1050" spc="10">
                <a:latin typeface="Calibri"/>
                <a:cs typeface="Calibri"/>
              </a:rPr>
              <a:t>tornando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 spc="5">
                <a:latin typeface="Calibri"/>
                <a:cs typeface="Calibri"/>
              </a:rPr>
              <a:t>cooperativas  mais </a:t>
            </a:r>
            <a:r>
              <a:rPr dirty="0" sz="1050">
                <a:latin typeface="Calibri"/>
                <a:cs typeface="Calibri"/>
              </a:rPr>
              <a:t>eficientes e </a:t>
            </a:r>
            <a:r>
              <a:rPr dirty="0" sz="1050" spc="5">
                <a:latin typeface="Calibri"/>
                <a:cs typeface="Calibri"/>
              </a:rPr>
              <a:t>participantes </a:t>
            </a:r>
            <a:r>
              <a:rPr dirty="0" sz="1050" spc="15">
                <a:latin typeface="Calibri"/>
                <a:cs typeface="Calibri"/>
              </a:rPr>
              <a:t>nos </a:t>
            </a:r>
            <a:r>
              <a:rPr dirty="0" sz="1050" spc="10">
                <a:latin typeface="Calibri"/>
                <a:cs typeface="Calibri"/>
              </a:rPr>
              <a:t>mercados  </a:t>
            </a:r>
            <a:r>
              <a:rPr dirty="0" sz="1050" spc="5">
                <a:latin typeface="Calibri"/>
                <a:cs typeface="Calibri"/>
              </a:rPr>
              <a:t>disponíveis, </a:t>
            </a:r>
            <a:r>
              <a:rPr dirty="0" sz="1050" spc="15">
                <a:latin typeface="Calibri"/>
                <a:cs typeface="Calibri"/>
              </a:rPr>
              <a:t>explica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-5">
                <a:latin typeface="Calibri"/>
                <a:cs typeface="Calibri"/>
              </a:rPr>
              <a:t>secretário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estado</a:t>
            </a:r>
            <a:r>
              <a:rPr dirty="0" sz="1050" spc="-14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  </a:t>
            </a:r>
            <a:r>
              <a:rPr dirty="0" sz="1050" spc="5">
                <a:latin typeface="Calibri"/>
                <a:cs typeface="Calibri"/>
              </a:rPr>
              <a:t>Agricultura, Norberto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Ortigara.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52027" y="5493306"/>
            <a:ext cx="2522220" cy="1054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5">
                <a:latin typeface="Calibri"/>
                <a:cs typeface="Calibri"/>
              </a:rPr>
              <a:t>Pretende-se beneficiar </a:t>
            </a:r>
            <a:r>
              <a:rPr dirty="0" sz="1050">
                <a:latin typeface="Calibri"/>
                <a:cs typeface="Calibri"/>
              </a:rPr>
              <a:t>diretamente </a:t>
            </a:r>
            <a:r>
              <a:rPr dirty="0" sz="1050" spc="5">
                <a:latin typeface="Calibri"/>
                <a:cs typeface="Calibri"/>
              </a:rPr>
              <a:t>mais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-10">
                <a:latin typeface="Calibri"/>
                <a:cs typeface="Calibri"/>
              </a:rPr>
              <a:t>100 </a:t>
            </a:r>
            <a:r>
              <a:rPr dirty="0" sz="1050" spc="5">
                <a:latin typeface="Calibri"/>
                <a:cs typeface="Calibri"/>
              </a:rPr>
              <a:t>cooperativas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 spc="5">
                <a:latin typeface="Calibri"/>
                <a:cs typeface="Calibri"/>
              </a:rPr>
              <a:t>ações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15">
                <a:latin typeface="Calibri"/>
                <a:cs typeface="Calibri"/>
              </a:rPr>
              <a:t>programa  nos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próximos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3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anos.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Uma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das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ações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Coo-  </a:t>
            </a:r>
            <a:r>
              <a:rPr dirty="0" sz="1050" spc="5">
                <a:latin typeface="Calibri"/>
                <a:cs typeface="Calibri"/>
              </a:rPr>
              <a:t>pera </a:t>
            </a:r>
            <a:r>
              <a:rPr dirty="0" sz="1050" spc="-10">
                <a:latin typeface="Calibri"/>
                <a:cs typeface="Calibri"/>
              </a:rPr>
              <a:t>Paraná, </a:t>
            </a:r>
            <a:r>
              <a:rPr dirty="0" sz="1050" spc="10">
                <a:latin typeface="Calibri"/>
                <a:cs typeface="Calibri"/>
              </a:rPr>
              <a:t>ainda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-40">
                <a:latin typeface="Calibri"/>
                <a:cs typeface="Calibri"/>
              </a:rPr>
              <a:t>2019, </a:t>
            </a:r>
            <a:r>
              <a:rPr dirty="0" sz="1050">
                <a:latin typeface="Calibri"/>
                <a:cs typeface="Calibri"/>
              </a:rPr>
              <a:t>foi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10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lançamento 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>
                <a:latin typeface="Calibri"/>
                <a:cs typeface="Calibri"/>
              </a:rPr>
              <a:t>Edital </a:t>
            </a:r>
            <a:r>
              <a:rPr dirty="0" sz="1050" spc="10">
                <a:latin typeface="Calibri"/>
                <a:cs typeface="Calibri"/>
              </a:rPr>
              <a:t>SEAB </a:t>
            </a:r>
            <a:r>
              <a:rPr dirty="0" sz="1050" spc="-20">
                <a:latin typeface="Calibri"/>
                <a:cs typeface="Calibri"/>
              </a:rPr>
              <a:t>nº </a:t>
            </a:r>
            <a:r>
              <a:rPr dirty="0" sz="1050" spc="-40">
                <a:latin typeface="Calibri"/>
                <a:cs typeface="Calibri"/>
              </a:rPr>
              <a:t>001/2019,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10">
                <a:latin typeface="Calibri"/>
                <a:cs typeface="Calibri"/>
              </a:rPr>
              <a:t>habilitou </a:t>
            </a:r>
            <a:r>
              <a:rPr dirty="0" sz="1050" spc="5">
                <a:latin typeface="Calibri"/>
                <a:cs typeface="Calibri"/>
              </a:rPr>
              <a:t>68  cooperativas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46 </a:t>
            </a:r>
            <a:r>
              <a:rPr dirty="0" sz="1050" spc="5">
                <a:latin typeface="Calibri"/>
                <a:cs typeface="Calibri"/>
              </a:rPr>
              <a:t>associações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9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receberem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126240" y="2606279"/>
            <a:ext cx="2529205" cy="1226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>
                <a:latin typeface="Calibri"/>
                <a:cs typeface="Calibri"/>
              </a:rPr>
              <a:t>recursos financeiros </a:t>
            </a:r>
            <a:r>
              <a:rPr dirty="0" sz="1050" spc="-5">
                <a:latin typeface="Calibri"/>
                <a:cs typeface="Calibri"/>
              </a:rPr>
              <a:t>(não </a:t>
            </a:r>
            <a:r>
              <a:rPr dirty="0" sz="1050">
                <a:latin typeface="Calibri"/>
                <a:cs typeface="Calibri"/>
              </a:rPr>
              <a:t>reembolsáveis) </a:t>
            </a:r>
            <a:r>
              <a:rPr dirty="0" sz="1050" spc="5">
                <a:latin typeface="Calibri"/>
                <a:cs typeface="Calibri"/>
              </a:rPr>
              <a:t>para  </a:t>
            </a:r>
            <a:r>
              <a:rPr dirty="0" sz="1050">
                <a:latin typeface="Calibri"/>
                <a:cs typeface="Calibri"/>
              </a:rPr>
              <a:t>investimentos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5">
                <a:latin typeface="Calibri"/>
                <a:cs typeface="Calibri"/>
              </a:rPr>
              <a:t>obras </a:t>
            </a:r>
            <a:r>
              <a:rPr dirty="0" sz="1050" spc="-5">
                <a:latin typeface="Calibri"/>
                <a:cs typeface="Calibri"/>
              </a:rPr>
              <a:t>(construção, </a:t>
            </a:r>
            <a:r>
              <a:rPr dirty="0" sz="1050" spc="10">
                <a:latin typeface="Calibri"/>
                <a:cs typeface="Calibri"/>
              </a:rPr>
              <a:t>amplia-  </a:t>
            </a:r>
            <a:r>
              <a:rPr dirty="0" sz="1050" spc="-5">
                <a:latin typeface="Calibri"/>
                <a:cs typeface="Calibri"/>
              </a:rPr>
              <a:t>ção, </a:t>
            </a:r>
            <a:r>
              <a:rPr dirty="0" sz="1050" spc="-10">
                <a:latin typeface="Calibri"/>
                <a:cs typeface="Calibri"/>
              </a:rPr>
              <a:t>reforma)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agroindústrias, a </a:t>
            </a:r>
            <a:r>
              <a:rPr dirty="0" sz="1050" spc="10">
                <a:latin typeface="Calibri"/>
                <a:cs typeface="Calibri"/>
              </a:rPr>
              <a:t>aquisição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máquinas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equipamentos </a:t>
            </a:r>
            <a:r>
              <a:rPr dirty="0" sz="1050" spc="-5">
                <a:latin typeface="Calibri"/>
                <a:cs typeface="Calibri"/>
              </a:rPr>
              <a:t>industriais,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10">
                <a:latin typeface="Calibri"/>
                <a:cs typeface="Calibri"/>
              </a:rPr>
              <a:t>aquisição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veículos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caminhões </a:t>
            </a:r>
            <a:r>
              <a:rPr dirty="0" sz="1050" spc="5">
                <a:latin typeface="Calibri"/>
                <a:cs typeface="Calibri"/>
              </a:rPr>
              <a:t>para </a:t>
            </a:r>
            <a:r>
              <a:rPr dirty="0" sz="1050" spc="15">
                <a:latin typeface="Calibri"/>
                <a:cs typeface="Calibri"/>
              </a:rPr>
              <a:t>lo-  gística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5">
                <a:latin typeface="Calibri"/>
                <a:cs typeface="Calibri"/>
              </a:rPr>
              <a:t>transporte,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5">
                <a:latin typeface="Calibri"/>
                <a:cs typeface="Calibri"/>
              </a:rPr>
              <a:t>custeio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assistência  </a:t>
            </a:r>
            <a:r>
              <a:rPr dirty="0" sz="1050" spc="5">
                <a:latin typeface="Calibri"/>
                <a:cs typeface="Calibri"/>
              </a:rPr>
              <a:t>técnica </a:t>
            </a:r>
            <a:r>
              <a:rPr dirty="0" sz="1050">
                <a:latin typeface="Calibri"/>
                <a:cs typeface="Calibri"/>
              </a:rPr>
              <a:t>e a </a:t>
            </a:r>
            <a:r>
              <a:rPr dirty="0" sz="1050" spc="10">
                <a:latin typeface="Calibri"/>
                <a:cs typeface="Calibri"/>
              </a:rPr>
              <a:t>aquisição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0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insumos.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126240" y="3950713"/>
            <a:ext cx="2540000" cy="1054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-5">
                <a:latin typeface="Calibri"/>
                <a:cs typeface="Calibri"/>
              </a:rPr>
              <a:t>secretário </a:t>
            </a:r>
            <a:r>
              <a:rPr dirty="0" sz="1050" spc="10">
                <a:latin typeface="Calibri"/>
                <a:cs typeface="Calibri"/>
              </a:rPr>
              <a:t>lembra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10">
                <a:latin typeface="Calibri"/>
                <a:cs typeface="Calibri"/>
              </a:rPr>
              <a:t>além disso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estado  possui </a:t>
            </a:r>
            <a:r>
              <a:rPr dirty="0" sz="1050" spc="-20">
                <a:latin typeface="Calibri"/>
                <a:cs typeface="Calibri"/>
              </a:rPr>
              <a:t>105 </a:t>
            </a:r>
            <a:r>
              <a:rPr dirty="0" sz="1050" spc="5">
                <a:latin typeface="Calibri"/>
                <a:cs typeface="Calibri"/>
              </a:rPr>
              <a:t>cooperativas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15">
                <a:latin typeface="Calibri"/>
                <a:cs typeface="Calibri"/>
              </a:rPr>
              <a:t>55 </a:t>
            </a:r>
            <a:r>
              <a:rPr dirty="0" sz="1050" spc="5">
                <a:latin typeface="Calibri"/>
                <a:cs typeface="Calibri"/>
              </a:rPr>
              <a:t>associações </a:t>
            </a:r>
            <a:r>
              <a:rPr dirty="0" sz="1050" spc="20">
                <a:latin typeface="Calibri"/>
                <a:cs typeface="Calibri"/>
              </a:rPr>
              <a:t>que  </a:t>
            </a:r>
            <a:r>
              <a:rPr dirty="0" sz="1050" spc="10">
                <a:latin typeface="Calibri"/>
                <a:cs typeface="Calibri"/>
              </a:rPr>
              <a:t>recebem </a:t>
            </a:r>
            <a:r>
              <a:rPr dirty="0" sz="1050">
                <a:latin typeface="Calibri"/>
                <a:cs typeface="Calibri"/>
              </a:rPr>
              <a:t>a assistência </a:t>
            </a:r>
            <a:r>
              <a:rPr dirty="0" sz="1050" spc="5">
                <a:latin typeface="Calibri"/>
                <a:cs typeface="Calibri"/>
              </a:rPr>
              <a:t>técnica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IDR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da  </a:t>
            </a:r>
            <a:r>
              <a:rPr dirty="0" sz="1050" spc="20">
                <a:latin typeface="Calibri"/>
                <a:cs typeface="Calibri"/>
              </a:rPr>
              <a:t>ADEOP </a:t>
            </a:r>
            <a:r>
              <a:rPr dirty="0" sz="1050">
                <a:latin typeface="Calibri"/>
                <a:cs typeface="Calibri"/>
              </a:rPr>
              <a:t>(entidade </a:t>
            </a:r>
            <a:r>
              <a:rPr dirty="0" sz="1050" spc="5">
                <a:latin typeface="Calibri"/>
                <a:cs typeface="Calibri"/>
              </a:rPr>
              <a:t>privada)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10">
                <a:latin typeface="Calibri"/>
                <a:cs typeface="Calibri"/>
              </a:rPr>
              <a:t>meio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14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parce-  </a:t>
            </a:r>
            <a:r>
              <a:rPr dirty="0" sz="1050" spc="-10">
                <a:latin typeface="Calibri"/>
                <a:cs typeface="Calibri"/>
              </a:rPr>
              <a:t>ria </a:t>
            </a:r>
            <a:r>
              <a:rPr dirty="0" sz="1050" spc="20">
                <a:latin typeface="Calibri"/>
                <a:cs typeface="Calibri"/>
              </a:rPr>
              <a:t>com o </a:t>
            </a:r>
            <a:r>
              <a:rPr dirty="0" sz="1050" spc="10">
                <a:latin typeface="Calibri"/>
                <a:cs typeface="Calibri"/>
              </a:rPr>
              <a:t>Governo </a:t>
            </a:r>
            <a:r>
              <a:rPr dirty="0" sz="1050" spc="-5">
                <a:latin typeface="Calibri"/>
                <a:cs typeface="Calibri"/>
              </a:rPr>
              <a:t>Federal, </a:t>
            </a:r>
            <a:r>
              <a:rPr dirty="0" sz="1050" spc="-10">
                <a:latin typeface="Calibri"/>
                <a:cs typeface="Calibri"/>
              </a:rPr>
              <a:t>através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14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Projeto  </a:t>
            </a:r>
            <a:r>
              <a:rPr dirty="0" sz="1050" spc="-20">
                <a:latin typeface="Calibri"/>
                <a:cs typeface="Calibri"/>
              </a:rPr>
              <a:t>Mais </a:t>
            </a:r>
            <a:r>
              <a:rPr dirty="0" sz="1050" spc="-5">
                <a:latin typeface="Calibri"/>
                <a:cs typeface="Calibri"/>
              </a:rPr>
              <a:t>Gestão.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126240" y="5123659"/>
            <a:ext cx="2544445" cy="71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35">
                <a:latin typeface="Calibri"/>
                <a:cs typeface="Calibri"/>
              </a:rPr>
              <a:t>A </a:t>
            </a:r>
            <a:r>
              <a:rPr dirty="0" sz="1050" spc="15">
                <a:latin typeface="Calibri"/>
                <a:cs typeface="Calibri"/>
              </a:rPr>
              <a:t>governança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15">
                <a:latin typeface="Calibri"/>
                <a:cs typeface="Calibri"/>
              </a:rPr>
              <a:t>COOPERA </a:t>
            </a:r>
            <a:r>
              <a:rPr dirty="0" sz="1050" spc="5">
                <a:latin typeface="Calibri"/>
                <a:cs typeface="Calibri"/>
              </a:rPr>
              <a:t>PARANÁ </a:t>
            </a:r>
            <a:r>
              <a:rPr dirty="0" sz="1050">
                <a:latin typeface="Calibri"/>
                <a:cs typeface="Calibri"/>
              </a:rPr>
              <a:t>é  </a:t>
            </a:r>
            <a:r>
              <a:rPr dirty="0" sz="1050" spc="5">
                <a:latin typeface="Calibri"/>
                <a:cs typeface="Calibri"/>
              </a:rPr>
              <a:t>realizada </a:t>
            </a:r>
            <a:r>
              <a:rPr dirty="0" sz="1050" spc="20">
                <a:latin typeface="Calibri"/>
                <a:cs typeface="Calibri"/>
              </a:rPr>
              <a:t>pelo </a:t>
            </a:r>
            <a:r>
              <a:rPr dirty="0" sz="1050" spc="10">
                <a:latin typeface="Calibri"/>
                <a:cs typeface="Calibri"/>
              </a:rPr>
              <a:t>Comitê </a:t>
            </a:r>
            <a:r>
              <a:rPr dirty="0" sz="1050">
                <a:latin typeface="Calibri"/>
                <a:cs typeface="Calibri"/>
              </a:rPr>
              <a:t>Gestor </a:t>
            </a:r>
            <a:r>
              <a:rPr dirty="0" sz="1050" spc="15">
                <a:latin typeface="Calibri"/>
                <a:cs typeface="Calibri"/>
              </a:rPr>
              <a:t>composto por  </a:t>
            </a:r>
            <a:r>
              <a:rPr dirty="0" sz="1050" spc="-5">
                <a:latin typeface="Calibri"/>
                <a:cs typeface="Calibri"/>
              </a:rPr>
              <a:t>representantes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>
                <a:latin typeface="Calibri"/>
                <a:cs typeface="Calibri"/>
              </a:rPr>
              <a:t>SEAB, IDR, </a:t>
            </a:r>
            <a:r>
              <a:rPr dirty="0" sz="1050" spc="5">
                <a:latin typeface="Calibri"/>
                <a:cs typeface="Calibri"/>
              </a:rPr>
              <a:t>OCEPAR/SESCO-  </a:t>
            </a:r>
            <a:r>
              <a:rPr dirty="0" sz="1050" spc="-45">
                <a:latin typeface="Calibri"/>
                <a:cs typeface="Calibri"/>
              </a:rPr>
              <a:t>OP, </a:t>
            </a:r>
            <a:r>
              <a:rPr dirty="0" sz="1050" spc="5">
                <a:latin typeface="Calibri"/>
                <a:cs typeface="Calibri"/>
              </a:rPr>
              <a:t>UNICAFES, </a:t>
            </a:r>
            <a:r>
              <a:rPr dirty="0" sz="1050" spc="-20">
                <a:latin typeface="Calibri"/>
                <a:cs typeface="Calibri"/>
              </a:rPr>
              <a:t>FAO, </a:t>
            </a:r>
            <a:r>
              <a:rPr dirty="0" sz="1050">
                <a:latin typeface="Calibri"/>
                <a:cs typeface="Calibri"/>
              </a:rPr>
              <a:t>BRDE, SEBRAE,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CCA/MST.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126240" y="6007636"/>
            <a:ext cx="2440305" cy="368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dirty="0" sz="1050" spc="30" i="1">
                <a:latin typeface="Arial Narrow"/>
                <a:cs typeface="Arial Narrow"/>
              </a:rPr>
              <a:t>Informações: </a:t>
            </a:r>
            <a:r>
              <a:rPr dirty="0" sz="1050" spc="40" i="1">
                <a:latin typeface="Arial Narrow"/>
                <a:cs typeface="Arial Narrow"/>
                <a:hlinkClick r:id="rId4"/>
              </a:rPr>
              <a:t>www.agricultura.pr.gov.br/Pagi- </a:t>
            </a:r>
            <a:r>
              <a:rPr dirty="0" sz="1050" spc="40" i="1">
                <a:latin typeface="Arial Narrow"/>
                <a:cs typeface="Arial Narrow"/>
              </a:rPr>
              <a:t> </a:t>
            </a:r>
            <a:r>
              <a:rPr dirty="0" sz="1050" spc="40" i="1">
                <a:latin typeface="Arial Narrow"/>
                <a:cs typeface="Arial Narrow"/>
              </a:rPr>
              <a:t>na/Coopera-Parana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0475" y="2559547"/>
            <a:ext cx="1919605" cy="2719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Eventos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cobertos:</a:t>
            </a:r>
            <a:endParaRPr sz="1400">
              <a:latin typeface="Century Gothic"/>
              <a:cs typeface="Century Gothic"/>
            </a:endParaRPr>
          </a:p>
          <a:p>
            <a:pPr marL="96520" indent="-84455">
              <a:lnSpc>
                <a:spcPct val="100000"/>
              </a:lnSpc>
              <a:spcBef>
                <a:spcPts val="1250"/>
              </a:spcBef>
              <a:buChar char="·"/>
              <a:tabLst>
                <a:tab pos="97155" algn="l"/>
              </a:tabLst>
            </a:pPr>
            <a:r>
              <a:rPr dirty="0" sz="1050" spc="20">
                <a:latin typeface="Calibri"/>
                <a:cs typeface="Calibri"/>
              </a:rPr>
              <a:t>Chuva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Excessiva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6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Geada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55"/>
              </a:spcBef>
              <a:buChar char="·"/>
              <a:tabLst>
                <a:tab pos="97155" algn="l"/>
              </a:tabLst>
            </a:pPr>
            <a:r>
              <a:rPr dirty="0" sz="1050" spc="5">
                <a:latin typeface="Calibri"/>
                <a:cs typeface="Calibri"/>
              </a:rPr>
              <a:t>Granizo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60"/>
              </a:spcBef>
              <a:buChar char="·"/>
              <a:tabLst>
                <a:tab pos="97155" algn="l"/>
              </a:tabLst>
            </a:pPr>
            <a:r>
              <a:rPr dirty="0" sz="1050" spc="15">
                <a:latin typeface="Calibri"/>
                <a:cs typeface="Calibri"/>
              </a:rPr>
              <a:t>Seca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565"/>
              </a:spcBef>
              <a:buChar char="·"/>
              <a:tabLst>
                <a:tab pos="108585" algn="l"/>
              </a:tabLst>
            </a:pPr>
            <a:r>
              <a:rPr dirty="0" sz="1050" spc="5">
                <a:latin typeface="Calibri"/>
                <a:cs typeface="Calibri"/>
              </a:rPr>
              <a:t>Variação </a:t>
            </a:r>
            <a:r>
              <a:rPr dirty="0" sz="1050" spc="15">
                <a:latin typeface="Calibri"/>
                <a:cs typeface="Calibri"/>
              </a:rPr>
              <a:t>Excessiva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Tempera-  </a:t>
            </a:r>
            <a:r>
              <a:rPr dirty="0" sz="1050" spc="-5">
                <a:latin typeface="Calibri"/>
                <a:cs typeface="Calibri"/>
              </a:rPr>
              <a:t>tura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55"/>
              </a:spcBef>
              <a:buChar char="·"/>
              <a:tabLst>
                <a:tab pos="97155" algn="l"/>
              </a:tabLst>
            </a:pPr>
            <a:r>
              <a:rPr dirty="0" sz="1050" spc="-10">
                <a:latin typeface="Calibri"/>
                <a:cs typeface="Calibri"/>
              </a:rPr>
              <a:t>Ventos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Fortes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60"/>
              </a:spcBef>
              <a:buChar char="·"/>
              <a:tabLst>
                <a:tab pos="97155" algn="l"/>
              </a:tabLst>
            </a:pPr>
            <a:r>
              <a:rPr dirty="0" sz="1050" spc="-10">
                <a:latin typeface="Calibri"/>
                <a:cs typeface="Calibri"/>
              </a:rPr>
              <a:t>Ventos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Frios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565"/>
              </a:spcBef>
              <a:buChar char="·"/>
              <a:tabLst>
                <a:tab pos="123189" algn="l"/>
              </a:tabLst>
            </a:pPr>
            <a:r>
              <a:rPr dirty="0" sz="1050" spc="30">
                <a:latin typeface="Calibri"/>
                <a:cs typeface="Calibri"/>
              </a:rPr>
              <a:t>Praga/doença sem </a:t>
            </a:r>
            <a:r>
              <a:rPr dirty="0" sz="1050" spc="40">
                <a:latin typeface="Calibri"/>
                <a:cs typeface="Calibri"/>
              </a:rPr>
              <a:t>método </a:t>
            </a:r>
            <a:r>
              <a:rPr dirty="0" sz="1050" spc="3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controle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0475" y="5665098"/>
            <a:ext cx="1923414" cy="3968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Eventos </a:t>
            </a:r>
            <a:r>
              <a:rPr dirty="0" sz="1400" spc="-130" b="1" i="1">
                <a:solidFill>
                  <a:srgbClr val="45884B"/>
                </a:solidFill>
                <a:latin typeface="Century Gothic"/>
                <a:cs typeface="Century Gothic"/>
              </a:rPr>
              <a:t>sem</a:t>
            </a:r>
            <a:r>
              <a:rPr dirty="0" sz="1400" spc="-22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80" b="1" i="1">
                <a:solidFill>
                  <a:srgbClr val="45884B"/>
                </a:solidFill>
                <a:latin typeface="Century Gothic"/>
                <a:cs typeface="Century Gothic"/>
              </a:rPr>
              <a:t>cobertura:</a:t>
            </a:r>
            <a:endParaRPr sz="1400">
              <a:latin typeface="Century Gothic"/>
              <a:cs typeface="Century Gothic"/>
            </a:endParaRPr>
          </a:p>
          <a:p>
            <a:pPr algn="just" marL="12700" marR="8255">
              <a:lnSpc>
                <a:spcPct val="115100"/>
              </a:lnSpc>
              <a:spcBef>
                <a:spcPts val="1060"/>
              </a:spcBef>
              <a:buChar char="·"/>
              <a:tabLst>
                <a:tab pos="97155" algn="l"/>
              </a:tabLst>
            </a:pPr>
            <a:r>
              <a:rPr dirty="0" sz="1050">
                <a:latin typeface="Calibri"/>
                <a:cs typeface="Calibri"/>
              </a:rPr>
              <a:t>Evento </a:t>
            </a:r>
            <a:r>
              <a:rPr dirty="0" sz="1050" spc="-5">
                <a:latin typeface="Calibri"/>
                <a:cs typeface="Calibri"/>
              </a:rPr>
              <a:t>fora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20">
                <a:latin typeface="Calibri"/>
                <a:cs typeface="Calibri"/>
              </a:rPr>
              <a:t>vigência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5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zone-  </a:t>
            </a:r>
            <a:r>
              <a:rPr dirty="0" sz="1050" spc="5">
                <a:latin typeface="Calibri"/>
                <a:cs typeface="Calibri"/>
              </a:rPr>
              <a:t>amento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agrícola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60"/>
              </a:spcBef>
              <a:buChar char="·"/>
              <a:tabLst>
                <a:tab pos="97155" algn="l"/>
              </a:tabLst>
            </a:pPr>
            <a:r>
              <a:rPr dirty="0" sz="1050">
                <a:latin typeface="Calibri"/>
                <a:cs typeface="Calibri"/>
              </a:rPr>
              <a:t>Plantio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extemporâneo</a:t>
            </a:r>
            <a:endParaRPr sz="1050">
              <a:latin typeface="Calibri"/>
              <a:cs typeface="Calibri"/>
            </a:endParaRPr>
          </a:p>
          <a:p>
            <a:pPr algn="just" marL="12700" marR="8890">
              <a:lnSpc>
                <a:spcPct val="115100"/>
              </a:lnSpc>
              <a:spcBef>
                <a:spcPts val="565"/>
              </a:spcBef>
              <a:buChar char="·"/>
              <a:tabLst>
                <a:tab pos="112395" algn="l"/>
              </a:tabLst>
            </a:pPr>
            <a:r>
              <a:rPr dirty="0" sz="1050" spc="10">
                <a:latin typeface="Calibri"/>
                <a:cs typeface="Calibri"/>
              </a:rPr>
              <a:t>Áreas </a:t>
            </a:r>
            <a:r>
              <a:rPr dirty="0" sz="1050" spc="20">
                <a:latin typeface="Calibri"/>
                <a:cs typeface="Calibri"/>
              </a:rPr>
              <a:t>impróprias </a:t>
            </a:r>
            <a:r>
              <a:rPr dirty="0" sz="1050" spc="30">
                <a:latin typeface="Calibri"/>
                <a:cs typeface="Calibri"/>
              </a:rPr>
              <a:t>ou com </a:t>
            </a:r>
            <a:r>
              <a:rPr dirty="0" sz="1050" spc="10">
                <a:latin typeface="Calibri"/>
                <a:cs typeface="Calibri"/>
              </a:rPr>
              <a:t>riscos  </a:t>
            </a:r>
            <a:r>
              <a:rPr dirty="0" sz="1050">
                <a:latin typeface="Calibri"/>
                <a:cs typeface="Calibri"/>
              </a:rPr>
              <a:t>frequentes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6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Incêndio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lavoura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55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Tecnologia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inadequada</a:t>
            </a:r>
            <a:endParaRPr sz="1050">
              <a:latin typeface="Calibri"/>
              <a:cs typeface="Calibri"/>
            </a:endParaRPr>
          </a:p>
          <a:p>
            <a:pPr algn="just" marL="12700" marR="5080">
              <a:lnSpc>
                <a:spcPct val="115100"/>
              </a:lnSpc>
              <a:spcBef>
                <a:spcPts val="565"/>
              </a:spcBef>
              <a:buChar char="·"/>
              <a:tabLst>
                <a:tab pos="119380" algn="l"/>
              </a:tabLst>
            </a:pPr>
            <a:r>
              <a:rPr dirty="0" sz="1050" spc="20">
                <a:latin typeface="Calibri"/>
                <a:cs typeface="Calibri"/>
              </a:rPr>
              <a:t>Erosão </a:t>
            </a:r>
            <a:r>
              <a:rPr dirty="0" sz="1050" spc="30">
                <a:latin typeface="Calibri"/>
                <a:cs typeface="Calibri"/>
              </a:rPr>
              <a:t>ou não conservação </a:t>
            </a:r>
            <a:r>
              <a:rPr dirty="0" sz="1050" spc="40">
                <a:latin typeface="Calibri"/>
                <a:cs typeface="Calibri"/>
              </a:rPr>
              <a:t>de  </a:t>
            </a:r>
            <a:r>
              <a:rPr dirty="0" sz="1050" spc="10">
                <a:latin typeface="Calibri"/>
                <a:cs typeface="Calibri"/>
              </a:rPr>
              <a:t>solo</a:t>
            </a:r>
            <a:endParaRPr sz="1050">
              <a:latin typeface="Calibri"/>
              <a:cs typeface="Calibri"/>
            </a:endParaRPr>
          </a:p>
          <a:p>
            <a:pPr marL="96520" indent="-84455">
              <a:lnSpc>
                <a:spcPct val="100000"/>
              </a:lnSpc>
              <a:spcBef>
                <a:spcPts val="760"/>
              </a:spcBef>
              <a:buChar char="·"/>
              <a:tabLst>
                <a:tab pos="97155" algn="l"/>
              </a:tabLst>
            </a:pPr>
            <a:r>
              <a:rPr dirty="0" sz="1050" spc="5">
                <a:latin typeface="Calibri"/>
                <a:cs typeface="Calibri"/>
              </a:rPr>
              <a:t>Controle </a:t>
            </a:r>
            <a:r>
              <a:rPr dirty="0" sz="1050" spc="15">
                <a:latin typeface="Calibri"/>
                <a:cs typeface="Calibri"/>
              </a:rPr>
              <a:t>inadequado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7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pragas</a:t>
            </a:r>
            <a:endParaRPr sz="1050">
              <a:latin typeface="Calibri"/>
              <a:cs typeface="Calibri"/>
            </a:endParaRPr>
          </a:p>
          <a:p>
            <a:pPr algn="just" marL="96520" indent="-84455">
              <a:lnSpc>
                <a:spcPct val="100000"/>
              </a:lnSpc>
              <a:spcBef>
                <a:spcPts val="755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Lavoura </a:t>
            </a:r>
            <a:r>
              <a:rPr dirty="0" sz="1050" spc="-5">
                <a:latin typeface="Calibri"/>
                <a:cs typeface="Calibri"/>
              </a:rPr>
              <a:t>fora </a:t>
            </a:r>
            <a:r>
              <a:rPr dirty="0" sz="1050" spc="10">
                <a:latin typeface="Calibri"/>
                <a:cs typeface="Calibri"/>
              </a:rPr>
              <a:t>das</a:t>
            </a:r>
            <a:r>
              <a:rPr dirty="0" sz="1050" spc="-6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normas</a:t>
            </a:r>
            <a:endParaRPr sz="1050">
              <a:latin typeface="Calibri"/>
              <a:cs typeface="Calibri"/>
            </a:endParaRPr>
          </a:p>
          <a:p>
            <a:pPr algn="just" marL="12700" marR="8255">
              <a:lnSpc>
                <a:spcPct val="115100"/>
              </a:lnSpc>
              <a:spcBef>
                <a:spcPts val="570"/>
              </a:spcBef>
              <a:buChar char="·"/>
              <a:tabLst>
                <a:tab pos="120014" algn="l"/>
              </a:tabLst>
            </a:pPr>
            <a:r>
              <a:rPr dirty="0" sz="1050" spc="35">
                <a:latin typeface="Calibri"/>
                <a:cs typeface="Calibri"/>
              </a:rPr>
              <a:t>Exploração </a:t>
            </a:r>
            <a:r>
              <a:rPr dirty="0" sz="1050" spc="30">
                <a:latin typeface="Calibri"/>
                <a:cs typeface="Calibri"/>
              </a:rPr>
              <a:t>da </a:t>
            </a:r>
            <a:r>
              <a:rPr dirty="0" sz="1050" spc="20">
                <a:latin typeface="Calibri"/>
                <a:cs typeface="Calibri"/>
              </a:rPr>
              <a:t>lavoura </a:t>
            </a:r>
            <a:r>
              <a:rPr dirty="0" sz="1050" spc="25">
                <a:latin typeface="Calibri"/>
                <a:cs typeface="Calibri"/>
              </a:rPr>
              <a:t>há mais  </a:t>
            </a:r>
            <a:r>
              <a:rPr dirty="0" sz="1050" spc="3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3 </a:t>
            </a:r>
            <a:r>
              <a:rPr dirty="0" sz="1050" spc="25">
                <a:latin typeface="Calibri"/>
                <a:cs typeface="Calibri"/>
              </a:rPr>
              <a:t>anos </a:t>
            </a:r>
            <a:r>
              <a:rPr dirty="0" sz="1050" spc="20">
                <a:latin typeface="Calibri"/>
                <a:cs typeface="Calibri"/>
              </a:rPr>
              <a:t>na </a:t>
            </a:r>
            <a:r>
              <a:rPr dirty="0" sz="1050" spc="25">
                <a:latin typeface="Calibri"/>
                <a:cs typeface="Calibri"/>
              </a:rPr>
              <a:t>mesma </a:t>
            </a:r>
            <a:r>
              <a:rPr dirty="0" sz="1050">
                <a:latin typeface="Calibri"/>
                <a:cs typeface="Calibri"/>
              </a:rPr>
              <a:t>área, </a:t>
            </a:r>
            <a:r>
              <a:rPr dirty="0" sz="1050" spc="25">
                <a:latin typeface="Calibri"/>
                <a:cs typeface="Calibri"/>
              </a:rPr>
              <a:t>sem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15">
                <a:latin typeface="Calibri"/>
                <a:cs typeface="Calibri"/>
              </a:rPr>
              <a:t>devida </a:t>
            </a:r>
            <a:r>
              <a:rPr dirty="0" sz="1050">
                <a:latin typeface="Calibri"/>
                <a:cs typeface="Calibri"/>
              </a:rPr>
              <a:t>prática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9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conservação</a:t>
            </a:r>
            <a:endParaRPr sz="1050">
              <a:latin typeface="Calibri"/>
              <a:cs typeface="Calibri"/>
            </a:endParaRPr>
          </a:p>
          <a:p>
            <a:pPr algn="just" marL="12700" marR="5080">
              <a:lnSpc>
                <a:spcPct val="115100"/>
              </a:lnSpc>
              <a:spcBef>
                <a:spcPts val="565"/>
              </a:spcBef>
              <a:buChar char="·"/>
              <a:tabLst>
                <a:tab pos="123825" algn="l"/>
              </a:tabLst>
            </a:pPr>
            <a:r>
              <a:rPr dirty="0" sz="1050" spc="25">
                <a:latin typeface="Calibri"/>
                <a:cs typeface="Calibri"/>
              </a:rPr>
              <a:t>Em lavouras irrigadas: </a:t>
            </a:r>
            <a:r>
              <a:rPr dirty="0" sz="1050" spc="30">
                <a:latin typeface="Calibri"/>
                <a:cs typeface="Calibri"/>
              </a:rPr>
              <a:t>seca </a:t>
            </a:r>
            <a:r>
              <a:rPr dirty="0" sz="1050" spc="45">
                <a:latin typeface="Calibri"/>
                <a:cs typeface="Calibri"/>
              </a:rPr>
              <a:t>ou  </a:t>
            </a:r>
            <a:r>
              <a:rPr dirty="0" sz="1050" spc="10">
                <a:latin typeface="Calibri"/>
                <a:cs typeface="Calibri"/>
              </a:rPr>
              <a:t>estiagem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35462" y="2559546"/>
            <a:ext cx="1930400" cy="1739264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150495">
              <a:lnSpc>
                <a:spcPct val="101200"/>
              </a:lnSpc>
              <a:spcBef>
                <a:spcPts val="80"/>
              </a:spcBef>
            </a:pPr>
            <a:r>
              <a:rPr dirty="0" sz="1400" spc="-150" b="1" i="1">
                <a:solidFill>
                  <a:srgbClr val="45884B"/>
                </a:solidFill>
                <a:latin typeface="Century Gothic"/>
                <a:cs typeface="Century Gothic"/>
              </a:rPr>
              <a:t>Que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cuidados</a:t>
            </a:r>
            <a:r>
              <a:rPr dirty="0" sz="1400" spc="-16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devemos  </a:t>
            </a:r>
            <a:r>
              <a:rPr dirty="0" sz="1400" spc="-60" b="1" i="1">
                <a:solidFill>
                  <a:srgbClr val="45884B"/>
                </a:solidFill>
                <a:latin typeface="Century Gothic"/>
                <a:cs typeface="Century Gothic"/>
              </a:rPr>
              <a:t>tomar </a:t>
            </a:r>
            <a:r>
              <a:rPr dirty="0" sz="1400" spc="-95" b="1" i="1">
                <a:solidFill>
                  <a:srgbClr val="45884B"/>
                </a:solidFill>
                <a:latin typeface="Century Gothic"/>
                <a:cs typeface="Century Gothic"/>
              </a:rPr>
              <a:t>para </a:t>
            </a:r>
            <a:r>
              <a:rPr dirty="0" sz="1400" spc="-35" b="1" i="1">
                <a:solidFill>
                  <a:srgbClr val="45884B"/>
                </a:solidFill>
                <a:latin typeface="Century Gothic"/>
                <a:cs typeface="Century Gothic"/>
              </a:rPr>
              <a:t>garantir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o  </a:t>
            </a:r>
            <a:r>
              <a:rPr dirty="0" sz="1400" spc="-40" b="1" i="1">
                <a:solidFill>
                  <a:srgbClr val="45884B"/>
                </a:solidFill>
                <a:latin typeface="Century Gothic"/>
                <a:cs typeface="Century Gothic"/>
              </a:rPr>
              <a:t>direito </a:t>
            </a:r>
            <a:r>
              <a:rPr dirty="0" sz="1400" spc="-150" b="1" i="1">
                <a:solidFill>
                  <a:srgbClr val="45884B"/>
                </a:solidFill>
                <a:latin typeface="Century Gothic"/>
                <a:cs typeface="Century Gothic"/>
              </a:rPr>
              <a:t>à</a:t>
            </a:r>
            <a:r>
              <a:rPr dirty="0" sz="1400" spc="-254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indenização?</a:t>
            </a:r>
            <a:endParaRPr sz="1400">
              <a:latin typeface="Century Gothic"/>
              <a:cs typeface="Century Gothic"/>
            </a:endParaRPr>
          </a:p>
          <a:p>
            <a:pPr algn="just" marL="12700" marR="5080">
              <a:lnSpc>
                <a:spcPct val="116700"/>
              </a:lnSpc>
              <a:spcBef>
                <a:spcPts val="1065"/>
              </a:spcBef>
              <a:buChar char="·"/>
              <a:tabLst>
                <a:tab pos="116839" algn="l"/>
              </a:tabLst>
            </a:pPr>
            <a:r>
              <a:rPr dirty="0" sz="1050" spc="15">
                <a:latin typeface="Calibri"/>
                <a:cs typeface="Calibri"/>
              </a:rPr>
              <a:t>Realizar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30">
                <a:latin typeface="Calibri"/>
                <a:cs typeface="Calibri"/>
              </a:rPr>
              <a:t>compra dos insumos  </a:t>
            </a:r>
            <a:r>
              <a:rPr dirty="0" sz="1050" spc="40">
                <a:latin typeface="Calibri"/>
                <a:cs typeface="Calibri"/>
              </a:rPr>
              <a:t>agrícolas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40">
                <a:latin typeface="Calibri"/>
                <a:cs typeface="Calibri"/>
              </a:rPr>
              <a:t>plantio </a:t>
            </a:r>
            <a:r>
              <a:rPr dirty="0" sz="1050" spc="35">
                <a:latin typeface="Calibri"/>
                <a:cs typeface="Calibri"/>
              </a:rPr>
              <a:t>da lavoura  </a:t>
            </a:r>
            <a:r>
              <a:rPr dirty="0" sz="1050" spc="5">
                <a:latin typeface="Calibri"/>
                <a:cs typeface="Calibri"/>
              </a:rPr>
              <a:t>exatamente conforme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orçamen-  </a:t>
            </a:r>
            <a:r>
              <a:rPr dirty="0" sz="1050" spc="5">
                <a:latin typeface="Calibri"/>
                <a:cs typeface="Calibri"/>
              </a:rPr>
              <a:t>to </a:t>
            </a:r>
            <a:r>
              <a:rPr dirty="0" sz="1050" spc="25">
                <a:latin typeface="Calibri"/>
                <a:cs typeface="Calibri"/>
              </a:rPr>
              <a:t>usado </a:t>
            </a:r>
            <a:r>
              <a:rPr dirty="0" sz="1050" spc="30">
                <a:latin typeface="Calibri"/>
                <a:cs typeface="Calibri"/>
              </a:rPr>
              <a:t>no </a:t>
            </a:r>
            <a:r>
              <a:rPr dirty="0" sz="1050" spc="10">
                <a:latin typeface="Calibri"/>
                <a:cs typeface="Calibri"/>
              </a:rPr>
              <a:t>contrato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financia-  </a:t>
            </a:r>
            <a:r>
              <a:rPr dirty="0" sz="1050" spc="-10">
                <a:latin typeface="Calibri"/>
                <a:cs typeface="Calibri"/>
              </a:rPr>
              <a:t>mento;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35462" y="4417284"/>
            <a:ext cx="1925955" cy="58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700"/>
              </a:lnSpc>
              <a:spcBef>
                <a:spcPts val="100"/>
              </a:spcBef>
              <a:buChar char="·"/>
              <a:tabLst>
                <a:tab pos="115570" algn="l"/>
              </a:tabLst>
            </a:pPr>
            <a:r>
              <a:rPr dirty="0" sz="1050" spc="15">
                <a:latin typeface="Calibri"/>
                <a:cs typeface="Calibri"/>
              </a:rPr>
              <a:t>Guardar </a:t>
            </a:r>
            <a:r>
              <a:rPr dirty="0" sz="1050" spc="5">
                <a:latin typeface="Calibri"/>
                <a:cs typeface="Calibri"/>
              </a:rPr>
              <a:t>as </a:t>
            </a:r>
            <a:r>
              <a:rPr dirty="0" sz="1050" spc="20">
                <a:latin typeface="Calibri"/>
                <a:cs typeface="Calibri"/>
              </a:rPr>
              <a:t>notas fiscais </a:t>
            </a:r>
            <a:r>
              <a:rPr dirty="0" sz="1050" spc="30">
                <a:latin typeface="Calibri"/>
                <a:cs typeface="Calibri"/>
              </a:rPr>
              <a:t>dos </a:t>
            </a:r>
            <a:r>
              <a:rPr dirty="0" sz="1050" spc="20">
                <a:latin typeface="Calibri"/>
                <a:cs typeface="Calibri"/>
              </a:rPr>
              <a:t>in-  </a:t>
            </a:r>
            <a:r>
              <a:rPr dirty="0" sz="1050" spc="15">
                <a:latin typeface="Calibri"/>
                <a:cs typeface="Calibri"/>
              </a:rPr>
              <a:t>sumos comprados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apresenta-las  para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agente</a:t>
            </a:r>
            <a:r>
              <a:rPr dirty="0" sz="1050" spc="-8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financeiro;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35462" y="5121372"/>
            <a:ext cx="1925955" cy="958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700"/>
              </a:lnSpc>
              <a:spcBef>
                <a:spcPts val="100"/>
              </a:spcBef>
              <a:buChar char="·"/>
              <a:tabLst>
                <a:tab pos="122555" algn="l"/>
              </a:tabLst>
            </a:pPr>
            <a:r>
              <a:rPr dirty="0" sz="1050" spc="20">
                <a:latin typeface="Calibri"/>
                <a:cs typeface="Calibri"/>
              </a:rPr>
              <a:t>Realizar o </a:t>
            </a:r>
            <a:r>
              <a:rPr dirty="0" sz="1050" spc="30">
                <a:latin typeface="Calibri"/>
                <a:cs typeface="Calibri"/>
              </a:rPr>
              <a:t>plantio conforme </a:t>
            </a:r>
            <a:r>
              <a:rPr dirty="0" sz="1050" spc="10">
                <a:latin typeface="Calibri"/>
                <a:cs typeface="Calibri"/>
              </a:rPr>
              <a:t>as  </a:t>
            </a:r>
            <a:r>
              <a:rPr dirty="0" sz="1050" spc="30">
                <a:latin typeface="Calibri"/>
                <a:cs typeface="Calibri"/>
              </a:rPr>
              <a:t>datas </a:t>
            </a:r>
            <a:r>
              <a:rPr dirty="0" sz="1050" spc="45">
                <a:latin typeface="Calibri"/>
                <a:cs typeface="Calibri"/>
              </a:rPr>
              <a:t>recomendadas </a:t>
            </a:r>
            <a:r>
              <a:rPr dirty="0" sz="1050" spc="40">
                <a:latin typeface="Calibri"/>
                <a:cs typeface="Calibri"/>
              </a:rPr>
              <a:t>no </a:t>
            </a:r>
            <a:r>
              <a:rPr dirty="0" sz="1050" spc="50">
                <a:latin typeface="Calibri"/>
                <a:cs typeface="Calibri"/>
              </a:rPr>
              <a:t>Zonea-  </a:t>
            </a:r>
            <a:r>
              <a:rPr dirty="0" sz="1050" spc="10">
                <a:latin typeface="Calibri"/>
                <a:cs typeface="Calibri"/>
              </a:rPr>
              <a:t>mento </a:t>
            </a:r>
            <a:r>
              <a:rPr dirty="0" sz="1050" spc="15">
                <a:latin typeface="Calibri"/>
                <a:cs typeface="Calibri"/>
              </a:rPr>
              <a:t>Agrícola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Risco </a:t>
            </a:r>
            <a:r>
              <a:rPr dirty="0" sz="1050" spc="10">
                <a:latin typeface="Calibri"/>
                <a:cs typeface="Calibri"/>
              </a:rPr>
              <a:t>Climático  </a:t>
            </a:r>
            <a:r>
              <a:rPr dirty="0" sz="1050" spc="15">
                <a:latin typeface="Calibri"/>
                <a:cs typeface="Calibri"/>
              </a:rPr>
              <a:t>(ZARC)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para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tipo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solo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grupo 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cultivar;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5462" y="6198840"/>
            <a:ext cx="1925955" cy="1145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6700"/>
              </a:lnSpc>
              <a:spcBef>
                <a:spcPts val="100"/>
              </a:spcBef>
              <a:buChar char="·"/>
              <a:tabLst>
                <a:tab pos="118745" algn="l"/>
              </a:tabLst>
            </a:pPr>
            <a:r>
              <a:rPr dirty="0" sz="1050" spc="15">
                <a:latin typeface="Calibri"/>
                <a:cs typeface="Calibri"/>
              </a:rPr>
              <a:t>Plantar </a:t>
            </a:r>
            <a:r>
              <a:rPr dirty="0" sz="1050" spc="25">
                <a:latin typeface="Calibri"/>
                <a:cs typeface="Calibri"/>
              </a:rPr>
              <a:t>toda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área </a:t>
            </a:r>
            <a:r>
              <a:rPr dirty="0" sz="1050" spc="25">
                <a:latin typeface="Calibri"/>
                <a:cs typeface="Calibri"/>
              </a:rPr>
              <a:t>prevista </a:t>
            </a:r>
            <a:r>
              <a:rPr dirty="0" sz="1050" spc="35">
                <a:latin typeface="Calibri"/>
                <a:cs typeface="Calibri"/>
              </a:rPr>
              <a:t>no  </a:t>
            </a:r>
            <a:r>
              <a:rPr dirty="0" sz="1050" spc="25">
                <a:latin typeface="Calibri"/>
                <a:cs typeface="Calibri"/>
              </a:rPr>
              <a:t>contrato </a:t>
            </a:r>
            <a:r>
              <a:rPr dirty="0" sz="1050" spc="30">
                <a:latin typeface="Calibri"/>
                <a:cs typeface="Calibri"/>
              </a:rPr>
              <a:t>de </a:t>
            </a:r>
            <a:r>
              <a:rPr dirty="0" sz="1050" spc="25">
                <a:latin typeface="Calibri"/>
                <a:cs typeface="Calibri"/>
              </a:rPr>
              <a:t>financiamento, </a:t>
            </a:r>
            <a:r>
              <a:rPr dirty="0" sz="1050" spc="35">
                <a:latin typeface="Calibri"/>
                <a:cs typeface="Calibri"/>
              </a:rPr>
              <a:t>con-  </a:t>
            </a:r>
            <a:r>
              <a:rPr dirty="0" sz="1050" spc="25">
                <a:latin typeface="Calibri"/>
                <a:cs typeface="Calibri"/>
              </a:rPr>
              <a:t>forme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35">
                <a:latin typeface="Calibri"/>
                <a:cs typeface="Calibri"/>
              </a:rPr>
              <a:t>croqui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40">
                <a:latin typeface="Calibri"/>
                <a:cs typeface="Calibri"/>
              </a:rPr>
              <a:t>mapa </a:t>
            </a:r>
            <a:r>
              <a:rPr dirty="0" sz="1050" spc="35">
                <a:latin typeface="Calibri"/>
                <a:cs typeface="Calibri"/>
              </a:rPr>
              <a:t>de </a:t>
            </a:r>
            <a:r>
              <a:rPr dirty="0" sz="1050" spc="40">
                <a:latin typeface="Calibri"/>
                <a:cs typeface="Calibri"/>
              </a:rPr>
              <a:t>loca-  </a:t>
            </a:r>
            <a:r>
              <a:rPr dirty="0" sz="1050" spc="35">
                <a:latin typeface="Calibri"/>
                <a:cs typeface="Calibri"/>
              </a:rPr>
              <a:t>lização </a:t>
            </a:r>
            <a:r>
              <a:rPr dirty="0" sz="1050" spc="40">
                <a:latin typeface="Calibri"/>
                <a:cs typeface="Calibri"/>
              </a:rPr>
              <a:t>com </a:t>
            </a:r>
            <a:r>
              <a:rPr dirty="0" sz="1050" spc="10">
                <a:latin typeface="Calibri"/>
                <a:cs typeface="Calibri"/>
              </a:rPr>
              <a:t>as </a:t>
            </a:r>
            <a:r>
              <a:rPr dirty="0" sz="1050" spc="35">
                <a:latin typeface="Calibri"/>
                <a:cs typeface="Calibri"/>
              </a:rPr>
              <a:t>coordenadas </a:t>
            </a:r>
            <a:r>
              <a:rPr dirty="0" sz="1050" spc="55">
                <a:latin typeface="Calibri"/>
                <a:cs typeface="Calibri"/>
              </a:rPr>
              <a:t>ge-  </a:t>
            </a:r>
            <a:r>
              <a:rPr dirty="0" sz="1050" spc="45">
                <a:latin typeface="Calibri"/>
                <a:cs typeface="Calibri"/>
              </a:rPr>
              <a:t>odésicas </a:t>
            </a:r>
            <a:r>
              <a:rPr dirty="0" sz="1050" spc="40">
                <a:latin typeface="Calibri"/>
                <a:cs typeface="Calibri"/>
              </a:rPr>
              <a:t>informadas </a:t>
            </a:r>
            <a:r>
              <a:rPr dirty="0" sz="1050" spc="30">
                <a:latin typeface="Calibri"/>
                <a:cs typeface="Calibri"/>
              </a:rPr>
              <a:t>ao </a:t>
            </a:r>
            <a:r>
              <a:rPr dirty="0" sz="1050" spc="50">
                <a:latin typeface="Calibri"/>
                <a:cs typeface="Calibri"/>
              </a:rPr>
              <a:t>agente  </a:t>
            </a:r>
            <a:r>
              <a:rPr dirty="0" sz="1050" spc="-10">
                <a:latin typeface="Calibri"/>
                <a:cs typeface="Calibri"/>
              </a:rPr>
              <a:t>financeiro;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35462" y="7462998"/>
            <a:ext cx="1925955" cy="762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5410" algn="l"/>
              </a:tabLst>
            </a:pPr>
            <a:r>
              <a:rPr dirty="0" sz="1050" spc="-10">
                <a:latin typeface="Calibri"/>
                <a:cs typeface="Calibri"/>
              </a:rPr>
              <a:t>Manter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lavoura </a:t>
            </a:r>
            <a:r>
              <a:rPr dirty="0" sz="1050" spc="30">
                <a:latin typeface="Calibri"/>
                <a:cs typeface="Calibri"/>
              </a:rPr>
              <a:t>bem </a:t>
            </a:r>
            <a:r>
              <a:rPr dirty="0" sz="1050" spc="20">
                <a:latin typeface="Calibri"/>
                <a:cs typeface="Calibri"/>
              </a:rPr>
              <a:t>cuidada </a:t>
            </a:r>
            <a:r>
              <a:rPr dirty="0" sz="1050">
                <a:latin typeface="Calibri"/>
                <a:cs typeface="Calibri"/>
              </a:rPr>
              <a:t>e  </a:t>
            </a:r>
            <a:r>
              <a:rPr dirty="0" sz="1050" spc="15">
                <a:latin typeface="Calibri"/>
                <a:cs typeface="Calibri"/>
              </a:rPr>
              <a:t>aplicar os </a:t>
            </a:r>
            <a:r>
              <a:rPr dirty="0" sz="1050" spc="30">
                <a:latin typeface="Calibri"/>
                <a:cs typeface="Calibri"/>
              </a:rPr>
              <a:t>adubos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os defensivos  </a:t>
            </a:r>
            <a:r>
              <a:rPr dirty="0" sz="1050" spc="20">
                <a:latin typeface="Calibri"/>
                <a:cs typeface="Calibri"/>
              </a:rPr>
              <a:t>conforme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25">
                <a:latin typeface="Calibri"/>
                <a:cs typeface="Calibri"/>
              </a:rPr>
              <a:t>recomendação </a:t>
            </a:r>
            <a:r>
              <a:rPr dirty="0" sz="1050" spc="15">
                <a:latin typeface="Calibri"/>
                <a:cs typeface="Calibri"/>
              </a:rPr>
              <a:t>técni-  </a:t>
            </a:r>
            <a:r>
              <a:rPr dirty="0" sz="1050" spc="10">
                <a:latin typeface="Calibri"/>
                <a:cs typeface="Calibri"/>
              </a:rPr>
              <a:t>ca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6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orçamento.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35462" y="8611106"/>
            <a:ext cx="1925320" cy="117411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32384">
              <a:lnSpc>
                <a:spcPct val="101200"/>
              </a:lnSpc>
              <a:spcBef>
                <a:spcPts val="80"/>
              </a:spcBef>
            </a:pPr>
            <a:r>
              <a:rPr dirty="0" sz="1400" spc="-120" b="1" i="1">
                <a:solidFill>
                  <a:srgbClr val="45884B"/>
                </a:solidFill>
                <a:latin typeface="Century Gothic"/>
                <a:cs typeface="Century Gothic"/>
              </a:rPr>
              <a:t>Quando </a:t>
            </a:r>
            <a:r>
              <a:rPr dirty="0" sz="1400" spc="-80" b="1" i="1">
                <a:solidFill>
                  <a:srgbClr val="45884B"/>
                </a:solidFill>
                <a:latin typeface="Century Gothic"/>
                <a:cs typeface="Century Gothic"/>
              </a:rPr>
              <a:t>houver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perda  </a:t>
            </a:r>
            <a:r>
              <a:rPr dirty="0" sz="1400" spc="-170" b="1" i="1">
                <a:solidFill>
                  <a:srgbClr val="45884B"/>
                </a:solidFill>
                <a:latin typeface="Century Gothic"/>
                <a:cs typeface="Century Gothic"/>
              </a:rPr>
              <a:t>de </a:t>
            </a:r>
            <a:r>
              <a:rPr dirty="0" sz="1400" spc="-125" b="1" i="1">
                <a:solidFill>
                  <a:srgbClr val="45884B"/>
                </a:solidFill>
                <a:latin typeface="Century Gothic"/>
                <a:cs typeface="Century Gothic"/>
              </a:rPr>
              <a:t>produção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amparadas  </a:t>
            </a:r>
            <a:r>
              <a:rPr dirty="0" sz="1400" spc="-105" b="1" i="1">
                <a:solidFill>
                  <a:srgbClr val="45884B"/>
                </a:solidFill>
                <a:latin typeface="Century Gothic"/>
                <a:cs typeface="Century Gothic"/>
              </a:rPr>
              <a:t>pelo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75" b="1" i="1">
                <a:solidFill>
                  <a:srgbClr val="45884B"/>
                </a:solidFill>
                <a:latin typeface="Century Gothic"/>
                <a:cs typeface="Century Gothic"/>
              </a:rPr>
              <a:t>Seguro: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ct val="115100"/>
              </a:lnSpc>
              <a:spcBef>
                <a:spcPts val="1065"/>
              </a:spcBef>
            </a:pPr>
            <a:r>
              <a:rPr dirty="0" sz="1050" spc="-5">
                <a:latin typeface="Calibri"/>
                <a:cs typeface="Calibri"/>
              </a:rPr>
              <a:t>1- </a:t>
            </a:r>
            <a:r>
              <a:rPr dirty="0" sz="1050" spc="35">
                <a:latin typeface="Calibri"/>
                <a:cs typeface="Calibri"/>
              </a:rPr>
              <a:t>Comunicar </a:t>
            </a:r>
            <a:r>
              <a:rPr dirty="0" sz="1050" spc="30">
                <a:latin typeface="Calibri"/>
                <a:cs typeface="Calibri"/>
              </a:rPr>
              <a:t>imediatamente </a:t>
            </a:r>
            <a:r>
              <a:rPr dirty="0" sz="1050" spc="25">
                <a:latin typeface="Calibri"/>
                <a:cs typeface="Calibri"/>
              </a:rPr>
              <a:t>ao  agente </a:t>
            </a:r>
            <a:r>
              <a:rPr dirty="0" sz="1050" spc="10">
                <a:latin typeface="Calibri"/>
                <a:cs typeface="Calibri"/>
              </a:rPr>
              <a:t>financeiro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5">
                <a:latin typeface="Calibri"/>
                <a:cs typeface="Calibri"/>
              </a:rPr>
              <a:t>ocorrência</a:t>
            </a:r>
            <a:r>
              <a:rPr dirty="0" sz="1050" spc="30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de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43484" y="2546515"/>
            <a:ext cx="192532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10">
                <a:latin typeface="Calibri"/>
                <a:cs typeface="Calibri"/>
              </a:rPr>
              <a:t>qualquer </a:t>
            </a:r>
            <a:r>
              <a:rPr dirty="0" sz="1050" spc="5">
                <a:latin typeface="Calibri"/>
                <a:cs typeface="Calibri"/>
              </a:rPr>
              <a:t>evento </a:t>
            </a:r>
            <a:r>
              <a:rPr dirty="0" sz="1050" spc="10">
                <a:latin typeface="Calibri"/>
                <a:cs typeface="Calibri"/>
              </a:rPr>
              <a:t>causador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per-  </a:t>
            </a:r>
            <a:r>
              <a:rPr dirty="0" sz="1050" spc="25">
                <a:latin typeface="Calibri"/>
                <a:cs typeface="Calibri"/>
              </a:rPr>
              <a:t>das </a:t>
            </a:r>
            <a:r>
              <a:rPr dirty="0" sz="1050" spc="15">
                <a:latin typeface="Calibri"/>
                <a:cs typeface="Calibri"/>
              </a:rPr>
              <a:t>(climáticos, </a:t>
            </a:r>
            <a:r>
              <a:rPr dirty="0" sz="1050" spc="35">
                <a:latin typeface="Calibri"/>
                <a:cs typeface="Calibri"/>
              </a:rPr>
              <a:t>pragas ou </a:t>
            </a:r>
            <a:r>
              <a:rPr dirty="0" sz="1050" spc="40">
                <a:latin typeface="Calibri"/>
                <a:cs typeface="Calibri"/>
              </a:rPr>
              <a:t>doen-  </a:t>
            </a:r>
            <a:r>
              <a:rPr dirty="0" sz="1050" spc="-25">
                <a:latin typeface="Calibri"/>
                <a:cs typeface="Calibri"/>
              </a:rPr>
              <a:t>ças),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43484" y="3243002"/>
            <a:ext cx="192532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-10">
                <a:latin typeface="Calibri"/>
                <a:cs typeface="Calibri"/>
              </a:rPr>
              <a:t>2- </a:t>
            </a:r>
            <a:r>
              <a:rPr dirty="0" sz="1050" spc="10">
                <a:latin typeface="Calibri"/>
                <a:cs typeface="Calibri"/>
              </a:rPr>
              <a:t>Entregar ao </a:t>
            </a:r>
            <a:r>
              <a:rPr dirty="0" sz="1050" spc="20">
                <a:latin typeface="Calibri"/>
                <a:cs typeface="Calibri"/>
              </a:rPr>
              <a:t>agente </a:t>
            </a:r>
            <a:r>
              <a:rPr dirty="0" sz="1050" spc="5">
                <a:latin typeface="Calibri"/>
                <a:cs typeface="Calibri"/>
              </a:rPr>
              <a:t>financeiro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15">
                <a:latin typeface="Calibri"/>
                <a:cs typeface="Calibri"/>
              </a:rPr>
              <a:t>primeira </a:t>
            </a:r>
            <a:r>
              <a:rPr dirty="0" sz="1050" spc="20">
                <a:latin typeface="Calibri"/>
                <a:cs typeface="Calibri"/>
              </a:rPr>
              <a:t>via das notas fiscais </a:t>
            </a:r>
            <a:r>
              <a:rPr dirty="0" sz="1050" spc="30">
                <a:latin typeface="Calibri"/>
                <a:cs typeface="Calibri"/>
              </a:rPr>
              <a:t>dos  </a:t>
            </a:r>
            <a:r>
              <a:rPr dirty="0" sz="1050" spc="10">
                <a:latin typeface="Calibri"/>
                <a:cs typeface="Calibri"/>
              </a:rPr>
              <a:t>insumos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adquiridos;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43484" y="3939489"/>
            <a:ext cx="1925955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20">
                <a:latin typeface="Calibri"/>
                <a:cs typeface="Calibri"/>
              </a:rPr>
              <a:t>3- </a:t>
            </a:r>
            <a:r>
              <a:rPr dirty="0" sz="1050" spc="40">
                <a:latin typeface="Calibri"/>
                <a:cs typeface="Calibri"/>
              </a:rPr>
              <a:t>Aguardar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30">
                <a:latin typeface="Calibri"/>
                <a:cs typeface="Calibri"/>
              </a:rPr>
              <a:t>vistoria </a:t>
            </a:r>
            <a:r>
              <a:rPr dirty="0" sz="1050" spc="45">
                <a:latin typeface="Calibri"/>
                <a:cs typeface="Calibri"/>
              </a:rPr>
              <a:t>do </a:t>
            </a:r>
            <a:r>
              <a:rPr dirty="0" sz="1050" spc="30">
                <a:latin typeface="Calibri"/>
                <a:cs typeface="Calibri"/>
              </a:rPr>
              <a:t>perito  </a:t>
            </a:r>
            <a:r>
              <a:rPr dirty="0" sz="1050" spc="35">
                <a:latin typeface="Calibri"/>
                <a:cs typeface="Calibri"/>
              </a:rPr>
              <a:t>(pode </a:t>
            </a:r>
            <a:r>
              <a:rPr dirty="0" sz="1050" spc="15">
                <a:latin typeface="Calibri"/>
                <a:cs typeface="Calibri"/>
              </a:rPr>
              <a:t>ocorrer </a:t>
            </a:r>
            <a:r>
              <a:rPr dirty="0" sz="1050" spc="30">
                <a:latin typeface="Calibri"/>
                <a:cs typeface="Calibri"/>
              </a:rPr>
              <a:t>uma </a:t>
            </a:r>
            <a:r>
              <a:rPr dirty="0" sz="1050" spc="40">
                <a:latin typeface="Calibri"/>
                <a:cs typeface="Calibri"/>
              </a:rPr>
              <a:t>segunda </a:t>
            </a:r>
            <a:r>
              <a:rPr dirty="0" sz="1050" spc="20">
                <a:latin typeface="Calibri"/>
                <a:cs typeface="Calibri"/>
              </a:rPr>
              <a:t>visi-  </a:t>
            </a:r>
            <a:r>
              <a:rPr dirty="0" sz="1050" spc="-35">
                <a:latin typeface="Calibri"/>
                <a:cs typeface="Calibri"/>
              </a:rPr>
              <a:t>ta);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43484" y="4635975"/>
            <a:ext cx="192532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15">
                <a:latin typeface="Calibri"/>
                <a:cs typeface="Calibri"/>
              </a:rPr>
              <a:t>4- </a:t>
            </a:r>
            <a:r>
              <a:rPr dirty="0" sz="1050">
                <a:latin typeface="Calibri"/>
                <a:cs typeface="Calibri"/>
              </a:rPr>
              <a:t>Esperar </a:t>
            </a:r>
            <a:r>
              <a:rPr dirty="0" sz="1050" spc="10">
                <a:latin typeface="Calibri"/>
                <a:cs typeface="Calibri"/>
              </a:rPr>
              <a:t>pela </a:t>
            </a:r>
            <a:r>
              <a:rPr dirty="0" sz="1050" spc="5">
                <a:latin typeface="Calibri"/>
                <a:cs typeface="Calibri"/>
              </a:rPr>
              <a:t>autorização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90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pe-  </a:t>
            </a:r>
            <a:r>
              <a:rPr dirty="0" sz="1050" spc="-10">
                <a:latin typeface="Calibri"/>
                <a:cs typeface="Calibri"/>
              </a:rPr>
              <a:t>rito </a:t>
            </a:r>
            <a:r>
              <a:rPr dirty="0" sz="1050" spc="5">
                <a:latin typeface="Calibri"/>
                <a:cs typeface="Calibri"/>
              </a:rPr>
              <a:t>para colher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7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lavoura;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43484" y="5148306"/>
            <a:ext cx="1926589" cy="946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10">
                <a:latin typeface="Calibri"/>
                <a:cs typeface="Calibri"/>
              </a:rPr>
              <a:t>5- </a:t>
            </a:r>
            <a:r>
              <a:rPr dirty="0" sz="1050" spc="5">
                <a:latin typeface="Calibri"/>
                <a:cs typeface="Calibri"/>
              </a:rPr>
              <a:t>Entregar </a:t>
            </a:r>
            <a:r>
              <a:rPr dirty="0" sz="1050" spc="10">
                <a:latin typeface="Calibri"/>
                <a:cs typeface="Calibri"/>
              </a:rPr>
              <a:t>ao </a:t>
            </a:r>
            <a:r>
              <a:rPr dirty="0" sz="1050" spc="15">
                <a:latin typeface="Calibri"/>
                <a:cs typeface="Calibri"/>
              </a:rPr>
              <a:t>agente </a:t>
            </a:r>
            <a:r>
              <a:rPr dirty="0" sz="1050" spc="5">
                <a:latin typeface="Calibri"/>
                <a:cs typeface="Calibri"/>
              </a:rPr>
              <a:t>financeiro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5">
                <a:latin typeface="Calibri"/>
                <a:cs typeface="Calibri"/>
              </a:rPr>
              <a:t>primeira </a:t>
            </a:r>
            <a:r>
              <a:rPr dirty="0" sz="1050" spc="10">
                <a:latin typeface="Calibri"/>
                <a:cs typeface="Calibri"/>
              </a:rPr>
              <a:t>via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15">
                <a:latin typeface="Calibri"/>
                <a:cs typeface="Calibri"/>
              </a:rPr>
              <a:t>nota </a:t>
            </a:r>
            <a:r>
              <a:rPr dirty="0" sz="1050" spc="5">
                <a:latin typeface="Calibri"/>
                <a:cs typeface="Calibri"/>
              </a:rPr>
              <a:t>fiscal </a:t>
            </a:r>
            <a:r>
              <a:rPr dirty="0" sz="1050" spc="20">
                <a:latin typeface="Calibri"/>
                <a:cs typeface="Calibri"/>
              </a:rPr>
              <a:t>de ven-  da da </a:t>
            </a:r>
            <a:r>
              <a:rPr dirty="0" sz="1050" spc="15">
                <a:latin typeface="Calibri"/>
                <a:cs typeface="Calibri"/>
              </a:rPr>
              <a:t>produção, caso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5">
                <a:latin typeface="Calibri"/>
                <a:cs typeface="Calibri"/>
              </a:rPr>
              <a:t>agricultor  venda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10">
                <a:latin typeface="Calibri"/>
                <a:cs typeface="Calibri"/>
              </a:rPr>
              <a:t>produto </a:t>
            </a:r>
            <a:r>
              <a:rPr dirty="0" sz="1050" spc="5">
                <a:latin typeface="Calibri"/>
                <a:cs typeface="Calibri"/>
              </a:rPr>
              <a:t>colhido, </a:t>
            </a:r>
            <a:r>
              <a:rPr dirty="0" sz="1050" spc="20">
                <a:latin typeface="Calibri"/>
                <a:cs typeface="Calibri"/>
              </a:rPr>
              <a:t>ou</a:t>
            </a:r>
            <a:r>
              <a:rPr dirty="0" sz="1050" spc="-15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parte  </a:t>
            </a:r>
            <a:r>
              <a:rPr dirty="0" sz="1050" spc="-5">
                <a:latin typeface="Calibri"/>
                <a:cs typeface="Calibri"/>
              </a:rPr>
              <a:t>dele, </a:t>
            </a:r>
            <a:r>
              <a:rPr dirty="0" sz="1050" spc="-10">
                <a:latin typeface="Calibri"/>
                <a:cs typeface="Calibri"/>
              </a:rPr>
              <a:t>até </a:t>
            </a:r>
            <a:r>
              <a:rPr dirty="0" sz="1050">
                <a:latin typeface="Calibri"/>
                <a:cs typeface="Calibri"/>
              </a:rPr>
              <a:t>a análise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6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cobertura.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43484" y="6213106"/>
            <a:ext cx="1929130" cy="1315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5">
                <a:latin typeface="Calibri"/>
                <a:cs typeface="Calibri"/>
              </a:rPr>
              <a:t>Deverá </a:t>
            </a:r>
            <a:r>
              <a:rPr dirty="0" sz="1050" spc="-10">
                <a:latin typeface="Calibri"/>
                <a:cs typeface="Calibri"/>
              </a:rPr>
              <a:t>ser </a:t>
            </a:r>
            <a:r>
              <a:rPr dirty="0" sz="1050" spc="20">
                <a:latin typeface="Calibri"/>
                <a:cs typeface="Calibri"/>
              </a:rPr>
              <a:t>comunicado </a:t>
            </a:r>
            <a:r>
              <a:rPr dirty="0" sz="1050" spc="10">
                <a:latin typeface="Calibri"/>
                <a:cs typeface="Calibri"/>
              </a:rPr>
              <a:t>ao </a:t>
            </a:r>
            <a:r>
              <a:rPr dirty="0" sz="1050" spc="15">
                <a:latin typeface="Calibri"/>
                <a:cs typeface="Calibri"/>
              </a:rPr>
              <a:t>agente  eventual </a:t>
            </a:r>
            <a:r>
              <a:rPr dirty="0" sz="1050" spc="10">
                <a:latin typeface="Calibri"/>
                <a:cs typeface="Calibri"/>
              </a:rPr>
              <a:t>alteração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>
                <a:latin typeface="Calibri"/>
                <a:cs typeface="Calibri"/>
              </a:rPr>
              <a:t>área </a:t>
            </a:r>
            <a:r>
              <a:rPr dirty="0" sz="1050" spc="15">
                <a:latin typeface="Calibri"/>
                <a:cs typeface="Calibri"/>
              </a:rPr>
              <a:t>inicial-  </a:t>
            </a:r>
            <a:r>
              <a:rPr dirty="0" sz="1050" spc="5">
                <a:latin typeface="Calibri"/>
                <a:cs typeface="Calibri"/>
              </a:rPr>
              <a:t>mente </a:t>
            </a:r>
            <a:r>
              <a:rPr dirty="0" sz="1050">
                <a:latin typeface="Calibri"/>
                <a:cs typeface="Calibri"/>
              </a:rPr>
              <a:t>apresentada, </a:t>
            </a:r>
            <a:r>
              <a:rPr dirty="0" sz="1050" spc="-10">
                <a:latin typeface="Calibri"/>
                <a:cs typeface="Calibri"/>
              </a:rPr>
              <a:t>até </a:t>
            </a:r>
            <a:r>
              <a:rPr dirty="0" sz="1050" spc="-5">
                <a:latin typeface="Calibri"/>
                <a:cs typeface="Calibri"/>
              </a:rPr>
              <a:t>trinta </a:t>
            </a:r>
            <a:r>
              <a:rPr dirty="0" sz="1050" spc="5">
                <a:latin typeface="Calibri"/>
                <a:cs typeface="Calibri"/>
              </a:rPr>
              <a:t>dias  </a:t>
            </a:r>
            <a:r>
              <a:rPr dirty="0" sz="1050" spc="15">
                <a:latin typeface="Calibri"/>
                <a:cs typeface="Calibri"/>
              </a:rPr>
              <a:t>após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data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término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16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plantio,  </a:t>
            </a:r>
            <a:r>
              <a:rPr dirty="0" sz="1050" spc="35">
                <a:latin typeface="Calibri"/>
                <a:cs typeface="Calibri"/>
              </a:rPr>
              <a:t>vedada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25">
                <a:latin typeface="Calibri"/>
                <a:cs typeface="Calibri"/>
              </a:rPr>
              <a:t>alteração </a:t>
            </a:r>
            <a:r>
              <a:rPr dirty="0" sz="1050" spc="3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área </a:t>
            </a:r>
            <a:r>
              <a:rPr dirty="0" sz="1050" spc="45">
                <a:latin typeface="Calibri"/>
                <a:cs typeface="Calibri"/>
              </a:rPr>
              <a:t>pelo  </a:t>
            </a:r>
            <a:r>
              <a:rPr dirty="0" sz="1050" spc="15">
                <a:latin typeface="Calibri"/>
                <a:cs typeface="Calibri"/>
              </a:rPr>
              <a:t>agente </a:t>
            </a:r>
            <a:r>
              <a:rPr dirty="0" sz="1050" spc="20">
                <a:latin typeface="Calibri"/>
                <a:cs typeface="Calibri"/>
              </a:rPr>
              <a:t>após </a:t>
            </a:r>
            <a:r>
              <a:rPr dirty="0" sz="1050" spc="10">
                <a:latin typeface="Calibri"/>
                <a:cs typeface="Calibri"/>
              </a:rPr>
              <a:t>início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evento </a:t>
            </a:r>
            <a:r>
              <a:rPr dirty="0" sz="1050" spc="15">
                <a:latin typeface="Calibri"/>
                <a:cs typeface="Calibri"/>
              </a:rPr>
              <a:t>cau-  </a:t>
            </a:r>
            <a:r>
              <a:rPr dirty="0" sz="1050" spc="10">
                <a:latin typeface="Calibri"/>
                <a:cs typeface="Calibri"/>
              </a:rPr>
              <a:t>sador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perdas.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43484" y="7646219"/>
            <a:ext cx="1925320" cy="149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20">
                <a:latin typeface="Calibri"/>
                <a:cs typeface="Calibri"/>
              </a:rPr>
              <a:t>NOTA: </a:t>
            </a:r>
            <a:r>
              <a:rPr dirty="0" sz="1050" spc="40">
                <a:latin typeface="Calibri"/>
                <a:cs typeface="Calibri"/>
              </a:rPr>
              <a:t>atualmente, </a:t>
            </a:r>
            <a:r>
              <a:rPr dirty="0" sz="1050" spc="50">
                <a:latin typeface="Calibri"/>
                <a:cs typeface="Calibri"/>
              </a:rPr>
              <a:t>com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5">
                <a:latin typeface="Calibri"/>
                <a:cs typeface="Calibri"/>
              </a:rPr>
              <a:t>pan-  </a:t>
            </a:r>
            <a:r>
              <a:rPr dirty="0" sz="1050" spc="15">
                <a:latin typeface="Calibri"/>
                <a:cs typeface="Calibri"/>
              </a:rPr>
              <a:t>demia,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30">
                <a:latin typeface="Calibri"/>
                <a:cs typeface="Calibri"/>
              </a:rPr>
              <a:t>comunicação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20">
                <a:latin typeface="Calibri"/>
                <a:cs typeface="Calibri"/>
              </a:rPr>
              <a:t>perdas  </a:t>
            </a:r>
            <a:r>
              <a:rPr dirty="0" sz="1050" spc="30">
                <a:latin typeface="Calibri"/>
                <a:cs typeface="Calibri"/>
              </a:rPr>
              <a:t>pode </a:t>
            </a:r>
            <a:r>
              <a:rPr dirty="0" sz="1050" spc="-10">
                <a:latin typeface="Calibri"/>
                <a:cs typeface="Calibri"/>
              </a:rPr>
              <a:t>ser </a:t>
            </a:r>
            <a:r>
              <a:rPr dirty="0" sz="1050" spc="-5">
                <a:latin typeface="Calibri"/>
                <a:cs typeface="Calibri"/>
              </a:rPr>
              <a:t>feita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10">
                <a:latin typeface="Calibri"/>
                <a:cs typeface="Calibri"/>
              </a:rPr>
              <a:t>meio</a:t>
            </a:r>
            <a:r>
              <a:rPr dirty="0" sz="1050" spc="-17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eletrônico,  </a:t>
            </a:r>
            <a:r>
              <a:rPr dirty="0" sz="1050" spc="30">
                <a:latin typeface="Calibri"/>
                <a:cs typeface="Calibri"/>
              </a:rPr>
              <a:t>no </a:t>
            </a:r>
            <a:r>
              <a:rPr dirty="0" sz="1050" spc="20">
                <a:latin typeface="Calibri"/>
                <a:cs typeface="Calibri"/>
              </a:rPr>
              <a:t>qual o </a:t>
            </a:r>
            <a:r>
              <a:rPr dirty="0" sz="1050" spc="25">
                <a:latin typeface="Calibri"/>
                <a:cs typeface="Calibri"/>
              </a:rPr>
              <a:t>agente </a:t>
            </a:r>
            <a:r>
              <a:rPr dirty="0" sz="1050" spc="35">
                <a:latin typeface="Calibri"/>
                <a:cs typeface="Calibri"/>
              </a:rPr>
              <a:t>do </a:t>
            </a:r>
            <a:r>
              <a:rPr dirty="0" sz="1050" spc="15">
                <a:latin typeface="Calibri"/>
                <a:cs typeface="Calibri"/>
              </a:rPr>
              <a:t>Proagro pre-  </a:t>
            </a:r>
            <a:r>
              <a:rPr dirty="0" sz="1050" spc="20">
                <a:latin typeface="Calibri"/>
                <a:cs typeface="Calibri"/>
              </a:rPr>
              <a:t>enche o </a:t>
            </a:r>
            <a:r>
              <a:rPr dirty="0" sz="1050" spc="10">
                <a:latin typeface="Calibri"/>
                <a:cs typeface="Calibri"/>
              </a:rPr>
              <a:t>formulário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25">
                <a:latin typeface="Calibri"/>
                <a:cs typeface="Calibri"/>
              </a:rPr>
              <a:t>Comunica-  ção de </a:t>
            </a:r>
            <a:r>
              <a:rPr dirty="0" sz="1050" spc="10">
                <a:latin typeface="Calibri"/>
                <a:cs typeface="Calibri"/>
              </a:rPr>
              <a:t>perdas-COP,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30">
                <a:latin typeface="Calibri"/>
                <a:cs typeface="Calibri"/>
              </a:rPr>
              <a:t>encaminha  </a:t>
            </a:r>
            <a:r>
              <a:rPr dirty="0" sz="1050" spc="15">
                <a:latin typeface="Calibri"/>
                <a:cs typeface="Calibri"/>
              </a:rPr>
              <a:t>junto </a:t>
            </a:r>
            <a:r>
              <a:rPr dirty="0" sz="1050" spc="30">
                <a:latin typeface="Calibri"/>
                <a:cs typeface="Calibri"/>
              </a:rPr>
              <a:t>com </a:t>
            </a:r>
            <a:r>
              <a:rPr dirty="0" sz="1050" spc="15">
                <a:latin typeface="Calibri"/>
                <a:cs typeface="Calibri"/>
              </a:rPr>
              <a:t>os </a:t>
            </a:r>
            <a:r>
              <a:rPr dirty="0" sz="1050" spc="25">
                <a:latin typeface="Calibri"/>
                <a:cs typeface="Calibri"/>
              </a:rPr>
              <a:t>documentos </a:t>
            </a:r>
            <a:r>
              <a:rPr dirty="0" sz="1050" spc="20">
                <a:latin typeface="Calibri"/>
                <a:cs typeface="Calibri"/>
              </a:rPr>
              <a:t>neces-  </a:t>
            </a:r>
            <a:r>
              <a:rPr dirty="0" sz="1050" spc="-10">
                <a:latin typeface="Calibri"/>
                <a:cs typeface="Calibri"/>
              </a:rPr>
              <a:t>sários.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28568" y="135546"/>
            <a:ext cx="17462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50">
                <a:solidFill>
                  <a:srgbClr val="FFFFFF"/>
                </a:solidFill>
                <a:latin typeface="Calibri"/>
                <a:cs typeface="Calibri"/>
              </a:rPr>
              <a:t>SEGURO </a:t>
            </a:r>
            <a:r>
              <a:rPr dirty="0" sz="1000" spc="-16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1000" spc="-130">
                <a:solidFill>
                  <a:srgbClr val="FFFFFF"/>
                </a:solidFill>
                <a:latin typeface="Calibri"/>
                <a:cs typeface="Calibri"/>
              </a:rPr>
              <a:t>AGRICULTURA </a:t>
            </a:r>
            <a:r>
              <a:rPr dirty="0" sz="1000" spc="-100">
                <a:solidFill>
                  <a:srgbClr val="FFFFFF"/>
                </a:solidFill>
                <a:latin typeface="Calibri"/>
                <a:cs typeface="Calibri"/>
              </a:rPr>
              <a:t>FAMILIAR-</a:t>
            </a:r>
            <a:r>
              <a:rPr dirty="0" sz="1000" spc="-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10">
                <a:solidFill>
                  <a:srgbClr val="FFFFFF"/>
                </a:solidFill>
                <a:latin typeface="Calibri"/>
                <a:cs typeface="Calibri"/>
              </a:rPr>
              <a:t>SEAF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227628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 h="0">
                <a:moveTo>
                  <a:pt x="0" y="0"/>
                </a:moveTo>
                <a:lnTo>
                  <a:pt x="50130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8587380" y="610776"/>
            <a:ext cx="4653280" cy="138366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3685"/>
              </a:lnSpc>
              <a:spcBef>
                <a:spcPts val="120"/>
              </a:spcBef>
            </a:pPr>
            <a:r>
              <a:rPr dirty="0" u="none" sz="3400" spc="-300" b="1">
                <a:solidFill>
                  <a:srgbClr val="00AEEF"/>
                </a:solidFill>
                <a:latin typeface="Century Gothic"/>
                <a:cs typeface="Century Gothic"/>
              </a:rPr>
              <a:t>COOPERA</a:t>
            </a:r>
            <a:r>
              <a:rPr dirty="0" u="none" sz="3400" spc="-330" b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u="none" sz="3400" spc="-290" b="1">
                <a:solidFill>
                  <a:srgbClr val="00AEEF"/>
                </a:solidFill>
                <a:latin typeface="Century Gothic"/>
                <a:cs typeface="Century Gothic"/>
              </a:rPr>
              <a:t>PARANÁ</a:t>
            </a:r>
            <a:endParaRPr sz="3400">
              <a:latin typeface="Century Gothic"/>
              <a:cs typeface="Century Gothic"/>
            </a:endParaRPr>
          </a:p>
          <a:p>
            <a:pPr marL="12700" marR="5080">
              <a:lnSpc>
                <a:spcPts val="3290"/>
              </a:lnSpc>
              <a:spcBef>
                <a:spcPts val="375"/>
              </a:spcBef>
            </a:pPr>
            <a:r>
              <a:rPr dirty="0" u="none" sz="3400" spc="-275" b="1">
                <a:solidFill>
                  <a:srgbClr val="00AEEF"/>
                </a:solidFill>
                <a:latin typeface="Century Gothic"/>
                <a:cs typeface="Century Gothic"/>
              </a:rPr>
              <a:t>promove</a:t>
            </a:r>
            <a:r>
              <a:rPr dirty="0" u="none" sz="3400" spc="-385" b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u="none" sz="3400" spc="-215" b="1">
                <a:solidFill>
                  <a:srgbClr val="00AEEF"/>
                </a:solidFill>
                <a:latin typeface="Century Gothic"/>
                <a:cs typeface="Century Gothic"/>
              </a:rPr>
              <a:t>cooperativismo  </a:t>
            </a:r>
            <a:r>
              <a:rPr dirty="0" u="none" sz="3400" spc="-250" b="1" i="1">
                <a:solidFill>
                  <a:srgbClr val="00AEEF"/>
                </a:solidFill>
                <a:latin typeface="Century Gothic"/>
                <a:cs typeface="Century Gothic"/>
              </a:rPr>
              <a:t>na </a:t>
            </a:r>
            <a:r>
              <a:rPr dirty="0" u="none" sz="3400" spc="-145" b="1" i="1">
                <a:solidFill>
                  <a:srgbClr val="00AEEF"/>
                </a:solidFill>
                <a:latin typeface="Century Gothic"/>
                <a:cs typeface="Century Gothic"/>
              </a:rPr>
              <a:t>agricultura</a:t>
            </a:r>
            <a:r>
              <a:rPr dirty="0" u="none" sz="3400" spc="-409" b="1" i="1">
                <a:solidFill>
                  <a:srgbClr val="00AEEF"/>
                </a:solidFill>
                <a:latin typeface="Century Gothic"/>
                <a:cs typeface="Century Gothic"/>
              </a:rPr>
              <a:t> </a:t>
            </a:r>
            <a:r>
              <a:rPr dirty="0" u="none" sz="3400" spc="-75" b="1" i="1">
                <a:solidFill>
                  <a:srgbClr val="00AEEF"/>
                </a:solidFill>
                <a:latin typeface="Century Gothic"/>
                <a:cs typeface="Century Gothic"/>
              </a:rPr>
              <a:t>familiar</a:t>
            </a:r>
            <a:endParaRPr sz="340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144038" y="0"/>
            <a:ext cx="5095240" cy="2115185"/>
          </a:xfrm>
          <a:custGeom>
            <a:avLst/>
            <a:gdLst/>
            <a:ahLst/>
            <a:cxnLst/>
            <a:rect l="l" t="t" r="r" b="b"/>
            <a:pathLst>
              <a:path w="5095240" h="2115185">
                <a:moveTo>
                  <a:pt x="5094960" y="2114948"/>
                </a:moveTo>
                <a:lnTo>
                  <a:pt x="410438" y="2114948"/>
                </a:lnTo>
                <a:lnTo>
                  <a:pt x="362572" y="2112186"/>
                </a:lnTo>
                <a:lnTo>
                  <a:pt x="316327" y="2104107"/>
                </a:lnTo>
                <a:lnTo>
                  <a:pt x="272013" y="2091019"/>
                </a:lnTo>
                <a:lnTo>
                  <a:pt x="229936" y="2073229"/>
                </a:lnTo>
                <a:lnTo>
                  <a:pt x="190405" y="2051045"/>
                </a:lnTo>
                <a:lnTo>
                  <a:pt x="153728" y="2024776"/>
                </a:lnTo>
                <a:lnTo>
                  <a:pt x="120213" y="1994730"/>
                </a:lnTo>
                <a:lnTo>
                  <a:pt x="90167" y="1961214"/>
                </a:lnTo>
                <a:lnTo>
                  <a:pt x="63899" y="1924536"/>
                </a:lnTo>
                <a:lnTo>
                  <a:pt x="41716" y="1885006"/>
                </a:lnTo>
                <a:lnTo>
                  <a:pt x="23927" y="1842930"/>
                </a:lnTo>
                <a:lnTo>
                  <a:pt x="10839" y="1798616"/>
                </a:lnTo>
                <a:lnTo>
                  <a:pt x="2761" y="1752373"/>
                </a:lnTo>
                <a:lnTo>
                  <a:pt x="0" y="1704509"/>
                </a:lnTo>
                <a:lnTo>
                  <a:pt x="0" y="0"/>
                </a:lnTo>
              </a:path>
            </a:pathLst>
          </a:custGeom>
          <a:ln w="16090">
            <a:solidFill>
              <a:srgbClr val="00AEE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4916177" y="9231020"/>
            <a:ext cx="130810" cy="50736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solidFill>
                  <a:srgbClr val="EDE9B8"/>
                </a:solidFill>
                <a:latin typeface="Calibri"/>
                <a:cs typeface="Calibri"/>
              </a:rPr>
              <a:t>Divulgação</a:t>
            </a:r>
            <a:r>
              <a:rPr dirty="0" sz="700" spc="-65">
                <a:solidFill>
                  <a:srgbClr val="EDE9B8"/>
                </a:solidFill>
                <a:latin typeface="Calibri"/>
                <a:cs typeface="Calibri"/>
              </a:rPr>
              <a:t> </a:t>
            </a:r>
            <a:r>
              <a:rPr dirty="0" sz="700" spc="-75">
                <a:solidFill>
                  <a:srgbClr val="EDE9B8"/>
                </a:solidFill>
                <a:latin typeface="Calibri"/>
                <a:cs typeface="Calibri"/>
              </a:rPr>
              <a:t>Seab.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52" name="object 52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7299" y="10151288"/>
            <a:ext cx="14033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5">
                <a:latin typeface="Arial"/>
                <a:cs typeface="Arial"/>
              </a:rPr>
              <a:t>32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884125" y="10151288"/>
            <a:ext cx="14287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5">
                <a:latin typeface="Arial"/>
                <a:cs typeface="Arial"/>
              </a:rPr>
              <a:t>33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23299" y="2605833"/>
            <a:ext cx="1007744" cy="1864995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dirty="0" sz="1400" spc="-5">
                <a:latin typeface="Calibri"/>
                <a:cs typeface="Calibri"/>
              </a:rPr>
              <a:t>Pretende-se  </a:t>
            </a:r>
            <a:r>
              <a:rPr dirty="0" sz="1400">
                <a:latin typeface="Calibri"/>
                <a:cs typeface="Calibri"/>
              </a:rPr>
              <a:t>beneficiar  </a:t>
            </a:r>
            <a:r>
              <a:rPr dirty="0" sz="1400" spc="-10">
                <a:latin typeface="Calibri"/>
                <a:cs typeface="Calibri"/>
              </a:rPr>
              <a:t>diretamente  </a:t>
            </a:r>
            <a:r>
              <a:rPr dirty="0" sz="1400">
                <a:latin typeface="Calibri"/>
                <a:cs typeface="Calibri"/>
              </a:rPr>
              <a:t>mais </a:t>
            </a:r>
            <a:r>
              <a:rPr dirty="0" sz="1400" spc="20">
                <a:latin typeface="Calibri"/>
                <a:cs typeface="Calibri"/>
              </a:rPr>
              <a:t>de </a:t>
            </a:r>
            <a:r>
              <a:rPr dirty="0" sz="1400" spc="-15">
                <a:latin typeface="Calibri"/>
                <a:cs typeface="Calibri"/>
              </a:rPr>
              <a:t>100  </a:t>
            </a:r>
            <a:r>
              <a:rPr dirty="0" sz="1400">
                <a:latin typeface="Calibri"/>
                <a:cs typeface="Calibri"/>
              </a:rPr>
              <a:t>cooperativas  </a:t>
            </a:r>
            <a:r>
              <a:rPr dirty="0" sz="1400" spc="20">
                <a:latin typeface="Calibri"/>
                <a:cs typeface="Calibri"/>
              </a:rPr>
              <a:t>com </a:t>
            </a:r>
            <a:r>
              <a:rPr dirty="0" sz="1400" spc="-5">
                <a:latin typeface="Calibri"/>
                <a:cs typeface="Calibri"/>
              </a:rPr>
              <a:t>as </a:t>
            </a:r>
            <a:r>
              <a:rPr dirty="0" sz="1400">
                <a:latin typeface="Calibri"/>
                <a:cs typeface="Calibri"/>
              </a:rPr>
              <a:t>ações  </a:t>
            </a:r>
            <a:r>
              <a:rPr dirty="0" sz="1400" spc="35">
                <a:latin typeface="Calibri"/>
                <a:cs typeface="Calibri"/>
              </a:rPr>
              <a:t>do </a:t>
            </a:r>
            <a:r>
              <a:rPr dirty="0" sz="1400" spc="10">
                <a:latin typeface="Calibri"/>
                <a:cs typeface="Calibri"/>
              </a:rPr>
              <a:t>programa  </a:t>
            </a:r>
            <a:r>
              <a:rPr dirty="0" sz="1400" spc="15">
                <a:latin typeface="Calibri"/>
                <a:cs typeface="Calibri"/>
              </a:rPr>
              <a:t>nos</a:t>
            </a:r>
            <a:r>
              <a:rPr dirty="0" sz="1400" spc="-95">
                <a:latin typeface="Calibri"/>
                <a:cs typeface="Calibri"/>
              </a:rPr>
              <a:t> </a:t>
            </a:r>
            <a:r>
              <a:rPr dirty="0" sz="1400" spc="5">
                <a:latin typeface="Calibri"/>
                <a:cs typeface="Calibri"/>
              </a:rPr>
              <a:t>próximos  3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anos.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523431" y="7778796"/>
            <a:ext cx="10248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Norberto</a:t>
            </a:r>
            <a:r>
              <a:rPr dirty="0" sz="1000" spc="-8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Ortigara: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523431" y="7950246"/>
            <a:ext cx="11144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aprimorar</a:t>
            </a:r>
            <a:r>
              <a:rPr dirty="0" sz="10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processos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523431" y="8121696"/>
            <a:ext cx="119253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 gestão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spc="-1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produção,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9523431" y="8293146"/>
            <a:ext cx="13868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tornando as</a:t>
            </a:r>
            <a:r>
              <a:rPr dirty="0" sz="1000" spc="-12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cooperativas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23431" y="8464596"/>
            <a:ext cx="8915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eficientes</a:t>
            </a:r>
            <a:r>
              <a:rPr dirty="0" sz="1000" spc="-1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23431" y="8636046"/>
            <a:ext cx="9493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participantes</a:t>
            </a:r>
            <a:r>
              <a:rPr dirty="0" sz="1000" spc="-8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nos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523431" y="8807497"/>
            <a:ext cx="58039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ad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1000" spc="-30" b="1" i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315377" y="523666"/>
            <a:ext cx="135890" cy="1011555"/>
          </a:xfrm>
          <a:prstGeom prst="rect">
            <a:avLst/>
          </a:prstGeom>
        </p:spPr>
        <p:txBody>
          <a:bodyPr wrap="square" lIns="0" tIns="11430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700" spc="-15" b="1">
                <a:solidFill>
                  <a:srgbClr val="FFFFFF"/>
                </a:solidFill>
                <a:latin typeface="Century Gothic"/>
                <a:cs typeface="Century Gothic"/>
              </a:rPr>
              <a:t>Tobias</a:t>
            </a:r>
            <a:r>
              <a:rPr dirty="0" sz="7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700" spc="-40" b="1">
                <a:solidFill>
                  <a:srgbClr val="FFFFFF"/>
                </a:solidFill>
                <a:latin typeface="Century Gothic"/>
                <a:cs typeface="Century Gothic"/>
              </a:rPr>
              <a:t>Hämmer/Pixabay</a:t>
            </a:r>
            <a:endParaRPr sz="7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92375" cy="2369185"/>
          </a:xfrm>
          <a:custGeom>
            <a:avLst/>
            <a:gdLst/>
            <a:ahLst/>
            <a:cxnLst/>
            <a:rect l="l" t="t" r="r" b="b"/>
            <a:pathLst>
              <a:path w="15192375" h="2369185">
                <a:moveTo>
                  <a:pt x="15191993" y="0"/>
                </a:moveTo>
                <a:lnTo>
                  <a:pt x="0" y="0"/>
                </a:lnTo>
                <a:lnTo>
                  <a:pt x="0" y="2008450"/>
                </a:lnTo>
                <a:lnTo>
                  <a:pt x="38101" y="2056193"/>
                </a:lnTo>
                <a:lnTo>
                  <a:pt x="68038" y="2089234"/>
                </a:lnTo>
                <a:lnTo>
                  <a:pt x="99558" y="2120755"/>
                </a:lnTo>
                <a:lnTo>
                  <a:pt x="132599" y="2150693"/>
                </a:lnTo>
                <a:lnTo>
                  <a:pt x="167098" y="2178985"/>
                </a:lnTo>
                <a:lnTo>
                  <a:pt x="202994" y="2205571"/>
                </a:lnTo>
                <a:lnTo>
                  <a:pt x="240223" y="2230387"/>
                </a:lnTo>
                <a:lnTo>
                  <a:pt x="278724" y="2253371"/>
                </a:lnTo>
                <a:lnTo>
                  <a:pt x="318435" y="2274462"/>
                </a:lnTo>
                <a:lnTo>
                  <a:pt x="359293" y="2293597"/>
                </a:lnTo>
                <a:lnTo>
                  <a:pt x="401236" y="2310713"/>
                </a:lnTo>
                <a:lnTo>
                  <a:pt x="444202" y="2325749"/>
                </a:lnTo>
                <a:lnTo>
                  <a:pt x="488129" y="2338643"/>
                </a:lnTo>
                <a:lnTo>
                  <a:pt x="532955" y="2349332"/>
                </a:lnTo>
                <a:lnTo>
                  <a:pt x="578616" y="2357753"/>
                </a:lnTo>
                <a:lnTo>
                  <a:pt x="625052" y="2363846"/>
                </a:lnTo>
                <a:lnTo>
                  <a:pt x="672200" y="2367547"/>
                </a:lnTo>
                <a:lnTo>
                  <a:pt x="719998" y="2368795"/>
                </a:lnTo>
                <a:lnTo>
                  <a:pt x="15191993" y="2368795"/>
                </a:lnTo>
                <a:lnTo>
                  <a:pt x="15191993" y="0"/>
                </a:lnTo>
                <a:close/>
              </a:path>
            </a:pathLst>
          </a:custGeom>
          <a:solidFill>
            <a:srgbClr val="41AD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3273" y="3023704"/>
            <a:ext cx="5224259" cy="25816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51451" y="3023692"/>
            <a:ext cx="1304554" cy="5593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3273" y="5599264"/>
            <a:ext cx="5224259" cy="2587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33273" y="8180916"/>
            <a:ext cx="5224272" cy="1719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51451" y="8610684"/>
            <a:ext cx="1304554" cy="12893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09573" y="8773335"/>
            <a:ext cx="185026" cy="2453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09453" y="8746318"/>
            <a:ext cx="179070" cy="301625"/>
          </a:xfrm>
          <a:custGeom>
            <a:avLst/>
            <a:gdLst/>
            <a:ahLst/>
            <a:cxnLst/>
            <a:rect l="l" t="t" r="r" b="b"/>
            <a:pathLst>
              <a:path w="179069" h="301625">
                <a:moveTo>
                  <a:pt x="31534" y="213436"/>
                </a:moveTo>
                <a:lnTo>
                  <a:pt x="0" y="245668"/>
                </a:lnTo>
                <a:lnTo>
                  <a:pt x="17290" y="259889"/>
                </a:lnTo>
                <a:lnTo>
                  <a:pt x="36985" y="269528"/>
                </a:lnTo>
                <a:lnTo>
                  <a:pt x="58371" y="274943"/>
                </a:lnTo>
                <a:lnTo>
                  <a:pt x="80733" y="276491"/>
                </a:lnTo>
                <a:lnTo>
                  <a:pt x="80733" y="301104"/>
                </a:lnTo>
                <a:lnTo>
                  <a:pt x="99440" y="301104"/>
                </a:lnTo>
                <a:lnTo>
                  <a:pt x="99440" y="276148"/>
                </a:lnTo>
                <a:lnTo>
                  <a:pt x="130404" y="268823"/>
                </a:lnTo>
                <a:lnTo>
                  <a:pt x="155617" y="253671"/>
                </a:lnTo>
                <a:lnTo>
                  <a:pt x="166435" y="239077"/>
                </a:lnTo>
                <a:lnTo>
                  <a:pt x="80733" y="239077"/>
                </a:lnTo>
                <a:lnTo>
                  <a:pt x="66563" y="236530"/>
                </a:lnTo>
                <a:lnTo>
                  <a:pt x="53143" y="231452"/>
                </a:lnTo>
                <a:lnTo>
                  <a:pt x="41218" y="223777"/>
                </a:lnTo>
                <a:lnTo>
                  <a:pt x="31534" y="213436"/>
                </a:lnTo>
                <a:close/>
              </a:path>
              <a:path w="179069" h="301625">
                <a:moveTo>
                  <a:pt x="99440" y="0"/>
                </a:moveTo>
                <a:lnTo>
                  <a:pt x="80733" y="0"/>
                </a:lnTo>
                <a:lnTo>
                  <a:pt x="80733" y="23215"/>
                </a:lnTo>
                <a:lnTo>
                  <a:pt x="52666" y="30176"/>
                </a:lnTo>
                <a:lnTo>
                  <a:pt x="28759" y="44867"/>
                </a:lnTo>
                <a:lnTo>
                  <a:pt x="12128" y="66576"/>
                </a:lnTo>
                <a:lnTo>
                  <a:pt x="5892" y="94589"/>
                </a:lnTo>
                <a:lnTo>
                  <a:pt x="11859" y="123476"/>
                </a:lnTo>
                <a:lnTo>
                  <a:pt x="27895" y="143230"/>
                </a:lnTo>
                <a:lnTo>
                  <a:pt x="51209" y="156422"/>
                </a:lnTo>
                <a:lnTo>
                  <a:pt x="79006" y="165620"/>
                </a:lnTo>
                <a:lnTo>
                  <a:pt x="80733" y="165963"/>
                </a:lnTo>
                <a:lnTo>
                  <a:pt x="80733" y="239077"/>
                </a:lnTo>
                <a:lnTo>
                  <a:pt x="99440" y="239077"/>
                </a:lnTo>
                <a:lnTo>
                  <a:pt x="99440" y="171513"/>
                </a:lnTo>
                <a:lnTo>
                  <a:pt x="172247" y="171513"/>
                </a:lnTo>
                <a:lnTo>
                  <a:pt x="129380" y="138637"/>
                </a:lnTo>
                <a:lnTo>
                  <a:pt x="99440" y="129590"/>
                </a:lnTo>
                <a:lnTo>
                  <a:pt x="99440" y="124396"/>
                </a:lnTo>
                <a:lnTo>
                  <a:pt x="80733" y="124396"/>
                </a:lnTo>
                <a:lnTo>
                  <a:pt x="68841" y="119311"/>
                </a:lnTo>
                <a:lnTo>
                  <a:pt x="58899" y="113647"/>
                </a:lnTo>
                <a:lnTo>
                  <a:pt x="52076" y="105385"/>
                </a:lnTo>
                <a:lnTo>
                  <a:pt x="49542" y="92506"/>
                </a:lnTo>
                <a:lnTo>
                  <a:pt x="52126" y="80518"/>
                </a:lnTo>
                <a:lnTo>
                  <a:pt x="59032" y="71159"/>
                </a:lnTo>
                <a:lnTo>
                  <a:pt x="68991" y="64594"/>
                </a:lnTo>
                <a:lnTo>
                  <a:pt x="80733" y="60985"/>
                </a:lnTo>
                <a:lnTo>
                  <a:pt x="99440" y="60985"/>
                </a:lnTo>
                <a:lnTo>
                  <a:pt x="99440" y="60286"/>
                </a:lnTo>
                <a:lnTo>
                  <a:pt x="158418" y="60286"/>
                </a:lnTo>
                <a:lnTo>
                  <a:pt x="170472" y="46774"/>
                </a:lnTo>
                <a:lnTo>
                  <a:pt x="155721" y="36460"/>
                </a:lnTo>
                <a:lnTo>
                  <a:pt x="138728" y="28975"/>
                </a:lnTo>
                <a:lnTo>
                  <a:pt x="120630" y="24414"/>
                </a:lnTo>
                <a:lnTo>
                  <a:pt x="102565" y="22872"/>
                </a:lnTo>
                <a:lnTo>
                  <a:pt x="99440" y="22872"/>
                </a:lnTo>
                <a:lnTo>
                  <a:pt x="99440" y="0"/>
                </a:lnTo>
                <a:close/>
              </a:path>
              <a:path w="179069" h="301625">
                <a:moveTo>
                  <a:pt x="172247" y="171513"/>
                </a:moveTo>
                <a:lnTo>
                  <a:pt x="99440" y="171513"/>
                </a:lnTo>
                <a:lnTo>
                  <a:pt x="111885" y="175954"/>
                </a:lnTo>
                <a:lnTo>
                  <a:pt x="123390" y="181859"/>
                </a:lnTo>
                <a:lnTo>
                  <a:pt x="131841" y="190556"/>
                </a:lnTo>
                <a:lnTo>
                  <a:pt x="135127" y="203377"/>
                </a:lnTo>
                <a:lnTo>
                  <a:pt x="132230" y="217051"/>
                </a:lnTo>
                <a:lnTo>
                  <a:pt x="124428" y="227471"/>
                </a:lnTo>
                <a:lnTo>
                  <a:pt x="113053" y="234769"/>
                </a:lnTo>
                <a:lnTo>
                  <a:pt x="99440" y="239077"/>
                </a:lnTo>
                <a:lnTo>
                  <a:pt x="166435" y="239077"/>
                </a:lnTo>
                <a:lnTo>
                  <a:pt x="172580" y="230787"/>
                </a:lnTo>
                <a:lnTo>
                  <a:pt x="178790" y="200266"/>
                </a:lnTo>
                <a:lnTo>
                  <a:pt x="172247" y="171513"/>
                </a:lnTo>
                <a:close/>
              </a:path>
              <a:path w="179069" h="301625">
                <a:moveTo>
                  <a:pt x="99440" y="60985"/>
                </a:moveTo>
                <a:lnTo>
                  <a:pt x="80733" y="60985"/>
                </a:lnTo>
                <a:lnTo>
                  <a:pt x="80733" y="124396"/>
                </a:lnTo>
                <a:lnTo>
                  <a:pt x="99440" y="124396"/>
                </a:lnTo>
                <a:lnTo>
                  <a:pt x="99440" y="60985"/>
                </a:lnTo>
                <a:close/>
              </a:path>
              <a:path w="179069" h="301625">
                <a:moveTo>
                  <a:pt x="158418" y="60286"/>
                </a:moveTo>
                <a:lnTo>
                  <a:pt x="99440" y="60286"/>
                </a:lnTo>
                <a:lnTo>
                  <a:pt x="111260" y="61602"/>
                </a:lnTo>
                <a:lnTo>
                  <a:pt x="122528" y="65355"/>
                </a:lnTo>
                <a:lnTo>
                  <a:pt x="132821" y="71254"/>
                </a:lnTo>
                <a:lnTo>
                  <a:pt x="141719" y="79006"/>
                </a:lnTo>
                <a:lnTo>
                  <a:pt x="158418" y="60286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804333" y="8660156"/>
            <a:ext cx="163830" cy="358775"/>
          </a:xfrm>
          <a:custGeom>
            <a:avLst/>
            <a:gdLst/>
            <a:ahLst/>
            <a:cxnLst/>
            <a:rect l="l" t="t" r="r" b="b"/>
            <a:pathLst>
              <a:path w="163830" h="358775">
                <a:moveTo>
                  <a:pt x="163563" y="69875"/>
                </a:moveTo>
                <a:lnTo>
                  <a:pt x="102793" y="69875"/>
                </a:lnTo>
                <a:lnTo>
                  <a:pt x="102793" y="358508"/>
                </a:lnTo>
                <a:lnTo>
                  <a:pt x="163563" y="358508"/>
                </a:lnTo>
                <a:lnTo>
                  <a:pt x="163563" y="69875"/>
                </a:lnTo>
                <a:close/>
              </a:path>
              <a:path w="163830" h="358775">
                <a:moveTo>
                  <a:pt x="163563" y="0"/>
                </a:moveTo>
                <a:lnTo>
                  <a:pt x="108356" y="0"/>
                </a:lnTo>
                <a:lnTo>
                  <a:pt x="0" y="90131"/>
                </a:lnTo>
                <a:lnTo>
                  <a:pt x="35445" y="132156"/>
                </a:lnTo>
                <a:lnTo>
                  <a:pt x="102793" y="69875"/>
                </a:lnTo>
                <a:lnTo>
                  <a:pt x="163563" y="69875"/>
                </a:lnTo>
                <a:lnTo>
                  <a:pt x="163563" y="0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057487" y="8654074"/>
            <a:ext cx="259715" cy="370840"/>
          </a:xfrm>
          <a:custGeom>
            <a:avLst/>
            <a:gdLst/>
            <a:ahLst/>
            <a:cxnLst/>
            <a:rect l="l" t="t" r="r" b="b"/>
            <a:pathLst>
              <a:path w="259714" h="370840">
                <a:moveTo>
                  <a:pt x="129628" y="0"/>
                </a:moveTo>
                <a:lnTo>
                  <a:pt x="78241" y="10352"/>
                </a:lnTo>
                <a:lnTo>
                  <a:pt x="24717" y="61889"/>
                </a:lnTo>
                <a:lnTo>
                  <a:pt x="6824" y="112702"/>
                </a:lnTo>
                <a:lnTo>
                  <a:pt x="0" y="185331"/>
                </a:lnTo>
                <a:lnTo>
                  <a:pt x="6824" y="257959"/>
                </a:lnTo>
                <a:lnTo>
                  <a:pt x="24717" y="308772"/>
                </a:lnTo>
                <a:lnTo>
                  <a:pt x="49812" y="341609"/>
                </a:lnTo>
                <a:lnTo>
                  <a:pt x="106136" y="368714"/>
                </a:lnTo>
                <a:lnTo>
                  <a:pt x="129628" y="370662"/>
                </a:lnTo>
                <a:lnTo>
                  <a:pt x="153121" y="368714"/>
                </a:lnTo>
                <a:lnTo>
                  <a:pt x="181016" y="360309"/>
                </a:lnTo>
                <a:lnTo>
                  <a:pt x="209445" y="341609"/>
                </a:lnTo>
                <a:lnTo>
                  <a:pt x="231354" y="312940"/>
                </a:lnTo>
                <a:lnTo>
                  <a:pt x="129628" y="312940"/>
                </a:lnTo>
                <a:lnTo>
                  <a:pt x="93232" y="299268"/>
                </a:lnTo>
                <a:lnTo>
                  <a:pt x="72410" y="265847"/>
                </a:lnTo>
                <a:lnTo>
                  <a:pt x="62983" y="224070"/>
                </a:lnTo>
                <a:lnTo>
                  <a:pt x="60769" y="185331"/>
                </a:lnTo>
                <a:lnTo>
                  <a:pt x="62983" y="146591"/>
                </a:lnTo>
                <a:lnTo>
                  <a:pt x="72410" y="104814"/>
                </a:lnTo>
                <a:lnTo>
                  <a:pt x="93232" y="71393"/>
                </a:lnTo>
                <a:lnTo>
                  <a:pt x="129628" y="57721"/>
                </a:lnTo>
                <a:lnTo>
                  <a:pt x="231354" y="57721"/>
                </a:lnTo>
                <a:lnTo>
                  <a:pt x="209445" y="29052"/>
                </a:lnTo>
                <a:lnTo>
                  <a:pt x="181016" y="10352"/>
                </a:lnTo>
                <a:lnTo>
                  <a:pt x="153121" y="1948"/>
                </a:lnTo>
                <a:lnTo>
                  <a:pt x="129628" y="0"/>
                </a:lnTo>
                <a:close/>
              </a:path>
              <a:path w="259714" h="370840">
                <a:moveTo>
                  <a:pt x="231354" y="57721"/>
                </a:moveTo>
                <a:lnTo>
                  <a:pt x="129628" y="57721"/>
                </a:lnTo>
                <a:lnTo>
                  <a:pt x="166025" y="71393"/>
                </a:lnTo>
                <a:lnTo>
                  <a:pt x="186847" y="104814"/>
                </a:lnTo>
                <a:lnTo>
                  <a:pt x="196274" y="146591"/>
                </a:lnTo>
                <a:lnTo>
                  <a:pt x="198488" y="185331"/>
                </a:lnTo>
                <a:lnTo>
                  <a:pt x="196274" y="224070"/>
                </a:lnTo>
                <a:lnTo>
                  <a:pt x="186847" y="265847"/>
                </a:lnTo>
                <a:lnTo>
                  <a:pt x="166025" y="299268"/>
                </a:lnTo>
                <a:lnTo>
                  <a:pt x="129628" y="312940"/>
                </a:lnTo>
                <a:lnTo>
                  <a:pt x="231354" y="312940"/>
                </a:lnTo>
                <a:lnTo>
                  <a:pt x="234540" y="308772"/>
                </a:lnTo>
                <a:lnTo>
                  <a:pt x="252433" y="257959"/>
                </a:lnTo>
                <a:lnTo>
                  <a:pt x="259257" y="185331"/>
                </a:lnTo>
                <a:lnTo>
                  <a:pt x="252433" y="112702"/>
                </a:lnTo>
                <a:lnTo>
                  <a:pt x="234540" y="61889"/>
                </a:lnTo>
                <a:lnTo>
                  <a:pt x="231354" y="57721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44068" y="8660156"/>
            <a:ext cx="243840" cy="358775"/>
          </a:xfrm>
          <a:custGeom>
            <a:avLst/>
            <a:gdLst/>
            <a:ahLst/>
            <a:cxnLst/>
            <a:rect l="l" t="t" r="r" b="b"/>
            <a:pathLst>
              <a:path w="243839" h="358775">
                <a:moveTo>
                  <a:pt x="243560" y="0"/>
                </a:moveTo>
                <a:lnTo>
                  <a:pt x="0" y="0"/>
                </a:lnTo>
                <a:lnTo>
                  <a:pt x="0" y="57721"/>
                </a:lnTo>
                <a:lnTo>
                  <a:pt x="175196" y="57721"/>
                </a:lnTo>
                <a:lnTo>
                  <a:pt x="28854" y="358508"/>
                </a:lnTo>
                <a:lnTo>
                  <a:pt x="100253" y="358508"/>
                </a:lnTo>
                <a:lnTo>
                  <a:pt x="243560" y="55702"/>
                </a:lnTo>
                <a:lnTo>
                  <a:pt x="243560" y="0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89524" y="9130751"/>
            <a:ext cx="134131" cy="1433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54237" y="9130753"/>
            <a:ext cx="0" cy="141605"/>
          </a:xfrm>
          <a:custGeom>
            <a:avLst/>
            <a:gdLst/>
            <a:ahLst/>
            <a:cxnLst/>
            <a:rect l="l" t="t" r="r" b="b"/>
            <a:pathLst>
              <a:path w="0" h="141604">
                <a:moveTo>
                  <a:pt x="0" y="0"/>
                </a:moveTo>
                <a:lnTo>
                  <a:pt x="0" y="141071"/>
                </a:lnTo>
              </a:path>
            </a:pathLst>
          </a:custGeom>
          <a:ln w="16789">
            <a:solidFill>
              <a:srgbClr val="0096C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087431" y="9130751"/>
            <a:ext cx="78384" cy="1410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84990" y="9144185"/>
            <a:ext cx="279091" cy="1298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73186" y="8783522"/>
            <a:ext cx="528130" cy="239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2961" y="6204282"/>
            <a:ext cx="141502" cy="739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62124" y="6210358"/>
            <a:ext cx="233329" cy="778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99148" y="6358698"/>
            <a:ext cx="696696" cy="784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71102" y="6209709"/>
            <a:ext cx="696695" cy="784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53906" y="6353596"/>
            <a:ext cx="644568" cy="835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0604" y="5377167"/>
            <a:ext cx="1635072" cy="26481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4799" y="5797880"/>
            <a:ext cx="874864" cy="11586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08062" y="3120842"/>
            <a:ext cx="242570" cy="370840"/>
          </a:xfrm>
          <a:custGeom>
            <a:avLst/>
            <a:gdLst/>
            <a:ahLst/>
            <a:cxnLst/>
            <a:rect l="l" t="t" r="r" b="b"/>
            <a:pathLst>
              <a:path w="242570" h="370839">
                <a:moveTo>
                  <a:pt x="121018" y="0"/>
                </a:moveTo>
                <a:lnTo>
                  <a:pt x="78217" y="6243"/>
                </a:lnTo>
                <a:lnTo>
                  <a:pt x="43294" y="24499"/>
                </a:lnTo>
                <a:lnTo>
                  <a:pt x="19762" y="54054"/>
                </a:lnTo>
                <a:lnTo>
                  <a:pt x="11137" y="94195"/>
                </a:lnTo>
                <a:lnTo>
                  <a:pt x="14547" y="121299"/>
                </a:lnTo>
                <a:lnTo>
                  <a:pt x="24744" y="144702"/>
                </a:lnTo>
                <a:lnTo>
                  <a:pt x="41682" y="162977"/>
                </a:lnTo>
                <a:lnTo>
                  <a:pt x="65316" y="174701"/>
                </a:lnTo>
                <a:lnTo>
                  <a:pt x="65316" y="175717"/>
                </a:lnTo>
                <a:lnTo>
                  <a:pt x="40805" y="186120"/>
                </a:lnTo>
                <a:lnTo>
                  <a:pt x="19942" y="205401"/>
                </a:lnTo>
                <a:lnTo>
                  <a:pt x="5437" y="231615"/>
                </a:lnTo>
                <a:lnTo>
                  <a:pt x="0" y="262813"/>
                </a:lnTo>
                <a:lnTo>
                  <a:pt x="9509" y="309574"/>
                </a:lnTo>
                <a:lnTo>
                  <a:pt x="35444" y="343328"/>
                </a:lnTo>
                <a:lnTo>
                  <a:pt x="73911" y="363790"/>
                </a:lnTo>
                <a:lnTo>
                  <a:pt x="121018" y="370674"/>
                </a:lnTo>
                <a:lnTo>
                  <a:pt x="168125" y="363790"/>
                </a:lnTo>
                <a:lnTo>
                  <a:pt x="206592" y="343328"/>
                </a:lnTo>
                <a:lnTo>
                  <a:pt x="229940" y="312940"/>
                </a:lnTo>
                <a:lnTo>
                  <a:pt x="121018" y="312940"/>
                </a:lnTo>
                <a:lnTo>
                  <a:pt x="96865" y="308691"/>
                </a:lnTo>
                <a:lnTo>
                  <a:pt x="77792" y="296800"/>
                </a:lnTo>
                <a:lnTo>
                  <a:pt x="65270" y="278548"/>
                </a:lnTo>
                <a:lnTo>
                  <a:pt x="60769" y="255219"/>
                </a:lnTo>
                <a:lnTo>
                  <a:pt x="65554" y="232548"/>
                </a:lnTo>
                <a:lnTo>
                  <a:pt x="78549" y="214769"/>
                </a:lnTo>
                <a:lnTo>
                  <a:pt x="97716" y="203162"/>
                </a:lnTo>
                <a:lnTo>
                  <a:pt x="121018" y="199008"/>
                </a:lnTo>
                <a:lnTo>
                  <a:pt x="215385" y="199008"/>
                </a:lnTo>
                <a:lnTo>
                  <a:pt x="201456" y="186120"/>
                </a:lnTo>
                <a:lnTo>
                  <a:pt x="176720" y="175717"/>
                </a:lnTo>
                <a:lnTo>
                  <a:pt x="176720" y="174701"/>
                </a:lnTo>
                <a:lnTo>
                  <a:pt x="200355" y="162977"/>
                </a:lnTo>
                <a:lnTo>
                  <a:pt x="212022" y="150393"/>
                </a:lnTo>
                <a:lnTo>
                  <a:pt x="121018" y="150393"/>
                </a:lnTo>
                <a:lnTo>
                  <a:pt x="100743" y="146549"/>
                </a:lnTo>
                <a:lnTo>
                  <a:pt x="85261" y="135964"/>
                </a:lnTo>
                <a:lnTo>
                  <a:pt x="75380" y="120062"/>
                </a:lnTo>
                <a:lnTo>
                  <a:pt x="71907" y="100266"/>
                </a:lnTo>
                <a:lnTo>
                  <a:pt x="75239" y="81349"/>
                </a:lnTo>
                <a:lnTo>
                  <a:pt x="84885" y="65895"/>
                </a:lnTo>
                <a:lnTo>
                  <a:pt x="100319" y="55473"/>
                </a:lnTo>
                <a:lnTo>
                  <a:pt x="121018" y="51650"/>
                </a:lnTo>
                <a:lnTo>
                  <a:pt x="220372" y="51650"/>
                </a:lnTo>
                <a:lnTo>
                  <a:pt x="198753" y="24499"/>
                </a:lnTo>
                <a:lnTo>
                  <a:pt x="163826" y="6243"/>
                </a:lnTo>
                <a:lnTo>
                  <a:pt x="121018" y="0"/>
                </a:lnTo>
                <a:close/>
              </a:path>
              <a:path w="242570" h="370839">
                <a:moveTo>
                  <a:pt x="215385" y="199008"/>
                </a:moveTo>
                <a:lnTo>
                  <a:pt x="121018" y="199008"/>
                </a:lnTo>
                <a:lnTo>
                  <a:pt x="144321" y="203162"/>
                </a:lnTo>
                <a:lnTo>
                  <a:pt x="163493" y="214769"/>
                </a:lnTo>
                <a:lnTo>
                  <a:pt x="176493" y="232548"/>
                </a:lnTo>
                <a:lnTo>
                  <a:pt x="181279" y="255219"/>
                </a:lnTo>
                <a:lnTo>
                  <a:pt x="176777" y="278548"/>
                </a:lnTo>
                <a:lnTo>
                  <a:pt x="164250" y="296800"/>
                </a:lnTo>
                <a:lnTo>
                  <a:pt x="145173" y="308691"/>
                </a:lnTo>
                <a:lnTo>
                  <a:pt x="121018" y="312940"/>
                </a:lnTo>
                <a:lnTo>
                  <a:pt x="229940" y="312940"/>
                </a:lnTo>
                <a:lnTo>
                  <a:pt x="232526" y="309574"/>
                </a:lnTo>
                <a:lnTo>
                  <a:pt x="242036" y="262813"/>
                </a:lnTo>
                <a:lnTo>
                  <a:pt x="236674" y="231615"/>
                </a:lnTo>
                <a:lnTo>
                  <a:pt x="222294" y="205401"/>
                </a:lnTo>
                <a:lnTo>
                  <a:pt x="215385" y="199008"/>
                </a:lnTo>
                <a:close/>
              </a:path>
              <a:path w="242570" h="370839">
                <a:moveTo>
                  <a:pt x="220372" y="51650"/>
                </a:moveTo>
                <a:lnTo>
                  <a:pt x="121018" y="51650"/>
                </a:lnTo>
                <a:lnTo>
                  <a:pt x="140446" y="55473"/>
                </a:lnTo>
                <a:lnTo>
                  <a:pt x="156022" y="65895"/>
                </a:lnTo>
                <a:lnTo>
                  <a:pt x="166373" y="81349"/>
                </a:lnTo>
                <a:lnTo>
                  <a:pt x="170129" y="100266"/>
                </a:lnTo>
                <a:lnTo>
                  <a:pt x="166229" y="120062"/>
                </a:lnTo>
                <a:lnTo>
                  <a:pt x="155636" y="135964"/>
                </a:lnTo>
                <a:lnTo>
                  <a:pt x="140012" y="146549"/>
                </a:lnTo>
                <a:lnTo>
                  <a:pt x="121018" y="150393"/>
                </a:lnTo>
                <a:lnTo>
                  <a:pt x="212022" y="150393"/>
                </a:lnTo>
                <a:lnTo>
                  <a:pt x="217298" y="144702"/>
                </a:lnTo>
                <a:lnTo>
                  <a:pt x="227500" y="121299"/>
                </a:lnTo>
                <a:lnTo>
                  <a:pt x="230911" y="94195"/>
                </a:lnTo>
                <a:lnTo>
                  <a:pt x="222286" y="54054"/>
                </a:lnTo>
                <a:lnTo>
                  <a:pt x="220372" y="51650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293624" y="3120844"/>
            <a:ext cx="259715" cy="370840"/>
          </a:xfrm>
          <a:custGeom>
            <a:avLst/>
            <a:gdLst/>
            <a:ahLst/>
            <a:cxnLst/>
            <a:rect l="l" t="t" r="r" b="b"/>
            <a:pathLst>
              <a:path w="259714" h="370839">
                <a:moveTo>
                  <a:pt x="129628" y="0"/>
                </a:moveTo>
                <a:lnTo>
                  <a:pt x="78247" y="10355"/>
                </a:lnTo>
                <a:lnTo>
                  <a:pt x="24720" y="61898"/>
                </a:lnTo>
                <a:lnTo>
                  <a:pt x="6824" y="112713"/>
                </a:lnTo>
                <a:lnTo>
                  <a:pt x="0" y="185343"/>
                </a:lnTo>
                <a:lnTo>
                  <a:pt x="6824" y="257971"/>
                </a:lnTo>
                <a:lnTo>
                  <a:pt x="24720" y="308782"/>
                </a:lnTo>
                <a:lnTo>
                  <a:pt x="49817" y="341615"/>
                </a:lnTo>
                <a:lnTo>
                  <a:pt x="106140" y="368715"/>
                </a:lnTo>
                <a:lnTo>
                  <a:pt x="129628" y="370662"/>
                </a:lnTo>
                <a:lnTo>
                  <a:pt x="153121" y="368715"/>
                </a:lnTo>
                <a:lnTo>
                  <a:pt x="181016" y="360313"/>
                </a:lnTo>
                <a:lnTo>
                  <a:pt x="209445" y="341615"/>
                </a:lnTo>
                <a:lnTo>
                  <a:pt x="231361" y="312940"/>
                </a:lnTo>
                <a:lnTo>
                  <a:pt x="129628" y="312940"/>
                </a:lnTo>
                <a:lnTo>
                  <a:pt x="93235" y="299268"/>
                </a:lnTo>
                <a:lnTo>
                  <a:pt x="72409" y="265849"/>
                </a:lnTo>
                <a:lnTo>
                  <a:pt x="62974" y="224076"/>
                </a:lnTo>
                <a:lnTo>
                  <a:pt x="60756" y="185343"/>
                </a:lnTo>
                <a:lnTo>
                  <a:pt x="62974" y="146604"/>
                </a:lnTo>
                <a:lnTo>
                  <a:pt x="72409" y="104827"/>
                </a:lnTo>
                <a:lnTo>
                  <a:pt x="93235" y="71406"/>
                </a:lnTo>
                <a:lnTo>
                  <a:pt x="129628" y="57734"/>
                </a:lnTo>
                <a:lnTo>
                  <a:pt x="231357" y="57734"/>
                </a:lnTo>
                <a:lnTo>
                  <a:pt x="209445" y="29059"/>
                </a:lnTo>
                <a:lnTo>
                  <a:pt x="181016" y="10355"/>
                </a:lnTo>
                <a:lnTo>
                  <a:pt x="153121" y="1949"/>
                </a:lnTo>
                <a:lnTo>
                  <a:pt x="129628" y="0"/>
                </a:lnTo>
                <a:close/>
              </a:path>
              <a:path w="259714" h="370839">
                <a:moveTo>
                  <a:pt x="231357" y="57734"/>
                </a:moveTo>
                <a:lnTo>
                  <a:pt x="129628" y="57734"/>
                </a:lnTo>
                <a:lnTo>
                  <a:pt x="166021" y="71406"/>
                </a:lnTo>
                <a:lnTo>
                  <a:pt x="186848" y="104827"/>
                </a:lnTo>
                <a:lnTo>
                  <a:pt x="196283" y="146604"/>
                </a:lnTo>
                <a:lnTo>
                  <a:pt x="198500" y="185343"/>
                </a:lnTo>
                <a:lnTo>
                  <a:pt x="196283" y="224076"/>
                </a:lnTo>
                <a:lnTo>
                  <a:pt x="186848" y="265849"/>
                </a:lnTo>
                <a:lnTo>
                  <a:pt x="166021" y="299268"/>
                </a:lnTo>
                <a:lnTo>
                  <a:pt x="129628" y="312940"/>
                </a:lnTo>
                <a:lnTo>
                  <a:pt x="231361" y="312940"/>
                </a:lnTo>
                <a:lnTo>
                  <a:pt x="234540" y="308782"/>
                </a:lnTo>
                <a:lnTo>
                  <a:pt x="252433" y="257971"/>
                </a:lnTo>
                <a:lnTo>
                  <a:pt x="259257" y="185343"/>
                </a:lnTo>
                <a:lnTo>
                  <a:pt x="252433" y="112713"/>
                </a:lnTo>
                <a:lnTo>
                  <a:pt x="234540" y="61898"/>
                </a:lnTo>
                <a:lnTo>
                  <a:pt x="231357" y="57734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576149" y="3415553"/>
            <a:ext cx="97790" cy="133985"/>
          </a:xfrm>
          <a:custGeom>
            <a:avLst/>
            <a:gdLst/>
            <a:ahLst/>
            <a:cxnLst/>
            <a:rect l="l" t="t" r="r" b="b"/>
            <a:pathLst>
              <a:path w="97789" h="133985">
                <a:moveTo>
                  <a:pt x="97218" y="0"/>
                </a:moveTo>
                <a:lnTo>
                  <a:pt x="35445" y="0"/>
                </a:lnTo>
                <a:lnTo>
                  <a:pt x="0" y="133680"/>
                </a:lnTo>
                <a:lnTo>
                  <a:pt x="54190" y="133680"/>
                </a:lnTo>
                <a:lnTo>
                  <a:pt x="97218" y="0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689644" y="3120854"/>
            <a:ext cx="255270" cy="365125"/>
          </a:xfrm>
          <a:custGeom>
            <a:avLst/>
            <a:gdLst/>
            <a:ahLst/>
            <a:cxnLst/>
            <a:rect l="l" t="t" r="r" b="b"/>
            <a:pathLst>
              <a:path w="255270" h="365125">
                <a:moveTo>
                  <a:pt x="214949" y="230898"/>
                </a:moveTo>
                <a:lnTo>
                  <a:pt x="141183" y="230898"/>
                </a:lnTo>
                <a:lnTo>
                  <a:pt x="142199" y="231914"/>
                </a:lnTo>
                <a:lnTo>
                  <a:pt x="56118" y="364578"/>
                </a:lnTo>
                <a:lnTo>
                  <a:pt x="130045" y="364578"/>
                </a:lnTo>
                <a:lnTo>
                  <a:pt x="214949" y="230898"/>
                </a:lnTo>
                <a:close/>
              </a:path>
              <a:path w="255270" h="365125">
                <a:moveTo>
                  <a:pt x="127518" y="0"/>
                </a:moveTo>
                <a:lnTo>
                  <a:pt x="76605" y="8679"/>
                </a:lnTo>
                <a:lnTo>
                  <a:pt x="36181" y="33358"/>
                </a:lnTo>
                <a:lnTo>
                  <a:pt x="9523" y="71992"/>
                </a:lnTo>
                <a:lnTo>
                  <a:pt x="5" y="122034"/>
                </a:lnTo>
                <a:lnTo>
                  <a:pt x="0" y="123050"/>
                </a:lnTo>
                <a:lnTo>
                  <a:pt x="7860" y="166698"/>
                </a:lnTo>
                <a:lnTo>
                  <a:pt x="30102" y="203117"/>
                </a:lnTo>
                <a:lnTo>
                  <a:pt x="64212" y="227859"/>
                </a:lnTo>
                <a:lnTo>
                  <a:pt x="107769" y="236981"/>
                </a:lnTo>
                <a:lnTo>
                  <a:pt x="117123" y="236601"/>
                </a:lnTo>
                <a:lnTo>
                  <a:pt x="126381" y="235459"/>
                </a:lnTo>
                <a:lnTo>
                  <a:pt x="134687" y="233558"/>
                </a:lnTo>
                <a:lnTo>
                  <a:pt x="141183" y="230898"/>
                </a:lnTo>
                <a:lnTo>
                  <a:pt x="214949" y="230898"/>
                </a:lnTo>
                <a:lnTo>
                  <a:pt x="221701" y="220268"/>
                </a:lnTo>
                <a:lnTo>
                  <a:pt x="235255" y="196943"/>
                </a:lnTo>
                <a:lnTo>
                  <a:pt x="239108" y="188366"/>
                </a:lnTo>
                <a:lnTo>
                  <a:pt x="126006" y="188366"/>
                </a:lnTo>
                <a:lnTo>
                  <a:pt x="100631" y="183216"/>
                </a:lnTo>
                <a:lnTo>
                  <a:pt x="79859" y="169190"/>
                </a:lnTo>
                <a:lnTo>
                  <a:pt x="65829" y="148423"/>
                </a:lnTo>
                <a:lnTo>
                  <a:pt x="60678" y="123050"/>
                </a:lnTo>
                <a:lnTo>
                  <a:pt x="65829" y="97674"/>
                </a:lnTo>
                <a:lnTo>
                  <a:pt x="79859" y="76903"/>
                </a:lnTo>
                <a:lnTo>
                  <a:pt x="100631" y="62873"/>
                </a:lnTo>
                <a:lnTo>
                  <a:pt x="126006" y="57721"/>
                </a:lnTo>
                <a:lnTo>
                  <a:pt x="236686" y="57721"/>
                </a:lnTo>
                <a:lnTo>
                  <a:pt x="219431" y="32532"/>
                </a:lnTo>
                <a:lnTo>
                  <a:pt x="179078" y="8386"/>
                </a:lnTo>
                <a:lnTo>
                  <a:pt x="127518" y="0"/>
                </a:lnTo>
                <a:close/>
              </a:path>
              <a:path w="255270" h="365125">
                <a:moveTo>
                  <a:pt x="236686" y="57721"/>
                </a:moveTo>
                <a:lnTo>
                  <a:pt x="126006" y="57721"/>
                </a:lnTo>
                <a:lnTo>
                  <a:pt x="151375" y="62873"/>
                </a:lnTo>
                <a:lnTo>
                  <a:pt x="172142" y="76903"/>
                </a:lnTo>
                <a:lnTo>
                  <a:pt x="186171" y="97674"/>
                </a:lnTo>
                <a:lnTo>
                  <a:pt x="191322" y="123050"/>
                </a:lnTo>
                <a:lnTo>
                  <a:pt x="186171" y="148423"/>
                </a:lnTo>
                <a:lnTo>
                  <a:pt x="172142" y="169190"/>
                </a:lnTo>
                <a:lnTo>
                  <a:pt x="151375" y="183216"/>
                </a:lnTo>
                <a:lnTo>
                  <a:pt x="126006" y="188366"/>
                </a:lnTo>
                <a:lnTo>
                  <a:pt x="239108" y="188366"/>
                </a:lnTo>
                <a:lnTo>
                  <a:pt x="245820" y="173428"/>
                </a:lnTo>
                <a:lnTo>
                  <a:pt x="252681" y="148774"/>
                </a:lnTo>
                <a:lnTo>
                  <a:pt x="255127" y="122034"/>
                </a:lnTo>
                <a:lnTo>
                  <a:pt x="245729" y="70921"/>
                </a:lnTo>
                <a:lnTo>
                  <a:pt x="236686" y="57721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010788" y="3685660"/>
            <a:ext cx="133616" cy="9070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165445" y="3643858"/>
            <a:ext cx="24765" cy="132715"/>
          </a:xfrm>
          <a:custGeom>
            <a:avLst/>
            <a:gdLst/>
            <a:ahLst/>
            <a:cxnLst/>
            <a:rect l="l" t="t" r="r" b="b"/>
            <a:pathLst>
              <a:path w="24764" h="132714">
                <a:moveTo>
                  <a:pt x="20688" y="44043"/>
                </a:moveTo>
                <a:lnTo>
                  <a:pt x="3898" y="44043"/>
                </a:lnTo>
                <a:lnTo>
                  <a:pt x="3898" y="132499"/>
                </a:lnTo>
                <a:lnTo>
                  <a:pt x="20688" y="132499"/>
                </a:lnTo>
                <a:lnTo>
                  <a:pt x="20688" y="44043"/>
                </a:lnTo>
                <a:close/>
              </a:path>
              <a:path w="24764" h="132714">
                <a:moveTo>
                  <a:pt x="19011" y="0"/>
                </a:moveTo>
                <a:lnTo>
                  <a:pt x="5587" y="0"/>
                </a:lnTo>
                <a:lnTo>
                  <a:pt x="0" y="5600"/>
                </a:lnTo>
                <a:lnTo>
                  <a:pt x="0" y="19037"/>
                </a:lnTo>
                <a:lnTo>
                  <a:pt x="5587" y="24638"/>
                </a:lnTo>
                <a:lnTo>
                  <a:pt x="19011" y="24638"/>
                </a:lnTo>
                <a:lnTo>
                  <a:pt x="24625" y="19037"/>
                </a:lnTo>
                <a:lnTo>
                  <a:pt x="24625" y="5600"/>
                </a:lnTo>
                <a:lnTo>
                  <a:pt x="19011" y="0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220830" y="3635273"/>
            <a:ext cx="0" cy="141605"/>
          </a:xfrm>
          <a:custGeom>
            <a:avLst/>
            <a:gdLst/>
            <a:ahLst/>
            <a:cxnLst/>
            <a:rect l="l" t="t" r="r" b="b"/>
            <a:pathLst>
              <a:path w="0" h="141604">
                <a:moveTo>
                  <a:pt x="0" y="0"/>
                </a:moveTo>
                <a:lnTo>
                  <a:pt x="0" y="141084"/>
                </a:lnTo>
              </a:path>
            </a:pathLst>
          </a:custGeom>
          <a:ln w="16789">
            <a:solidFill>
              <a:srgbClr val="00668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254222" y="3635278"/>
            <a:ext cx="78384" cy="1410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351792" y="3648713"/>
            <a:ext cx="277789" cy="12989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694084" y="3635286"/>
            <a:ext cx="92925" cy="14331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806571" y="3685663"/>
            <a:ext cx="88823" cy="9293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963822" y="3635278"/>
            <a:ext cx="78384" cy="1410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061386" y="3685656"/>
            <a:ext cx="77457" cy="9293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142642" y="3421879"/>
            <a:ext cx="260717" cy="10939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449059" y="3914043"/>
            <a:ext cx="2248461" cy="26643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707356" y="4132085"/>
            <a:ext cx="20955" cy="222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7068" y="0"/>
                </a:moveTo>
                <a:lnTo>
                  <a:pt x="3594" y="0"/>
                </a:lnTo>
                <a:lnTo>
                  <a:pt x="90" y="4940"/>
                </a:lnTo>
                <a:lnTo>
                  <a:pt x="0" y="18529"/>
                </a:lnTo>
                <a:lnTo>
                  <a:pt x="5333" y="21729"/>
                </a:lnTo>
                <a:lnTo>
                  <a:pt x="16535" y="21729"/>
                </a:lnTo>
                <a:lnTo>
                  <a:pt x="20802" y="17335"/>
                </a:lnTo>
                <a:lnTo>
                  <a:pt x="20802" y="4940"/>
                </a:lnTo>
                <a:lnTo>
                  <a:pt x="170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4053880" y="5283153"/>
            <a:ext cx="958860" cy="304833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227231" y="4320867"/>
            <a:ext cx="2766669" cy="38607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988683" y="4956878"/>
            <a:ext cx="2197949" cy="26549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196526" y="519437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39">
                <a:moveTo>
                  <a:pt x="12001" y="0"/>
                </a:moveTo>
                <a:lnTo>
                  <a:pt x="2806" y="0"/>
                </a:lnTo>
                <a:lnTo>
                  <a:pt x="0" y="3606"/>
                </a:lnTo>
                <a:lnTo>
                  <a:pt x="0" y="12801"/>
                </a:lnTo>
                <a:lnTo>
                  <a:pt x="3873" y="15201"/>
                </a:lnTo>
                <a:lnTo>
                  <a:pt x="11595" y="15201"/>
                </a:lnTo>
                <a:lnTo>
                  <a:pt x="14668" y="12141"/>
                </a:lnTo>
                <a:lnTo>
                  <a:pt x="14668" y="3606"/>
                </a:lnTo>
                <a:lnTo>
                  <a:pt x="12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95375" y="4474453"/>
            <a:ext cx="231140" cy="339725"/>
          </a:xfrm>
          <a:custGeom>
            <a:avLst/>
            <a:gdLst/>
            <a:ahLst/>
            <a:cxnLst/>
            <a:rect l="l" t="t" r="r" b="b"/>
            <a:pathLst>
              <a:path w="231140" h="339725">
                <a:moveTo>
                  <a:pt x="230708" y="0"/>
                </a:moveTo>
                <a:lnTo>
                  <a:pt x="0" y="0"/>
                </a:lnTo>
                <a:lnTo>
                  <a:pt x="0" y="54673"/>
                </a:lnTo>
                <a:lnTo>
                  <a:pt x="165950" y="54673"/>
                </a:lnTo>
                <a:lnTo>
                  <a:pt x="27343" y="339572"/>
                </a:lnTo>
                <a:lnTo>
                  <a:pt x="94970" y="339572"/>
                </a:lnTo>
                <a:lnTo>
                  <a:pt x="230708" y="52755"/>
                </a:lnTo>
                <a:lnTo>
                  <a:pt x="230708" y="0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255837" y="4474453"/>
            <a:ext cx="231140" cy="339725"/>
          </a:xfrm>
          <a:custGeom>
            <a:avLst/>
            <a:gdLst/>
            <a:ahLst/>
            <a:cxnLst/>
            <a:rect l="l" t="t" r="r" b="b"/>
            <a:pathLst>
              <a:path w="231140" h="339725">
                <a:moveTo>
                  <a:pt x="230708" y="0"/>
                </a:moveTo>
                <a:lnTo>
                  <a:pt x="0" y="0"/>
                </a:lnTo>
                <a:lnTo>
                  <a:pt x="0" y="54673"/>
                </a:lnTo>
                <a:lnTo>
                  <a:pt x="165950" y="54673"/>
                </a:lnTo>
                <a:lnTo>
                  <a:pt x="27343" y="339572"/>
                </a:lnTo>
                <a:lnTo>
                  <a:pt x="94970" y="339572"/>
                </a:lnTo>
                <a:lnTo>
                  <a:pt x="230708" y="52755"/>
                </a:lnTo>
                <a:lnTo>
                  <a:pt x="230708" y="0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89789" y="4557627"/>
            <a:ext cx="294005" cy="267970"/>
          </a:xfrm>
          <a:custGeom>
            <a:avLst/>
            <a:gdLst/>
            <a:ahLst/>
            <a:cxnLst/>
            <a:rect l="l" t="t" r="r" b="b"/>
            <a:pathLst>
              <a:path w="294005" h="267970">
                <a:moveTo>
                  <a:pt x="204774" y="0"/>
                </a:moveTo>
                <a:lnTo>
                  <a:pt x="60629" y="254317"/>
                </a:lnTo>
                <a:lnTo>
                  <a:pt x="89395" y="267487"/>
                </a:lnTo>
                <a:lnTo>
                  <a:pt x="233527" y="13157"/>
                </a:lnTo>
                <a:lnTo>
                  <a:pt x="204774" y="0"/>
                </a:lnTo>
                <a:close/>
              </a:path>
              <a:path w="294005" h="267970">
                <a:moveTo>
                  <a:pt x="229031" y="131660"/>
                </a:moveTo>
                <a:lnTo>
                  <a:pt x="203900" y="136713"/>
                </a:lnTo>
                <a:lnTo>
                  <a:pt x="183418" y="150504"/>
                </a:lnTo>
                <a:lnTo>
                  <a:pt x="169629" y="170987"/>
                </a:lnTo>
                <a:lnTo>
                  <a:pt x="164579" y="196113"/>
                </a:lnTo>
                <a:lnTo>
                  <a:pt x="169629" y="221237"/>
                </a:lnTo>
                <a:lnTo>
                  <a:pt x="183418" y="241715"/>
                </a:lnTo>
                <a:lnTo>
                  <a:pt x="203900" y="255502"/>
                </a:lnTo>
                <a:lnTo>
                  <a:pt x="229031" y="260553"/>
                </a:lnTo>
                <a:lnTo>
                  <a:pt x="254155" y="255502"/>
                </a:lnTo>
                <a:lnTo>
                  <a:pt x="274634" y="241715"/>
                </a:lnTo>
                <a:lnTo>
                  <a:pt x="284345" y="227291"/>
                </a:lnTo>
                <a:lnTo>
                  <a:pt x="229031" y="227291"/>
                </a:lnTo>
                <a:lnTo>
                  <a:pt x="216850" y="224854"/>
                </a:lnTo>
                <a:lnTo>
                  <a:pt x="206940" y="218193"/>
                </a:lnTo>
                <a:lnTo>
                  <a:pt x="200278" y="208287"/>
                </a:lnTo>
                <a:lnTo>
                  <a:pt x="197840" y="196113"/>
                </a:lnTo>
                <a:lnTo>
                  <a:pt x="200278" y="183926"/>
                </a:lnTo>
                <a:lnTo>
                  <a:pt x="206940" y="174016"/>
                </a:lnTo>
                <a:lnTo>
                  <a:pt x="216850" y="167358"/>
                </a:lnTo>
                <a:lnTo>
                  <a:pt x="229031" y="164922"/>
                </a:lnTo>
                <a:lnTo>
                  <a:pt x="284338" y="164922"/>
                </a:lnTo>
                <a:lnTo>
                  <a:pt x="274634" y="150504"/>
                </a:lnTo>
                <a:lnTo>
                  <a:pt x="254155" y="136713"/>
                </a:lnTo>
                <a:lnTo>
                  <a:pt x="229031" y="131660"/>
                </a:lnTo>
                <a:close/>
              </a:path>
              <a:path w="294005" h="267970">
                <a:moveTo>
                  <a:pt x="284338" y="164922"/>
                </a:moveTo>
                <a:lnTo>
                  <a:pt x="229031" y="164922"/>
                </a:lnTo>
                <a:lnTo>
                  <a:pt x="241211" y="167358"/>
                </a:lnTo>
                <a:lnTo>
                  <a:pt x="251117" y="174016"/>
                </a:lnTo>
                <a:lnTo>
                  <a:pt x="257774" y="183926"/>
                </a:lnTo>
                <a:lnTo>
                  <a:pt x="260210" y="196113"/>
                </a:lnTo>
                <a:lnTo>
                  <a:pt x="257774" y="208287"/>
                </a:lnTo>
                <a:lnTo>
                  <a:pt x="251117" y="218193"/>
                </a:lnTo>
                <a:lnTo>
                  <a:pt x="241211" y="224854"/>
                </a:lnTo>
                <a:lnTo>
                  <a:pt x="229031" y="227291"/>
                </a:lnTo>
                <a:lnTo>
                  <a:pt x="284345" y="227291"/>
                </a:lnTo>
                <a:lnTo>
                  <a:pt x="288421" y="221237"/>
                </a:lnTo>
                <a:lnTo>
                  <a:pt x="293471" y="196113"/>
                </a:lnTo>
                <a:lnTo>
                  <a:pt x="288421" y="170987"/>
                </a:lnTo>
                <a:lnTo>
                  <a:pt x="284338" y="164922"/>
                </a:lnTo>
                <a:close/>
              </a:path>
              <a:path w="294005" h="267970">
                <a:moveTo>
                  <a:pt x="64452" y="6921"/>
                </a:moveTo>
                <a:lnTo>
                  <a:pt x="39320" y="11973"/>
                </a:lnTo>
                <a:lnTo>
                  <a:pt x="18838" y="25765"/>
                </a:lnTo>
                <a:lnTo>
                  <a:pt x="5050" y="46247"/>
                </a:lnTo>
                <a:lnTo>
                  <a:pt x="0" y="71373"/>
                </a:lnTo>
                <a:lnTo>
                  <a:pt x="5050" y="96498"/>
                </a:lnTo>
                <a:lnTo>
                  <a:pt x="18838" y="116976"/>
                </a:lnTo>
                <a:lnTo>
                  <a:pt x="39320" y="130763"/>
                </a:lnTo>
                <a:lnTo>
                  <a:pt x="64452" y="135813"/>
                </a:lnTo>
                <a:lnTo>
                  <a:pt x="89576" y="130763"/>
                </a:lnTo>
                <a:lnTo>
                  <a:pt x="110055" y="116976"/>
                </a:lnTo>
                <a:lnTo>
                  <a:pt x="119765" y="102552"/>
                </a:lnTo>
                <a:lnTo>
                  <a:pt x="64452" y="102552"/>
                </a:lnTo>
                <a:lnTo>
                  <a:pt x="52265" y="100116"/>
                </a:lnTo>
                <a:lnTo>
                  <a:pt x="42356" y="93459"/>
                </a:lnTo>
                <a:lnTo>
                  <a:pt x="35697" y="83553"/>
                </a:lnTo>
                <a:lnTo>
                  <a:pt x="33261" y="71373"/>
                </a:lnTo>
                <a:lnTo>
                  <a:pt x="35697" y="59192"/>
                </a:lnTo>
                <a:lnTo>
                  <a:pt x="42356" y="49282"/>
                </a:lnTo>
                <a:lnTo>
                  <a:pt x="52265" y="42620"/>
                </a:lnTo>
                <a:lnTo>
                  <a:pt x="64452" y="40182"/>
                </a:lnTo>
                <a:lnTo>
                  <a:pt x="119759" y="40182"/>
                </a:lnTo>
                <a:lnTo>
                  <a:pt x="110055" y="25765"/>
                </a:lnTo>
                <a:lnTo>
                  <a:pt x="89576" y="11973"/>
                </a:lnTo>
                <a:lnTo>
                  <a:pt x="64452" y="6921"/>
                </a:lnTo>
                <a:close/>
              </a:path>
              <a:path w="294005" h="267970">
                <a:moveTo>
                  <a:pt x="119759" y="40182"/>
                </a:moveTo>
                <a:lnTo>
                  <a:pt x="64452" y="40182"/>
                </a:lnTo>
                <a:lnTo>
                  <a:pt x="76632" y="42620"/>
                </a:lnTo>
                <a:lnTo>
                  <a:pt x="86537" y="49282"/>
                </a:lnTo>
                <a:lnTo>
                  <a:pt x="93195" y="59192"/>
                </a:lnTo>
                <a:lnTo>
                  <a:pt x="95630" y="71373"/>
                </a:lnTo>
                <a:lnTo>
                  <a:pt x="93195" y="83553"/>
                </a:lnTo>
                <a:lnTo>
                  <a:pt x="86537" y="93459"/>
                </a:lnTo>
                <a:lnTo>
                  <a:pt x="76632" y="100116"/>
                </a:lnTo>
                <a:lnTo>
                  <a:pt x="64452" y="102552"/>
                </a:lnTo>
                <a:lnTo>
                  <a:pt x="119765" y="102552"/>
                </a:lnTo>
                <a:lnTo>
                  <a:pt x="123842" y="96498"/>
                </a:lnTo>
                <a:lnTo>
                  <a:pt x="128892" y="71373"/>
                </a:lnTo>
                <a:lnTo>
                  <a:pt x="123842" y="46247"/>
                </a:lnTo>
                <a:lnTo>
                  <a:pt x="119759" y="40182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614116" y="4708189"/>
            <a:ext cx="973491" cy="9213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4714981" y="8829324"/>
            <a:ext cx="23495" cy="31750"/>
          </a:xfrm>
          <a:custGeom>
            <a:avLst/>
            <a:gdLst/>
            <a:ahLst/>
            <a:cxnLst/>
            <a:rect l="l" t="t" r="r" b="b"/>
            <a:pathLst>
              <a:path w="23495" h="31750">
                <a:moveTo>
                  <a:pt x="23025" y="0"/>
                </a:moveTo>
                <a:lnTo>
                  <a:pt x="8394" y="0"/>
                </a:lnTo>
                <a:lnTo>
                  <a:pt x="0" y="31673"/>
                </a:lnTo>
                <a:lnTo>
                  <a:pt x="12827" y="31673"/>
                </a:lnTo>
                <a:lnTo>
                  <a:pt x="23025" y="0"/>
                </a:lnTo>
                <a:close/>
              </a:path>
            </a:pathLst>
          </a:custGeom>
          <a:solidFill>
            <a:srgbClr val="0096C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716337" y="8755189"/>
            <a:ext cx="991104" cy="40726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554827" y="7669214"/>
            <a:ext cx="1407351" cy="11946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669309" y="9467935"/>
            <a:ext cx="630089" cy="7869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5166740" y="9283620"/>
            <a:ext cx="128308" cy="8324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4943969" y="9103857"/>
            <a:ext cx="355678" cy="8324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846396" y="8923960"/>
            <a:ext cx="453115" cy="8301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5034365" y="8750152"/>
            <a:ext cx="265307" cy="7701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5306517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5346748" y="9690159"/>
            <a:ext cx="14604" cy="22225"/>
          </a:xfrm>
          <a:custGeom>
            <a:avLst/>
            <a:gdLst/>
            <a:ahLst/>
            <a:cxnLst/>
            <a:rect l="l" t="t" r="r" b="b"/>
            <a:pathLst>
              <a:path w="14604" h="22225">
                <a:moveTo>
                  <a:pt x="13601" y="0"/>
                </a:moveTo>
                <a:lnTo>
                  <a:pt x="9410" y="0"/>
                </a:lnTo>
                <a:lnTo>
                  <a:pt x="7073" y="1117"/>
                </a:lnTo>
                <a:lnTo>
                  <a:pt x="5486" y="2044"/>
                </a:lnTo>
                <a:lnTo>
                  <a:pt x="5743" y="3365"/>
                </a:lnTo>
                <a:lnTo>
                  <a:pt x="5956" y="4292"/>
                </a:lnTo>
                <a:lnTo>
                  <a:pt x="5956" y="11188"/>
                </a:lnTo>
                <a:lnTo>
                  <a:pt x="3530" y="17157"/>
                </a:lnTo>
                <a:lnTo>
                  <a:pt x="0" y="21628"/>
                </a:lnTo>
                <a:lnTo>
                  <a:pt x="2412" y="21716"/>
                </a:lnTo>
                <a:lnTo>
                  <a:pt x="4559" y="21348"/>
                </a:lnTo>
                <a:lnTo>
                  <a:pt x="5956" y="20319"/>
                </a:lnTo>
                <a:lnTo>
                  <a:pt x="9601" y="17792"/>
                </a:lnTo>
                <a:lnTo>
                  <a:pt x="14160" y="10896"/>
                </a:lnTo>
                <a:lnTo>
                  <a:pt x="14112" y="3073"/>
                </a:lnTo>
                <a:lnTo>
                  <a:pt x="13601" y="0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5603440" y="9645981"/>
            <a:ext cx="96150" cy="65895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6236999" y="9644026"/>
            <a:ext cx="38100" cy="59690"/>
          </a:xfrm>
          <a:custGeom>
            <a:avLst/>
            <a:gdLst/>
            <a:ahLst/>
            <a:cxnLst/>
            <a:rect l="l" t="t" r="r" b="b"/>
            <a:pathLst>
              <a:path w="38100" h="59690">
                <a:moveTo>
                  <a:pt x="34391" y="0"/>
                </a:moveTo>
                <a:lnTo>
                  <a:pt x="32156" y="0"/>
                </a:lnTo>
                <a:lnTo>
                  <a:pt x="28023" y="583"/>
                </a:lnTo>
                <a:lnTo>
                  <a:pt x="573" y="29768"/>
                </a:lnTo>
                <a:lnTo>
                  <a:pt x="0" y="36245"/>
                </a:lnTo>
                <a:lnTo>
                  <a:pt x="1648" y="46987"/>
                </a:lnTo>
                <a:lnTo>
                  <a:pt x="5989" y="54076"/>
                </a:lnTo>
                <a:lnTo>
                  <a:pt x="12114" y="57984"/>
                </a:lnTo>
                <a:lnTo>
                  <a:pt x="19113" y="59182"/>
                </a:lnTo>
                <a:lnTo>
                  <a:pt x="27136" y="57640"/>
                </a:lnTo>
                <a:lnTo>
                  <a:pt x="32393" y="53962"/>
                </a:lnTo>
                <a:lnTo>
                  <a:pt x="13893" y="53962"/>
                </a:lnTo>
                <a:lnTo>
                  <a:pt x="8483" y="48552"/>
                </a:lnTo>
                <a:lnTo>
                  <a:pt x="8483" y="27393"/>
                </a:lnTo>
                <a:lnTo>
                  <a:pt x="11366" y="19570"/>
                </a:lnTo>
                <a:lnTo>
                  <a:pt x="21526" y="8293"/>
                </a:lnTo>
                <a:lnTo>
                  <a:pt x="28422" y="5118"/>
                </a:lnTo>
                <a:lnTo>
                  <a:pt x="36906" y="3530"/>
                </a:lnTo>
                <a:lnTo>
                  <a:pt x="37007" y="3340"/>
                </a:lnTo>
                <a:lnTo>
                  <a:pt x="36068" y="825"/>
                </a:lnTo>
                <a:lnTo>
                  <a:pt x="34391" y="0"/>
                </a:lnTo>
                <a:close/>
              </a:path>
              <a:path w="38100" h="59690">
                <a:moveTo>
                  <a:pt x="36769" y="30378"/>
                </a:moveTo>
                <a:lnTo>
                  <a:pt x="24422" y="30378"/>
                </a:lnTo>
                <a:lnTo>
                  <a:pt x="29908" y="32804"/>
                </a:lnTo>
                <a:lnTo>
                  <a:pt x="29908" y="50139"/>
                </a:lnTo>
                <a:lnTo>
                  <a:pt x="25260" y="53962"/>
                </a:lnTo>
                <a:lnTo>
                  <a:pt x="32393" y="53962"/>
                </a:lnTo>
                <a:lnTo>
                  <a:pt x="33073" y="53486"/>
                </a:lnTo>
                <a:lnTo>
                  <a:pt x="36758" y="47426"/>
                </a:lnTo>
                <a:lnTo>
                  <a:pt x="38023" y="40170"/>
                </a:lnTo>
                <a:lnTo>
                  <a:pt x="38023" y="33731"/>
                </a:lnTo>
                <a:lnTo>
                  <a:pt x="36769" y="30378"/>
                </a:lnTo>
                <a:close/>
              </a:path>
              <a:path w="38100" h="59690">
                <a:moveTo>
                  <a:pt x="34569" y="24498"/>
                </a:moveTo>
                <a:lnTo>
                  <a:pt x="20040" y="24498"/>
                </a:lnTo>
                <a:lnTo>
                  <a:pt x="16027" y="26009"/>
                </a:lnTo>
                <a:lnTo>
                  <a:pt x="12115" y="29260"/>
                </a:lnTo>
                <a:lnTo>
                  <a:pt x="11591" y="31407"/>
                </a:lnTo>
                <a:lnTo>
                  <a:pt x="11557" y="33274"/>
                </a:lnTo>
                <a:lnTo>
                  <a:pt x="14439" y="31407"/>
                </a:lnTo>
                <a:lnTo>
                  <a:pt x="17233" y="30378"/>
                </a:lnTo>
                <a:lnTo>
                  <a:pt x="36769" y="30378"/>
                </a:lnTo>
                <a:lnTo>
                  <a:pt x="34569" y="24498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5919133" y="9643837"/>
            <a:ext cx="39370" cy="59055"/>
          </a:xfrm>
          <a:custGeom>
            <a:avLst/>
            <a:gdLst/>
            <a:ahLst/>
            <a:cxnLst/>
            <a:rect l="l" t="t" r="r" b="b"/>
            <a:pathLst>
              <a:path w="39370" h="59054">
                <a:moveTo>
                  <a:pt x="34302" y="0"/>
                </a:moveTo>
                <a:lnTo>
                  <a:pt x="5442" y="29734"/>
                </a:lnTo>
                <a:lnTo>
                  <a:pt x="0" y="38392"/>
                </a:lnTo>
                <a:lnTo>
                  <a:pt x="190" y="39611"/>
                </a:lnTo>
                <a:lnTo>
                  <a:pt x="1676" y="41656"/>
                </a:lnTo>
                <a:lnTo>
                  <a:pt x="2425" y="42024"/>
                </a:lnTo>
                <a:lnTo>
                  <a:pt x="6159" y="42773"/>
                </a:lnTo>
                <a:lnTo>
                  <a:pt x="16408" y="43345"/>
                </a:lnTo>
                <a:lnTo>
                  <a:pt x="24511" y="43345"/>
                </a:lnTo>
                <a:lnTo>
                  <a:pt x="24511" y="49212"/>
                </a:lnTo>
                <a:lnTo>
                  <a:pt x="24231" y="55079"/>
                </a:lnTo>
                <a:lnTo>
                  <a:pt x="24142" y="58813"/>
                </a:lnTo>
                <a:lnTo>
                  <a:pt x="25349" y="58813"/>
                </a:lnTo>
                <a:lnTo>
                  <a:pt x="28422" y="58724"/>
                </a:lnTo>
                <a:lnTo>
                  <a:pt x="30391" y="58356"/>
                </a:lnTo>
                <a:lnTo>
                  <a:pt x="31788" y="58064"/>
                </a:lnTo>
                <a:lnTo>
                  <a:pt x="32537" y="57594"/>
                </a:lnTo>
                <a:lnTo>
                  <a:pt x="32537" y="43345"/>
                </a:lnTo>
                <a:lnTo>
                  <a:pt x="35979" y="42684"/>
                </a:lnTo>
                <a:lnTo>
                  <a:pt x="37566" y="41567"/>
                </a:lnTo>
                <a:lnTo>
                  <a:pt x="38582" y="39878"/>
                </a:lnTo>
                <a:lnTo>
                  <a:pt x="39166" y="37833"/>
                </a:lnTo>
                <a:lnTo>
                  <a:pt x="18732" y="37833"/>
                </a:lnTo>
                <a:lnTo>
                  <a:pt x="12674" y="37465"/>
                </a:lnTo>
                <a:lnTo>
                  <a:pt x="34493" y="457"/>
                </a:lnTo>
                <a:lnTo>
                  <a:pt x="34302" y="0"/>
                </a:lnTo>
                <a:close/>
              </a:path>
              <a:path w="39370" h="59054">
                <a:moveTo>
                  <a:pt x="32067" y="20307"/>
                </a:moveTo>
                <a:lnTo>
                  <a:pt x="29832" y="20497"/>
                </a:lnTo>
                <a:lnTo>
                  <a:pt x="26657" y="21424"/>
                </a:lnTo>
                <a:lnTo>
                  <a:pt x="24879" y="22275"/>
                </a:lnTo>
                <a:lnTo>
                  <a:pt x="24612" y="37757"/>
                </a:lnTo>
                <a:lnTo>
                  <a:pt x="18732" y="37833"/>
                </a:lnTo>
                <a:lnTo>
                  <a:pt x="39166" y="37833"/>
                </a:lnTo>
                <a:lnTo>
                  <a:pt x="32537" y="37757"/>
                </a:lnTo>
                <a:lnTo>
                  <a:pt x="32537" y="20599"/>
                </a:lnTo>
                <a:lnTo>
                  <a:pt x="32067" y="20307"/>
                </a:lnTo>
                <a:close/>
              </a:path>
              <a:path w="39370" h="59054">
                <a:moveTo>
                  <a:pt x="39141" y="37363"/>
                </a:moveTo>
                <a:lnTo>
                  <a:pt x="36906" y="37566"/>
                </a:lnTo>
                <a:lnTo>
                  <a:pt x="33553" y="37757"/>
                </a:lnTo>
                <a:lnTo>
                  <a:pt x="39188" y="37757"/>
                </a:lnTo>
                <a:lnTo>
                  <a:pt x="39141" y="37363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6555037" y="9645977"/>
            <a:ext cx="98505" cy="6589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6978387" y="9690159"/>
            <a:ext cx="14604" cy="22225"/>
          </a:xfrm>
          <a:custGeom>
            <a:avLst/>
            <a:gdLst/>
            <a:ahLst/>
            <a:cxnLst/>
            <a:rect l="l" t="t" r="r" b="b"/>
            <a:pathLst>
              <a:path w="14604" h="22225">
                <a:moveTo>
                  <a:pt x="13601" y="0"/>
                </a:moveTo>
                <a:lnTo>
                  <a:pt x="9410" y="0"/>
                </a:lnTo>
                <a:lnTo>
                  <a:pt x="7073" y="1117"/>
                </a:lnTo>
                <a:lnTo>
                  <a:pt x="5486" y="2044"/>
                </a:lnTo>
                <a:lnTo>
                  <a:pt x="5743" y="3365"/>
                </a:lnTo>
                <a:lnTo>
                  <a:pt x="5956" y="4292"/>
                </a:lnTo>
                <a:lnTo>
                  <a:pt x="5956" y="11188"/>
                </a:lnTo>
                <a:lnTo>
                  <a:pt x="3530" y="17157"/>
                </a:lnTo>
                <a:lnTo>
                  <a:pt x="0" y="21628"/>
                </a:lnTo>
                <a:lnTo>
                  <a:pt x="2413" y="21716"/>
                </a:lnTo>
                <a:lnTo>
                  <a:pt x="4559" y="21348"/>
                </a:lnTo>
                <a:lnTo>
                  <a:pt x="5956" y="20319"/>
                </a:lnTo>
                <a:lnTo>
                  <a:pt x="9601" y="17792"/>
                </a:lnTo>
                <a:lnTo>
                  <a:pt x="14160" y="10896"/>
                </a:lnTo>
                <a:lnTo>
                  <a:pt x="14112" y="3073"/>
                </a:lnTo>
                <a:lnTo>
                  <a:pt x="13601" y="0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000194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3848056" y="9503095"/>
            <a:ext cx="548300" cy="8372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3848097" y="9324425"/>
            <a:ext cx="350789" cy="8289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765437" y="9439033"/>
            <a:ext cx="1591056" cy="28067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3363784" y="967571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39" h="15240">
                <a:moveTo>
                  <a:pt x="12001" y="0"/>
                </a:moveTo>
                <a:lnTo>
                  <a:pt x="2806" y="0"/>
                </a:lnTo>
                <a:lnTo>
                  <a:pt x="0" y="3594"/>
                </a:lnTo>
                <a:lnTo>
                  <a:pt x="0" y="12801"/>
                </a:lnTo>
                <a:lnTo>
                  <a:pt x="3873" y="15189"/>
                </a:lnTo>
                <a:lnTo>
                  <a:pt x="11607" y="15189"/>
                </a:lnTo>
                <a:lnTo>
                  <a:pt x="14668" y="12128"/>
                </a:lnTo>
                <a:lnTo>
                  <a:pt x="14668" y="3594"/>
                </a:lnTo>
                <a:lnTo>
                  <a:pt x="12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6440307" y="5052966"/>
            <a:ext cx="547941" cy="8371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5859819" y="5053684"/>
            <a:ext cx="350789" cy="8289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545334" y="3031686"/>
            <a:ext cx="1510056" cy="17463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547339" y="3271066"/>
            <a:ext cx="3096690" cy="59994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547339" y="3948345"/>
            <a:ext cx="2241920" cy="121598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53718" y="6828955"/>
            <a:ext cx="399440" cy="9213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902325" y="6828969"/>
            <a:ext cx="477884" cy="11802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3544601" y="7823561"/>
            <a:ext cx="28575" cy="13335"/>
          </a:xfrm>
          <a:custGeom>
            <a:avLst/>
            <a:gdLst/>
            <a:ahLst/>
            <a:cxnLst/>
            <a:rect l="l" t="t" r="r" b="b"/>
            <a:pathLst>
              <a:path w="28575" h="13334">
                <a:moveTo>
                  <a:pt x="27825" y="0"/>
                </a:moveTo>
                <a:lnTo>
                  <a:pt x="22669" y="1320"/>
                </a:lnTo>
                <a:lnTo>
                  <a:pt x="11506" y="3352"/>
                </a:lnTo>
                <a:lnTo>
                  <a:pt x="4190" y="4432"/>
                </a:lnTo>
                <a:lnTo>
                  <a:pt x="2755" y="4559"/>
                </a:lnTo>
                <a:lnTo>
                  <a:pt x="838" y="8153"/>
                </a:lnTo>
                <a:lnTo>
                  <a:pt x="0" y="12471"/>
                </a:lnTo>
                <a:lnTo>
                  <a:pt x="241" y="12954"/>
                </a:lnTo>
                <a:lnTo>
                  <a:pt x="5041" y="12954"/>
                </a:lnTo>
                <a:lnTo>
                  <a:pt x="16789" y="10922"/>
                </a:lnTo>
                <a:lnTo>
                  <a:pt x="21348" y="9359"/>
                </a:lnTo>
                <a:lnTo>
                  <a:pt x="25425" y="8407"/>
                </a:lnTo>
                <a:lnTo>
                  <a:pt x="27343" y="4330"/>
                </a:lnTo>
                <a:lnTo>
                  <a:pt x="28066" y="368"/>
                </a:lnTo>
                <a:lnTo>
                  <a:pt x="278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454323" y="7883640"/>
            <a:ext cx="355685" cy="8324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979055" y="7781580"/>
            <a:ext cx="556108" cy="33758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728042" y="7889628"/>
            <a:ext cx="265188" cy="7701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513333" y="7883628"/>
            <a:ext cx="453129" cy="235538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746180" y="8019112"/>
            <a:ext cx="38735" cy="85090"/>
          </a:xfrm>
          <a:custGeom>
            <a:avLst/>
            <a:gdLst/>
            <a:ahLst/>
            <a:cxnLst/>
            <a:rect l="l" t="t" r="r" b="b"/>
            <a:pathLst>
              <a:path w="38734" h="85090">
                <a:moveTo>
                  <a:pt x="38735" y="16560"/>
                </a:moveTo>
                <a:lnTo>
                  <a:pt x="24345" y="16560"/>
                </a:lnTo>
                <a:lnTo>
                  <a:pt x="24345" y="84937"/>
                </a:lnTo>
                <a:lnTo>
                  <a:pt x="38735" y="84937"/>
                </a:lnTo>
                <a:lnTo>
                  <a:pt x="38735" y="16560"/>
                </a:lnTo>
                <a:close/>
              </a:path>
              <a:path w="38734" h="85090">
                <a:moveTo>
                  <a:pt x="38735" y="0"/>
                </a:moveTo>
                <a:lnTo>
                  <a:pt x="25666" y="0"/>
                </a:lnTo>
                <a:lnTo>
                  <a:pt x="0" y="21361"/>
                </a:lnTo>
                <a:lnTo>
                  <a:pt x="8394" y="31318"/>
                </a:lnTo>
                <a:lnTo>
                  <a:pt x="24345" y="16560"/>
                </a:lnTo>
                <a:lnTo>
                  <a:pt x="38735" y="16560"/>
                </a:lnTo>
                <a:lnTo>
                  <a:pt x="38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807938" y="8019110"/>
            <a:ext cx="167530" cy="10005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518209" y="8019112"/>
            <a:ext cx="38735" cy="85090"/>
          </a:xfrm>
          <a:custGeom>
            <a:avLst/>
            <a:gdLst/>
            <a:ahLst/>
            <a:cxnLst/>
            <a:rect l="l" t="t" r="r" b="b"/>
            <a:pathLst>
              <a:path w="38735" h="85090">
                <a:moveTo>
                  <a:pt x="38735" y="16560"/>
                </a:moveTo>
                <a:lnTo>
                  <a:pt x="24345" y="16560"/>
                </a:lnTo>
                <a:lnTo>
                  <a:pt x="24345" y="84937"/>
                </a:lnTo>
                <a:lnTo>
                  <a:pt x="38735" y="84937"/>
                </a:lnTo>
                <a:lnTo>
                  <a:pt x="38735" y="16560"/>
                </a:lnTo>
                <a:close/>
              </a:path>
              <a:path w="38735" h="85090">
                <a:moveTo>
                  <a:pt x="38735" y="0"/>
                </a:moveTo>
                <a:lnTo>
                  <a:pt x="25666" y="0"/>
                </a:lnTo>
                <a:lnTo>
                  <a:pt x="0" y="21361"/>
                </a:lnTo>
                <a:lnTo>
                  <a:pt x="8394" y="31318"/>
                </a:lnTo>
                <a:lnTo>
                  <a:pt x="24345" y="16560"/>
                </a:lnTo>
                <a:lnTo>
                  <a:pt x="38735" y="16560"/>
                </a:lnTo>
                <a:lnTo>
                  <a:pt x="38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579956" y="8019110"/>
            <a:ext cx="165635" cy="10005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4135423" y="4894886"/>
            <a:ext cx="1327816" cy="26996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566437" y="6819882"/>
            <a:ext cx="241935" cy="345440"/>
          </a:xfrm>
          <a:custGeom>
            <a:avLst/>
            <a:gdLst/>
            <a:ahLst/>
            <a:cxnLst/>
            <a:rect l="l" t="t" r="r" b="b"/>
            <a:pathLst>
              <a:path w="241934" h="345440">
                <a:moveTo>
                  <a:pt x="188480" y="0"/>
                </a:moveTo>
                <a:lnTo>
                  <a:pt x="118465" y="0"/>
                </a:lnTo>
                <a:lnTo>
                  <a:pt x="31648" y="136702"/>
                </a:lnTo>
                <a:lnTo>
                  <a:pt x="18811" y="158791"/>
                </a:lnTo>
                <a:lnTo>
                  <a:pt x="8809" y="181060"/>
                </a:lnTo>
                <a:lnTo>
                  <a:pt x="2314" y="204411"/>
                </a:lnTo>
                <a:lnTo>
                  <a:pt x="0" y="229743"/>
                </a:lnTo>
                <a:lnTo>
                  <a:pt x="8901" y="278156"/>
                </a:lnTo>
                <a:lnTo>
                  <a:pt x="33810" y="314520"/>
                </a:lnTo>
                <a:lnTo>
                  <a:pt x="72030" y="337393"/>
                </a:lnTo>
                <a:lnTo>
                  <a:pt x="120865" y="345338"/>
                </a:lnTo>
                <a:lnTo>
                  <a:pt x="169088" y="337116"/>
                </a:lnTo>
                <a:lnTo>
                  <a:pt x="207371" y="313740"/>
                </a:lnTo>
                <a:lnTo>
                  <a:pt x="223298" y="290652"/>
                </a:lnTo>
                <a:lnTo>
                  <a:pt x="122301" y="290652"/>
                </a:lnTo>
                <a:lnTo>
                  <a:pt x="98263" y="285774"/>
                </a:lnTo>
                <a:lnTo>
                  <a:pt x="78590" y="272489"/>
                </a:lnTo>
                <a:lnTo>
                  <a:pt x="65304" y="252820"/>
                </a:lnTo>
                <a:lnTo>
                  <a:pt x="60426" y="228790"/>
                </a:lnTo>
                <a:lnTo>
                  <a:pt x="65304" y="204752"/>
                </a:lnTo>
                <a:lnTo>
                  <a:pt x="78590" y="185080"/>
                </a:lnTo>
                <a:lnTo>
                  <a:pt x="98263" y="171794"/>
                </a:lnTo>
                <a:lnTo>
                  <a:pt x="122301" y="166916"/>
                </a:lnTo>
                <a:lnTo>
                  <a:pt x="221654" y="166916"/>
                </a:lnTo>
                <a:lnTo>
                  <a:pt x="213123" y="152947"/>
                </a:lnTo>
                <a:lnTo>
                  <a:pt x="180816" y="129517"/>
                </a:lnTo>
                <a:lnTo>
                  <a:pt x="167034" y="126631"/>
                </a:lnTo>
                <a:lnTo>
                  <a:pt x="107911" y="126631"/>
                </a:lnTo>
                <a:lnTo>
                  <a:pt x="106959" y="125666"/>
                </a:lnTo>
                <a:lnTo>
                  <a:pt x="188480" y="0"/>
                </a:lnTo>
                <a:close/>
              </a:path>
              <a:path w="241934" h="345440">
                <a:moveTo>
                  <a:pt x="221654" y="166916"/>
                </a:moveTo>
                <a:lnTo>
                  <a:pt x="122301" y="166916"/>
                </a:lnTo>
                <a:lnTo>
                  <a:pt x="146333" y="171794"/>
                </a:lnTo>
                <a:lnTo>
                  <a:pt x="166006" y="185080"/>
                </a:lnTo>
                <a:lnTo>
                  <a:pt x="179295" y="204752"/>
                </a:lnTo>
                <a:lnTo>
                  <a:pt x="184175" y="228790"/>
                </a:lnTo>
                <a:lnTo>
                  <a:pt x="179295" y="252820"/>
                </a:lnTo>
                <a:lnTo>
                  <a:pt x="166006" y="272489"/>
                </a:lnTo>
                <a:lnTo>
                  <a:pt x="146333" y="285774"/>
                </a:lnTo>
                <a:lnTo>
                  <a:pt x="122301" y="290652"/>
                </a:lnTo>
                <a:lnTo>
                  <a:pt x="223298" y="290652"/>
                </a:lnTo>
                <a:lnTo>
                  <a:pt x="232615" y="277144"/>
                </a:lnTo>
                <a:lnTo>
                  <a:pt x="241627" y="229743"/>
                </a:lnTo>
                <a:lnTo>
                  <a:pt x="241634" y="228790"/>
                </a:lnTo>
                <a:lnTo>
                  <a:pt x="234188" y="187438"/>
                </a:lnTo>
                <a:lnTo>
                  <a:pt x="221654" y="166916"/>
                </a:lnTo>
                <a:close/>
              </a:path>
              <a:path w="241934" h="345440">
                <a:moveTo>
                  <a:pt x="139560" y="120878"/>
                </a:moveTo>
                <a:lnTo>
                  <a:pt x="130705" y="121236"/>
                </a:lnTo>
                <a:lnTo>
                  <a:pt x="121940" y="122312"/>
                </a:lnTo>
                <a:lnTo>
                  <a:pt x="114073" y="124109"/>
                </a:lnTo>
                <a:lnTo>
                  <a:pt x="107911" y="126631"/>
                </a:lnTo>
                <a:lnTo>
                  <a:pt x="167034" y="126631"/>
                </a:lnTo>
                <a:lnTo>
                  <a:pt x="139560" y="120878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805308" y="6819884"/>
            <a:ext cx="231140" cy="339725"/>
          </a:xfrm>
          <a:custGeom>
            <a:avLst/>
            <a:gdLst/>
            <a:ahLst/>
            <a:cxnLst/>
            <a:rect l="l" t="t" r="r" b="b"/>
            <a:pathLst>
              <a:path w="231140" h="339725">
                <a:moveTo>
                  <a:pt x="230708" y="0"/>
                </a:moveTo>
                <a:lnTo>
                  <a:pt x="0" y="0"/>
                </a:lnTo>
                <a:lnTo>
                  <a:pt x="0" y="54686"/>
                </a:lnTo>
                <a:lnTo>
                  <a:pt x="165950" y="54686"/>
                </a:lnTo>
                <a:lnTo>
                  <a:pt x="27343" y="339572"/>
                </a:lnTo>
                <a:lnTo>
                  <a:pt x="94970" y="339572"/>
                </a:lnTo>
                <a:lnTo>
                  <a:pt x="230708" y="52755"/>
                </a:lnTo>
                <a:lnTo>
                  <a:pt x="230708" y="0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038451" y="6903060"/>
            <a:ext cx="294005" cy="267970"/>
          </a:xfrm>
          <a:custGeom>
            <a:avLst/>
            <a:gdLst/>
            <a:ahLst/>
            <a:cxnLst/>
            <a:rect l="l" t="t" r="r" b="b"/>
            <a:pathLst>
              <a:path w="294005" h="267970">
                <a:moveTo>
                  <a:pt x="204774" y="0"/>
                </a:moveTo>
                <a:lnTo>
                  <a:pt x="60629" y="254317"/>
                </a:lnTo>
                <a:lnTo>
                  <a:pt x="89395" y="267487"/>
                </a:lnTo>
                <a:lnTo>
                  <a:pt x="233527" y="13169"/>
                </a:lnTo>
                <a:lnTo>
                  <a:pt x="204774" y="0"/>
                </a:lnTo>
                <a:close/>
              </a:path>
              <a:path w="294005" h="267970">
                <a:moveTo>
                  <a:pt x="229031" y="131660"/>
                </a:moveTo>
                <a:lnTo>
                  <a:pt x="203905" y="136713"/>
                </a:lnTo>
                <a:lnTo>
                  <a:pt x="183422" y="150504"/>
                </a:lnTo>
                <a:lnTo>
                  <a:pt x="169631" y="170987"/>
                </a:lnTo>
                <a:lnTo>
                  <a:pt x="164579" y="196113"/>
                </a:lnTo>
                <a:lnTo>
                  <a:pt x="169631" y="221237"/>
                </a:lnTo>
                <a:lnTo>
                  <a:pt x="183422" y="241715"/>
                </a:lnTo>
                <a:lnTo>
                  <a:pt x="203905" y="255502"/>
                </a:lnTo>
                <a:lnTo>
                  <a:pt x="229031" y="260553"/>
                </a:lnTo>
                <a:lnTo>
                  <a:pt x="254155" y="255502"/>
                </a:lnTo>
                <a:lnTo>
                  <a:pt x="274634" y="241715"/>
                </a:lnTo>
                <a:lnTo>
                  <a:pt x="284345" y="227291"/>
                </a:lnTo>
                <a:lnTo>
                  <a:pt x="229031" y="227291"/>
                </a:lnTo>
                <a:lnTo>
                  <a:pt x="216850" y="224856"/>
                </a:lnTo>
                <a:lnTo>
                  <a:pt x="206940" y="218198"/>
                </a:lnTo>
                <a:lnTo>
                  <a:pt x="200278" y="208293"/>
                </a:lnTo>
                <a:lnTo>
                  <a:pt x="197840" y="196113"/>
                </a:lnTo>
                <a:lnTo>
                  <a:pt x="200278" y="183931"/>
                </a:lnTo>
                <a:lnTo>
                  <a:pt x="206940" y="174021"/>
                </a:lnTo>
                <a:lnTo>
                  <a:pt x="216850" y="167359"/>
                </a:lnTo>
                <a:lnTo>
                  <a:pt x="229031" y="164922"/>
                </a:lnTo>
                <a:lnTo>
                  <a:pt x="284338" y="164922"/>
                </a:lnTo>
                <a:lnTo>
                  <a:pt x="274634" y="150504"/>
                </a:lnTo>
                <a:lnTo>
                  <a:pt x="254155" y="136713"/>
                </a:lnTo>
                <a:lnTo>
                  <a:pt x="229031" y="131660"/>
                </a:lnTo>
                <a:close/>
              </a:path>
              <a:path w="294005" h="267970">
                <a:moveTo>
                  <a:pt x="284338" y="164922"/>
                </a:moveTo>
                <a:lnTo>
                  <a:pt x="229031" y="164922"/>
                </a:lnTo>
                <a:lnTo>
                  <a:pt x="241211" y="167359"/>
                </a:lnTo>
                <a:lnTo>
                  <a:pt x="251117" y="174021"/>
                </a:lnTo>
                <a:lnTo>
                  <a:pt x="257774" y="183931"/>
                </a:lnTo>
                <a:lnTo>
                  <a:pt x="260210" y="196113"/>
                </a:lnTo>
                <a:lnTo>
                  <a:pt x="257774" y="208293"/>
                </a:lnTo>
                <a:lnTo>
                  <a:pt x="251117" y="218198"/>
                </a:lnTo>
                <a:lnTo>
                  <a:pt x="241211" y="224856"/>
                </a:lnTo>
                <a:lnTo>
                  <a:pt x="229031" y="227291"/>
                </a:lnTo>
                <a:lnTo>
                  <a:pt x="284345" y="227291"/>
                </a:lnTo>
                <a:lnTo>
                  <a:pt x="288421" y="221237"/>
                </a:lnTo>
                <a:lnTo>
                  <a:pt x="293471" y="196113"/>
                </a:lnTo>
                <a:lnTo>
                  <a:pt x="288421" y="170987"/>
                </a:lnTo>
                <a:lnTo>
                  <a:pt x="284338" y="164922"/>
                </a:lnTo>
                <a:close/>
              </a:path>
              <a:path w="294005" h="267970">
                <a:moveTo>
                  <a:pt x="64452" y="6934"/>
                </a:moveTo>
                <a:lnTo>
                  <a:pt x="39320" y="11984"/>
                </a:lnTo>
                <a:lnTo>
                  <a:pt x="18838" y="25771"/>
                </a:lnTo>
                <a:lnTo>
                  <a:pt x="5050" y="46249"/>
                </a:lnTo>
                <a:lnTo>
                  <a:pt x="0" y="71374"/>
                </a:lnTo>
                <a:lnTo>
                  <a:pt x="5050" y="96500"/>
                </a:lnTo>
                <a:lnTo>
                  <a:pt x="18838" y="116982"/>
                </a:lnTo>
                <a:lnTo>
                  <a:pt x="39320" y="130774"/>
                </a:lnTo>
                <a:lnTo>
                  <a:pt x="64452" y="135826"/>
                </a:lnTo>
                <a:lnTo>
                  <a:pt x="89576" y="130774"/>
                </a:lnTo>
                <a:lnTo>
                  <a:pt x="110055" y="116982"/>
                </a:lnTo>
                <a:lnTo>
                  <a:pt x="119759" y="102565"/>
                </a:lnTo>
                <a:lnTo>
                  <a:pt x="64452" y="102565"/>
                </a:lnTo>
                <a:lnTo>
                  <a:pt x="52265" y="100127"/>
                </a:lnTo>
                <a:lnTo>
                  <a:pt x="42356" y="93465"/>
                </a:lnTo>
                <a:lnTo>
                  <a:pt x="35697" y="83555"/>
                </a:lnTo>
                <a:lnTo>
                  <a:pt x="33261" y="71374"/>
                </a:lnTo>
                <a:lnTo>
                  <a:pt x="35697" y="59194"/>
                </a:lnTo>
                <a:lnTo>
                  <a:pt x="42356" y="49288"/>
                </a:lnTo>
                <a:lnTo>
                  <a:pt x="52265" y="42631"/>
                </a:lnTo>
                <a:lnTo>
                  <a:pt x="64452" y="40195"/>
                </a:lnTo>
                <a:lnTo>
                  <a:pt x="119765" y="40195"/>
                </a:lnTo>
                <a:lnTo>
                  <a:pt x="110055" y="25771"/>
                </a:lnTo>
                <a:lnTo>
                  <a:pt x="89576" y="11984"/>
                </a:lnTo>
                <a:lnTo>
                  <a:pt x="64452" y="6934"/>
                </a:lnTo>
                <a:close/>
              </a:path>
              <a:path w="294005" h="267970">
                <a:moveTo>
                  <a:pt x="119765" y="40195"/>
                </a:moveTo>
                <a:lnTo>
                  <a:pt x="64452" y="40195"/>
                </a:lnTo>
                <a:lnTo>
                  <a:pt x="76632" y="42631"/>
                </a:lnTo>
                <a:lnTo>
                  <a:pt x="86537" y="49288"/>
                </a:lnTo>
                <a:lnTo>
                  <a:pt x="93195" y="59194"/>
                </a:lnTo>
                <a:lnTo>
                  <a:pt x="95631" y="71374"/>
                </a:lnTo>
                <a:lnTo>
                  <a:pt x="93195" y="83555"/>
                </a:lnTo>
                <a:lnTo>
                  <a:pt x="86537" y="93465"/>
                </a:lnTo>
                <a:lnTo>
                  <a:pt x="76632" y="100127"/>
                </a:lnTo>
                <a:lnTo>
                  <a:pt x="64452" y="102565"/>
                </a:lnTo>
                <a:lnTo>
                  <a:pt x="119759" y="102565"/>
                </a:lnTo>
                <a:lnTo>
                  <a:pt x="123842" y="96500"/>
                </a:lnTo>
                <a:lnTo>
                  <a:pt x="128892" y="71374"/>
                </a:lnTo>
                <a:lnTo>
                  <a:pt x="123842" y="46249"/>
                </a:lnTo>
                <a:lnTo>
                  <a:pt x="119765" y="40195"/>
                </a:lnTo>
                <a:close/>
              </a:path>
            </a:pathLst>
          </a:custGeom>
          <a:solidFill>
            <a:srgbClr val="00668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448102" y="7059543"/>
            <a:ext cx="1522750" cy="438434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552768" y="4109144"/>
            <a:ext cx="2099640" cy="10439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5368541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5707236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281750" y="9645984"/>
            <a:ext cx="99405" cy="6589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5964882" y="9645984"/>
            <a:ext cx="99405" cy="65892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6661175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6855314" y="9645981"/>
            <a:ext cx="23495" cy="57150"/>
          </a:xfrm>
          <a:custGeom>
            <a:avLst/>
            <a:gdLst/>
            <a:ahLst/>
            <a:cxnLst/>
            <a:rect l="l" t="t" r="r" b="b"/>
            <a:pathLst>
              <a:path w="23495" h="57150">
                <a:moveTo>
                  <a:pt x="22773" y="8204"/>
                </a:moveTo>
                <a:lnTo>
                  <a:pt x="14719" y="8204"/>
                </a:lnTo>
                <a:lnTo>
                  <a:pt x="14630" y="56667"/>
                </a:lnTo>
                <a:lnTo>
                  <a:pt x="15938" y="56667"/>
                </a:lnTo>
                <a:lnTo>
                  <a:pt x="18821" y="56476"/>
                </a:lnTo>
                <a:lnTo>
                  <a:pt x="20878" y="56299"/>
                </a:lnTo>
                <a:lnTo>
                  <a:pt x="22275" y="56006"/>
                </a:lnTo>
                <a:lnTo>
                  <a:pt x="22936" y="55740"/>
                </a:lnTo>
                <a:lnTo>
                  <a:pt x="22773" y="8204"/>
                </a:lnTo>
                <a:close/>
              </a:path>
              <a:path w="23495" h="57150">
                <a:moveTo>
                  <a:pt x="21907" y="0"/>
                </a:moveTo>
                <a:lnTo>
                  <a:pt x="18173" y="1765"/>
                </a:lnTo>
                <a:lnTo>
                  <a:pt x="10160" y="4749"/>
                </a:lnTo>
                <a:lnTo>
                  <a:pt x="2044" y="7645"/>
                </a:lnTo>
                <a:lnTo>
                  <a:pt x="0" y="12572"/>
                </a:lnTo>
                <a:lnTo>
                  <a:pt x="190" y="12865"/>
                </a:lnTo>
                <a:lnTo>
                  <a:pt x="4000" y="11836"/>
                </a:lnTo>
                <a:lnTo>
                  <a:pt x="11277" y="9601"/>
                </a:lnTo>
                <a:lnTo>
                  <a:pt x="14719" y="8204"/>
                </a:lnTo>
                <a:lnTo>
                  <a:pt x="22773" y="8204"/>
                </a:lnTo>
                <a:lnTo>
                  <a:pt x="22745" y="558"/>
                </a:lnTo>
                <a:lnTo>
                  <a:pt x="21907" y="0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6892616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6938131" y="9645984"/>
            <a:ext cx="38100" cy="57785"/>
          </a:xfrm>
          <a:custGeom>
            <a:avLst/>
            <a:gdLst/>
            <a:ahLst/>
            <a:cxnLst/>
            <a:rect l="l" t="t" r="r" b="b"/>
            <a:pathLst>
              <a:path w="38100" h="57784">
                <a:moveTo>
                  <a:pt x="19303" y="0"/>
                </a:moveTo>
                <a:lnTo>
                  <a:pt x="9917" y="2752"/>
                </a:lnTo>
                <a:lnTo>
                  <a:pt x="4011" y="9725"/>
                </a:lnTo>
                <a:lnTo>
                  <a:pt x="903" y="18988"/>
                </a:lnTo>
                <a:lnTo>
                  <a:pt x="0" y="28613"/>
                </a:lnTo>
                <a:lnTo>
                  <a:pt x="1618" y="42443"/>
                </a:lnTo>
                <a:lnTo>
                  <a:pt x="5870" y="51239"/>
                </a:lnTo>
                <a:lnTo>
                  <a:pt x="11851" y="55875"/>
                </a:lnTo>
                <a:lnTo>
                  <a:pt x="18656" y="57226"/>
                </a:lnTo>
                <a:lnTo>
                  <a:pt x="26474" y="55505"/>
                </a:lnTo>
                <a:lnTo>
                  <a:pt x="30421" y="52006"/>
                </a:lnTo>
                <a:lnTo>
                  <a:pt x="19113" y="52006"/>
                </a:lnTo>
                <a:lnTo>
                  <a:pt x="15265" y="50863"/>
                </a:lnTo>
                <a:lnTo>
                  <a:pt x="11790" y="46983"/>
                </a:lnTo>
                <a:lnTo>
                  <a:pt x="9274" y="39694"/>
                </a:lnTo>
                <a:lnTo>
                  <a:pt x="8330" y="28613"/>
                </a:lnTo>
                <a:lnTo>
                  <a:pt x="8305" y="11557"/>
                </a:lnTo>
                <a:lnTo>
                  <a:pt x="13525" y="5207"/>
                </a:lnTo>
                <a:lnTo>
                  <a:pt x="30617" y="5207"/>
                </a:lnTo>
                <a:lnTo>
                  <a:pt x="28912" y="2947"/>
                </a:lnTo>
                <a:lnTo>
                  <a:pt x="19303" y="0"/>
                </a:lnTo>
                <a:close/>
              </a:path>
              <a:path w="38100" h="57784">
                <a:moveTo>
                  <a:pt x="30617" y="5207"/>
                </a:moveTo>
                <a:lnTo>
                  <a:pt x="27038" y="5207"/>
                </a:lnTo>
                <a:lnTo>
                  <a:pt x="29184" y="17132"/>
                </a:lnTo>
                <a:lnTo>
                  <a:pt x="29128" y="28613"/>
                </a:lnTo>
                <a:lnTo>
                  <a:pt x="28241" y="40562"/>
                </a:lnTo>
                <a:lnTo>
                  <a:pt x="25830" y="47869"/>
                </a:lnTo>
                <a:lnTo>
                  <a:pt x="22578" y="51209"/>
                </a:lnTo>
                <a:lnTo>
                  <a:pt x="19113" y="52006"/>
                </a:lnTo>
                <a:lnTo>
                  <a:pt x="30421" y="52006"/>
                </a:lnTo>
                <a:lnTo>
                  <a:pt x="32407" y="50245"/>
                </a:lnTo>
                <a:lnTo>
                  <a:pt x="36172" y="41297"/>
                </a:lnTo>
                <a:lnTo>
                  <a:pt x="37479" y="28613"/>
                </a:lnTo>
                <a:lnTo>
                  <a:pt x="37448" y="27863"/>
                </a:lnTo>
                <a:lnTo>
                  <a:pt x="36904" y="19534"/>
                </a:lnTo>
                <a:lnTo>
                  <a:pt x="34412" y="10236"/>
                </a:lnTo>
                <a:lnTo>
                  <a:pt x="30617" y="5207"/>
                </a:lnTo>
                <a:close/>
              </a:path>
            </a:pathLst>
          </a:custGeom>
          <a:solidFill>
            <a:srgbClr val="3EA3C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8136001" y="2959696"/>
            <a:ext cx="5224270" cy="2606040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3354177" y="2959722"/>
            <a:ext cx="1307592" cy="564487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8136001" y="5559643"/>
            <a:ext cx="5224270" cy="2609087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8136001" y="8162635"/>
            <a:ext cx="5224271" cy="1737356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3354177" y="8598499"/>
            <a:ext cx="1307592" cy="130149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8617512" y="4977885"/>
            <a:ext cx="812689" cy="109889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9443562" y="4993233"/>
            <a:ext cx="969863" cy="92130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8618849" y="5152168"/>
            <a:ext cx="1256575" cy="120030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9882165" y="5230271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2014" y="0"/>
                </a:moveTo>
                <a:lnTo>
                  <a:pt x="2806" y="0"/>
                </a:lnTo>
                <a:lnTo>
                  <a:pt x="0" y="3619"/>
                </a:lnTo>
                <a:lnTo>
                  <a:pt x="0" y="12827"/>
                </a:lnTo>
                <a:lnTo>
                  <a:pt x="3873" y="15227"/>
                </a:lnTo>
                <a:lnTo>
                  <a:pt x="11607" y="15227"/>
                </a:lnTo>
                <a:lnTo>
                  <a:pt x="14681" y="12153"/>
                </a:lnTo>
                <a:lnTo>
                  <a:pt x="14681" y="3619"/>
                </a:lnTo>
                <a:lnTo>
                  <a:pt x="120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8644149" y="4245904"/>
            <a:ext cx="142875" cy="312420"/>
          </a:xfrm>
          <a:custGeom>
            <a:avLst/>
            <a:gdLst/>
            <a:ahLst/>
            <a:cxnLst/>
            <a:rect l="l" t="t" r="r" b="b"/>
            <a:pathLst>
              <a:path w="142875" h="312420">
                <a:moveTo>
                  <a:pt x="142341" y="60807"/>
                </a:moveTo>
                <a:lnTo>
                  <a:pt x="89458" y="60807"/>
                </a:lnTo>
                <a:lnTo>
                  <a:pt x="89458" y="311988"/>
                </a:lnTo>
                <a:lnTo>
                  <a:pt x="142341" y="311988"/>
                </a:lnTo>
                <a:lnTo>
                  <a:pt x="142341" y="60807"/>
                </a:lnTo>
                <a:close/>
              </a:path>
              <a:path w="142875" h="312420">
                <a:moveTo>
                  <a:pt x="142341" y="0"/>
                </a:moveTo>
                <a:lnTo>
                  <a:pt x="94297" y="0"/>
                </a:lnTo>
                <a:lnTo>
                  <a:pt x="0" y="78435"/>
                </a:lnTo>
                <a:lnTo>
                  <a:pt x="30848" y="115011"/>
                </a:lnTo>
                <a:lnTo>
                  <a:pt x="89458" y="60807"/>
                </a:lnTo>
                <a:lnTo>
                  <a:pt x="142341" y="60807"/>
                </a:lnTo>
                <a:lnTo>
                  <a:pt x="142341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8853507" y="4245908"/>
            <a:ext cx="231140" cy="312420"/>
          </a:xfrm>
          <a:custGeom>
            <a:avLst/>
            <a:gdLst/>
            <a:ahLst/>
            <a:cxnLst/>
            <a:rect l="l" t="t" r="r" b="b"/>
            <a:pathLst>
              <a:path w="231140" h="312420">
                <a:moveTo>
                  <a:pt x="185521" y="248526"/>
                </a:moveTo>
                <a:lnTo>
                  <a:pt x="132638" y="248526"/>
                </a:lnTo>
                <a:lnTo>
                  <a:pt x="132638" y="311988"/>
                </a:lnTo>
                <a:lnTo>
                  <a:pt x="185521" y="311988"/>
                </a:lnTo>
                <a:lnTo>
                  <a:pt x="185521" y="248526"/>
                </a:lnTo>
                <a:close/>
              </a:path>
              <a:path w="231140" h="312420">
                <a:moveTo>
                  <a:pt x="185521" y="0"/>
                </a:moveTo>
                <a:lnTo>
                  <a:pt x="125590" y="0"/>
                </a:lnTo>
                <a:lnTo>
                  <a:pt x="0" y="196088"/>
                </a:lnTo>
                <a:lnTo>
                  <a:pt x="0" y="248526"/>
                </a:lnTo>
                <a:lnTo>
                  <a:pt x="230911" y="248526"/>
                </a:lnTo>
                <a:lnTo>
                  <a:pt x="230911" y="200939"/>
                </a:lnTo>
                <a:lnTo>
                  <a:pt x="53759" y="200939"/>
                </a:lnTo>
                <a:lnTo>
                  <a:pt x="131762" y="74904"/>
                </a:lnTo>
                <a:lnTo>
                  <a:pt x="185521" y="74904"/>
                </a:lnTo>
                <a:lnTo>
                  <a:pt x="185521" y="0"/>
                </a:lnTo>
                <a:close/>
              </a:path>
              <a:path w="231140" h="312420">
                <a:moveTo>
                  <a:pt x="185521" y="74904"/>
                </a:moveTo>
                <a:lnTo>
                  <a:pt x="132638" y="74904"/>
                </a:lnTo>
                <a:lnTo>
                  <a:pt x="132638" y="200939"/>
                </a:lnTo>
                <a:lnTo>
                  <a:pt x="185521" y="200939"/>
                </a:lnTo>
                <a:lnTo>
                  <a:pt x="185521" y="74904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9108682" y="4497081"/>
            <a:ext cx="85090" cy="116839"/>
          </a:xfrm>
          <a:custGeom>
            <a:avLst/>
            <a:gdLst/>
            <a:ahLst/>
            <a:cxnLst/>
            <a:rect l="l" t="t" r="r" b="b"/>
            <a:pathLst>
              <a:path w="85090" h="116839">
                <a:moveTo>
                  <a:pt x="84607" y="0"/>
                </a:moveTo>
                <a:lnTo>
                  <a:pt x="30848" y="0"/>
                </a:lnTo>
                <a:lnTo>
                  <a:pt x="0" y="116344"/>
                </a:lnTo>
                <a:lnTo>
                  <a:pt x="47155" y="116344"/>
                </a:lnTo>
                <a:lnTo>
                  <a:pt x="84607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9223271" y="4245903"/>
            <a:ext cx="212090" cy="312420"/>
          </a:xfrm>
          <a:custGeom>
            <a:avLst/>
            <a:gdLst/>
            <a:ahLst/>
            <a:cxnLst/>
            <a:rect l="l" t="t" r="r" b="b"/>
            <a:pathLst>
              <a:path w="212090" h="312420">
                <a:moveTo>
                  <a:pt x="211963" y="0"/>
                </a:moveTo>
                <a:lnTo>
                  <a:pt x="0" y="0"/>
                </a:lnTo>
                <a:lnTo>
                  <a:pt x="0" y="50241"/>
                </a:lnTo>
                <a:lnTo>
                  <a:pt x="152463" y="50241"/>
                </a:lnTo>
                <a:lnTo>
                  <a:pt x="25120" y="311988"/>
                </a:lnTo>
                <a:lnTo>
                  <a:pt x="87249" y="311988"/>
                </a:lnTo>
                <a:lnTo>
                  <a:pt x="211963" y="48475"/>
                </a:lnTo>
                <a:lnTo>
                  <a:pt x="211963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8628226" y="4734118"/>
            <a:ext cx="133883" cy="9088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8783231" y="4692231"/>
            <a:ext cx="24765" cy="133350"/>
          </a:xfrm>
          <a:custGeom>
            <a:avLst/>
            <a:gdLst/>
            <a:ahLst/>
            <a:cxnLst/>
            <a:rect l="l" t="t" r="r" b="b"/>
            <a:pathLst>
              <a:path w="24765" h="133350">
                <a:moveTo>
                  <a:pt x="20764" y="44132"/>
                </a:moveTo>
                <a:lnTo>
                  <a:pt x="3937" y="44132"/>
                </a:lnTo>
                <a:lnTo>
                  <a:pt x="3937" y="132765"/>
                </a:lnTo>
                <a:lnTo>
                  <a:pt x="20764" y="132765"/>
                </a:lnTo>
                <a:lnTo>
                  <a:pt x="20764" y="44132"/>
                </a:lnTo>
                <a:close/>
              </a:path>
              <a:path w="24765" h="133350">
                <a:moveTo>
                  <a:pt x="19075" y="0"/>
                </a:moveTo>
                <a:lnTo>
                  <a:pt x="5613" y="0"/>
                </a:lnTo>
                <a:lnTo>
                  <a:pt x="0" y="5613"/>
                </a:lnTo>
                <a:lnTo>
                  <a:pt x="0" y="19075"/>
                </a:lnTo>
                <a:lnTo>
                  <a:pt x="5613" y="24688"/>
                </a:lnTo>
                <a:lnTo>
                  <a:pt x="19075" y="24688"/>
                </a:lnTo>
                <a:lnTo>
                  <a:pt x="24688" y="19075"/>
                </a:lnTo>
                <a:lnTo>
                  <a:pt x="24688" y="5613"/>
                </a:lnTo>
                <a:lnTo>
                  <a:pt x="19075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8838762" y="4683633"/>
            <a:ext cx="0" cy="141605"/>
          </a:xfrm>
          <a:custGeom>
            <a:avLst/>
            <a:gdLst/>
            <a:ahLst/>
            <a:cxnLst/>
            <a:rect l="l" t="t" r="r" b="b"/>
            <a:pathLst>
              <a:path w="0" h="141604">
                <a:moveTo>
                  <a:pt x="0" y="0"/>
                </a:moveTo>
                <a:lnTo>
                  <a:pt x="0" y="141376"/>
                </a:lnTo>
              </a:path>
            </a:pathLst>
          </a:custGeom>
          <a:ln w="16827">
            <a:solidFill>
              <a:srgbClr val="7739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8872228" y="4683631"/>
            <a:ext cx="78536" cy="14137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8970021" y="4697091"/>
            <a:ext cx="278411" cy="130163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9312931" y="4683633"/>
            <a:ext cx="93129" cy="143624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9425674" y="4734125"/>
            <a:ext cx="89026" cy="9312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9583305" y="4683631"/>
            <a:ext cx="78536" cy="14137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9681104" y="4734119"/>
            <a:ext cx="77596" cy="9312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0966267" y="9200907"/>
            <a:ext cx="179070" cy="274320"/>
          </a:xfrm>
          <a:custGeom>
            <a:avLst/>
            <a:gdLst/>
            <a:ahLst/>
            <a:cxnLst/>
            <a:rect l="l" t="t" r="r" b="b"/>
            <a:pathLst>
              <a:path w="179070" h="274320">
                <a:moveTo>
                  <a:pt x="89382" y="0"/>
                </a:moveTo>
                <a:lnTo>
                  <a:pt x="57773" y="4610"/>
                </a:lnTo>
                <a:lnTo>
                  <a:pt x="31980" y="18091"/>
                </a:lnTo>
                <a:lnTo>
                  <a:pt x="14600" y="39915"/>
                </a:lnTo>
                <a:lnTo>
                  <a:pt x="8229" y="69557"/>
                </a:lnTo>
                <a:lnTo>
                  <a:pt x="10747" y="89575"/>
                </a:lnTo>
                <a:lnTo>
                  <a:pt x="18280" y="106860"/>
                </a:lnTo>
                <a:lnTo>
                  <a:pt x="30791" y="120360"/>
                </a:lnTo>
                <a:lnTo>
                  <a:pt x="48247" y="129019"/>
                </a:lnTo>
                <a:lnTo>
                  <a:pt x="48247" y="129781"/>
                </a:lnTo>
                <a:lnTo>
                  <a:pt x="30137" y="137464"/>
                </a:lnTo>
                <a:lnTo>
                  <a:pt x="14727" y="151704"/>
                </a:lnTo>
                <a:lnTo>
                  <a:pt x="4014" y="171065"/>
                </a:lnTo>
                <a:lnTo>
                  <a:pt x="0" y="194106"/>
                </a:lnTo>
                <a:lnTo>
                  <a:pt x="7024" y="228639"/>
                </a:lnTo>
                <a:lnTo>
                  <a:pt x="26179" y="253571"/>
                </a:lnTo>
                <a:lnTo>
                  <a:pt x="54590" y="268687"/>
                </a:lnTo>
                <a:lnTo>
                  <a:pt x="89382" y="273773"/>
                </a:lnTo>
                <a:lnTo>
                  <a:pt x="124181" y="268687"/>
                </a:lnTo>
                <a:lnTo>
                  <a:pt x="152596" y="253571"/>
                </a:lnTo>
                <a:lnTo>
                  <a:pt x="169842" y="231127"/>
                </a:lnTo>
                <a:lnTo>
                  <a:pt x="89382" y="231127"/>
                </a:lnTo>
                <a:lnTo>
                  <a:pt x="71547" y="227989"/>
                </a:lnTo>
                <a:lnTo>
                  <a:pt x="57459" y="219206"/>
                </a:lnTo>
                <a:lnTo>
                  <a:pt x="48207" y="205725"/>
                </a:lnTo>
                <a:lnTo>
                  <a:pt x="44881" y="188493"/>
                </a:lnTo>
                <a:lnTo>
                  <a:pt x="48416" y="171751"/>
                </a:lnTo>
                <a:lnTo>
                  <a:pt x="58016" y="158619"/>
                </a:lnTo>
                <a:lnTo>
                  <a:pt x="72174" y="150045"/>
                </a:lnTo>
                <a:lnTo>
                  <a:pt x="89382" y="146977"/>
                </a:lnTo>
                <a:lnTo>
                  <a:pt x="159083" y="146977"/>
                </a:lnTo>
                <a:lnTo>
                  <a:pt x="148800" y="137464"/>
                </a:lnTo>
                <a:lnTo>
                  <a:pt x="130530" y="129781"/>
                </a:lnTo>
                <a:lnTo>
                  <a:pt x="130530" y="129019"/>
                </a:lnTo>
                <a:lnTo>
                  <a:pt x="147986" y="120360"/>
                </a:lnTo>
                <a:lnTo>
                  <a:pt x="156593" y="111074"/>
                </a:lnTo>
                <a:lnTo>
                  <a:pt x="89382" y="111074"/>
                </a:lnTo>
                <a:lnTo>
                  <a:pt x="74408" y="108232"/>
                </a:lnTo>
                <a:lnTo>
                  <a:pt x="62974" y="100410"/>
                </a:lnTo>
                <a:lnTo>
                  <a:pt x="55676" y="88662"/>
                </a:lnTo>
                <a:lnTo>
                  <a:pt x="53111" y="74041"/>
                </a:lnTo>
                <a:lnTo>
                  <a:pt x="55571" y="60067"/>
                </a:lnTo>
                <a:lnTo>
                  <a:pt x="62693" y="48655"/>
                </a:lnTo>
                <a:lnTo>
                  <a:pt x="74092" y="40960"/>
                </a:lnTo>
                <a:lnTo>
                  <a:pt x="89382" y="38138"/>
                </a:lnTo>
                <a:lnTo>
                  <a:pt x="162763" y="38138"/>
                </a:lnTo>
                <a:lnTo>
                  <a:pt x="146800" y="18091"/>
                </a:lnTo>
                <a:lnTo>
                  <a:pt x="121004" y="4610"/>
                </a:lnTo>
                <a:lnTo>
                  <a:pt x="89382" y="0"/>
                </a:lnTo>
                <a:close/>
              </a:path>
              <a:path w="179070" h="274320">
                <a:moveTo>
                  <a:pt x="159083" y="146977"/>
                </a:moveTo>
                <a:lnTo>
                  <a:pt x="89382" y="146977"/>
                </a:lnTo>
                <a:lnTo>
                  <a:pt x="106598" y="150045"/>
                </a:lnTo>
                <a:lnTo>
                  <a:pt x="120759" y="158619"/>
                </a:lnTo>
                <a:lnTo>
                  <a:pt x="130360" y="171751"/>
                </a:lnTo>
                <a:lnTo>
                  <a:pt x="133896" y="188493"/>
                </a:lnTo>
                <a:lnTo>
                  <a:pt x="130571" y="205725"/>
                </a:lnTo>
                <a:lnTo>
                  <a:pt x="121321" y="219206"/>
                </a:lnTo>
                <a:lnTo>
                  <a:pt x="107230" y="227989"/>
                </a:lnTo>
                <a:lnTo>
                  <a:pt x="89382" y="231127"/>
                </a:lnTo>
                <a:lnTo>
                  <a:pt x="169842" y="231127"/>
                </a:lnTo>
                <a:lnTo>
                  <a:pt x="171753" y="228639"/>
                </a:lnTo>
                <a:lnTo>
                  <a:pt x="178777" y="194106"/>
                </a:lnTo>
                <a:lnTo>
                  <a:pt x="174816" y="171065"/>
                </a:lnTo>
                <a:lnTo>
                  <a:pt x="164193" y="151704"/>
                </a:lnTo>
                <a:lnTo>
                  <a:pt x="159083" y="146977"/>
                </a:lnTo>
                <a:close/>
              </a:path>
              <a:path w="179070" h="274320">
                <a:moveTo>
                  <a:pt x="162763" y="38138"/>
                </a:moveTo>
                <a:lnTo>
                  <a:pt x="89382" y="38138"/>
                </a:lnTo>
                <a:lnTo>
                  <a:pt x="103736" y="40960"/>
                </a:lnTo>
                <a:lnTo>
                  <a:pt x="115244" y="48655"/>
                </a:lnTo>
                <a:lnTo>
                  <a:pt x="122892" y="60067"/>
                </a:lnTo>
                <a:lnTo>
                  <a:pt x="125666" y="74041"/>
                </a:lnTo>
                <a:lnTo>
                  <a:pt x="122784" y="88662"/>
                </a:lnTo>
                <a:lnTo>
                  <a:pt x="114958" y="100410"/>
                </a:lnTo>
                <a:lnTo>
                  <a:pt x="103415" y="108232"/>
                </a:lnTo>
                <a:lnTo>
                  <a:pt x="89382" y="111074"/>
                </a:lnTo>
                <a:lnTo>
                  <a:pt x="156593" y="111074"/>
                </a:lnTo>
                <a:lnTo>
                  <a:pt x="160497" y="106860"/>
                </a:lnTo>
                <a:lnTo>
                  <a:pt x="168029" y="89575"/>
                </a:lnTo>
                <a:lnTo>
                  <a:pt x="170548" y="69557"/>
                </a:lnTo>
                <a:lnTo>
                  <a:pt x="164179" y="39915"/>
                </a:lnTo>
                <a:lnTo>
                  <a:pt x="162763" y="38138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1175317" y="9205381"/>
            <a:ext cx="196215" cy="265430"/>
          </a:xfrm>
          <a:custGeom>
            <a:avLst/>
            <a:gdLst/>
            <a:ahLst/>
            <a:cxnLst/>
            <a:rect l="l" t="t" r="r" b="b"/>
            <a:pathLst>
              <a:path w="196215" h="265429">
                <a:moveTo>
                  <a:pt x="157454" y="210959"/>
                </a:moveTo>
                <a:lnTo>
                  <a:pt x="112572" y="210959"/>
                </a:lnTo>
                <a:lnTo>
                  <a:pt x="112572" y="264807"/>
                </a:lnTo>
                <a:lnTo>
                  <a:pt x="157454" y="264807"/>
                </a:lnTo>
                <a:lnTo>
                  <a:pt x="157454" y="210959"/>
                </a:lnTo>
                <a:close/>
              </a:path>
              <a:path w="196215" h="265429">
                <a:moveTo>
                  <a:pt x="157454" y="0"/>
                </a:moveTo>
                <a:lnTo>
                  <a:pt x="106591" y="0"/>
                </a:lnTo>
                <a:lnTo>
                  <a:pt x="0" y="166446"/>
                </a:lnTo>
                <a:lnTo>
                  <a:pt x="0" y="210959"/>
                </a:lnTo>
                <a:lnTo>
                  <a:pt x="195973" y="210959"/>
                </a:lnTo>
                <a:lnTo>
                  <a:pt x="195973" y="170560"/>
                </a:lnTo>
                <a:lnTo>
                  <a:pt x="45631" y="170560"/>
                </a:lnTo>
                <a:lnTo>
                  <a:pt x="111823" y="63588"/>
                </a:lnTo>
                <a:lnTo>
                  <a:pt x="157454" y="63588"/>
                </a:lnTo>
                <a:lnTo>
                  <a:pt x="157454" y="0"/>
                </a:lnTo>
                <a:close/>
              </a:path>
              <a:path w="196215" h="265429">
                <a:moveTo>
                  <a:pt x="157454" y="63588"/>
                </a:moveTo>
                <a:lnTo>
                  <a:pt x="112572" y="63588"/>
                </a:lnTo>
                <a:lnTo>
                  <a:pt x="112572" y="170560"/>
                </a:lnTo>
                <a:lnTo>
                  <a:pt x="157454" y="170560"/>
                </a:lnTo>
                <a:lnTo>
                  <a:pt x="157454" y="63588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379114" y="9205383"/>
            <a:ext cx="180340" cy="265430"/>
          </a:xfrm>
          <a:custGeom>
            <a:avLst/>
            <a:gdLst/>
            <a:ahLst/>
            <a:cxnLst/>
            <a:rect l="l" t="t" r="r" b="b"/>
            <a:pathLst>
              <a:path w="180340" h="265429">
                <a:moveTo>
                  <a:pt x="179908" y="0"/>
                </a:moveTo>
                <a:lnTo>
                  <a:pt x="0" y="0"/>
                </a:lnTo>
                <a:lnTo>
                  <a:pt x="0" y="42633"/>
                </a:lnTo>
                <a:lnTo>
                  <a:pt x="129413" y="42633"/>
                </a:lnTo>
                <a:lnTo>
                  <a:pt x="21310" y="264807"/>
                </a:lnTo>
                <a:lnTo>
                  <a:pt x="74053" y="264807"/>
                </a:lnTo>
                <a:lnTo>
                  <a:pt x="179908" y="41148"/>
                </a:lnTo>
                <a:lnTo>
                  <a:pt x="179908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649072" y="9340406"/>
            <a:ext cx="191198" cy="129781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1872391" y="9280588"/>
            <a:ext cx="35560" cy="189865"/>
          </a:xfrm>
          <a:custGeom>
            <a:avLst/>
            <a:gdLst/>
            <a:ahLst/>
            <a:cxnLst/>
            <a:rect l="l" t="t" r="r" b="b"/>
            <a:pathLst>
              <a:path w="35559" h="189865">
                <a:moveTo>
                  <a:pt x="29641" y="63017"/>
                </a:moveTo>
                <a:lnTo>
                  <a:pt x="5600" y="63017"/>
                </a:lnTo>
                <a:lnTo>
                  <a:pt x="5600" y="189598"/>
                </a:lnTo>
                <a:lnTo>
                  <a:pt x="29641" y="189598"/>
                </a:lnTo>
                <a:lnTo>
                  <a:pt x="29641" y="63017"/>
                </a:lnTo>
                <a:close/>
              </a:path>
              <a:path w="35559" h="189865">
                <a:moveTo>
                  <a:pt x="27228" y="0"/>
                </a:moveTo>
                <a:lnTo>
                  <a:pt x="8013" y="0"/>
                </a:lnTo>
                <a:lnTo>
                  <a:pt x="0" y="8013"/>
                </a:lnTo>
                <a:lnTo>
                  <a:pt x="0" y="27228"/>
                </a:lnTo>
                <a:lnTo>
                  <a:pt x="8013" y="35242"/>
                </a:lnTo>
                <a:lnTo>
                  <a:pt x="27228" y="35242"/>
                </a:lnTo>
                <a:lnTo>
                  <a:pt x="35242" y="27228"/>
                </a:lnTo>
                <a:lnTo>
                  <a:pt x="35242" y="8013"/>
                </a:lnTo>
                <a:lnTo>
                  <a:pt x="27228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1953588" y="9268294"/>
            <a:ext cx="0" cy="201930"/>
          </a:xfrm>
          <a:custGeom>
            <a:avLst/>
            <a:gdLst/>
            <a:ahLst/>
            <a:cxnLst/>
            <a:rect l="l" t="t" r="r" b="b"/>
            <a:pathLst>
              <a:path w="0" h="201929">
                <a:moveTo>
                  <a:pt x="0" y="0"/>
                </a:moveTo>
                <a:lnTo>
                  <a:pt x="0" y="201879"/>
                </a:lnTo>
              </a:path>
            </a:pathLst>
          </a:custGeom>
          <a:ln w="24041">
            <a:solidFill>
              <a:srgbClr val="7739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0151442" y="4472834"/>
            <a:ext cx="261283" cy="109575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8147563" y="7950530"/>
            <a:ext cx="558910" cy="212487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9506331" y="7932284"/>
            <a:ext cx="226791" cy="100072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9553440" y="8080349"/>
            <a:ext cx="133777" cy="10622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9854672" y="7945614"/>
            <a:ext cx="519708" cy="216451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8829106" y="8338309"/>
            <a:ext cx="424044" cy="77011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8687989" y="8633039"/>
            <a:ext cx="565031" cy="107525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8782463" y="8856027"/>
            <a:ext cx="470802" cy="227863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8824538" y="9151370"/>
            <a:ext cx="428979" cy="83027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8877066" y="9521958"/>
            <a:ext cx="376326" cy="79891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8961574" y="9374106"/>
            <a:ext cx="291339" cy="77130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8824532" y="9669316"/>
            <a:ext cx="428979" cy="83027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9571990" y="8469090"/>
            <a:ext cx="47625" cy="104139"/>
          </a:xfrm>
          <a:custGeom>
            <a:avLst/>
            <a:gdLst/>
            <a:ahLst/>
            <a:cxnLst/>
            <a:rect l="l" t="t" r="r" b="b"/>
            <a:pathLst>
              <a:path w="47625" h="104140">
                <a:moveTo>
                  <a:pt x="47447" y="20269"/>
                </a:moveTo>
                <a:lnTo>
                  <a:pt x="29819" y="20269"/>
                </a:lnTo>
                <a:lnTo>
                  <a:pt x="29819" y="104000"/>
                </a:lnTo>
                <a:lnTo>
                  <a:pt x="47447" y="104000"/>
                </a:lnTo>
                <a:lnTo>
                  <a:pt x="47447" y="20269"/>
                </a:lnTo>
                <a:close/>
              </a:path>
              <a:path w="47625" h="104140">
                <a:moveTo>
                  <a:pt x="47447" y="0"/>
                </a:moveTo>
                <a:lnTo>
                  <a:pt x="31432" y="0"/>
                </a:lnTo>
                <a:lnTo>
                  <a:pt x="0" y="26149"/>
                </a:lnTo>
                <a:lnTo>
                  <a:pt x="10286" y="38341"/>
                </a:lnTo>
                <a:lnTo>
                  <a:pt x="29819" y="20269"/>
                </a:lnTo>
                <a:lnTo>
                  <a:pt x="47447" y="20269"/>
                </a:lnTo>
                <a:lnTo>
                  <a:pt x="47447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9645735" y="8469091"/>
            <a:ext cx="119735" cy="122502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9488544" y="8619691"/>
            <a:ext cx="130737" cy="104001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9645584" y="8617916"/>
            <a:ext cx="115464" cy="124279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9566557" y="8986978"/>
            <a:ext cx="193612" cy="122501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9487516" y="9135798"/>
            <a:ext cx="132796" cy="105765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9646465" y="9137564"/>
            <a:ext cx="117497" cy="122504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9477078" y="9503081"/>
            <a:ext cx="195676" cy="124269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9692154" y="9503081"/>
            <a:ext cx="69621" cy="105765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9561262" y="9655436"/>
            <a:ext cx="204208" cy="122504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0954442" y="8917254"/>
            <a:ext cx="400373" cy="92273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1404108" y="8917254"/>
            <a:ext cx="478972" cy="118229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2250208" y="9188788"/>
            <a:ext cx="1179173" cy="440574"/>
          </a:xfrm>
          <a:prstGeom prst="rect">
            <a:avLst/>
          </a:prstGeom>
          <a:blipFill>
            <a:blip r:embed="rId9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8144234" y="3058336"/>
            <a:ext cx="2199132" cy="814130"/>
          </a:xfrm>
          <a:prstGeom prst="rect">
            <a:avLst/>
          </a:prstGeom>
          <a:blipFill>
            <a:blip r:embed="rId10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668472" y="8488609"/>
            <a:ext cx="585236" cy="77264"/>
          </a:xfrm>
          <a:prstGeom prst="rect">
            <a:avLst/>
          </a:prstGeom>
          <a:blipFill>
            <a:blip r:embed="rId10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1522905" y="3804897"/>
            <a:ext cx="903622" cy="92269"/>
          </a:xfrm>
          <a:prstGeom prst="rect">
            <a:avLst/>
          </a:prstGeom>
          <a:blipFill>
            <a:blip r:embed="rId10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1517155" y="3964773"/>
            <a:ext cx="957571" cy="440566"/>
          </a:xfrm>
          <a:prstGeom prst="rect">
            <a:avLst/>
          </a:prstGeom>
          <a:blipFill>
            <a:blip r:embed="rId10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1514627" y="4483920"/>
            <a:ext cx="1059195" cy="252394"/>
          </a:xfrm>
          <a:prstGeom prst="rect">
            <a:avLst/>
          </a:prstGeom>
          <a:blipFill>
            <a:blip r:embed="rId10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2591934" y="4483912"/>
            <a:ext cx="0" cy="92075"/>
          </a:xfrm>
          <a:custGeom>
            <a:avLst/>
            <a:gdLst/>
            <a:ahLst/>
            <a:cxnLst/>
            <a:rect l="l" t="t" r="r" b="b"/>
            <a:pathLst>
              <a:path w="0" h="92075">
                <a:moveTo>
                  <a:pt x="0" y="0"/>
                </a:moveTo>
                <a:lnTo>
                  <a:pt x="0" y="91592"/>
                </a:lnTo>
              </a:path>
            </a:pathLst>
          </a:custGeom>
          <a:ln w="196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1517161" y="4804445"/>
            <a:ext cx="662693" cy="92132"/>
          </a:xfrm>
          <a:prstGeom prst="rect">
            <a:avLst/>
          </a:prstGeom>
          <a:blipFill>
            <a:blip r:embed="rId10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2188138" y="4874677"/>
            <a:ext cx="20955" cy="222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7094" y="0"/>
                </a:moveTo>
                <a:lnTo>
                  <a:pt x="3594" y="0"/>
                </a:lnTo>
                <a:lnTo>
                  <a:pt x="90" y="4940"/>
                </a:lnTo>
                <a:lnTo>
                  <a:pt x="0" y="18554"/>
                </a:lnTo>
                <a:lnTo>
                  <a:pt x="5333" y="21767"/>
                </a:lnTo>
                <a:lnTo>
                  <a:pt x="16560" y="21767"/>
                </a:lnTo>
                <a:lnTo>
                  <a:pt x="20827" y="17360"/>
                </a:lnTo>
                <a:lnTo>
                  <a:pt x="20827" y="4940"/>
                </a:lnTo>
                <a:lnTo>
                  <a:pt x="17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12988972" y="4186737"/>
            <a:ext cx="645820" cy="115892"/>
          </a:xfrm>
          <a:prstGeom prst="rect">
            <a:avLst/>
          </a:prstGeom>
          <a:blipFill>
            <a:blip r:embed="rId10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12988965" y="4503539"/>
            <a:ext cx="876656" cy="92270"/>
          </a:xfrm>
          <a:prstGeom prst="rect">
            <a:avLst/>
          </a:prstGeom>
          <a:blipFill>
            <a:blip r:embed="rId10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12988570" y="4663415"/>
            <a:ext cx="708379" cy="120028"/>
          </a:xfrm>
          <a:prstGeom prst="rect">
            <a:avLst/>
          </a:prstGeom>
          <a:blipFill>
            <a:blip r:embed="rId10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13706422" y="474071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39">
                <a:moveTo>
                  <a:pt x="12014" y="0"/>
                </a:moveTo>
                <a:lnTo>
                  <a:pt x="2819" y="0"/>
                </a:lnTo>
                <a:lnTo>
                  <a:pt x="0" y="3606"/>
                </a:lnTo>
                <a:lnTo>
                  <a:pt x="0" y="12814"/>
                </a:lnTo>
                <a:lnTo>
                  <a:pt x="3886" y="15227"/>
                </a:lnTo>
                <a:lnTo>
                  <a:pt x="11620" y="15227"/>
                </a:lnTo>
                <a:lnTo>
                  <a:pt x="14693" y="12153"/>
                </a:lnTo>
                <a:lnTo>
                  <a:pt x="14693" y="3606"/>
                </a:lnTo>
                <a:lnTo>
                  <a:pt x="120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13013391" y="3299566"/>
            <a:ext cx="142875" cy="312420"/>
          </a:xfrm>
          <a:custGeom>
            <a:avLst/>
            <a:gdLst/>
            <a:ahLst/>
            <a:cxnLst/>
            <a:rect l="l" t="t" r="r" b="b"/>
            <a:pathLst>
              <a:path w="142875" h="312420">
                <a:moveTo>
                  <a:pt x="142328" y="60807"/>
                </a:moveTo>
                <a:lnTo>
                  <a:pt x="89446" y="60807"/>
                </a:lnTo>
                <a:lnTo>
                  <a:pt x="89446" y="311988"/>
                </a:lnTo>
                <a:lnTo>
                  <a:pt x="142328" y="311988"/>
                </a:lnTo>
                <a:lnTo>
                  <a:pt x="142328" y="60807"/>
                </a:lnTo>
                <a:close/>
              </a:path>
              <a:path w="142875" h="312420">
                <a:moveTo>
                  <a:pt x="142328" y="0"/>
                </a:moveTo>
                <a:lnTo>
                  <a:pt x="94297" y="0"/>
                </a:lnTo>
                <a:lnTo>
                  <a:pt x="0" y="78435"/>
                </a:lnTo>
                <a:lnTo>
                  <a:pt x="30848" y="115011"/>
                </a:lnTo>
                <a:lnTo>
                  <a:pt x="89446" y="60807"/>
                </a:lnTo>
                <a:lnTo>
                  <a:pt x="142328" y="60807"/>
                </a:lnTo>
                <a:lnTo>
                  <a:pt x="142328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3576661" y="3294273"/>
            <a:ext cx="212725" cy="322580"/>
          </a:xfrm>
          <a:custGeom>
            <a:avLst/>
            <a:gdLst/>
            <a:ahLst/>
            <a:cxnLst/>
            <a:rect l="l" t="t" r="r" b="b"/>
            <a:pathLst>
              <a:path w="212725" h="322579">
                <a:moveTo>
                  <a:pt x="56400" y="234442"/>
                </a:moveTo>
                <a:lnTo>
                  <a:pt x="0" y="249415"/>
                </a:lnTo>
                <a:lnTo>
                  <a:pt x="15308" y="282787"/>
                </a:lnTo>
                <a:lnTo>
                  <a:pt x="39498" y="305500"/>
                </a:lnTo>
                <a:lnTo>
                  <a:pt x="70710" y="318461"/>
                </a:lnTo>
                <a:lnTo>
                  <a:pt x="107086" y="322580"/>
                </a:lnTo>
                <a:lnTo>
                  <a:pt x="146961" y="316554"/>
                </a:lnTo>
                <a:lnTo>
                  <a:pt x="180563" y="298837"/>
                </a:lnTo>
                <a:lnTo>
                  <a:pt x="199729" y="274980"/>
                </a:lnTo>
                <a:lnTo>
                  <a:pt x="107086" y="274980"/>
                </a:lnTo>
                <a:lnTo>
                  <a:pt x="88195" y="272241"/>
                </a:lnTo>
                <a:lnTo>
                  <a:pt x="73642" y="264298"/>
                </a:lnTo>
                <a:lnTo>
                  <a:pt x="63139" y="251561"/>
                </a:lnTo>
                <a:lnTo>
                  <a:pt x="56400" y="234442"/>
                </a:lnTo>
                <a:close/>
              </a:path>
              <a:path w="212725" h="322579">
                <a:moveTo>
                  <a:pt x="196959" y="47599"/>
                </a:moveTo>
                <a:lnTo>
                  <a:pt x="107518" y="47599"/>
                </a:lnTo>
                <a:lnTo>
                  <a:pt x="125440" y="50656"/>
                </a:lnTo>
                <a:lnTo>
                  <a:pt x="139523" y="59166"/>
                </a:lnTo>
                <a:lnTo>
                  <a:pt x="148732" y="72138"/>
                </a:lnTo>
                <a:lnTo>
                  <a:pt x="152031" y="88582"/>
                </a:lnTo>
                <a:lnTo>
                  <a:pt x="146805" y="111180"/>
                </a:lnTo>
                <a:lnTo>
                  <a:pt x="133027" y="123945"/>
                </a:lnTo>
                <a:lnTo>
                  <a:pt x="113546" y="129605"/>
                </a:lnTo>
                <a:lnTo>
                  <a:pt x="91211" y="130886"/>
                </a:lnTo>
                <a:lnTo>
                  <a:pt x="77558" y="130886"/>
                </a:lnTo>
                <a:lnTo>
                  <a:pt x="77558" y="178473"/>
                </a:lnTo>
                <a:lnTo>
                  <a:pt x="90335" y="178473"/>
                </a:lnTo>
                <a:lnTo>
                  <a:pt x="114717" y="180208"/>
                </a:lnTo>
                <a:lnTo>
                  <a:pt x="136993" y="187066"/>
                </a:lnTo>
                <a:lnTo>
                  <a:pt x="153237" y="201527"/>
                </a:lnTo>
                <a:lnTo>
                  <a:pt x="159524" y="226072"/>
                </a:lnTo>
                <a:lnTo>
                  <a:pt x="155297" y="245983"/>
                </a:lnTo>
                <a:lnTo>
                  <a:pt x="143883" y="261432"/>
                </a:lnTo>
                <a:lnTo>
                  <a:pt x="127179" y="271428"/>
                </a:lnTo>
                <a:lnTo>
                  <a:pt x="107086" y="274980"/>
                </a:lnTo>
                <a:lnTo>
                  <a:pt x="199729" y="274980"/>
                </a:lnTo>
                <a:lnTo>
                  <a:pt x="203757" y="269966"/>
                </a:lnTo>
                <a:lnTo>
                  <a:pt x="212407" y="230479"/>
                </a:lnTo>
                <a:lnTo>
                  <a:pt x="208481" y="203267"/>
                </a:lnTo>
                <a:lnTo>
                  <a:pt x="196870" y="180352"/>
                </a:lnTo>
                <a:lnTo>
                  <a:pt x="177822" y="163553"/>
                </a:lnTo>
                <a:lnTo>
                  <a:pt x="151587" y="154686"/>
                </a:lnTo>
                <a:lnTo>
                  <a:pt x="151587" y="153797"/>
                </a:lnTo>
                <a:lnTo>
                  <a:pt x="173863" y="143960"/>
                </a:lnTo>
                <a:lnTo>
                  <a:pt x="190641" y="127966"/>
                </a:lnTo>
                <a:lnTo>
                  <a:pt x="201220" y="107260"/>
                </a:lnTo>
                <a:lnTo>
                  <a:pt x="204901" y="83286"/>
                </a:lnTo>
                <a:lnTo>
                  <a:pt x="196959" y="47599"/>
                </a:lnTo>
                <a:close/>
              </a:path>
              <a:path w="212725" h="322579">
                <a:moveTo>
                  <a:pt x="104876" y="0"/>
                </a:moveTo>
                <a:lnTo>
                  <a:pt x="71838" y="3959"/>
                </a:lnTo>
                <a:lnTo>
                  <a:pt x="42803" y="16141"/>
                </a:lnTo>
                <a:lnTo>
                  <a:pt x="19796" y="37001"/>
                </a:lnTo>
                <a:lnTo>
                  <a:pt x="4838" y="66992"/>
                </a:lnTo>
                <a:lnTo>
                  <a:pt x="60820" y="81965"/>
                </a:lnTo>
                <a:lnTo>
                  <a:pt x="68299" y="67487"/>
                </a:lnTo>
                <a:lnTo>
                  <a:pt x="79044" y="56686"/>
                </a:lnTo>
                <a:lnTo>
                  <a:pt x="92352" y="49933"/>
                </a:lnTo>
                <a:lnTo>
                  <a:pt x="107518" y="47599"/>
                </a:lnTo>
                <a:lnTo>
                  <a:pt x="196959" y="47599"/>
                </a:lnTo>
                <a:lnTo>
                  <a:pt x="196834" y="47036"/>
                </a:lnTo>
                <a:lnTo>
                  <a:pt x="175053" y="20988"/>
                </a:lnTo>
                <a:lnTo>
                  <a:pt x="143190" y="5267"/>
                </a:lnTo>
                <a:lnTo>
                  <a:pt x="104876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2984554" y="3299561"/>
            <a:ext cx="815794" cy="741629"/>
          </a:xfrm>
          <a:prstGeom prst="rect">
            <a:avLst/>
          </a:prstGeom>
          <a:blipFill>
            <a:blip r:embed="rId10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13811353" y="3761080"/>
            <a:ext cx="89014" cy="93129"/>
          </a:xfrm>
          <a:prstGeom prst="rect">
            <a:avLst/>
          </a:prstGeom>
          <a:blipFill>
            <a:blip r:embed="rId1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13697118" y="3710588"/>
            <a:ext cx="93116" cy="143624"/>
          </a:xfrm>
          <a:prstGeom prst="rect">
            <a:avLst/>
          </a:prstGeom>
          <a:blipFill>
            <a:blip r:embed="rId1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4031188" y="3403839"/>
            <a:ext cx="614439" cy="232655"/>
          </a:xfrm>
          <a:prstGeom prst="rect">
            <a:avLst/>
          </a:prstGeom>
          <a:blipFill>
            <a:blip r:embed="rId1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10950945" y="5798847"/>
            <a:ext cx="532462" cy="412667"/>
          </a:xfrm>
          <a:prstGeom prst="rect">
            <a:avLst/>
          </a:prstGeom>
          <a:blipFill>
            <a:blip r:embed="rId1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10950945" y="6279641"/>
            <a:ext cx="942886" cy="92130"/>
          </a:xfrm>
          <a:prstGeom prst="rect">
            <a:avLst/>
          </a:prstGeom>
          <a:blipFill>
            <a:blip r:embed="rId1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11903729" y="6349880"/>
            <a:ext cx="20955" cy="22225"/>
          </a:xfrm>
          <a:custGeom>
            <a:avLst/>
            <a:gdLst/>
            <a:ahLst/>
            <a:cxnLst/>
            <a:rect l="l" t="t" r="r" b="b"/>
            <a:pathLst>
              <a:path w="20954" h="22225">
                <a:moveTo>
                  <a:pt x="17094" y="0"/>
                </a:moveTo>
                <a:lnTo>
                  <a:pt x="3594" y="0"/>
                </a:lnTo>
                <a:lnTo>
                  <a:pt x="90" y="4940"/>
                </a:lnTo>
                <a:lnTo>
                  <a:pt x="0" y="18554"/>
                </a:lnTo>
                <a:lnTo>
                  <a:pt x="5333" y="21755"/>
                </a:lnTo>
                <a:lnTo>
                  <a:pt x="16560" y="21755"/>
                </a:lnTo>
                <a:lnTo>
                  <a:pt x="20827" y="17348"/>
                </a:lnTo>
                <a:lnTo>
                  <a:pt x="20827" y="4940"/>
                </a:lnTo>
                <a:lnTo>
                  <a:pt x="17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10961896" y="5128083"/>
            <a:ext cx="168213" cy="240398"/>
          </a:xfrm>
          <a:prstGeom prst="rect">
            <a:avLst/>
          </a:prstGeom>
          <a:blipFill>
            <a:blip r:embed="rId1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11156891" y="5124067"/>
            <a:ext cx="158267" cy="240411"/>
          </a:xfrm>
          <a:prstGeom prst="rect">
            <a:avLst/>
          </a:prstGeom>
          <a:blipFill>
            <a:blip r:embed="rId1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11343867" y="5124070"/>
            <a:ext cx="251749" cy="282469"/>
          </a:xfrm>
          <a:prstGeom prst="rect">
            <a:avLst/>
          </a:prstGeom>
          <a:blipFill>
            <a:blip r:embed="rId1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11630679" y="5128085"/>
            <a:ext cx="161937" cy="240398"/>
          </a:xfrm>
          <a:prstGeom prst="rect">
            <a:avLst/>
          </a:prstGeom>
          <a:blipFill>
            <a:blip r:embed="rId1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10959010" y="5560546"/>
            <a:ext cx="124320" cy="84378"/>
          </a:xfrm>
          <a:prstGeom prst="rect">
            <a:avLst/>
          </a:prstGeom>
          <a:blipFill>
            <a:blip r:embed="rId1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11104511" y="5521642"/>
            <a:ext cx="23495" cy="123825"/>
          </a:xfrm>
          <a:custGeom>
            <a:avLst/>
            <a:gdLst/>
            <a:ahLst/>
            <a:cxnLst/>
            <a:rect l="l" t="t" r="r" b="b"/>
            <a:pathLst>
              <a:path w="23495" h="123825">
                <a:moveTo>
                  <a:pt x="19265" y="40982"/>
                </a:moveTo>
                <a:lnTo>
                  <a:pt x="3644" y="40982"/>
                </a:lnTo>
                <a:lnTo>
                  <a:pt x="3644" y="123278"/>
                </a:lnTo>
                <a:lnTo>
                  <a:pt x="19265" y="123278"/>
                </a:lnTo>
                <a:lnTo>
                  <a:pt x="19265" y="40982"/>
                </a:lnTo>
                <a:close/>
              </a:path>
              <a:path w="23495" h="123825">
                <a:moveTo>
                  <a:pt x="17703" y="0"/>
                </a:moveTo>
                <a:lnTo>
                  <a:pt x="5206" y="0"/>
                </a:lnTo>
                <a:lnTo>
                  <a:pt x="0" y="5219"/>
                </a:lnTo>
                <a:lnTo>
                  <a:pt x="0" y="17716"/>
                </a:lnTo>
                <a:lnTo>
                  <a:pt x="5206" y="22923"/>
                </a:lnTo>
                <a:lnTo>
                  <a:pt x="17703" y="22923"/>
                </a:lnTo>
                <a:lnTo>
                  <a:pt x="22923" y="17716"/>
                </a:lnTo>
                <a:lnTo>
                  <a:pt x="22923" y="5219"/>
                </a:lnTo>
                <a:lnTo>
                  <a:pt x="17703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11157636" y="5513666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7739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11226559" y="5539532"/>
            <a:ext cx="159560" cy="107480"/>
          </a:xfrm>
          <a:prstGeom prst="rect">
            <a:avLst/>
          </a:prstGeom>
          <a:blipFill>
            <a:blip r:embed="rId1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11505579" y="5560546"/>
            <a:ext cx="82638" cy="86474"/>
          </a:xfrm>
          <a:prstGeom prst="rect">
            <a:avLst/>
          </a:prstGeom>
          <a:blipFill>
            <a:blip r:embed="rId1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11409557" y="5560546"/>
            <a:ext cx="72923" cy="84378"/>
          </a:xfrm>
          <a:prstGeom prst="rect">
            <a:avLst/>
          </a:prstGeom>
          <a:blipFill>
            <a:blip r:embed="rId1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11620169" y="5513666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7739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11651780" y="5560550"/>
            <a:ext cx="72047" cy="86461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11855451" y="5560550"/>
            <a:ext cx="72047" cy="86461"/>
          </a:xfrm>
          <a:prstGeom prst="rect">
            <a:avLst/>
          </a:prstGeom>
          <a:blipFill>
            <a:blip r:embed="rId1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11745884" y="5513660"/>
            <a:ext cx="86461" cy="133350"/>
          </a:xfrm>
          <a:prstGeom prst="rect">
            <a:avLst/>
          </a:prstGeom>
          <a:blipFill>
            <a:blip r:embed="rId1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11946952" y="5560545"/>
            <a:ext cx="65112" cy="86474"/>
          </a:xfrm>
          <a:prstGeom prst="rect">
            <a:avLst/>
          </a:prstGeom>
          <a:blipFill>
            <a:blip r:embed="rId1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4176534" y="7349934"/>
            <a:ext cx="459618" cy="87364"/>
          </a:xfrm>
          <a:prstGeom prst="rect">
            <a:avLst/>
          </a:prstGeom>
          <a:blipFill>
            <a:blip r:embed="rId1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2994290" y="6962947"/>
            <a:ext cx="160947" cy="244424"/>
          </a:xfrm>
          <a:prstGeom prst="rect">
            <a:avLst/>
          </a:prstGeom>
          <a:blipFill>
            <a:blip r:embed="rId1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12809979" y="6962947"/>
            <a:ext cx="160947" cy="244424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13178936" y="6962947"/>
            <a:ext cx="160947" cy="244424"/>
          </a:xfrm>
          <a:prstGeom prst="rect">
            <a:avLst/>
          </a:prstGeom>
          <a:blipFill>
            <a:blip r:embed="rId1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12796224" y="8107841"/>
            <a:ext cx="1044392" cy="412664"/>
          </a:xfrm>
          <a:prstGeom prst="rect">
            <a:avLst/>
          </a:prstGeom>
          <a:blipFill>
            <a:blip r:embed="rId1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10960312" y="7891325"/>
            <a:ext cx="160934" cy="244424"/>
          </a:xfrm>
          <a:prstGeom prst="rect">
            <a:avLst/>
          </a:prstGeom>
          <a:blipFill>
            <a:blip r:embed="rId1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11140950" y="8085663"/>
            <a:ext cx="64135" cy="88265"/>
          </a:xfrm>
          <a:custGeom>
            <a:avLst/>
            <a:gdLst/>
            <a:ahLst/>
            <a:cxnLst/>
            <a:rect l="l" t="t" r="r" b="b"/>
            <a:pathLst>
              <a:path w="64134" h="88265">
                <a:moveTo>
                  <a:pt x="64109" y="0"/>
                </a:moveTo>
                <a:lnTo>
                  <a:pt x="23368" y="0"/>
                </a:lnTo>
                <a:lnTo>
                  <a:pt x="0" y="88137"/>
                </a:lnTo>
                <a:lnTo>
                  <a:pt x="35725" y="88137"/>
                </a:lnTo>
                <a:lnTo>
                  <a:pt x="64109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11233095" y="7891325"/>
            <a:ext cx="160934" cy="244424"/>
          </a:xfrm>
          <a:prstGeom prst="rect">
            <a:avLst/>
          </a:prstGeom>
          <a:blipFill>
            <a:blip r:embed="rId1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10954434" y="8427939"/>
            <a:ext cx="648122" cy="120968"/>
          </a:xfrm>
          <a:prstGeom prst="rect">
            <a:avLst/>
          </a:prstGeom>
          <a:blipFill>
            <a:blip r:embed="rId1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11645585" y="8427938"/>
            <a:ext cx="634375" cy="92269"/>
          </a:xfrm>
          <a:prstGeom prst="rect">
            <a:avLst/>
          </a:prstGeom>
          <a:blipFill>
            <a:blip r:embed="rId1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12291340" y="8504849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2001" y="0"/>
                </a:moveTo>
                <a:lnTo>
                  <a:pt x="2806" y="0"/>
                </a:lnTo>
                <a:lnTo>
                  <a:pt x="0" y="3606"/>
                </a:lnTo>
                <a:lnTo>
                  <a:pt x="0" y="12826"/>
                </a:lnTo>
                <a:lnTo>
                  <a:pt x="3873" y="15214"/>
                </a:lnTo>
                <a:lnTo>
                  <a:pt x="11607" y="15214"/>
                </a:lnTo>
                <a:lnTo>
                  <a:pt x="14681" y="12153"/>
                </a:lnTo>
                <a:lnTo>
                  <a:pt x="14681" y="3606"/>
                </a:lnTo>
                <a:lnTo>
                  <a:pt x="12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10956762" y="8207437"/>
            <a:ext cx="126565" cy="133350"/>
          </a:xfrm>
          <a:prstGeom prst="rect">
            <a:avLst/>
          </a:prstGeom>
          <a:blipFill>
            <a:blip r:embed="rId1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11113541" y="8207438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BD63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11146173" y="8207440"/>
            <a:ext cx="72923" cy="131267"/>
          </a:xfrm>
          <a:prstGeom prst="rect">
            <a:avLst/>
          </a:prstGeom>
          <a:blipFill>
            <a:blip r:embed="rId1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11238718" y="8219945"/>
            <a:ext cx="262865" cy="120851"/>
          </a:xfrm>
          <a:prstGeom prst="rect">
            <a:avLst/>
          </a:prstGeom>
          <a:blipFill>
            <a:blip r:embed="rId1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11564787" y="8207437"/>
            <a:ext cx="86461" cy="133350"/>
          </a:xfrm>
          <a:prstGeom prst="rect">
            <a:avLst/>
          </a:prstGeom>
          <a:blipFill>
            <a:blip r:embed="rId1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11671052" y="8254323"/>
            <a:ext cx="82638" cy="86474"/>
          </a:xfrm>
          <a:prstGeom prst="rect">
            <a:avLst/>
          </a:prstGeom>
          <a:blipFill>
            <a:blip r:embed="rId1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11831307" y="8207438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BD63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11862739" y="8215426"/>
            <a:ext cx="91676" cy="125362"/>
          </a:xfrm>
          <a:prstGeom prst="rect">
            <a:avLst/>
          </a:prstGeom>
          <a:blipFill>
            <a:blip r:embed="rId1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11974037" y="8254321"/>
            <a:ext cx="226767" cy="86474"/>
          </a:xfrm>
          <a:prstGeom prst="rect">
            <a:avLst/>
          </a:prstGeom>
          <a:blipFill>
            <a:blip r:embed="rId1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10973446" y="6962954"/>
            <a:ext cx="242070" cy="282469"/>
          </a:xfrm>
          <a:prstGeom prst="rect">
            <a:avLst/>
          </a:prstGeom>
          <a:blipFill>
            <a:blip r:embed="rId1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11239213" y="6966956"/>
            <a:ext cx="174955" cy="236410"/>
          </a:xfrm>
          <a:prstGeom prst="rect">
            <a:avLst/>
          </a:prstGeom>
          <a:blipFill>
            <a:blip r:embed="rId1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10964017" y="7570791"/>
            <a:ext cx="923292" cy="93060"/>
          </a:xfrm>
          <a:prstGeom prst="rect">
            <a:avLst/>
          </a:prstGeom>
          <a:blipFill>
            <a:blip r:embed="rId1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11897466" y="7648492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2014" y="0"/>
                </a:moveTo>
                <a:lnTo>
                  <a:pt x="2819" y="0"/>
                </a:lnTo>
                <a:lnTo>
                  <a:pt x="0" y="3606"/>
                </a:lnTo>
                <a:lnTo>
                  <a:pt x="0" y="12826"/>
                </a:lnTo>
                <a:lnTo>
                  <a:pt x="3886" y="15214"/>
                </a:lnTo>
                <a:lnTo>
                  <a:pt x="11620" y="15214"/>
                </a:lnTo>
                <a:lnTo>
                  <a:pt x="14693" y="12153"/>
                </a:lnTo>
                <a:lnTo>
                  <a:pt x="14693" y="3606"/>
                </a:lnTo>
                <a:lnTo>
                  <a:pt x="120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10966216" y="7325970"/>
            <a:ext cx="124320" cy="84378"/>
          </a:xfrm>
          <a:prstGeom prst="rect">
            <a:avLst/>
          </a:prstGeom>
          <a:blipFill>
            <a:blip r:embed="rId1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1111890" y="7287069"/>
            <a:ext cx="23495" cy="123825"/>
          </a:xfrm>
          <a:custGeom>
            <a:avLst/>
            <a:gdLst/>
            <a:ahLst/>
            <a:cxnLst/>
            <a:rect l="l" t="t" r="r" b="b"/>
            <a:pathLst>
              <a:path w="23495" h="123825">
                <a:moveTo>
                  <a:pt x="19265" y="40982"/>
                </a:moveTo>
                <a:lnTo>
                  <a:pt x="3644" y="40982"/>
                </a:lnTo>
                <a:lnTo>
                  <a:pt x="3644" y="123278"/>
                </a:lnTo>
                <a:lnTo>
                  <a:pt x="19265" y="123278"/>
                </a:lnTo>
                <a:lnTo>
                  <a:pt x="19265" y="40982"/>
                </a:lnTo>
                <a:close/>
              </a:path>
              <a:path w="23495" h="123825">
                <a:moveTo>
                  <a:pt x="17703" y="0"/>
                </a:moveTo>
                <a:lnTo>
                  <a:pt x="5206" y="0"/>
                </a:lnTo>
                <a:lnTo>
                  <a:pt x="0" y="5206"/>
                </a:lnTo>
                <a:lnTo>
                  <a:pt x="0" y="17716"/>
                </a:lnTo>
                <a:lnTo>
                  <a:pt x="5206" y="22923"/>
                </a:lnTo>
                <a:lnTo>
                  <a:pt x="17703" y="22923"/>
                </a:lnTo>
                <a:lnTo>
                  <a:pt x="22923" y="17716"/>
                </a:lnTo>
                <a:lnTo>
                  <a:pt x="22923" y="5206"/>
                </a:lnTo>
                <a:lnTo>
                  <a:pt x="17703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11165179" y="7279081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BD63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11197997" y="7279089"/>
            <a:ext cx="72923" cy="131267"/>
          </a:xfrm>
          <a:prstGeom prst="rect">
            <a:avLst/>
          </a:prstGeom>
          <a:blipFill>
            <a:blip r:embed="rId1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11290541" y="7291592"/>
            <a:ext cx="262004" cy="120851"/>
          </a:xfrm>
          <a:prstGeom prst="rect">
            <a:avLst/>
          </a:prstGeom>
          <a:blipFill>
            <a:blip r:embed="rId1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12797424" y="7571582"/>
            <a:ext cx="894971" cy="413465"/>
          </a:xfrm>
          <a:prstGeom prst="rect">
            <a:avLst/>
          </a:prstGeom>
          <a:blipFill>
            <a:blip r:embed="rId1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13702975" y="794231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2001" y="0"/>
                </a:moveTo>
                <a:lnTo>
                  <a:pt x="2806" y="0"/>
                </a:lnTo>
                <a:lnTo>
                  <a:pt x="0" y="3606"/>
                </a:lnTo>
                <a:lnTo>
                  <a:pt x="0" y="12826"/>
                </a:lnTo>
                <a:lnTo>
                  <a:pt x="3873" y="15214"/>
                </a:lnTo>
                <a:lnTo>
                  <a:pt x="11607" y="15214"/>
                </a:lnTo>
                <a:lnTo>
                  <a:pt x="14681" y="12153"/>
                </a:lnTo>
                <a:lnTo>
                  <a:pt x="14681" y="3606"/>
                </a:lnTo>
                <a:lnTo>
                  <a:pt x="120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12806432" y="7325970"/>
            <a:ext cx="124320" cy="84378"/>
          </a:xfrm>
          <a:prstGeom prst="rect">
            <a:avLst/>
          </a:prstGeom>
          <a:blipFill>
            <a:blip r:embed="rId1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12952094" y="7287069"/>
            <a:ext cx="23495" cy="123825"/>
          </a:xfrm>
          <a:custGeom>
            <a:avLst/>
            <a:gdLst/>
            <a:ahLst/>
            <a:cxnLst/>
            <a:rect l="l" t="t" r="r" b="b"/>
            <a:pathLst>
              <a:path w="23495" h="123825">
                <a:moveTo>
                  <a:pt x="19265" y="40982"/>
                </a:moveTo>
                <a:lnTo>
                  <a:pt x="3644" y="40982"/>
                </a:lnTo>
                <a:lnTo>
                  <a:pt x="3644" y="123278"/>
                </a:lnTo>
                <a:lnTo>
                  <a:pt x="19265" y="123278"/>
                </a:lnTo>
                <a:lnTo>
                  <a:pt x="19265" y="40982"/>
                </a:lnTo>
                <a:close/>
              </a:path>
              <a:path w="23495" h="123825">
                <a:moveTo>
                  <a:pt x="17716" y="0"/>
                </a:moveTo>
                <a:lnTo>
                  <a:pt x="5219" y="0"/>
                </a:lnTo>
                <a:lnTo>
                  <a:pt x="0" y="5206"/>
                </a:lnTo>
                <a:lnTo>
                  <a:pt x="0" y="17716"/>
                </a:lnTo>
                <a:lnTo>
                  <a:pt x="5219" y="22923"/>
                </a:lnTo>
                <a:lnTo>
                  <a:pt x="17716" y="22923"/>
                </a:lnTo>
                <a:lnTo>
                  <a:pt x="22923" y="17716"/>
                </a:lnTo>
                <a:lnTo>
                  <a:pt x="22923" y="5206"/>
                </a:lnTo>
                <a:lnTo>
                  <a:pt x="17716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13005396" y="7279081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BD63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13038221" y="7279089"/>
            <a:ext cx="72923" cy="131267"/>
          </a:xfrm>
          <a:prstGeom prst="rect">
            <a:avLst/>
          </a:prstGeom>
          <a:blipFill>
            <a:blip r:embed="rId1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13130770" y="7291592"/>
            <a:ext cx="262012" cy="120851"/>
          </a:xfrm>
          <a:prstGeom prst="rect">
            <a:avLst/>
          </a:prstGeom>
          <a:blipFill>
            <a:blip r:embed="rId1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8538630" y="7237751"/>
            <a:ext cx="142128" cy="74104"/>
          </a:xfrm>
          <a:prstGeom prst="rect">
            <a:avLst/>
          </a:prstGeom>
          <a:blipFill>
            <a:blip r:embed="rId1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711160" y="7245972"/>
            <a:ext cx="140163" cy="67805"/>
          </a:xfrm>
          <a:prstGeom prst="rect">
            <a:avLst/>
          </a:prstGeom>
          <a:blipFill>
            <a:blip r:embed="rId1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8544817" y="7392673"/>
            <a:ext cx="515949" cy="70577"/>
          </a:xfrm>
          <a:prstGeom prst="rect">
            <a:avLst/>
          </a:prstGeom>
          <a:blipFill>
            <a:blip r:embed="rId1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8544817" y="7539926"/>
            <a:ext cx="588063" cy="70577"/>
          </a:xfrm>
          <a:prstGeom prst="rect">
            <a:avLst/>
          </a:prstGeom>
          <a:blipFill>
            <a:blip r:embed="rId1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9486794" y="7396369"/>
            <a:ext cx="660188" cy="70576"/>
          </a:xfrm>
          <a:prstGeom prst="rect">
            <a:avLst/>
          </a:prstGeom>
          <a:blipFill>
            <a:blip r:embed="rId1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9480605" y="7542031"/>
            <a:ext cx="627167" cy="75702"/>
          </a:xfrm>
          <a:prstGeom prst="rect">
            <a:avLst/>
          </a:prstGeom>
          <a:blipFill>
            <a:blip r:embed="rId1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11541938" y="3299566"/>
            <a:ext cx="142875" cy="312420"/>
          </a:xfrm>
          <a:custGeom>
            <a:avLst/>
            <a:gdLst/>
            <a:ahLst/>
            <a:cxnLst/>
            <a:rect l="l" t="t" r="r" b="b"/>
            <a:pathLst>
              <a:path w="142875" h="312420">
                <a:moveTo>
                  <a:pt x="142328" y="60807"/>
                </a:moveTo>
                <a:lnTo>
                  <a:pt x="89446" y="60807"/>
                </a:lnTo>
                <a:lnTo>
                  <a:pt x="89446" y="311988"/>
                </a:lnTo>
                <a:lnTo>
                  <a:pt x="142328" y="311988"/>
                </a:lnTo>
                <a:lnTo>
                  <a:pt x="142328" y="60807"/>
                </a:lnTo>
                <a:close/>
              </a:path>
              <a:path w="142875" h="312420">
                <a:moveTo>
                  <a:pt x="142328" y="0"/>
                </a:moveTo>
                <a:lnTo>
                  <a:pt x="94297" y="0"/>
                </a:lnTo>
                <a:lnTo>
                  <a:pt x="0" y="78435"/>
                </a:lnTo>
                <a:lnTo>
                  <a:pt x="30848" y="115011"/>
                </a:lnTo>
                <a:lnTo>
                  <a:pt x="89446" y="60807"/>
                </a:lnTo>
                <a:lnTo>
                  <a:pt x="142328" y="60807"/>
                </a:lnTo>
                <a:lnTo>
                  <a:pt x="142328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11751726" y="3294279"/>
            <a:ext cx="208915" cy="317500"/>
          </a:xfrm>
          <a:custGeom>
            <a:avLst/>
            <a:gdLst/>
            <a:ahLst/>
            <a:cxnLst/>
            <a:rect l="l" t="t" r="r" b="b"/>
            <a:pathLst>
              <a:path w="208915" h="317500">
                <a:moveTo>
                  <a:pt x="201137" y="50228"/>
                </a:moveTo>
                <a:lnTo>
                  <a:pt x="107962" y="50228"/>
                </a:lnTo>
                <a:lnTo>
                  <a:pt x="125282" y="53038"/>
                </a:lnTo>
                <a:lnTo>
                  <a:pt x="139749" y="61137"/>
                </a:lnTo>
                <a:lnTo>
                  <a:pt x="149669" y="74027"/>
                </a:lnTo>
                <a:lnTo>
                  <a:pt x="153352" y="91211"/>
                </a:lnTo>
                <a:lnTo>
                  <a:pt x="150372" y="106605"/>
                </a:lnTo>
                <a:lnTo>
                  <a:pt x="142725" y="120467"/>
                </a:lnTo>
                <a:lnTo>
                  <a:pt x="132349" y="132921"/>
                </a:lnTo>
                <a:lnTo>
                  <a:pt x="121183" y="144094"/>
                </a:lnTo>
                <a:lnTo>
                  <a:pt x="0" y="261315"/>
                </a:lnTo>
                <a:lnTo>
                  <a:pt x="0" y="317284"/>
                </a:lnTo>
                <a:lnTo>
                  <a:pt x="208876" y="317284"/>
                </a:lnTo>
                <a:lnTo>
                  <a:pt x="208876" y="269684"/>
                </a:lnTo>
                <a:lnTo>
                  <a:pt x="64338" y="269684"/>
                </a:lnTo>
                <a:lnTo>
                  <a:pt x="160845" y="180238"/>
                </a:lnTo>
                <a:lnTo>
                  <a:pt x="180067" y="160644"/>
                </a:lnTo>
                <a:lnTo>
                  <a:pt x="195276" y="139523"/>
                </a:lnTo>
                <a:lnTo>
                  <a:pt x="205277" y="115842"/>
                </a:lnTo>
                <a:lnTo>
                  <a:pt x="208876" y="88569"/>
                </a:lnTo>
                <a:lnTo>
                  <a:pt x="201137" y="50228"/>
                </a:lnTo>
                <a:close/>
              </a:path>
              <a:path w="208915" h="317500">
                <a:moveTo>
                  <a:pt x="107962" y="0"/>
                </a:moveTo>
                <a:lnTo>
                  <a:pt x="68732" y="5652"/>
                </a:lnTo>
                <a:lnTo>
                  <a:pt x="37022" y="22417"/>
                </a:lnTo>
                <a:lnTo>
                  <a:pt x="14895" y="50004"/>
                </a:lnTo>
                <a:lnTo>
                  <a:pt x="4419" y="88125"/>
                </a:lnTo>
                <a:lnTo>
                  <a:pt x="59944" y="92532"/>
                </a:lnTo>
                <a:lnTo>
                  <a:pt x="65275" y="75142"/>
                </a:lnTo>
                <a:lnTo>
                  <a:pt x="75523" y="61798"/>
                </a:lnTo>
                <a:lnTo>
                  <a:pt x="89987" y="53245"/>
                </a:lnTo>
                <a:lnTo>
                  <a:pt x="107962" y="50228"/>
                </a:lnTo>
                <a:lnTo>
                  <a:pt x="201137" y="50228"/>
                </a:lnTo>
                <a:lnTo>
                  <a:pt x="200979" y="49447"/>
                </a:lnTo>
                <a:lnTo>
                  <a:pt x="179408" y="21810"/>
                </a:lnTo>
                <a:lnTo>
                  <a:pt x="147342" y="5411"/>
                </a:lnTo>
                <a:lnTo>
                  <a:pt x="107962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11987159" y="3294272"/>
            <a:ext cx="222250" cy="317500"/>
          </a:xfrm>
          <a:custGeom>
            <a:avLst/>
            <a:gdLst/>
            <a:ahLst/>
            <a:cxnLst/>
            <a:rect l="l" t="t" r="r" b="b"/>
            <a:pathLst>
              <a:path w="222250" h="317500">
                <a:moveTo>
                  <a:pt x="187066" y="200952"/>
                </a:moveTo>
                <a:lnTo>
                  <a:pt x="122881" y="200952"/>
                </a:lnTo>
                <a:lnTo>
                  <a:pt x="123757" y="201841"/>
                </a:lnTo>
                <a:lnTo>
                  <a:pt x="48840" y="317284"/>
                </a:lnTo>
                <a:lnTo>
                  <a:pt x="113178" y="317284"/>
                </a:lnTo>
                <a:lnTo>
                  <a:pt x="187066" y="200952"/>
                </a:lnTo>
                <a:close/>
              </a:path>
              <a:path w="222250" h="317500">
                <a:moveTo>
                  <a:pt x="110981" y="0"/>
                </a:moveTo>
                <a:lnTo>
                  <a:pt x="66667" y="7554"/>
                </a:lnTo>
                <a:lnTo>
                  <a:pt x="31485" y="29032"/>
                </a:lnTo>
                <a:lnTo>
                  <a:pt x="8286" y="62654"/>
                </a:lnTo>
                <a:lnTo>
                  <a:pt x="2" y="106210"/>
                </a:lnTo>
                <a:lnTo>
                  <a:pt x="0" y="107086"/>
                </a:lnTo>
                <a:lnTo>
                  <a:pt x="6841" y="145070"/>
                </a:lnTo>
                <a:lnTo>
                  <a:pt x="26199" y="176764"/>
                </a:lnTo>
                <a:lnTo>
                  <a:pt x="55887" y="198296"/>
                </a:lnTo>
                <a:lnTo>
                  <a:pt x="93798" y="206235"/>
                </a:lnTo>
                <a:lnTo>
                  <a:pt x="101932" y="205906"/>
                </a:lnTo>
                <a:lnTo>
                  <a:pt x="109987" y="204917"/>
                </a:lnTo>
                <a:lnTo>
                  <a:pt x="117219" y="203267"/>
                </a:lnTo>
                <a:lnTo>
                  <a:pt x="122881" y="200952"/>
                </a:lnTo>
                <a:lnTo>
                  <a:pt x="187066" y="200952"/>
                </a:lnTo>
                <a:lnTo>
                  <a:pt x="192947" y="191693"/>
                </a:lnTo>
                <a:lnTo>
                  <a:pt x="204740" y="171398"/>
                </a:lnTo>
                <a:lnTo>
                  <a:pt x="208095" y="163931"/>
                </a:lnTo>
                <a:lnTo>
                  <a:pt x="109660" y="163931"/>
                </a:lnTo>
                <a:lnTo>
                  <a:pt x="87574" y="159450"/>
                </a:lnTo>
                <a:lnTo>
                  <a:pt x="69496" y="147243"/>
                </a:lnTo>
                <a:lnTo>
                  <a:pt x="57286" y="129170"/>
                </a:lnTo>
                <a:lnTo>
                  <a:pt x="52802" y="107086"/>
                </a:lnTo>
                <a:lnTo>
                  <a:pt x="57286" y="85008"/>
                </a:lnTo>
                <a:lnTo>
                  <a:pt x="69496" y="66933"/>
                </a:lnTo>
                <a:lnTo>
                  <a:pt x="87574" y="54724"/>
                </a:lnTo>
                <a:lnTo>
                  <a:pt x="109660" y="50241"/>
                </a:lnTo>
                <a:lnTo>
                  <a:pt x="205981" y="50241"/>
                </a:lnTo>
                <a:lnTo>
                  <a:pt x="190961" y="28316"/>
                </a:lnTo>
                <a:lnTo>
                  <a:pt x="155845" y="7299"/>
                </a:lnTo>
                <a:lnTo>
                  <a:pt x="110981" y="0"/>
                </a:lnTo>
                <a:close/>
              </a:path>
              <a:path w="222250" h="317500">
                <a:moveTo>
                  <a:pt x="205981" y="50241"/>
                </a:moveTo>
                <a:lnTo>
                  <a:pt x="109660" y="50241"/>
                </a:lnTo>
                <a:lnTo>
                  <a:pt x="131738" y="54724"/>
                </a:lnTo>
                <a:lnTo>
                  <a:pt x="149813" y="66933"/>
                </a:lnTo>
                <a:lnTo>
                  <a:pt x="162022" y="85008"/>
                </a:lnTo>
                <a:lnTo>
                  <a:pt x="166505" y="107086"/>
                </a:lnTo>
                <a:lnTo>
                  <a:pt x="162022" y="129170"/>
                </a:lnTo>
                <a:lnTo>
                  <a:pt x="149813" y="147243"/>
                </a:lnTo>
                <a:lnTo>
                  <a:pt x="131738" y="159450"/>
                </a:lnTo>
                <a:lnTo>
                  <a:pt x="109660" y="163931"/>
                </a:lnTo>
                <a:lnTo>
                  <a:pt x="208095" y="163931"/>
                </a:lnTo>
                <a:lnTo>
                  <a:pt x="213932" y="150937"/>
                </a:lnTo>
                <a:lnTo>
                  <a:pt x="219902" y="129484"/>
                </a:lnTo>
                <a:lnTo>
                  <a:pt x="222030" y="106210"/>
                </a:lnTo>
                <a:lnTo>
                  <a:pt x="213849" y="61727"/>
                </a:lnTo>
                <a:lnTo>
                  <a:pt x="205981" y="50241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12286081" y="3520673"/>
            <a:ext cx="133896" cy="90881"/>
          </a:xfrm>
          <a:prstGeom prst="rect">
            <a:avLst/>
          </a:prstGeom>
          <a:blipFill>
            <a:blip r:embed="rId1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12446317" y="3478783"/>
            <a:ext cx="24765" cy="133350"/>
          </a:xfrm>
          <a:custGeom>
            <a:avLst/>
            <a:gdLst/>
            <a:ahLst/>
            <a:cxnLst/>
            <a:rect l="l" t="t" r="r" b="b"/>
            <a:pathLst>
              <a:path w="24765" h="133350">
                <a:moveTo>
                  <a:pt x="20764" y="44132"/>
                </a:moveTo>
                <a:lnTo>
                  <a:pt x="3937" y="44132"/>
                </a:lnTo>
                <a:lnTo>
                  <a:pt x="3937" y="132765"/>
                </a:lnTo>
                <a:lnTo>
                  <a:pt x="20764" y="132765"/>
                </a:lnTo>
                <a:lnTo>
                  <a:pt x="20764" y="44132"/>
                </a:lnTo>
                <a:close/>
              </a:path>
              <a:path w="24765" h="133350">
                <a:moveTo>
                  <a:pt x="19075" y="0"/>
                </a:moveTo>
                <a:lnTo>
                  <a:pt x="5626" y="0"/>
                </a:lnTo>
                <a:lnTo>
                  <a:pt x="0" y="5613"/>
                </a:lnTo>
                <a:lnTo>
                  <a:pt x="0" y="19075"/>
                </a:lnTo>
                <a:lnTo>
                  <a:pt x="5626" y="24688"/>
                </a:lnTo>
                <a:lnTo>
                  <a:pt x="19075" y="24688"/>
                </a:lnTo>
                <a:lnTo>
                  <a:pt x="24688" y="19075"/>
                </a:lnTo>
                <a:lnTo>
                  <a:pt x="24688" y="5613"/>
                </a:lnTo>
                <a:lnTo>
                  <a:pt x="19075" y="0"/>
                </a:lnTo>
                <a:close/>
              </a:path>
            </a:pathLst>
          </a:custGeom>
          <a:solidFill>
            <a:srgbClr val="BD638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12507080" y="3470186"/>
            <a:ext cx="0" cy="141605"/>
          </a:xfrm>
          <a:custGeom>
            <a:avLst/>
            <a:gdLst/>
            <a:ahLst/>
            <a:cxnLst/>
            <a:rect l="l" t="t" r="r" b="b"/>
            <a:pathLst>
              <a:path w="0" h="141604">
                <a:moveTo>
                  <a:pt x="0" y="0"/>
                </a:moveTo>
                <a:lnTo>
                  <a:pt x="0" y="141376"/>
                </a:lnTo>
              </a:path>
            </a:pathLst>
          </a:custGeom>
          <a:ln w="16827">
            <a:solidFill>
              <a:srgbClr val="BD638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8146594" y="5632597"/>
            <a:ext cx="1724383" cy="263930"/>
          </a:xfrm>
          <a:prstGeom prst="rect">
            <a:avLst/>
          </a:prstGeom>
          <a:blipFill>
            <a:blip r:embed="rId1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13795827" y="5170901"/>
            <a:ext cx="851616" cy="232666"/>
          </a:xfrm>
          <a:prstGeom prst="rect">
            <a:avLst/>
          </a:prstGeom>
          <a:blipFill>
            <a:blip r:embed="rId1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12377484" y="5512501"/>
            <a:ext cx="1278002" cy="93466"/>
          </a:xfrm>
          <a:prstGeom prst="rect">
            <a:avLst/>
          </a:prstGeom>
          <a:blipFill>
            <a:blip r:embed="rId1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12372397" y="5672763"/>
            <a:ext cx="1704284" cy="120023"/>
          </a:xfrm>
          <a:prstGeom prst="rect">
            <a:avLst/>
          </a:prstGeom>
          <a:blipFill>
            <a:blip r:embed="rId1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14085239" y="5744323"/>
            <a:ext cx="20955" cy="22225"/>
          </a:xfrm>
          <a:custGeom>
            <a:avLst/>
            <a:gdLst/>
            <a:ahLst/>
            <a:cxnLst/>
            <a:rect l="l" t="t" r="r" b="b"/>
            <a:pathLst>
              <a:path w="20955" h="22225">
                <a:moveTo>
                  <a:pt x="17094" y="0"/>
                </a:moveTo>
                <a:lnTo>
                  <a:pt x="3594" y="0"/>
                </a:lnTo>
                <a:lnTo>
                  <a:pt x="90" y="4940"/>
                </a:lnTo>
                <a:lnTo>
                  <a:pt x="0" y="18554"/>
                </a:lnTo>
                <a:lnTo>
                  <a:pt x="5334" y="21767"/>
                </a:lnTo>
                <a:lnTo>
                  <a:pt x="16560" y="21767"/>
                </a:lnTo>
                <a:lnTo>
                  <a:pt x="20828" y="17360"/>
                </a:lnTo>
                <a:lnTo>
                  <a:pt x="20828" y="4940"/>
                </a:lnTo>
                <a:lnTo>
                  <a:pt x="170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12382694" y="5137538"/>
            <a:ext cx="424384" cy="278465"/>
          </a:xfrm>
          <a:prstGeom prst="rect">
            <a:avLst/>
          </a:prstGeom>
          <a:blipFill>
            <a:blip r:embed="rId1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12842813" y="5133527"/>
            <a:ext cx="159588" cy="244411"/>
          </a:xfrm>
          <a:prstGeom prst="rect">
            <a:avLst/>
          </a:prstGeom>
          <a:blipFill>
            <a:blip r:embed="rId1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13052669" y="5289555"/>
            <a:ext cx="124320" cy="84378"/>
          </a:xfrm>
          <a:prstGeom prst="rect">
            <a:avLst/>
          </a:prstGeom>
          <a:blipFill>
            <a:blip r:embed="rId1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13196772" y="5250662"/>
            <a:ext cx="23495" cy="123825"/>
          </a:xfrm>
          <a:custGeom>
            <a:avLst/>
            <a:gdLst/>
            <a:ahLst/>
            <a:cxnLst/>
            <a:rect l="l" t="t" r="r" b="b"/>
            <a:pathLst>
              <a:path w="23494" h="123825">
                <a:moveTo>
                  <a:pt x="19265" y="40970"/>
                </a:moveTo>
                <a:lnTo>
                  <a:pt x="3644" y="40970"/>
                </a:lnTo>
                <a:lnTo>
                  <a:pt x="3644" y="123266"/>
                </a:lnTo>
                <a:lnTo>
                  <a:pt x="19265" y="123266"/>
                </a:lnTo>
                <a:lnTo>
                  <a:pt x="19265" y="40970"/>
                </a:lnTo>
                <a:close/>
              </a:path>
              <a:path w="23494" h="123825">
                <a:moveTo>
                  <a:pt x="17716" y="0"/>
                </a:moveTo>
                <a:lnTo>
                  <a:pt x="5207" y="0"/>
                </a:lnTo>
                <a:lnTo>
                  <a:pt x="0" y="5206"/>
                </a:lnTo>
                <a:lnTo>
                  <a:pt x="0" y="17703"/>
                </a:lnTo>
                <a:lnTo>
                  <a:pt x="5207" y="22910"/>
                </a:lnTo>
                <a:lnTo>
                  <a:pt x="17716" y="22910"/>
                </a:lnTo>
                <a:lnTo>
                  <a:pt x="22923" y="17703"/>
                </a:lnTo>
                <a:lnTo>
                  <a:pt x="22923" y="5206"/>
                </a:lnTo>
                <a:lnTo>
                  <a:pt x="17716" y="0"/>
                </a:lnTo>
                <a:close/>
              </a:path>
            </a:pathLst>
          </a:custGeom>
          <a:solidFill>
            <a:srgbClr val="7739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13248512" y="5242674"/>
            <a:ext cx="0" cy="131445"/>
          </a:xfrm>
          <a:custGeom>
            <a:avLst/>
            <a:gdLst/>
            <a:ahLst/>
            <a:cxnLst/>
            <a:rect l="l" t="t" r="r" b="b"/>
            <a:pathLst>
              <a:path w="0" h="131445">
                <a:moveTo>
                  <a:pt x="0" y="0"/>
                </a:moveTo>
                <a:lnTo>
                  <a:pt x="0" y="131267"/>
                </a:lnTo>
              </a:path>
            </a:pathLst>
          </a:custGeom>
          <a:ln w="15621">
            <a:solidFill>
              <a:srgbClr val="77395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13279767" y="5242673"/>
            <a:ext cx="350048" cy="133356"/>
          </a:xfrm>
          <a:prstGeom prst="rect">
            <a:avLst/>
          </a:prstGeom>
          <a:blipFill>
            <a:blip r:embed="rId1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12390463" y="5879988"/>
            <a:ext cx="145949" cy="84251"/>
          </a:xfrm>
          <a:prstGeom prst="rect">
            <a:avLst/>
          </a:prstGeom>
          <a:blipFill>
            <a:blip r:embed="rId1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12581435" y="5883054"/>
            <a:ext cx="105346" cy="81978"/>
          </a:xfrm>
          <a:prstGeom prst="rect">
            <a:avLst/>
          </a:prstGeom>
          <a:blipFill>
            <a:blip r:embed="rId1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12724210" y="5872783"/>
            <a:ext cx="144508" cy="91592"/>
          </a:xfrm>
          <a:prstGeom prst="rect">
            <a:avLst/>
          </a:prstGeom>
          <a:blipFill>
            <a:blip r:embed="rId1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12828372" y="5872783"/>
            <a:ext cx="945981" cy="92257"/>
          </a:xfrm>
          <a:prstGeom prst="rect">
            <a:avLst/>
          </a:prstGeom>
          <a:blipFill>
            <a:blip r:embed="rId1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12383645" y="6032256"/>
            <a:ext cx="906575" cy="119891"/>
          </a:xfrm>
          <a:prstGeom prst="rect">
            <a:avLst/>
          </a:prstGeom>
          <a:blipFill>
            <a:blip r:embed="rId1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13249025" y="6239065"/>
            <a:ext cx="849654" cy="385315"/>
          </a:xfrm>
          <a:prstGeom prst="rect">
            <a:avLst/>
          </a:prstGeom>
          <a:blipFill>
            <a:blip r:embed="rId1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12381518" y="6239065"/>
            <a:ext cx="718404" cy="359363"/>
          </a:xfrm>
          <a:prstGeom prst="rect">
            <a:avLst/>
          </a:prstGeom>
          <a:blipFill>
            <a:blip r:embed="rId1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10014498" y="8446579"/>
            <a:ext cx="129413" cy="131794"/>
          </a:xfrm>
          <a:prstGeom prst="rect">
            <a:avLst/>
          </a:prstGeom>
          <a:blipFill>
            <a:blip r:embed="rId1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10014503" y="8606483"/>
            <a:ext cx="129413" cy="131789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10014498" y="8971177"/>
            <a:ext cx="129413" cy="131796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10014498" y="9123464"/>
            <a:ext cx="129413" cy="131800"/>
          </a:xfrm>
          <a:prstGeom prst="rect">
            <a:avLst/>
          </a:prstGeom>
          <a:blipFill>
            <a:blip r:embed="rId1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10014503" y="9489686"/>
            <a:ext cx="129413" cy="131782"/>
          </a:xfrm>
          <a:prstGeom prst="rect">
            <a:avLst/>
          </a:prstGeom>
          <a:blipFill>
            <a:blip r:embed="rId1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10014503" y="9641911"/>
            <a:ext cx="129413" cy="131792"/>
          </a:xfrm>
          <a:prstGeom prst="rect">
            <a:avLst/>
          </a:prstGeom>
          <a:blipFill>
            <a:blip r:embed="rId1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0" y="2813293"/>
            <a:ext cx="7056120" cy="0"/>
          </a:xfrm>
          <a:custGeom>
            <a:avLst/>
            <a:gdLst/>
            <a:ahLst/>
            <a:cxnLst/>
            <a:rect l="l" t="t" r="r" b="b"/>
            <a:pathLst>
              <a:path w="7056120" h="0">
                <a:moveTo>
                  <a:pt x="0" y="0"/>
                </a:moveTo>
                <a:lnTo>
                  <a:pt x="7056000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7595994" y="2813293"/>
            <a:ext cx="6828155" cy="0"/>
          </a:xfrm>
          <a:custGeom>
            <a:avLst/>
            <a:gdLst/>
            <a:ahLst/>
            <a:cxnLst/>
            <a:rect l="l" t="t" r="r" b="b"/>
            <a:pathLst>
              <a:path w="6828155" h="0">
                <a:moveTo>
                  <a:pt x="0" y="0"/>
                </a:moveTo>
                <a:lnTo>
                  <a:pt x="682772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 txBox="1"/>
          <p:nvPr/>
        </p:nvSpPr>
        <p:spPr>
          <a:xfrm>
            <a:off x="4832300" y="190666"/>
            <a:ext cx="2243455" cy="1968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200"/>
              </a:lnSpc>
              <a:spcBef>
                <a:spcPts val="100"/>
              </a:spcBef>
            </a:pP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acordo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IBGE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Censo </a:t>
            </a:r>
            <a:r>
              <a:rPr dirty="0" sz="1200" spc="-55" b="1" i="1">
                <a:solidFill>
                  <a:srgbClr val="FFFFFF"/>
                </a:solidFill>
                <a:latin typeface="Calibri"/>
                <a:cs typeface="Calibri"/>
              </a:rPr>
              <a:t>2017,  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área rural 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Paraná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existem 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846.642 pessoas 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ocupando</a:t>
            </a:r>
            <a:r>
              <a:rPr dirty="0" sz="1200" spc="-20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30" b="1" i="1">
                <a:solidFill>
                  <a:srgbClr val="FFFFFF"/>
                </a:solidFill>
                <a:latin typeface="Calibri"/>
                <a:cs typeface="Calibri"/>
              </a:rPr>
              <a:t>305.154 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estabelecimentos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caracterizando 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forte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redução </a:t>
            </a:r>
            <a:r>
              <a:rPr dirty="0" sz="1200" spc="20" b="1" i="1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número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propriedades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rurais que,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em </a:t>
            </a:r>
            <a:r>
              <a:rPr dirty="0" sz="1200" spc="10" b="1" i="1">
                <a:solidFill>
                  <a:srgbClr val="FFFFFF"/>
                </a:solidFill>
                <a:latin typeface="Calibri"/>
                <a:cs typeface="Calibri"/>
              </a:rPr>
              <a:t>2006 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era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200" spc="-25" b="1" i="1">
                <a:solidFill>
                  <a:srgbClr val="FFFFFF"/>
                </a:solidFill>
                <a:latin typeface="Calibri"/>
                <a:cs typeface="Calibri"/>
              </a:rPr>
              <a:t>371.063</a:t>
            </a:r>
            <a:r>
              <a:rPr dirty="0" sz="1200" spc="-1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estabelecimentos.</a:t>
            </a:r>
            <a:endParaRPr sz="1200">
              <a:latin typeface="Calibri"/>
              <a:cs typeface="Calibri"/>
            </a:endParaRPr>
          </a:p>
          <a:p>
            <a:pPr marL="12700" marR="58419">
              <a:lnSpc>
                <a:spcPct val="106200"/>
              </a:lnSpc>
            </a:pP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Destaca-se,</a:t>
            </a:r>
            <a:r>
              <a:rPr dirty="0" sz="12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20" b="1" i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Paraná,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tamanho 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estabelecimentos.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dirty="0" sz="1200" spc="-20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total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40" b="1" i="1">
                <a:solidFill>
                  <a:srgbClr val="FFFFFF"/>
                </a:solidFill>
                <a:latin typeface="Calibri"/>
                <a:cs typeface="Calibri"/>
              </a:rPr>
              <a:t>259.101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possui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até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dirty="0" sz="1200" spc="-1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hectares.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7839130" y="190088"/>
            <a:ext cx="1647189" cy="4191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 spc="-130" b="1">
                <a:solidFill>
                  <a:srgbClr val="FFF200"/>
                </a:solidFill>
                <a:latin typeface="Century Gothic"/>
                <a:cs typeface="Century Gothic"/>
              </a:rPr>
              <a:t>COM </a:t>
            </a:r>
            <a:r>
              <a:rPr dirty="0" sz="1000" spc="-35" b="1">
                <a:solidFill>
                  <a:srgbClr val="FFF200"/>
                </a:solidFill>
                <a:latin typeface="Century Gothic"/>
                <a:cs typeface="Century Gothic"/>
              </a:rPr>
              <a:t>MENOS </a:t>
            </a:r>
            <a:r>
              <a:rPr dirty="0" sz="1000" spc="5" b="1">
                <a:solidFill>
                  <a:srgbClr val="FFF200"/>
                </a:solidFill>
                <a:latin typeface="Century Gothic"/>
                <a:cs typeface="Century Gothic"/>
              </a:rPr>
              <a:t>DE </a:t>
            </a:r>
            <a:r>
              <a:rPr dirty="0" sz="1000" spc="-25" b="1">
                <a:solidFill>
                  <a:srgbClr val="FFF200"/>
                </a:solidFill>
                <a:latin typeface="Century Gothic"/>
                <a:cs typeface="Century Gothic"/>
              </a:rPr>
              <a:t>01</a:t>
            </a:r>
            <a:r>
              <a:rPr dirty="0" sz="1000" spc="-210" b="1">
                <a:solidFill>
                  <a:srgbClr val="FFF200"/>
                </a:solidFill>
                <a:latin typeface="Century Gothic"/>
                <a:cs typeface="Century Gothic"/>
              </a:rPr>
              <a:t> </a:t>
            </a:r>
            <a:r>
              <a:rPr dirty="0" sz="1000" spc="-20" b="1">
                <a:solidFill>
                  <a:srgbClr val="FFF200"/>
                </a:solidFill>
                <a:latin typeface="Century Gothic"/>
                <a:cs typeface="Century Gothic"/>
              </a:rPr>
              <a:t>HECTARE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00" b="1">
                <a:solidFill>
                  <a:srgbClr val="FFF200"/>
                </a:solidFill>
                <a:latin typeface="Calibri"/>
                <a:cs typeface="Calibri"/>
              </a:rPr>
              <a:t>24.876</a:t>
            </a:r>
            <a:r>
              <a:rPr dirty="0" sz="1200" spc="-70" b="1">
                <a:solidFill>
                  <a:srgbClr val="FFF200"/>
                </a:solidFill>
                <a:latin typeface="Calibri"/>
                <a:cs typeface="Calibri"/>
              </a:rPr>
              <a:t> </a:t>
            </a:r>
            <a:r>
              <a:rPr dirty="0" sz="1000" spc="15" b="1">
                <a:solidFill>
                  <a:srgbClr val="FFF200"/>
                </a:solidFill>
                <a:latin typeface="Calibri"/>
                <a:cs typeface="Calibri"/>
              </a:rPr>
              <a:t>estabelecimentos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7839090" y="753219"/>
            <a:ext cx="1519555" cy="4191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 spc="5" b="1">
                <a:solidFill>
                  <a:srgbClr val="FFF200"/>
                </a:solidFill>
                <a:latin typeface="Century Gothic"/>
                <a:cs typeface="Century Gothic"/>
              </a:rPr>
              <a:t>DE</a:t>
            </a:r>
            <a:r>
              <a:rPr dirty="0" sz="1000" spc="-195" b="1">
                <a:solidFill>
                  <a:srgbClr val="FFF200"/>
                </a:solidFill>
                <a:latin typeface="Century Gothic"/>
                <a:cs typeface="Century Gothic"/>
              </a:rPr>
              <a:t> </a:t>
            </a:r>
            <a:r>
              <a:rPr dirty="0" sz="1000" spc="-25" b="1">
                <a:solidFill>
                  <a:srgbClr val="FFF200"/>
                </a:solidFill>
                <a:latin typeface="Century Gothic"/>
                <a:cs typeface="Century Gothic"/>
              </a:rPr>
              <a:t>01 </a:t>
            </a:r>
            <a:r>
              <a:rPr dirty="0" sz="1000" spc="-85" b="1">
                <a:solidFill>
                  <a:srgbClr val="FFF200"/>
                </a:solidFill>
                <a:latin typeface="Century Gothic"/>
                <a:cs typeface="Century Gothic"/>
              </a:rPr>
              <a:t>A </a:t>
            </a:r>
            <a:r>
              <a:rPr dirty="0" sz="1000" spc="-30" b="1">
                <a:solidFill>
                  <a:srgbClr val="FFF200"/>
                </a:solidFill>
                <a:latin typeface="Century Gothic"/>
                <a:cs typeface="Century Gothic"/>
              </a:rPr>
              <a:t>10 </a:t>
            </a:r>
            <a:r>
              <a:rPr dirty="0" sz="1000" spc="-15" b="1">
                <a:solidFill>
                  <a:srgbClr val="FFF200"/>
                </a:solidFill>
                <a:latin typeface="Century Gothic"/>
                <a:cs typeface="Century Gothic"/>
              </a:rPr>
              <a:t>HECTARES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00" spc="-20" b="1">
                <a:solidFill>
                  <a:srgbClr val="FFF200"/>
                </a:solidFill>
                <a:latin typeface="Calibri"/>
                <a:cs typeface="Calibri"/>
              </a:rPr>
              <a:t>115.378</a:t>
            </a:r>
            <a:r>
              <a:rPr dirty="0" sz="1200" spc="-70" b="1">
                <a:solidFill>
                  <a:srgbClr val="FFF200"/>
                </a:solidFill>
                <a:latin typeface="Calibri"/>
                <a:cs typeface="Calibri"/>
              </a:rPr>
              <a:t> </a:t>
            </a:r>
            <a:r>
              <a:rPr dirty="0" sz="1000" spc="15" b="1">
                <a:solidFill>
                  <a:srgbClr val="FFF200"/>
                </a:solidFill>
                <a:latin typeface="Calibri"/>
                <a:cs typeface="Calibri"/>
              </a:rPr>
              <a:t>estabelecimentos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7839126" y="1316321"/>
            <a:ext cx="1527175" cy="41910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 spc="5" b="1">
                <a:solidFill>
                  <a:srgbClr val="FFF200"/>
                </a:solidFill>
                <a:latin typeface="Century Gothic"/>
                <a:cs typeface="Century Gothic"/>
              </a:rPr>
              <a:t>DE </a:t>
            </a:r>
            <a:r>
              <a:rPr dirty="0" sz="1000" spc="-40" b="1">
                <a:solidFill>
                  <a:srgbClr val="FFF200"/>
                </a:solidFill>
                <a:latin typeface="Century Gothic"/>
                <a:cs typeface="Century Gothic"/>
              </a:rPr>
              <a:t>10,1 </a:t>
            </a:r>
            <a:r>
              <a:rPr dirty="0" sz="1000" spc="-85" b="1">
                <a:solidFill>
                  <a:srgbClr val="FFF200"/>
                </a:solidFill>
                <a:latin typeface="Century Gothic"/>
                <a:cs typeface="Century Gothic"/>
              </a:rPr>
              <a:t>A </a:t>
            </a:r>
            <a:r>
              <a:rPr dirty="0" sz="1000" spc="-10" b="1">
                <a:solidFill>
                  <a:srgbClr val="FFF200"/>
                </a:solidFill>
                <a:latin typeface="Century Gothic"/>
                <a:cs typeface="Century Gothic"/>
              </a:rPr>
              <a:t>50</a:t>
            </a:r>
            <a:r>
              <a:rPr dirty="0" sz="1000" spc="-215" b="1">
                <a:solidFill>
                  <a:srgbClr val="FFF200"/>
                </a:solidFill>
                <a:latin typeface="Century Gothic"/>
                <a:cs typeface="Century Gothic"/>
              </a:rPr>
              <a:t> </a:t>
            </a:r>
            <a:r>
              <a:rPr dirty="0" sz="1000" spc="-15" b="1">
                <a:solidFill>
                  <a:srgbClr val="FFF200"/>
                </a:solidFill>
                <a:latin typeface="Century Gothic"/>
                <a:cs typeface="Century Gothic"/>
              </a:rPr>
              <a:t>HECTARES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00" spc="-10" b="1">
                <a:solidFill>
                  <a:srgbClr val="FFF200"/>
                </a:solidFill>
                <a:latin typeface="Calibri"/>
                <a:cs typeface="Calibri"/>
              </a:rPr>
              <a:t>118.847</a:t>
            </a:r>
            <a:r>
              <a:rPr dirty="0" sz="1200" spc="-75" b="1">
                <a:solidFill>
                  <a:srgbClr val="FFF200"/>
                </a:solidFill>
                <a:latin typeface="Calibri"/>
                <a:cs typeface="Calibri"/>
              </a:rPr>
              <a:t> </a:t>
            </a:r>
            <a:r>
              <a:rPr dirty="0" sz="1000" spc="15" b="1">
                <a:solidFill>
                  <a:srgbClr val="FFF200"/>
                </a:solidFill>
                <a:latin typeface="Calibri"/>
                <a:cs typeface="Calibri"/>
              </a:rPr>
              <a:t>estabelecimentos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522707" y="629352"/>
            <a:ext cx="3771900" cy="3797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300" spc="-150" b="1">
                <a:solidFill>
                  <a:srgbClr val="FFF200"/>
                </a:solidFill>
                <a:latin typeface="Century Gothic"/>
                <a:cs typeface="Century Gothic"/>
              </a:rPr>
              <a:t>CENSO </a:t>
            </a:r>
            <a:r>
              <a:rPr dirty="0" sz="2300" spc="-140" b="1">
                <a:solidFill>
                  <a:srgbClr val="FFF200"/>
                </a:solidFill>
                <a:latin typeface="Century Gothic"/>
                <a:cs typeface="Century Gothic"/>
              </a:rPr>
              <a:t>AGROPECUÁRIO</a:t>
            </a:r>
            <a:r>
              <a:rPr dirty="0" sz="2300" spc="-254" b="1">
                <a:solidFill>
                  <a:srgbClr val="FFF200"/>
                </a:solidFill>
                <a:latin typeface="Century Gothic"/>
                <a:cs typeface="Century Gothic"/>
              </a:rPr>
              <a:t> </a:t>
            </a:r>
            <a:r>
              <a:rPr dirty="0" sz="2300" spc="-80" b="1">
                <a:solidFill>
                  <a:srgbClr val="FFF200"/>
                </a:solidFill>
                <a:latin typeface="Century Gothic"/>
                <a:cs typeface="Century Gothic"/>
              </a:rPr>
              <a:t>2017</a:t>
            </a:r>
            <a:endParaRPr sz="2300">
              <a:latin typeface="Century Gothic"/>
              <a:cs typeface="Century Gothic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-12700" y="1077144"/>
            <a:ext cx="4282440" cy="5702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34035" algn="l"/>
              </a:tabLst>
            </a:pPr>
            <a:r>
              <a:rPr dirty="0" u="heavy" sz="3550" spc="-340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heavy" sz="3550" spc="-340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	</a:t>
            </a:r>
            <a:r>
              <a:rPr dirty="0" u="heavy" sz="3550" spc="-465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O </a:t>
            </a:r>
            <a:r>
              <a:rPr dirty="0" u="heavy" sz="3550" spc="-290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Novo </a:t>
            </a:r>
            <a:r>
              <a:rPr dirty="0" u="heavy" sz="3550" spc="-25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Brasil</a:t>
            </a:r>
            <a:r>
              <a:rPr dirty="0" u="heavy" sz="3550" spc="-325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 </a:t>
            </a:r>
            <a:r>
              <a:rPr dirty="0" u="heavy" sz="3550" spc="-65" b="1" i="1">
                <a:solidFill>
                  <a:srgbClr val="FFFFFF"/>
                </a:solidFill>
                <a:uFill>
                  <a:solidFill>
                    <a:srgbClr val="FFF200"/>
                  </a:solidFill>
                </a:uFill>
                <a:latin typeface="Century Gothic"/>
                <a:cs typeface="Century Gothic"/>
              </a:rPr>
              <a:t>Rural</a:t>
            </a:r>
            <a:endParaRPr sz="3550">
              <a:latin typeface="Century Gothic"/>
              <a:cs typeface="Century Gothic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2522798" y="190088"/>
            <a:ext cx="2145665" cy="1958339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 spc="-25" b="1">
                <a:solidFill>
                  <a:srgbClr val="FFFFFF"/>
                </a:solidFill>
                <a:latin typeface="Century Gothic"/>
                <a:cs typeface="Century Gothic"/>
              </a:rPr>
              <a:t>AGRICULTURA </a:t>
            </a:r>
            <a:r>
              <a:rPr dirty="0" sz="1000" spc="-15" b="1">
                <a:solidFill>
                  <a:srgbClr val="FFFFFF"/>
                </a:solidFill>
                <a:latin typeface="Century Gothic"/>
                <a:cs typeface="Century Gothic"/>
              </a:rPr>
              <a:t>FAMILIAR</a:t>
            </a:r>
            <a:r>
              <a:rPr dirty="0" sz="1000" spc="-16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85" b="1">
                <a:solidFill>
                  <a:srgbClr val="FFFFFF"/>
                </a:solidFill>
                <a:latin typeface="Century Gothic"/>
                <a:cs typeface="Century Gothic"/>
              </a:rPr>
              <a:t>NO </a:t>
            </a:r>
            <a:r>
              <a:rPr dirty="0" sz="1000" spc="-55" b="1">
                <a:solidFill>
                  <a:srgbClr val="FFFFFF"/>
                </a:solidFill>
                <a:latin typeface="Century Gothic"/>
                <a:cs typeface="Century Gothic"/>
              </a:rPr>
              <a:t>PARANÁ</a:t>
            </a:r>
            <a:endParaRPr sz="1000">
              <a:latin typeface="Century Gothic"/>
              <a:cs typeface="Century Gothic"/>
            </a:endParaRPr>
          </a:p>
          <a:p>
            <a:pPr marL="12700" marR="5080">
              <a:lnSpc>
                <a:spcPct val="114599"/>
              </a:lnSpc>
              <a:spcBef>
                <a:spcPts val="40"/>
              </a:spcBef>
            </a:pPr>
            <a:r>
              <a:rPr dirty="0" sz="1200" spc="-10" b="1">
                <a:solidFill>
                  <a:srgbClr val="FFFFFF"/>
                </a:solidFill>
                <a:latin typeface="Calibri"/>
                <a:cs typeface="Calibri"/>
              </a:rPr>
              <a:t>305.154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estabelecimentos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agrícolas  </a:t>
            </a:r>
            <a:r>
              <a:rPr dirty="0" sz="1200" spc="20" b="1">
                <a:solidFill>
                  <a:srgbClr val="FFFFFF"/>
                </a:solidFill>
                <a:latin typeface="Calibri"/>
                <a:cs typeface="Calibri"/>
              </a:rPr>
              <a:t>228.888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estabelecimentos </a:t>
            </a:r>
            <a:r>
              <a:rPr dirty="0" sz="1000" spc="10" b="1">
                <a:solidFill>
                  <a:srgbClr val="FFFFFF"/>
                </a:solidFill>
                <a:latin typeface="Calibri"/>
                <a:cs typeface="Calibri"/>
              </a:rPr>
              <a:t>familiares  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3,55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</a:t>
            </a:r>
            <a:r>
              <a:rPr dirty="0" sz="1000" spc="25" b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hectares</a:t>
            </a:r>
            <a:r>
              <a:rPr dirty="0" sz="1000" spc="-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>
                <a:solidFill>
                  <a:srgbClr val="FFFFFF"/>
                </a:solidFill>
                <a:latin typeface="Calibri"/>
                <a:cs typeface="Calibri"/>
              </a:rPr>
              <a:t>familiares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1000" spc="-65" b="1">
                <a:solidFill>
                  <a:srgbClr val="FFFFFF"/>
                </a:solidFill>
                <a:latin typeface="Century Gothic"/>
                <a:cs typeface="Century Gothic"/>
              </a:rPr>
              <a:t>População</a:t>
            </a:r>
            <a:r>
              <a:rPr dirty="0" sz="1000" spc="-8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90" b="1">
                <a:solidFill>
                  <a:srgbClr val="FFFFFF"/>
                </a:solidFill>
                <a:latin typeface="Century Gothic"/>
                <a:cs typeface="Century Gothic"/>
              </a:rPr>
              <a:t>ocupada</a:t>
            </a:r>
            <a:endParaRPr sz="10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00" spc="20" b="1">
                <a:solidFill>
                  <a:srgbClr val="FFFFFF"/>
                </a:solidFill>
                <a:latin typeface="Calibri"/>
                <a:cs typeface="Calibri"/>
              </a:rPr>
              <a:t>846.642</a:t>
            </a:r>
            <a:r>
              <a:rPr dirty="0" sz="1200" spc="-204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pessoas na agricultura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535.552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na agricultura</a:t>
            </a:r>
            <a:r>
              <a:rPr dirty="0" sz="1000" spc="-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>
                <a:solidFill>
                  <a:srgbClr val="FFFFFF"/>
                </a:solidFill>
                <a:latin typeface="Calibri"/>
                <a:cs typeface="Calibri"/>
              </a:rPr>
              <a:t>familiar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1200" spc="-15" b="1">
                <a:solidFill>
                  <a:srgbClr val="FFFFFF"/>
                </a:solidFill>
                <a:latin typeface="Calibri"/>
                <a:cs typeface="Calibri"/>
              </a:rPr>
              <a:t>349.187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são</a:t>
            </a:r>
            <a:r>
              <a:rPr dirty="0" sz="1000" spc="-1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Calibri"/>
                <a:cs typeface="Calibri"/>
              </a:rPr>
              <a:t>homens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dirty="0" sz="1200" spc="10" b="1">
                <a:solidFill>
                  <a:srgbClr val="FFFFFF"/>
                </a:solidFill>
                <a:latin typeface="Calibri"/>
                <a:cs typeface="Calibri"/>
              </a:rPr>
              <a:t>186.365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são</a:t>
            </a:r>
            <a:r>
              <a:rPr dirty="0" sz="10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mulheres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9990778" y="190071"/>
            <a:ext cx="2289810" cy="1958339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just" marL="13970">
              <a:lnSpc>
                <a:spcPct val="100000"/>
              </a:lnSpc>
              <a:spcBef>
                <a:spcPts val="305"/>
              </a:spcBef>
            </a:pPr>
            <a:r>
              <a:rPr dirty="0" sz="1000" spc="-5" b="1">
                <a:solidFill>
                  <a:srgbClr val="FFFFFF"/>
                </a:solidFill>
                <a:latin typeface="Century Gothic"/>
                <a:cs typeface="Century Gothic"/>
              </a:rPr>
              <a:t>AGRICULTURA </a:t>
            </a:r>
            <a:r>
              <a:rPr dirty="0" sz="1000" b="1">
                <a:solidFill>
                  <a:srgbClr val="FFFFFF"/>
                </a:solidFill>
                <a:latin typeface="Century Gothic"/>
                <a:cs typeface="Century Gothic"/>
              </a:rPr>
              <a:t>FAMILIAR </a:t>
            </a:r>
            <a:r>
              <a:rPr dirty="0" sz="1000" spc="-75" b="1">
                <a:solidFill>
                  <a:srgbClr val="FFFFFF"/>
                </a:solidFill>
                <a:latin typeface="Century Gothic"/>
                <a:cs typeface="Century Gothic"/>
              </a:rPr>
              <a:t>NO</a:t>
            </a:r>
            <a:r>
              <a:rPr dirty="0" sz="1000" spc="-19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35" b="1">
                <a:solidFill>
                  <a:srgbClr val="FFFFFF"/>
                </a:solidFill>
                <a:latin typeface="Century Gothic"/>
                <a:cs typeface="Century Gothic"/>
              </a:rPr>
              <a:t>BRASIL</a:t>
            </a:r>
            <a:endParaRPr sz="1000">
              <a:latin typeface="Century Gothic"/>
              <a:cs typeface="Century Gothic"/>
            </a:endParaRPr>
          </a:p>
          <a:p>
            <a:pPr algn="just" marL="12700" marR="5080">
              <a:lnSpc>
                <a:spcPct val="114599"/>
              </a:lnSpc>
              <a:spcBef>
                <a:spcPts val="40"/>
              </a:spcBef>
            </a:pP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5,07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estabelecimentos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agrícolas  </a:t>
            </a:r>
            <a:r>
              <a:rPr dirty="0" sz="1200" spc="-5" b="1">
                <a:solidFill>
                  <a:srgbClr val="FFFFFF"/>
                </a:solidFill>
                <a:latin typeface="Calibri"/>
                <a:cs typeface="Calibri"/>
              </a:rPr>
              <a:t>3,9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estabelecimentos </a:t>
            </a:r>
            <a:r>
              <a:rPr dirty="0" sz="1000" spc="10" b="1">
                <a:solidFill>
                  <a:srgbClr val="FFFFFF"/>
                </a:solidFill>
                <a:latin typeface="Calibri"/>
                <a:cs typeface="Calibri"/>
              </a:rPr>
              <a:t>familiares  </a:t>
            </a: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80,9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</a:t>
            </a:r>
            <a:r>
              <a:rPr dirty="0" sz="1000" spc="25" b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hectares</a:t>
            </a:r>
            <a:r>
              <a:rPr dirty="0" sz="1000" spc="-14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>
                <a:solidFill>
                  <a:srgbClr val="FFFFFF"/>
                </a:solidFill>
                <a:latin typeface="Calibri"/>
                <a:cs typeface="Calibri"/>
              </a:rPr>
              <a:t>familiares</a:t>
            </a:r>
            <a:endParaRPr sz="10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980"/>
              </a:spcBef>
            </a:pPr>
            <a:r>
              <a:rPr dirty="0" sz="1000" spc="-65" b="1">
                <a:solidFill>
                  <a:srgbClr val="FFFFFF"/>
                </a:solidFill>
                <a:latin typeface="Century Gothic"/>
                <a:cs typeface="Century Gothic"/>
              </a:rPr>
              <a:t>População</a:t>
            </a:r>
            <a:r>
              <a:rPr dirty="0" sz="1000" spc="-8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000" spc="-90" b="1">
                <a:solidFill>
                  <a:srgbClr val="FFFFFF"/>
                </a:solidFill>
                <a:latin typeface="Century Gothic"/>
                <a:cs typeface="Century Gothic"/>
              </a:rPr>
              <a:t>ocupada</a:t>
            </a:r>
            <a:endParaRPr sz="1000">
              <a:latin typeface="Century Gothic"/>
              <a:cs typeface="Century Gothic"/>
            </a:endParaRPr>
          </a:p>
          <a:p>
            <a:pPr marL="12700" marR="52069">
              <a:lnSpc>
                <a:spcPct val="114599"/>
              </a:lnSpc>
              <a:spcBef>
                <a:spcPts val="40"/>
              </a:spcBef>
            </a:pPr>
            <a:r>
              <a:rPr dirty="0" sz="1200" spc="-30" b="1">
                <a:solidFill>
                  <a:srgbClr val="FFFFFF"/>
                </a:solidFill>
                <a:latin typeface="Calibri"/>
                <a:cs typeface="Calibri"/>
              </a:rPr>
              <a:t>15,10</a:t>
            </a:r>
            <a:r>
              <a:rPr dirty="0" sz="1200" spc="-7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</a:t>
            </a:r>
            <a:r>
              <a:rPr dirty="0" sz="1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pessoas</a:t>
            </a:r>
            <a:r>
              <a:rPr dirty="0" sz="10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10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agricultura  </a:t>
            </a:r>
            <a:r>
              <a:rPr dirty="0" sz="1200" spc="-40" b="1">
                <a:solidFill>
                  <a:srgbClr val="FFFFFF"/>
                </a:solidFill>
                <a:latin typeface="Calibri"/>
                <a:cs typeface="Calibri"/>
              </a:rPr>
              <a:t>10,11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na agricultura </a:t>
            </a:r>
            <a:r>
              <a:rPr dirty="0" sz="1000" spc="10" b="1">
                <a:solidFill>
                  <a:srgbClr val="FFFFFF"/>
                </a:solidFill>
                <a:latin typeface="Calibri"/>
                <a:cs typeface="Calibri"/>
              </a:rPr>
              <a:t>familiar  </a:t>
            </a:r>
            <a:r>
              <a:rPr dirty="0" sz="1200" b="1">
                <a:solidFill>
                  <a:srgbClr val="FFFFFF"/>
                </a:solidFill>
                <a:latin typeface="Calibri"/>
                <a:cs typeface="Calibri"/>
              </a:rPr>
              <a:t>6,79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são</a:t>
            </a:r>
            <a:r>
              <a:rPr dirty="0" sz="1000" spc="-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5" b="1">
                <a:solidFill>
                  <a:srgbClr val="FFFFFF"/>
                </a:solidFill>
                <a:latin typeface="Calibri"/>
                <a:cs typeface="Calibri"/>
              </a:rPr>
              <a:t>homens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dirty="0" sz="1200" spc="5" b="1">
                <a:solidFill>
                  <a:srgbClr val="FFFFFF"/>
                </a:solidFill>
                <a:latin typeface="Calibri"/>
                <a:cs typeface="Calibri"/>
              </a:rPr>
              <a:t>3,32 </a:t>
            </a:r>
            <a:r>
              <a:rPr dirty="0" sz="1000" spc="20" b="1">
                <a:solidFill>
                  <a:srgbClr val="FFFFFF"/>
                </a:solidFill>
                <a:latin typeface="Calibri"/>
                <a:cs typeface="Calibri"/>
              </a:rPr>
              <a:t>milhões são</a:t>
            </a:r>
            <a:r>
              <a:rPr dirty="0" sz="1000" spc="-1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>
                <a:solidFill>
                  <a:srgbClr val="FFFFFF"/>
                </a:solidFill>
                <a:latin typeface="Calibri"/>
                <a:cs typeface="Calibri"/>
              </a:rPr>
              <a:t>mulheres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527300" y="2556022"/>
            <a:ext cx="627697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5" b="1">
                <a:latin typeface="Century Gothic"/>
                <a:cs typeface="Century Gothic"/>
              </a:rPr>
              <a:t>RESULTADOS</a:t>
            </a:r>
            <a:r>
              <a:rPr dirty="0" sz="1300" spc="-100" b="1">
                <a:latin typeface="Century Gothic"/>
                <a:cs typeface="Century Gothic"/>
              </a:rPr>
              <a:t> </a:t>
            </a:r>
            <a:r>
              <a:rPr dirty="0" sz="1300" spc="-15" b="1">
                <a:latin typeface="Century Gothic"/>
                <a:cs typeface="Century Gothic"/>
              </a:rPr>
              <a:t>DEFINITIVOS</a:t>
            </a:r>
            <a:r>
              <a:rPr dirty="0" sz="1300" spc="170" b="1">
                <a:latin typeface="Century Gothic"/>
                <a:cs typeface="Century Gothic"/>
              </a:rPr>
              <a:t> </a:t>
            </a:r>
            <a:r>
              <a:rPr dirty="0" sz="1300" spc="-415" b="1">
                <a:latin typeface="Century Gothic"/>
                <a:cs typeface="Century Gothic"/>
              </a:rPr>
              <a:t>|</a:t>
            </a:r>
            <a:r>
              <a:rPr dirty="0" sz="1300" spc="175" b="1">
                <a:latin typeface="Century Gothic"/>
                <a:cs typeface="Century Gothic"/>
              </a:rPr>
              <a:t> </a:t>
            </a:r>
            <a:r>
              <a:rPr dirty="0" sz="1300" spc="10" b="1">
                <a:latin typeface="Century Gothic"/>
                <a:cs typeface="Century Gothic"/>
              </a:rPr>
              <a:t>BRASIL,</a:t>
            </a:r>
            <a:r>
              <a:rPr dirty="0" sz="1300" spc="-100" b="1">
                <a:latin typeface="Century Gothic"/>
                <a:cs typeface="Century Gothic"/>
              </a:rPr>
              <a:t> </a:t>
            </a:r>
            <a:r>
              <a:rPr dirty="0" sz="1300" spc="-50" b="1">
                <a:latin typeface="Century Gothic"/>
                <a:cs typeface="Century Gothic"/>
              </a:rPr>
              <a:t>GRANDES</a:t>
            </a:r>
            <a:r>
              <a:rPr dirty="0" sz="1300" spc="-100" b="1">
                <a:latin typeface="Century Gothic"/>
                <a:cs typeface="Century Gothic"/>
              </a:rPr>
              <a:t> </a:t>
            </a:r>
            <a:r>
              <a:rPr dirty="0" sz="1300" spc="-45" b="1">
                <a:latin typeface="Century Gothic"/>
                <a:cs typeface="Century Gothic"/>
              </a:rPr>
              <a:t>REGIÕES</a:t>
            </a:r>
            <a:r>
              <a:rPr dirty="0" sz="1300" spc="-95" b="1">
                <a:latin typeface="Century Gothic"/>
                <a:cs typeface="Century Gothic"/>
              </a:rPr>
              <a:t> </a:t>
            </a:r>
            <a:r>
              <a:rPr dirty="0" sz="1300" spc="15" b="1">
                <a:latin typeface="Century Gothic"/>
                <a:cs typeface="Century Gothic"/>
              </a:rPr>
              <a:t>E</a:t>
            </a:r>
            <a:r>
              <a:rPr dirty="0" sz="1300" spc="-100" b="1">
                <a:latin typeface="Century Gothic"/>
                <a:cs typeface="Century Gothic"/>
              </a:rPr>
              <a:t> </a:t>
            </a:r>
            <a:r>
              <a:rPr dirty="0" sz="1300" spc="-20" b="1">
                <a:latin typeface="Century Gothic"/>
                <a:cs typeface="Century Gothic"/>
              </a:rPr>
              <a:t>UNIDADES</a:t>
            </a:r>
            <a:r>
              <a:rPr dirty="0" sz="1300" spc="-100" b="1">
                <a:latin typeface="Century Gothic"/>
                <a:cs typeface="Century Gothic"/>
              </a:rPr>
              <a:t> </a:t>
            </a:r>
            <a:r>
              <a:rPr dirty="0" sz="1300" spc="-80" b="1">
                <a:latin typeface="Century Gothic"/>
                <a:cs typeface="Century Gothic"/>
              </a:rPr>
              <a:t>DA</a:t>
            </a:r>
            <a:r>
              <a:rPr dirty="0" sz="1300" spc="-100" b="1">
                <a:latin typeface="Century Gothic"/>
                <a:cs typeface="Century Gothic"/>
              </a:rPr>
              <a:t> </a:t>
            </a:r>
            <a:r>
              <a:rPr dirty="0" sz="1300" spc="-65" b="1">
                <a:latin typeface="Century Gothic"/>
                <a:cs typeface="Century Gothic"/>
              </a:rPr>
              <a:t>FEDERAÇÃO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8123221" y="2556022"/>
            <a:ext cx="2763520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-15" b="1">
                <a:latin typeface="Century Gothic"/>
                <a:cs typeface="Century Gothic"/>
              </a:rPr>
              <a:t>RESULTADOS DEFINITIVOS</a:t>
            </a:r>
            <a:r>
              <a:rPr dirty="0" sz="1300" spc="60" b="1">
                <a:latin typeface="Century Gothic"/>
                <a:cs typeface="Century Gothic"/>
              </a:rPr>
              <a:t> </a:t>
            </a:r>
            <a:r>
              <a:rPr dirty="0" sz="1300" spc="-415" b="1">
                <a:latin typeface="Century Gothic"/>
                <a:cs typeface="Century Gothic"/>
              </a:rPr>
              <a:t>|</a:t>
            </a:r>
            <a:r>
              <a:rPr dirty="0" sz="1300" spc="155" b="1">
                <a:latin typeface="Century Gothic"/>
                <a:cs typeface="Century Gothic"/>
              </a:rPr>
              <a:t> </a:t>
            </a:r>
            <a:r>
              <a:rPr dirty="0" sz="1300" spc="-75" b="1">
                <a:latin typeface="Century Gothic"/>
                <a:cs typeface="Century Gothic"/>
              </a:rPr>
              <a:t>PARANÁ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12401825" y="260996"/>
            <a:ext cx="0" cy="1857375"/>
          </a:xfrm>
          <a:custGeom>
            <a:avLst/>
            <a:gdLst/>
            <a:ahLst/>
            <a:cxnLst/>
            <a:rect l="l" t="t" r="r" b="b"/>
            <a:pathLst>
              <a:path w="0" h="1857375">
                <a:moveTo>
                  <a:pt x="0" y="0"/>
                </a:moveTo>
                <a:lnTo>
                  <a:pt x="0" y="185685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14423719" y="2118944"/>
            <a:ext cx="588289" cy="954024"/>
          </a:xfrm>
          <a:prstGeom prst="rect">
            <a:avLst/>
          </a:prstGeom>
          <a:blipFill>
            <a:blip r:embed="rId1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 txBox="1"/>
          <p:nvPr/>
        </p:nvSpPr>
        <p:spPr>
          <a:xfrm>
            <a:off x="5686959" y="9876721"/>
            <a:ext cx="13817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>
                <a:latin typeface="Calibri"/>
                <a:cs typeface="Calibri"/>
              </a:rPr>
              <a:t>Fonte: IBGE, </a:t>
            </a:r>
            <a:r>
              <a:rPr dirty="0" sz="900" spc="-120">
                <a:latin typeface="Calibri"/>
                <a:cs typeface="Calibri"/>
              </a:rPr>
              <a:t>Censo </a:t>
            </a:r>
            <a:r>
              <a:rPr dirty="0" sz="900" spc="-100">
                <a:latin typeface="Calibri"/>
                <a:cs typeface="Calibri"/>
              </a:rPr>
              <a:t>Agropecuário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 spc="-125">
                <a:latin typeface="Calibri"/>
                <a:cs typeface="Calibri"/>
              </a:rPr>
              <a:t>2017.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80" name="object 28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281" name="object 281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67299" y="10151288"/>
            <a:ext cx="14605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25">
                <a:latin typeface="Arial"/>
                <a:cs typeface="Arial"/>
              </a:rPr>
              <a:t>34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14884125" y="10151288"/>
            <a:ext cx="14287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15">
                <a:latin typeface="Arial"/>
                <a:cs typeface="Arial"/>
              </a:rPr>
              <a:t>35</a:t>
            </a:r>
            <a:endParaRPr sz="800">
              <a:latin typeface="Arial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13284823" y="9876721"/>
            <a:ext cx="138176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0">
                <a:latin typeface="Calibri"/>
                <a:cs typeface="Calibri"/>
              </a:rPr>
              <a:t>Fonte: IBGE, </a:t>
            </a:r>
            <a:r>
              <a:rPr dirty="0" sz="900" spc="-120">
                <a:latin typeface="Calibri"/>
                <a:cs typeface="Calibri"/>
              </a:rPr>
              <a:t>Censo </a:t>
            </a:r>
            <a:r>
              <a:rPr dirty="0" sz="900" spc="-100">
                <a:latin typeface="Calibri"/>
                <a:cs typeface="Calibri"/>
              </a:rPr>
              <a:t>Agropecuário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 spc="-125">
                <a:latin typeface="Calibri"/>
                <a:cs typeface="Calibri"/>
              </a:rPr>
              <a:t>2017.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95996" cy="1043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35557" y="1439998"/>
            <a:ext cx="539115" cy="553720"/>
          </a:xfrm>
          <a:custGeom>
            <a:avLst/>
            <a:gdLst/>
            <a:ahLst/>
            <a:cxnLst/>
            <a:rect l="l" t="t" r="r" b="b"/>
            <a:pathLst>
              <a:path w="539114" h="553719">
                <a:moveTo>
                  <a:pt x="0" y="340969"/>
                </a:moveTo>
                <a:lnTo>
                  <a:pt x="14525" y="385153"/>
                </a:lnTo>
                <a:lnTo>
                  <a:pt x="35908" y="425687"/>
                </a:lnTo>
                <a:lnTo>
                  <a:pt x="63461" y="461898"/>
                </a:lnTo>
                <a:lnTo>
                  <a:pt x="96485" y="493090"/>
                </a:lnTo>
                <a:lnTo>
                  <a:pt x="134285" y="518564"/>
                </a:lnTo>
                <a:lnTo>
                  <a:pt x="176164" y="537623"/>
                </a:lnTo>
                <a:lnTo>
                  <a:pt x="221425" y="549570"/>
                </a:lnTo>
                <a:lnTo>
                  <a:pt x="269366" y="553707"/>
                </a:lnTo>
                <a:lnTo>
                  <a:pt x="317316" y="549569"/>
                </a:lnTo>
                <a:lnTo>
                  <a:pt x="362580" y="537620"/>
                </a:lnTo>
                <a:lnTo>
                  <a:pt x="404461" y="518559"/>
                </a:lnTo>
                <a:lnTo>
                  <a:pt x="442262" y="493082"/>
                </a:lnTo>
                <a:lnTo>
                  <a:pt x="475285" y="461887"/>
                </a:lnTo>
                <a:lnTo>
                  <a:pt x="502835" y="425671"/>
                </a:lnTo>
                <a:lnTo>
                  <a:pt x="524213" y="385133"/>
                </a:lnTo>
                <a:lnTo>
                  <a:pt x="538721" y="340995"/>
                </a:lnTo>
                <a:lnTo>
                  <a:pt x="0" y="340969"/>
                </a:lnTo>
                <a:close/>
              </a:path>
              <a:path w="539114" h="553719">
                <a:moveTo>
                  <a:pt x="269366" y="0"/>
                </a:moveTo>
                <a:lnTo>
                  <a:pt x="221619" y="4102"/>
                </a:lnTo>
                <a:lnTo>
                  <a:pt x="176531" y="15952"/>
                </a:lnTo>
                <a:lnTo>
                  <a:pt x="134792" y="34860"/>
                </a:lnTo>
                <a:lnTo>
                  <a:pt x="97088" y="60137"/>
                </a:lnTo>
                <a:lnTo>
                  <a:pt x="64107" y="91095"/>
                </a:lnTo>
                <a:lnTo>
                  <a:pt x="36537" y="127044"/>
                </a:lnTo>
                <a:lnTo>
                  <a:pt x="15066" y="167296"/>
                </a:lnTo>
                <a:lnTo>
                  <a:pt x="380" y="211162"/>
                </a:lnTo>
                <a:lnTo>
                  <a:pt x="538352" y="211162"/>
                </a:lnTo>
                <a:lnTo>
                  <a:pt x="523667" y="167296"/>
                </a:lnTo>
                <a:lnTo>
                  <a:pt x="502196" y="127044"/>
                </a:lnTo>
                <a:lnTo>
                  <a:pt x="474626" y="91095"/>
                </a:lnTo>
                <a:lnTo>
                  <a:pt x="441645" y="60137"/>
                </a:lnTo>
                <a:lnTo>
                  <a:pt x="403941" y="34860"/>
                </a:lnTo>
                <a:lnTo>
                  <a:pt x="362202" y="15952"/>
                </a:lnTo>
                <a:lnTo>
                  <a:pt x="317114" y="4102"/>
                </a:lnTo>
                <a:lnTo>
                  <a:pt x="2693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17190" y="1600464"/>
            <a:ext cx="1228725" cy="228600"/>
          </a:xfrm>
          <a:custGeom>
            <a:avLst/>
            <a:gdLst/>
            <a:ahLst/>
            <a:cxnLst/>
            <a:rect l="l" t="t" r="r" b="b"/>
            <a:pathLst>
              <a:path w="1228725" h="228600">
                <a:moveTo>
                  <a:pt x="1157439" y="0"/>
                </a:moveTo>
                <a:lnTo>
                  <a:pt x="1048588" y="0"/>
                </a:lnTo>
                <a:lnTo>
                  <a:pt x="1048588" y="228511"/>
                </a:lnTo>
                <a:lnTo>
                  <a:pt x="1114361" y="228511"/>
                </a:lnTo>
                <a:lnTo>
                  <a:pt x="1114361" y="143713"/>
                </a:lnTo>
                <a:lnTo>
                  <a:pt x="1150188" y="143713"/>
                </a:lnTo>
                <a:lnTo>
                  <a:pt x="1198178" y="132756"/>
                </a:lnTo>
                <a:lnTo>
                  <a:pt x="1223578" y="100971"/>
                </a:lnTo>
                <a:lnTo>
                  <a:pt x="1224464" y="97421"/>
                </a:lnTo>
                <a:lnTo>
                  <a:pt x="1114361" y="97421"/>
                </a:lnTo>
                <a:lnTo>
                  <a:pt x="1114361" y="46456"/>
                </a:lnTo>
                <a:lnTo>
                  <a:pt x="1225420" y="46456"/>
                </a:lnTo>
                <a:lnTo>
                  <a:pt x="1223960" y="40336"/>
                </a:lnTo>
                <a:lnTo>
                  <a:pt x="1188521" y="4557"/>
                </a:lnTo>
                <a:lnTo>
                  <a:pt x="1174093" y="1138"/>
                </a:lnTo>
                <a:lnTo>
                  <a:pt x="1157439" y="0"/>
                </a:lnTo>
                <a:close/>
              </a:path>
              <a:path w="1228725" h="228600">
                <a:moveTo>
                  <a:pt x="1225420" y="46456"/>
                </a:moveTo>
                <a:lnTo>
                  <a:pt x="1133017" y="46456"/>
                </a:lnTo>
                <a:lnTo>
                  <a:pt x="1141460" y="46925"/>
                </a:lnTo>
                <a:lnTo>
                  <a:pt x="1148440" y="48331"/>
                </a:lnTo>
                <a:lnTo>
                  <a:pt x="1153950" y="50673"/>
                </a:lnTo>
                <a:lnTo>
                  <a:pt x="1157986" y="53949"/>
                </a:lnTo>
                <a:lnTo>
                  <a:pt x="1162418" y="58902"/>
                </a:lnTo>
                <a:lnTo>
                  <a:pt x="1164640" y="65024"/>
                </a:lnTo>
                <a:lnTo>
                  <a:pt x="1164640" y="79540"/>
                </a:lnTo>
                <a:lnTo>
                  <a:pt x="1130401" y="97421"/>
                </a:lnTo>
                <a:lnTo>
                  <a:pt x="1224464" y="97421"/>
                </a:lnTo>
                <a:lnTo>
                  <a:pt x="1227191" y="86498"/>
                </a:lnTo>
                <a:lnTo>
                  <a:pt x="1228394" y="70129"/>
                </a:lnTo>
                <a:lnTo>
                  <a:pt x="1227285" y="54277"/>
                </a:lnTo>
                <a:lnTo>
                  <a:pt x="1225420" y="46456"/>
                </a:lnTo>
                <a:close/>
              </a:path>
              <a:path w="1228725" h="228600">
                <a:moveTo>
                  <a:pt x="1010386" y="0"/>
                </a:moveTo>
                <a:lnTo>
                  <a:pt x="834923" y="0"/>
                </a:lnTo>
                <a:lnTo>
                  <a:pt x="834923" y="228511"/>
                </a:lnTo>
                <a:lnTo>
                  <a:pt x="1013599" y="228511"/>
                </a:lnTo>
                <a:lnTo>
                  <a:pt x="1013599" y="176745"/>
                </a:lnTo>
                <a:lnTo>
                  <a:pt x="900544" y="176745"/>
                </a:lnTo>
                <a:lnTo>
                  <a:pt x="900544" y="131737"/>
                </a:lnTo>
                <a:lnTo>
                  <a:pt x="1002449" y="131737"/>
                </a:lnTo>
                <a:lnTo>
                  <a:pt x="1002449" y="85128"/>
                </a:lnTo>
                <a:lnTo>
                  <a:pt x="900544" y="85128"/>
                </a:lnTo>
                <a:lnTo>
                  <a:pt x="900544" y="48793"/>
                </a:lnTo>
                <a:lnTo>
                  <a:pt x="1010386" y="48793"/>
                </a:lnTo>
                <a:lnTo>
                  <a:pt x="1010386" y="0"/>
                </a:lnTo>
                <a:close/>
              </a:path>
              <a:path w="1228725" h="228600">
                <a:moveTo>
                  <a:pt x="528383" y="56451"/>
                </a:moveTo>
                <a:lnTo>
                  <a:pt x="462902" y="56451"/>
                </a:lnTo>
                <a:lnTo>
                  <a:pt x="462902" y="228511"/>
                </a:lnTo>
                <a:lnTo>
                  <a:pt x="528383" y="228511"/>
                </a:lnTo>
                <a:lnTo>
                  <a:pt x="528383" y="56451"/>
                </a:lnTo>
                <a:close/>
              </a:path>
              <a:path w="1228725" h="228600">
                <a:moveTo>
                  <a:pt x="734402" y="0"/>
                </a:moveTo>
                <a:lnTo>
                  <a:pt x="663003" y="0"/>
                </a:lnTo>
                <a:lnTo>
                  <a:pt x="583361" y="228511"/>
                </a:lnTo>
                <a:lnTo>
                  <a:pt x="650265" y="228511"/>
                </a:lnTo>
                <a:lnTo>
                  <a:pt x="660539" y="190792"/>
                </a:lnTo>
                <a:lnTo>
                  <a:pt x="800941" y="190792"/>
                </a:lnTo>
                <a:lnTo>
                  <a:pt x="783703" y="141363"/>
                </a:lnTo>
                <a:lnTo>
                  <a:pt x="674700" y="141363"/>
                </a:lnTo>
                <a:lnTo>
                  <a:pt x="697992" y="59220"/>
                </a:lnTo>
                <a:lnTo>
                  <a:pt x="755055" y="59220"/>
                </a:lnTo>
                <a:lnTo>
                  <a:pt x="734402" y="0"/>
                </a:lnTo>
                <a:close/>
              </a:path>
              <a:path w="1228725" h="228600">
                <a:moveTo>
                  <a:pt x="800941" y="190792"/>
                </a:moveTo>
                <a:lnTo>
                  <a:pt x="735139" y="190792"/>
                </a:lnTo>
                <a:lnTo>
                  <a:pt x="745553" y="228511"/>
                </a:lnTo>
                <a:lnTo>
                  <a:pt x="814095" y="228511"/>
                </a:lnTo>
                <a:lnTo>
                  <a:pt x="800941" y="190792"/>
                </a:lnTo>
                <a:close/>
              </a:path>
              <a:path w="1228725" h="228600">
                <a:moveTo>
                  <a:pt x="755055" y="59220"/>
                </a:moveTo>
                <a:lnTo>
                  <a:pt x="697992" y="59220"/>
                </a:lnTo>
                <a:lnTo>
                  <a:pt x="721423" y="141363"/>
                </a:lnTo>
                <a:lnTo>
                  <a:pt x="783703" y="141363"/>
                </a:lnTo>
                <a:lnTo>
                  <a:pt x="755055" y="59220"/>
                </a:lnTo>
                <a:close/>
              </a:path>
              <a:path w="1228725" h="228600">
                <a:moveTo>
                  <a:pt x="595198" y="0"/>
                </a:moveTo>
                <a:lnTo>
                  <a:pt x="396138" y="0"/>
                </a:lnTo>
                <a:lnTo>
                  <a:pt x="396138" y="56451"/>
                </a:lnTo>
                <a:lnTo>
                  <a:pt x="595198" y="56451"/>
                </a:lnTo>
                <a:lnTo>
                  <a:pt x="595198" y="0"/>
                </a:lnTo>
                <a:close/>
              </a:path>
              <a:path w="1228725" h="228600">
                <a:moveTo>
                  <a:pt x="372554" y="0"/>
                </a:moveTo>
                <a:lnTo>
                  <a:pt x="197078" y="0"/>
                </a:lnTo>
                <a:lnTo>
                  <a:pt x="197078" y="228511"/>
                </a:lnTo>
                <a:lnTo>
                  <a:pt x="375767" y="228511"/>
                </a:lnTo>
                <a:lnTo>
                  <a:pt x="375767" y="176745"/>
                </a:lnTo>
                <a:lnTo>
                  <a:pt x="262712" y="176745"/>
                </a:lnTo>
                <a:lnTo>
                  <a:pt x="262712" y="131737"/>
                </a:lnTo>
                <a:lnTo>
                  <a:pt x="364617" y="131737"/>
                </a:lnTo>
                <a:lnTo>
                  <a:pt x="364617" y="85128"/>
                </a:lnTo>
                <a:lnTo>
                  <a:pt x="262712" y="85128"/>
                </a:lnTo>
                <a:lnTo>
                  <a:pt x="262712" y="48793"/>
                </a:lnTo>
                <a:lnTo>
                  <a:pt x="372554" y="48793"/>
                </a:lnTo>
                <a:lnTo>
                  <a:pt x="372554" y="0"/>
                </a:lnTo>
                <a:close/>
              </a:path>
              <a:path w="1228725" h="228600">
                <a:moveTo>
                  <a:pt x="161950" y="0"/>
                </a:moveTo>
                <a:lnTo>
                  <a:pt x="0" y="0"/>
                </a:lnTo>
                <a:lnTo>
                  <a:pt x="0" y="228511"/>
                </a:lnTo>
                <a:lnTo>
                  <a:pt x="65773" y="228511"/>
                </a:lnTo>
                <a:lnTo>
                  <a:pt x="65773" y="135140"/>
                </a:lnTo>
                <a:lnTo>
                  <a:pt x="147891" y="135140"/>
                </a:lnTo>
                <a:lnTo>
                  <a:pt x="147891" y="89014"/>
                </a:lnTo>
                <a:lnTo>
                  <a:pt x="65773" y="89014"/>
                </a:lnTo>
                <a:lnTo>
                  <a:pt x="65773" y="49110"/>
                </a:lnTo>
                <a:lnTo>
                  <a:pt x="161950" y="49110"/>
                </a:lnTo>
                <a:lnTo>
                  <a:pt x="1619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50352" y="1755004"/>
            <a:ext cx="579120" cy="238760"/>
          </a:xfrm>
          <a:custGeom>
            <a:avLst/>
            <a:gdLst/>
            <a:ahLst/>
            <a:cxnLst/>
            <a:rect l="l" t="t" r="r" b="b"/>
            <a:pathLst>
              <a:path w="579119" h="238760">
                <a:moveTo>
                  <a:pt x="0" y="238760"/>
                </a:moveTo>
                <a:lnTo>
                  <a:pt x="578519" y="238760"/>
                </a:lnTo>
                <a:lnTo>
                  <a:pt x="578519" y="0"/>
                </a:lnTo>
                <a:lnTo>
                  <a:pt x="0" y="0"/>
                </a:lnTo>
                <a:lnTo>
                  <a:pt x="0" y="2387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450349" y="1716269"/>
            <a:ext cx="1404620" cy="0"/>
          </a:xfrm>
          <a:custGeom>
            <a:avLst/>
            <a:gdLst/>
            <a:ahLst/>
            <a:cxnLst/>
            <a:rect l="l" t="t" r="r" b="b"/>
            <a:pathLst>
              <a:path w="1404620" h="0">
                <a:moveTo>
                  <a:pt x="0" y="0"/>
                </a:moveTo>
                <a:lnTo>
                  <a:pt x="1404607" y="0"/>
                </a:lnTo>
              </a:path>
            </a:pathLst>
          </a:custGeom>
          <a:ln w="7746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50345" y="1440044"/>
            <a:ext cx="579120" cy="237490"/>
          </a:xfrm>
          <a:custGeom>
            <a:avLst/>
            <a:gdLst/>
            <a:ahLst/>
            <a:cxnLst/>
            <a:rect l="l" t="t" r="r" b="b"/>
            <a:pathLst>
              <a:path w="579119" h="237489">
                <a:moveTo>
                  <a:pt x="0" y="237490"/>
                </a:moveTo>
                <a:lnTo>
                  <a:pt x="578533" y="237490"/>
                </a:lnTo>
                <a:lnTo>
                  <a:pt x="578533" y="0"/>
                </a:lnTo>
                <a:lnTo>
                  <a:pt x="0" y="0"/>
                </a:lnTo>
                <a:lnTo>
                  <a:pt x="0" y="2374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28866" y="1755105"/>
            <a:ext cx="826769" cy="635"/>
          </a:xfrm>
          <a:custGeom>
            <a:avLst/>
            <a:gdLst/>
            <a:ahLst/>
            <a:cxnLst/>
            <a:rect l="l" t="t" r="r" b="b"/>
            <a:pathLst>
              <a:path w="826770" h="635">
                <a:moveTo>
                  <a:pt x="826147" y="0"/>
                </a:moveTo>
                <a:lnTo>
                  <a:pt x="0" y="0"/>
                </a:lnTo>
                <a:lnTo>
                  <a:pt x="826147" y="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450439" y="2040506"/>
            <a:ext cx="2695220" cy="266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43999" y="9620349"/>
            <a:ext cx="2495461" cy="279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19294" y="3841762"/>
            <a:ext cx="1499440" cy="71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15633" y="3706356"/>
            <a:ext cx="1217886" cy="710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371027" y="3706356"/>
            <a:ext cx="71755" cy="71120"/>
          </a:xfrm>
          <a:custGeom>
            <a:avLst/>
            <a:gdLst/>
            <a:ahLst/>
            <a:cxnLst/>
            <a:rect l="l" t="t" r="r" b="b"/>
            <a:pathLst>
              <a:path w="71754" h="71120">
                <a:moveTo>
                  <a:pt x="35509" y="0"/>
                </a:moveTo>
                <a:lnTo>
                  <a:pt x="2343" y="20613"/>
                </a:lnTo>
                <a:lnTo>
                  <a:pt x="0" y="43611"/>
                </a:lnTo>
                <a:lnTo>
                  <a:pt x="1587" y="50304"/>
                </a:lnTo>
                <a:lnTo>
                  <a:pt x="7886" y="60985"/>
                </a:lnTo>
                <a:lnTo>
                  <a:pt x="12014" y="64884"/>
                </a:lnTo>
                <a:lnTo>
                  <a:pt x="22174" y="69824"/>
                </a:lnTo>
                <a:lnTo>
                  <a:pt x="28600" y="71056"/>
                </a:lnTo>
                <a:lnTo>
                  <a:pt x="43980" y="71056"/>
                </a:lnTo>
                <a:lnTo>
                  <a:pt x="50342" y="69634"/>
                </a:lnTo>
                <a:lnTo>
                  <a:pt x="60566" y="63906"/>
                </a:lnTo>
                <a:lnTo>
                  <a:pt x="64490" y="59905"/>
                </a:lnTo>
                <a:lnTo>
                  <a:pt x="67011" y="55118"/>
                </a:lnTo>
                <a:lnTo>
                  <a:pt x="31203" y="55118"/>
                </a:lnTo>
                <a:lnTo>
                  <a:pt x="27686" y="53606"/>
                </a:lnTo>
                <a:lnTo>
                  <a:pt x="22517" y="47548"/>
                </a:lnTo>
                <a:lnTo>
                  <a:pt x="21221" y="42557"/>
                </a:lnTo>
                <a:lnTo>
                  <a:pt x="21329" y="28219"/>
                </a:lnTo>
                <a:lnTo>
                  <a:pt x="22517" y="23609"/>
                </a:lnTo>
                <a:lnTo>
                  <a:pt x="27711" y="17564"/>
                </a:lnTo>
                <a:lnTo>
                  <a:pt x="31178" y="16040"/>
                </a:lnTo>
                <a:lnTo>
                  <a:pt x="66880" y="16040"/>
                </a:lnTo>
                <a:lnTo>
                  <a:pt x="66028" y="14279"/>
                </a:lnTo>
                <a:lnTo>
                  <a:pt x="61963" y="9207"/>
                </a:lnTo>
                <a:lnTo>
                  <a:pt x="56824" y="5181"/>
                </a:lnTo>
                <a:lnTo>
                  <a:pt x="50703" y="2303"/>
                </a:lnTo>
                <a:lnTo>
                  <a:pt x="43598" y="576"/>
                </a:lnTo>
                <a:lnTo>
                  <a:pt x="35509" y="0"/>
                </a:lnTo>
                <a:close/>
              </a:path>
              <a:path w="71754" h="71120">
                <a:moveTo>
                  <a:pt x="66880" y="16040"/>
                </a:moveTo>
                <a:lnTo>
                  <a:pt x="39941" y="16040"/>
                </a:lnTo>
                <a:lnTo>
                  <a:pt x="43472" y="17526"/>
                </a:lnTo>
                <a:lnTo>
                  <a:pt x="48717" y="23495"/>
                </a:lnTo>
                <a:lnTo>
                  <a:pt x="49862" y="27632"/>
                </a:lnTo>
                <a:lnTo>
                  <a:pt x="49983" y="42557"/>
                </a:lnTo>
                <a:lnTo>
                  <a:pt x="48780" y="47701"/>
                </a:lnTo>
                <a:lnTo>
                  <a:pt x="43764" y="53632"/>
                </a:lnTo>
                <a:lnTo>
                  <a:pt x="40220" y="55118"/>
                </a:lnTo>
                <a:lnTo>
                  <a:pt x="67011" y="55118"/>
                </a:lnTo>
                <a:lnTo>
                  <a:pt x="69900" y="49631"/>
                </a:lnTo>
                <a:lnTo>
                  <a:pt x="71132" y="43611"/>
                </a:lnTo>
                <a:lnTo>
                  <a:pt x="71247" y="35026"/>
                </a:lnTo>
                <a:lnTo>
                  <a:pt x="70667" y="27190"/>
                </a:lnTo>
                <a:lnTo>
                  <a:pt x="68929" y="20273"/>
                </a:lnTo>
                <a:lnTo>
                  <a:pt x="66880" y="16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02850" y="3707514"/>
            <a:ext cx="64769" cy="69215"/>
          </a:xfrm>
          <a:custGeom>
            <a:avLst/>
            <a:gdLst/>
            <a:ahLst/>
            <a:cxnLst/>
            <a:rect l="l" t="t" r="r" b="b"/>
            <a:pathLst>
              <a:path w="64770" h="69214">
                <a:moveTo>
                  <a:pt x="42926" y="16992"/>
                </a:moveTo>
                <a:lnTo>
                  <a:pt x="21704" y="16992"/>
                </a:lnTo>
                <a:lnTo>
                  <a:pt x="21704" y="68757"/>
                </a:lnTo>
                <a:lnTo>
                  <a:pt x="42926" y="68757"/>
                </a:lnTo>
                <a:lnTo>
                  <a:pt x="42926" y="16992"/>
                </a:lnTo>
                <a:close/>
              </a:path>
              <a:path w="64770" h="69214">
                <a:moveTo>
                  <a:pt x="64617" y="0"/>
                </a:moveTo>
                <a:lnTo>
                  <a:pt x="0" y="0"/>
                </a:lnTo>
                <a:lnTo>
                  <a:pt x="0" y="16992"/>
                </a:lnTo>
                <a:lnTo>
                  <a:pt x="64617" y="16992"/>
                </a:lnTo>
                <a:lnTo>
                  <a:pt x="646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32651" y="3707514"/>
            <a:ext cx="74930" cy="69215"/>
          </a:xfrm>
          <a:custGeom>
            <a:avLst/>
            <a:gdLst/>
            <a:ahLst/>
            <a:cxnLst/>
            <a:rect l="l" t="t" r="r" b="b"/>
            <a:pathLst>
              <a:path w="74929" h="69214">
                <a:moveTo>
                  <a:pt x="49136" y="0"/>
                </a:moveTo>
                <a:lnTo>
                  <a:pt x="25882" y="0"/>
                </a:lnTo>
                <a:lnTo>
                  <a:pt x="0" y="68757"/>
                </a:lnTo>
                <a:lnTo>
                  <a:pt x="21691" y="68757"/>
                </a:lnTo>
                <a:lnTo>
                  <a:pt x="25145" y="57416"/>
                </a:lnTo>
                <a:lnTo>
                  <a:pt x="70654" y="57416"/>
                </a:lnTo>
                <a:lnTo>
                  <a:pt x="65076" y="42532"/>
                </a:lnTo>
                <a:lnTo>
                  <a:pt x="29679" y="42532"/>
                </a:lnTo>
                <a:lnTo>
                  <a:pt x="37211" y="17830"/>
                </a:lnTo>
                <a:lnTo>
                  <a:pt x="55818" y="17830"/>
                </a:lnTo>
                <a:lnTo>
                  <a:pt x="49136" y="0"/>
                </a:lnTo>
                <a:close/>
              </a:path>
              <a:path w="74929" h="69214">
                <a:moveTo>
                  <a:pt x="70654" y="57416"/>
                </a:moveTo>
                <a:lnTo>
                  <a:pt x="49212" y="57416"/>
                </a:lnTo>
                <a:lnTo>
                  <a:pt x="52654" y="68757"/>
                </a:lnTo>
                <a:lnTo>
                  <a:pt x="74904" y="68757"/>
                </a:lnTo>
                <a:lnTo>
                  <a:pt x="70654" y="57416"/>
                </a:lnTo>
                <a:close/>
              </a:path>
              <a:path w="74929" h="69214">
                <a:moveTo>
                  <a:pt x="55818" y="17830"/>
                </a:moveTo>
                <a:lnTo>
                  <a:pt x="37211" y="17830"/>
                </a:lnTo>
                <a:lnTo>
                  <a:pt x="44716" y="42532"/>
                </a:lnTo>
                <a:lnTo>
                  <a:pt x="65076" y="42532"/>
                </a:lnTo>
                <a:lnTo>
                  <a:pt x="55818" y="178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162388" y="3706361"/>
            <a:ext cx="67310" cy="71120"/>
          </a:xfrm>
          <a:custGeom>
            <a:avLst/>
            <a:gdLst/>
            <a:ahLst/>
            <a:cxnLst/>
            <a:rect l="l" t="t" r="r" b="b"/>
            <a:pathLst>
              <a:path w="67310" h="71120">
                <a:moveTo>
                  <a:pt x="43433" y="0"/>
                </a:moveTo>
                <a:lnTo>
                  <a:pt x="34772" y="0"/>
                </a:lnTo>
                <a:lnTo>
                  <a:pt x="26937" y="573"/>
                </a:lnTo>
                <a:lnTo>
                  <a:pt x="0" y="35369"/>
                </a:lnTo>
                <a:lnTo>
                  <a:pt x="0" y="43878"/>
                </a:lnTo>
                <a:lnTo>
                  <a:pt x="28282" y="71056"/>
                </a:lnTo>
                <a:lnTo>
                  <a:pt x="41922" y="71056"/>
                </a:lnTo>
                <a:lnTo>
                  <a:pt x="47002" y="70154"/>
                </a:lnTo>
                <a:lnTo>
                  <a:pt x="54990" y="66611"/>
                </a:lnTo>
                <a:lnTo>
                  <a:pt x="58318" y="63969"/>
                </a:lnTo>
                <a:lnTo>
                  <a:pt x="60998" y="60464"/>
                </a:lnTo>
                <a:lnTo>
                  <a:pt x="63703" y="56972"/>
                </a:lnTo>
                <a:lnTo>
                  <a:pt x="64538" y="55117"/>
                </a:lnTo>
                <a:lnTo>
                  <a:pt x="30352" y="55117"/>
                </a:lnTo>
                <a:lnTo>
                  <a:pt x="27114" y="53708"/>
                </a:lnTo>
                <a:lnTo>
                  <a:pt x="22466" y="48056"/>
                </a:lnTo>
                <a:lnTo>
                  <a:pt x="21310" y="42862"/>
                </a:lnTo>
                <a:lnTo>
                  <a:pt x="21310" y="29108"/>
                </a:lnTo>
                <a:lnTo>
                  <a:pt x="22288" y="24599"/>
                </a:lnTo>
                <a:lnTo>
                  <a:pt x="24231" y="21729"/>
                </a:lnTo>
                <a:lnTo>
                  <a:pt x="26784" y="17868"/>
                </a:lnTo>
                <a:lnTo>
                  <a:pt x="30479" y="15938"/>
                </a:lnTo>
                <a:lnTo>
                  <a:pt x="64451" y="15938"/>
                </a:lnTo>
                <a:lnTo>
                  <a:pt x="63855" y="14135"/>
                </a:lnTo>
                <a:lnTo>
                  <a:pt x="60159" y="8750"/>
                </a:lnTo>
                <a:lnTo>
                  <a:pt x="50253" y="1739"/>
                </a:lnTo>
                <a:lnTo>
                  <a:pt x="43433" y="0"/>
                </a:lnTo>
                <a:close/>
              </a:path>
              <a:path w="67310" h="71120">
                <a:moveTo>
                  <a:pt x="48298" y="41770"/>
                </a:moveTo>
                <a:lnTo>
                  <a:pt x="47358" y="46100"/>
                </a:lnTo>
                <a:lnTo>
                  <a:pt x="45846" y="49415"/>
                </a:lnTo>
                <a:lnTo>
                  <a:pt x="41681" y="53974"/>
                </a:lnTo>
                <a:lnTo>
                  <a:pt x="38620" y="55117"/>
                </a:lnTo>
                <a:lnTo>
                  <a:pt x="64538" y="55117"/>
                </a:lnTo>
                <a:lnTo>
                  <a:pt x="65671" y="52603"/>
                </a:lnTo>
                <a:lnTo>
                  <a:pt x="66928" y="47383"/>
                </a:lnTo>
                <a:lnTo>
                  <a:pt x="48298" y="41770"/>
                </a:lnTo>
                <a:close/>
              </a:path>
              <a:path w="67310" h="71120">
                <a:moveTo>
                  <a:pt x="64451" y="15938"/>
                </a:moveTo>
                <a:lnTo>
                  <a:pt x="37452" y="15938"/>
                </a:lnTo>
                <a:lnTo>
                  <a:pt x="39369" y="16370"/>
                </a:lnTo>
                <a:lnTo>
                  <a:pt x="42811" y="18110"/>
                </a:lnTo>
                <a:lnTo>
                  <a:pt x="44259" y="19367"/>
                </a:lnTo>
                <a:lnTo>
                  <a:pt x="46189" y="21945"/>
                </a:lnTo>
                <a:lnTo>
                  <a:pt x="46875" y="23456"/>
                </a:lnTo>
                <a:lnTo>
                  <a:pt x="47536" y="25539"/>
                </a:lnTo>
                <a:lnTo>
                  <a:pt x="66255" y="21399"/>
                </a:lnTo>
                <a:lnTo>
                  <a:pt x="64451" y="159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128378" y="3707510"/>
            <a:ext cx="21590" cy="69215"/>
          </a:xfrm>
          <a:custGeom>
            <a:avLst/>
            <a:gdLst/>
            <a:ahLst/>
            <a:cxnLst/>
            <a:rect l="l" t="t" r="r" b="b"/>
            <a:pathLst>
              <a:path w="21589" h="69214">
                <a:moveTo>
                  <a:pt x="0" y="0"/>
                </a:moveTo>
                <a:lnTo>
                  <a:pt x="21323" y="0"/>
                </a:lnTo>
                <a:lnTo>
                  <a:pt x="21323" y="68757"/>
                </a:lnTo>
                <a:lnTo>
                  <a:pt x="0" y="687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053114" y="3707518"/>
            <a:ext cx="63500" cy="69215"/>
          </a:xfrm>
          <a:custGeom>
            <a:avLst/>
            <a:gdLst/>
            <a:ahLst/>
            <a:cxnLst/>
            <a:rect l="l" t="t" r="r" b="b"/>
            <a:pathLst>
              <a:path w="63500" h="69214">
                <a:moveTo>
                  <a:pt x="37782" y="0"/>
                </a:moveTo>
                <a:lnTo>
                  <a:pt x="0" y="0"/>
                </a:lnTo>
                <a:lnTo>
                  <a:pt x="0" y="68745"/>
                </a:lnTo>
                <a:lnTo>
                  <a:pt x="35344" y="68745"/>
                </a:lnTo>
                <a:lnTo>
                  <a:pt x="39573" y="68122"/>
                </a:lnTo>
                <a:lnTo>
                  <a:pt x="60002" y="53098"/>
                </a:lnTo>
                <a:lnTo>
                  <a:pt x="21221" y="53098"/>
                </a:lnTo>
                <a:lnTo>
                  <a:pt x="21221" y="15544"/>
                </a:lnTo>
                <a:lnTo>
                  <a:pt x="59934" y="15544"/>
                </a:lnTo>
                <a:lnTo>
                  <a:pt x="58661" y="12954"/>
                </a:lnTo>
                <a:lnTo>
                  <a:pt x="53644" y="6629"/>
                </a:lnTo>
                <a:lnTo>
                  <a:pt x="50482" y="4216"/>
                </a:lnTo>
                <a:lnTo>
                  <a:pt x="42824" y="838"/>
                </a:lnTo>
                <a:lnTo>
                  <a:pt x="37782" y="0"/>
                </a:lnTo>
                <a:close/>
              </a:path>
              <a:path w="63500" h="69214">
                <a:moveTo>
                  <a:pt x="59934" y="15544"/>
                </a:moveTo>
                <a:lnTo>
                  <a:pt x="32054" y="15544"/>
                </a:lnTo>
                <a:lnTo>
                  <a:pt x="36004" y="16891"/>
                </a:lnTo>
                <a:lnTo>
                  <a:pt x="40779" y="22275"/>
                </a:lnTo>
                <a:lnTo>
                  <a:pt x="41960" y="27254"/>
                </a:lnTo>
                <a:lnTo>
                  <a:pt x="41960" y="40030"/>
                </a:lnTo>
                <a:lnTo>
                  <a:pt x="30886" y="53098"/>
                </a:lnTo>
                <a:lnTo>
                  <a:pt x="60002" y="53098"/>
                </a:lnTo>
                <a:lnTo>
                  <a:pt x="62445" y="47180"/>
                </a:lnTo>
                <a:lnTo>
                  <a:pt x="63284" y="41478"/>
                </a:lnTo>
                <a:lnTo>
                  <a:pt x="63284" y="29438"/>
                </a:lnTo>
                <a:lnTo>
                  <a:pt x="62725" y="25006"/>
                </a:lnTo>
                <a:lnTo>
                  <a:pt x="60464" y="16624"/>
                </a:lnTo>
                <a:lnTo>
                  <a:pt x="59934" y="155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73034" y="3707514"/>
            <a:ext cx="66040" cy="69215"/>
          </a:xfrm>
          <a:custGeom>
            <a:avLst/>
            <a:gdLst/>
            <a:ahLst/>
            <a:cxnLst/>
            <a:rect l="l" t="t" r="r" b="b"/>
            <a:pathLst>
              <a:path w="66039" h="69214">
                <a:moveTo>
                  <a:pt x="19824" y="0"/>
                </a:moveTo>
                <a:lnTo>
                  <a:pt x="0" y="0"/>
                </a:lnTo>
                <a:lnTo>
                  <a:pt x="0" y="68757"/>
                </a:lnTo>
                <a:lnTo>
                  <a:pt x="19977" y="68757"/>
                </a:lnTo>
                <a:lnTo>
                  <a:pt x="19977" y="31000"/>
                </a:lnTo>
                <a:lnTo>
                  <a:pt x="40879" y="31000"/>
                </a:lnTo>
                <a:lnTo>
                  <a:pt x="19824" y="0"/>
                </a:lnTo>
                <a:close/>
              </a:path>
              <a:path w="66039" h="69214">
                <a:moveTo>
                  <a:pt x="40879" y="31000"/>
                </a:moveTo>
                <a:lnTo>
                  <a:pt x="19977" y="31000"/>
                </a:lnTo>
                <a:lnTo>
                  <a:pt x="45605" y="68757"/>
                </a:lnTo>
                <a:lnTo>
                  <a:pt x="65671" y="68757"/>
                </a:lnTo>
                <a:lnTo>
                  <a:pt x="65671" y="37960"/>
                </a:lnTo>
                <a:lnTo>
                  <a:pt x="45605" y="37960"/>
                </a:lnTo>
                <a:lnTo>
                  <a:pt x="40879" y="31000"/>
                </a:lnTo>
                <a:close/>
              </a:path>
              <a:path w="66039" h="69214">
                <a:moveTo>
                  <a:pt x="65671" y="0"/>
                </a:moveTo>
                <a:lnTo>
                  <a:pt x="45605" y="0"/>
                </a:lnTo>
                <a:lnTo>
                  <a:pt x="45605" y="37960"/>
                </a:lnTo>
                <a:lnTo>
                  <a:pt x="65671" y="37960"/>
                </a:lnTo>
                <a:lnTo>
                  <a:pt x="656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36341" y="3707510"/>
            <a:ext cx="21590" cy="69215"/>
          </a:xfrm>
          <a:custGeom>
            <a:avLst/>
            <a:gdLst/>
            <a:ahLst/>
            <a:cxnLst/>
            <a:rect l="l" t="t" r="r" b="b"/>
            <a:pathLst>
              <a:path w="21589" h="69214">
                <a:moveTo>
                  <a:pt x="0" y="0"/>
                </a:moveTo>
                <a:lnTo>
                  <a:pt x="21310" y="0"/>
                </a:lnTo>
                <a:lnTo>
                  <a:pt x="21310" y="68757"/>
                </a:lnTo>
                <a:lnTo>
                  <a:pt x="0" y="687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346381" y="2847132"/>
            <a:ext cx="851484" cy="818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862482" y="3706357"/>
            <a:ext cx="62865" cy="71120"/>
          </a:xfrm>
          <a:custGeom>
            <a:avLst/>
            <a:gdLst/>
            <a:ahLst/>
            <a:cxnLst/>
            <a:rect l="l" t="t" r="r" b="b"/>
            <a:pathLst>
              <a:path w="62864" h="71120">
                <a:moveTo>
                  <a:pt x="20167" y="45897"/>
                </a:moveTo>
                <a:lnTo>
                  <a:pt x="0" y="47167"/>
                </a:lnTo>
                <a:lnTo>
                  <a:pt x="596" y="54089"/>
                </a:lnTo>
                <a:lnTo>
                  <a:pt x="3136" y="59804"/>
                </a:lnTo>
                <a:lnTo>
                  <a:pt x="12128" y="68808"/>
                </a:lnTo>
                <a:lnTo>
                  <a:pt x="20231" y="71056"/>
                </a:lnTo>
                <a:lnTo>
                  <a:pt x="38569" y="71056"/>
                </a:lnTo>
                <a:lnTo>
                  <a:pt x="60101" y="57518"/>
                </a:lnTo>
                <a:lnTo>
                  <a:pt x="28155" y="57518"/>
                </a:lnTo>
                <a:lnTo>
                  <a:pt x="25031" y="56121"/>
                </a:lnTo>
                <a:lnTo>
                  <a:pt x="21501" y="51663"/>
                </a:lnTo>
                <a:lnTo>
                  <a:pt x="20599" y="49161"/>
                </a:lnTo>
                <a:lnTo>
                  <a:pt x="20167" y="45897"/>
                </a:lnTo>
                <a:close/>
              </a:path>
              <a:path w="62864" h="71120">
                <a:moveTo>
                  <a:pt x="40589" y="0"/>
                </a:moveTo>
                <a:lnTo>
                  <a:pt x="24650" y="0"/>
                </a:lnTo>
                <a:lnTo>
                  <a:pt x="19011" y="901"/>
                </a:lnTo>
                <a:lnTo>
                  <a:pt x="2671" y="25641"/>
                </a:lnTo>
                <a:lnTo>
                  <a:pt x="4597" y="29883"/>
                </a:lnTo>
                <a:lnTo>
                  <a:pt x="8597" y="33337"/>
                </a:lnTo>
                <a:lnTo>
                  <a:pt x="12560" y="36817"/>
                </a:lnTo>
                <a:lnTo>
                  <a:pt x="19189" y="39598"/>
                </a:lnTo>
                <a:lnTo>
                  <a:pt x="34188" y="42938"/>
                </a:lnTo>
                <a:lnTo>
                  <a:pt x="37807" y="44259"/>
                </a:lnTo>
                <a:lnTo>
                  <a:pt x="40906" y="47066"/>
                </a:lnTo>
                <a:lnTo>
                  <a:pt x="41668" y="48666"/>
                </a:lnTo>
                <a:lnTo>
                  <a:pt x="41668" y="52324"/>
                </a:lnTo>
                <a:lnTo>
                  <a:pt x="40855" y="53962"/>
                </a:lnTo>
                <a:lnTo>
                  <a:pt x="37579" y="56819"/>
                </a:lnTo>
                <a:lnTo>
                  <a:pt x="35242" y="57518"/>
                </a:lnTo>
                <a:lnTo>
                  <a:pt x="60101" y="57518"/>
                </a:lnTo>
                <a:lnTo>
                  <a:pt x="61099" y="55981"/>
                </a:lnTo>
                <a:lnTo>
                  <a:pt x="62196" y="52324"/>
                </a:lnTo>
                <a:lnTo>
                  <a:pt x="62318" y="43751"/>
                </a:lnTo>
                <a:lnTo>
                  <a:pt x="61404" y="40360"/>
                </a:lnTo>
                <a:lnTo>
                  <a:pt x="27139" y="22860"/>
                </a:lnTo>
                <a:lnTo>
                  <a:pt x="24777" y="22021"/>
                </a:lnTo>
                <a:lnTo>
                  <a:pt x="23799" y="21107"/>
                </a:lnTo>
                <a:lnTo>
                  <a:pt x="22783" y="20231"/>
                </a:lnTo>
                <a:lnTo>
                  <a:pt x="22275" y="19253"/>
                </a:lnTo>
                <a:lnTo>
                  <a:pt x="22318" y="16573"/>
                </a:lnTo>
                <a:lnTo>
                  <a:pt x="22898" y="15379"/>
                </a:lnTo>
                <a:lnTo>
                  <a:pt x="25400" y="13309"/>
                </a:lnTo>
                <a:lnTo>
                  <a:pt x="27266" y="12776"/>
                </a:lnTo>
                <a:lnTo>
                  <a:pt x="58911" y="12776"/>
                </a:lnTo>
                <a:lnTo>
                  <a:pt x="56489" y="8178"/>
                </a:lnTo>
                <a:lnTo>
                  <a:pt x="47269" y="1638"/>
                </a:lnTo>
                <a:lnTo>
                  <a:pt x="40589" y="0"/>
                </a:lnTo>
                <a:close/>
              </a:path>
              <a:path w="62864" h="71120">
                <a:moveTo>
                  <a:pt x="58911" y="12776"/>
                </a:moveTo>
                <a:lnTo>
                  <a:pt x="32727" y="12776"/>
                </a:lnTo>
                <a:lnTo>
                  <a:pt x="35077" y="13474"/>
                </a:lnTo>
                <a:lnTo>
                  <a:pt x="38493" y="16306"/>
                </a:lnTo>
                <a:lnTo>
                  <a:pt x="39611" y="18580"/>
                </a:lnTo>
                <a:lnTo>
                  <a:pt x="40132" y="21704"/>
                </a:lnTo>
                <a:lnTo>
                  <a:pt x="60109" y="20523"/>
                </a:lnTo>
                <a:lnTo>
                  <a:pt x="59243" y="13474"/>
                </a:lnTo>
                <a:lnTo>
                  <a:pt x="59152" y="13233"/>
                </a:lnTo>
                <a:lnTo>
                  <a:pt x="58911" y="127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965004" y="4401582"/>
            <a:ext cx="3666490" cy="2108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20" b="1">
                <a:solidFill>
                  <a:srgbClr val="FFFFFF"/>
                </a:solidFill>
                <a:latin typeface="Century Gothic"/>
                <a:cs typeface="Century Gothic"/>
              </a:rPr>
              <a:t>DESDE</a:t>
            </a:r>
            <a:r>
              <a:rPr dirty="0" sz="1200" spc="-7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-15" b="1">
                <a:solidFill>
                  <a:srgbClr val="FFFFFF"/>
                </a:solidFill>
                <a:latin typeface="Century Gothic"/>
                <a:cs typeface="Century Gothic"/>
              </a:rPr>
              <a:t>1963</a:t>
            </a:r>
            <a:r>
              <a:rPr dirty="0" sz="12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Century Gothic"/>
                <a:cs typeface="Century Gothic"/>
              </a:rPr>
              <a:t>EM</a:t>
            </a:r>
            <a:r>
              <a:rPr dirty="0" sz="1200" spc="-7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10" b="1">
                <a:solidFill>
                  <a:srgbClr val="FFFFFF"/>
                </a:solidFill>
                <a:latin typeface="Century Gothic"/>
                <a:cs typeface="Century Gothic"/>
              </a:rPr>
              <a:t>DEFESA</a:t>
            </a:r>
            <a:r>
              <a:rPr dirty="0" sz="12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-60" b="1">
                <a:solidFill>
                  <a:srgbClr val="FFFFFF"/>
                </a:solidFill>
                <a:latin typeface="Century Gothic"/>
                <a:cs typeface="Century Gothic"/>
              </a:rPr>
              <a:t>DA</a:t>
            </a:r>
            <a:r>
              <a:rPr dirty="0" sz="1200" spc="-65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-20" b="1">
                <a:solidFill>
                  <a:srgbClr val="FFFFFF"/>
                </a:solidFill>
                <a:latin typeface="Century Gothic"/>
                <a:cs typeface="Century Gothic"/>
              </a:rPr>
              <a:t>AGRICULTURA</a:t>
            </a:r>
            <a:r>
              <a:rPr dirty="0" sz="1200" spc="-70" b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1200" spc="-10" b="1">
                <a:solidFill>
                  <a:srgbClr val="FFFFFF"/>
                </a:solidFill>
                <a:latin typeface="Century Gothic"/>
                <a:cs typeface="Century Gothic"/>
              </a:rPr>
              <a:t>FAMILIAR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26383" y="7333287"/>
            <a:ext cx="767340" cy="1265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610063" y="7390421"/>
            <a:ext cx="38735" cy="15875"/>
          </a:xfrm>
          <a:custGeom>
            <a:avLst/>
            <a:gdLst/>
            <a:ahLst/>
            <a:cxnLst/>
            <a:rect l="l" t="t" r="r" b="b"/>
            <a:pathLst>
              <a:path w="38735" h="15875">
                <a:moveTo>
                  <a:pt x="38620" y="15595"/>
                </a:moveTo>
                <a:lnTo>
                  <a:pt x="0" y="15595"/>
                </a:lnTo>
                <a:lnTo>
                  <a:pt x="0" y="0"/>
                </a:lnTo>
                <a:lnTo>
                  <a:pt x="38620" y="0"/>
                </a:lnTo>
                <a:lnTo>
                  <a:pt x="38620" y="155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664748" y="7333853"/>
            <a:ext cx="73660" cy="104775"/>
          </a:xfrm>
          <a:custGeom>
            <a:avLst/>
            <a:gdLst/>
            <a:ahLst/>
            <a:cxnLst/>
            <a:rect l="l" t="t" r="r" b="b"/>
            <a:pathLst>
              <a:path w="73660" h="104775">
                <a:moveTo>
                  <a:pt x="38138" y="0"/>
                </a:moveTo>
                <a:lnTo>
                  <a:pt x="5507" y="21493"/>
                </a:lnTo>
                <a:lnTo>
                  <a:pt x="0" y="53949"/>
                </a:lnTo>
                <a:lnTo>
                  <a:pt x="2259" y="76161"/>
                </a:lnTo>
                <a:lnTo>
                  <a:pt x="9039" y="92028"/>
                </a:lnTo>
                <a:lnTo>
                  <a:pt x="20338" y="101550"/>
                </a:lnTo>
                <a:lnTo>
                  <a:pt x="36156" y="104724"/>
                </a:lnTo>
                <a:lnTo>
                  <a:pt x="44636" y="103868"/>
                </a:lnTo>
                <a:lnTo>
                  <a:pt x="52071" y="101301"/>
                </a:lnTo>
                <a:lnTo>
                  <a:pt x="58461" y="97019"/>
                </a:lnTo>
                <a:lnTo>
                  <a:pt x="63804" y="91020"/>
                </a:lnTo>
                <a:lnTo>
                  <a:pt x="65686" y="87630"/>
                </a:lnTo>
                <a:lnTo>
                  <a:pt x="36868" y="87630"/>
                </a:lnTo>
                <a:lnTo>
                  <a:pt x="30657" y="85489"/>
                </a:lnTo>
                <a:lnTo>
                  <a:pt x="26220" y="79068"/>
                </a:lnTo>
                <a:lnTo>
                  <a:pt x="23557" y="68368"/>
                </a:lnTo>
                <a:lnTo>
                  <a:pt x="22702" y="53949"/>
                </a:lnTo>
                <a:lnTo>
                  <a:pt x="22769" y="51625"/>
                </a:lnTo>
                <a:lnTo>
                  <a:pt x="23574" y="37481"/>
                </a:lnTo>
                <a:lnTo>
                  <a:pt x="26288" y="26119"/>
                </a:lnTo>
                <a:lnTo>
                  <a:pt x="30813" y="19302"/>
                </a:lnTo>
                <a:lnTo>
                  <a:pt x="37147" y="17030"/>
                </a:lnTo>
                <a:lnTo>
                  <a:pt x="66308" y="17030"/>
                </a:lnTo>
                <a:lnTo>
                  <a:pt x="64616" y="12906"/>
                </a:lnTo>
                <a:lnTo>
                  <a:pt x="53582" y="3226"/>
                </a:lnTo>
                <a:lnTo>
                  <a:pt x="38138" y="0"/>
                </a:lnTo>
                <a:close/>
              </a:path>
              <a:path w="73660" h="104775">
                <a:moveTo>
                  <a:pt x="66308" y="17030"/>
                </a:moveTo>
                <a:lnTo>
                  <a:pt x="37147" y="17030"/>
                </a:lnTo>
                <a:lnTo>
                  <a:pt x="43079" y="19236"/>
                </a:lnTo>
                <a:lnTo>
                  <a:pt x="47313" y="25854"/>
                </a:lnTo>
                <a:lnTo>
                  <a:pt x="49852" y="36886"/>
                </a:lnTo>
                <a:lnTo>
                  <a:pt x="50659" y="51625"/>
                </a:lnTo>
                <a:lnTo>
                  <a:pt x="50608" y="53949"/>
                </a:lnTo>
                <a:lnTo>
                  <a:pt x="49834" y="67779"/>
                </a:lnTo>
                <a:lnTo>
                  <a:pt x="47240" y="78808"/>
                </a:lnTo>
                <a:lnTo>
                  <a:pt x="42918" y="85424"/>
                </a:lnTo>
                <a:lnTo>
                  <a:pt x="36868" y="87630"/>
                </a:lnTo>
                <a:lnTo>
                  <a:pt x="65686" y="87630"/>
                </a:lnTo>
                <a:lnTo>
                  <a:pt x="68021" y="83422"/>
                </a:lnTo>
                <a:lnTo>
                  <a:pt x="71034" y="74323"/>
                </a:lnTo>
                <a:lnTo>
                  <a:pt x="72841" y="63724"/>
                </a:lnTo>
                <a:lnTo>
                  <a:pt x="73444" y="51625"/>
                </a:lnTo>
                <a:lnTo>
                  <a:pt x="71236" y="29039"/>
                </a:lnTo>
                <a:lnTo>
                  <a:pt x="66308" y="17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750021" y="7333848"/>
            <a:ext cx="71755" cy="104775"/>
          </a:xfrm>
          <a:custGeom>
            <a:avLst/>
            <a:gdLst/>
            <a:ahLst/>
            <a:cxnLst/>
            <a:rect l="l" t="t" r="r" b="b"/>
            <a:pathLst>
              <a:path w="71754" h="104775">
                <a:moveTo>
                  <a:pt x="5791" y="82423"/>
                </a:moveTo>
                <a:lnTo>
                  <a:pt x="5791" y="100774"/>
                </a:lnTo>
                <a:lnTo>
                  <a:pt x="11760" y="103403"/>
                </a:lnTo>
                <a:lnTo>
                  <a:pt x="18897" y="104724"/>
                </a:lnTo>
                <a:lnTo>
                  <a:pt x="34099" y="104724"/>
                </a:lnTo>
                <a:lnTo>
                  <a:pt x="40284" y="103428"/>
                </a:lnTo>
                <a:lnTo>
                  <a:pt x="51219" y="98196"/>
                </a:lnTo>
                <a:lnTo>
                  <a:pt x="55841" y="94437"/>
                </a:lnTo>
                <a:lnTo>
                  <a:pt x="61112" y="87630"/>
                </a:lnTo>
                <a:lnTo>
                  <a:pt x="17513" y="87630"/>
                </a:lnTo>
                <a:lnTo>
                  <a:pt x="11112" y="85902"/>
                </a:lnTo>
                <a:lnTo>
                  <a:pt x="5791" y="82423"/>
                </a:lnTo>
                <a:close/>
              </a:path>
              <a:path w="71754" h="104775">
                <a:moveTo>
                  <a:pt x="71181" y="56984"/>
                </a:moveTo>
                <a:lnTo>
                  <a:pt x="49149" y="56984"/>
                </a:lnTo>
                <a:lnTo>
                  <a:pt x="49568" y="57137"/>
                </a:lnTo>
                <a:lnTo>
                  <a:pt x="49517" y="67017"/>
                </a:lnTo>
                <a:lnTo>
                  <a:pt x="47332" y="74574"/>
                </a:lnTo>
                <a:lnTo>
                  <a:pt x="38671" y="85026"/>
                </a:lnTo>
                <a:lnTo>
                  <a:pt x="32664" y="87630"/>
                </a:lnTo>
                <a:lnTo>
                  <a:pt x="61112" y="87630"/>
                </a:lnTo>
                <a:lnTo>
                  <a:pt x="63423" y="84645"/>
                </a:lnTo>
                <a:lnTo>
                  <a:pt x="66306" y="78663"/>
                </a:lnTo>
                <a:lnTo>
                  <a:pt x="70256" y="64490"/>
                </a:lnTo>
                <a:lnTo>
                  <a:pt x="71181" y="56984"/>
                </a:lnTo>
                <a:close/>
              </a:path>
              <a:path w="71754" h="104775">
                <a:moveTo>
                  <a:pt x="41236" y="0"/>
                </a:moveTo>
                <a:lnTo>
                  <a:pt x="30403" y="0"/>
                </a:lnTo>
                <a:lnTo>
                  <a:pt x="25552" y="863"/>
                </a:lnTo>
                <a:lnTo>
                  <a:pt x="2616" y="21196"/>
                </a:lnTo>
                <a:lnTo>
                  <a:pt x="863" y="25565"/>
                </a:lnTo>
                <a:lnTo>
                  <a:pt x="0" y="30416"/>
                </a:lnTo>
                <a:lnTo>
                  <a:pt x="0" y="40309"/>
                </a:lnTo>
                <a:lnTo>
                  <a:pt x="24599" y="66954"/>
                </a:lnTo>
                <a:lnTo>
                  <a:pt x="37871" y="66954"/>
                </a:lnTo>
                <a:lnTo>
                  <a:pt x="44665" y="63639"/>
                </a:lnTo>
                <a:lnTo>
                  <a:pt x="49149" y="56984"/>
                </a:lnTo>
                <a:lnTo>
                  <a:pt x="71181" y="56984"/>
                </a:lnTo>
                <a:lnTo>
                  <a:pt x="71247" y="50355"/>
                </a:lnTo>
                <a:lnTo>
                  <a:pt x="33515" y="50355"/>
                </a:lnTo>
                <a:lnTo>
                  <a:pt x="31635" y="49999"/>
                </a:lnTo>
                <a:lnTo>
                  <a:pt x="21818" y="36461"/>
                </a:lnTo>
                <a:lnTo>
                  <a:pt x="21818" y="31432"/>
                </a:lnTo>
                <a:lnTo>
                  <a:pt x="33159" y="17030"/>
                </a:lnTo>
                <a:lnTo>
                  <a:pt x="65061" y="17030"/>
                </a:lnTo>
                <a:lnTo>
                  <a:pt x="64833" y="16548"/>
                </a:lnTo>
                <a:lnTo>
                  <a:pt x="58661" y="8458"/>
                </a:lnTo>
                <a:lnTo>
                  <a:pt x="54940" y="5359"/>
                </a:lnTo>
                <a:lnTo>
                  <a:pt x="46177" y="1079"/>
                </a:lnTo>
                <a:lnTo>
                  <a:pt x="41236" y="0"/>
                </a:lnTo>
                <a:close/>
              </a:path>
              <a:path w="71754" h="104775">
                <a:moveTo>
                  <a:pt x="65061" y="17030"/>
                </a:moveTo>
                <a:lnTo>
                  <a:pt x="37109" y="17030"/>
                </a:lnTo>
                <a:lnTo>
                  <a:pt x="38976" y="17500"/>
                </a:lnTo>
                <a:lnTo>
                  <a:pt x="42367" y="19443"/>
                </a:lnTo>
                <a:lnTo>
                  <a:pt x="48717" y="33020"/>
                </a:lnTo>
                <a:lnTo>
                  <a:pt x="48717" y="37668"/>
                </a:lnTo>
                <a:lnTo>
                  <a:pt x="37566" y="50355"/>
                </a:lnTo>
                <a:lnTo>
                  <a:pt x="71247" y="50355"/>
                </a:lnTo>
                <a:lnTo>
                  <a:pt x="71200" y="39598"/>
                </a:lnTo>
                <a:lnTo>
                  <a:pt x="70434" y="33299"/>
                </a:lnTo>
                <a:lnTo>
                  <a:pt x="67183" y="21526"/>
                </a:lnTo>
                <a:lnTo>
                  <a:pt x="65061" y="17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839171" y="7335556"/>
            <a:ext cx="64135" cy="103505"/>
          </a:xfrm>
          <a:custGeom>
            <a:avLst/>
            <a:gdLst/>
            <a:ahLst/>
            <a:cxnLst/>
            <a:rect l="l" t="t" r="r" b="b"/>
            <a:pathLst>
              <a:path w="64135" h="103504">
                <a:moveTo>
                  <a:pt x="0" y="79578"/>
                </a:moveTo>
                <a:lnTo>
                  <a:pt x="0" y="98640"/>
                </a:lnTo>
                <a:lnTo>
                  <a:pt x="6629" y="101561"/>
                </a:lnTo>
                <a:lnTo>
                  <a:pt x="14820" y="103022"/>
                </a:lnTo>
                <a:lnTo>
                  <a:pt x="24574" y="103022"/>
                </a:lnTo>
                <a:lnTo>
                  <a:pt x="58909" y="85928"/>
                </a:lnTo>
                <a:lnTo>
                  <a:pt x="14287" y="85928"/>
                </a:lnTo>
                <a:lnTo>
                  <a:pt x="6921" y="83807"/>
                </a:lnTo>
                <a:lnTo>
                  <a:pt x="0" y="79578"/>
                </a:lnTo>
                <a:close/>
              </a:path>
              <a:path w="64135" h="103504">
                <a:moveTo>
                  <a:pt x="62109" y="55283"/>
                </a:moveTo>
                <a:lnTo>
                  <a:pt x="19634" y="55283"/>
                </a:lnTo>
                <a:lnTo>
                  <a:pt x="28928" y="56223"/>
                </a:lnTo>
                <a:lnTo>
                  <a:pt x="35576" y="59054"/>
                </a:lnTo>
                <a:lnTo>
                  <a:pt x="39552" y="63748"/>
                </a:lnTo>
                <a:lnTo>
                  <a:pt x="40881" y="70332"/>
                </a:lnTo>
                <a:lnTo>
                  <a:pt x="40881" y="75120"/>
                </a:lnTo>
                <a:lnTo>
                  <a:pt x="39230" y="78930"/>
                </a:lnTo>
                <a:lnTo>
                  <a:pt x="32588" y="84531"/>
                </a:lnTo>
                <a:lnTo>
                  <a:pt x="27978" y="85928"/>
                </a:lnTo>
                <a:lnTo>
                  <a:pt x="58909" y="85928"/>
                </a:lnTo>
                <a:lnTo>
                  <a:pt x="60985" y="82195"/>
                </a:lnTo>
                <a:lnTo>
                  <a:pt x="62957" y="75585"/>
                </a:lnTo>
                <a:lnTo>
                  <a:pt x="63614" y="68275"/>
                </a:lnTo>
                <a:lnTo>
                  <a:pt x="63610" y="59045"/>
                </a:lnTo>
                <a:lnTo>
                  <a:pt x="62109" y="55283"/>
                </a:lnTo>
                <a:close/>
              </a:path>
              <a:path w="64135" h="103504">
                <a:moveTo>
                  <a:pt x="58966" y="0"/>
                </a:moveTo>
                <a:lnTo>
                  <a:pt x="5359" y="0"/>
                </a:lnTo>
                <a:lnTo>
                  <a:pt x="1549" y="56476"/>
                </a:lnTo>
                <a:lnTo>
                  <a:pt x="8382" y="55689"/>
                </a:lnTo>
                <a:lnTo>
                  <a:pt x="14401" y="55283"/>
                </a:lnTo>
                <a:lnTo>
                  <a:pt x="62109" y="55283"/>
                </a:lnTo>
                <a:lnTo>
                  <a:pt x="60680" y="51701"/>
                </a:lnTo>
                <a:lnTo>
                  <a:pt x="36585" y="38480"/>
                </a:lnTo>
                <a:lnTo>
                  <a:pt x="20967" y="38480"/>
                </a:lnTo>
                <a:lnTo>
                  <a:pt x="22377" y="18211"/>
                </a:lnTo>
                <a:lnTo>
                  <a:pt x="58966" y="18211"/>
                </a:lnTo>
                <a:lnTo>
                  <a:pt x="58966" y="0"/>
                </a:lnTo>
                <a:close/>
              </a:path>
              <a:path w="64135" h="103504">
                <a:moveTo>
                  <a:pt x="30365" y="38049"/>
                </a:moveTo>
                <a:lnTo>
                  <a:pt x="27724" y="38049"/>
                </a:lnTo>
                <a:lnTo>
                  <a:pt x="24587" y="38201"/>
                </a:lnTo>
                <a:lnTo>
                  <a:pt x="20967" y="38480"/>
                </a:lnTo>
                <a:lnTo>
                  <a:pt x="36585" y="38480"/>
                </a:lnTo>
                <a:lnTo>
                  <a:pt x="30365" y="38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923796" y="7335556"/>
            <a:ext cx="63614" cy="1030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826383" y="7657184"/>
            <a:ext cx="123037" cy="1242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969661" y="7654919"/>
            <a:ext cx="43815" cy="104139"/>
          </a:xfrm>
          <a:custGeom>
            <a:avLst/>
            <a:gdLst/>
            <a:ahLst/>
            <a:cxnLst/>
            <a:rect l="l" t="t" r="r" b="b"/>
            <a:pathLst>
              <a:path w="43814" h="104140">
                <a:moveTo>
                  <a:pt x="43776" y="25146"/>
                </a:moveTo>
                <a:lnTo>
                  <a:pt x="21526" y="25146"/>
                </a:lnTo>
                <a:lnTo>
                  <a:pt x="21526" y="103517"/>
                </a:lnTo>
                <a:lnTo>
                  <a:pt x="43776" y="103517"/>
                </a:lnTo>
                <a:lnTo>
                  <a:pt x="43776" y="25146"/>
                </a:lnTo>
                <a:close/>
              </a:path>
              <a:path w="43814" h="104140">
                <a:moveTo>
                  <a:pt x="43776" y="0"/>
                </a:moveTo>
                <a:lnTo>
                  <a:pt x="30289" y="0"/>
                </a:lnTo>
                <a:lnTo>
                  <a:pt x="26149" y="3162"/>
                </a:lnTo>
                <a:lnTo>
                  <a:pt x="21513" y="6057"/>
                </a:lnTo>
                <a:lnTo>
                  <a:pt x="11239" y="11328"/>
                </a:lnTo>
                <a:lnTo>
                  <a:pt x="5791" y="13487"/>
                </a:lnTo>
                <a:lnTo>
                  <a:pt x="0" y="15189"/>
                </a:lnTo>
                <a:lnTo>
                  <a:pt x="0" y="33972"/>
                </a:lnTo>
                <a:lnTo>
                  <a:pt x="21526" y="25146"/>
                </a:lnTo>
                <a:lnTo>
                  <a:pt x="43776" y="25146"/>
                </a:lnTo>
                <a:lnTo>
                  <a:pt x="43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3040584" y="7657189"/>
            <a:ext cx="41275" cy="124460"/>
          </a:xfrm>
          <a:custGeom>
            <a:avLst/>
            <a:gdLst/>
            <a:ahLst/>
            <a:cxnLst/>
            <a:rect l="l" t="t" r="r" b="b"/>
            <a:pathLst>
              <a:path w="41275" h="124459">
                <a:moveTo>
                  <a:pt x="18211" y="0"/>
                </a:moveTo>
                <a:lnTo>
                  <a:pt x="0" y="0"/>
                </a:lnTo>
                <a:lnTo>
                  <a:pt x="9451" y="14599"/>
                </a:lnTo>
                <a:lnTo>
                  <a:pt x="16202" y="29879"/>
                </a:lnTo>
                <a:lnTo>
                  <a:pt x="20252" y="45841"/>
                </a:lnTo>
                <a:lnTo>
                  <a:pt x="21602" y="62484"/>
                </a:lnTo>
                <a:lnTo>
                  <a:pt x="20252" y="79190"/>
                </a:lnTo>
                <a:lnTo>
                  <a:pt x="16202" y="95059"/>
                </a:lnTo>
                <a:lnTo>
                  <a:pt x="9451" y="110089"/>
                </a:lnTo>
                <a:lnTo>
                  <a:pt x="0" y="124282"/>
                </a:lnTo>
                <a:lnTo>
                  <a:pt x="18072" y="124282"/>
                </a:lnTo>
                <a:lnTo>
                  <a:pt x="28147" y="110882"/>
                </a:lnTo>
                <a:lnTo>
                  <a:pt x="35342" y="96116"/>
                </a:lnTo>
                <a:lnTo>
                  <a:pt x="39658" y="79983"/>
                </a:lnTo>
                <a:lnTo>
                  <a:pt x="41097" y="62484"/>
                </a:lnTo>
                <a:lnTo>
                  <a:pt x="39666" y="45341"/>
                </a:lnTo>
                <a:lnTo>
                  <a:pt x="35374" y="29213"/>
                </a:lnTo>
                <a:lnTo>
                  <a:pt x="28222" y="14099"/>
                </a:lnTo>
                <a:lnTo>
                  <a:pt x="18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143746" y="7655483"/>
            <a:ext cx="64541" cy="1047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235088" y="7654919"/>
            <a:ext cx="43815" cy="104139"/>
          </a:xfrm>
          <a:custGeom>
            <a:avLst/>
            <a:gdLst/>
            <a:ahLst/>
            <a:cxnLst/>
            <a:rect l="l" t="t" r="r" b="b"/>
            <a:pathLst>
              <a:path w="43814" h="104140">
                <a:moveTo>
                  <a:pt x="43776" y="25146"/>
                </a:moveTo>
                <a:lnTo>
                  <a:pt x="21526" y="25146"/>
                </a:lnTo>
                <a:lnTo>
                  <a:pt x="21526" y="103517"/>
                </a:lnTo>
                <a:lnTo>
                  <a:pt x="43776" y="103517"/>
                </a:lnTo>
                <a:lnTo>
                  <a:pt x="43776" y="25146"/>
                </a:lnTo>
                <a:close/>
              </a:path>
              <a:path w="43814" h="104140">
                <a:moveTo>
                  <a:pt x="43776" y="0"/>
                </a:moveTo>
                <a:lnTo>
                  <a:pt x="30289" y="0"/>
                </a:lnTo>
                <a:lnTo>
                  <a:pt x="26149" y="3162"/>
                </a:lnTo>
                <a:lnTo>
                  <a:pt x="21513" y="6057"/>
                </a:lnTo>
                <a:lnTo>
                  <a:pt x="11239" y="11328"/>
                </a:lnTo>
                <a:lnTo>
                  <a:pt x="5791" y="13487"/>
                </a:lnTo>
                <a:lnTo>
                  <a:pt x="0" y="15189"/>
                </a:lnTo>
                <a:lnTo>
                  <a:pt x="0" y="33972"/>
                </a:lnTo>
                <a:lnTo>
                  <a:pt x="21526" y="25146"/>
                </a:lnTo>
                <a:lnTo>
                  <a:pt x="43776" y="25146"/>
                </a:lnTo>
                <a:lnTo>
                  <a:pt x="43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307499" y="7657184"/>
            <a:ext cx="76835" cy="101600"/>
          </a:xfrm>
          <a:custGeom>
            <a:avLst/>
            <a:gdLst/>
            <a:ahLst/>
            <a:cxnLst/>
            <a:rect l="l" t="t" r="r" b="b"/>
            <a:pathLst>
              <a:path w="76835" h="101600">
                <a:moveTo>
                  <a:pt x="64465" y="80505"/>
                </a:moveTo>
                <a:lnTo>
                  <a:pt x="44132" y="80505"/>
                </a:lnTo>
                <a:lnTo>
                  <a:pt x="44132" y="101257"/>
                </a:lnTo>
                <a:lnTo>
                  <a:pt x="64465" y="101257"/>
                </a:lnTo>
                <a:lnTo>
                  <a:pt x="64465" y="80505"/>
                </a:lnTo>
                <a:close/>
              </a:path>
              <a:path w="76835" h="101600">
                <a:moveTo>
                  <a:pt x="64465" y="0"/>
                </a:moveTo>
                <a:lnTo>
                  <a:pt x="43776" y="0"/>
                </a:lnTo>
                <a:lnTo>
                  <a:pt x="41414" y="5080"/>
                </a:lnTo>
                <a:lnTo>
                  <a:pt x="38557" y="10414"/>
                </a:lnTo>
                <a:lnTo>
                  <a:pt x="16319" y="43497"/>
                </a:lnTo>
                <a:lnTo>
                  <a:pt x="0" y="63055"/>
                </a:lnTo>
                <a:lnTo>
                  <a:pt x="0" y="80505"/>
                </a:lnTo>
                <a:lnTo>
                  <a:pt x="76606" y="80505"/>
                </a:lnTo>
                <a:lnTo>
                  <a:pt x="76606" y="63830"/>
                </a:lnTo>
                <a:lnTo>
                  <a:pt x="19977" y="63830"/>
                </a:lnTo>
                <a:lnTo>
                  <a:pt x="21996" y="61341"/>
                </a:lnTo>
                <a:lnTo>
                  <a:pt x="44132" y="28460"/>
                </a:lnTo>
                <a:lnTo>
                  <a:pt x="64465" y="28460"/>
                </a:lnTo>
                <a:lnTo>
                  <a:pt x="64465" y="0"/>
                </a:lnTo>
                <a:close/>
              </a:path>
              <a:path w="76835" h="101600">
                <a:moveTo>
                  <a:pt x="64465" y="28460"/>
                </a:moveTo>
                <a:lnTo>
                  <a:pt x="44132" y="28460"/>
                </a:lnTo>
                <a:lnTo>
                  <a:pt x="44132" y="63830"/>
                </a:lnTo>
                <a:lnTo>
                  <a:pt x="64465" y="63830"/>
                </a:lnTo>
                <a:lnTo>
                  <a:pt x="64465" y="284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394879" y="7655482"/>
            <a:ext cx="71755" cy="104775"/>
          </a:xfrm>
          <a:custGeom>
            <a:avLst/>
            <a:gdLst/>
            <a:ahLst/>
            <a:cxnLst/>
            <a:rect l="l" t="t" r="r" b="b"/>
            <a:pathLst>
              <a:path w="71754" h="104775">
                <a:moveTo>
                  <a:pt x="5791" y="82423"/>
                </a:moveTo>
                <a:lnTo>
                  <a:pt x="5791" y="100774"/>
                </a:lnTo>
                <a:lnTo>
                  <a:pt x="11760" y="103403"/>
                </a:lnTo>
                <a:lnTo>
                  <a:pt x="18897" y="104724"/>
                </a:lnTo>
                <a:lnTo>
                  <a:pt x="34099" y="104724"/>
                </a:lnTo>
                <a:lnTo>
                  <a:pt x="40284" y="103428"/>
                </a:lnTo>
                <a:lnTo>
                  <a:pt x="51219" y="98196"/>
                </a:lnTo>
                <a:lnTo>
                  <a:pt x="55841" y="94437"/>
                </a:lnTo>
                <a:lnTo>
                  <a:pt x="61112" y="87630"/>
                </a:lnTo>
                <a:lnTo>
                  <a:pt x="17513" y="87630"/>
                </a:lnTo>
                <a:lnTo>
                  <a:pt x="11112" y="85902"/>
                </a:lnTo>
                <a:lnTo>
                  <a:pt x="5791" y="82423"/>
                </a:lnTo>
                <a:close/>
              </a:path>
              <a:path w="71754" h="104775">
                <a:moveTo>
                  <a:pt x="71181" y="56984"/>
                </a:moveTo>
                <a:lnTo>
                  <a:pt x="49149" y="56984"/>
                </a:lnTo>
                <a:lnTo>
                  <a:pt x="49568" y="57137"/>
                </a:lnTo>
                <a:lnTo>
                  <a:pt x="49517" y="67017"/>
                </a:lnTo>
                <a:lnTo>
                  <a:pt x="47332" y="74574"/>
                </a:lnTo>
                <a:lnTo>
                  <a:pt x="38671" y="85026"/>
                </a:lnTo>
                <a:lnTo>
                  <a:pt x="32664" y="87630"/>
                </a:lnTo>
                <a:lnTo>
                  <a:pt x="61112" y="87630"/>
                </a:lnTo>
                <a:lnTo>
                  <a:pt x="63423" y="84645"/>
                </a:lnTo>
                <a:lnTo>
                  <a:pt x="66306" y="78663"/>
                </a:lnTo>
                <a:lnTo>
                  <a:pt x="70256" y="64490"/>
                </a:lnTo>
                <a:lnTo>
                  <a:pt x="71181" y="56984"/>
                </a:lnTo>
                <a:close/>
              </a:path>
              <a:path w="71754" h="104775">
                <a:moveTo>
                  <a:pt x="41236" y="0"/>
                </a:moveTo>
                <a:lnTo>
                  <a:pt x="30403" y="0"/>
                </a:lnTo>
                <a:lnTo>
                  <a:pt x="25552" y="863"/>
                </a:lnTo>
                <a:lnTo>
                  <a:pt x="2616" y="21196"/>
                </a:lnTo>
                <a:lnTo>
                  <a:pt x="863" y="25565"/>
                </a:lnTo>
                <a:lnTo>
                  <a:pt x="0" y="30416"/>
                </a:lnTo>
                <a:lnTo>
                  <a:pt x="0" y="40309"/>
                </a:lnTo>
                <a:lnTo>
                  <a:pt x="24599" y="66954"/>
                </a:lnTo>
                <a:lnTo>
                  <a:pt x="37871" y="66954"/>
                </a:lnTo>
                <a:lnTo>
                  <a:pt x="44665" y="63639"/>
                </a:lnTo>
                <a:lnTo>
                  <a:pt x="49149" y="56984"/>
                </a:lnTo>
                <a:lnTo>
                  <a:pt x="71181" y="56984"/>
                </a:lnTo>
                <a:lnTo>
                  <a:pt x="71247" y="50355"/>
                </a:lnTo>
                <a:lnTo>
                  <a:pt x="33515" y="50355"/>
                </a:lnTo>
                <a:lnTo>
                  <a:pt x="31635" y="49999"/>
                </a:lnTo>
                <a:lnTo>
                  <a:pt x="21818" y="36461"/>
                </a:lnTo>
                <a:lnTo>
                  <a:pt x="21818" y="31432"/>
                </a:lnTo>
                <a:lnTo>
                  <a:pt x="33159" y="17030"/>
                </a:lnTo>
                <a:lnTo>
                  <a:pt x="65061" y="17030"/>
                </a:lnTo>
                <a:lnTo>
                  <a:pt x="64833" y="16548"/>
                </a:lnTo>
                <a:lnTo>
                  <a:pt x="58661" y="8458"/>
                </a:lnTo>
                <a:lnTo>
                  <a:pt x="54940" y="5359"/>
                </a:lnTo>
                <a:lnTo>
                  <a:pt x="46177" y="1079"/>
                </a:lnTo>
                <a:lnTo>
                  <a:pt x="41236" y="0"/>
                </a:lnTo>
                <a:close/>
              </a:path>
              <a:path w="71754" h="104775">
                <a:moveTo>
                  <a:pt x="65061" y="17030"/>
                </a:moveTo>
                <a:lnTo>
                  <a:pt x="37109" y="17030"/>
                </a:lnTo>
                <a:lnTo>
                  <a:pt x="38976" y="17500"/>
                </a:lnTo>
                <a:lnTo>
                  <a:pt x="42367" y="19443"/>
                </a:lnTo>
                <a:lnTo>
                  <a:pt x="48717" y="33020"/>
                </a:lnTo>
                <a:lnTo>
                  <a:pt x="48717" y="37668"/>
                </a:lnTo>
                <a:lnTo>
                  <a:pt x="37566" y="50355"/>
                </a:lnTo>
                <a:lnTo>
                  <a:pt x="71247" y="50355"/>
                </a:lnTo>
                <a:lnTo>
                  <a:pt x="71200" y="39598"/>
                </a:lnTo>
                <a:lnTo>
                  <a:pt x="70434" y="33299"/>
                </a:lnTo>
                <a:lnTo>
                  <a:pt x="67183" y="21526"/>
                </a:lnTo>
                <a:lnTo>
                  <a:pt x="65061" y="17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3484105" y="7654919"/>
            <a:ext cx="1184083" cy="126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4689551" y="7655481"/>
            <a:ext cx="211691" cy="1045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923590" y="7654919"/>
            <a:ext cx="43815" cy="104139"/>
          </a:xfrm>
          <a:custGeom>
            <a:avLst/>
            <a:gdLst/>
            <a:ahLst/>
            <a:cxnLst/>
            <a:rect l="l" t="t" r="r" b="b"/>
            <a:pathLst>
              <a:path w="43814" h="104140">
                <a:moveTo>
                  <a:pt x="43776" y="25146"/>
                </a:moveTo>
                <a:lnTo>
                  <a:pt x="21539" y="25146"/>
                </a:lnTo>
                <a:lnTo>
                  <a:pt x="21539" y="103517"/>
                </a:lnTo>
                <a:lnTo>
                  <a:pt x="43776" y="103517"/>
                </a:lnTo>
                <a:lnTo>
                  <a:pt x="43776" y="25146"/>
                </a:lnTo>
                <a:close/>
              </a:path>
              <a:path w="43814" h="104140">
                <a:moveTo>
                  <a:pt x="43776" y="0"/>
                </a:moveTo>
                <a:lnTo>
                  <a:pt x="30289" y="0"/>
                </a:lnTo>
                <a:lnTo>
                  <a:pt x="26149" y="3162"/>
                </a:lnTo>
                <a:lnTo>
                  <a:pt x="21513" y="6057"/>
                </a:lnTo>
                <a:lnTo>
                  <a:pt x="11239" y="11328"/>
                </a:lnTo>
                <a:lnTo>
                  <a:pt x="5791" y="13487"/>
                </a:lnTo>
                <a:lnTo>
                  <a:pt x="0" y="15189"/>
                </a:lnTo>
                <a:lnTo>
                  <a:pt x="0" y="33972"/>
                </a:lnTo>
                <a:lnTo>
                  <a:pt x="21539" y="25146"/>
                </a:lnTo>
                <a:lnTo>
                  <a:pt x="43776" y="25146"/>
                </a:lnTo>
                <a:lnTo>
                  <a:pt x="43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008222" y="7654919"/>
            <a:ext cx="43815" cy="104139"/>
          </a:xfrm>
          <a:custGeom>
            <a:avLst/>
            <a:gdLst/>
            <a:ahLst/>
            <a:cxnLst/>
            <a:rect l="l" t="t" r="r" b="b"/>
            <a:pathLst>
              <a:path w="43814" h="104140">
                <a:moveTo>
                  <a:pt x="43776" y="25146"/>
                </a:moveTo>
                <a:lnTo>
                  <a:pt x="21526" y="25146"/>
                </a:lnTo>
                <a:lnTo>
                  <a:pt x="21526" y="103517"/>
                </a:lnTo>
                <a:lnTo>
                  <a:pt x="43776" y="103517"/>
                </a:lnTo>
                <a:lnTo>
                  <a:pt x="43776" y="25146"/>
                </a:lnTo>
                <a:close/>
              </a:path>
              <a:path w="43814" h="104140">
                <a:moveTo>
                  <a:pt x="43776" y="0"/>
                </a:moveTo>
                <a:lnTo>
                  <a:pt x="30289" y="0"/>
                </a:lnTo>
                <a:lnTo>
                  <a:pt x="26149" y="3162"/>
                </a:lnTo>
                <a:lnTo>
                  <a:pt x="21513" y="6057"/>
                </a:lnTo>
                <a:lnTo>
                  <a:pt x="11239" y="11328"/>
                </a:lnTo>
                <a:lnTo>
                  <a:pt x="5791" y="13487"/>
                </a:lnTo>
                <a:lnTo>
                  <a:pt x="0" y="15189"/>
                </a:lnTo>
                <a:lnTo>
                  <a:pt x="0" y="33972"/>
                </a:lnTo>
                <a:lnTo>
                  <a:pt x="21526" y="25146"/>
                </a:lnTo>
                <a:lnTo>
                  <a:pt x="43776" y="25146"/>
                </a:lnTo>
                <a:lnTo>
                  <a:pt x="437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818395" y="7971332"/>
            <a:ext cx="1493202" cy="1427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818395" y="8292966"/>
            <a:ext cx="1481100" cy="1420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824812" y="8620823"/>
            <a:ext cx="119380" cy="116205"/>
          </a:xfrm>
          <a:custGeom>
            <a:avLst/>
            <a:gdLst/>
            <a:ahLst/>
            <a:cxnLst/>
            <a:rect l="l" t="t" r="r" b="b"/>
            <a:pathLst>
              <a:path w="119380" h="116204">
                <a:moveTo>
                  <a:pt x="62296" y="0"/>
                </a:moveTo>
                <a:lnTo>
                  <a:pt x="17388" y="17500"/>
                </a:lnTo>
                <a:lnTo>
                  <a:pt x="78" y="59143"/>
                </a:lnTo>
                <a:lnTo>
                  <a:pt x="0" y="61431"/>
                </a:lnTo>
                <a:lnTo>
                  <a:pt x="960" y="72679"/>
                </a:lnTo>
                <a:lnTo>
                  <a:pt x="25070" y="107397"/>
                </a:lnTo>
                <a:lnTo>
                  <a:pt x="58689" y="115798"/>
                </a:lnTo>
                <a:lnTo>
                  <a:pt x="67754" y="115476"/>
                </a:lnTo>
                <a:lnTo>
                  <a:pt x="75956" y="114511"/>
                </a:lnTo>
                <a:lnTo>
                  <a:pt x="83294" y="112900"/>
                </a:lnTo>
                <a:lnTo>
                  <a:pt x="89766" y="110642"/>
                </a:lnTo>
                <a:lnTo>
                  <a:pt x="89766" y="103225"/>
                </a:lnTo>
                <a:lnTo>
                  <a:pt x="60670" y="103225"/>
                </a:lnTo>
                <a:lnTo>
                  <a:pt x="50819" y="102520"/>
                </a:lnTo>
                <a:lnTo>
                  <a:pt x="19141" y="78551"/>
                </a:lnTo>
                <a:lnTo>
                  <a:pt x="16206" y="60718"/>
                </a:lnTo>
                <a:lnTo>
                  <a:pt x="17018" y="51256"/>
                </a:lnTo>
                <a:lnTo>
                  <a:pt x="44647" y="16084"/>
                </a:lnTo>
                <a:lnTo>
                  <a:pt x="63147" y="12560"/>
                </a:lnTo>
                <a:lnTo>
                  <a:pt x="101967" y="12560"/>
                </a:lnTo>
                <a:lnTo>
                  <a:pt x="94966" y="7640"/>
                </a:lnTo>
                <a:lnTo>
                  <a:pt x="85287" y="3394"/>
                </a:lnTo>
                <a:lnTo>
                  <a:pt x="74397" y="848"/>
                </a:lnTo>
                <a:lnTo>
                  <a:pt x="62296" y="0"/>
                </a:lnTo>
                <a:close/>
              </a:path>
              <a:path w="119380" h="116204">
                <a:moveTo>
                  <a:pt x="89766" y="97154"/>
                </a:moveTo>
                <a:lnTo>
                  <a:pt x="82996" y="99812"/>
                </a:lnTo>
                <a:lnTo>
                  <a:pt x="75889" y="101709"/>
                </a:lnTo>
                <a:lnTo>
                  <a:pt x="68447" y="102846"/>
                </a:lnTo>
                <a:lnTo>
                  <a:pt x="60670" y="103225"/>
                </a:lnTo>
                <a:lnTo>
                  <a:pt x="89766" y="103225"/>
                </a:lnTo>
                <a:lnTo>
                  <a:pt x="89766" y="97154"/>
                </a:lnTo>
                <a:close/>
              </a:path>
              <a:path w="119380" h="116204">
                <a:moveTo>
                  <a:pt x="64785" y="26758"/>
                </a:moveTo>
                <a:lnTo>
                  <a:pt x="31666" y="48534"/>
                </a:lnTo>
                <a:lnTo>
                  <a:pt x="29606" y="71526"/>
                </a:lnTo>
                <a:lnTo>
                  <a:pt x="31587" y="78041"/>
                </a:lnTo>
                <a:lnTo>
                  <a:pt x="39550" y="87452"/>
                </a:lnTo>
                <a:lnTo>
                  <a:pt x="44782" y="89814"/>
                </a:lnTo>
                <a:lnTo>
                  <a:pt x="59946" y="89814"/>
                </a:lnTo>
                <a:lnTo>
                  <a:pt x="65915" y="85318"/>
                </a:lnTo>
                <a:lnTo>
                  <a:pt x="68830" y="77381"/>
                </a:lnTo>
                <a:lnTo>
                  <a:pt x="52783" y="77381"/>
                </a:lnTo>
                <a:lnTo>
                  <a:pt x="50447" y="76123"/>
                </a:lnTo>
                <a:lnTo>
                  <a:pt x="46814" y="71081"/>
                </a:lnTo>
                <a:lnTo>
                  <a:pt x="45913" y="67563"/>
                </a:lnTo>
                <a:lnTo>
                  <a:pt x="45913" y="56692"/>
                </a:lnTo>
                <a:lnTo>
                  <a:pt x="47246" y="51104"/>
                </a:lnTo>
                <a:lnTo>
                  <a:pt x="52555" y="41452"/>
                </a:lnTo>
                <a:lnTo>
                  <a:pt x="56009" y="39039"/>
                </a:lnTo>
                <a:lnTo>
                  <a:pt x="86746" y="39039"/>
                </a:lnTo>
                <a:lnTo>
                  <a:pt x="87154" y="35013"/>
                </a:lnTo>
                <a:lnTo>
                  <a:pt x="70982" y="35013"/>
                </a:lnTo>
                <a:lnTo>
                  <a:pt x="69192" y="29502"/>
                </a:lnTo>
                <a:lnTo>
                  <a:pt x="64785" y="26758"/>
                </a:lnTo>
                <a:close/>
              </a:path>
              <a:path w="119380" h="116204">
                <a:moveTo>
                  <a:pt x="85969" y="76326"/>
                </a:moveTo>
                <a:lnTo>
                  <a:pt x="69636" y="76326"/>
                </a:lnTo>
                <a:lnTo>
                  <a:pt x="69878" y="80327"/>
                </a:lnTo>
                <a:lnTo>
                  <a:pt x="71452" y="83565"/>
                </a:lnTo>
                <a:lnTo>
                  <a:pt x="77294" y="88569"/>
                </a:lnTo>
                <a:lnTo>
                  <a:pt x="81079" y="89814"/>
                </a:lnTo>
                <a:lnTo>
                  <a:pt x="85740" y="89814"/>
                </a:lnTo>
                <a:lnTo>
                  <a:pt x="110609" y="77241"/>
                </a:lnTo>
                <a:lnTo>
                  <a:pt x="86464" y="77241"/>
                </a:lnTo>
                <a:lnTo>
                  <a:pt x="85969" y="76326"/>
                </a:lnTo>
                <a:close/>
              </a:path>
              <a:path w="119380" h="116204">
                <a:moveTo>
                  <a:pt x="86746" y="39039"/>
                </a:moveTo>
                <a:lnTo>
                  <a:pt x="63172" y="39039"/>
                </a:lnTo>
                <a:lnTo>
                  <a:pt x="65509" y="40119"/>
                </a:lnTo>
                <a:lnTo>
                  <a:pt x="69039" y="44462"/>
                </a:lnTo>
                <a:lnTo>
                  <a:pt x="69916" y="47421"/>
                </a:lnTo>
                <a:lnTo>
                  <a:pt x="69916" y="59143"/>
                </a:lnTo>
                <a:lnTo>
                  <a:pt x="68646" y="65493"/>
                </a:lnTo>
                <a:lnTo>
                  <a:pt x="63566" y="75006"/>
                </a:lnTo>
                <a:lnTo>
                  <a:pt x="60086" y="77381"/>
                </a:lnTo>
                <a:lnTo>
                  <a:pt x="68830" y="77381"/>
                </a:lnTo>
                <a:lnTo>
                  <a:pt x="69217" y="76326"/>
                </a:lnTo>
                <a:lnTo>
                  <a:pt x="85969" y="76326"/>
                </a:lnTo>
                <a:lnTo>
                  <a:pt x="84686" y="73952"/>
                </a:lnTo>
                <a:lnTo>
                  <a:pt x="84772" y="64769"/>
                </a:lnTo>
                <a:lnTo>
                  <a:pt x="84884" y="61431"/>
                </a:lnTo>
                <a:lnTo>
                  <a:pt x="85478" y="52900"/>
                </a:lnTo>
                <a:lnTo>
                  <a:pt x="86502" y="41452"/>
                </a:lnTo>
                <a:lnTo>
                  <a:pt x="86746" y="39039"/>
                </a:lnTo>
                <a:close/>
              </a:path>
              <a:path w="119380" h="116204">
                <a:moveTo>
                  <a:pt x="101967" y="12560"/>
                </a:moveTo>
                <a:lnTo>
                  <a:pt x="63147" y="12560"/>
                </a:lnTo>
                <a:lnTo>
                  <a:pt x="72048" y="13220"/>
                </a:lnTo>
                <a:lnTo>
                  <a:pt x="79911" y="15200"/>
                </a:lnTo>
                <a:lnTo>
                  <a:pt x="102972" y="49415"/>
                </a:lnTo>
                <a:lnTo>
                  <a:pt x="103037" y="58254"/>
                </a:lnTo>
                <a:lnTo>
                  <a:pt x="101818" y="64769"/>
                </a:lnTo>
                <a:lnTo>
                  <a:pt x="96916" y="74752"/>
                </a:lnTo>
                <a:lnTo>
                  <a:pt x="93817" y="77241"/>
                </a:lnTo>
                <a:lnTo>
                  <a:pt x="110609" y="77241"/>
                </a:lnTo>
                <a:lnTo>
                  <a:pt x="113740" y="72781"/>
                </a:lnTo>
                <a:lnTo>
                  <a:pt x="116741" y="65895"/>
                </a:lnTo>
                <a:lnTo>
                  <a:pt x="118541" y="58107"/>
                </a:lnTo>
                <a:lnTo>
                  <a:pt x="119024" y="51104"/>
                </a:lnTo>
                <a:lnTo>
                  <a:pt x="118956" y="47421"/>
                </a:lnTo>
                <a:lnTo>
                  <a:pt x="118158" y="38838"/>
                </a:lnTo>
                <a:lnTo>
                  <a:pt x="115210" y="29340"/>
                </a:lnTo>
                <a:lnTo>
                  <a:pt x="110300" y="20922"/>
                </a:lnTo>
                <a:lnTo>
                  <a:pt x="103431" y="13588"/>
                </a:lnTo>
                <a:lnTo>
                  <a:pt x="101967" y="12560"/>
                </a:lnTo>
                <a:close/>
              </a:path>
              <a:path w="119380" h="116204">
                <a:moveTo>
                  <a:pt x="87861" y="28028"/>
                </a:moveTo>
                <a:lnTo>
                  <a:pt x="71973" y="28028"/>
                </a:lnTo>
                <a:lnTo>
                  <a:pt x="71262" y="35013"/>
                </a:lnTo>
                <a:lnTo>
                  <a:pt x="87154" y="35013"/>
                </a:lnTo>
                <a:lnTo>
                  <a:pt x="87861" y="280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957822" y="8614598"/>
            <a:ext cx="53975" cy="109220"/>
          </a:xfrm>
          <a:custGeom>
            <a:avLst/>
            <a:gdLst/>
            <a:ahLst/>
            <a:cxnLst/>
            <a:rect l="l" t="t" r="r" b="b"/>
            <a:pathLst>
              <a:path w="53975" h="109220">
                <a:moveTo>
                  <a:pt x="34391" y="52895"/>
                </a:moveTo>
                <a:lnTo>
                  <a:pt x="12153" y="52895"/>
                </a:lnTo>
                <a:lnTo>
                  <a:pt x="12153" y="108750"/>
                </a:lnTo>
                <a:lnTo>
                  <a:pt x="34391" y="108750"/>
                </a:lnTo>
                <a:lnTo>
                  <a:pt x="34391" y="52895"/>
                </a:lnTo>
                <a:close/>
              </a:path>
              <a:path w="53975" h="109220">
                <a:moveTo>
                  <a:pt x="50914" y="36448"/>
                </a:moveTo>
                <a:lnTo>
                  <a:pt x="0" y="36448"/>
                </a:lnTo>
                <a:lnTo>
                  <a:pt x="0" y="52895"/>
                </a:lnTo>
                <a:lnTo>
                  <a:pt x="50914" y="52895"/>
                </a:lnTo>
                <a:lnTo>
                  <a:pt x="50914" y="36448"/>
                </a:lnTo>
                <a:close/>
              </a:path>
              <a:path w="53975" h="109220">
                <a:moveTo>
                  <a:pt x="46609" y="0"/>
                </a:moveTo>
                <a:lnTo>
                  <a:pt x="32867" y="0"/>
                </a:lnTo>
                <a:lnTo>
                  <a:pt x="25565" y="2514"/>
                </a:lnTo>
                <a:lnTo>
                  <a:pt x="14833" y="12585"/>
                </a:lnTo>
                <a:lnTo>
                  <a:pt x="12153" y="19240"/>
                </a:lnTo>
                <a:lnTo>
                  <a:pt x="12153" y="36448"/>
                </a:lnTo>
                <a:lnTo>
                  <a:pt x="34391" y="36448"/>
                </a:lnTo>
                <a:lnTo>
                  <a:pt x="34391" y="20967"/>
                </a:lnTo>
                <a:lnTo>
                  <a:pt x="37973" y="17081"/>
                </a:lnTo>
                <a:lnTo>
                  <a:pt x="53390" y="17081"/>
                </a:lnTo>
                <a:lnTo>
                  <a:pt x="53390" y="1422"/>
                </a:lnTo>
                <a:lnTo>
                  <a:pt x="50368" y="482"/>
                </a:lnTo>
                <a:lnTo>
                  <a:pt x="46609" y="0"/>
                </a:lnTo>
                <a:close/>
              </a:path>
              <a:path w="53975" h="109220">
                <a:moveTo>
                  <a:pt x="53390" y="17081"/>
                </a:moveTo>
                <a:lnTo>
                  <a:pt x="47764" y="17081"/>
                </a:lnTo>
                <a:lnTo>
                  <a:pt x="50520" y="17652"/>
                </a:lnTo>
                <a:lnTo>
                  <a:pt x="53390" y="18783"/>
                </a:lnTo>
                <a:lnTo>
                  <a:pt x="53390" y="170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3016603" y="8649279"/>
            <a:ext cx="69850" cy="76200"/>
          </a:xfrm>
          <a:custGeom>
            <a:avLst/>
            <a:gdLst/>
            <a:ahLst/>
            <a:cxnLst/>
            <a:rect l="l" t="t" r="r" b="b"/>
            <a:pathLst>
              <a:path w="69850" h="76200">
                <a:moveTo>
                  <a:pt x="36156" y="0"/>
                </a:moveTo>
                <a:lnTo>
                  <a:pt x="2616" y="22910"/>
                </a:lnTo>
                <a:lnTo>
                  <a:pt x="0" y="39039"/>
                </a:lnTo>
                <a:lnTo>
                  <a:pt x="604" y="47247"/>
                </a:lnTo>
                <a:lnTo>
                  <a:pt x="28602" y="75224"/>
                </a:lnTo>
                <a:lnTo>
                  <a:pt x="36868" y="75831"/>
                </a:lnTo>
                <a:lnTo>
                  <a:pt x="44504" y="75496"/>
                </a:lnTo>
                <a:lnTo>
                  <a:pt x="51393" y="74490"/>
                </a:lnTo>
                <a:lnTo>
                  <a:pt x="57534" y="72815"/>
                </a:lnTo>
                <a:lnTo>
                  <a:pt x="62928" y="70472"/>
                </a:lnTo>
                <a:lnTo>
                  <a:pt x="62928" y="60020"/>
                </a:lnTo>
                <a:lnTo>
                  <a:pt x="29476" y="60020"/>
                </a:lnTo>
                <a:lnTo>
                  <a:pt x="22860" y="54762"/>
                </a:lnTo>
                <a:lnTo>
                  <a:pt x="22110" y="44272"/>
                </a:lnTo>
                <a:lnTo>
                  <a:pt x="69278" y="44272"/>
                </a:lnTo>
                <a:lnTo>
                  <a:pt x="69278" y="34874"/>
                </a:lnTo>
                <a:lnTo>
                  <a:pt x="68973" y="30568"/>
                </a:lnTo>
                <a:lnTo>
                  <a:pt x="21971" y="30568"/>
                </a:lnTo>
                <a:lnTo>
                  <a:pt x="22529" y="26149"/>
                </a:lnTo>
                <a:lnTo>
                  <a:pt x="24117" y="22440"/>
                </a:lnTo>
                <a:lnTo>
                  <a:pt x="29349" y="16509"/>
                </a:lnTo>
                <a:lnTo>
                  <a:pt x="32435" y="15036"/>
                </a:lnTo>
                <a:lnTo>
                  <a:pt x="64657" y="15036"/>
                </a:lnTo>
                <a:lnTo>
                  <a:pt x="64413" y="14500"/>
                </a:lnTo>
                <a:lnTo>
                  <a:pt x="60629" y="9385"/>
                </a:lnTo>
                <a:lnTo>
                  <a:pt x="55857" y="5277"/>
                </a:lnTo>
                <a:lnTo>
                  <a:pt x="50188" y="2344"/>
                </a:lnTo>
                <a:lnTo>
                  <a:pt x="43622" y="585"/>
                </a:lnTo>
                <a:lnTo>
                  <a:pt x="36156" y="0"/>
                </a:lnTo>
                <a:close/>
              </a:path>
              <a:path w="69850" h="76200">
                <a:moveTo>
                  <a:pt x="62928" y="54368"/>
                </a:moveTo>
                <a:lnTo>
                  <a:pt x="56896" y="58127"/>
                </a:lnTo>
                <a:lnTo>
                  <a:pt x="49898" y="60020"/>
                </a:lnTo>
                <a:lnTo>
                  <a:pt x="62928" y="60020"/>
                </a:lnTo>
                <a:lnTo>
                  <a:pt x="62928" y="54368"/>
                </a:lnTo>
                <a:close/>
              </a:path>
              <a:path w="69850" h="76200">
                <a:moveTo>
                  <a:pt x="64657" y="15036"/>
                </a:moveTo>
                <a:lnTo>
                  <a:pt x="44399" y="15036"/>
                </a:lnTo>
                <a:lnTo>
                  <a:pt x="48590" y="20218"/>
                </a:lnTo>
                <a:lnTo>
                  <a:pt x="48590" y="30568"/>
                </a:lnTo>
                <a:lnTo>
                  <a:pt x="68973" y="30568"/>
                </a:lnTo>
                <a:lnTo>
                  <a:pt x="68737" y="27244"/>
                </a:lnTo>
                <a:lnTo>
                  <a:pt x="67116" y="20453"/>
                </a:lnTo>
                <a:lnTo>
                  <a:pt x="64657" y="15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3094101" y="8629075"/>
            <a:ext cx="50800" cy="96520"/>
          </a:xfrm>
          <a:custGeom>
            <a:avLst/>
            <a:gdLst/>
            <a:ahLst/>
            <a:cxnLst/>
            <a:rect l="l" t="t" r="r" b="b"/>
            <a:pathLst>
              <a:path w="50800" h="96520">
                <a:moveTo>
                  <a:pt x="33972" y="38417"/>
                </a:moveTo>
                <a:lnTo>
                  <a:pt x="11722" y="38417"/>
                </a:lnTo>
                <a:lnTo>
                  <a:pt x="11722" y="71526"/>
                </a:lnTo>
                <a:lnTo>
                  <a:pt x="13196" y="82251"/>
                </a:lnTo>
                <a:lnTo>
                  <a:pt x="17619" y="89911"/>
                </a:lnTo>
                <a:lnTo>
                  <a:pt x="24993" y="94506"/>
                </a:lnTo>
                <a:lnTo>
                  <a:pt x="35318" y="96037"/>
                </a:lnTo>
                <a:lnTo>
                  <a:pt x="41948" y="96037"/>
                </a:lnTo>
                <a:lnTo>
                  <a:pt x="46913" y="95161"/>
                </a:lnTo>
                <a:lnTo>
                  <a:pt x="50215" y="93421"/>
                </a:lnTo>
                <a:lnTo>
                  <a:pt x="50215" y="78943"/>
                </a:lnTo>
                <a:lnTo>
                  <a:pt x="36957" y="78943"/>
                </a:lnTo>
                <a:lnTo>
                  <a:pt x="33972" y="75184"/>
                </a:lnTo>
                <a:lnTo>
                  <a:pt x="33972" y="38417"/>
                </a:lnTo>
                <a:close/>
              </a:path>
              <a:path w="50800" h="96520">
                <a:moveTo>
                  <a:pt x="50215" y="76911"/>
                </a:moveTo>
                <a:lnTo>
                  <a:pt x="47713" y="78257"/>
                </a:lnTo>
                <a:lnTo>
                  <a:pt x="45288" y="78943"/>
                </a:lnTo>
                <a:lnTo>
                  <a:pt x="50215" y="78943"/>
                </a:lnTo>
                <a:lnTo>
                  <a:pt x="50215" y="76911"/>
                </a:lnTo>
                <a:close/>
              </a:path>
              <a:path w="50800" h="96520">
                <a:moveTo>
                  <a:pt x="50215" y="21971"/>
                </a:moveTo>
                <a:lnTo>
                  <a:pt x="0" y="21971"/>
                </a:lnTo>
                <a:lnTo>
                  <a:pt x="0" y="38417"/>
                </a:lnTo>
                <a:lnTo>
                  <a:pt x="50215" y="38417"/>
                </a:lnTo>
                <a:lnTo>
                  <a:pt x="50215" y="21971"/>
                </a:lnTo>
                <a:close/>
              </a:path>
              <a:path w="50800" h="96520">
                <a:moveTo>
                  <a:pt x="33972" y="0"/>
                </a:moveTo>
                <a:lnTo>
                  <a:pt x="11722" y="6362"/>
                </a:lnTo>
                <a:lnTo>
                  <a:pt x="11722" y="21971"/>
                </a:lnTo>
                <a:lnTo>
                  <a:pt x="33972" y="21971"/>
                </a:lnTo>
                <a:lnTo>
                  <a:pt x="33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3152956" y="8649279"/>
            <a:ext cx="66040" cy="76200"/>
          </a:xfrm>
          <a:custGeom>
            <a:avLst/>
            <a:gdLst/>
            <a:ahLst/>
            <a:cxnLst/>
            <a:rect l="l" t="t" r="r" b="b"/>
            <a:pathLst>
              <a:path w="66039" h="76200">
                <a:moveTo>
                  <a:pt x="62289" y="15176"/>
                </a:moveTo>
                <a:lnTo>
                  <a:pt x="40271" y="15176"/>
                </a:lnTo>
                <a:lnTo>
                  <a:pt x="44564" y="19126"/>
                </a:lnTo>
                <a:lnTo>
                  <a:pt x="44564" y="27038"/>
                </a:lnTo>
                <a:lnTo>
                  <a:pt x="6235" y="37345"/>
                </a:lnTo>
                <a:lnTo>
                  <a:pt x="0" y="60578"/>
                </a:lnTo>
                <a:lnTo>
                  <a:pt x="2019" y="65887"/>
                </a:lnTo>
                <a:lnTo>
                  <a:pt x="10071" y="73837"/>
                </a:lnTo>
                <a:lnTo>
                  <a:pt x="15582" y="75831"/>
                </a:lnTo>
                <a:lnTo>
                  <a:pt x="32105" y="75831"/>
                </a:lnTo>
                <a:lnTo>
                  <a:pt x="39293" y="71780"/>
                </a:lnTo>
                <a:lnTo>
                  <a:pt x="44132" y="63690"/>
                </a:lnTo>
                <a:lnTo>
                  <a:pt x="65531" y="63690"/>
                </a:lnTo>
                <a:lnTo>
                  <a:pt x="65531" y="60020"/>
                </a:lnTo>
                <a:lnTo>
                  <a:pt x="27355" y="60020"/>
                </a:lnTo>
                <a:lnTo>
                  <a:pt x="24968" y="59207"/>
                </a:lnTo>
                <a:lnTo>
                  <a:pt x="21437" y="55956"/>
                </a:lnTo>
                <a:lnTo>
                  <a:pt x="20575" y="53936"/>
                </a:lnTo>
                <a:lnTo>
                  <a:pt x="20548" y="45732"/>
                </a:lnTo>
                <a:lnTo>
                  <a:pt x="24180" y="42456"/>
                </a:lnTo>
                <a:lnTo>
                  <a:pt x="44564" y="39827"/>
                </a:lnTo>
                <a:lnTo>
                  <a:pt x="65531" y="39827"/>
                </a:lnTo>
                <a:lnTo>
                  <a:pt x="65531" y="30860"/>
                </a:lnTo>
                <a:lnTo>
                  <a:pt x="63598" y="17353"/>
                </a:lnTo>
                <a:lnTo>
                  <a:pt x="62289" y="15176"/>
                </a:lnTo>
                <a:close/>
              </a:path>
              <a:path w="66039" h="76200">
                <a:moveTo>
                  <a:pt x="65531" y="63690"/>
                </a:moveTo>
                <a:lnTo>
                  <a:pt x="44424" y="63690"/>
                </a:lnTo>
                <a:lnTo>
                  <a:pt x="44424" y="74066"/>
                </a:lnTo>
                <a:lnTo>
                  <a:pt x="65531" y="74066"/>
                </a:lnTo>
                <a:lnTo>
                  <a:pt x="65531" y="63690"/>
                </a:lnTo>
                <a:close/>
              </a:path>
              <a:path w="66039" h="76200">
                <a:moveTo>
                  <a:pt x="65531" y="39827"/>
                </a:moveTo>
                <a:lnTo>
                  <a:pt x="44564" y="39827"/>
                </a:lnTo>
                <a:lnTo>
                  <a:pt x="44564" y="49110"/>
                </a:lnTo>
                <a:lnTo>
                  <a:pt x="43243" y="52768"/>
                </a:lnTo>
                <a:lnTo>
                  <a:pt x="37972" y="58572"/>
                </a:lnTo>
                <a:lnTo>
                  <a:pt x="34556" y="60020"/>
                </a:lnTo>
                <a:lnTo>
                  <a:pt x="65531" y="60020"/>
                </a:lnTo>
                <a:lnTo>
                  <a:pt x="65531" y="39827"/>
                </a:lnTo>
                <a:close/>
              </a:path>
              <a:path w="66039" h="76200">
                <a:moveTo>
                  <a:pt x="34607" y="0"/>
                </a:moveTo>
                <a:lnTo>
                  <a:pt x="30175" y="0"/>
                </a:lnTo>
                <a:lnTo>
                  <a:pt x="25272" y="609"/>
                </a:lnTo>
                <a:lnTo>
                  <a:pt x="14490" y="3060"/>
                </a:lnTo>
                <a:lnTo>
                  <a:pt x="10248" y="4470"/>
                </a:lnTo>
                <a:lnTo>
                  <a:pt x="7137" y="6070"/>
                </a:lnTo>
                <a:lnTo>
                  <a:pt x="7137" y="22872"/>
                </a:lnTo>
                <a:lnTo>
                  <a:pt x="13039" y="19505"/>
                </a:lnTo>
                <a:lnTo>
                  <a:pt x="19105" y="17100"/>
                </a:lnTo>
                <a:lnTo>
                  <a:pt x="25330" y="15657"/>
                </a:lnTo>
                <a:lnTo>
                  <a:pt x="31711" y="15176"/>
                </a:lnTo>
                <a:lnTo>
                  <a:pt x="62289" y="15176"/>
                </a:lnTo>
                <a:lnTo>
                  <a:pt x="57799" y="7710"/>
                </a:lnTo>
                <a:lnTo>
                  <a:pt x="48135" y="1927"/>
                </a:lnTo>
                <a:lnTo>
                  <a:pt x="346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3233275" y="8649279"/>
            <a:ext cx="69850" cy="76200"/>
          </a:xfrm>
          <a:custGeom>
            <a:avLst/>
            <a:gdLst/>
            <a:ahLst/>
            <a:cxnLst/>
            <a:rect l="l" t="t" r="r" b="b"/>
            <a:pathLst>
              <a:path w="69850" h="76200">
                <a:moveTo>
                  <a:pt x="36156" y="0"/>
                </a:moveTo>
                <a:lnTo>
                  <a:pt x="2616" y="22910"/>
                </a:lnTo>
                <a:lnTo>
                  <a:pt x="0" y="39039"/>
                </a:lnTo>
                <a:lnTo>
                  <a:pt x="604" y="47247"/>
                </a:lnTo>
                <a:lnTo>
                  <a:pt x="28602" y="75224"/>
                </a:lnTo>
                <a:lnTo>
                  <a:pt x="36868" y="75831"/>
                </a:lnTo>
                <a:lnTo>
                  <a:pt x="44504" y="75496"/>
                </a:lnTo>
                <a:lnTo>
                  <a:pt x="51393" y="74490"/>
                </a:lnTo>
                <a:lnTo>
                  <a:pt x="57534" y="72815"/>
                </a:lnTo>
                <a:lnTo>
                  <a:pt x="62928" y="70472"/>
                </a:lnTo>
                <a:lnTo>
                  <a:pt x="62928" y="60020"/>
                </a:lnTo>
                <a:lnTo>
                  <a:pt x="29476" y="60020"/>
                </a:lnTo>
                <a:lnTo>
                  <a:pt x="22860" y="54762"/>
                </a:lnTo>
                <a:lnTo>
                  <a:pt x="22110" y="44272"/>
                </a:lnTo>
                <a:lnTo>
                  <a:pt x="69278" y="44272"/>
                </a:lnTo>
                <a:lnTo>
                  <a:pt x="69278" y="34874"/>
                </a:lnTo>
                <a:lnTo>
                  <a:pt x="68973" y="30568"/>
                </a:lnTo>
                <a:lnTo>
                  <a:pt x="21971" y="30568"/>
                </a:lnTo>
                <a:lnTo>
                  <a:pt x="22529" y="26149"/>
                </a:lnTo>
                <a:lnTo>
                  <a:pt x="24117" y="22440"/>
                </a:lnTo>
                <a:lnTo>
                  <a:pt x="29349" y="16509"/>
                </a:lnTo>
                <a:lnTo>
                  <a:pt x="32435" y="15036"/>
                </a:lnTo>
                <a:lnTo>
                  <a:pt x="64657" y="15036"/>
                </a:lnTo>
                <a:lnTo>
                  <a:pt x="64413" y="14500"/>
                </a:lnTo>
                <a:lnTo>
                  <a:pt x="60629" y="9385"/>
                </a:lnTo>
                <a:lnTo>
                  <a:pt x="55857" y="5277"/>
                </a:lnTo>
                <a:lnTo>
                  <a:pt x="50188" y="2344"/>
                </a:lnTo>
                <a:lnTo>
                  <a:pt x="43622" y="585"/>
                </a:lnTo>
                <a:lnTo>
                  <a:pt x="36156" y="0"/>
                </a:lnTo>
                <a:close/>
              </a:path>
              <a:path w="69850" h="76200">
                <a:moveTo>
                  <a:pt x="62928" y="54368"/>
                </a:moveTo>
                <a:lnTo>
                  <a:pt x="56896" y="58127"/>
                </a:lnTo>
                <a:lnTo>
                  <a:pt x="49898" y="60020"/>
                </a:lnTo>
                <a:lnTo>
                  <a:pt x="62928" y="60020"/>
                </a:lnTo>
                <a:lnTo>
                  <a:pt x="62928" y="54368"/>
                </a:lnTo>
                <a:close/>
              </a:path>
              <a:path w="69850" h="76200">
                <a:moveTo>
                  <a:pt x="64657" y="15036"/>
                </a:moveTo>
                <a:lnTo>
                  <a:pt x="44399" y="15036"/>
                </a:lnTo>
                <a:lnTo>
                  <a:pt x="48590" y="20218"/>
                </a:lnTo>
                <a:lnTo>
                  <a:pt x="48590" y="30568"/>
                </a:lnTo>
                <a:lnTo>
                  <a:pt x="68973" y="30568"/>
                </a:lnTo>
                <a:lnTo>
                  <a:pt x="68737" y="27244"/>
                </a:lnTo>
                <a:lnTo>
                  <a:pt x="67116" y="20453"/>
                </a:lnTo>
                <a:lnTo>
                  <a:pt x="64657" y="150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317278" y="8649275"/>
            <a:ext cx="75565" cy="107950"/>
          </a:xfrm>
          <a:custGeom>
            <a:avLst/>
            <a:gdLst/>
            <a:ahLst/>
            <a:cxnLst/>
            <a:rect l="l" t="t" r="r" b="b"/>
            <a:pathLst>
              <a:path w="75564" h="107950">
                <a:moveTo>
                  <a:pt x="22313" y="1765"/>
                </a:moveTo>
                <a:lnTo>
                  <a:pt x="0" y="1765"/>
                </a:lnTo>
                <a:lnTo>
                  <a:pt x="0" y="107327"/>
                </a:lnTo>
                <a:lnTo>
                  <a:pt x="22313" y="107327"/>
                </a:lnTo>
                <a:lnTo>
                  <a:pt x="22313" y="65671"/>
                </a:lnTo>
                <a:lnTo>
                  <a:pt x="65473" y="65671"/>
                </a:lnTo>
                <a:lnTo>
                  <a:pt x="66268" y="64884"/>
                </a:lnTo>
                <a:lnTo>
                  <a:pt x="70178" y="58969"/>
                </a:lnTo>
                <a:lnTo>
                  <a:pt x="70273" y="58737"/>
                </a:lnTo>
                <a:lnTo>
                  <a:pt x="32016" y="58737"/>
                </a:lnTo>
                <a:lnTo>
                  <a:pt x="28549" y="57175"/>
                </a:lnTo>
                <a:lnTo>
                  <a:pt x="23279" y="50863"/>
                </a:lnTo>
                <a:lnTo>
                  <a:pt x="21958" y="46786"/>
                </a:lnTo>
                <a:lnTo>
                  <a:pt x="21958" y="30314"/>
                </a:lnTo>
                <a:lnTo>
                  <a:pt x="23406" y="25730"/>
                </a:lnTo>
                <a:lnTo>
                  <a:pt x="29197" y="18821"/>
                </a:lnTo>
                <a:lnTo>
                  <a:pt x="32931" y="17081"/>
                </a:lnTo>
                <a:lnTo>
                  <a:pt x="71748" y="17081"/>
                </a:lnTo>
                <a:lnTo>
                  <a:pt x="70891" y="14892"/>
                </a:lnTo>
                <a:lnTo>
                  <a:pt x="69451" y="12636"/>
                </a:lnTo>
                <a:lnTo>
                  <a:pt x="22313" y="12636"/>
                </a:lnTo>
                <a:lnTo>
                  <a:pt x="22313" y="1765"/>
                </a:lnTo>
                <a:close/>
              </a:path>
              <a:path w="75564" h="107950">
                <a:moveTo>
                  <a:pt x="65473" y="65671"/>
                </a:moveTo>
                <a:lnTo>
                  <a:pt x="22593" y="65671"/>
                </a:lnTo>
                <a:lnTo>
                  <a:pt x="27165" y="72453"/>
                </a:lnTo>
                <a:lnTo>
                  <a:pt x="33794" y="75831"/>
                </a:lnTo>
                <a:lnTo>
                  <a:pt x="42506" y="75831"/>
                </a:lnTo>
                <a:lnTo>
                  <a:pt x="49550" y="75148"/>
                </a:lnTo>
                <a:lnTo>
                  <a:pt x="55859" y="73096"/>
                </a:lnTo>
                <a:lnTo>
                  <a:pt x="61432" y="69675"/>
                </a:lnTo>
                <a:lnTo>
                  <a:pt x="65473" y="65671"/>
                </a:lnTo>
                <a:close/>
              </a:path>
              <a:path w="75564" h="107950">
                <a:moveTo>
                  <a:pt x="71748" y="17081"/>
                </a:moveTo>
                <a:lnTo>
                  <a:pt x="47383" y="17081"/>
                </a:lnTo>
                <a:lnTo>
                  <a:pt x="52323" y="23444"/>
                </a:lnTo>
                <a:lnTo>
                  <a:pt x="52323" y="43357"/>
                </a:lnTo>
                <a:lnTo>
                  <a:pt x="50926" y="48920"/>
                </a:lnTo>
                <a:lnTo>
                  <a:pt x="45313" y="56781"/>
                </a:lnTo>
                <a:lnTo>
                  <a:pt x="41376" y="58737"/>
                </a:lnTo>
                <a:lnTo>
                  <a:pt x="70273" y="58737"/>
                </a:lnTo>
                <a:lnTo>
                  <a:pt x="72972" y="52160"/>
                </a:lnTo>
                <a:lnTo>
                  <a:pt x="74650" y="44458"/>
                </a:lnTo>
                <a:lnTo>
                  <a:pt x="75209" y="35864"/>
                </a:lnTo>
                <a:lnTo>
                  <a:pt x="74728" y="28004"/>
                </a:lnTo>
                <a:lnTo>
                  <a:pt x="73288" y="21013"/>
                </a:lnTo>
                <a:lnTo>
                  <a:pt x="71748" y="17081"/>
                </a:lnTo>
                <a:close/>
              </a:path>
              <a:path w="75564" h="107950">
                <a:moveTo>
                  <a:pt x="55194" y="0"/>
                </a:moveTo>
                <a:lnTo>
                  <a:pt x="45834" y="0"/>
                </a:lnTo>
                <a:lnTo>
                  <a:pt x="38761" y="790"/>
                </a:lnTo>
                <a:lnTo>
                  <a:pt x="32532" y="3160"/>
                </a:lnTo>
                <a:lnTo>
                  <a:pt x="27144" y="7109"/>
                </a:lnTo>
                <a:lnTo>
                  <a:pt x="22593" y="12636"/>
                </a:lnTo>
                <a:lnTo>
                  <a:pt x="69451" y="12636"/>
                </a:lnTo>
                <a:lnTo>
                  <a:pt x="67538" y="9639"/>
                </a:lnTo>
                <a:lnTo>
                  <a:pt x="62433" y="3200"/>
                </a:lnTo>
                <a:lnTo>
                  <a:pt x="551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814939" y="8936232"/>
            <a:ext cx="1413062" cy="142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2548441" y="7311173"/>
            <a:ext cx="174129" cy="17600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2558643" y="8270505"/>
            <a:ext cx="153860" cy="1515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2561935" y="7651143"/>
            <a:ext cx="149031" cy="1367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552064" y="7944498"/>
            <a:ext cx="166816" cy="1621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558525" y="8601640"/>
            <a:ext cx="153974" cy="1539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544057" y="8929498"/>
            <a:ext cx="182900" cy="12894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91993" cy="1043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 rot="21120000">
            <a:off x="449932" y="1678197"/>
            <a:ext cx="6630611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120"/>
              </a:lnSpc>
            </a:pPr>
            <a:r>
              <a:rPr dirty="0" baseline="-2314" sz="10800" spc="22" i="1">
                <a:solidFill>
                  <a:srgbClr val="FFFFFF"/>
                </a:solidFill>
                <a:latin typeface="Segoe Script"/>
                <a:cs typeface="Segoe Script"/>
              </a:rPr>
              <a:t>P</a:t>
            </a:r>
            <a:r>
              <a:rPr dirty="0" baseline="-1929" sz="10800" spc="22" i="1">
                <a:solidFill>
                  <a:srgbClr val="FFFFFF"/>
                </a:solidFill>
                <a:latin typeface="Segoe Script"/>
                <a:cs typeface="Segoe Script"/>
              </a:rPr>
              <a:t>o</a:t>
            </a:r>
            <a:r>
              <a:rPr dirty="0" baseline="-1543" sz="10800" spc="22" i="1">
                <a:solidFill>
                  <a:srgbClr val="FFFFFF"/>
                </a:solidFill>
                <a:latin typeface="Segoe Script"/>
                <a:cs typeface="Segoe Script"/>
              </a:rPr>
              <a:t>r</a:t>
            </a:r>
            <a:r>
              <a:rPr dirty="0" baseline="-1543" sz="10800" spc="-247" i="1">
                <a:solidFill>
                  <a:srgbClr val="FFFFFF"/>
                </a:solidFill>
                <a:latin typeface="Segoe Script"/>
                <a:cs typeface="Segoe Script"/>
              </a:rPr>
              <a:t> </a:t>
            </a:r>
            <a:r>
              <a:rPr dirty="0" baseline="-1157" sz="10800" spc="652" i="1">
                <a:solidFill>
                  <a:srgbClr val="FFFFFF"/>
                </a:solidFill>
                <a:latin typeface="Segoe Script"/>
                <a:cs typeface="Segoe Script"/>
              </a:rPr>
              <a:t>e</a:t>
            </a:r>
            <a:r>
              <a:rPr dirty="0" sz="7200" spc="434" i="1">
                <a:solidFill>
                  <a:srgbClr val="FFFFFF"/>
                </a:solidFill>
                <a:latin typeface="Segoe Script"/>
                <a:cs typeface="Segoe Script"/>
              </a:rPr>
              <a:t>ss</a:t>
            </a:r>
            <a:r>
              <a:rPr dirty="0" sz="7200" spc="434" i="1">
                <a:solidFill>
                  <a:srgbClr val="FFFFFF"/>
                </a:solidFill>
                <a:latin typeface="Segoe Script"/>
                <a:cs typeface="Segoe Script"/>
              </a:rPr>
              <a:t>ê</a:t>
            </a:r>
            <a:r>
              <a:rPr dirty="0" sz="7200" spc="434" i="1">
                <a:solidFill>
                  <a:srgbClr val="FFFFFF"/>
                </a:solidFill>
                <a:latin typeface="Segoe Script"/>
                <a:cs typeface="Segoe Script"/>
              </a:rPr>
              <a:t>n</a:t>
            </a:r>
            <a:r>
              <a:rPr dirty="0" sz="7200" spc="434" i="1">
                <a:solidFill>
                  <a:srgbClr val="FFFFFF"/>
                </a:solidFill>
                <a:latin typeface="Segoe Script"/>
                <a:cs typeface="Segoe Script"/>
              </a:rPr>
              <a:t>c</a:t>
            </a:r>
            <a:r>
              <a:rPr dirty="0" sz="7200" spc="434" i="1">
                <a:solidFill>
                  <a:srgbClr val="FFFFFF"/>
                </a:solidFill>
                <a:latin typeface="Segoe Script"/>
                <a:cs typeface="Segoe Script"/>
              </a:rPr>
              <a:t>i</a:t>
            </a:r>
            <a:r>
              <a:rPr dirty="0" baseline="1157" sz="10800" spc="652" i="1">
                <a:solidFill>
                  <a:srgbClr val="FFFFFF"/>
                </a:solidFill>
                <a:latin typeface="Segoe Script"/>
                <a:cs typeface="Segoe Script"/>
              </a:rPr>
              <a:t>a</a:t>
            </a:r>
            <a:endParaRPr baseline="1157" sz="10800">
              <a:latin typeface="Segoe Script"/>
              <a:cs typeface="Segoe Scrip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FFFFFF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FFFFFF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299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942794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 rot="21120000">
            <a:off x="603903" y="2766420"/>
            <a:ext cx="5161127" cy="91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7100"/>
              </a:lnSpc>
            </a:pPr>
            <a:r>
              <a:rPr dirty="0" baseline="-1929" sz="10800" spc="-67" i="1">
                <a:solidFill>
                  <a:srgbClr val="FFFFFF"/>
                </a:solidFill>
                <a:latin typeface="Segoe Script"/>
                <a:cs typeface="Segoe Script"/>
              </a:rPr>
              <a:t>e</a:t>
            </a:r>
            <a:r>
              <a:rPr dirty="0" baseline="-1929" sz="10800" spc="-247" i="1">
                <a:solidFill>
                  <a:srgbClr val="FFFFFF"/>
                </a:solidFill>
                <a:latin typeface="Segoe Script"/>
                <a:cs typeface="Segoe Script"/>
              </a:rPr>
              <a:t> </a:t>
            </a:r>
            <a:r>
              <a:rPr dirty="0" baseline="-1543" sz="10800" spc="225" i="1">
                <a:solidFill>
                  <a:srgbClr val="FFFFFF"/>
                </a:solidFill>
                <a:latin typeface="Segoe Script"/>
                <a:cs typeface="Segoe Script"/>
              </a:rPr>
              <a:t>v</a:t>
            </a:r>
            <a:r>
              <a:rPr dirty="0" baseline="-1157" sz="10800" spc="225" i="1">
                <a:solidFill>
                  <a:srgbClr val="FFFFFF"/>
                </a:solidFill>
                <a:latin typeface="Segoe Script"/>
                <a:cs typeface="Segoe Script"/>
              </a:rPr>
              <a:t>o</a:t>
            </a:r>
            <a:r>
              <a:rPr dirty="0" sz="7200" spc="150" i="1">
                <a:solidFill>
                  <a:srgbClr val="FFFFFF"/>
                </a:solidFill>
                <a:latin typeface="Segoe Script"/>
                <a:cs typeface="Segoe Script"/>
              </a:rPr>
              <a:t>ca</a:t>
            </a:r>
            <a:r>
              <a:rPr dirty="0" sz="7200" spc="150" i="1">
                <a:solidFill>
                  <a:srgbClr val="FFFFFF"/>
                </a:solidFill>
                <a:latin typeface="Segoe Script"/>
                <a:cs typeface="Segoe Script"/>
              </a:rPr>
              <a:t>ç</a:t>
            </a:r>
            <a:r>
              <a:rPr dirty="0" sz="7200" spc="150" i="1">
                <a:solidFill>
                  <a:srgbClr val="FFFFFF"/>
                </a:solidFill>
                <a:latin typeface="Segoe Script"/>
                <a:cs typeface="Segoe Script"/>
              </a:rPr>
              <a:t>ã</a:t>
            </a:r>
            <a:r>
              <a:rPr dirty="0" sz="7200" spc="150" i="1">
                <a:solidFill>
                  <a:srgbClr val="FFFFFF"/>
                </a:solidFill>
                <a:latin typeface="Segoe Script"/>
                <a:cs typeface="Segoe Script"/>
              </a:rPr>
              <a:t>o</a:t>
            </a:r>
            <a:r>
              <a:rPr dirty="0" sz="7200" spc="150" i="1">
                <a:solidFill>
                  <a:srgbClr val="FFFFFF"/>
                </a:solidFill>
                <a:latin typeface="Segoe Script"/>
                <a:cs typeface="Segoe Script"/>
              </a:rPr>
              <a:t>.</a:t>
            </a:r>
            <a:endParaRPr sz="7200">
              <a:latin typeface="Segoe Script"/>
              <a:cs typeface="Segoe Scrip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5960" y="3515364"/>
            <a:ext cx="4136390" cy="3378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47955" marR="140335" indent="83820">
              <a:lnSpc>
                <a:spcPct val="107800"/>
              </a:lnSpc>
              <a:spcBef>
                <a:spcPts val="100"/>
              </a:spcBef>
            </a:pP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Essa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talvez </a:t>
            </a:r>
            <a:r>
              <a:rPr dirty="0" sz="1700" spc="-5" b="1" i="1">
                <a:solidFill>
                  <a:srgbClr val="FFFFFF"/>
                </a:solidFill>
                <a:latin typeface="Calibri"/>
                <a:cs typeface="Calibri"/>
              </a:rPr>
              <a:t>seja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700" spc="15" b="1" i="1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simples </a:t>
            </a:r>
            <a:r>
              <a:rPr dirty="0" sz="1700" spc="-2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também 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700" spc="15" b="1" i="1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completa definição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agricultura  </a:t>
            </a:r>
            <a:r>
              <a:rPr dirty="0" sz="1700" spc="-10" b="1" i="1">
                <a:solidFill>
                  <a:srgbClr val="FFFFFF"/>
                </a:solidFill>
                <a:latin typeface="Calibri"/>
                <a:cs typeface="Calibri"/>
              </a:rPr>
              <a:t>familiar.</a:t>
            </a:r>
            <a:r>
              <a:rPr dirty="0" sz="1700" spc="-8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Um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5" b="1" i="1">
                <a:solidFill>
                  <a:srgbClr val="FFFFFF"/>
                </a:solidFill>
                <a:latin typeface="Calibri"/>
                <a:cs typeface="Calibri"/>
              </a:rPr>
              <a:t>recorte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bastante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peculiar,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5" b="1" i="1">
                <a:solidFill>
                  <a:srgbClr val="FFFFFF"/>
                </a:solidFill>
                <a:latin typeface="Calibri"/>
                <a:cs typeface="Calibri"/>
              </a:rPr>
              <a:t>não 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somente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agricultura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dirty="0" sz="17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parte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endParaRPr sz="1700">
              <a:latin typeface="Calibri"/>
              <a:cs typeface="Calibri"/>
            </a:endParaRPr>
          </a:p>
          <a:p>
            <a:pPr algn="ctr" marL="12700" marR="5080">
              <a:lnSpc>
                <a:spcPct val="107800"/>
              </a:lnSpc>
            </a:pP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sociedade</a:t>
            </a:r>
            <a:r>
              <a:rPr dirty="0" sz="1700" spc="-8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5" b="1" i="1">
                <a:solidFill>
                  <a:srgbClr val="FFFFFF"/>
                </a:solidFill>
                <a:latin typeface="Calibri"/>
                <a:cs typeface="Calibri"/>
              </a:rPr>
              <a:t>brasileira,</a:t>
            </a:r>
            <a:r>
              <a:rPr dirty="0" sz="1700" spc="-8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responsável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 i="1">
                <a:solidFill>
                  <a:srgbClr val="FFFFFF"/>
                </a:solidFill>
                <a:latin typeface="Calibri"/>
                <a:cs typeface="Calibri"/>
              </a:rPr>
              <a:t>por</a:t>
            </a:r>
            <a:r>
              <a:rPr dirty="0" sz="1700" spc="-8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garantir 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renda </a:t>
            </a:r>
            <a:r>
              <a:rPr dirty="0" sz="1700" spc="-2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700" spc="15" b="1" i="1">
                <a:solidFill>
                  <a:srgbClr val="FFFFFF"/>
                </a:solidFill>
                <a:latin typeface="Calibri"/>
                <a:cs typeface="Calibri"/>
              </a:rPr>
              <a:t>dignidade </a:t>
            </a:r>
            <a:r>
              <a:rPr dirty="0" sz="1700" spc="30" b="1" i="1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campo </a:t>
            </a:r>
            <a:r>
              <a:rPr dirty="0" sz="1700" spc="-2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700" spc="-15" b="1" i="1">
                <a:solidFill>
                  <a:srgbClr val="FFFFFF"/>
                </a:solidFill>
                <a:latin typeface="Calibri"/>
                <a:cs typeface="Calibri"/>
              </a:rPr>
              <a:t>atender, 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diariamente,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milhões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consumidores, 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garantindo segurança </a:t>
            </a:r>
            <a:r>
              <a:rPr dirty="0" sz="1700" spc="-2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abastecimento  </a:t>
            </a:r>
            <a:r>
              <a:rPr dirty="0" sz="1700" spc="-10" b="1" i="1">
                <a:solidFill>
                  <a:srgbClr val="FFFFFF"/>
                </a:solidFill>
                <a:latin typeface="Calibri"/>
                <a:cs typeface="Calibri"/>
              </a:rPr>
              <a:t>alimentar.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Uma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verdadeira revolução, 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silenciosa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sustentável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5" b="1" i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campo,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 i="1">
                <a:solidFill>
                  <a:srgbClr val="FFFFFF"/>
                </a:solidFill>
                <a:latin typeface="Calibri"/>
                <a:cs typeface="Calibri"/>
              </a:rPr>
              <a:t>promovida  por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milhões</a:t>
            </a:r>
            <a:r>
              <a:rPr dirty="0" sz="17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5" b="1" i="1">
                <a:solidFill>
                  <a:srgbClr val="FFFFFF"/>
                </a:solidFill>
                <a:latin typeface="Calibri"/>
                <a:cs typeface="Calibri"/>
              </a:rPr>
              <a:t>brasileiros,</a:t>
            </a:r>
            <a:r>
              <a:rPr dirty="0" sz="17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dirty="0" sz="17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 b="1" i="1">
                <a:solidFill>
                  <a:srgbClr val="FFFFFF"/>
                </a:solidFill>
                <a:latin typeface="Calibri"/>
                <a:cs typeface="Calibri"/>
              </a:rPr>
              <a:t>têm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5" b="1" i="1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17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família  </a:t>
            </a:r>
            <a:r>
              <a:rPr dirty="0" sz="1700" spc="-2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700" spc="-8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5" b="1" i="1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agricultura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20" b="1" i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0" b="1" i="1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15" b="1" i="1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dirty="0" sz="17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5" b="1" i="1">
                <a:solidFill>
                  <a:srgbClr val="FFFFFF"/>
                </a:solidFill>
                <a:latin typeface="Calibri"/>
                <a:cs typeface="Calibri"/>
              </a:rPr>
              <a:t>vocação.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906652" y="7672968"/>
            <a:ext cx="130810" cy="166433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Jonathan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Campos/Expedição </a:t>
            </a:r>
            <a:r>
              <a:rPr dirty="0" sz="700" spc="-65">
                <a:solidFill>
                  <a:srgbClr val="FFFFFF"/>
                </a:solidFill>
                <a:latin typeface="Calibri"/>
                <a:cs typeface="Calibri"/>
              </a:rPr>
              <a:t>AgriFamiliar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Gazeta </a:t>
            </a:r>
            <a:r>
              <a:rPr dirty="0" sz="700" spc="-9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7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Povo.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02349" y="0"/>
            <a:ext cx="7044055" cy="9900285"/>
          </a:xfrm>
          <a:custGeom>
            <a:avLst/>
            <a:gdLst/>
            <a:ahLst/>
            <a:cxnLst/>
            <a:rect l="l" t="t" r="r" b="b"/>
            <a:pathLst>
              <a:path w="7044055" h="9900285">
                <a:moveTo>
                  <a:pt x="7043648" y="0"/>
                </a:moveTo>
                <a:lnTo>
                  <a:pt x="0" y="0"/>
                </a:lnTo>
                <a:lnTo>
                  <a:pt x="0" y="9899998"/>
                </a:lnTo>
                <a:lnTo>
                  <a:pt x="4775644" y="9899998"/>
                </a:lnTo>
                <a:lnTo>
                  <a:pt x="4823702" y="9899499"/>
                </a:lnTo>
                <a:lnTo>
                  <a:pt x="4871516" y="9898009"/>
                </a:lnTo>
                <a:lnTo>
                  <a:pt x="4919077" y="9895536"/>
                </a:lnTo>
                <a:lnTo>
                  <a:pt x="4966374" y="9892092"/>
                </a:lnTo>
                <a:lnTo>
                  <a:pt x="5013398" y="9887686"/>
                </a:lnTo>
                <a:lnTo>
                  <a:pt x="5060138" y="9882328"/>
                </a:lnTo>
                <a:lnTo>
                  <a:pt x="5106586" y="9876027"/>
                </a:lnTo>
                <a:lnTo>
                  <a:pt x="5152731" y="9868793"/>
                </a:lnTo>
                <a:lnTo>
                  <a:pt x="5198564" y="9860637"/>
                </a:lnTo>
                <a:lnTo>
                  <a:pt x="5244074" y="9851569"/>
                </a:lnTo>
                <a:lnTo>
                  <a:pt x="5289252" y="9841597"/>
                </a:lnTo>
                <a:lnTo>
                  <a:pt x="5334087" y="9830732"/>
                </a:lnTo>
                <a:lnTo>
                  <a:pt x="5378571" y="9818983"/>
                </a:lnTo>
                <a:lnTo>
                  <a:pt x="5422693" y="9806362"/>
                </a:lnTo>
                <a:lnTo>
                  <a:pt x="5466443" y="9792876"/>
                </a:lnTo>
                <a:lnTo>
                  <a:pt x="5509811" y="9778537"/>
                </a:lnTo>
                <a:lnTo>
                  <a:pt x="5552789" y="9763354"/>
                </a:lnTo>
                <a:lnTo>
                  <a:pt x="5595365" y="9747336"/>
                </a:lnTo>
                <a:lnTo>
                  <a:pt x="5637530" y="9730495"/>
                </a:lnTo>
                <a:lnTo>
                  <a:pt x="5679274" y="9712839"/>
                </a:lnTo>
                <a:lnTo>
                  <a:pt x="5720588" y="9694378"/>
                </a:lnTo>
                <a:lnTo>
                  <a:pt x="5761461" y="9675123"/>
                </a:lnTo>
                <a:lnTo>
                  <a:pt x="5801884" y="9655082"/>
                </a:lnTo>
                <a:lnTo>
                  <a:pt x="5841846" y="9634267"/>
                </a:lnTo>
                <a:lnTo>
                  <a:pt x="5881338" y="9612686"/>
                </a:lnTo>
                <a:lnTo>
                  <a:pt x="5920351" y="9590350"/>
                </a:lnTo>
                <a:lnTo>
                  <a:pt x="5958874" y="9567269"/>
                </a:lnTo>
                <a:lnTo>
                  <a:pt x="5996897" y="9543451"/>
                </a:lnTo>
                <a:lnTo>
                  <a:pt x="6034411" y="9518908"/>
                </a:lnTo>
                <a:lnTo>
                  <a:pt x="6071405" y="9493649"/>
                </a:lnTo>
                <a:lnTo>
                  <a:pt x="6107871" y="9467683"/>
                </a:lnTo>
                <a:lnTo>
                  <a:pt x="6143797" y="9441022"/>
                </a:lnTo>
                <a:lnTo>
                  <a:pt x="6179175" y="9413673"/>
                </a:lnTo>
                <a:lnTo>
                  <a:pt x="6213994" y="9385648"/>
                </a:lnTo>
                <a:lnTo>
                  <a:pt x="6248245" y="9356956"/>
                </a:lnTo>
                <a:lnTo>
                  <a:pt x="6281917" y="9327607"/>
                </a:lnTo>
                <a:lnTo>
                  <a:pt x="6315002" y="9297611"/>
                </a:lnTo>
                <a:lnTo>
                  <a:pt x="6347488" y="9266978"/>
                </a:lnTo>
                <a:lnTo>
                  <a:pt x="6379367" y="9235717"/>
                </a:lnTo>
                <a:lnTo>
                  <a:pt x="6410628" y="9203838"/>
                </a:lnTo>
                <a:lnTo>
                  <a:pt x="6441261" y="9171352"/>
                </a:lnTo>
                <a:lnTo>
                  <a:pt x="6471257" y="9138268"/>
                </a:lnTo>
                <a:lnTo>
                  <a:pt x="6500606" y="9104595"/>
                </a:lnTo>
                <a:lnTo>
                  <a:pt x="6529298" y="9070345"/>
                </a:lnTo>
                <a:lnTo>
                  <a:pt x="6557323" y="9035526"/>
                </a:lnTo>
                <a:lnTo>
                  <a:pt x="6584671" y="9000148"/>
                </a:lnTo>
                <a:lnTo>
                  <a:pt x="6611333" y="8964221"/>
                </a:lnTo>
                <a:lnTo>
                  <a:pt x="6637299" y="8927756"/>
                </a:lnTo>
                <a:lnTo>
                  <a:pt x="6662558" y="8890761"/>
                </a:lnTo>
                <a:lnTo>
                  <a:pt x="6687101" y="8853247"/>
                </a:lnTo>
                <a:lnTo>
                  <a:pt x="6710918" y="8815224"/>
                </a:lnTo>
                <a:lnTo>
                  <a:pt x="6734000" y="8776701"/>
                </a:lnTo>
                <a:lnTo>
                  <a:pt x="6756336" y="8737689"/>
                </a:lnTo>
                <a:lnTo>
                  <a:pt x="6777917" y="8698196"/>
                </a:lnTo>
                <a:lnTo>
                  <a:pt x="6798732" y="8658234"/>
                </a:lnTo>
                <a:lnTo>
                  <a:pt x="6818772" y="8617811"/>
                </a:lnTo>
                <a:lnTo>
                  <a:pt x="6838028" y="8576938"/>
                </a:lnTo>
                <a:lnTo>
                  <a:pt x="6856488" y="8535625"/>
                </a:lnTo>
                <a:lnTo>
                  <a:pt x="6874145" y="8493880"/>
                </a:lnTo>
                <a:lnTo>
                  <a:pt x="6890986" y="8451715"/>
                </a:lnTo>
                <a:lnTo>
                  <a:pt x="6907003" y="8409139"/>
                </a:lnTo>
                <a:lnTo>
                  <a:pt x="6922187" y="8366162"/>
                </a:lnTo>
                <a:lnTo>
                  <a:pt x="6936526" y="8322793"/>
                </a:lnTo>
                <a:lnTo>
                  <a:pt x="6950011" y="8279043"/>
                </a:lnTo>
                <a:lnTo>
                  <a:pt x="6962633" y="8234921"/>
                </a:lnTo>
                <a:lnTo>
                  <a:pt x="6974381" y="8190438"/>
                </a:lnTo>
                <a:lnTo>
                  <a:pt x="6985246" y="8145602"/>
                </a:lnTo>
                <a:lnTo>
                  <a:pt x="6995218" y="8100424"/>
                </a:lnTo>
                <a:lnTo>
                  <a:pt x="7004287" y="8054914"/>
                </a:lnTo>
                <a:lnTo>
                  <a:pt x="7012443" y="8009082"/>
                </a:lnTo>
                <a:lnTo>
                  <a:pt x="7019676" y="7962937"/>
                </a:lnTo>
                <a:lnTo>
                  <a:pt x="7025977" y="7916489"/>
                </a:lnTo>
                <a:lnTo>
                  <a:pt x="7031336" y="7869748"/>
                </a:lnTo>
                <a:lnTo>
                  <a:pt x="7035742" y="7822724"/>
                </a:lnTo>
                <a:lnTo>
                  <a:pt x="7039186" y="7775427"/>
                </a:lnTo>
                <a:lnTo>
                  <a:pt x="7041658" y="7727866"/>
                </a:lnTo>
                <a:lnTo>
                  <a:pt x="7043149" y="7680052"/>
                </a:lnTo>
                <a:lnTo>
                  <a:pt x="7043648" y="7631994"/>
                </a:lnTo>
                <a:lnTo>
                  <a:pt x="7043648" y="0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7596505" cy="180340"/>
          </a:xfrm>
          <a:custGeom>
            <a:avLst/>
            <a:gdLst/>
            <a:ahLst/>
            <a:cxnLst/>
            <a:rect l="l" t="t" r="r" b="b"/>
            <a:pathLst>
              <a:path w="7596505" h="180340">
                <a:moveTo>
                  <a:pt x="0" y="179997"/>
                </a:moveTo>
                <a:lnTo>
                  <a:pt x="7595997" y="179997"/>
                </a:lnTo>
                <a:lnTo>
                  <a:pt x="7595997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95994" y="2983403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96006" y="5841542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95994" y="3391682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96006" y="6249821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95994" y="3799955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596006" y="6658100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95994" y="4208234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596006" y="7066378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596006" y="8699488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595994" y="4616513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596006" y="7474658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596006" y="9107768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95994" y="5024792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596006" y="7882936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95994" y="5433071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99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596006" y="8291216"/>
            <a:ext cx="7596505" cy="0"/>
          </a:xfrm>
          <a:custGeom>
            <a:avLst/>
            <a:gdLst/>
            <a:ahLst/>
            <a:cxnLst/>
            <a:rect l="l" t="t" r="r" b="b"/>
            <a:pathLst>
              <a:path w="7596505" h="0">
                <a:moveTo>
                  <a:pt x="0" y="0"/>
                </a:moveTo>
                <a:lnTo>
                  <a:pt x="7595988" y="0"/>
                </a:lnTo>
              </a:path>
            </a:pathLst>
          </a:custGeom>
          <a:ln w="237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999007"/>
            <a:ext cx="1883994" cy="43595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2113596" y="4222763"/>
            <a:ext cx="2360930" cy="1181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nova </a:t>
            </a:r>
            <a:r>
              <a:rPr dirty="0" sz="1000" spc="15">
                <a:latin typeface="Calibri"/>
                <a:cs typeface="Calibri"/>
              </a:rPr>
              <a:t>temporada </a:t>
            </a:r>
            <a:r>
              <a:rPr dirty="0" sz="1000" spc="5">
                <a:latin typeface="Calibri"/>
                <a:cs typeface="Calibri"/>
              </a:rPr>
              <a:t>se </a:t>
            </a:r>
            <a:r>
              <a:rPr dirty="0" sz="1000" spc="10">
                <a:latin typeface="Calibri"/>
                <a:cs typeface="Calibri"/>
              </a:rPr>
              <a:t>constitui </a:t>
            </a:r>
            <a:r>
              <a:rPr dirty="0" sz="1000" spc="20">
                <a:latin typeface="Calibri"/>
                <a:cs typeface="Calibri"/>
              </a:rPr>
              <a:t>em </a:t>
            </a:r>
            <a:r>
              <a:rPr dirty="0" sz="1000" spc="30">
                <a:latin typeface="Calibri"/>
                <a:cs typeface="Calibri"/>
              </a:rPr>
              <a:t>um </a:t>
            </a:r>
            <a:r>
              <a:rPr dirty="0" sz="1000" spc="-5">
                <a:latin typeface="Calibri"/>
                <a:cs typeface="Calibri"/>
              </a:rPr>
              <a:t>mar-  </a:t>
            </a:r>
            <a:r>
              <a:rPr dirty="0" sz="1000" spc="20">
                <a:latin typeface="Calibri"/>
                <a:cs typeface="Calibri"/>
              </a:rPr>
              <a:t>co </a:t>
            </a:r>
            <a:r>
              <a:rPr dirty="0" sz="1000" spc="15">
                <a:latin typeface="Calibri"/>
                <a:cs typeface="Calibri"/>
              </a:rPr>
              <a:t>histórico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lutas, </a:t>
            </a:r>
            <a:r>
              <a:rPr dirty="0" sz="1000" spc="20">
                <a:latin typeface="Calibri"/>
                <a:cs typeface="Calibri"/>
              </a:rPr>
              <a:t>avanços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conquistas  </a:t>
            </a:r>
            <a:r>
              <a:rPr dirty="0" sz="1000" spc="40">
                <a:latin typeface="Calibri"/>
                <a:cs typeface="Calibri"/>
              </a:rPr>
              <a:t>no fortalecimento </a:t>
            </a:r>
            <a:r>
              <a:rPr dirty="0" sz="1000" spc="45">
                <a:latin typeface="Calibri"/>
                <a:cs typeface="Calibri"/>
              </a:rPr>
              <a:t>do </a:t>
            </a:r>
            <a:r>
              <a:rPr dirty="0" sz="1000" spc="40">
                <a:latin typeface="Calibri"/>
                <a:cs typeface="Calibri"/>
              </a:rPr>
              <a:t>agricultor </a:t>
            </a:r>
            <a:r>
              <a:rPr dirty="0" sz="1000" spc="20">
                <a:latin typeface="Calibri"/>
                <a:cs typeface="Calibri"/>
              </a:rPr>
              <a:t>familiar.  Estamos </a:t>
            </a:r>
            <a:r>
              <a:rPr dirty="0" sz="1000" spc="30">
                <a:latin typeface="Calibri"/>
                <a:cs typeface="Calibri"/>
              </a:rPr>
              <a:t>completando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comemorando </a:t>
            </a:r>
            <a:r>
              <a:rPr dirty="0" sz="1000" spc="10">
                <a:latin typeface="Calibri"/>
                <a:cs typeface="Calibri"/>
              </a:rPr>
              <a:t>25  </a:t>
            </a:r>
            <a:r>
              <a:rPr dirty="0" sz="1000" spc="30">
                <a:latin typeface="Calibri"/>
                <a:cs typeface="Calibri"/>
              </a:rPr>
              <a:t>anos de </a:t>
            </a:r>
            <a:r>
              <a:rPr dirty="0" sz="1000" spc="10">
                <a:latin typeface="Calibri"/>
                <a:cs typeface="Calibri"/>
              </a:rPr>
              <a:t>Pronaf, </a:t>
            </a:r>
            <a:r>
              <a:rPr dirty="0" sz="1000" spc="40">
                <a:latin typeface="Calibri"/>
                <a:cs typeface="Calibri"/>
              </a:rPr>
              <a:t>um </a:t>
            </a:r>
            <a:r>
              <a:rPr dirty="0" sz="1000" spc="35">
                <a:latin typeface="Calibri"/>
                <a:cs typeface="Calibri"/>
              </a:rPr>
              <a:t>tempo </a:t>
            </a:r>
            <a:r>
              <a:rPr dirty="0" sz="1000" spc="30">
                <a:latin typeface="Calibri"/>
                <a:cs typeface="Calibri"/>
              </a:rPr>
              <a:t>em </a:t>
            </a:r>
            <a:r>
              <a:rPr dirty="0" sz="1000" spc="35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5">
                <a:latin typeface="Calibri"/>
                <a:cs typeface="Calibri"/>
              </a:rPr>
              <a:t>Bra-  </a:t>
            </a:r>
            <a:r>
              <a:rPr dirty="0" sz="1000" spc="5">
                <a:latin typeface="Calibri"/>
                <a:cs typeface="Calibri"/>
              </a:rPr>
              <a:t>sil </a:t>
            </a:r>
            <a:r>
              <a:rPr dirty="0" sz="1000" spc="25">
                <a:latin typeface="Calibri"/>
                <a:cs typeface="Calibri"/>
              </a:rPr>
              <a:t>conheceu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força </a:t>
            </a:r>
            <a:r>
              <a:rPr dirty="0" sz="1000" spc="25">
                <a:latin typeface="Calibri"/>
                <a:cs typeface="Calibri"/>
              </a:rPr>
              <a:t>da </a:t>
            </a:r>
            <a:r>
              <a:rPr dirty="0" sz="1000" spc="20">
                <a:latin typeface="Calibri"/>
                <a:cs typeface="Calibri"/>
              </a:rPr>
              <a:t>agricultura </a:t>
            </a:r>
            <a:r>
              <a:rPr dirty="0" sz="1000">
                <a:latin typeface="Calibri"/>
                <a:cs typeface="Calibri"/>
              </a:rPr>
              <a:t>familiar.  </a:t>
            </a:r>
            <a:r>
              <a:rPr dirty="0" sz="1000" spc="15">
                <a:latin typeface="Calibri"/>
                <a:cs typeface="Calibri"/>
              </a:rPr>
              <a:t>Avançamos em </a:t>
            </a:r>
            <a:r>
              <a:rPr dirty="0" sz="1000">
                <a:latin typeface="Calibri"/>
                <a:cs typeface="Calibri"/>
              </a:rPr>
              <a:t>representatividade,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estamos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00713" y="941845"/>
            <a:ext cx="236855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spc="10">
                <a:latin typeface="Calibri"/>
                <a:cs typeface="Calibri"/>
              </a:rPr>
              <a:t>mais </a:t>
            </a:r>
            <a:r>
              <a:rPr dirty="0" sz="1000" spc="20">
                <a:latin typeface="Calibri"/>
                <a:cs typeface="Calibri"/>
              </a:rPr>
              <a:t>mecanizados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com </a:t>
            </a:r>
            <a:r>
              <a:rPr dirty="0" sz="1000" spc="10">
                <a:latin typeface="Calibri"/>
                <a:cs typeface="Calibri"/>
              </a:rPr>
              <a:t>maior acesso </a:t>
            </a:r>
            <a:r>
              <a:rPr dirty="0" sz="1000">
                <a:latin typeface="Calibri"/>
                <a:cs typeface="Calibri"/>
              </a:rPr>
              <a:t>à </a:t>
            </a:r>
            <a:r>
              <a:rPr dirty="0" sz="1000" spc="15">
                <a:latin typeface="Calibri"/>
                <a:cs typeface="Calibri"/>
              </a:rPr>
              <a:t>in-  formação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tecnologia. </a:t>
            </a:r>
            <a:r>
              <a:rPr dirty="0" sz="1000" spc="-10">
                <a:latin typeface="Calibri"/>
                <a:cs typeface="Calibri"/>
              </a:rPr>
              <a:t>Mas </a:t>
            </a:r>
            <a:r>
              <a:rPr dirty="0" sz="1000" spc="20">
                <a:latin typeface="Calibri"/>
                <a:cs typeface="Calibri"/>
              </a:rPr>
              <a:t>ainda </a:t>
            </a:r>
            <a:r>
              <a:rPr dirty="0" sz="1000" spc="15">
                <a:latin typeface="Calibri"/>
                <a:cs typeface="Calibri"/>
              </a:rPr>
              <a:t>são </a:t>
            </a:r>
            <a:r>
              <a:rPr dirty="0" sz="1000" spc="20">
                <a:latin typeface="Calibri"/>
                <a:cs typeface="Calibri"/>
              </a:rPr>
              <a:t>mui-  </a:t>
            </a:r>
            <a:r>
              <a:rPr dirty="0" sz="1000">
                <a:latin typeface="Calibri"/>
                <a:cs typeface="Calibri"/>
              </a:rPr>
              <a:t>tos </a:t>
            </a:r>
            <a:r>
              <a:rPr dirty="0" sz="1000" spc="10">
                <a:latin typeface="Calibri"/>
                <a:cs typeface="Calibri"/>
              </a:rPr>
              <a:t>os </a:t>
            </a:r>
            <a:r>
              <a:rPr dirty="0" sz="1000">
                <a:latin typeface="Calibri"/>
                <a:cs typeface="Calibri"/>
              </a:rPr>
              <a:t>desafios. E </a:t>
            </a:r>
            <a:r>
              <a:rPr dirty="0" sz="1000" spc="15">
                <a:latin typeface="Calibri"/>
                <a:cs typeface="Calibri"/>
              </a:rPr>
              <a:t>também </a:t>
            </a:r>
            <a:r>
              <a:rPr dirty="0" sz="1000">
                <a:latin typeface="Calibri"/>
                <a:cs typeface="Calibri"/>
              </a:rPr>
              <a:t>as</a:t>
            </a:r>
            <a:r>
              <a:rPr dirty="0" sz="1000" spc="-14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oportunidades.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00713" y="1581163"/>
            <a:ext cx="2368550" cy="2006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spc="45">
                <a:latin typeface="Calibri"/>
                <a:cs typeface="Calibri"/>
              </a:rPr>
              <a:t>Da </a:t>
            </a:r>
            <a:r>
              <a:rPr dirty="0" sz="1000" spc="40">
                <a:latin typeface="Calibri"/>
                <a:cs typeface="Calibri"/>
              </a:rPr>
              <a:t>assistência </a:t>
            </a:r>
            <a:r>
              <a:rPr dirty="0" sz="1000" spc="45">
                <a:latin typeface="Calibri"/>
                <a:cs typeface="Calibri"/>
              </a:rPr>
              <a:t>técnica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55">
                <a:latin typeface="Calibri"/>
                <a:cs typeface="Calibri"/>
              </a:rPr>
              <a:t>condições </a:t>
            </a:r>
            <a:r>
              <a:rPr dirty="0" sz="1000" spc="40">
                <a:latin typeface="Calibri"/>
                <a:cs typeface="Calibri"/>
              </a:rPr>
              <a:t>mais  </a:t>
            </a:r>
            <a:r>
              <a:rPr dirty="0" sz="1000" spc="30">
                <a:latin typeface="Calibri"/>
                <a:cs typeface="Calibri"/>
              </a:rPr>
              <a:t>competitivas de </a:t>
            </a:r>
            <a:r>
              <a:rPr dirty="0" sz="1000" spc="25">
                <a:latin typeface="Calibri"/>
                <a:cs typeface="Calibri"/>
              </a:rPr>
              <a:t>acesso </a:t>
            </a:r>
            <a:r>
              <a:rPr dirty="0" sz="1000" spc="20">
                <a:latin typeface="Calibri"/>
                <a:cs typeface="Calibri"/>
              </a:rPr>
              <a:t>ao </a:t>
            </a:r>
            <a:r>
              <a:rPr dirty="0" sz="1000" spc="25">
                <a:latin typeface="Calibri"/>
                <a:cs typeface="Calibri"/>
              </a:rPr>
              <a:t>mercado, </a:t>
            </a:r>
            <a:r>
              <a:rPr dirty="0" sz="1000" spc="30">
                <a:latin typeface="Calibri"/>
                <a:cs typeface="Calibri"/>
              </a:rPr>
              <a:t>sem-  </a:t>
            </a:r>
            <a:r>
              <a:rPr dirty="0" sz="1000" spc="20">
                <a:latin typeface="Calibri"/>
                <a:cs typeface="Calibri"/>
              </a:rPr>
              <a:t>pre há o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10">
                <a:latin typeface="Calibri"/>
                <a:cs typeface="Calibri"/>
              </a:rPr>
              <a:t>se </a:t>
            </a:r>
            <a:r>
              <a:rPr dirty="0" sz="1000" spc="15">
                <a:latin typeface="Calibri"/>
                <a:cs typeface="Calibri"/>
              </a:rPr>
              <a:t>fazer </a:t>
            </a:r>
            <a:r>
              <a:rPr dirty="0" sz="1000" spc="20">
                <a:latin typeface="Calibri"/>
                <a:cs typeface="Calibri"/>
              </a:rPr>
              <a:t>para garantir </a:t>
            </a:r>
            <a:r>
              <a:rPr dirty="0" sz="1000" spc="25">
                <a:latin typeface="Calibri"/>
                <a:cs typeface="Calibri"/>
              </a:rPr>
              <a:t>melhor  </a:t>
            </a:r>
            <a:r>
              <a:rPr dirty="0" sz="1000" spc="20">
                <a:latin typeface="Calibri"/>
                <a:cs typeface="Calibri"/>
              </a:rPr>
              <a:t>qualidade </a:t>
            </a:r>
            <a:r>
              <a:rPr dirty="0" sz="1000" spc="25">
                <a:latin typeface="Calibri"/>
                <a:cs typeface="Calibri"/>
              </a:rPr>
              <a:t>de vida </a:t>
            </a:r>
            <a:r>
              <a:rPr dirty="0" sz="1000" spc="30">
                <a:latin typeface="Calibri"/>
                <a:cs typeface="Calibri"/>
              </a:rPr>
              <a:t>no </a:t>
            </a:r>
            <a:r>
              <a:rPr dirty="0" sz="1000" spc="15">
                <a:latin typeface="Calibri"/>
                <a:cs typeface="Calibri"/>
              </a:rPr>
              <a:t>campo. </a:t>
            </a:r>
            <a:r>
              <a:rPr dirty="0" sz="1000" spc="30">
                <a:latin typeface="Calibri"/>
                <a:cs typeface="Calibri"/>
              </a:rPr>
              <a:t>Caminho </a:t>
            </a:r>
            <a:r>
              <a:rPr dirty="0" sz="1000" spc="5">
                <a:latin typeface="Calibri"/>
                <a:cs typeface="Calibri"/>
              </a:rPr>
              <a:t>este 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10">
                <a:latin typeface="Calibri"/>
                <a:cs typeface="Calibri"/>
              </a:rPr>
              <a:t>passa </a:t>
            </a:r>
            <a:r>
              <a:rPr dirty="0" sz="1000" spc="20">
                <a:latin typeface="Calibri"/>
                <a:cs typeface="Calibri"/>
              </a:rPr>
              <a:t>pelo </a:t>
            </a:r>
            <a:r>
              <a:rPr dirty="0" sz="1000" spc="-10">
                <a:latin typeface="Calibri"/>
                <a:cs typeface="Calibri"/>
              </a:rPr>
              <a:t>Pronaf, </a:t>
            </a:r>
            <a:r>
              <a:rPr dirty="0" sz="1000">
                <a:latin typeface="Calibri"/>
                <a:cs typeface="Calibri"/>
              </a:rPr>
              <a:t>ferramenta </a:t>
            </a:r>
            <a:r>
              <a:rPr dirty="0" sz="1000" spc="10">
                <a:latin typeface="Calibri"/>
                <a:cs typeface="Calibri"/>
              </a:rPr>
              <a:t>indissoci-  ável </a:t>
            </a:r>
            <a:r>
              <a:rPr dirty="0" sz="1000">
                <a:latin typeface="Calibri"/>
                <a:cs typeface="Calibri"/>
              </a:rPr>
              <a:t>à </a:t>
            </a:r>
            <a:r>
              <a:rPr dirty="0" sz="1000" spc="5">
                <a:latin typeface="Calibri"/>
                <a:cs typeface="Calibri"/>
              </a:rPr>
              <a:t>estruturação, </a:t>
            </a:r>
            <a:r>
              <a:rPr dirty="0" sz="1000" spc="20">
                <a:latin typeface="Calibri"/>
                <a:cs typeface="Calibri"/>
              </a:rPr>
              <a:t>planejamento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desen-  </a:t>
            </a:r>
            <a:r>
              <a:rPr dirty="0" sz="1000" spc="25">
                <a:latin typeface="Calibri"/>
                <a:cs typeface="Calibri"/>
              </a:rPr>
              <a:t>volvimento </a:t>
            </a:r>
            <a:r>
              <a:rPr dirty="0" sz="1000" spc="15">
                <a:latin typeface="Calibri"/>
                <a:cs typeface="Calibri"/>
              </a:rPr>
              <a:t>sustentável </a:t>
            </a:r>
            <a:r>
              <a:rPr dirty="0" sz="1000" spc="25">
                <a:latin typeface="Calibri"/>
                <a:cs typeface="Calibri"/>
              </a:rPr>
              <a:t>da </a:t>
            </a:r>
            <a:r>
              <a:rPr dirty="0" sz="1000" spc="20">
                <a:latin typeface="Calibri"/>
                <a:cs typeface="Calibri"/>
              </a:rPr>
              <a:t>agricultura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do  </a:t>
            </a:r>
            <a:r>
              <a:rPr dirty="0" sz="1000" spc="30">
                <a:latin typeface="Calibri"/>
                <a:cs typeface="Calibri"/>
              </a:rPr>
              <a:t>agricultor </a:t>
            </a:r>
            <a:r>
              <a:rPr dirty="0" sz="1000" spc="10">
                <a:latin typeface="Calibri"/>
                <a:cs typeface="Calibri"/>
              </a:rPr>
              <a:t>familiar.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também </a:t>
            </a:r>
            <a:r>
              <a:rPr dirty="0" sz="1000" spc="35">
                <a:latin typeface="Calibri"/>
                <a:cs typeface="Calibri"/>
              </a:rPr>
              <a:t>pelo agente  </a:t>
            </a:r>
            <a:r>
              <a:rPr dirty="0" sz="1000" spc="15">
                <a:latin typeface="Calibri"/>
                <a:cs typeface="Calibri"/>
              </a:rPr>
              <a:t>financeiro, </a:t>
            </a:r>
            <a:r>
              <a:rPr dirty="0" sz="1000" spc="30">
                <a:latin typeface="Calibri"/>
                <a:cs typeface="Calibri"/>
              </a:rPr>
              <a:t>pela extensão </a:t>
            </a:r>
            <a:r>
              <a:rPr dirty="0" sz="1000" spc="5">
                <a:latin typeface="Calibri"/>
                <a:cs typeface="Calibri"/>
              </a:rPr>
              <a:t>rural, </a:t>
            </a:r>
            <a:r>
              <a:rPr dirty="0" sz="1000" spc="35">
                <a:latin typeface="Calibri"/>
                <a:cs typeface="Calibri"/>
              </a:rPr>
              <a:t>pelo </a:t>
            </a:r>
            <a:r>
              <a:rPr dirty="0" sz="1000" spc="25">
                <a:latin typeface="Calibri"/>
                <a:cs typeface="Calibri"/>
              </a:rPr>
              <a:t>sindi-  </a:t>
            </a:r>
            <a:r>
              <a:rPr dirty="0" sz="1000" spc="15">
                <a:latin typeface="Calibri"/>
                <a:cs typeface="Calibri"/>
              </a:rPr>
              <a:t>cato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pela </a:t>
            </a:r>
            <a:r>
              <a:rPr dirty="0" sz="1000" spc="15">
                <a:latin typeface="Calibri"/>
                <a:cs typeface="Calibri"/>
              </a:rPr>
              <a:t>Federação, parceiros </a:t>
            </a:r>
            <a:r>
              <a:rPr dirty="0" sz="1000" spc="20">
                <a:latin typeface="Calibri"/>
                <a:cs typeface="Calibri"/>
              </a:rPr>
              <a:t>técnicos </a:t>
            </a:r>
            <a:r>
              <a:rPr dirty="0" sz="1000">
                <a:latin typeface="Calibri"/>
                <a:cs typeface="Calibri"/>
              </a:rPr>
              <a:t>e  </a:t>
            </a:r>
            <a:r>
              <a:rPr dirty="0" sz="1000" spc="10">
                <a:latin typeface="Calibri"/>
                <a:cs typeface="Calibri"/>
              </a:rPr>
              <a:t>operacionais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5">
                <a:latin typeface="Calibri"/>
                <a:cs typeface="Calibri"/>
              </a:rPr>
              <a:t>agricultor </a:t>
            </a:r>
            <a:r>
              <a:rPr dirty="0" sz="1000" spc="25">
                <a:latin typeface="Calibri"/>
                <a:cs typeface="Calibri"/>
              </a:rPr>
              <a:t>no</a:t>
            </a:r>
            <a:r>
              <a:rPr dirty="0" sz="1000" spc="-1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entendimento 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5">
                <a:latin typeface="Calibri"/>
                <a:cs typeface="Calibri"/>
              </a:rPr>
              <a:t>contratação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Pronaf.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00713" y="3706382"/>
            <a:ext cx="2368550" cy="685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55">
                <a:latin typeface="Calibri"/>
                <a:cs typeface="Calibri"/>
              </a:rPr>
              <a:t>publicação também </a:t>
            </a:r>
            <a:r>
              <a:rPr dirty="0" sz="1000" spc="50">
                <a:latin typeface="Calibri"/>
                <a:cs typeface="Calibri"/>
              </a:rPr>
              <a:t>explora </a:t>
            </a:r>
            <a:r>
              <a:rPr dirty="0" sz="1000" spc="30">
                <a:latin typeface="Calibri"/>
                <a:cs typeface="Calibri"/>
              </a:rPr>
              <a:t>os </a:t>
            </a:r>
            <a:r>
              <a:rPr dirty="0" sz="1000" spc="50">
                <a:latin typeface="Calibri"/>
                <a:cs typeface="Calibri"/>
              </a:rPr>
              <a:t>dados  </a:t>
            </a:r>
            <a:r>
              <a:rPr dirty="0" sz="1000" spc="5">
                <a:latin typeface="Calibri"/>
                <a:cs typeface="Calibri"/>
              </a:rPr>
              <a:t>mais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recentes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sobre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realidade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da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agricultu-  </a:t>
            </a:r>
            <a:r>
              <a:rPr dirty="0" sz="1000" spc="-10">
                <a:latin typeface="Calibri"/>
                <a:cs typeface="Calibri"/>
              </a:rPr>
              <a:t>ra </a:t>
            </a:r>
            <a:r>
              <a:rPr dirty="0" sz="1000" spc="-5">
                <a:latin typeface="Calibri"/>
                <a:cs typeface="Calibri"/>
              </a:rPr>
              <a:t>familiar </a:t>
            </a:r>
            <a:r>
              <a:rPr dirty="0" sz="1000" spc="25">
                <a:latin typeface="Calibri"/>
                <a:cs typeface="Calibri"/>
              </a:rPr>
              <a:t>no </a:t>
            </a:r>
            <a:r>
              <a:rPr dirty="0" sz="1000" spc="-5">
                <a:latin typeface="Calibri"/>
                <a:cs typeface="Calibri"/>
              </a:rPr>
              <a:t>Brasil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no </a:t>
            </a:r>
            <a:r>
              <a:rPr dirty="0" sz="1000" spc="-5">
                <a:latin typeface="Calibri"/>
                <a:cs typeface="Calibri"/>
              </a:rPr>
              <a:t>Paraná, </a:t>
            </a:r>
            <a:r>
              <a:rPr dirty="0" sz="1000" spc="10">
                <a:latin typeface="Calibri"/>
                <a:cs typeface="Calibri"/>
              </a:rPr>
              <a:t>conforme </a:t>
            </a:r>
            <a:r>
              <a:rPr dirty="0" sz="1000" spc="20">
                <a:latin typeface="Calibri"/>
                <a:cs typeface="Calibri"/>
              </a:rPr>
              <a:t>o  </a:t>
            </a:r>
            <a:r>
              <a:rPr dirty="0" sz="1000" spc="15">
                <a:latin typeface="Calibri"/>
                <a:cs typeface="Calibri"/>
              </a:rPr>
              <a:t>Censo Agropecuário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8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IBGE.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00713" y="4523499"/>
            <a:ext cx="6502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latin typeface="Calibri"/>
                <a:cs typeface="Calibri"/>
              </a:rPr>
              <a:t>Boa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Leitura!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694488" y="5050295"/>
            <a:ext cx="1374140" cy="355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5244" marR="5080" indent="-42545">
              <a:lnSpc>
                <a:spcPct val="108300"/>
              </a:lnSpc>
              <a:spcBef>
                <a:spcPts val="100"/>
              </a:spcBef>
            </a:pPr>
            <a:r>
              <a:rPr dirty="0" sz="1000" spc="-70" b="1" i="1">
                <a:solidFill>
                  <a:srgbClr val="45884B"/>
                </a:solidFill>
                <a:latin typeface="Century Gothic"/>
                <a:cs typeface="Century Gothic"/>
              </a:rPr>
              <a:t>Marcos </a:t>
            </a:r>
            <a:r>
              <a:rPr dirty="0" sz="1000" spc="-25" b="1" i="1">
                <a:solidFill>
                  <a:srgbClr val="45884B"/>
                </a:solidFill>
                <a:latin typeface="Century Gothic"/>
                <a:cs typeface="Century Gothic"/>
              </a:rPr>
              <a:t>Junior</a:t>
            </a:r>
            <a:r>
              <a:rPr dirty="0" sz="1000" spc="-18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000" spc="-30" b="1" i="1">
                <a:solidFill>
                  <a:srgbClr val="45884B"/>
                </a:solidFill>
                <a:latin typeface="Century Gothic"/>
                <a:cs typeface="Century Gothic"/>
              </a:rPr>
              <a:t>Brambilla  </a:t>
            </a:r>
            <a:r>
              <a:rPr dirty="0" sz="1000" b="1" i="1">
                <a:solidFill>
                  <a:srgbClr val="45884B"/>
                </a:solidFill>
                <a:latin typeface="Century Gothic"/>
                <a:cs typeface="Century Gothic"/>
              </a:rPr>
              <a:t>PRESIDENTE</a:t>
            </a:r>
            <a:r>
              <a:rPr dirty="0" sz="1000" spc="-15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000" spc="-80" b="1" i="1">
                <a:solidFill>
                  <a:srgbClr val="45884B"/>
                </a:solidFill>
                <a:latin typeface="Century Gothic"/>
                <a:cs typeface="Century Gothic"/>
              </a:rPr>
              <a:t>DA </a:t>
            </a:r>
            <a:r>
              <a:rPr dirty="0" sz="1000" spc="-10" b="1" i="1">
                <a:solidFill>
                  <a:srgbClr val="45884B"/>
                </a:solidFill>
                <a:latin typeface="Century Gothic"/>
                <a:cs typeface="Century Gothic"/>
              </a:rPr>
              <a:t>FETAEP</a:t>
            </a:r>
            <a:endParaRPr sz="10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7239" y="7298830"/>
            <a:ext cx="1991995" cy="736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8895">
              <a:lnSpc>
                <a:spcPct val="116700"/>
              </a:lnSpc>
              <a:spcBef>
                <a:spcPts val="100"/>
              </a:spcBef>
            </a:pPr>
            <a:r>
              <a:rPr dirty="0" sz="1000" spc="-30" b="1">
                <a:latin typeface="Century Gothic"/>
                <a:cs typeface="Century Gothic"/>
              </a:rPr>
              <a:t>Cartilha </a:t>
            </a:r>
            <a:r>
              <a:rPr dirty="0" sz="1000" spc="-10" b="1">
                <a:latin typeface="Century Gothic"/>
                <a:cs typeface="Century Gothic"/>
              </a:rPr>
              <a:t>Pronaf</a:t>
            </a:r>
            <a:r>
              <a:rPr dirty="0" sz="1000" spc="-215" b="1">
                <a:latin typeface="Century Gothic"/>
                <a:cs typeface="Century Gothic"/>
              </a:rPr>
              <a:t> </a:t>
            </a:r>
            <a:r>
              <a:rPr dirty="0" sz="1000" spc="-35" b="1">
                <a:latin typeface="Century Gothic"/>
                <a:cs typeface="Century Gothic"/>
              </a:rPr>
              <a:t>2020/2021. </a:t>
            </a:r>
            <a:r>
              <a:rPr dirty="0" sz="1000">
                <a:latin typeface="Calibri"/>
                <a:cs typeface="Calibri"/>
              </a:rPr>
              <a:t>Projeto  Gráfico e </a:t>
            </a:r>
            <a:r>
              <a:rPr dirty="0" sz="1000" spc="10">
                <a:latin typeface="Calibri"/>
                <a:cs typeface="Calibri"/>
              </a:rPr>
              <a:t>Diagramação:</a:t>
            </a:r>
            <a:r>
              <a:rPr dirty="0" sz="1000" spc="-5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Pixsul.</a:t>
            </a:r>
            <a:endParaRPr sz="1000">
              <a:latin typeface="Calibri"/>
              <a:cs typeface="Calibri"/>
            </a:endParaRPr>
          </a:p>
          <a:p>
            <a:pPr marL="12700" marR="5080">
              <a:lnSpc>
                <a:spcPct val="116700"/>
              </a:lnSpc>
            </a:pPr>
            <a:r>
              <a:rPr dirty="0" sz="1000" spc="-5">
                <a:latin typeface="Calibri"/>
                <a:cs typeface="Calibri"/>
              </a:rPr>
              <a:t>Impressão: </a:t>
            </a:r>
            <a:r>
              <a:rPr dirty="0" sz="1000">
                <a:latin typeface="Calibri"/>
                <a:cs typeface="Calibri"/>
              </a:rPr>
              <a:t>Gráfica Graciosa. </a:t>
            </a:r>
            <a:r>
              <a:rPr dirty="0" sz="1000" spc="5">
                <a:latin typeface="Calibri"/>
                <a:cs typeface="Calibri"/>
              </a:rPr>
              <a:t>Tiragem:  5 </a:t>
            </a:r>
            <a:r>
              <a:rPr dirty="0" sz="1000" spc="10">
                <a:latin typeface="Calibri"/>
                <a:cs typeface="Calibri"/>
              </a:rPr>
              <a:t>mil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exemplares.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239" y="8186560"/>
            <a:ext cx="1964689" cy="14478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 b="1">
                <a:latin typeface="Century Gothic"/>
                <a:cs typeface="Century Gothic"/>
              </a:rPr>
              <a:t>Diretoria</a:t>
            </a:r>
            <a:r>
              <a:rPr dirty="0" sz="1000" spc="-85" b="1">
                <a:latin typeface="Century Gothic"/>
                <a:cs typeface="Century Gothic"/>
              </a:rPr>
              <a:t> </a:t>
            </a:r>
            <a:r>
              <a:rPr dirty="0" sz="1000" spc="-45" b="1">
                <a:latin typeface="Century Gothic"/>
                <a:cs typeface="Century Gothic"/>
              </a:rPr>
              <a:t>Executiva</a:t>
            </a:r>
            <a:endParaRPr sz="1000">
              <a:latin typeface="Century Gothic"/>
              <a:cs typeface="Century Gothic"/>
            </a:endParaRPr>
          </a:p>
          <a:p>
            <a:pPr algn="just" marL="12700" marR="5080">
              <a:lnSpc>
                <a:spcPct val="116700"/>
              </a:lnSpc>
            </a:pPr>
            <a:r>
              <a:rPr dirty="0" sz="1000" spc="-10">
                <a:latin typeface="Calibri"/>
                <a:cs typeface="Calibri"/>
              </a:rPr>
              <a:t>Marcos </a:t>
            </a:r>
            <a:r>
              <a:rPr dirty="0" sz="1000" spc="15">
                <a:latin typeface="Calibri"/>
                <a:cs typeface="Calibri"/>
              </a:rPr>
              <a:t>Júnior </a:t>
            </a:r>
            <a:r>
              <a:rPr dirty="0" sz="1000" spc="5">
                <a:latin typeface="Calibri"/>
                <a:cs typeface="Calibri"/>
              </a:rPr>
              <a:t>Brambilla </a:t>
            </a:r>
            <a:r>
              <a:rPr dirty="0" sz="1000">
                <a:latin typeface="Calibri"/>
                <a:cs typeface="Calibri"/>
              </a:rPr>
              <a:t>–</a:t>
            </a:r>
            <a:r>
              <a:rPr dirty="0" sz="1000" spc="-1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Presidente  </a:t>
            </a:r>
            <a:r>
              <a:rPr dirty="0" sz="1000" spc="10">
                <a:latin typeface="Calibri"/>
                <a:cs typeface="Calibri"/>
              </a:rPr>
              <a:t>Alexandre Leal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 spc="5">
                <a:latin typeface="Calibri"/>
                <a:cs typeface="Calibri"/>
              </a:rPr>
              <a:t>Santos </a:t>
            </a:r>
            <a:r>
              <a:rPr dirty="0" sz="1000">
                <a:latin typeface="Calibri"/>
                <a:cs typeface="Calibri"/>
              </a:rPr>
              <a:t>–</a:t>
            </a:r>
            <a:r>
              <a:rPr dirty="0" sz="1000" spc="-14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Secretá-  </a:t>
            </a:r>
            <a:r>
              <a:rPr dirty="0" sz="1000">
                <a:latin typeface="Calibri"/>
                <a:cs typeface="Calibri"/>
              </a:rPr>
              <a:t>rio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Geral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10">
                <a:latin typeface="Calibri"/>
                <a:cs typeface="Calibri"/>
              </a:rPr>
              <a:t>Ivone </a:t>
            </a:r>
            <a:r>
              <a:rPr dirty="0" sz="1000" spc="5">
                <a:latin typeface="Calibri"/>
                <a:cs typeface="Calibri"/>
              </a:rPr>
              <a:t>Francisca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Souza </a:t>
            </a:r>
            <a:r>
              <a:rPr dirty="0" sz="1000">
                <a:latin typeface="Calibri"/>
                <a:cs typeface="Calibri"/>
              </a:rPr>
              <a:t>–</a:t>
            </a:r>
            <a:r>
              <a:rPr dirty="0" sz="1000" spc="-120">
                <a:latin typeface="Calibri"/>
                <a:cs typeface="Calibri"/>
              </a:rPr>
              <a:t> </a:t>
            </a:r>
            <a:r>
              <a:rPr dirty="0" sz="1000" spc="-55">
                <a:latin typeface="Calibri"/>
                <a:cs typeface="Calibri"/>
              </a:rPr>
              <a:t>1ª </a:t>
            </a:r>
            <a:r>
              <a:rPr dirty="0" sz="1000" spc="5">
                <a:latin typeface="Calibri"/>
                <a:cs typeface="Calibri"/>
              </a:rPr>
              <a:t>Vice-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5">
                <a:latin typeface="Calibri"/>
                <a:cs typeface="Calibri"/>
              </a:rPr>
              <a:t>-presidente</a:t>
            </a:r>
            <a:endParaRPr sz="1000">
              <a:latin typeface="Calibri"/>
              <a:cs typeface="Calibri"/>
            </a:endParaRPr>
          </a:p>
          <a:p>
            <a:pPr marL="12700" marR="123189">
              <a:lnSpc>
                <a:spcPct val="116700"/>
              </a:lnSpc>
            </a:pPr>
            <a:r>
              <a:rPr dirty="0" sz="1000" spc="20">
                <a:latin typeface="Calibri"/>
                <a:cs typeface="Calibri"/>
              </a:rPr>
              <a:t>José </a:t>
            </a:r>
            <a:r>
              <a:rPr dirty="0" sz="1000" spc="5">
                <a:latin typeface="Calibri"/>
                <a:cs typeface="Calibri"/>
              </a:rPr>
              <a:t>Amauri </a:t>
            </a:r>
            <a:r>
              <a:rPr dirty="0" sz="1000" spc="20">
                <a:latin typeface="Calibri"/>
                <a:cs typeface="Calibri"/>
              </a:rPr>
              <a:t>Denck </a:t>
            </a:r>
            <a:r>
              <a:rPr dirty="0" sz="1000">
                <a:latin typeface="Calibri"/>
                <a:cs typeface="Calibri"/>
              </a:rPr>
              <a:t>– Secretário</a:t>
            </a:r>
            <a:r>
              <a:rPr dirty="0" sz="1000" spc="-1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 spc="10">
                <a:latin typeface="Calibri"/>
                <a:cs typeface="Calibri"/>
              </a:rPr>
              <a:t>Finanças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Administração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83267" y="6587630"/>
            <a:ext cx="2025650" cy="28702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 b="1">
                <a:latin typeface="Century Gothic"/>
                <a:cs typeface="Century Gothic"/>
              </a:rPr>
              <a:t>Diretoria</a:t>
            </a:r>
            <a:r>
              <a:rPr dirty="0" sz="1000" spc="-85" b="1">
                <a:latin typeface="Century Gothic"/>
                <a:cs typeface="Century Gothic"/>
              </a:rPr>
              <a:t> </a:t>
            </a:r>
            <a:r>
              <a:rPr dirty="0" sz="1000" spc="-60" b="1">
                <a:latin typeface="Century Gothic"/>
                <a:cs typeface="Century Gothic"/>
              </a:rPr>
              <a:t>Geral</a:t>
            </a:r>
            <a:endParaRPr sz="1000">
              <a:latin typeface="Century Gothic"/>
              <a:cs typeface="Century Gothic"/>
            </a:endParaRPr>
          </a:p>
          <a:p>
            <a:pPr marL="12700" marR="5080">
              <a:lnSpc>
                <a:spcPct val="116700"/>
              </a:lnSpc>
            </a:pPr>
            <a:r>
              <a:rPr dirty="0" sz="1000" spc="15">
                <a:latin typeface="Calibri"/>
                <a:cs typeface="Calibri"/>
              </a:rPr>
              <a:t>Aparecido </a:t>
            </a:r>
            <a:r>
              <a:rPr dirty="0" sz="1000" spc="5">
                <a:latin typeface="Calibri"/>
                <a:cs typeface="Calibri"/>
              </a:rPr>
              <a:t>Callegari, </a:t>
            </a:r>
            <a:r>
              <a:rPr dirty="0" sz="1000" spc="15">
                <a:latin typeface="Calibri"/>
                <a:cs typeface="Calibri"/>
              </a:rPr>
              <a:t>Claudio </a:t>
            </a:r>
            <a:r>
              <a:rPr dirty="0" sz="1000" spc="10">
                <a:latin typeface="Calibri"/>
                <a:cs typeface="Calibri"/>
              </a:rPr>
              <a:t>Zeni,  </a:t>
            </a:r>
            <a:r>
              <a:rPr dirty="0" sz="1000" spc="15">
                <a:latin typeface="Calibri"/>
                <a:cs typeface="Calibri"/>
              </a:rPr>
              <a:t>Donizete </a:t>
            </a:r>
            <a:r>
              <a:rPr dirty="0" sz="1000" spc="5">
                <a:latin typeface="Calibri"/>
                <a:cs typeface="Calibri"/>
              </a:rPr>
              <a:t>Santos </a:t>
            </a:r>
            <a:r>
              <a:rPr dirty="0" sz="1000" spc="-15">
                <a:latin typeface="Calibri"/>
                <a:cs typeface="Calibri"/>
              </a:rPr>
              <a:t>Pires, </a:t>
            </a:r>
            <a:r>
              <a:rPr dirty="0" sz="1000" spc="15">
                <a:latin typeface="Calibri"/>
                <a:cs typeface="Calibri"/>
              </a:rPr>
              <a:t>Romeu </a:t>
            </a:r>
            <a:r>
              <a:rPr dirty="0" sz="1000" spc="5">
                <a:latin typeface="Calibri"/>
                <a:cs typeface="Calibri"/>
              </a:rPr>
              <a:t>Carlos  </a:t>
            </a:r>
            <a:r>
              <a:rPr dirty="0" sz="1000" spc="-10">
                <a:latin typeface="Calibri"/>
                <a:cs typeface="Calibri"/>
              </a:rPr>
              <a:t>Scherer, </a:t>
            </a:r>
            <a:r>
              <a:rPr dirty="0" sz="1000" spc="-5">
                <a:latin typeface="Calibri"/>
                <a:cs typeface="Calibri"/>
              </a:rPr>
              <a:t>Mery </a:t>
            </a:r>
            <a:r>
              <a:rPr dirty="0" sz="1000">
                <a:latin typeface="Calibri"/>
                <a:cs typeface="Calibri"/>
              </a:rPr>
              <a:t>Terezinha </a:t>
            </a:r>
            <a:r>
              <a:rPr dirty="0" sz="1000" spc="5">
                <a:latin typeface="Calibri"/>
                <a:cs typeface="Calibri"/>
              </a:rPr>
              <a:t>Halabura  </a:t>
            </a:r>
            <a:r>
              <a:rPr dirty="0" sz="1000" spc="-5">
                <a:latin typeface="Calibri"/>
                <a:cs typeface="Calibri"/>
              </a:rPr>
              <a:t>Woiciekoviski, </a:t>
            </a:r>
            <a:r>
              <a:rPr dirty="0" sz="1000" spc="10">
                <a:latin typeface="Calibri"/>
                <a:cs typeface="Calibri"/>
              </a:rPr>
              <a:t>Sandra </a:t>
            </a:r>
            <a:r>
              <a:rPr dirty="0" sz="1000">
                <a:latin typeface="Calibri"/>
                <a:cs typeface="Calibri"/>
              </a:rPr>
              <a:t>Paula Bonetti,  Wilson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Souza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Silva,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Edvard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José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 spc="-5">
                <a:latin typeface="Calibri"/>
                <a:cs typeface="Calibri"/>
              </a:rPr>
              <a:t>Oliveira, </a:t>
            </a:r>
            <a:r>
              <a:rPr dirty="0" sz="1000" spc="20">
                <a:latin typeface="Calibri"/>
                <a:cs typeface="Calibri"/>
              </a:rPr>
              <a:t>José </a:t>
            </a:r>
            <a:r>
              <a:rPr dirty="0" sz="1000" spc="15">
                <a:latin typeface="Calibri"/>
                <a:cs typeface="Calibri"/>
              </a:rPr>
              <a:t>Aparecido </a:t>
            </a:r>
            <a:r>
              <a:rPr dirty="0" sz="1000" spc="10">
                <a:latin typeface="Calibri"/>
                <a:cs typeface="Calibri"/>
              </a:rPr>
              <a:t>Luiz, </a:t>
            </a:r>
            <a:r>
              <a:rPr dirty="0" sz="1000" spc="5">
                <a:latin typeface="Calibri"/>
                <a:cs typeface="Calibri"/>
              </a:rPr>
              <a:t>Carlos  </a:t>
            </a:r>
            <a:r>
              <a:rPr dirty="0" sz="1000" spc="10">
                <a:latin typeface="Calibri"/>
                <a:cs typeface="Calibri"/>
              </a:rPr>
              <a:t>Roberto </a:t>
            </a:r>
            <a:r>
              <a:rPr dirty="0" sz="1000" spc="-5">
                <a:latin typeface="Calibri"/>
                <a:cs typeface="Calibri"/>
              </a:rPr>
              <a:t>Sestari, </a:t>
            </a:r>
            <a:r>
              <a:rPr dirty="0" sz="1000" spc="-15">
                <a:latin typeface="Calibri"/>
                <a:cs typeface="Calibri"/>
              </a:rPr>
              <a:t>Marli </a:t>
            </a:r>
            <a:r>
              <a:rPr dirty="0" sz="1000" spc="5">
                <a:latin typeface="Calibri"/>
                <a:cs typeface="Calibri"/>
              </a:rPr>
              <a:t>Catarina </a:t>
            </a:r>
            <a:r>
              <a:rPr dirty="0" sz="1000" spc="-5">
                <a:latin typeface="Calibri"/>
                <a:cs typeface="Calibri"/>
              </a:rPr>
              <a:t>Vieira  </a:t>
            </a:r>
            <a:r>
              <a:rPr dirty="0" sz="1000" spc="15">
                <a:latin typeface="Calibri"/>
                <a:cs typeface="Calibri"/>
              </a:rPr>
              <a:t>Carvalho da </a:t>
            </a:r>
            <a:r>
              <a:rPr dirty="0" sz="1000">
                <a:latin typeface="Calibri"/>
                <a:cs typeface="Calibri"/>
              </a:rPr>
              <a:t>Rocha, </a:t>
            </a:r>
            <a:r>
              <a:rPr dirty="0" sz="1000" spc="15">
                <a:latin typeface="Calibri"/>
                <a:cs typeface="Calibri"/>
              </a:rPr>
              <a:t>Robson Sivida-  </a:t>
            </a:r>
            <a:r>
              <a:rPr dirty="0" sz="1000" spc="-5">
                <a:latin typeface="Calibri"/>
                <a:cs typeface="Calibri"/>
              </a:rPr>
              <a:t>nis, </a:t>
            </a:r>
            <a:r>
              <a:rPr dirty="0" sz="1000" spc="5">
                <a:latin typeface="Calibri"/>
                <a:cs typeface="Calibri"/>
              </a:rPr>
              <a:t>Isabela </a:t>
            </a:r>
            <a:r>
              <a:rPr dirty="0" sz="1000" spc="10">
                <a:latin typeface="Calibri"/>
                <a:cs typeface="Calibri"/>
              </a:rPr>
              <a:t>Albuquerque, </a:t>
            </a:r>
            <a:r>
              <a:rPr dirty="0" sz="1000" spc="-15">
                <a:latin typeface="Calibri"/>
                <a:cs typeface="Calibri"/>
              </a:rPr>
              <a:t>Vera </a:t>
            </a:r>
            <a:r>
              <a:rPr dirty="0" sz="1000" spc="15">
                <a:latin typeface="Calibri"/>
                <a:cs typeface="Calibri"/>
              </a:rPr>
              <a:t>Lucia  </a:t>
            </a:r>
            <a:r>
              <a:rPr dirty="0" sz="1000" spc="5">
                <a:latin typeface="Calibri"/>
                <a:cs typeface="Calibri"/>
              </a:rPr>
              <a:t>Lemes, </a:t>
            </a:r>
            <a:r>
              <a:rPr dirty="0" sz="1000" spc="20">
                <a:latin typeface="Calibri"/>
                <a:cs typeface="Calibri"/>
              </a:rPr>
              <a:t>José </a:t>
            </a:r>
            <a:r>
              <a:rPr dirty="0" sz="1000">
                <a:latin typeface="Calibri"/>
                <a:cs typeface="Calibri"/>
              </a:rPr>
              <a:t>Ulisses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-15">
                <a:latin typeface="Calibri"/>
                <a:cs typeface="Calibri"/>
              </a:rPr>
              <a:t>Brito, Maria  </a:t>
            </a:r>
            <a:r>
              <a:rPr dirty="0" sz="1000" spc="25">
                <a:latin typeface="Calibri"/>
                <a:cs typeface="Calibri"/>
              </a:rPr>
              <a:t>Solange </a:t>
            </a:r>
            <a:r>
              <a:rPr dirty="0" sz="1000" spc="-10">
                <a:latin typeface="Calibri"/>
                <a:cs typeface="Calibri"/>
              </a:rPr>
              <a:t>Ferreira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 spc="5">
                <a:latin typeface="Calibri"/>
                <a:cs typeface="Calibri"/>
              </a:rPr>
              <a:t>Santos </a:t>
            </a:r>
            <a:r>
              <a:rPr dirty="0" sz="1000" spc="-5">
                <a:latin typeface="Calibri"/>
                <a:cs typeface="Calibri"/>
              </a:rPr>
              <a:t>Wrublak,  </a:t>
            </a:r>
            <a:r>
              <a:rPr dirty="0" sz="1000" spc="5">
                <a:latin typeface="Calibri"/>
                <a:cs typeface="Calibri"/>
              </a:rPr>
              <a:t>Cleusinete </a:t>
            </a:r>
            <a:r>
              <a:rPr dirty="0" sz="1000" spc="-15">
                <a:latin typeface="Calibri"/>
                <a:cs typeface="Calibri"/>
              </a:rPr>
              <a:t>Marcia </a:t>
            </a:r>
            <a:r>
              <a:rPr dirty="0" sz="1000" spc="-10">
                <a:latin typeface="Calibri"/>
                <a:cs typeface="Calibri"/>
              </a:rPr>
              <a:t>Prates </a:t>
            </a:r>
            <a:r>
              <a:rPr dirty="0" sz="1000">
                <a:latin typeface="Calibri"/>
                <a:cs typeface="Calibri"/>
              </a:rPr>
              <a:t>Novaes, </a:t>
            </a:r>
            <a:r>
              <a:rPr dirty="0" sz="1000" spc="20">
                <a:latin typeface="Calibri"/>
                <a:cs typeface="Calibri"/>
              </a:rPr>
              <a:t>Luiz  </a:t>
            </a:r>
            <a:r>
              <a:rPr dirty="0" sz="1000">
                <a:latin typeface="Calibri"/>
                <a:cs typeface="Calibri"/>
              </a:rPr>
              <a:t>Vicente </a:t>
            </a:r>
            <a:r>
              <a:rPr dirty="0" sz="1000" spc="10">
                <a:latin typeface="Calibri"/>
                <a:cs typeface="Calibri"/>
              </a:rPr>
              <a:t>Thomazini, </a:t>
            </a:r>
            <a:r>
              <a:rPr dirty="0" sz="1000">
                <a:latin typeface="Calibri"/>
                <a:cs typeface="Calibri"/>
              </a:rPr>
              <a:t>Ilton Irineu </a:t>
            </a:r>
            <a:r>
              <a:rPr dirty="0" sz="1000" spc="15">
                <a:latin typeface="Calibri"/>
                <a:cs typeface="Calibri"/>
              </a:rPr>
              <a:t>da </a:t>
            </a:r>
            <a:r>
              <a:rPr dirty="0" sz="1000" spc="10">
                <a:latin typeface="Calibri"/>
                <a:cs typeface="Calibri"/>
              </a:rPr>
              <a:t>Sil-  </a:t>
            </a:r>
            <a:r>
              <a:rPr dirty="0" sz="1000" spc="-5">
                <a:latin typeface="Calibri"/>
                <a:cs typeface="Calibri"/>
              </a:rPr>
              <a:t>va, </a:t>
            </a:r>
            <a:r>
              <a:rPr dirty="0" sz="1000">
                <a:latin typeface="Calibri"/>
                <a:cs typeface="Calibri"/>
              </a:rPr>
              <a:t>Elisa </a:t>
            </a:r>
            <a:r>
              <a:rPr dirty="0" sz="1000" spc="-20">
                <a:latin typeface="Calibri"/>
                <a:cs typeface="Calibri"/>
              </a:rPr>
              <a:t>Walter </a:t>
            </a:r>
            <a:r>
              <a:rPr dirty="0" sz="1000" spc="15">
                <a:latin typeface="Calibri"/>
                <a:cs typeface="Calibri"/>
              </a:rPr>
              <a:t>Zimpel, </a:t>
            </a:r>
            <a:r>
              <a:rPr dirty="0" sz="1000">
                <a:latin typeface="Calibri"/>
                <a:cs typeface="Calibri"/>
              </a:rPr>
              <a:t>Renata</a:t>
            </a:r>
            <a:r>
              <a:rPr dirty="0" sz="1000" spc="-9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Ribeiro  </a:t>
            </a:r>
            <a:r>
              <a:rPr dirty="0" sz="1000" spc="10">
                <a:latin typeface="Calibri"/>
                <a:cs typeface="Calibri"/>
              </a:rPr>
              <a:t>Felix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5">
                <a:latin typeface="Calibri"/>
                <a:cs typeface="Calibri"/>
              </a:rPr>
              <a:t>Paulo </a:t>
            </a:r>
            <a:r>
              <a:rPr dirty="0" sz="1000">
                <a:latin typeface="Calibri"/>
                <a:cs typeface="Calibri"/>
              </a:rPr>
              <a:t>Cesar</a:t>
            </a:r>
            <a:r>
              <a:rPr dirty="0" sz="1000" spc="-8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Baia.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39295" y="6587630"/>
            <a:ext cx="1212850" cy="736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dirty="0" sz="1000" spc="-30" b="1">
                <a:latin typeface="Century Gothic"/>
                <a:cs typeface="Century Gothic"/>
              </a:rPr>
              <a:t>Assessoria </a:t>
            </a:r>
            <a:r>
              <a:rPr dirty="0" sz="1000" spc="-50" b="1">
                <a:latin typeface="Century Gothic"/>
                <a:cs typeface="Century Gothic"/>
              </a:rPr>
              <a:t>Fetaep  </a:t>
            </a:r>
            <a:r>
              <a:rPr dirty="0" sz="1000" spc="15">
                <a:latin typeface="Calibri"/>
                <a:cs typeface="Calibri"/>
              </a:rPr>
              <a:t>Ana </a:t>
            </a:r>
            <a:r>
              <a:rPr dirty="0" sz="1000">
                <a:latin typeface="Calibri"/>
                <a:cs typeface="Calibri"/>
              </a:rPr>
              <a:t>Paula </a:t>
            </a:r>
            <a:r>
              <a:rPr dirty="0" sz="1000" spc="5">
                <a:latin typeface="Calibri"/>
                <a:cs typeface="Calibri"/>
              </a:rPr>
              <a:t>Conter </a:t>
            </a:r>
            <a:r>
              <a:rPr dirty="0" sz="1000" spc="10">
                <a:latin typeface="Calibri"/>
                <a:cs typeface="Calibri"/>
              </a:rPr>
              <a:t>Lara  Benedito </a:t>
            </a:r>
            <a:r>
              <a:rPr dirty="0" sz="1000" spc="20">
                <a:latin typeface="Calibri"/>
                <a:cs typeface="Calibri"/>
              </a:rPr>
              <a:t>Luiz</a:t>
            </a:r>
            <a:r>
              <a:rPr dirty="0" sz="1000" spc="-10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Almeida  </a:t>
            </a:r>
            <a:r>
              <a:rPr dirty="0" sz="1000" spc="10">
                <a:latin typeface="Calibri"/>
                <a:cs typeface="Calibri"/>
              </a:rPr>
              <a:t>Giovani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Ferreira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039295" y="7476630"/>
            <a:ext cx="1831339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dirty="0" sz="1000" spc="-40" b="1">
                <a:latin typeface="Century Gothic"/>
                <a:cs typeface="Century Gothic"/>
              </a:rPr>
              <a:t>Departamento </a:t>
            </a:r>
            <a:r>
              <a:rPr dirty="0" sz="1000" spc="-90" b="1">
                <a:latin typeface="Century Gothic"/>
                <a:cs typeface="Century Gothic"/>
              </a:rPr>
              <a:t>de</a:t>
            </a:r>
            <a:r>
              <a:rPr dirty="0" sz="1000" spc="-130" b="1">
                <a:latin typeface="Century Gothic"/>
                <a:cs typeface="Century Gothic"/>
              </a:rPr>
              <a:t> </a:t>
            </a:r>
            <a:r>
              <a:rPr dirty="0" sz="1000" spc="-95" b="1">
                <a:latin typeface="Century Gothic"/>
                <a:cs typeface="Century Gothic"/>
              </a:rPr>
              <a:t>Comunicação  </a:t>
            </a:r>
            <a:r>
              <a:rPr dirty="0" sz="1000" spc="5">
                <a:latin typeface="Calibri"/>
                <a:cs typeface="Calibri"/>
              </a:rPr>
              <a:t>Jornalista </a:t>
            </a:r>
            <a:r>
              <a:rPr dirty="0" sz="1000">
                <a:latin typeface="Calibri"/>
                <a:cs typeface="Calibri"/>
              </a:rPr>
              <a:t>Responsável: </a:t>
            </a:r>
            <a:r>
              <a:rPr dirty="0" sz="1000" spc="15">
                <a:latin typeface="Calibri"/>
                <a:cs typeface="Calibri"/>
              </a:rPr>
              <a:t>Ana </a:t>
            </a:r>
            <a:r>
              <a:rPr dirty="0" sz="1000">
                <a:latin typeface="Calibri"/>
                <a:cs typeface="Calibri"/>
              </a:rPr>
              <a:t>Paula  </a:t>
            </a:r>
            <a:r>
              <a:rPr dirty="0" sz="1000" spc="15">
                <a:latin typeface="Calibri"/>
                <a:cs typeface="Calibri"/>
              </a:rPr>
              <a:t>Rodrigues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Ferreira.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39295" y="8683131"/>
            <a:ext cx="1967230" cy="95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>
                <a:latin typeface="Calibri"/>
                <a:cs typeface="Calibri"/>
              </a:rPr>
              <a:t>Rua </a:t>
            </a:r>
            <a:r>
              <a:rPr dirty="0" sz="1000" spc="-5">
                <a:latin typeface="Calibri"/>
                <a:cs typeface="Calibri"/>
              </a:rPr>
              <a:t>Piquiri, </a:t>
            </a:r>
            <a:r>
              <a:rPr dirty="0" sz="1000" spc="-10">
                <a:latin typeface="Calibri"/>
                <a:cs typeface="Calibri"/>
              </a:rPr>
              <a:t>890, </a:t>
            </a:r>
            <a:r>
              <a:rPr dirty="0" sz="1000" spc="5">
                <a:latin typeface="Calibri"/>
                <a:cs typeface="Calibri"/>
              </a:rPr>
              <a:t>Rebouças. Curitiba </a:t>
            </a:r>
            <a:r>
              <a:rPr dirty="0" sz="1000">
                <a:latin typeface="Calibri"/>
                <a:cs typeface="Calibri"/>
              </a:rPr>
              <a:t>–  </a:t>
            </a:r>
            <a:r>
              <a:rPr dirty="0" sz="1000" spc="-5">
                <a:latin typeface="Calibri"/>
                <a:cs typeface="Calibri"/>
              </a:rPr>
              <a:t>PR </a:t>
            </a:r>
            <a:r>
              <a:rPr dirty="0" sz="1000" spc="-225">
                <a:latin typeface="Calibri"/>
                <a:cs typeface="Calibri"/>
              </a:rPr>
              <a:t>| </a:t>
            </a:r>
            <a:r>
              <a:rPr dirty="0" sz="1000" spc="-35">
                <a:latin typeface="Calibri"/>
                <a:cs typeface="Calibri"/>
              </a:rPr>
              <a:t>CEP.: </a:t>
            </a:r>
            <a:r>
              <a:rPr dirty="0" sz="1000" spc="-15">
                <a:latin typeface="Calibri"/>
                <a:cs typeface="Calibri"/>
              </a:rPr>
              <a:t>80230-140. </a:t>
            </a:r>
            <a:r>
              <a:rPr dirty="0" sz="1000" spc="-55">
                <a:latin typeface="Calibri"/>
                <a:cs typeface="Calibri"/>
              </a:rPr>
              <a:t>(41) </a:t>
            </a:r>
            <a:r>
              <a:rPr dirty="0" sz="1000" spc="-10">
                <a:latin typeface="Calibri"/>
                <a:cs typeface="Calibri"/>
              </a:rPr>
              <a:t>3149-9200</a:t>
            </a:r>
            <a:r>
              <a:rPr dirty="0" sz="1000" spc="10">
                <a:latin typeface="Calibri"/>
                <a:cs typeface="Calibri"/>
              </a:rPr>
              <a:t> </a:t>
            </a:r>
            <a:r>
              <a:rPr dirty="0" sz="1000" spc="-225">
                <a:latin typeface="Calibri"/>
                <a:cs typeface="Calibri"/>
              </a:rPr>
              <a:t>|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55">
                <a:latin typeface="Calibri"/>
                <a:cs typeface="Calibri"/>
              </a:rPr>
              <a:t>(41)</a:t>
            </a:r>
            <a:r>
              <a:rPr dirty="0" sz="1000" spc="-20">
                <a:latin typeface="Calibri"/>
                <a:cs typeface="Calibri"/>
              </a:rPr>
              <a:t> 3322-8711</a:t>
            </a:r>
            <a:endParaRPr sz="1000">
              <a:latin typeface="Calibri"/>
              <a:cs typeface="Calibri"/>
            </a:endParaRPr>
          </a:p>
          <a:p>
            <a:pPr marL="12700" marR="817244">
              <a:lnSpc>
                <a:spcPct val="136100"/>
              </a:lnSpc>
            </a:pPr>
            <a:r>
              <a:rPr dirty="0" sz="1000">
                <a:latin typeface="Calibri"/>
                <a:cs typeface="Calibri"/>
                <a:hlinkClick r:id="rId3"/>
              </a:rPr>
              <a:t>www.fetaep.org.br </a:t>
            </a:r>
            <a:r>
              <a:rPr dirty="0" sz="100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  <a:hlinkClick r:id="rId4"/>
              </a:rPr>
              <a:t>fe</a:t>
            </a:r>
            <a:r>
              <a:rPr dirty="0" sz="1000">
                <a:latin typeface="Calibri"/>
                <a:cs typeface="Calibri"/>
                <a:hlinkClick r:id="rId4"/>
              </a:rPr>
              <a:t>t</a:t>
            </a:r>
            <a:r>
              <a:rPr dirty="0" sz="1000" spc="15">
                <a:latin typeface="Calibri"/>
                <a:cs typeface="Calibri"/>
                <a:hlinkClick r:id="rId4"/>
              </a:rPr>
              <a:t>ae</a:t>
            </a:r>
            <a:r>
              <a:rPr dirty="0" sz="1000" spc="20">
                <a:latin typeface="Calibri"/>
                <a:cs typeface="Calibri"/>
                <a:hlinkClick r:id="rId4"/>
              </a:rPr>
              <a:t>p</a:t>
            </a:r>
            <a:r>
              <a:rPr dirty="0" sz="1000" spc="-150">
                <a:latin typeface="Calibri"/>
                <a:cs typeface="Calibri"/>
                <a:hlinkClick r:id="rId4"/>
              </a:rPr>
              <a:t>@</a:t>
            </a:r>
            <a:r>
              <a:rPr dirty="0" sz="1000" spc="-5">
                <a:latin typeface="Calibri"/>
                <a:cs typeface="Calibri"/>
                <a:hlinkClick r:id="rId4"/>
              </a:rPr>
              <a:t>fe</a:t>
            </a:r>
            <a:r>
              <a:rPr dirty="0" sz="1000">
                <a:latin typeface="Calibri"/>
                <a:cs typeface="Calibri"/>
                <a:hlinkClick r:id="rId4"/>
              </a:rPr>
              <a:t>t</a:t>
            </a:r>
            <a:r>
              <a:rPr dirty="0" sz="1000" spc="15">
                <a:latin typeface="Calibri"/>
                <a:cs typeface="Calibri"/>
                <a:hlinkClick r:id="rId4"/>
              </a:rPr>
              <a:t>ae</a:t>
            </a:r>
            <a:r>
              <a:rPr dirty="0" sz="1000" spc="5">
                <a:latin typeface="Calibri"/>
                <a:cs typeface="Calibri"/>
                <a:hlinkClick r:id="rId4"/>
              </a:rPr>
              <a:t>p</a:t>
            </a:r>
            <a:r>
              <a:rPr dirty="0" sz="1000" spc="-55">
                <a:latin typeface="Calibri"/>
                <a:cs typeface="Calibri"/>
                <a:hlinkClick r:id="rId4"/>
              </a:rPr>
              <a:t>.</a:t>
            </a:r>
            <a:r>
              <a:rPr dirty="0" sz="1000">
                <a:latin typeface="Calibri"/>
                <a:cs typeface="Calibri"/>
                <a:hlinkClick r:id="rId4"/>
              </a:rPr>
              <a:t>o</a:t>
            </a:r>
            <a:r>
              <a:rPr dirty="0" sz="1000" spc="-5">
                <a:latin typeface="Calibri"/>
                <a:cs typeface="Calibri"/>
                <a:hlinkClick r:id="rId4"/>
              </a:rPr>
              <a:t>r</a:t>
            </a:r>
            <a:r>
              <a:rPr dirty="0" sz="1000" spc="85">
                <a:latin typeface="Calibri"/>
                <a:cs typeface="Calibri"/>
                <a:hlinkClick r:id="rId4"/>
              </a:rPr>
              <a:t>g</a:t>
            </a:r>
            <a:r>
              <a:rPr dirty="0" sz="1000" spc="-45">
                <a:latin typeface="Calibri"/>
                <a:cs typeface="Calibri"/>
                <a:hlinkClick r:id="rId4"/>
              </a:rPr>
              <a:t>.</a:t>
            </a:r>
            <a:r>
              <a:rPr dirty="0" sz="1000" spc="40">
                <a:latin typeface="Calibri"/>
                <a:cs typeface="Calibri"/>
                <a:hlinkClick r:id="rId4"/>
              </a:rPr>
              <a:t>b</a:t>
            </a:r>
            <a:r>
              <a:rPr dirty="0" sz="1000" spc="-25">
                <a:latin typeface="Calibri"/>
                <a:cs typeface="Calibri"/>
                <a:hlinkClick r:id="rId4"/>
              </a:rPr>
              <a:t>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8123299" y="388380"/>
            <a:ext cx="1842770" cy="69278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u="none" sz="4350" spc="-470"/>
              <a:t>S</a:t>
            </a:r>
            <a:r>
              <a:rPr dirty="0" u="none" sz="4350" spc="315"/>
              <a:t>umá</a:t>
            </a:r>
            <a:r>
              <a:rPr dirty="0" u="none" sz="4350" spc="100"/>
              <a:t>r</a:t>
            </a:r>
            <a:r>
              <a:rPr dirty="0" u="none" sz="4350" spc="120"/>
              <a:t>i</a:t>
            </a:r>
            <a:r>
              <a:rPr dirty="0" u="none" sz="4350" spc="300"/>
              <a:t>o</a:t>
            </a:r>
            <a:endParaRPr sz="4350"/>
          </a:p>
        </p:txBody>
      </p:sp>
      <p:sp>
        <p:nvSpPr>
          <p:cNvPr id="38" name="object 38"/>
          <p:cNvSpPr txBox="1"/>
          <p:nvPr/>
        </p:nvSpPr>
        <p:spPr>
          <a:xfrm>
            <a:off x="8123299" y="2655586"/>
            <a:ext cx="129921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0" b="1" i="1">
                <a:solidFill>
                  <a:srgbClr val="CA581A"/>
                </a:solidFill>
                <a:latin typeface="Century Gothic"/>
                <a:cs typeface="Century Gothic"/>
              </a:rPr>
              <a:t>6</a:t>
            </a:r>
            <a:r>
              <a:rPr dirty="0" sz="1000" spc="-114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6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r>
              <a:rPr dirty="0" sz="1300" spc="-75" i="1">
                <a:latin typeface="Arial Narrow"/>
                <a:cs typeface="Arial Narrow"/>
              </a:rPr>
              <a:t> </a:t>
            </a:r>
            <a:r>
              <a:rPr dirty="0" sz="1300" spc="30" i="1">
                <a:latin typeface="Arial Narrow"/>
                <a:cs typeface="Arial Narrow"/>
              </a:rPr>
              <a:t>25</a:t>
            </a:r>
            <a:r>
              <a:rPr dirty="0" sz="1300" spc="-75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anos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123299" y="3063812"/>
            <a:ext cx="166179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0" b="1" i="1">
                <a:solidFill>
                  <a:srgbClr val="CA581A"/>
                </a:solidFill>
                <a:latin typeface="Century Gothic"/>
                <a:cs typeface="Century Gothic"/>
              </a:rPr>
              <a:t>8</a:t>
            </a:r>
            <a:r>
              <a:rPr dirty="0" sz="1000" spc="-11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6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Plano</a:t>
            </a:r>
            <a:r>
              <a:rPr dirty="0" sz="1300" spc="-70" i="1">
                <a:latin typeface="Arial Narrow"/>
                <a:cs typeface="Arial Narrow"/>
              </a:rPr>
              <a:t> </a:t>
            </a:r>
            <a:r>
              <a:rPr dirty="0" sz="1300" spc="25" i="1">
                <a:latin typeface="Arial Narrow"/>
                <a:cs typeface="Arial Narrow"/>
              </a:rPr>
              <a:t>Safra</a:t>
            </a:r>
            <a:r>
              <a:rPr dirty="0" sz="1300" spc="-70" i="1">
                <a:latin typeface="Arial Narrow"/>
                <a:cs typeface="Arial Narrow"/>
              </a:rPr>
              <a:t> </a:t>
            </a:r>
            <a:r>
              <a:rPr dirty="0" sz="1300" spc="20" i="1">
                <a:latin typeface="Arial Narrow"/>
                <a:cs typeface="Arial Narrow"/>
              </a:rPr>
              <a:t>2020/2021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23299" y="3472039"/>
            <a:ext cx="293878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40" b="1" i="1">
                <a:solidFill>
                  <a:srgbClr val="CA581A"/>
                </a:solidFill>
                <a:latin typeface="Century Gothic"/>
                <a:cs typeface="Century Gothic"/>
              </a:rPr>
              <a:t>10</a:t>
            </a:r>
            <a:r>
              <a:rPr dirty="0" sz="1000" spc="-10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4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i="1">
                <a:latin typeface="Arial Narrow"/>
                <a:cs typeface="Arial Narrow"/>
              </a:rPr>
              <a:t>DAP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-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Declaração</a:t>
            </a:r>
            <a:r>
              <a:rPr dirty="0" sz="1300" spc="-55" i="1">
                <a:latin typeface="Arial Narrow"/>
                <a:cs typeface="Arial Narrow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de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65" i="1">
                <a:latin typeface="Arial Narrow"/>
                <a:cs typeface="Arial Narrow"/>
              </a:rPr>
              <a:t>Aptidão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85" i="1">
                <a:latin typeface="Arial Narrow"/>
                <a:cs typeface="Arial Narrow"/>
              </a:rPr>
              <a:t>ao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23299" y="3880266"/>
            <a:ext cx="1951989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0" b="1" i="1">
                <a:solidFill>
                  <a:srgbClr val="CA581A"/>
                </a:solidFill>
                <a:latin typeface="Century Gothic"/>
                <a:cs typeface="Century Gothic"/>
              </a:rPr>
              <a:t>13</a:t>
            </a:r>
            <a:r>
              <a:rPr dirty="0" sz="1000" spc="-11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6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35" i="1">
                <a:latin typeface="Arial Narrow"/>
                <a:cs typeface="Arial Narrow"/>
              </a:rPr>
              <a:t>Linhas</a:t>
            </a:r>
            <a:r>
              <a:rPr dirty="0" sz="1300" spc="-70" i="1">
                <a:latin typeface="Arial Narrow"/>
                <a:cs typeface="Arial Narrow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de</a:t>
            </a:r>
            <a:r>
              <a:rPr dirty="0" sz="1300" spc="-70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crédito</a:t>
            </a:r>
            <a:r>
              <a:rPr dirty="0" sz="1300" spc="-75" i="1">
                <a:latin typeface="Arial Narrow"/>
                <a:cs typeface="Arial Narrow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123299" y="4288492"/>
            <a:ext cx="131953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45" b="1" i="1">
                <a:solidFill>
                  <a:srgbClr val="CA581A"/>
                </a:solidFill>
                <a:latin typeface="Century Gothic"/>
                <a:cs typeface="Century Gothic"/>
              </a:rPr>
              <a:t>16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r>
              <a:rPr dirty="0" sz="1300" spc="-225" i="1">
                <a:latin typeface="Arial Narrow"/>
                <a:cs typeface="Arial Narrow"/>
              </a:rPr>
              <a:t> </a:t>
            </a:r>
            <a:r>
              <a:rPr dirty="0" sz="1300" spc="65" i="1">
                <a:latin typeface="Arial Narrow"/>
                <a:cs typeface="Arial Narrow"/>
              </a:rPr>
              <a:t>Mulher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123299" y="4696719"/>
            <a:ext cx="174371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5" b="1" i="1">
                <a:solidFill>
                  <a:srgbClr val="CA581A"/>
                </a:solidFill>
                <a:latin typeface="Century Gothic"/>
                <a:cs typeface="Century Gothic"/>
              </a:rPr>
              <a:t>17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r>
              <a:rPr dirty="0" sz="1300" spc="-165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Agroindústria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23299" y="5104945"/>
            <a:ext cx="69215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40" b="1" i="1">
                <a:solidFill>
                  <a:srgbClr val="CA581A"/>
                </a:solidFill>
                <a:latin typeface="Century Gothic"/>
                <a:cs typeface="Century Gothic"/>
              </a:rPr>
              <a:t>18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17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-60" i="1">
                <a:latin typeface="Arial Narrow"/>
                <a:cs typeface="Arial Narrow"/>
              </a:rPr>
              <a:t>SUSAF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23299" y="5513172"/>
            <a:ext cx="3389629" cy="6337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0" b="1" i="1">
                <a:solidFill>
                  <a:srgbClr val="CA581A"/>
                </a:solidFill>
                <a:latin typeface="Century Gothic"/>
                <a:cs typeface="Century Gothic"/>
              </a:rPr>
              <a:t>20</a:t>
            </a:r>
            <a:r>
              <a:rPr dirty="0" sz="1000" spc="-10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4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Investimento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(PRONAF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Mais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Alimentos)</a:t>
            </a:r>
            <a:endParaRPr sz="13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25" b="1" i="1">
                <a:solidFill>
                  <a:srgbClr val="CA581A"/>
                </a:solidFill>
                <a:latin typeface="Century Gothic"/>
                <a:cs typeface="Century Gothic"/>
              </a:rPr>
              <a:t>22</a:t>
            </a:r>
            <a:r>
              <a:rPr dirty="0" sz="1000" spc="-10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4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-80" i="1">
                <a:latin typeface="Arial Narrow"/>
                <a:cs typeface="Arial Narrow"/>
              </a:rPr>
              <a:t>ATER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60" i="1">
                <a:latin typeface="Arial Narrow"/>
                <a:cs typeface="Arial Narrow"/>
              </a:rPr>
              <a:t>–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65" i="1">
                <a:latin typeface="Arial Narrow"/>
                <a:cs typeface="Arial Narrow"/>
              </a:rPr>
              <a:t>Ainda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90" i="1">
                <a:latin typeface="Arial Narrow"/>
                <a:cs typeface="Arial Narrow"/>
              </a:rPr>
              <a:t>há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10" i="1">
                <a:latin typeface="Arial Narrow"/>
                <a:cs typeface="Arial Narrow"/>
              </a:rPr>
              <a:t>espaços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65" i="1">
                <a:latin typeface="Arial Narrow"/>
                <a:cs typeface="Arial Narrow"/>
              </a:rPr>
              <a:t>para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35" i="1">
                <a:latin typeface="Arial Narrow"/>
                <a:cs typeface="Arial Narrow"/>
              </a:rPr>
              <a:t>inovações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123299" y="6329625"/>
            <a:ext cx="173037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30" b="1" i="1">
                <a:solidFill>
                  <a:srgbClr val="CA581A"/>
                </a:solidFill>
                <a:latin typeface="Century Gothic"/>
                <a:cs typeface="Century Gothic"/>
              </a:rPr>
              <a:t>24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r>
              <a:rPr dirty="0" sz="1300" spc="-225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Agroecologia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123299" y="6737853"/>
            <a:ext cx="128270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 b="1" i="1">
                <a:solidFill>
                  <a:srgbClr val="CA581A"/>
                </a:solidFill>
                <a:latin typeface="Century Gothic"/>
                <a:cs typeface="Century Gothic"/>
              </a:rPr>
              <a:t>26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21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PRONAF </a:t>
            </a:r>
            <a:r>
              <a:rPr dirty="0" sz="1300" spc="35" i="1">
                <a:latin typeface="Arial Narrow"/>
                <a:cs typeface="Arial Narrow"/>
              </a:rPr>
              <a:t>Jovem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123299" y="7146079"/>
            <a:ext cx="257873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35" b="1" i="1">
                <a:solidFill>
                  <a:srgbClr val="CA581A"/>
                </a:solidFill>
                <a:latin typeface="Century Gothic"/>
                <a:cs typeface="Century Gothic"/>
              </a:rPr>
              <a:t>27</a:t>
            </a:r>
            <a:r>
              <a:rPr dirty="0" sz="1000" spc="-11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5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Reforma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Agrária</a:t>
            </a:r>
            <a:r>
              <a:rPr dirty="0" sz="1300" spc="-70" i="1">
                <a:latin typeface="Arial Narrow"/>
                <a:cs typeface="Arial Narrow"/>
              </a:rPr>
              <a:t> </a:t>
            </a:r>
            <a:r>
              <a:rPr dirty="0" sz="1300" spc="5" i="1">
                <a:latin typeface="Arial Narrow"/>
                <a:cs typeface="Arial Narrow"/>
              </a:rPr>
              <a:t>|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35" i="1">
                <a:latin typeface="Arial Narrow"/>
                <a:cs typeface="Arial Narrow"/>
              </a:rPr>
              <a:t>Crédito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Fundiário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23299" y="7554305"/>
            <a:ext cx="192595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 b="1" i="1">
                <a:solidFill>
                  <a:srgbClr val="CA581A"/>
                </a:solidFill>
                <a:latin typeface="Century Gothic"/>
                <a:cs typeface="Century Gothic"/>
              </a:rPr>
              <a:t>28</a:t>
            </a:r>
            <a:r>
              <a:rPr dirty="0" sz="1000" spc="-10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5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Outras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linhas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85" i="1">
                <a:latin typeface="Arial Narrow"/>
                <a:cs typeface="Arial Narrow"/>
              </a:rPr>
              <a:t>do</a:t>
            </a:r>
            <a:r>
              <a:rPr dirty="0" sz="1300" spc="-70" i="1">
                <a:latin typeface="Arial Narrow"/>
                <a:cs typeface="Arial Narrow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PRONAF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123299" y="7962531"/>
            <a:ext cx="249872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 b="1" i="1">
                <a:solidFill>
                  <a:srgbClr val="CA581A"/>
                </a:solidFill>
                <a:latin typeface="Century Gothic"/>
                <a:cs typeface="Century Gothic"/>
              </a:rPr>
              <a:t>29</a:t>
            </a:r>
            <a:r>
              <a:rPr dirty="0" sz="1000" spc="-10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5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Plantio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55" i="1">
                <a:latin typeface="Arial Narrow"/>
                <a:cs typeface="Arial Narrow"/>
              </a:rPr>
              <a:t>direto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de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hortaliças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-</a:t>
            </a:r>
            <a:r>
              <a:rPr dirty="0" sz="1300" spc="-65" i="1">
                <a:latin typeface="Arial Narrow"/>
                <a:cs typeface="Arial Narrow"/>
              </a:rPr>
              <a:t> </a:t>
            </a:r>
            <a:r>
              <a:rPr dirty="0" sz="1300" spc="-25" i="1">
                <a:latin typeface="Arial Narrow"/>
                <a:cs typeface="Arial Narrow"/>
              </a:rPr>
              <a:t>SPDH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123299" y="8370759"/>
            <a:ext cx="270065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 b="1" i="1">
                <a:solidFill>
                  <a:srgbClr val="CA581A"/>
                </a:solidFill>
                <a:latin typeface="Century Gothic"/>
                <a:cs typeface="Century Gothic"/>
              </a:rPr>
              <a:t>30</a:t>
            </a:r>
            <a:r>
              <a:rPr dirty="0" sz="1000" spc="-10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4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spc="25" i="1">
                <a:latin typeface="Arial Narrow"/>
                <a:cs typeface="Arial Narrow"/>
              </a:rPr>
              <a:t>Seguro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85" i="1">
                <a:latin typeface="Arial Narrow"/>
                <a:cs typeface="Arial Narrow"/>
              </a:rPr>
              <a:t>da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Agricultura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Familiar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45" i="1">
                <a:latin typeface="Arial Narrow"/>
                <a:cs typeface="Arial Narrow"/>
              </a:rPr>
              <a:t>-</a:t>
            </a:r>
            <a:r>
              <a:rPr dirty="0" sz="1300" spc="-60" i="1">
                <a:latin typeface="Arial Narrow"/>
                <a:cs typeface="Arial Narrow"/>
              </a:rPr>
              <a:t> </a:t>
            </a:r>
            <a:r>
              <a:rPr dirty="0" sz="1300" spc="-65" i="1">
                <a:latin typeface="Arial Narrow"/>
                <a:cs typeface="Arial Narrow"/>
              </a:rPr>
              <a:t>SEAF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123299" y="8778985"/>
            <a:ext cx="133858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30" b="1" i="1">
                <a:solidFill>
                  <a:srgbClr val="CA581A"/>
                </a:solidFill>
                <a:latin typeface="Century Gothic"/>
                <a:cs typeface="Century Gothic"/>
              </a:rPr>
              <a:t>33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 </a:t>
            </a:r>
            <a:r>
              <a:rPr dirty="0" sz="1300" spc="35" i="1">
                <a:latin typeface="Arial Narrow"/>
                <a:cs typeface="Arial Narrow"/>
              </a:rPr>
              <a:t>Coopera</a:t>
            </a:r>
            <a:r>
              <a:rPr dirty="0" sz="1300" spc="-210" i="1">
                <a:latin typeface="Arial Narrow"/>
                <a:cs typeface="Arial Narrow"/>
              </a:rPr>
              <a:t> </a:t>
            </a:r>
            <a:r>
              <a:rPr dirty="0" sz="1300" spc="40" i="1">
                <a:latin typeface="Arial Narrow"/>
                <a:cs typeface="Arial Narrow"/>
              </a:rPr>
              <a:t>Paraná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8123299" y="9187212"/>
            <a:ext cx="159131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25" b="1" i="1">
                <a:solidFill>
                  <a:srgbClr val="CA581A"/>
                </a:solidFill>
                <a:latin typeface="Century Gothic"/>
                <a:cs typeface="Century Gothic"/>
              </a:rPr>
              <a:t>34</a:t>
            </a:r>
            <a:r>
              <a:rPr dirty="0" sz="1000" spc="-12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000" b="1" i="1">
                <a:solidFill>
                  <a:srgbClr val="CA581A"/>
                </a:solidFill>
                <a:latin typeface="Century Gothic"/>
                <a:cs typeface="Century Gothic"/>
              </a:rPr>
              <a:t>–</a:t>
            </a:r>
            <a:r>
              <a:rPr dirty="0" sz="1000" spc="-6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300" i="1">
                <a:latin typeface="Arial Narrow"/>
                <a:cs typeface="Arial Narrow"/>
              </a:rPr>
              <a:t>Censo</a:t>
            </a:r>
            <a:r>
              <a:rPr dirty="0" sz="1300" spc="-80" i="1">
                <a:latin typeface="Arial Narrow"/>
                <a:cs typeface="Arial Narrow"/>
              </a:rPr>
              <a:t> </a:t>
            </a:r>
            <a:r>
              <a:rPr dirty="0" sz="1300" spc="50" i="1">
                <a:latin typeface="Arial Narrow"/>
                <a:cs typeface="Arial Narrow"/>
              </a:rPr>
              <a:t>Agropecuário</a:t>
            </a:r>
            <a:endParaRPr sz="1300">
              <a:latin typeface="Arial Narrow"/>
              <a:cs typeface="Arial Narrow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673174" y="6658096"/>
            <a:ext cx="0" cy="2968625"/>
          </a:xfrm>
          <a:custGeom>
            <a:avLst/>
            <a:gdLst/>
            <a:ahLst/>
            <a:cxnLst/>
            <a:rect l="l" t="t" r="r" b="b"/>
            <a:pathLst>
              <a:path w="0" h="2968625">
                <a:moveTo>
                  <a:pt x="0" y="0"/>
                </a:moveTo>
                <a:lnTo>
                  <a:pt x="0" y="2968294"/>
                </a:lnTo>
              </a:path>
            </a:pathLst>
          </a:custGeom>
          <a:ln w="635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4925999" y="6658096"/>
            <a:ext cx="0" cy="2968625"/>
          </a:xfrm>
          <a:custGeom>
            <a:avLst/>
            <a:gdLst/>
            <a:ahLst/>
            <a:cxnLst/>
            <a:rect l="l" t="t" r="r" b="b"/>
            <a:pathLst>
              <a:path w="0" h="2968625">
                <a:moveTo>
                  <a:pt x="0" y="0"/>
                </a:moveTo>
                <a:lnTo>
                  <a:pt x="0" y="2968294"/>
                </a:lnTo>
              </a:path>
            </a:pathLst>
          </a:custGeom>
          <a:ln w="635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0" y="666193"/>
            <a:ext cx="936625" cy="0"/>
          </a:xfrm>
          <a:custGeom>
            <a:avLst/>
            <a:gdLst/>
            <a:ahLst/>
            <a:cxnLst/>
            <a:rect l="l" t="t" r="r" b="b"/>
            <a:pathLst>
              <a:path w="936625" h="0">
                <a:moveTo>
                  <a:pt x="0" y="0"/>
                </a:moveTo>
                <a:lnTo>
                  <a:pt x="936000" y="0"/>
                </a:lnTo>
              </a:path>
            </a:pathLst>
          </a:custGeom>
          <a:ln w="50800">
            <a:solidFill>
              <a:srgbClr val="D6D0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982028" y="509322"/>
            <a:ext cx="3492500" cy="35953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95" b="1" i="1">
                <a:solidFill>
                  <a:srgbClr val="45884B"/>
                </a:solidFill>
                <a:latin typeface="Century Gothic"/>
                <a:cs typeface="Century Gothic"/>
              </a:rPr>
              <a:t>Conquistas, desafios </a:t>
            </a:r>
            <a:r>
              <a:rPr dirty="0" sz="1700" spc="-240" b="1" i="1">
                <a:solidFill>
                  <a:srgbClr val="45884B"/>
                </a:solidFill>
                <a:latin typeface="Century Gothic"/>
                <a:cs typeface="Century Gothic"/>
              </a:rPr>
              <a:t>e</a:t>
            </a:r>
            <a:r>
              <a:rPr dirty="0" sz="1700" spc="-32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700" spc="-95" b="1" i="1">
                <a:solidFill>
                  <a:srgbClr val="45884B"/>
                </a:solidFill>
                <a:latin typeface="Century Gothic"/>
                <a:cs typeface="Century Gothic"/>
              </a:rPr>
              <a:t>oportunidades</a:t>
            </a:r>
            <a:endParaRPr sz="1700">
              <a:latin typeface="Century Gothic"/>
              <a:cs typeface="Century Gothic"/>
            </a:endParaRPr>
          </a:p>
          <a:p>
            <a:pPr algn="just" marL="1143635" marR="5080">
              <a:lnSpc>
                <a:spcPct val="108300"/>
              </a:lnSpc>
              <a:spcBef>
                <a:spcPts val="1365"/>
              </a:spcBef>
            </a:pPr>
            <a:r>
              <a:rPr dirty="0" sz="1000">
                <a:latin typeface="Calibri"/>
                <a:cs typeface="Calibri"/>
              </a:rPr>
              <a:t>É </a:t>
            </a:r>
            <a:r>
              <a:rPr dirty="0" sz="1000" spc="50">
                <a:latin typeface="Calibri"/>
                <a:cs typeface="Calibri"/>
              </a:rPr>
              <a:t>com </a:t>
            </a:r>
            <a:r>
              <a:rPr dirty="0" sz="1000" spc="35">
                <a:latin typeface="Calibri"/>
                <a:cs typeface="Calibri"/>
              </a:rPr>
              <a:t>satisfação,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50">
                <a:latin typeface="Calibri"/>
                <a:cs typeface="Calibri"/>
              </a:rPr>
              <a:t>com </a:t>
            </a:r>
            <a:r>
              <a:rPr dirty="0" sz="1000" spc="40">
                <a:latin typeface="Calibri"/>
                <a:cs typeface="Calibri"/>
              </a:rPr>
              <a:t>muita </a:t>
            </a:r>
            <a:r>
              <a:rPr dirty="0" sz="1000" spc="45">
                <a:latin typeface="Calibri"/>
                <a:cs typeface="Calibri"/>
              </a:rPr>
              <a:t>informa-  </a:t>
            </a:r>
            <a:r>
              <a:rPr dirty="0" sz="1000" spc="25">
                <a:latin typeface="Calibri"/>
                <a:cs typeface="Calibri"/>
              </a:rPr>
              <a:t>ção, </a:t>
            </a:r>
            <a:r>
              <a:rPr dirty="0" sz="1000" spc="40">
                <a:latin typeface="Calibri"/>
                <a:cs typeface="Calibri"/>
              </a:rPr>
              <a:t>que apresentamos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cartilha </a:t>
            </a:r>
            <a:r>
              <a:rPr dirty="0" sz="1000" spc="30">
                <a:latin typeface="Calibri"/>
                <a:cs typeface="Calibri"/>
              </a:rPr>
              <a:t>Pronaf  </a:t>
            </a:r>
            <a:r>
              <a:rPr dirty="0" sz="1000" spc="-25">
                <a:latin typeface="Calibri"/>
                <a:cs typeface="Calibri"/>
              </a:rPr>
              <a:t>2020/2021. </a:t>
            </a:r>
            <a:r>
              <a:rPr dirty="0" sz="1000" spc="10">
                <a:latin typeface="Calibri"/>
                <a:cs typeface="Calibri"/>
              </a:rPr>
              <a:t>Editada </a:t>
            </a:r>
            <a:r>
              <a:rPr dirty="0" sz="1000" spc="15">
                <a:latin typeface="Calibri"/>
                <a:cs typeface="Calibri"/>
              </a:rPr>
              <a:t>pela </a:t>
            </a:r>
            <a:r>
              <a:rPr dirty="0" sz="1000" spc="20">
                <a:latin typeface="Calibri"/>
                <a:cs typeface="Calibri"/>
              </a:rPr>
              <a:t>equipe </a:t>
            </a:r>
            <a:r>
              <a:rPr dirty="0" sz="1000" spc="10">
                <a:latin typeface="Calibri"/>
                <a:cs typeface="Calibri"/>
              </a:rPr>
              <a:t>técnica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 spc="30">
                <a:latin typeface="Calibri"/>
                <a:cs typeface="Calibri"/>
              </a:rPr>
              <a:t>comunicação </a:t>
            </a:r>
            <a:r>
              <a:rPr dirty="0" sz="1000" spc="25">
                <a:latin typeface="Calibri"/>
                <a:cs typeface="Calibri"/>
              </a:rPr>
              <a:t>da </a:t>
            </a:r>
            <a:r>
              <a:rPr dirty="0" sz="1000" spc="15">
                <a:latin typeface="Calibri"/>
                <a:cs typeface="Calibri"/>
              </a:rPr>
              <a:t>Fetaep,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publicação </a:t>
            </a:r>
            <a:r>
              <a:rPr dirty="0" sz="1000" spc="20">
                <a:latin typeface="Calibri"/>
                <a:cs typeface="Calibri"/>
              </a:rPr>
              <a:t>tem  por </a:t>
            </a:r>
            <a:r>
              <a:rPr dirty="0" sz="1000" spc="15">
                <a:latin typeface="Calibri"/>
                <a:cs typeface="Calibri"/>
              </a:rPr>
              <a:t>objetivo </a:t>
            </a:r>
            <a:r>
              <a:rPr dirty="0" sz="1000" spc="-5">
                <a:latin typeface="Calibri"/>
                <a:cs typeface="Calibri"/>
              </a:rPr>
              <a:t>esclarecer, </a:t>
            </a:r>
            <a:r>
              <a:rPr dirty="0" sz="1000" spc="5">
                <a:latin typeface="Calibri"/>
                <a:cs typeface="Calibri"/>
              </a:rPr>
              <a:t>orientar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0">
                <a:latin typeface="Calibri"/>
                <a:cs typeface="Calibri"/>
              </a:rPr>
              <a:t>auxiliar </a:t>
            </a:r>
            <a:r>
              <a:rPr dirty="0" sz="1000" spc="20">
                <a:latin typeface="Calibri"/>
                <a:cs typeface="Calibri"/>
              </a:rPr>
              <a:t>o  </a:t>
            </a:r>
            <a:r>
              <a:rPr dirty="0" sz="1000" spc="25">
                <a:latin typeface="Calibri"/>
                <a:cs typeface="Calibri"/>
              </a:rPr>
              <a:t>agricultor </a:t>
            </a:r>
            <a:r>
              <a:rPr dirty="0" sz="1000" spc="15">
                <a:latin typeface="Calibri"/>
                <a:cs typeface="Calibri"/>
              </a:rPr>
              <a:t>familiar </a:t>
            </a:r>
            <a:r>
              <a:rPr dirty="0" sz="1000" spc="20">
                <a:latin typeface="Calibri"/>
                <a:cs typeface="Calibri"/>
              </a:rPr>
              <a:t>na interpretação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con-  </a:t>
            </a:r>
            <a:r>
              <a:rPr dirty="0" sz="1000" spc="5">
                <a:latin typeface="Calibri"/>
                <a:cs typeface="Calibri"/>
              </a:rPr>
              <a:t>tratação </a:t>
            </a:r>
            <a:r>
              <a:rPr dirty="0" sz="1000" spc="15">
                <a:latin typeface="Calibri"/>
                <a:cs typeface="Calibri"/>
              </a:rPr>
              <a:t>das </a:t>
            </a:r>
            <a:r>
              <a:rPr dirty="0" sz="1000" spc="10">
                <a:latin typeface="Calibri"/>
                <a:cs typeface="Calibri"/>
              </a:rPr>
              <a:t>diversas linhas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>
                <a:latin typeface="Calibri"/>
                <a:cs typeface="Calibri"/>
              </a:rPr>
              <a:t>crédito, </a:t>
            </a:r>
            <a:r>
              <a:rPr dirty="0" sz="1000" spc="15">
                <a:latin typeface="Calibri"/>
                <a:cs typeface="Calibri"/>
              </a:rPr>
              <a:t>pro-  </a:t>
            </a:r>
            <a:r>
              <a:rPr dirty="0" sz="1000" spc="20">
                <a:latin typeface="Calibri"/>
                <a:cs typeface="Calibri"/>
              </a:rPr>
              <a:t>gramas disponíveis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público </a:t>
            </a:r>
            <a:r>
              <a:rPr dirty="0" sz="1000" spc="25">
                <a:latin typeface="Calibri"/>
                <a:cs typeface="Calibri"/>
              </a:rPr>
              <a:t>contemplado  </a:t>
            </a:r>
            <a:r>
              <a:rPr dirty="0" sz="1000" spc="30">
                <a:latin typeface="Calibri"/>
                <a:cs typeface="Calibri"/>
              </a:rPr>
              <a:t>no </a:t>
            </a:r>
            <a:r>
              <a:rPr dirty="0" sz="1000">
                <a:latin typeface="Calibri"/>
                <a:cs typeface="Calibri"/>
              </a:rPr>
              <a:t>Pronaf. </a:t>
            </a:r>
            <a:r>
              <a:rPr dirty="0" sz="1000" spc="35">
                <a:latin typeface="Calibri"/>
                <a:cs typeface="Calibri"/>
              </a:rPr>
              <a:t>Com </a:t>
            </a:r>
            <a:r>
              <a:rPr dirty="0" sz="1000" spc="20">
                <a:latin typeface="Calibri"/>
                <a:cs typeface="Calibri"/>
              </a:rPr>
              <a:t>informações </a:t>
            </a:r>
            <a:r>
              <a:rPr dirty="0" sz="1000" spc="15">
                <a:latin typeface="Calibri"/>
                <a:cs typeface="Calibri"/>
              </a:rPr>
              <a:t>práticas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40">
                <a:latin typeface="Calibri"/>
                <a:cs typeface="Calibri"/>
              </a:rPr>
              <a:t>ob-  </a:t>
            </a:r>
            <a:r>
              <a:rPr dirty="0" sz="1000" spc="15">
                <a:latin typeface="Calibri"/>
                <a:cs typeface="Calibri"/>
              </a:rPr>
              <a:t>jetivas </a:t>
            </a:r>
            <a:r>
              <a:rPr dirty="0" sz="1000" spc="20">
                <a:latin typeface="Calibri"/>
                <a:cs typeface="Calibri"/>
              </a:rPr>
              <a:t>sobre </a:t>
            </a:r>
            <a:r>
              <a:rPr dirty="0" sz="1000" spc="5">
                <a:latin typeface="Calibri"/>
                <a:cs typeface="Calibri"/>
              </a:rPr>
              <a:t>as </a:t>
            </a:r>
            <a:r>
              <a:rPr dirty="0" sz="1000" spc="20">
                <a:latin typeface="Calibri"/>
                <a:cs typeface="Calibri"/>
              </a:rPr>
              <a:t>normativas </a:t>
            </a:r>
            <a:r>
              <a:rPr dirty="0" sz="1000" spc="30">
                <a:latin typeface="Calibri"/>
                <a:cs typeface="Calibri"/>
              </a:rPr>
              <a:t>que definem </a:t>
            </a:r>
            <a:r>
              <a:rPr dirty="0" sz="1000">
                <a:latin typeface="Calibri"/>
                <a:cs typeface="Calibri"/>
              </a:rPr>
              <a:t>e  </a:t>
            </a:r>
            <a:r>
              <a:rPr dirty="0" sz="1000" spc="45">
                <a:latin typeface="Calibri"/>
                <a:cs typeface="Calibri"/>
              </a:rPr>
              <a:t>regulam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agricultura </a:t>
            </a:r>
            <a:r>
              <a:rPr dirty="0" sz="1000" spc="25">
                <a:latin typeface="Calibri"/>
                <a:cs typeface="Calibri"/>
              </a:rPr>
              <a:t>familiar </a:t>
            </a:r>
            <a:r>
              <a:rPr dirty="0" sz="1000" spc="40">
                <a:latin typeface="Calibri"/>
                <a:cs typeface="Calibri"/>
              </a:rPr>
              <a:t>no âmbito  </a:t>
            </a:r>
            <a:r>
              <a:rPr dirty="0" sz="1000" spc="35">
                <a:latin typeface="Calibri"/>
                <a:cs typeface="Calibri"/>
              </a:rPr>
              <a:t>do </a:t>
            </a:r>
            <a:r>
              <a:rPr dirty="0" sz="1000" spc="20">
                <a:latin typeface="Calibri"/>
                <a:cs typeface="Calibri"/>
              </a:rPr>
              <a:t>Plano </a:t>
            </a:r>
            <a:r>
              <a:rPr dirty="0" sz="1000" spc="5">
                <a:latin typeface="Calibri"/>
                <a:cs typeface="Calibri"/>
              </a:rPr>
              <a:t>Safra, as </a:t>
            </a:r>
            <a:r>
              <a:rPr dirty="0" sz="1000" spc="20">
                <a:latin typeface="Calibri"/>
                <a:cs typeface="Calibri"/>
              </a:rPr>
              <a:t>informações </a:t>
            </a:r>
            <a:r>
              <a:rPr dirty="0" sz="1000" spc="30">
                <a:latin typeface="Calibri"/>
                <a:cs typeface="Calibri"/>
              </a:rPr>
              <a:t>também </a:t>
            </a:r>
            <a:r>
              <a:rPr dirty="0" sz="1000" spc="10">
                <a:latin typeface="Calibri"/>
                <a:cs typeface="Calibri"/>
              </a:rPr>
              <a:t>se  constituem </a:t>
            </a:r>
            <a:r>
              <a:rPr dirty="0" sz="1000" spc="15">
                <a:latin typeface="Calibri"/>
                <a:cs typeface="Calibri"/>
              </a:rPr>
              <a:t>em </a:t>
            </a:r>
            <a:r>
              <a:rPr dirty="0" sz="1000" spc="25">
                <a:latin typeface="Calibri"/>
                <a:cs typeface="Calibri"/>
              </a:rPr>
              <a:t>um </a:t>
            </a:r>
            <a:r>
              <a:rPr dirty="0" sz="1000" spc="10">
                <a:latin typeface="Calibri"/>
                <a:cs typeface="Calibri"/>
              </a:rPr>
              <a:t>manual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um </a:t>
            </a:r>
            <a:r>
              <a:rPr dirty="0" sz="1000">
                <a:latin typeface="Calibri"/>
                <a:cs typeface="Calibri"/>
              </a:rPr>
              <a:t>tutorial</a:t>
            </a:r>
            <a:r>
              <a:rPr dirty="0" sz="1000" spc="-8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so-  </a:t>
            </a:r>
            <a:r>
              <a:rPr dirty="0" sz="1000" spc="10">
                <a:latin typeface="Calibri"/>
                <a:cs typeface="Calibri"/>
              </a:rPr>
              <a:t>bre enquadramento, </a:t>
            </a:r>
            <a:r>
              <a:rPr dirty="0" sz="1000" spc="5">
                <a:latin typeface="Calibri"/>
                <a:cs typeface="Calibri"/>
              </a:rPr>
              <a:t>limites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condições de  </a:t>
            </a:r>
            <a:r>
              <a:rPr dirty="0" sz="1000" spc="5">
                <a:latin typeface="Calibri"/>
                <a:cs typeface="Calibri"/>
              </a:rPr>
              <a:t>acesso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aos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recursos.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A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pretensão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desta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carti-  </a:t>
            </a:r>
            <a:r>
              <a:rPr dirty="0" sz="1000" spc="-5">
                <a:latin typeface="Calibri"/>
                <a:cs typeface="Calibri"/>
              </a:rPr>
              <a:t>lha, </a:t>
            </a:r>
            <a:r>
              <a:rPr dirty="0" sz="1000" spc="5">
                <a:latin typeface="Calibri"/>
                <a:cs typeface="Calibri"/>
              </a:rPr>
              <a:t>portanto, </a:t>
            </a:r>
            <a:r>
              <a:rPr dirty="0" sz="1000">
                <a:latin typeface="Calibri"/>
                <a:cs typeface="Calibri"/>
              </a:rPr>
              <a:t>é atender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5">
                <a:latin typeface="Calibri"/>
                <a:cs typeface="Calibri"/>
              </a:rPr>
              <a:t>agricultor </a:t>
            </a:r>
            <a:r>
              <a:rPr dirty="0" sz="1000" spc="-15">
                <a:latin typeface="Calibri"/>
                <a:cs typeface="Calibri"/>
              </a:rPr>
              <a:t>familiar,  </a:t>
            </a:r>
            <a:r>
              <a:rPr dirty="0" sz="1000" spc="35">
                <a:latin typeface="Calibri"/>
                <a:cs typeface="Calibri"/>
              </a:rPr>
              <a:t>bem </a:t>
            </a:r>
            <a:r>
              <a:rPr dirty="0" sz="1000" spc="30">
                <a:latin typeface="Calibri"/>
                <a:cs typeface="Calibri"/>
              </a:rPr>
              <a:t>como </a:t>
            </a:r>
            <a:r>
              <a:rPr dirty="0" sz="1000" spc="20">
                <a:latin typeface="Calibri"/>
                <a:cs typeface="Calibri"/>
              </a:rPr>
              <a:t>todos </a:t>
            </a:r>
            <a:r>
              <a:rPr dirty="0" sz="1000" spc="15">
                <a:latin typeface="Calibri"/>
                <a:cs typeface="Calibri"/>
              </a:rPr>
              <a:t>os técnicos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agentes en-  volvidos </a:t>
            </a:r>
            <a:r>
              <a:rPr dirty="0" sz="1000" spc="15">
                <a:latin typeface="Calibri"/>
                <a:cs typeface="Calibri"/>
              </a:rPr>
              <a:t>na cadeia produtiva </a:t>
            </a:r>
            <a:r>
              <a:rPr dirty="0" sz="1000" spc="20">
                <a:latin typeface="Calibri"/>
                <a:cs typeface="Calibri"/>
              </a:rPr>
              <a:t>da </a:t>
            </a:r>
            <a:r>
              <a:rPr dirty="0" sz="1000" spc="15">
                <a:latin typeface="Calibri"/>
                <a:cs typeface="Calibri"/>
              </a:rPr>
              <a:t>agricultura  </a:t>
            </a:r>
            <a:r>
              <a:rPr dirty="0" sz="1000" spc="-15">
                <a:latin typeface="Calibri"/>
                <a:cs typeface="Calibri"/>
              </a:rPr>
              <a:t>familiar.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60" name="object 60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67299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942794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27239" y="6210297"/>
            <a:ext cx="1945639" cy="9366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95" b="1" i="1">
                <a:latin typeface="Century Gothic"/>
                <a:cs typeface="Century Gothic"/>
              </a:rPr>
              <a:t>Expediente</a:t>
            </a:r>
            <a:endParaRPr sz="1400">
              <a:latin typeface="Century Gothic"/>
              <a:cs typeface="Century Gothic"/>
            </a:endParaRPr>
          </a:p>
          <a:p>
            <a:pPr algn="just" marL="12700" marR="5080">
              <a:lnSpc>
                <a:spcPct val="116700"/>
              </a:lnSpc>
              <a:spcBef>
                <a:spcPts val="1290"/>
              </a:spcBef>
            </a:pPr>
            <a:r>
              <a:rPr dirty="0" sz="1000" spc="10">
                <a:latin typeface="Calibri"/>
                <a:cs typeface="Calibri"/>
              </a:rPr>
              <a:t>Federação </a:t>
            </a:r>
            <a:r>
              <a:rPr dirty="0" sz="1000" spc="20">
                <a:latin typeface="Calibri"/>
                <a:cs typeface="Calibri"/>
              </a:rPr>
              <a:t>dos </a:t>
            </a:r>
            <a:r>
              <a:rPr dirty="0" sz="1000">
                <a:latin typeface="Calibri"/>
                <a:cs typeface="Calibri"/>
              </a:rPr>
              <a:t>Trabalhadores </a:t>
            </a:r>
            <a:r>
              <a:rPr dirty="0" sz="1000" spc="-5">
                <a:latin typeface="Calibri"/>
                <a:cs typeface="Calibri"/>
              </a:rPr>
              <a:t>Rurais  </a:t>
            </a:r>
            <a:r>
              <a:rPr dirty="0" sz="1000" spc="5">
                <a:latin typeface="Calibri"/>
                <a:cs typeface="Calibri"/>
              </a:rPr>
              <a:t>Agricultores </a:t>
            </a:r>
            <a:r>
              <a:rPr dirty="0" sz="1000" spc="-5">
                <a:latin typeface="Calibri"/>
                <a:cs typeface="Calibri"/>
              </a:rPr>
              <a:t>Familiares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10">
                <a:latin typeface="Calibri"/>
                <a:cs typeface="Calibri"/>
              </a:rPr>
              <a:t>Estado</a:t>
            </a:r>
            <a:r>
              <a:rPr dirty="0" sz="1000" spc="-8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do  </a:t>
            </a:r>
            <a:r>
              <a:rPr dirty="0" sz="1000">
                <a:latin typeface="Calibri"/>
                <a:cs typeface="Calibri"/>
              </a:rPr>
              <a:t>Paraná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55">
                <a:latin typeface="Calibri"/>
                <a:cs typeface="Calibri"/>
              </a:rPr>
              <a:t>(</a:t>
            </a:r>
            <a:r>
              <a:rPr dirty="0" sz="1000" spc="-55" b="1">
                <a:latin typeface="Century Gothic"/>
                <a:cs typeface="Century Gothic"/>
              </a:rPr>
              <a:t>Fetaep</a:t>
            </a:r>
            <a:r>
              <a:rPr dirty="0" sz="1000" spc="-55">
                <a:latin typeface="Calibri"/>
                <a:cs typeface="Calibri"/>
              </a:rPr>
              <a:t>).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95999" y="5103519"/>
            <a:ext cx="7056120" cy="5336540"/>
          </a:xfrm>
          <a:custGeom>
            <a:avLst/>
            <a:gdLst/>
            <a:ahLst/>
            <a:cxnLst/>
            <a:rect l="l" t="t" r="r" b="b"/>
            <a:pathLst>
              <a:path w="7056119" h="5336540">
                <a:moveTo>
                  <a:pt x="7056005" y="0"/>
                </a:moveTo>
                <a:lnTo>
                  <a:pt x="0" y="0"/>
                </a:lnTo>
                <a:lnTo>
                  <a:pt x="0" y="5336477"/>
                </a:lnTo>
                <a:lnTo>
                  <a:pt x="5674689" y="5336477"/>
                </a:lnTo>
                <a:lnTo>
                  <a:pt x="5691626" y="5329314"/>
                </a:lnTo>
                <a:lnTo>
                  <a:pt x="5732939" y="5310853"/>
                </a:lnTo>
                <a:lnTo>
                  <a:pt x="5773812" y="5291598"/>
                </a:lnTo>
                <a:lnTo>
                  <a:pt x="5814235" y="5271557"/>
                </a:lnTo>
                <a:lnTo>
                  <a:pt x="5854198" y="5250742"/>
                </a:lnTo>
                <a:lnTo>
                  <a:pt x="5893690" y="5229161"/>
                </a:lnTo>
                <a:lnTo>
                  <a:pt x="5932702" y="5206825"/>
                </a:lnTo>
                <a:lnTo>
                  <a:pt x="5971225" y="5183744"/>
                </a:lnTo>
                <a:lnTo>
                  <a:pt x="6009248" y="5159927"/>
                </a:lnTo>
                <a:lnTo>
                  <a:pt x="6046762" y="5135383"/>
                </a:lnTo>
                <a:lnTo>
                  <a:pt x="6083757" y="5110124"/>
                </a:lnTo>
                <a:lnTo>
                  <a:pt x="6120222" y="5084159"/>
                </a:lnTo>
                <a:lnTo>
                  <a:pt x="6156149" y="5057497"/>
                </a:lnTo>
                <a:lnTo>
                  <a:pt x="6191527" y="5030149"/>
                </a:lnTo>
                <a:lnTo>
                  <a:pt x="6226346" y="5002124"/>
                </a:lnTo>
                <a:lnTo>
                  <a:pt x="6260597" y="4973432"/>
                </a:lnTo>
                <a:lnTo>
                  <a:pt x="6294269" y="4944083"/>
                </a:lnTo>
                <a:lnTo>
                  <a:pt x="6327354" y="4914087"/>
                </a:lnTo>
                <a:lnTo>
                  <a:pt x="6359840" y="4883454"/>
                </a:lnTo>
                <a:lnTo>
                  <a:pt x="6391719" y="4852193"/>
                </a:lnTo>
                <a:lnTo>
                  <a:pt x="6422980" y="4820315"/>
                </a:lnTo>
                <a:lnTo>
                  <a:pt x="6453614" y="4787829"/>
                </a:lnTo>
                <a:lnTo>
                  <a:pt x="6483610" y="4754744"/>
                </a:lnTo>
                <a:lnTo>
                  <a:pt x="6512959" y="4721072"/>
                </a:lnTo>
                <a:lnTo>
                  <a:pt x="6541651" y="4686822"/>
                </a:lnTo>
                <a:lnTo>
                  <a:pt x="6569676" y="4652003"/>
                </a:lnTo>
                <a:lnTo>
                  <a:pt x="6597025" y="4616625"/>
                </a:lnTo>
                <a:lnTo>
                  <a:pt x="6623687" y="4580699"/>
                </a:lnTo>
                <a:lnTo>
                  <a:pt x="6649652" y="4544233"/>
                </a:lnTo>
                <a:lnTo>
                  <a:pt x="6674912" y="4507239"/>
                </a:lnTo>
                <a:lnTo>
                  <a:pt x="6699455" y="4469725"/>
                </a:lnTo>
                <a:lnTo>
                  <a:pt x="6723272" y="4431702"/>
                </a:lnTo>
                <a:lnTo>
                  <a:pt x="6746354" y="4393180"/>
                </a:lnTo>
                <a:lnTo>
                  <a:pt x="6768690" y="4354167"/>
                </a:lnTo>
                <a:lnTo>
                  <a:pt x="6790271" y="4314675"/>
                </a:lnTo>
                <a:lnTo>
                  <a:pt x="6811087" y="4274713"/>
                </a:lnTo>
                <a:lnTo>
                  <a:pt x="6831127" y="4234291"/>
                </a:lnTo>
                <a:lnTo>
                  <a:pt x="6850383" y="4193418"/>
                </a:lnTo>
                <a:lnTo>
                  <a:pt x="6868844" y="4152104"/>
                </a:lnTo>
                <a:lnTo>
                  <a:pt x="6886500" y="4110360"/>
                </a:lnTo>
                <a:lnTo>
                  <a:pt x="6903342" y="4068196"/>
                </a:lnTo>
                <a:lnTo>
                  <a:pt x="6919359" y="4025620"/>
                </a:lnTo>
                <a:lnTo>
                  <a:pt x="6934542" y="3982643"/>
                </a:lnTo>
                <a:lnTo>
                  <a:pt x="6948882" y="3939274"/>
                </a:lnTo>
                <a:lnTo>
                  <a:pt x="6962367" y="3895525"/>
                </a:lnTo>
                <a:lnTo>
                  <a:pt x="6974989" y="3851403"/>
                </a:lnTo>
                <a:lnTo>
                  <a:pt x="6986738" y="3806920"/>
                </a:lnTo>
                <a:lnTo>
                  <a:pt x="6997603" y="3762085"/>
                </a:lnTo>
                <a:lnTo>
                  <a:pt x="7007575" y="3716907"/>
                </a:lnTo>
                <a:lnTo>
                  <a:pt x="7016644" y="3671398"/>
                </a:lnTo>
                <a:lnTo>
                  <a:pt x="7024800" y="3625566"/>
                </a:lnTo>
                <a:lnTo>
                  <a:pt x="7032033" y="3579421"/>
                </a:lnTo>
                <a:lnTo>
                  <a:pt x="7038334" y="3532973"/>
                </a:lnTo>
                <a:lnTo>
                  <a:pt x="7043693" y="3486233"/>
                </a:lnTo>
                <a:lnTo>
                  <a:pt x="7048099" y="3439210"/>
                </a:lnTo>
                <a:lnTo>
                  <a:pt x="7051543" y="3391913"/>
                </a:lnTo>
                <a:lnTo>
                  <a:pt x="7054016" y="3344353"/>
                </a:lnTo>
                <a:lnTo>
                  <a:pt x="7055506" y="3296539"/>
                </a:lnTo>
                <a:lnTo>
                  <a:pt x="7056005" y="3248482"/>
                </a:lnTo>
                <a:lnTo>
                  <a:pt x="7056005" y="0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464000" y="0"/>
            <a:ext cx="4727993" cy="53109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0"/>
            <a:ext cx="7595997" cy="10439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-2199" y="9120199"/>
            <a:ext cx="2719070" cy="596900"/>
          </a:xfrm>
          <a:custGeom>
            <a:avLst/>
            <a:gdLst/>
            <a:ahLst/>
            <a:cxnLst/>
            <a:rect l="l" t="t" r="r" b="b"/>
            <a:pathLst>
              <a:path w="2719070" h="596900">
                <a:moveTo>
                  <a:pt x="2646654" y="0"/>
                </a:moveTo>
                <a:lnTo>
                  <a:pt x="0" y="0"/>
                </a:lnTo>
                <a:lnTo>
                  <a:pt x="0" y="596900"/>
                </a:lnTo>
                <a:lnTo>
                  <a:pt x="2718650" y="596900"/>
                </a:lnTo>
                <a:lnTo>
                  <a:pt x="2718650" y="71996"/>
                </a:lnTo>
                <a:lnTo>
                  <a:pt x="2712993" y="43971"/>
                </a:lnTo>
                <a:lnTo>
                  <a:pt x="2697564" y="21086"/>
                </a:lnTo>
                <a:lnTo>
                  <a:pt x="2674679" y="5657"/>
                </a:lnTo>
                <a:lnTo>
                  <a:pt x="2646654" y="0"/>
                </a:lnTo>
                <a:close/>
              </a:path>
            </a:pathLst>
          </a:custGeom>
          <a:solidFill>
            <a:srgbClr val="009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-2199" y="9120199"/>
            <a:ext cx="2719070" cy="596900"/>
          </a:xfrm>
          <a:custGeom>
            <a:avLst/>
            <a:gdLst/>
            <a:ahLst/>
            <a:cxnLst/>
            <a:rect l="l" t="t" r="r" b="b"/>
            <a:pathLst>
              <a:path w="2719070" h="596900">
                <a:moveTo>
                  <a:pt x="0" y="0"/>
                </a:moveTo>
                <a:lnTo>
                  <a:pt x="0" y="596900"/>
                </a:lnTo>
                <a:lnTo>
                  <a:pt x="2718650" y="596900"/>
                </a:lnTo>
                <a:lnTo>
                  <a:pt x="2718650" y="71996"/>
                </a:lnTo>
                <a:lnTo>
                  <a:pt x="2712993" y="43971"/>
                </a:lnTo>
                <a:lnTo>
                  <a:pt x="2697564" y="21086"/>
                </a:lnTo>
                <a:lnTo>
                  <a:pt x="2674679" y="5657"/>
                </a:lnTo>
                <a:lnTo>
                  <a:pt x="2646654" y="0"/>
                </a:lnTo>
                <a:lnTo>
                  <a:pt x="0" y="0"/>
                </a:lnTo>
                <a:close/>
              </a:path>
            </a:pathLst>
          </a:custGeom>
          <a:ln w="3556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365804" y="4002798"/>
            <a:ext cx="1828800" cy="790575"/>
          </a:xfrm>
          <a:custGeom>
            <a:avLst/>
            <a:gdLst/>
            <a:ahLst/>
            <a:cxnLst/>
            <a:rect l="l" t="t" r="r" b="b"/>
            <a:pathLst>
              <a:path w="1828800" h="790575">
                <a:moveTo>
                  <a:pt x="1828393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790397"/>
                </a:lnTo>
                <a:lnTo>
                  <a:pt x="1828393" y="790397"/>
                </a:lnTo>
                <a:lnTo>
                  <a:pt x="1828393" y="0"/>
                </a:lnTo>
                <a:close/>
              </a:path>
            </a:pathLst>
          </a:custGeom>
          <a:solidFill>
            <a:srgbClr val="009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365804" y="4002798"/>
            <a:ext cx="1828800" cy="790575"/>
          </a:xfrm>
          <a:custGeom>
            <a:avLst/>
            <a:gdLst/>
            <a:ahLst/>
            <a:cxnLst/>
            <a:rect l="l" t="t" r="r" b="b"/>
            <a:pathLst>
              <a:path w="1828800" h="790575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790397"/>
                </a:lnTo>
                <a:lnTo>
                  <a:pt x="1828393" y="790397"/>
                </a:lnTo>
                <a:lnTo>
                  <a:pt x="1828393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4442557" y="5144871"/>
            <a:ext cx="517525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75">
                <a:latin typeface="Calibri"/>
                <a:cs typeface="Calibri"/>
              </a:rPr>
              <a:t>Imprensa</a:t>
            </a:r>
            <a:r>
              <a:rPr dirty="0" sz="700" spc="-85">
                <a:latin typeface="Calibri"/>
                <a:cs typeface="Calibri"/>
              </a:rPr>
              <a:t> </a:t>
            </a:r>
            <a:r>
              <a:rPr dirty="0" sz="700" spc="-70">
                <a:latin typeface="Calibri"/>
                <a:cs typeface="Calibri"/>
              </a:rPr>
              <a:t>Fetaep.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685924" y="1923797"/>
            <a:ext cx="18713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5">
                <a:latin typeface="Calibri"/>
                <a:cs typeface="Calibri"/>
              </a:rPr>
              <a:t>m </a:t>
            </a:r>
            <a:r>
              <a:rPr dirty="0" sz="1000" spc="10">
                <a:latin typeface="Calibri"/>
                <a:cs typeface="Calibri"/>
              </a:rPr>
              <a:t>2020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25">
                <a:latin typeface="Calibri"/>
                <a:cs typeface="Calibri"/>
              </a:rPr>
              <a:t>Pronaf </a:t>
            </a:r>
            <a:r>
              <a:rPr dirty="0" sz="1000">
                <a:latin typeface="Calibri"/>
                <a:cs typeface="Calibri"/>
              </a:rPr>
              <a:t>- </a:t>
            </a:r>
            <a:r>
              <a:rPr dirty="0" sz="1000" spc="35">
                <a:latin typeface="Calibri"/>
                <a:cs typeface="Calibri"/>
              </a:rPr>
              <a:t>Programa</a:t>
            </a:r>
            <a:r>
              <a:rPr dirty="0" sz="1000" spc="8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Na-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8290" y="1840870"/>
            <a:ext cx="205867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">
                <a:latin typeface="Calibri"/>
                <a:cs typeface="Calibri"/>
              </a:rPr>
              <a:t>E</a:t>
            </a:r>
            <a:r>
              <a:rPr dirty="0" sz="1000" spc="35">
                <a:latin typeface="Calibri"/>
                <a:cs typeface="Calibri"/>
              </a:rPr>
              <a:t>c</a:t>
            </a:r>
            <a:r>
              <a:rPr dirty="0" sz="1000" spc="15">
                <a:latin typeface="Calibri"/>
                <a:cs typeface="Calibri"/>
              </a:rPr>
              <a:t>i</a:t>
            </a:r>
            <a:r>
              <a:rPr dirty="0" sz="1000" spc="40">
                <a:latin typeface="Calibri"/>
                <a:cs typeface="Calibri"/>
              </a:rPr>
              <a:t>o</a:t>
            </a:r>
            <a:r>
              <a:rPr dirty="0" sz="1000" spc="35">
                <a:latin typeface="Calibri"/>
                <a:cs typeface="Calibri"/>
              </a:rPr>
              <a:t>n</a:t>
            </a:r>
            <a:r>
              <a:rPr dirty="0" sz="1000" spc="10">
                <a:latin typeface="Calibri"/>
                <a:cs typeface="Calibri"/>
              </a:rPr>
              <a:t>a</a:t>
            </a:r>
            <a:r>
              <a:rPr dirty="0" sz="1000" spc="5">
                <a:latin typeface="Calibri"/>
                <a:cs typeface="Calibri"/>
              </a:rPr>
              <a:t>l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d</a:t>
            </a:r>
            <a:r>
              <a:rPr dirty="0" sz="1000" spc="20">
                <a:latin typeface="Calibri"/>
                <a:cs typeface="Calibri"/>
              </a:rPr>
              <a:t>e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F</a:t>
            </a:r>
            <a:r>
              <a:rPr dirty="0" sz="1000" spc="15">
                <a:latin typeface="Calibri"/>
                <a:cs typeface="Calibri"/>
              </a:rPr>
              <a:t>o</a:t>
            </a:r>
            <a:r>
              <a:rPr dirty="0" sz="1000" spc="40">
                <a:latin typeface="Calibri"/>
                <a:cs typeface="Calibri"/>
              </a:rPr>
              <a:t>r</a:t>
            </a:r>
            <a:r>
              <a:rPr dirty="0" sz="1000" spc="15">
                <a:latin typeface="Calibri"/>
                <a:cs typeface="Calibri"/>
              </a:rPr>
              <a:t>t</a:t>
            </a:r>
            <a:r>
              <a:rPr dirty="0" sz="1000" spc="10">
                <a:latin typeface="Calibri"/>
                <a:cs typeface="Calibri"/>
              </a:rPr>
              <a:t>a</a:t>
            </a:r>
            <a:r>
              <a:rPr dirty="0" sz="1000" spc="15">
                <a:latin typeface="Calibri"/>
                <a:cs typeface="Calibri"/>
              </a:rPr>
              <a:t>l</a:t>
            </a:r>
            <a:r>
              <a:rPr dirty="0" sz="1000" spc="25">
                <a:latin typeface="Calibri"/>
                <a:cs typeface="Calibri"/>
              </a:rPr>
              <a:t>e</a:t>
            </a:r>
            <a:r>
              <a:rPr dirty="0" sz="1000" spc="35">
                <a:latin typeface="Calibri"/>
                <a:cs typeface="Calibri"/>
              </a:rPr>
              <a:t>c</a:t>
            </a:r>
            <a:r>
              <a:rPr dirty="0" sz="1000" spc="10">
                <a:latin typeface="Calibri"/>
                <a:cs typeface="Calibri"/>
              </a:rPr>
              <a:t>i</a:t>
            </a:r>
            <a:r>
              <a:rPr dirty="0" sz="1000" spc="55">
                <a:latin typeface="Calibri"/>
                <a:cs typeface="Calibri"/>
              </a:rPr>
              <a:t>m</a:t>
            </a:r>
            <a:r>
              <a:rPr dirty="0" sz="1000" spc="15">
                <a:latin typeface="Calibri"/>
                <a:cs typeface="Calibri"/>
              </a:rPr>
              <a:t>e</a:t>
            </a:r>
            <a:r>
              <a:rPr dirty="0" sz="1000" spc="30">
                <a:latin typeface="Calibri"/>
                <a:cs typeface="Calibri"/>
              </a:rPr>
              <a:t>n</a:t>
            </a:r>
            <a:r>
              <a:rPr dirty="0" sz="1000">
                <a:latin typeface="Calibri"/>
                <a:cs typeface="Calibri"/>
              </a:rPr>
              <a:t>t</a:t>
            </a:r>
            <a:r>
              <a:rPr dirty="0" sz="1000" spc="20">
                <a:latin typeface="Calibri"/>
                <a:cs typeface="Calibri"/>
              </a:rPr>
              <a:t>o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45">
                <a:latin typeface="Calibri"/>
                <a:cs typeface="Calibri"/>
              </a:rPr>
              <a:t>d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50">
                <a:latin typeface="Calibri"/>
                <a:cs typeface="Calibri"/>
              </a:rPr>
              <a:t> </a:t>
            </a:r>
            <a:r>
              <a:rPr dirty="0" sz="1000" spc="35">
                <a:latin typeface="Calibri"/>
                <a:cs typeface="Calibri"/>
              </a:rPr>
              <a:t>A</a:t>
            </a:r>
            <a:r>
              <a:rPr dirty="0" sz="1000" spc="95">
                <a:latin typeface="Calibri"/>
                <a:cs typeface="Calibri"/>
              </a:rPr>
              <a:t>g</a:t>
            </a:r>
            <a:r>
              <a:rPr dirty="0" sz="1000" spc="-10">
                <a:latin typeface="Calibri"/>
                <a:cs typeface="Calibri"/>
              </a:rPr>
              <a:t>r</a:t>
            </a:r>
            <a:r>
              <a:rPr dirty="0" sz="1000" spc="25">
                <a:latin typeface="Calibri"/>
                <a:cs typeface="Calibri"/>
              </a:rPr>
              <a:t>i</a:t>
            </a:r>
            <a:r>
              <a:rPr dirty="0" sz="1000">
                <a:latin typeface="Calibri"/>
                <a:cs typeface="Calibri"/>
              </a:rPr>
              <a:t>-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301" y="2247647"/>
            <a:ext cx="2030095" cy="3111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5">
                <a:latin typeface="Calibri"/>
                <a:cs typeface="Calibri"/>
              </a:rPr>
              <a:t>cultura </a:t>
            </a:r>
            <a:r>
              <a:rPr dirty="0" sz="1000" spc="-5">
                <a:latin typeface="Calibri"/>
                <a:cs typeface="Calibri"/>
              </a:rPr>
              <a:t>Familiar </a:t>
            </a:r>
            <a:r>
              <a:rPr dirty="0" sz="1000" spc="10">
                <a:latin typeface="Calibri"/>
                <a:cs typeface="Calibri"/>
              </a:rPr>
              <a:t>completa </a:t>
            </a:r>
            <a:r>
              <a:rPr dirty="0" sz="1000">
                <a:latin typeface="Calibri"/>
                <a:cs typeface="Calibri"/>
              </a:rPr>
              <a:t>25 anos. </a:t>
            </a:r>
            <a:r>
              <a:rPr dirty="0" sz="1000" spc="10">
                <a:latin typeface="Calibri"/>
                <a:cs typeface="Calibri"/>
              </a:rPr>
              <a:t>Foi  criado </a:t>
            </a:r>
            <a:r>
              <a:rPr dirty="0" sz="1000">
                <a:latin typeface="Calibri"/>
                <a:cs typeface="Calibri"/>
              </a:rPr>
              <a:t>a partir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uma </a:t>
            </a:r>
            <a:r>
              <a:rPr dirty="0" sz="1000">
                <a:latin typeface="Calibri"/>
                <a:cs typeface="Calibri"/>
              </a:rPr>
              <a:t>forte </a:t>
            </a:r>
            <a:r>
              <a:rPr dirty="0" sz="1000" spc="20">
                <a:latin typeface="Calibri"/>
                <a:cs typeface="Calibri"/>
              </a:rPr>
              <a:t>demanda 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0">
                <a:latin typeface="Calibri"/>
                <a:cs typeface="Calibri"/>
              </a:rPr>
              <a:t>pressão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10">
                <a:latin typeface="Calibri"/>
                <a:cs typeface="Calibri"/>
              </a:rPr>
              <a:t>Movimento </a:t>
            </a:r>
            <a:r>
              <a:rPr dirty="0" sz="1000" spc="20">
                <a:latin typeface="Calibri"/>
                <a:cs typeface="Calibri"/>
              </a:rPr>
              <a:t>Sindical por  </a:t>
            </a:r>
            <a:r>
              <a:rPr dirty="0" sz="1000" spc="30">
                <a:latin typeface="Calibri"/>
                <a:cs typeface="Calibri"/>
              </a:rPr>
              <a:t>uma </a:t>
            </a:r>
            <a:r>
              <a:rPr dirty="0" sz="1000" spc="20">
                <a:latin typeface="Calibri"/>
                <a:cs typeface="Calibri"/>
              </a:rPr>
              <a:t>Política </a:t>
            </a:r>
            <a:r>
              <a:rPr dirty="0" sz="1000" spc="25">
                <a:latin typeface="Calibri"/>
                <a:cs typeface="Calibri"/>
              </a:rPr>
              <a:t>Pública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financiasse  </a:t>
            </a:r>
            <a:r>
              <a:rPr dirty="0" sz="1000" spc="15">
                <a:latin typeface="Calibri"/>
                <a:cs typeface="Calibri"/>
              </a:rPr>
              <a:t>as </a:t>
            </a:r>
            <a:r>
              <a:rPr dirty="0" sz="1000" spc="40">
                <a:latin typeface="Calibri"/>
                <a:cs typeface="Calibri"/>
              </a:rPr>
              <a:t>atividades </a:t>
            </a:r>
            <a:r>
              <a:rPr dirty="0" sz="1000" spc="45">
                <a:latin typeface="Calibri"/>
                <a:cs typeface="Calibri"/>
              </a:rPr>
              <a:t>do </a:t>
            </a:r>
            <a:r>
              <a:rPr dirty="0" sz="1000" spc="40">
                <a:latin typeface="Calibri"/>
                <a:cs typeface="Calibri"/>
              </a:rPr>
              <a:t>agricultor </a:t>
            </a:r>
            <a:r>
              <a:rPr dirty="0" sz="1000" spc="30">
                <a:latin typeface="Calibri"/>
                <a:cs typeface="Calibri"/>
              </a:rPr>
              <a:t>familiar  </a:t>
            </a:r>
            <a:r>
              <a:rPr dirty="0" sz="1000" spc="35">
                <a:latin typeface="Calibri"/>
                <a:cs typeface="Calibri"/>
              </a:rPr>
              <a:t>com </a:t>
            </a:r>
            <a:r>
              <a:rPr dirty="0" sz="1000" spc="25">
                <a:latin typeface="Calibri"/>
                <a:cs typeface="Calibri"/>
              </a:rPr>
              <a:t>taxas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juros </a:t>
            </a:r>
            <a:r>
              <a:rPr dirty="0" sz="1000" spc="25">
                <a:latin typeface="Calibri"/>
                <a:cs typeface="Calibri"/>
              </a:rPr>
              <a:t>diferenciadas. O  </a:t>
            </a:r>
            <a:r>
              <a:rPr dirty="0" sz="1000" spc="30">
                <a:latin typeface="Calibri"/>
                <a:cs typeface="Calibri"/>
              </a:rPr>
              <a:t>objetivo principal </a:t>
            </a:r>
            <a:r>
              <a:rPr dirty="0" sz="1000" spc="25">
                <a:latin typeface="Calibri"/>
                <a:cs typeface="Calibri"/>
              </a:rPr>
              <a:t>dessa </a:t>
            </a:r>
            <a:r>
              <a:rPr dirty="0" sz="1000" spc="30">
                <a:latin typeface="Calibri"/>
                <a:cs typeface="Calibri"/>
              </a:rPr>
              <a:t>importante  política </a:t>
            </a:r>
            <a:r>
              <a:rPr dirty="0" sz="1000" spc="40">
                <a:latin typeface="Calibri"/>
                <a:cs typeface="Calibri"/>
              </a:rPr>
              <a:t>pública </a:t>
            </a:r>
            <a:r>
              <a:rPr dirty="0" sz="1000">
                <a:latin typeface="Calibri"/>
                <a:cs typeface="Calibri"/>
              </a:rPr>
              <a:t>é </a:t>
            </a:r>
            <a:r>
              <a:rPr dirty="0" sz="1000" spc="35">
                <a:latin typeface="Calibri"/>
                <a:cs typeface="Calibri"/>
              </a:rPr>
              <a:t>geração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traba-  lho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5">
                <a:latin typeface="Calibri"/>
                <a:cs typeface="Calibri"/>
              </a:rPr>
              <a:t>renda </a:t>
            </a:r>
            <a:r>
              <a:rPr dirty="0" sz="1000" spc="-20">
                <a:latin typeface="Calibri"/>
                <a:cs typeface="Calibri"/>
              </a:rPr>
              <a:t>e, </a:t>
            </a:r>
            <a:r>
              <a:rPr dirty="0" sz="1000" spc="15">
                <a:latin typeface="Calibri"/>
                <a:cs typeface="Calibri"/>
              </a:rPr>
              <a:t>deste </a:t>
            </a:r>
            <a:r>
              <a:rPr dirty="0" sz="1000" spc="20">
                <a:latin typeface="Calibri"/>
                <a:cs typeface="Calibri"/>
              </a:rPr>
              <a:t>modo, </a:t>
            </a:r>
            <a:r>
              <a:rPr dirty="0" sz="1000" spc="10">
                <a:latin typeface="Calibri"/>
                <a:cs typeface="Calibri"/>
              </a:rPr>
              <a:t>fortalecer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agricultura </a:t>
            </a:r>
            <a:r>
              <a:rPr dirty="0" sz="1000" spc="10">
                <a:latin typeface="Calibri"/>
                <a:cs typeface="Calibri"/>
              </a:rPr>
              <a:t>familiar </a:t>
            </a:r>
            <a:r>
              <a:rPr dirty="0" sz="1000" spc="25">
                <a:latin typeface="Calibri"/>
                <a:cs typeface="Calibri"/>
              </a:rPr>
              <a:t>por meio </a:t>
            </a:r>
            <a:r>
              <a:rPr dirty="0" sz="1000" spc="35">
                <a:latin typeface="Calibri"/>
                <a:cs typeface="Calibri"/>
              </a:rPr>
              <a:t>do </a:t>
            </a:r>
            <a:r>
              <a:rPr dirty="0" sz="1000" spc="15">
                <a:latin typeface="Calibri"/>
                <a:cs typeface="Calibri"/>
              </a:rPr>
              <a:t>fi-  </a:t>
            </a:r>
            <a:r>
              <a:rPr dirty="0" sz="1000" spc="25">
                <a:latin typeface="Calibri"/>
                <a:cs typeface="Calibri"/>
              </a:rPr>
              <a:t>nanciamento </a:t>
            </a:r>
            <a:r>
              <a:rPr dirty="0" sz="1000" spc="30">
                <a:latin typeface="Calibri"/>
                <a:cs typeface="Calibri"/>
              </a:rPr>
              <a:t>subsidiado </a:t>
            </a:r>
            <a:r>
              <a:rPr dirty="0" sz="1000" spc="25">
                <a:latin typeface="Calibri"/>
                <a:cs typeface="Calibri"/>
              </a:rPr>
              <a:t>de serviços  </a:t>
            </a:r>
            <a:r>
              <a:rPr dirty="0" sz="1000" spc="30">
                <a:latin typeface="Calibri"/>
                <a:cs typeface="Calibri"/>
              </a:rPr>
              <a:t>agropecuários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não agropecuários,  </a:t>
            </a:r>
            <a:r>
              <a:rPr dirty="0" sz="1000" spc="45">
                <a:latin typeface="Calibri"/>
                <a:cs typeface="Calibri"/>
              </a:rPr>
              <a:t>desenvolvidos </a:t>
            </a:r>
            <a:r>
              <a:rPr dirty="0" sz="1000" spc="30">
                <a:latin typeface="Calibri"/>
                <a:cs typeface="Calibri"/>
              </a:rPr>
              <a:t>na </a:t>
            </a:r>
            <a:r>
              <a:rPr dirty="0" sz="1000" spc="45">
                <a:latin typeface="Calibri"/>
                <a:cs typeface="Calibri"/>
              </a:rPr>
              <a:t>unidade </a:t>
            </a:r>
            <a:r>
              <a:rPr dirty="0" sz="1000" spc="20">
                <a:latin typeface="Calibri"/>
                <a:cs typeface="Calibri"/>
              </a:rPr>
              <a:t>familiar.  </a:t>
            </a:r>
            <a:r>
              <a:rPr dirty="0" sz="1000" spc="10">
                <a:latin typeface="Calibri"/>
                <a:cs typeface="Calibri"/>
              </a:rPr>
              <a:t>Neste contexto,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5">
                <a:latin typeface="Calibri"/>
                <a:cs typeface="Calibri"/>
              </a:rPr>
              <a:t>agricultor </a:t>
            </a:r>
            <a:r>
              <a:rPr dirty="0" sz="1000" spc="35">
                <a:latin typeface="Calibri"/>
                <a:cs typeface="Calibri"/>
              </a:rPr>
              <a:t>pode </a:t>
            </a:r>
            <a:r>
              <a:rPr dirty="0" sz="1000" spc="-5">
                <a:latin typeface="Calibri"/>
                <a:cs typeface="Calibri"/>
              </a:rPr>
              <a:t>ter  </a:t>
            </a:r>
            <a:r>
              <a:rPr dirty="0" sz="1000" spc="5">
                <a:latin typeface="Calibri"/>
                <a:cs typeface="Calibri"/>
              </a:rPr>
              <a:t>acesso </a:t>
            </a:r>
            <a:r>
              <a:rPr dirty="0" sz="1000">
                <a:latin typeface="Calibri"/>
                <a:cs typeface="Calibri"/>
              </a:rPr>
              <a:t>à várias </a:t>
            </a:r>
            <a:r>
              <a:rPr dirty="0" sz="1000" spc="5">
                <a:latin typeface="Calibri"/>
                <a:cs typeface="Calibri"/>
              </a:rPr>
              <a:t>linhas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financiamen-  to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custeio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investimento, </a:t>
            </a:r>
            <a:r>
              <a:rPr dirty="0" sz="1000" spc="30">
                <a:latin typeface="Calibri"/>
                <a:cs typeface="Calibri"/>
              </a:rPr>
              <a:t>garan-  </a:t>
            </a:r>
            <a:r>
              <a:rPr dirty="0" sz="1000" spc="15">
                <a:latin typeface="Calibri"/>
                <a:cs typeface="Calibri"/>
              </a:rPr>
              <a:t>tindo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0">
                <a:latin typeface="Calibri"/>
                <a:cs typeface="Calibri"/>
              </a:rPr>
              <a:t>seu desenvolvimento </a:t>
            </a:r>
            <a:r>
              <a:rPr dirty="0" sz="1000" spc="20">
                <a:latin typeface="Calibri"/>
                <a:cs typeface="Calibri"/>
              </a:rPr>
              <a:t>com </a:t>
            </a:r>
            <a:r>
              <a:rPr dirty="0" sz="1000" spc="10">
                <a:latin typeface="Calibri"/>
                <a:cs typeface="Calibri"/>
              </a:rPr>
              <a:t>se-  </a:t>
            </a:r>
            <a:r>
              <a:rPr dirty="0" sz="1000" spc="20">
                <a:latin typeface="Calibri"/>
                <a:cs typeface="Calibri"/>
              </a:rPr>
              <a:t>gurança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melhor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qualidade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vida.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83249" y="1900681"/>
            <a:ext cx="2033270" cy="536384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12300"/>
              </a:lnSpc>
              <a:spcBef>
                <a:spcPts val="55"/>
              </a:spcBef>
            </a:pPr>
            <a:r>
              <a:rPr dirty="0" sz="1200" spc="5" b="1">
                <a:latin typeface="Century Gothic"/>
                <a:cs typeface="Century Gothic"/>
              </a:rPr>
              <a:t>1995 </a:t>
            </a:r>
            <a:r>
              <a:rPr dirty="0" sz="1200" b="1">
                <a:latin typeface="Century Gothic"/>
                <a:cs typeface="Century Gothic"/>
              </a:rPr>
              <a:t>– </a:t>
            </a:r>
            <a:r>
              <a:rPr dirty="0" sz="1000" spc="55">
                <a:latin typeface="Calibri"/>
                <a:cs typeface="Calibri"/>
              </a:rPr>
              <a:t>Surge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50">
                <a:latin typeface="Calibri"/>
                <a:cs typeface="Calibri"/>
              </a:rPr>
              <a:t>Programa </a:t>
            </a:r>
            <a:r>
              <a:rPr dirty="0" sz="1000" spc="45">
                <a:latin typeface="Calibri"/>
                <a:cs typeface="Calibri"/>
              </a:rPr>
              <a:t>Nacio-  </a:t>
            </a:r>
            <a:r>
              <a:rPr dirty="0" sz="1000" spc="15">
                <a:latin typeface="Calibri"/>
                <a:cs typeface="Calibri"/>
              </a:rPr>
              <a:t>nal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20">
                <a:latin typeface="Calibri"/>
                <a:cs typeface="Calibri"/>
              </a:rPr>
              <a:t>Fortalecimento </a:t>
            </a:r>
            <a:r>
              <a:rPr dirty="0" sz="1000" spc="25">
                <a:latin typeface="Calibri"/>
                <a:cs typeface="Calibri"/>
              </a:rPr>
              <a:t>da </a:t>
            </a:r>
            <a:r>
              <a:rPr dirty="0" sz="1000" spc="20">
                <a:latin typeface="Calibri"/>
                <a:cs typeface="Calibri"/>
              </a:rPr>
              <a:t>Agricultura  </a:t>
            </a:r>
            <a:r>
              <a:rPr dirty="0" sz="1000" spc="10">
                <a:latin typeface="Calibri"/>
                <a:cs typeface="Calibri"/>
              </a:rPr>
              <a:t>Familiar (Pronaf)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partir </a:t>
            </a:r>
            <a:r>
              <a:rPr dirty="0" sz="1000" spc="25">
                <a:latin typeface="Calibri"/>
                <a:cs typeface="Calibri"/>
              </a:rPr>
              <a:t>de uma </a:t>
            </a:r>
            <a:r>
              <a:rPr dirty="0" sz="1000" spc="30">
                <a:latin typeface="Calibri"/>
                <a:cs typeface="Calibri"/>
              </a:rPr>
              <a:t>de-  </a:t>
            </a:r>
            <a:r>
              <a:rPr dirty="0" sz="1000" spc="35">
                <a:latin typeface="Calibri"/>
                <a:cs typeface="Calibri"/>
              </a:rPr>
              <a:t>manda </a:t>
            </a:r>
            <a:r>
              <a:rPr dirty="0" sz="1000" spc="40">
                <a:latin typeface="Calibri"/>
                <a:cs typeface="Calibri"/>
              </a:rPr>
              <a:t>do </a:t>
            </a:r>
            <a:r>
              <a:rPr dirty="0" sz="1000" spc="25">
                <a:latin typeface="Calibri"/>
                <a:cs typeface="Calibri"/>
              </a:rPr>
              <a:t>Movimento </a:t>
            </a:r>
            <a:r>
              <a:rPr dirty="0" sz="1000" spc="30">
                <a:latin typeface="Calibri"/>
                <a:cs typeface="Calibri"/>
              </a:rPr>
              <a:t>Sindical, </a:t>
            </a:r>
            <a:r>
              <a:rPr dirty="0" sz="1000" spc="35">
                <a:latin typeface="Calibri"/>
                <a:cs typeface="Calibri"/>
              </a:rPr>
              <a:t>que  </a:t>
            </a:r>
            <a:r>
              <a:rPr dirty="0" sz="1000" spc="25">
                <a:latin typeface="Calibri"/>
                <a:cs typeface="Calibri"/>
              </a:rPr>
              <a:t>cobrava </a:t>
            </a:r>
            <a:r>
              <a:rPr dirty="0" sz="1000" spc="30">
                <a:latin typeface="Calibri"/>
                <a:cs typeface="Calibri"/>
              </a:rPr>
              <a:t>uma </a:t>
            </a:r>
            <a:r>
              <a:rPr dirty="0" sz="1000" spc="25">
                <a:latin typeface="Calibri"/>
                <a:cs typeface="Calibri"/>
              </a:rPr>
              <a:t>política </a:t>
            </a:r>
            <a:r>
              <a:rPr dirty="0" sz="1000" spc="35">
                <a:latin typeface="Calibri"/>
                <a:cs typeface="Calibri"/>
              </a:rPr>
              <a:t>pública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fi-  </a:t>
            </a:r>
            <a:r>
              <a:rPr dirty="0" sz="1000" spc="10">
                <a:latin typeface="Calibri"/>
                <a:cs typeface="Calibri"/>
              </a:rPr>
              <a:t>nanciasse </a:t>
            </a:r>
            <a:r>
              <a:rPr dirty="0" sz="1000">
                <a:latin typeface="Calibri"/>
                <a:cs typeface="Calibri"/>
              </a:rPr>
              <a:t>as </a:t>
            </a:r>
            <a:r>
              <a:rPr dirty="0" sz="1000" spc="10">
                <a:latin typeface="Calibri"/>
                <a:cs typeface="Calibri"/>
              </a:rPr>
              <a:t>atividades </a:t>
            </a:r>
            <a:r>
              <a:rPr dirty="0" sz="1000" spc="20">
                <a:latin typeface="Calibri"/>
                <a:cs typeface="Calibri"/>
              </a:rPr>
              <a:t>da </a:t>
            </a:r>
            <a:r>
              <a:rPr dirty="0" sz="1000" spc="10">
                <a:latin typeface="Calibri"/>
                <a:cs typeface="Calibri"/>
              </a:rPr>
              <a:t>agricultura  </a:t>
            </a:r>
            <a:r>
              <a:rPr dirty="0" sz="1000" spc="-5">
                <a:latin typeface="Calibri"/>
                <a:cs typeface="Calibri"/>
              </a:rPr>
              <a:t>familiar </a:t>
            </a:r>
            <a:r>
              <a:rPr dirty="0" sz="1000" spc="20">
                <a:latin typeface="Calibri"/>
                <a:cs typeface="Calibri"/>
              </a:rPr>
              <a:t>com </a:t>
            </a:r>
            <a:r>
              <a:rPr dirty="0" sz="1000" spc="5">
                <a:latin typeface="Calibri"/>
                <a:cs typeface="Calibri"/>
              </a:rPr>
              <a:t>taxas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>
                <a:latin typeface="Calibri"/>
                <a:cs typeface="Calibri"/>
              </a:rPr>
              <a:t>juros </a:t>
            </a:r>
            <a:r>
              <a:rPr dirty="0" sz="1000" spc="5">
                <a:latin typeface="Calibri"/>
                <a:cs typeface="Calibri"/>
              </a:rPr>
              <a:t>diferencia-  das,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promovesse o desenvolvi-  </a:t>
            </a:r>
            <a:r>
              <a:rPr dirty="0" sz="1000" spc="15">
                <a:latin typeface="Calibri"/>
                <a:cs typeface="Calibri"/>
              </a:rPr>
              <a:t>mento </a:t>
            </a:r>
            <a:r>
              <a:rPr dirty="0" sz="1000">
                <a:latin typeface="Calibri"/>
                <a:cs typeface="Calibri"/>
              </a:rPr>
              <a:t>rural </a:t>
            </a:r>
            <a:r>
              <a:rPr dirty="0" sz="1000" spc="5">
                <a:latin typeface="Calibri"/>
                <a:cs typeface="Calibri"/>
              </a:rPr>
              <a:t>sustentável. </a:t>
            </a: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instituição  </a:t>
            </a:r>
            <a:r>
              <a:rPr dirty="0" sz="1000">
                <a:latin typeface="Calibri"/>
                <a:cs typeface="Calibri"/>
              </a:rPr>
              <a:t>oficial </a:t>
            </a:r>
            <a:r>
              <a:rPr dirty="0" sz="1000" spc="5">
                <a:latin typeface="Calibri"/>
                <a:cs typeface="Calibri"/>
              </a:rPr>
              <a:t>ocorreu </a:t>
            </a:r>
            <a:r>
              <a:rPr dirty="0" sz="1000" spc="15">
                <a:latin typeface="Calibri"/>
                <a:cs typeface="Calibri"/>
              </a:rPr>
              <a:t>em </a:t>
            </a:r>
            <a:r>
              <a:rPr dirty="0" sz="1000" spc="-15">
                <a:latin typeface="Calibri"/>
                <a:cs typeface="Calibri"/>
              </a:rPr>
              <a:t>1996, </a:t>
            </a:r>
            <a:r>
              <a:rPr dirty="0" sz="1000" spc="20">
                <a:latin typeface="Calibri"/>
                <a:cs typeface="Calibri"/>
              </a:rPr>
              <a:t>com o </a:t>
            </a:r>
            <a:r>
              <a:rPr dirty="0" sz="1000" spc="10">
                <a:latin typeface="Calibri"/>
                <a:cs typeface="Calibri"/>
              </a:rPr>
              <a:t>Decre-  to </a:t>
            </a:r>
            <a:r>
              <a:rPr dirty="0" sz="1000" spc="-5">
                <a:latin typeface="Calibri"/>
                <a:cs typeface="Calibri"/>
              </a:rPr>
              <a:t>1.946. </a:t>
            </a:r>
            <a:r>
              <a:rPr dirty="0" sz="1000" spc="25">
                <a:latin typeface="Calibri"/>
                <a:cs typeface="Calibri"/>
              </a:rPr>
              <a:t>Objetivo </a:t>
            </a:r>
            <a:r>
              <a:rPr dirty="0" sz="1000" spc="20">
                <a:latin typeface="Calibri"/>
                <a:cs typeface="Calibri"/>
              </a:rPr>
              <a:t>principal: fortale-  </a:t>
            </a:r>
            <a:r>
              <a:rPr dirty="0" sz="1000">
                <a:latin typeface="Calibri"/>
                <a:cs typeface="Calibri"/>
              </a:rPr>
              <a:t>cer a </a:t>
            </a:r>
            <a:r>
              <a:rPr dirty="0" sz="1000" spc="15">
                <a:latin typeface="Calibri"/>
                <a:cs typeface="Calibri"/>
              </a:rPr>
              <a:t>agricultura </a:t>
            </a:r>
            <a:r>
              <a:rPr dirty="0" sz="1000" spc="5">
                <a:latin typeface="Calibri"/>
                <a:cs typeface="Calibri"/>
              </a:rPr>
              <a:t>familiar </a:t>
            </a:r>
            <a:r>
              <a:rPr dirty="0" sz="1000" spc="20">
                <a:latin typeface="Calibri"/>
                <a:cs typeface="Calibri"/>
              </a:rPr>
              <a:t>por meio </a:t>
            </a:r>
            <a:r>
              <a:rPr dirty="0" sz="1000" spc="35">
                <a:latin typeface="Calibri"/>
                <a:cs typeface="Calibri"/>
              </a:rPr>
              <a:t>do  </a:t>
            </a:r>
            <a:r>
              <a:rPr dirty="0" sz="1000" spc="10">
                <a:latin typeface="Calibri"/>
                <a:cs typeface="Calibri"/>
              </a:rPr>
              <a:t>financiamento </a:t>
            </a:r>
            <a:r>
              <a:rPr dirty="0" sz="1000" spc="15">
                <a:latin typeface="Calibri"/>
                <a:cs typeface="Calibri"/>
              </a:rPr>
              <a:t>subsidiado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serviços  </a:t>
            </a:r>
            <a:r>
              <a:rPr dirty="0" sz="1000" spc="40">
                <a:latin typeface="Calibri"/>
                <a:cs typeface="Calibri"/>
              </a:rPr>
              <a:t>agropecuários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não </a:t>
            </a:r>
            <a:r>
              <a:rPr dirty="0" sz="1000" spc="40">
                <a:latin typeface="Calibri"/>
                <a:cs typeface="Calibri"/>
              </a:rPr>
              <a:t>agropecuários  </a:t>
            </a:r>
            <a:r>
              <a:rPr dirty="0" sz="1000" spc="50">
                <a:latin typeface="Calibri"/>
                <a:cs typeface="Calibri"/>
              </a:rPr>
              <a:t>desenvolvidos </a:t>
            </a:r>
            <a:r>
              <a:rPr dirty="0" sz="1000" spc="30">
                <a:latin typeface="Calibri"/>
                <a:cs typeface="Calibri"/>
              </a:rPr>
              <a:t>na </a:t>
            </a:r>
            <a:r>
              <a:rPr dirty="0" sz="1000" spc="50">
                <a:latin typeface="Calibri"/>
                <a:cs typeface="Calibri"/>
              </a:rPr>
              <a:t>unidade </a:t>
            </a:r>
            <a:r>
              <a:rPr dirty="0" sz="1000" spc="30">
                <a:latin typeface="Calibri"/>
                <a:cs typeface="Calibri"/>
              </a:rPr>
              <a:t>familiar 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5">
                <a:latin typeface="Calibri"/>
                <a:cs typeface="Calibri"/>
              </a:rPr>
              <a:t>com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necessidade de </a:t>
            </a:r>
            <a:r>
              <a:rPr dirty="0" sz="1000" spc="20">
                <a:latin typeface="Calibri"/>
                <a:cs typeface="Calibri"/>
              </a:rPr>
              <a:t>estabelecer  o </a:t>
            </a:r>
            <a:r>
              <a:rPr dirty="0" sz="1000" spc="15">
                <a:latin typeface="Calibri"/>
                <a:cs typeface="Calibri"/>
              </a:rPr>
              <a:t>perfil destes agricultores, </a:t>
            </a:r>
            <a:r>
              <a:rPr dirty="0" sz="1000" spc="5">
                <a:latin typeface="Calibri"/>
                <a:cs typeface="Calibri"/>
              </a:rPr>
              <a:t>já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5">
                <a:latin typeface="Calibri"/>
                <a:cs typeface="Calibri"/>
              </a:rPr>
              <a:t>as  </a:t>
            </a:r>
            <a:r>
              <a:rPr dirty="0" sz="1000" spc="10">
                <a:latin typeface="Calibri"/>
                <a:cs typeface="Calibri"/>
              </a:rPr>
              <a:t>operações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5">
                <a:latin typeface="Calibri"/>
                <a:cs typeface="Calibri"/>
              </a:rPr>
              <a:t>crédito </a:t>
            </a:r>
            <a:r>
              <a:rPr dirty="0" sz="1000" spc="-5">
                <a:latin typeface="Calibri"/>
                <a:cs typeface="Calibri"/>
              </a:rPr>
              <a:t>rural </a:t>
            </a:r>
            <a:r>
              <a:rPr dirty="0" sz="1000" spc="10">
                <a:latin typeface="Calibri"/>
                <a:cs typeface="Calibri"/>
              </a:rPr>
              <a:t>ao amparo 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5">
                <a:latin typeface="Calibri"/>
                <a:cs typeface="Calibri"/>
              </a:rPr>
              <a:t>Pronaf trazia </a:t>
            </a:r>
            <a:r>
              <a:rPr dirty="0" sz="1000" spc="20">
                <a:latin typeface="Calibri"/>
                <a:cs typeface="Calibri"/>
              </a:rPr>
              <a:t>em </a:t>
            </a:r>
            <a:r>
              <a:rPr dirty="0" sz="1000" spc="10">
                <a:latin typeface="Calibri"/>
                <a:cs typeface="Calibri"/>
              </a:rPr>
              <a:t>seu </a:t>
            </a:r>
            <a:r>
              <a:rPr dirty="0" sz="1000" spc="25">
                <a:latin typeface="Calibri"/>
                <a:cs typeface="Calibri"/>
              </a:rPr>
              <a:t>bojo </a:t>
            </a:r>
            <a:r>
              <a:rPr dirty="0" sz="1000" spc="20">
                <a:latin typeface="Calibri"/>
                <a:cs typeface="Calibri"/>
              </a:rPr>
              <a:t>subven-  </a:t>
            </a:r>
            <a:r>
              <a:rPr dirty="0" sz="1000" spc="25">
                <a:latin typeface="Calibri"/>
                <a:cs typeface="Calibri"/>
              </a:rPr>
              <a:t>ção econômica, </a:t>
            </a:r>
            <a:r>
              <a:rPr dirty="0" sz="1000" spc="10">
                <a:latin typeface="Calibri"/>
                <a:cs typeface="Calibri"/>
              </a:rPr>
              <a:t>este fato foi </a:t>
            </a:r>
            <a:r>
              <a:rPr dirty="0" sz="1000" spc="25">
                <a:latin typeface="Calibri"/>
                <a:cs typeface="Calibri"/>
              </a:rPr>
              <a:t>concre-  </a:t>
            </a:r>
            <a:r>
              <a:rPr dirty="0" sz="1000" spc="35">
                <a:latin typeface="Calibri"/>
                <a:cs typeface="Calibri"/>
              </a:rPr>
              <a:t>tizado </a:t>
            </a:r>
            <a:r>
              <a:rPr dirty="0" sz="1000" spc="30">
                <a:latin typeface="Calibri"/>
                <a:cs typeface="Calibri"/>
              </a:rPr>
              <a:t>pela </a:t>
            </a:r>
            <a:r>
              <a:rPr dirty="0" sz="1000" spc="35">
                <a:latin typeface="Calibri"/>
                <a:cs typeface="Calibri"/>
              </a:rPr>
              <a:t>edição </a:t>
            </a:r>
            <a:r>
              <a:rPr dirty="0" sz="1000" spc="30">
                <a:latin typeface="Calibri"/>
                <a:cs typeface="Calibri"/>
              </a:rPr>
              <a:t>da </a:t>
            </a:r>
            <a:r>
              <a:rPr dirty="0" sz="1000" spc="25">
                <a:latin typeface="Calibri"/>
                <a:cs typeface="Calibri"/>
              </a:rPr>
              <a:t>resolução </a:t>
            </a:r>
            <a:r>
              <a:rPr dirty="0" sz="1000" spc="40">
                <a:latin typeface="Calibri"/>
                <a:cs typeface="Calibri"/>
              </a:rPr>
              <a:t>do  </a:t>
            </a:r>
            <a:r>
              <a:rPr dirty="0" sz="1000">
                <a:latin typeface="Calibri"/>
                <a:cs typeface="Calibri"/>
              </a:rPr>
              <a:t>CMN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20">
                <a:latin typeface="Calibri"/>
                <a:cs typeface="Calibri"/>
              </a:rPr>
              <a:t>nº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40">
                <a:latin typeface="Calibri"/>
                <a:cs typeface="Calibri"/>
              </a:rPr>
              <a:t>2.191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24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agosto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1995 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10">
                <a:latin typeface="Calibri"/>
                <a:cs typeface="Calibri"/>
              </a:rPr>
              <a:t>criou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Declaração </a:t>
            </a:r>
            <a:r>
              <a:rPr dirty="0" sz="1000" spc="20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Aptidão </a:t>
            </a:r>
            <a:r>
              <a:rPr dirty="0" sz="1000" spc="10">
                <a:latin typeface="Calibri"/>
                <a:cs typeface="Calibri"/>
              </a:rPr>
              <a:t>ao  </a:t>
            </a:r>
            <a:r>
              <a:rPr dirty="0" sz="1000" spc="15">
                <a:latin typeface="Calibri"/>
                <a:cs typeface="Calibri"/>
              </a:rPr>
              <a:t>Pronaf </a:t>
            </a:r>
            <a:r>
              <a:rPr dirty="0" sz="1000">
                <a:latin typeface="Calibri"/>
                <a:cs typeface="Calibri"/>
              </a:rPr>
              <a:t>- </a:t>
            </a:r>
            <a:r>
              <a:rPr dirty="0" sz="1000" spc="-10">
                <a:latin typeface="Calibri"/>
                <a:cs typeface="Calibri"/>
              </a:rPr>
              <a:t>DAP,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25">
                <a:latin typeface="Calibri"/>
                <a:cs typeface="Calibri"/>
              </a:rPr>
              <a:t>nesta </a:t>
            </a:r>
            <a:r>
              <a:rPr dirty="0" sz="1000" spc="35">
                <a:latin typeface="Calibri"/>
                <a:cs typeface="Calibri"/>
              </a:rPr>
              <a:t>época </a:t>
            </a:r>
            <a:r>
              <a:rPr dirty="0" sz="1000" spc="15">
                <a:latin typeface="Calibri"/>
                <a:cs typeface="Calibri"/>
              </a:rPr>
              <a:t>eram  </a:t>
            </a:r>
            <a:r>
              <a:rPr dirty="0" sz="1000" spc="5">
                <a:latin typeface="Calibri"/>
                <a:cs typeface="Calibri"/>
              </a:rPr>
              <a:t>emitidas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próprio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punho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agricul-  </a:t>
            </a:r>
            <a:r>
              <a:rPr dirty="0" sz="1000" spc="-30">
                <a:latin typeface="Calibri"/>
                <a:cs typeface="Calibri"/>
              </a:rPr>
              <a:t>tor. </a:t>
            </a:r>
            <a:r>
              <a:rPr dirty="0" sz="1000" spc="10">
                <a:latin typeface="Calibri"/>
                <a:cs typeface="Calibri"/>
              </a:rPr>
              <a:t>Em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2001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emissão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da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DAP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passou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-5">
                <a:latin typeface="Calibri"/>
                <a:cs typeface="Calibri"/>
              </a:rPr>
              <a:t>ser </a:t>
            </a:r>
            <a:r>
              <a:rPr dirty="0" sz="1000" spc="5">
                <a:latin typeface="Calibri"/>
                <a:cs typeface="Calibri"/>
              </a:rPr>
              <a:t>controlada, </a:t>
            </a:r>
            <a:r>
              <a:rPr dirty="0" sz="1000" spc="15">
                <a:latin typeface="Calibri"/>
                <a:cs typeface="Calibri"/>
              </a:rPr>
              <a:t>utilizando-se </a:t>
            </a:r>
            <a:r>
              <a:rPr dirty="0" sz="1000" spc="10">
                <a:latin typeface="Calibri"/>
                <a:cs typeface="Calibri"/>
              </a:rPr>
              <a:t>formu-  </a:t>
            </a:r>
            <a:r>
              <a:rPr dirty="0" sz="1000" spc="25">
                <a:latin typeface="Calibri"/>
                <a:cs typeface="Calibri"/>
              </a:rPr>
              <a:t>lário </a:t>
            </a:r>
            <a:r>
              <a:rPr dirty="0" sz="1000" spc="30">
                <a:latin typeface="Calibri"/>
                <a:cs typeface="Calibri"/>
              </a:rPr>
              <a:t>em </a:t>
            </a:r>
            <a:r>
              <a:rPr dirty="0" sz="1000" spc="35">
                <a:latin typeface="Calibri"/>
                <a:cs typeface="Calibri"/>
              </a:rPr>
              <a:t>papel, </a:t>
            </a:r>
            <a:r>
              <a:rPr dirty="0" sz="1000" spc="30">
                <a:latin typeface="Calibri"/>
                <a:cs typeface="Calibri"/>
              </a:rPr>
              <a:t>em </a:t>
            </a:r>
            <a:r>
              <a:rPr dirty="0" sz="1000" spc="20">
                <a:latin typeface="Calibri"/>
                <a:cs typeface="Calibri"/>
              </a:rPr>
              <a:t>2002 </a:t>
            </a:r>
            <a:r>
              <a:rPr dirty="0" sz="1000" spc="35">
                <a:latin typeface="Calibri"/>
                <a:cs typeface="Calibri"/>
              </a:rPr>
              <a:t>abriu-se </a:t>
            </a:r>
            <a:r>
              <a:rPr dirty="0" sz="1000">
                <a:latin typeface="Calibri"/>
                <a:cs typeface="Calibri"/>
              </a:rPr>
              <a:t>a  </a:t>
            </a:r>
            <a:r>
              <a:rPr dirty="0" sz="1000" spc="15">
                <a:latin typeface="Calibri"/>
                <a:cs typeface="Calibri"/>
              </a:rPr>
              <a:t>possibilidade </a:t>
            </a:r>
            <a:r>
              <a:rPr dirty="0" sz="1000" spc="20">
                <a:latin typeface="Calibri"/>
                <a:cs typeface="Calibri"/>
              </a:rPr>
              <a:t>da </a:t>
            </a:r>
            <a:r>
              <a:rPr dirty="0" sz="1000" spc="10">
                <a:latin typeface="Calibri"/>
                <a:cs typeface="Calibri"/>
              </a:rPr>
              <a:t>emissão eletrônica </a:t>
            </a:r>
            <a:r>
              <a:rPr dirty="0" sz="1000">
                <a:latin typeface="Calibri"/>
                <a:cs typeface="Calibri"/>
              </a:rPr>
              <a:t>e  </a:t>
            </a:r>
            <a:r>
              <a:rPr dirty="0" sz="1000" spc="20">
                <a:latin typeface="Calibri"/>
                <a:cs typeface="Calibri"/>
              </a:rPr>
              <a:t>em </a:t>
            </a:r>
            <a:r>
              <a:rPr dirty="0" sz="1000">
                <a:latin typeface="Calibri"/>
                <a:cs typeface="Calibri"/>
              </a:rPr>
              <a:t>2007 </a:t>
            </a:r>
            <a:r>
              <a:rPr dirty="0" sz="1000" spc="5">
                <a:latin typeface="Calibri"/>
                <a:cs typeface="Calibri"/>
              </a:rPr>
              <a:t>foi </a:t>
            </a:r>
            <a:r>
              <a:rPr dirty="0" sz="1000" spc="10">
                <a:latin typeface="Calibri"/>
                <a:cs typeface="Calibri"/>
              </a:rPr>
              <a:t>aberta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possibilidade </a:t>
            </a:r>
            <a:r>
              <a:rPr dirty="0" sz="1000" spc="20">
                <a:latin typeface="Calibri"/>
                <a:cs typeface="Calibri"/>
              </a:rPr>
              <a:t>da  </a:t>
            </a:r>
            <a:r>
              <a:rPr dirty="0" sz="1000" spc="5">
                <a:latin typeface="Calibri"/>
                <a:cs typeface="Calibri"/>
              </a:rPr>
              <a:t>emissão </a:t>
            </a:r>
            <a:r>
              <a:rPr dirty="0" sz="1000" spc="10">
                <a:latin typeface="Calibri"/>
                <a:cs typeface="Calibri"/>
              </a:rPr>
              <a:t>via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web.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9300" y="1900683"/>
            <a:ext cx="2030095" cy="433514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12300"/>
              </a:lnSpc>
              <a:spcBef>
                <a:spcPts val="55"/>
              </a:spcBef>
            </a:pPr>
            <a:r>
              <a:rPr dirty="0" sz="1200" spc="10" b="1">
                <a:latin typeface="Century Gothic"/>
                <a:cs typeface="Century Gothic"/>
              </a:rPr>
              <a:t>2006 </a:t>
            </a:r>
            <a:r>
              <a:rPr dirty="0" sz="1200" b="1">
                <a:latin typeface="Century Gothic"/>
                <a:cs typeface="Century Gothic"/>
              </a:rPr>
              <a:t>– </a:t>
            </a:r>
            <a:r>
              <a:rPr dirty="0" sz="1000" spc="15">
                <a:latin typeface="Calibri"/>
                <a:cs typeface="Calibri"/>
              </a:rPr>
              <a:t>Através </a:t>
            </a:r>
            <a:r>
              <a:rPr dirty="0" sz="1000" spc="30">
                <a:latin typeface="Calibri"/>
                <a:cs typeface="Calibri"/>
              </a:rPr>
              <a:t>da Lei </a:t>
            </a:r>
            <a:r>
              <a:rPr dirty="0" sz="1000">
                <a:latin typeface="Calibri"/>
                <a:cs typeface="Calibri"/>
              </a:rPr>
              <a:t>11.326/2006  </a:t>
            </a:r>
            <a:r>
              <a:rPr dirty="0" sz="1000" spc="30">
                <a:latin typeface="Calibri"/>
                <a:cs typeface="Calibri"/>
              </a:rPr>
              <a:t>foram </a:t>
            </a:r>
            <a:r>
              <a:rPr dirty="0" sz="1000" spc="40">
                <a:latin typeface="Calibri"/>
                <a:cs typeface="Calibri"/>
              </a:rPr>
              <a:t>definidas </a:t>
            </a:r>
            <a:r>
              <a:rPr dirty="0" sz="1000" spc="30">
                <a:latin typeface="Calibri"/>
                <a:cs typeface="Calibri"/>
              </a:rPr>
              <a:t>diretrizes para </a:t>
            </a:r>
            <a:r>
              <a:rPr dirty="0" sz="1000" spc="10">
                <a:latin typeface="Calibri"/>
                <a:cs typeface="Calibri"/>
              </a:rPr>
              <a:t>for-  </a:t>
            </a:r>
            <a:r>
              <a:rPr dirty="0" sz="1000" spc="15">
                <a:latin typeface="Calibri"/>
                <a:cs typeface="Calibri"/>
              </a:rPr>
              <a:t>mulação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10">
                <a:latin typeface="Calibri"/>
                <a:cs typeface="Calibri"/>
              </a:rPr>
              <a:t>enquadramento </a:t>
            </a:r>
            <a:r>
              <a:rPr dirty="0" sz="1000" spc="15">
                <a:latin typeface="Calibri"/>
                <a:cs typeface="Calibri"/>
              </a:rPr>
              <a:t>da</a:t>
            </a:r>
            <a:r>
              <a:rPr dirty="0" sz="1000" spc="-14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Política  </a:t>
            </a:r>
            <a:r>
              <a:rPr dirty="0" sz="1000" spc="25">
                <a:latin typeface="Calibri"/>
                <a:cs typeface="Calibri"/>
              </a:rPr>
              <a:t>Nacional da Agricultura </a:t>
            </a:r>
            <a:r>
              <a:rPr dirty="0" sz="1000" spc="5">
                <a:latin typeface="Calibri"/>
                <a:cs typeface="Calibri"/>
              </a:rPr>
              <a:t>Familiar. </a:t>
            </a:r>
            <a:r>
              <a:rPr dirty="0" sz="1000" spc="25">
                <a:latin typeface="Calibri"/>
                <a:cs typeface="Calibri"/>
              </a:rPr>
              <a:t>Foi  </a:t>
            </a:r>
            <a:r>
              <a:rPr dirty="0" sz="1000" spc="20">
                <a:latin typeface="Calibri"/>
                <a:cs typeface="Calibri"/>
              </a:rPr>
              <a:t>quando </a:t>
            </a:r>
            <a:r>
              <a:rPr dirty="0" sz="1000" spc="15">
                <a:latin typeface="Calibri"/>
                <a:cs typeface="Calibri"/>
              </a:rPr>
              <a:t>surgiu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DAP </a:t>
            </a:r>
            <a:r>
              <a:rPr dirty="0" sz="1000">
                <a:latin typeface="Calibri"/>
                <a:cs typeface="Calibri"/>
              </a:rPr>
              <a:t>– </a:t>
            </a:r>
            <a:r>
              <a:rPr dirty="0" sz="1000" spc="10">
                <a:latin typeface="Calibri"/>
                <a:cs typeface="Calibri"/>
              </a:rPr>
              <a:t>Declaração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 spc="25">
                <a:latin typeface="Calibri"/>
                <a:cs typeface="Calibri"/>
              </a:rPr>
              <a:t>Aptidão </a:t>
            </a:r>
            <a:r>
              <a:rPr dirty="0" sz="1000" spc="15">
                <a:latin typeface="Calibri"/>
                <a:cs typeface="Calibri"/>
              </a:rPr>
              <a:t>ao </a:t>
            </a:r>
            <a:r>
              <a:rPr dirty="0" sz="1000">
                <a:latin typeface="Calibri"/>
                <a:cs typeface="Calibri"/>
              </a:rPr>
              <a:t>Pronaf, </a:t>
            </a:r>
            <a:r>
              <a:rPr dirty="0" sz="1000" spc="30">
                <a:latin typeface="Calibri"/>
                <a:cs typeface="Calibri"/>
              </a:rPr>
              <a:t>ou </a:t>
            </a:r>
            <a:r>
              <a:rPr dirty="0" sz="1000" spc="20">
                <a:latin typeface="Calibri"/>
                <a:cs typeface="Calibri"/>
              </a:rPr>
              <a:t>Declaração </a:t>
            </a:r>
            <a:r>
              <a:rPr dirty="0" sz="1000" spc="25">
                <a:latin typeface="Calibri"/>
                <a:cs typeface="Calibri"/>
              </a:rPr>
              <a:t>de  </a:t>
            </a:r>
            <a:r>
              <a:rPr dirty="0" sz="1000" spc="20">
                <a:latin typeface="Calibri"/>
                <a:cs typeface="Calibri"/>
              </a:rPr>
              <a:t>Aptidão de </a:t>
            </a:r>
            <a:r>
              <a:rPr dirty="0" sz="1000" spc="15">
                <a:latin typeface="Calibri"/>
                <a:cs typeface="Calibri"/>
              </a:rPr>
              <a:t>Agricultor </a:t>
            </a:r>
            <a:r>
              <a:rPr dirty="0" sz="1000" spc="-10">
                <a:latin typeface="Calibri"/>
                <a:cs typeface="Calibri"/>
              </a:rPr>
              <a:t>Familiar. </a:t>
            </a: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DAP  </a:t>
            </a:r>
            <a:r>
              <a:rPr dirty="0" sz="1000">
                <a:latin typeface="Calibri"/>
                <a:cs typeface="Calibri"/>
              </a:rPr>
              <a:t>é a </a:t>
            </a:r>
            <a:r>
              <a:rPr dirty="0" sz="1000" spc="25">
                <a:latin typeface="Calibri"/>
                <a:cs typeface="Calibri"/>
              </a:rPr>
              <a:t>identidade </a:t>
            </a:r>
            <a:r>
              <a:rPr dirty="0" sz="1000" spc="35">
                <a:latin typeface="Calibri"/>
                <a:cs typeface="Calibri"/>
              </a:rPr>
              <a:t>do </a:t>
            </a:r>
            <a:r>
              <a:rPr dirty="0" sz="1000" spc="20">
                <a:latin typeface="Calibri"/>
                <a:cs typeface="Calibri"/>
              </a:rPr>
              <a:t>agricultor </a:t>
            </a:r>
            <a:r>
              <a:rPr dirty="0" sz="1000">
                <a:latin typeface="Calibri"/>
                <a:cs typeface="Calibri"/>
              </a:rPr>
              <a:t>familiar.  </a:t>
            </a:r>
            <a:r>
              <a:rPr dirty="0" sz="1000" spc="15">
                <a:latin typeface="Calibri"/>
                <a:cs typeface="Calibri"/>
              </a:rPr>
              <a:t>Essa lei </a:t>
            </a:r>
            <a:r>
              <a:rPr dirty="0" sz="1000" spc="25">
                <a:latin typeface="Calibri"/>
                <a:cs typeface="Calibri"/>
              </a:rPr>
              <a:t>determina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25">
                <a:latin typeface="Calibri"/>
                <a:cs typeface="Calibri"/>
              </a:rPr>
              <a:t>agricultor </a:t>
            </a:r>
            <a:r>
              <a:rPr dirty="0" sz="1000" spc="15">
                <a:latin typeface="Calibri"/>
                <a:cs typeface="Calibri"/>
              </a:rPr>
              <a:t>fa-  </a:t>
            </a:r>
            <a:r>
              <a:rPr dirty="0" sz="1000">
                <a:latin typeface="Calibri"/>
                <a:cs typeface="Calibri"/>
              </a:rPr>
              <a:t>miliar é </a:t>
            </a:r>
            <a:r>
              <a:rPr dirty="0" sz="1000" spc="20">
                <a:latin typeface="Calibri"/>
                <a:cs typeface="Calibri"/>
              </a:rPr>
              <a:t>quem </a:t>
            </a:r>
            <a:r>
              <a:rPr dirty="0" sz="1000" spc="5">
                <a:latin typeface="Calibri"/>
                <a:cs typeface="Calibri"/>
              </a:rPr>
              <a:t>trabalha </a:t>
            </a:r>
            <a:r>
              <a:rPr dirty="0" sz="1000" spc="20">
                <a:latin typeface="Calibri"/>
                <a:cs typeface="Calibri"/>
              </a:rPr>
              <a:t>ou</a:t>
            </a:r>
            <a:r>
              <a:rPr dirty="0" sz="1000" spc="-12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empreende  </a:t>
            </a:r>
            <a:r>
              <a:rPr dirty="0" sz="1000" spc="30">
                <a:latin typeface="Calibri"/>
                <a:cs typeface="Calibri"/>
              </a:rPr>
              <a:t>em </a:t>
            </a:r>
            <a:r>
              <a:rPr dirty="0" sz="1000" spc="15">
                <a:latin typeface="Calibri"/>
                <a:cs typeface="Calibri"/>
              </a:rPr>
              <a:t>área </a:t>
            </a:r>
            <a:r>
              <a:rPr dirty="0" sz="1000" spc="45">
                <a:latin typeface="Calibri"/>
                <a:cs typeface="Calibri"/>
              </a:rPr>
              <a:t>igual </a:t>
            </a:r>
            <a:r>
              <a:rPr dirty="0" sz="1000" spc="35">
                <a:latin typeface="Calibri"/>
                <a:cs typeface="Calibri"/>
              </a:rPr>
              <a:t>ou menor </a:t>
            </a:r>
            <a:r>
              <a:rPr dirty="0" sz="1000" spc="40">
                <a:latin typeface="Calibri"/>
                <a:cs typeface="Calibri"/>
              </a:rPr>
              <a:t>que </a:t>
            </a:r>
            <a:r>
              <a:rPr dirty="0" sz="1000" spc="5">
                <a:latin typeface="Calibri"/>
                <a:cs typeface="Calibri"/>
              </a:rPr>
              <a:t>4 </a:t>
            </a:r>
            <a:r>
              <a:rPr dirty="0" sz="1000" spc="20">
                <a:latin typeface="Calibri"/>
                <a:cs typeface="Calibri"/>
              </a:rPr>
              <a:t>Mó-  </a:t>
            </a:r>
            <a:r>
              <a:rPr dirty="0" sz="1000" spc="25">
                <a:latin typeface="Calibri"/>
                <a:cs typeface="Calibri"/>
              </a:rPr>
              <a:t>dulos </a:t>
            </a:r>
            <a:r>
              <a:rPr dirty="0" sz="1000" spc="10">
                <a:latin typeface="Calibri"/>
                <a:cs typeface="Calibri"/>
              </a:rPr>
              <a:t>Fiscais. </a:t>
            </a:r>
            <a:r>
              <a:rPr dirty="0" sz="1000" spc="20">
                <a:latin typeface="Calibri"/>
                <a:cs typeface="Calibri"/>
              </a:rPr>
              <a:t>Os </a:t>
            </a:r>
            <a:r>
              <a:rPr dirty="0" sz="1000" spc="30">
                <a:latin typeface="Calibri"/>
                <a:cs typeface="Calibri"/>
              </a:rPr>
              <a:t>módulos </a:t>
            </a:r>
            <a:r>
              <a:rPr dirty="0" sz="1000" spc="10">
                <a:latin typeface="Calibri"/>
                <a:cs typeface="Calibri"/>
              </a:rPr>
              <a:t>fiscais </a:t>
            </a:r>
            <a:r>
              <a:rPr dirty="0" sz="1000" spc="15">
                <a:latin typeface="Calibri"/>
                <a:cs typeface="Calibri"/>
              </a:rPr>
              <a:t>têm  </a:t>
            </a:r>
            <a:r>
              <a:rPr dirty="0" sz="1000" spc="30">
                <a:latin typeface="Calibri"/>
                <a:cs typeface="Calibri"/>
              </a:rPr>
              <a:t>tamanhos </a:t>
            </a:r>
            <a:r>
              <a:rPr dirty="0" sz="1000" spc="20">
                <a:latin typeface="Calibri"/>
                <a:cs typeface="Calibri"/>
              </a:rPr>
              <a:t>diferentes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5">
                <a:latin typeface="Calibri"/>
                <a:cs typeface="Calibri"/>
              </a:rPr>
              <a:t>depender </a:t>
            </a:r>
            <a:r>
              <a:rPr dirty="0" sz="1000" spc="30">
                <a:latin typeface="Calibri"/>
                <a:cs typeface="Calibri"/>
              </a:rPr>
              <a:t>da  </a:t>
            </a:r>
            <a:r>
              <a:rPr dirty="0" sz="1000" spc="20">
                <a:latin typeface="Calibri"/>
                <a:cs typeface="Calibri"/>
              </a:rPr>
              <a:t>região </a:t>
            </a:r>
            <a:r>
              <a:rPr dirty="0" sz="1000" spc="35">
                <a:latin typeface="Calibri"/>
                <a:cs typeface="Calibri"/>
              </a:rPr>
              <a:t>do </a:t>
            </a:r>
            <a:r>
              <a:rPr dirty="0" sz="1000" spc="5">
                <a:latin typeface="Calibri"/>
                <a:cs typeface="Calibri"/>
              </a:rPr>
              <a:t>país. </a:t>
            </a: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10">
                <a:latin typeface="Calibri"/>
                <a:cs typeface="Calibri"/>
              </a:rPr>
              <a:t>lei </a:t>
            </a:r>
            <a:r>
              <a:rPr dirty="0" sz="1000" spc="15">
                <a:latin typeface="Calibri"/>
                <a:cs typeface="Calibri"/>
              </a:rPr>
              <a:t>permite </a:t>
            </a:r>
            <a:r>
              <a:rPr dirty="0" sz="1000" spc="25">
                <a:latin typeface="Calibri"/>
                <a:cs typeface="Calibri"/>
              </a:rPr>
              <a:t>que </a:t>
            </a:r>
            <a:r>
              <a:rPr dirty="0" sz="1000" spc="5">
                <a:latin typeface="Calibri"/>
                <a:cs typeface="Calibri"/>
              </a:rPr>
              <a:t>seja  </a:t>
            </a:r>
            <a:r>
              <a:rPr dirty="0" sz="1000" spc="35">
                <a:latin typeface="Calibri"/>
                <a:cs typeface="Calibri"/>
              </a:rPr>
              <a:t>utilizada mão de </a:t>
            </a:r>
            <a:r>
              <a:rPr dirty="0" sz="1000" spc="30">
                <a:latin typeface="Calibri"/>
                <a:cs typeface="Calibri"/>
              </a:rPr>
              <a:t>obra remunerada,  </a:t>
            </a:r>
            <a:r>
              <a:rPr dirty="0" sz="1000" spc="10">
                <a:latin typeface="Calibri"/>
                <a:cs typeface="Calibri"/>
              </a:rPr>
              <a:t>mas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maior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parte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da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força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de</a:t>
            </a:r>
            <a:r>
              <a:rPr dirty="0" sz="1000" spc="-6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trabalho  </a:t>
            </a:r>
            <a:r>
              <a:rPr dirty="0" sz="1000" spc="30">
                <a:latin typeface="Calibri"/>
                <a:cs typeface="Calibri"/>
              </a:rPr>
              <a:t>deve </a:t>
            </a:r>
            <a:r>
              <a:rPr dirty="0" sz="1000" spc="10">
                <a:latin typeface="Calibri"/>
                <a:cs typeface="Calibri"/>
              </a:rPr>
              <a:t>ser </a:t>
            </a:r>
            <a:r>
              <a:rPr dirty="0" sz="1000" spc="35">
                <a:latin typeface="Calibri"/>
                <a:cs typeface="Calibri"/>
              </a:rPr>
              <a:t>dos </a:t>
            </a:r>
            <a:r>
              <a:rPr dirty="0" sz="1000" spc="30">
                <a:latin typeface="Calibri"/>
                <a:cs typeface="Calibri"/>
              </a:rPr>
              <a:t>integrantes da </a:t>
            </a:r>
            <a:r>
              <a:rPr dirty="0" sz="1000" spc="20">
                <a:latin typeface="Calibri"/>
                <a:cs typeface="Calibri"/>
              </a:rPr>
              <a:t>família.  </a:t>
            </a:r>
            <a:r>
              <a:rPr dirty="0" sz="1000" spc="15">
                <a:latin typeface="Calibri"/>
                <a:cs typeface="Calibri"/>
              </a:rPr>
              <a:t>Essa </a:t>
            </a:r>
            <a:r>
              <a:rPr dirty="0" sz="1000" spc="10">
                <a:latin typeface="Calibri"/>
                <a:cs typeface="Calibri"/>
              </a:rPr>
              <a:t>lei </a:t>
            </a:r>
            <a:r>
              <a:rPr dirty="0" sz="1000" spc="30">
                <a:latin typeface="Calibri"/>
                <a:cs typeface="Calibri"/>
              </a:rPr>
              <a:t>também </a:t>
            </a:r>
            <a:r>
              <a:rPr dirty="0" sz="1000" spc="20">
                <a:latin typeface="Calibri"/>
                <a:cs typeface="Calibri"/>
              </a:rPr>
              <a:t>permite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25">
                <a:latin typeface="Calibri"/>
                <a:cs typeface="Calibri"/>
              </a:rPr>
              <a:t>agri-  </a:t>
            </a:r>
            <a:r>
              <a:rPr dirty="0" sz="1000" spc="5">
                <a:latin typeface="Calibri"/>
                <a:cs typeface="Calibri"/>
              </a:rPr>
              <a:t>cultor </a:t>
            </a:r>
            <a:r>
              <a:rPr dirty="0" sz="1000" spc="15">
                <a:latin typeface="Calibri"/>
                <a:cs typeface="Calibri"/>
              </a:rPr>
              <a:t>apenas </a:t>
            </a:r>
            <a:r>
              <a:rPr dirty="0" sz="1000" spc="10">
                <a:latin typeface="Calibri"/>
                <a:cs typeface="Calibri"/>
              </a:rPr>
              <a:t>empreenda, </a:t>
            </a:r>
            <a:r>
              <a:rPr dirty="0" sz="1000" spc="25">
                <a:latin typeface="Calibri"/>
                <a:cs typeface="Calibri"/>
              </a:rPr>
              <a:t>ou </a:t>
            </a:r>
            <a:r>
              <a:rPr dirty="0" sz="1000" spc="15">
                <a:latin typeface="Calibri"/>
                <a:cs typeface="Calibri"/>
              </a:rPr>
              <a:t>explore 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propriedade,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sem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nela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trabalhar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efe-  </a:t>
            </a:r>
            <a:r>
              <a:rPr dirty="0" sz="1000" spc="20">
                <a:latin typeface="Calibri"/>
                <a:cs typeface="Calibri"/>
              </a:rPr>
              <a:t>tivamente. Permite </a:t>
            </a:r>
            <a:r>
              <a:rPr dirty="0" sz="1000" spc="35">
                <a:latin typeface="Calibri"/>
                <a:cs typeface="Calibri"/>
              </a:rPr>
              <a:t>que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30">
                <a:latin typeface="Calibri"/>
                <a:cs typeface="Calibri"/>
              </a:rPr>
              <a:t>agricultor  </a:t>
            </a:r>
            <a:r>
              <a:rPr dirty="0" sz="1000" spc="5">
                <a:latin typeface="Calibri"/>
                <a:cs typeface="Calibri"/>
              </a:rPr>
              <a:t>realize outras </a:t>
            </a:r>
            <a:r>
              <a:rPr dirty="0" sz="1000" spc="15">
                <a:latin typeface="Calibri"/>
                <a:cs typeface="Calibri"/>
              </a:rPr>
              <a:t>atividades econômicas,  </a:t>
            </a:r>
            <a:r>
              <a:rPr dirty="0" sz="1000" spc="25">
                <a:latin typeface="Calibri"/>
                <a:cs typeface="Calibri"/>
              </a:rPr>
              <a:t>desde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15">
                <a:latin typeface="Calibri"/>
                <a:cs typeface="Calibri"/>
              </a:rPr>
              <a:t>parte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15">
                <a:latin typeface="Calibri"/>
                <a:cs typeface="Calibri"/>
              </a:rPr>
              <a:t>sua </a:t>
            </a:r>
            <a:r>
              <a:rPr dirty="0" sz="1000" spc="20">
                <a:latin typeface="Calibri"/>
                <a:cs typeface="Calibri"/>
              </a:rPr>
              <a:t>renda </a:t>
            </a:r>
            <a:r>
              <a:rPr dirty="0" sz="1000" spc="25">
                <a:latin typeface="Calibri"/>
                <a:cs typeface="Calibri"/>
              </a:rPr>
              <a:t>venha  </a:t>
            </a:r>
            <a:r>
              <a:rPr dirty="0" sz="1000" spc="40">
                <a:latin typeface="Calibri"/>
                <a:cs typeface="Calibri"/>
              </a:rPr>
              <a:t>do </a:t>
            </a:r>
            <a:r>
              <a:rPr dirty="0" sz="1000" spc="25">
                <a:latin typeface="Calibri"/>
                <a:cs typeface="Calibri"/>
              </a:rPr>
              <a:t>plantio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colheita (atividades pri-  </a:t>
            </a:r>
            <a:r>
              <a:rPr dirty="0" sz="1000" spc="-10">
                <a:latin typeface="Calibri"/>
                <a:cs typeface="Calibri"/>
              </a:rPr>
              <a:t>márias) </a:t>
            </a:r>
            <a:r>
              <a:rPr dirty="0" sz="1000" spc="20">
                <a:latin typeface="Calibri"/>
                <a:cs typeface="Calibri"/>
              </a:rPr>
              <a:t>ou</a:t>
            </a:r>
            <a:r>
              <a:rPr dirty="0" sz="1000" spc="-2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comercialização.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27300" y="417282"/>
            <a:ext cx="1602105" cy="55372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u="none" sz="3450" spc="-45" b="1">
                <a:latin typeface="Century Gothic"/>
                <a:cs typeface="Century Gothic"/>
              </a:rPr>
              <a:t>P</a:t>
            </a:r>
            <a:r>
              <a:rPr dirty="0" u="none" sz="3450" spc="-40" b="1">
                <a:latin typeface="Century Gothic"/>
                <a:cs typeface="Century Gothic"/>
              </a:rPr>
              <a:t>R</a:t>
            </a:r>
            <a:r>
              <a:rPr dirty="0" u="none" sz="3450" spc="-470" b="1">
                <a:latin typeface="Century Gothic"/>
                <a:cs typeface="Century Gothic"/>
              </a:rPr>
              <a:t>O</a:t>
            </a:r>
            <a:r>
              <a:rPr dirty="0" u="none" sz="3450" spc="-300" b="1">
                <a:latin typeface="Century Gothic"/>
                <a:cs typeface="Century Gothic"/>
              </a:rPr>
              <a:t>N</a:t>
            </a:r>
            <a:r>
              <a:rPr dirty="0" u="none" sz="3450" spc="-459" b="1">
                <a:latin typeface="Century Gothic"/>
                <a:cs typeface="Century Gothic"/>
              </a:rPr>
              <a:t>A</a:t>
            </a:r>
            <a:r>
              <a:rPr dirty="0" u="none" sz="3450" spc="110" b="1">
                <a:latin typeface="Century Gothic"/>
                <a:cs typeface="Century Gothic"/>
              </a:rPr>
              <a:t>F</a:t>
            </a:r>
            <a:endParaRPr sz="34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123299" y="5475000"/>
            <a:ext cx="1941830" cy="2985770"/>
          </a:xfrm>
          <a:prstGeom prst="rect">
            <a:avLst/>
          </a:prstGeom>
        </p:spPr>
        <p:txBody>
          <a:bodyPr wrap="square" lIns="0" tIns="1257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1400" spc="-190" b="1" i="1">
                <a:solidFill>
                  <a:srgbClr val="45884B"/>
                </a:solidFill>
                <a:latin typeface="Century Gothic"/>
                <a:cs typeface="Century Gothic"/>
              </a:rPr>
              <a:t>O </a:t>
            </a:r>
            <a:r>
              <a:rPr dirty="0" sz="1400" spc="-60" b="1" i="1">
                <a:solidFill>
                  <a:srgbClr val="45884B"/>
                </a:solidFill>
                <a:latin typeface="Century Gothic"/>
                <a:cs typeface="Century Gothic"/>
              </a:rPr>
              <a:t>QUE </a:t>
            </a:r>
            <a:r>
              <a:rPr dirty="0" sz="1400" spc="-5" b="1" i="1">
                <a:solidFill>
                  <a:srgbClr val="45884B"/>
                </a:solidFill>
                <a:latin typeface="Century Gothic"/>
                <a:cs typeface="Century Gothic"/>
              </a:rPr>
              <a:t>É </a:t>
            </a:r>
            <a:r>
              <a:rPr dirty="0" sz="1400" spc="-190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1400" spc="-31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95" b="1" i="1">
                <a:solidFill>
                  <a:srgbClr val="45884B"/>
                </a:solidFill>
                <a:latin typeface="Century Gothic"/>
                <a:cs typeface="Century Gothic"/>
              </a:rPr>
              <a:t>PRONAF?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ct val="112500"/>
              </a:lnSpc>
              <a:spcBef>
                <a:spcPts val="484"/>
              </a:spcBef>
            </a:pPr>
            <a:r>
              <a:rPr dirty="0" sz="1000" spc="25" b="1">
                <a:latin typeface="Calibri"/>
                <a:cs typeface="Calibri"/>
              </a:rPr>
              <a:t>É o </a:t>
            </a:r>
            <a:r>
              <a:rPr dirty="0" sz="1000" spc="15" b="1">
                <a:latin typeface="Calibri"/>
                <a:cs typeface="Calibri"/>
              </a:rPr>
              <a:t>financiamento </a:t>
            </a:r>
            <a:r>
              <a:rPr dirty="0" sz="1000" spc="25" b="1">
                <a:latin typeface="Calibri"/>
                <a:cs typeface="Calibri"/>
              </a:rPr>
              <a:t>da </a:t>
            </a:r>
            <a:r>
              <a:rPr dirty="0" sz="1000" spc="20" b="1">
                <a:latin typeface="Calibri"/>
                <a:cs typeface="Calibri"/>
              </a:rPr>
              <a:t>atividade  produtiva </a:t>
            </a:r>
            <a:r>
              <a:rPr dirty="0" sz="1000" spc="25" b="1">
                <a:latin typeface="Calibri"/>
                <a:cs typeface="Calibri"/>
              </a:rPr>
              <a:t>dos </a:t>
            </a:r>
            <a:r>
              <a:rPr dirty="0" sz="1000" spc="20" b="1">
                <a:latin typeface="Calibri"/>
                <a:cs typeface="Calibri"/>
              </a:rPr>
              <a:t>agricultores  </a:t>
            </a:r>
            <a:r>
              <a:rPr dirty="0" sz="1000" spc="10" b="1">
                <a:latin typeface="Calibri"/>
                <a:cs typeface="Calibri"/>
              </a:rPr>
              <a:t>familiares </a:t>
            </a:r>
            <a:r>
              <a:rPr dirty="0" sz="1000" spc="25" b="1">
                <a:latin typeface="Calibri"/>
                <a:cs typeface="Calibri"/>
              </a:rPr>
              <a:t>com </a:t>
            </a:r>
            <a:r>
              <a:rPr dirty="0" sz="1000" spc="15" b="1">
                <a:latin typeface="Calibri"/>
                <a:cs typeface="Calibri"/>
              </a:rPr>
              <a:t>juros </a:t>
            </a:r>
            <a:r>
              <a:rPr dirty="0" sz="1000" spc="20" b="1">
                <a:latin typeface="Calibri"/>
                <a:cs typeface="Calibri"/>
              </a:rPr>
              <a:t>subsidiados,  estimulando </a:t>
            </a:r>
            <a:r>
              <a:rPr dirty="0" sz="1000" spc="10" b="1">
                <a:latin typeface="Calibri"/>
                <a:cs typeface="Calibri"/>
              </a:rPr>
              <a:t>a </a:t>
            </a:r>
            <a:r>
              <a:rPr dirty="0" sz="1000" spc="25" b="1">
                <a:latin typeface="Calibri"/>
                <a:cs typeface="Calibri"/>
              </a:rPr>
              <a:t>geração de</a:t>
            </a:r>
            <a:r>
              <a:rPr dirty="0" sz="1000" spc="-150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trabalho  </a:t>
            </a:r>
            <a:r>
              <a:rPr dirty="0" sz="1000" spc="10" b="1">
                <a:latin typeface="Calibri"/>
                <a:cs typeface="Calibri"/>
              </a:rPr>
              <a:t>e</a:t>
            </a:r>
            <a:r>
              <a:rPr dirty="0" sz="1000" spc="-3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renda</a:t>
            </a:r>
            <a:r>
              <a:rPr dirty="0" sz="1000" spc="-30" b="1">
                <a:latin typeface="Calibri"/>
                <a:cs typeface="Calibri"/>
              </a:rPr>
              <a:t> </a:t>
            </a:r>
            <a:r>
              <a:rPr dirty="0" sz="1000" spc="30" b="1">
                <a:latin typeface="Calibri"/>
                <a:cs typeface="Calibri"/>
              </a:rPr>
              <a:t>no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campo.</a:t>
            </a:r>
            <a:r>
              <a:rPr dirty="0" sz="1000" spc="-3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O</a:t>
            </a:r>
            <a:r>
              <a:rPr dirty="0" sz="1000" spc="-30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Pronaf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possui  </a:t>
            </a:r>
            <a:r>
              <a:rPr dirty="0" sz="1000" spc="10" b="1">
                <a:latin typeface="Calibri"/>
                <a:cs typeface="Calibri"/>
              </a:rPr>
              <a:t>entre </a:t>
            </a:r>
            <a:r>
              <a:rPr dirty="0" sz="1000" spc="15" b="1">
                <a:latin typeface="Calibri"/>
                <a:cs typeface="Calibri"/>
              </a:rPr>
              <a:t>suas </a:t>
            </a:r>
            <a:r>
              <a:rPr dirty="0" sz="1000" spc="20" b="1">
                <a:latin typeface="Calibri"/>
                <a:cs typeface="Calibri"/>
              </a:rPr>
              <a:t>linhas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155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financiamento  </a:t>
            </a:r>
            <a:r>
              <a:rPr dirty="0" sz="1000" spc="25" b="1">
                <a:latin typeface="Calibri"/>
                <a:cs typeface="Calibri"/>
              </a:rPr>
              <a:t>o </a:t>
            </a:r>
            <a:r>
              <a:rPr dirty="0" sz="1000" spc="15" b="1">
                <a:latin typeface="Calibri"/>
                <a:cs typeface="Calibri"/>
              </a:rPr>
              <a:t>custeio </a:t>
            </a: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15" b="1">
                <a:latin typeface="Calibri"/>
                <a:cs typeface="Calibri"/>
              </a:rPr>
              <a:t>investimento </a:t>
            </a:r>
            <a:r>
              <a:rPr dirty="0" sz="1000" spc="20" b="1">
                <a:latin typeface="Calibri"/>
                <a:cs typeface="Calibri"/>
              </a:rPr>
              <a:t>para  </a:t>
            </a:r>
            <a:r>
              <a:rPr dirty="0" sz="1000" spc="15" b="1">
                <a:latin typeface="Calibri"/>
                <a:cs typeface="Calibri"/>
              </a:rPr>
              <a:t>diversas finalidades, </a:t>
            </a:r>
            <a:r>
              <a:rPr dirty="0" sz="1000" spc="25" b="1">
                <a:latin typeface="Calibri"/>
                <a:cs typeface="Calibri"/>
              </a:rPr>
              <a:t>como por  exemplo o </a:t>
            </a:r>
            <a:r>
              <a:rPr dirty="0" sz="1000" spc="20" b="1">
                <a:latin typeface="Calibri"/>
                <a:cs typeface="Calibri"/>
              </a:rPr>
              <a:t>plantio </a:t>
            </a:r>
            <a:r>
              <a:rPr dirty="0" sz="1000" spc="25" b="1">
                <a:latin typeface="Calibri"/>
                <a:cs typeface="Calibri"/>
              </a:rPr>
              <a:t>da</a:t>
            </a:r>
            <a:r>
              <a:rPr dirty="0" sz="1000" spc="-16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lavoura</a:t>
            </a:r>
            <a:endParaRPr sz="1000">
              <a:latin typeface="Calibri"/>
              <a:cs typeface="Calibri"/>
            </a:endParaRPr>
          </a:p>
          <a:p>
            <a:pPr marL="12700" marR="201295">
              <a:lnSpc>
                <a:spcPct val="112500"/>
              </a:lnSpc>
            </a:pP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15" b="1">
                <a:latin typeface="Calibri"/>
                <a:cs typeface="Calibri"/>
              </a:rPr>
              <a:t>sua implantação, </a:t>
            </a:r>
            <a:r>
              <a:rPr dirty="0" sz="1000" spc="20" b="1">
                <a:latin typeface="Calibri"/>
                <a:cs typeface="Calibri"/>
              </a:rPr>
              <a:t>ampliação  </a:t>
            </a:r>
            <a:r>
              <a:rPr dirty="0" sz="1000" spc="25" b="1">
                <a:latin typeface="Calibri"/>
                <a:cs typeface="Calibri"/>
              </a:rPr>
              <a:t>ou modernização da </a:t>
            </a:r>
            <a:r>
              <a:rPr dirty="0" sz="1000" spc="10" b="1">
                <a:latin typeface="Calibri"/>
                <a:cs typeface="Calibri"/>
              </a:rPr>
              <a:t>estrutura 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20" b="1">
                <a:latin typeface="Calibri"/>
                <a:cs typeface="Calibri"/>
              </a:rPr>
              <a:t>produção, </a:t>
            </a:r>
            <a:r>
              <a:rPr dirty="0" sz="1000" spc="15" b="1">
                <a:latin typeface="Calibri"/>
                <a:cs typeface="Calibri"/>
              </a:rPr>
              <a:t>beneficiamento</a:t>
            </a:r>
            <a:r>
              <a:rPr dirty="0" sz="1000" spc="-114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e  </a:t>
            </a:r>
            <a:r>
              <a:rPr dirty="0" sz="1000" spc="15" b="1">
                <a:latin typeface="Calibri"/>
                <a:cs typeface="Calibri"/>
              </a:rPr>
              <a:t>industrialização, </a:t>
            </a:r>
            <a:r>
              <a:rPr dirty="0" sz="1000" spc="20" b="1">
                <a:latin typeface="Calibri"/>
                <a:cs typeface="Calibri"/>
              </a:rPr>
              <a:t>construção </a:t>
            </a:r>
            <a:r>
              <a:rPr dirty="0" sz="1000" spc="10" b="1">
                <a:latin typeface="Calibri"/>
                <a:cs typeface="Calibri"/>
              </a:rPr>
              <a:t>e  reforma </a:t>
            </a:r>
            <a:r>
              <a:rPr dirty="0" sz="1000" spc="25" b="1">
                <a:latin typeface="Calibri"/>
                <a:cs typeface="Calibri"/>
              </a:rPr>
              <a:t>de </a:t>
            </a:r>
            <a:r>
              <a:rPr dirty="0" sz="1000" spc="15" b="1">
                <a:latin typeface="Calibri"/>
                <a:cs typeface="Calibri"/>
              </a:rPr>
              <a:t>moradias </a:t>
            </a:r>
            <a:r>
              <a:rPr dirty="0" sz="1000" spc="30" b="1">
                <a:latin typeface="Calibri"/>
                <a:cs typeface="Calibri"/>
              </a:rPr>
              <a:t>no</a:t>
            </a:r>
            <a:r>
              <a:rPr dirty="0" sz="1000" spc="-145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imóvel  </a:t>
            </a:r>
            <a:r>
              <a:rPr dirty="0" sz="1000" b="1">
                <a:latin typeface="Calibri"/>
                <a:cs typeface="Calibri"/>
              </a:rPr>
              <a:t>rural.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23299" y="8735796"/>
            <a:ext cx="2016760" cy="120269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321945">
              <a:lnSpc>
                <a:spcPct val="101200"/>
              </a:lnSpc>
              <a:spcBef>
                <a:spcPts val="80"/>
              </a:spcBef>
            </a:pPr>
            <a:r>
              <a:rPr dirty="0" sz="1400" spc="-75" b="1" i="1">
                <a:solidFill>
                  <a:srgbClr val="45884B"/>
                </a:solidFill>
                <a:latin typeface="Century Gothic"/>
                <a:cs typeface="Century Gothic"/>
              </a:rPr>
              <a:t>QUEM </a:t>
            </a:r>
            <a:r>
              <a:rPr dirty="0" sz="1400" spc="-60" b="1" i="1">
                <a:solidFill>
                  <a:srgbClr val="45884B"/>
                </a:solidFill>
                <a:latin typeface="Century Gothic"/>
                <a:cs typeface="Century Gothic"/>
              </a:rPr>
              <a:t>PODE</a:t>
            </a:r>
            <a:r>
              <a:rPr dirty="0" sz="1400" spc="-26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05" b="1" i="1">
                <a:solidFill>
                  <a:srgbClr val="45884B"/>
                </a:solidFill>
                <a:latin typeface="Century Gothic"/>
                <a:cs typeface="Century Gothic"/>
              </a:rPr>
              <a:t>ACESSAR  </a:t>
            </a:r>
            <a:r>
              <a:rPr dirty="0" sz="1400" spc="-190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00" b="1" i="1">
                <a:solidFill>
                  <a:srgbClr val="45884B"/>
                </a:solidFill>
                <a:latin typeface="Century Gothic"/>
                <a:cs typeface="Century Gothic"/>
              </a:rPr>
              <a:t>PRONAF?</a:t>
            </a:r>
            <a:endParaRPr sz="1400">
              <a:latin typeface="Century Gothic"/>
              <a:cs typeface="Century Gothic"/>
            </a:endParaRPr>
          </a:p>
          <a:p>
            <a:pPr marL="12700" marR="5080">
              <a:lnSpc>
                <a:spcPct val="112500"/>
              </a:lnSpc>
              <a:spcBef>
                <a:spcPts val="484"/>
              </a:spcBef>
            </a:pPr>
            <a:r>
              <a:rPr dirty="0" sz="1000" spc="25" b="1">
                <a:latin typeface="Calibri"/>
                <a:cs typeface="Calibri"/>
              </a:rPr>
              <a:t>Pode </a:t>
            </a:r>
            <a:r>
              <a:rPr dirty="0" sz="1000" spc="10" b="1">
                <a:latin typeface="Calibri"/>
                <a:cs typeface="Calibri"/>
              </a:rPr>
              <a:t>acessar </a:t>
            </a:r>
            <a:r>
              <a:rPr dirty="0" sz="1000" spc="25" b="1">
                <a:latin typeface="Calibri"/>
                <a:cs typeface="Calibri"/>
              </a:rPr>
              <a:t>o </a:t>
            </a:r>
            <a:r>
              <a:rPr dirty="0" sz="1000" spc="30" b="1">
                <a:latin typeface="Calibri"/>
                <a:cs typeface="Calibri"/>
              </a:rPr>
              <a:t>programa </a:t>
            </a:r>
            <a:r>
              <a:rPr dirty="0" sz="1000" spc="20" b="1">
                <a:latin typeface="Calibri"/>
                <a:cs typeface="Calibri"/>
              </a:rPr>
              <a:t>todos </a:t>
            </a:r>
            <a:r>
              <a:rPr dirty="0" sz="1000" spc="15" b="1">
                <a:latin typeface="Calibri"/>
                <a:cs typeface="Calibri"/>
              </a:rPr>
              <a:t>os  </a:t>
            </a:r>
            <a:r>
              <a:rPr dirty="0" sz="1000" spc="20" b="1">
                <a:latin typeface="Calibri"/>
                <a:cs typeface="Calibri"/>
              </a:rPr>
              <a:t>agricultores </a:t>
            </a:r>
            <a:r>
              <a:rPr dirty="0" sz="1000" spc="10" b="1">
                <a:latin typeface="Calibri"/>
                <a:cs typeface="Calibri"/>
              </a:rPr>
              <a:t>familiares </a:t>
            </a:r>
            <a:r>
              <a:rPr dirty="0" sz="1000" spc="25" b="1">
                <a:latin typeface="Calibri"/>
                <a:cs typeface="Calibri"/>
              </a:rPr>
              <a:t>que</a:t>
            </a:r>
            <a:r>
              <a:rPr dirty="0" sz="1000" spc="-1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possuam  </a:t>
            </a:r>
            <a:r>
              <a:rPr dirty="0" sz="1000" spc="10" b="1">
                <a:latin typeface="Calibri"/>
                <a:cs typeface="Calibri"/>
              </a:rPr>
              <a:t>a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Declaração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Aptidão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ao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PRONAF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5" b="1">
                <a:latin typeface="Calibri"/>
                <a:cs typeface="Calibri"/>
              </a:rPr>
              <a:t>-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-45" b="1">
                <a:latin typeface="Calibri"/>
                <a:cs typeface="Calibri"/>
              </a:rPr>
              <a:t>DAP.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68824" y="5588246"/>
            <a:ext cx="3564254" cy="37757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75" b="1" i="1">
                <a:solidFill>
                  <a:srgbClr val="45884B"/>
                </a:solidFill>
                <a:latin typeface="Century Gothic"/>
                <a:cs typeface="Century Gothic"/>
              </a:rPr>
              <a:t>QUEM </a:t>
            </a:r>
            <a:r>
              <a:rPr dirty="0" sz="1400" spc="-145" b="1" i="1">
                <a:solidFill>
                  <a:srgbClr val="45884B"/>
                </a:solidFill>
                <a:latin typeface="Century Gothic"/>
                <a:cs typeface="Century Gothic"/>
              </a:rPr>
              <a:t>SÃO </a:t>
            </a:r>
            <a:r>
              <a:rPr dirty="0" sz="1400" spc="-110" b="1" i="1">
                <a:solidFill>
                  <a:srgbClr val="45884B"/>
                </a:solidFill>
                <a:latin typeface="Century Gothic"/>
                <a:cs typeface="Century Gothic"/>
              </a:rPr>
              <a:t>OS </a:t>
            </a:r>
            <a:r>
              <a:rPr dirty="0" sz="1400" spc="-65" b="1" i="1">
                <a:solidFill>
                  <a:srgbClr val="45884B"/>
                </a:solidFill>
                <a:latin typeface="Century Gothic"/>
                <a:cs typeface="Century Gothic"/>
              </a:rPr>
              <a:t>BENEFICIÁRIOS </a:t>
            </a:r>
            <a:r>
              <a:rPr dirty="0" sz="1400" spc="-114" b="1" i="1">
                <a:solidFill>
                  <a:srgbClr val="45884B"/>
                </a:solidFill>
                <a:latin typeface="Century Gothic"/>
                <a:cs typeface="Century Gothic"/>
              </a:rPr>
              <a:t>DO</a:t>
            </a:r>
            <a:r>
              <a:rPr dirty="0" sz="1400" spc="-28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95" b="1" i="1">
                <a:solidFill>
                  <a:srgbClr val="45884B"/>
                </a:solidFill>
                <a:latin typeface="Century Gothic"/>
                <a:cs typeface="Century Gothic"/>
              </a:rPr>
              <a:t>PRONAF?</a:t>
            </a:r>
            <a:endParaRPr sz="1400">
              <a:latin typeface="Century Gothic"/>
              <a:cs typeface="Century Gothic"/>
            </a:endParaRPr>
          </a:p>
          <a:p>
            <a:pPr marL="95250" indent="-82550">
              <a:lnSpc>
                <a:spcPct val="100000"/>
              </a:lnSpc>
              <a:spcBef>
                <a:spcPts val="785"/>
              </a:spcBef>
              <a:buChar char="·"/>
              <a:tabLst>
                <a:tab pos="95250" algn="l"/>
              </a:tabLst>
            </a:pPr>
            <a:r>
              <a:rPr dirty="0" sz="1000" spc="20" b="1">
                <a:latin typeface="Calibri"/>
                <a:cs typeface="Calibri"/>
              </a:rPr>
              <a:t>Agricultores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Familiares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10" b="1">
                <a:latin typeface="Calibri"/>
                <a:cs typeface="Calibri"/>
              </a:rPr>
              <a:t>Beneficiários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35" b="1">
                <a:latin typeface="Calibri"/>
                <a:cs typeface="Calibri"/>
              </a:rPr>
              <a:t>do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Programa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Nacional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Reforma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Agrária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5" b="1">
                <a:latin typeface="Calibri"/>
                <a:cs typeface="Calibri"/>
              </a:rPr>
              <a:t>-</a:t>
            </a:r>
            <a:r>
              <a:rPr dirty="0" sz="1000" spc="-1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PNRA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25" b="1">
                <a:latin typeface="Calibri"/>
                <a:cs typeface="Calibri"/>
              </a:rPr>
              <a:t>Programa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Nacional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5" b="1">
                <a:latin typeface="Calibri"/>
                <a:cs typeface="Calibri"/>
              </a:rPr>
              <a:t>de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Crédito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Fundiário-</a:t>
            </a:r>
            <a:r>
              <a:rPr dirty="0" sz="1000" spc="-20" b="1">
                <a:latin typeface="Calibri"/>
                <a:cs typeface="Calibri"/>
              </a:rPr>
              <a:t> </a:t>
            </a:r>
            <a:r>
              <a:rPr dirty="0" sz="1000" spc="30" b="1">
                <a:latin typeface="Calibri"/>
                <a:cs typeface="Calibri"/>
              </a:rPr>
              <a:t>PNCF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15" b="1">
                <a:latin typeface="Calibri"/>
                <a:cs typeface="Calibri"/>
              </a:rPr>
              <a:t>Pescadores</a:t>
            </a:r>
            <a:r>
              <a:rPr dirty="0" sz="1000" spc="-25" b="1">
                <a:latin typeface="Calibri"/>
                <a:cs typeface="Calibri"/>
              </a:rPr>
              <a:t> </a:t>
            </a:r>
            <a:r>
              <a:rPr dirty="0" sz="1000" spc="15" b="1">
                <a:latin typeface="Calibri"/>
                <a:cs typeface="Calibri"/>
              </a:rPr>
              <a:t>Artesanais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15" b="1">
                <a:latin typeface="Calibri"/>
                <a:cs typeface="Calibri"/>
              </a:rPr>
              <a:t>Aquicultores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15" b="1">
                <a:latin typeface="Calibri"/>
                <a:cs typeface="Calibri"/>
              </a:rPr>
              <a:t>Silvicultores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20" b="1">
                <a:latin typeface="Calibri"/>
                <a:cs typeface="Calibri"/>
              </a:rPr>
              <a:t>Quilombolas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25" b="1">
                <a:latin typeface="Calibri"/>
                <a:cs typeface="Calibri"/>
              </a:rPr>
              <a:t>Indígenas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15" b="1">
                <a:latin typeface="Calibri"/>
                <a:cs typeface="Calibri"/>
              </a:rPr>
              <a:t>Extrativistas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15" b="1">
                <a:latin typeface="Calibri"/>
                <a:cs typeface="Calibri"/>
              </a:rPr>
              <a:t>Outros Povos</a:t>
            </a:r>
            <a:r>
              <a:rPr dirty="0" sz="1000" spc="-6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Tradicionais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20" b="1">
                <a:latin typeface="Calibri"/>
                <a:cs typeface="Calibri"/>
              </a:rPr>
              <a:t>Empreendimentos </a:t>
            </a:r>
            <a:r>
              <a:rPr dirty="0" sz="1000" spc="10" b="1">
                <a:latin typeface="Calibri"/>
                <a:cs typeface="Calibri"/>
              </a:rPr>
              <a:t>Familiares Rurais </a:t>
            </a:r>
            <a:r>
              <a:rPr dirty="0" sz="1000" spc="25" b="1">
                <a:latin typeface="Calibri"/>
                <a:cs typeface="Calibri"/>
              </a:rPr>
              <a:t>ou </a:t>
            </a:r>
            <a:r>
              <a:rPr dirty="0" sz="1000" spc="15" b="1">
                <a:latin typeface="Calibri"/>
                <a:cs typeface="Calibri"/>
              </a:rPr>
              <a:t>Pessoas</a:t>
            </a:r>
            <a:r>
              <a:rPr dirty="0" sz="1000" spc="-150" b="1">
                <a:latin typeface="Calibri"/>
                <a:cs typeface="Calibri"/>
              </a:rPr>
              <a:t> </a:t>
            </a:r>
            <a:r>
              <a:rPr dirty="0" sz="1000" spc="20" b="1">
                <a:latin typeface="Calibri"/>
                <a:cs typeface="Calibri"/>
              </a:rPr>
              <a:t>Jurídicas</a:t>
            </a:r>
            <a:endParaRPr sz="1000">
              <a:latin typeface="Calibri"/>
              <a:cs typeface="Calibri"/>
            </a:endParaRPr>
          </a:p>
          <a:p>
            <a:pPr marL="95250" indent="-82550">
              <a:lnSpc>
                <a:spcPct val="100000"/>
              </a:lnSpc>
              <a:spcBef>
                <a:spcPts val="300"/>
              </a:spcBef>
              <a:buChar char="·"/>
              <a:tabLst>
                <a:tab pos="95250" algn="l"/>
              </a:tabLst>
            </a:pPr>
            <a:r>
              <a:rPr dirty="0" sz="1000" spc="25" b="1">
                <a:latin typeface="Calibri"/>
                <a:cs typeface="Calibri"/>
              </a:rPr>
              <a:t>Organizações </a:t>
            </a:r>
            <a:r>
              <a:rPr dirty="0" sz="1000" spc="15" b="1">
                <a:latin typeface="Calibri"/>
                <a:cs typeface="Calibri"/>
              </a:rPr>
              <a:t>destes públicos: </a:t>
            </a:r>
            <a:r>
              <a:rPr dirty="0" sz="1000" spc="20" b="1">
                <a:latin typeface="Calibri"/>
                <a:cs typeface="Calibri"/>
              </a:rPr>
              <a:t>Cooperativas</a:t>
            </a:r>
            <a:r>
              <a:rPr dirty="0" sz="1000" spc="-160" b="1">
                <a:latin typeface="Calibri"/>
                <a:cs typeface="Calibri"/>
              </a:rPr>
              <a:t> </a:t>
            </a:r>
            <a:r>
              <a:rPr dirty="0" sz="1000" spc="10" b="1">
                <a:latin typeface="Calibri"/>
                <a:cs typeface="Calibri"/>
              </a:rPr>
              <a:t>e </a:t>
            </a:r>
            <a:r>
              <a:rPr dirty="0" sz="1000" spc="20" b="1">
                <a:latin typeface="Calibri"/>
                <a:cs typeface="Calibri"/>
              </a:rPr>
              <a:t>Associações</a:t>
            </a:r>
            <a:endParaRPr sz="1000">
              <a:latin typeface="Calibri"/>
              <a:cs typeface="Calibri"/>
            </a:endParaRPr>
          </a:p>
          <a:p>
            <a:pPr marL="12700" marR="945515">
              <a:lnSpc>
                <a:spcPct val="134200"/>
              </a:lnSpc>
              <a:spcBef>
                <a:spcPts val="665"/>
              </a:spcBef>
            </a:pPr>
            <a:r>
              <a:rPr dirty="0" sz="900" spc="15" b="1" i="1">
                <a:solidFill>
                  <a:srgbClr val="CA581A"/>
                </a:solidFill>
                <a:latin typeface="Calibri"/>
                <a:cs typeface="Calibri"/>
              </a:rPr>
              <a:t>O </a:t>
            </a:r>
            <a:r>
              <a:rPr dirty="0" sz="900" b="1" i="1">
                <a:solidFill>
                  <a:srgbClr val="CA581A"/>
                </a:solidFill>
                <a:latin typeface="Calibri"/>
                <a:cs typeface="Calibri"/>
              </a:rPr>
              <a:t>AGRICULTOR </a:t>
            </a:r>
            <a:r>
              <a:rPr dirty="0" sz="900" spc="-10" b="1" i="1">
                <a:solidFill>
                  <a:srgbClr val="CA581A"/>
                </a:solidFill>
                <a:latin typeface="Calibri"/>
                <a:cs typeface="Calibri"/>
              </a:rPr>
              <a:t>FAMILIAR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BENEFICIÁRIO </a:t>
            </a:r>
            <a:r>
              <a:rPr dirty="0" sz="900" spc="25" b="1" i="1">
                <a:solidFill>
                  <a:srgbClr val="CA581A"/>
                </a:solidFill>
                <a:latin typeface="Calibri"/>
                <a:cs typeface="Calibri"/>
              </a:rPr>
              <a:t>DO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PRONAF  </a:t>
            </a:r>
            <a:r>
              <a:rPr dirty="0" sz="900" spc="10" b="1" i="1">
                <a:solidFill>
                  <a:srgbClr val="CA581A"/>
                </a:solidFill>
                <a:latin typeface="Calibri"/>
                <a:cs typeface="Calibri"/>
              </a:rPr>
              <a:t>PODERÁ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ACESSAR </a:t>
            </a:r>
            <a:r>
              <a:rPr dirty="0" sz="900" spc="10" b="1" i="1">
                <a:solidFill>
                  <a:srgbClr val="CA581A"/>
                </a:solidFill>
                <a:latin typeface="Calibri"/>
                <a:cs typeface="Calibri"/>
              </a:rPr>
              <a:t>CRÉDITOS </a:t>
            </a:r>
            <a:r>
              <a:rPr dirty="0" sz="900" b="1" i="1">
                <a:solidFill>
                  <a:srgbClr val="CA581A"/>
                </a:solidFill>
                <a:latin typeface="Calibri"/>
                <a:cs typeface="Calibri"/>
              </a:rPr>
              <a:t>NAS </a:t>
            </a:r>
            <a:r>
              <a:rPr dirty="0" sz="900" spc="15" b="1" i="1">
                <a:solidFill>
                  <a:srgbClr val="CA581A"/>
                </a:solidFill>
                <a:latin typeface="Calibri"/>
                <a:cs typeface="Calibri"/>
              </a:rPr>
              <a:t>CONDIÇÕES </a:t>
            </a:r>
            <a:r>
              <a:rPr dirty="0" sz="900" spc="25" b="1" i="1">
                <a:solidFill>
                  <a:srgbClr val="CA581A"/>
                </a:solidFill>
                <a:latin typeface="Calibri"/>
                <a:cs typeface="Calibri"/>
              </a:rPr>
              <a:t>DO  </a:t>
            </a:r>
            <a:r>
              <a:rPr dirty="0" sz="900" spc="-15" b="1" i="1">
                <a:solidFill>
                  <a:srgbClr val="CA581A"/>
                </a:solidFill>
                <a:latin typeface="Calibri"/>
                <a:cs typeface="Calibri"/>
              </a:rPr>
              <a:t>PRONAMP, </a:t>
            </a:r>
            <a:r>
              <a:rPr dirty="0" sz="900" b="1" i="1">
                <a:solidFill>
                  <a:srgbClr val="CA581A"/>
                </a:solidFill>
                <a:latin typeface="Calibri"/>
                <a:cs typeface="Calibri"/>
              </a:rPr>
              <a:t>MANTENDO-SE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BENEFICIÁRIO </a:t>
            </a:r>
            <a:r>
              <a:rPr dirty="0" sz="900" spc="25" b="1" i="1">
                <a:solidFill>
                  <a:srgbClr val="CA581A"/>
                </a:solidFill>
                <a:latin typeface="Calibri"/>
                <a:cs typeface="Calibri"/>
              </a:rPr>
              <a:t>DO</a:t>
            </a:r>
            <a:r>
              <a:rPr dirty="0" sz="900" spc="-155" b="1" i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900" spc="-5" b="1" i="1">
                <a:solidFill>
                  <a:srgbClr val="CA581A"/>
                </a:solidFill>
                <a:latin typeface="Calibri"/>
                <a:cs typeface="Calibri"/>
              </a:rPr>
              <a:t>PRONAF,  </a:t>
            </a:r>
            <a:r>
              <a:rPr dirty="0" sz="900" spc="-10" b="1" i="1">
                <a:solidFill>
                  <a:srgbClr val="CA581A"/>
                </a:solidFill>
                <a:latin typeface="Calibri"/>
                <a:cs typeface="Calibri"/>
              </a:rPr>
              <a:t>PORÉM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DEVERÁ </a:t>
            </a:r>
            <a:r>
              <a:rPr dirty="0" sz="900" spc="-5" b="1" i="1">
                <a:solidFill>
                  <a:srgbClr val="CA581A"/>
                </a:solidFill>
                <a:latin typeface="Calibri"/>
                <a:cs typeface="Calibri"/>
              </a:rPr>
              <a:t>OPTAR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POR </a:t>
            </a:r>
            <a:r>
              <a:rPr dirty="0" sz="900" b="1" i="1">
                <a:solidFill>
                  <a:srgbClr val="CA581A"/>
                </a:solidFill>
                <a:latin typeface="Calibri"/>
                <a:cs typeface="Calibri"/>
              </a:rPr>
              <a:t>QUAL </a:t>
            </a:r>
            <a:r>
              <a:rPr dirty="0" sz="900" spc="25" b="1" i="1">
                <a:solidFill>
                  <a:srgbClr val="CA581A"/>
                </a:solidFill>
                <a:latin typeface="Calibri"/>
                <a:cs typeface="Calibri"/>
              </a:rPr>
              <a:t>DOS </a:t>
            </a:r>
            <a:r>
              <a:rPr dirty="0" sz="900" spc="10" b="1" i="1">
                <a:solidFill>
                  <a:srgbClr val="CA581A"/>
                </a:solidFill>
                <a:latin typeface="Calibri"/>
                <a:cs typeface="Calibri"/>
              </a:rPr>
              <a:t>CRÉDITOS 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PRETENDE ACESSAR NAQUELE </a:t>
            </a:r>
            <a:r>
              <a:rPr dirty="0" sz="900" b="1" i="1">
                <a:solidFill>
                  <a:srgbClr val="CA581A"/>
                </a:solidFill>
                <a:latin typeface="Calibri"/>
                <a:cs typeface="Calibri"/>
              </a:rPr>
              <a:t>ANO </a:t>
            </a:r>
            <a:r>
              <a:rPr dirty="0" sz="900" spc="10" b="1" i="1">
                <a:solidFill>
                  <a:srgbClr val="CA581A"/>
                </a:solidFill>
                <a:latin typeface="Calibri"/>
                <a:cs typeface="Calibri"/>
              </a:rPr>
              <a:t>AGRÍCOLA  </a:t>
            </a:r>
            <a:r>
              <a:rPr dirty="0" sz="900" b="1" i="1">
                <a:solidFill>
                  <a:srgbClr val="CA581A"/>
                </a:solidFill>
                <a:latin typeface="Calibri"/>
                <a:cs typeface="Calibri"/>
              </a:rPr>
              <a:t>(PRONAF </a:t>
            </a:r>
            <a:r>
              <a:rPr dirty="0" sz="900" spc="5" b="1" i="1">
                <a:solidFill>
                  <a:srgbClr val="CA581A"/>
                </a:solidFill>
                <a:latin typeface="Calibri"/>
                <a:cs typeface="Calibri"/>
              </a:rPr>
              <a:t>OU</a:t>
            </a:r>
            <a:r>
              <a:rPr dirty="0" sz="900" spc="-85" b="1" i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900" spc="-15" b="1" i="1">
                <a:solidFill>
                  <a:srgbClr val="CA581A"/>
                </a:solidFill>
                <a:latin typeface="Calibri"/>
                <a:cs typeface="Calibri"/>
              </a:rPr>
              <a:t>PRONAMP).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0749" y="9050346"/>
            <a:ext cx="221043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programa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financia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atividade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produtiva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agricultores familiares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juros  subsidiados, estimulando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geração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trabalho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renda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campo.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346700" y="3952058"/>
            <a:ext cx="13620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Pronaf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possui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linhas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346700" y="4123508"/>
            <a:ext cx="14801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custeio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investimento</a:t>
            </a:r>
            <a:r>
              <a:rPr dirty="0" sz="1000" spc="-1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346700" y="4294958"/>
            <a:ext cx="16827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diversas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finalidades,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000" spc="-1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plantio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46700" y="4466408"/>
            <a:ext cx="16395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ampliação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modernização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346700" y="4637858"/>
            <a:ext cx="14001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estrutura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000" spc="-1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produção.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23297" y="472432"/>
            <a:ext cx="2032000" cy="4335145"/>
          </a:xfrm>
          <a:prstGeom prst="rect">
            <a:avLst/>
          </a:prstGeom>
        </p:spPr>
        <p:txBody>
          <a:bodyPr wrap="square" lIns="0" tIns="6985" rIns="0" bIns="0" rtlCol="0" vert="horz">
            <a:spAutoFit/>
          </a:bodyPr>
          <a:lstStyle/>
          <a:p>
            <a:pPr algn="just" marL="12700" marR="5080">
              <a:lnSpc>
                <a:spcPct val="112300"/>
              </a:lnSpc>
              <a:spcBef>
                <a:spcPts val="55"/>
              </a:spcBef>
            </a:pPr>
            <a:r>
              <a:rPr dirty="0" sz="1200" spc="-35" b="1">
                <a:latin typeface="Century Gothic"/>
                <a:cs typeface="Century Gothic"/>
              </a:rPr>
              <a:t>2017 </a:t>
            </a:r>
            <a:r>
              <a:rPr dirty="0" sz="1200" b="1">
                <a:latin typeface="Century Gothic"/>
                <a:cs typeface="Century Gothic"/>
              </a:rPr>
              <a:t>– </a:t>
            </a:r>
            <a:r>
              <a:rPr dirty="0" sz="1000" spc="25">
                <a:latin typeface="Calibri"/>
                <a:cs typeface="Calibri"/>
              </a:rPr>
              <a:t>Publicado </a:t>
            </a:r>
            <a:r>
              <a:rPr dirty="0" sz="1000" spc="20">
                <a:latin typeface="Calibri"/>
                <a:cs typeface="Calibri"/>
              </a:rPr>
              <a:t>em maio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-45">
                <a:latin typeface="Calibri"/>
                <a:cs typeface="Calibri"/>
              </a:rPr>
              <a:t>2017, 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30">
                <a:latin typeface="Calibri"/>
                <a:cs typeface="Calibri"/>
              </a:rPr>
              <a:t>decreto </a:t>
            </a:r>
            <a:r>
              <a:rPr dirty="0" sz="1000" spc="40">
                <a:latin typeface="Calibri"/>
                <a:cs typeface="Calibri"/>
              </a:rPr>
              <a:t>dispões </a:t>
            </a:r>
            <a:r>
              <a:rPr dirty="0" sz="1000" spc="30">
                <a:latin typeface="Calibri"/>
                <a:cs typeface="Calibri"/>
              </a:rPr>
              <a:t>sobre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40">
                <a:latin typeface="Calibri"/>
                <a:cs typeface="Calibri"/>
              </a:rPr>
              <a:t>Unidade  </a:t>
            </a:r>
            <a:r>
              <a:rPr dirty="0" sz="1000" spc="10">
                <a:latin typeface="Calibri"/>
                <a:cs typeface="Calibri"/>
              </a:rPr>
              <a:t>Familiar </a:t>
            </a:r>
            <a:r>
              <a:rPr dirty="0" sz="1000" spc="25">
                <a:latin typeface="Calibri"/>
                <a:cs typeface="Calibri"/>
              </a:rPr>
              <a:t>de Produção </a:t>
            </a:r>
            <a:r>
              <a:rPr dirty="0" sz="1000" spc="20">
                <a:latin typeface="Calibri"/>
                <a:cs typeface="Calibri"/>
              </a:rPr>
              <a:t>Agrária </a:t>
            </a:r>
            <a:r>
              <a:rPr dirty="0" sz="1000" spc="-10">
                <a:latin typeface="Calibri"/>
                <a:cs typeface="Calibri"/>
              </a:rPr>
              <a:t>(UFPA),  </a:t>
            </a:r>
            <a:r>
              <a:rPr dirty="0" sz="1000" spc="20">
                <a:latin typeface="Calibri"/>
                <a:cs typeface="Calibri"/>
              </a:rPr>
              <a:t>institui o </a:t>
            </a:r>
            <a:r>
              <a:rPr dirty="0" sz="1000" spc="25">
                <a:latin typeface="Calibri"/>
                <a:cs typeface="Calibri"/>
              </a:rPr>
              <a:t>Cadastro Nacional da </a:t>
            </a:r>
            <a:r>
              <a:rPr dirty="0" sz="1000" spc="30">
                <a:latin typeface="Calibri"/>
                <a:cs typeface="Calibri"/>
              </a:rPr>
              <a:t>Agri-  </a:t>
            </a:r>
            <a:r>
              <a:rPr dirty="0" sz="1000" spc="15">
                <a:latin typeface="Calibri"/>
                <a:cs typeface="Calibri"/>
              </a:rPr>
              <a:t>cultura </a:t>
            </a:r>
            <a:r>
              <a:rPr dirty="0" sz="1000" spc="10">
                <a:latin typeface="Calibri"/>
                <a:cs typeface="Calibri"/>
              </a:rPr>
              <a:t>Familiar </a:t>
            </a:r>
            <a:r>
              <a:rPr dirty="0" sz="1000" spc="20">
                <a:latin typeface="Calibri"/>
                <a:cs typeface="Calibri"/>
              </a:rPr>
              <a:t>(CAF)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5">
                <a:latin typeface="Calibri"/>
                <a:cs typeface="Calibri"/>
              </a:rPr>
              <a:t>regulamenta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Lei </a:t>
            </a:r>
            <a:r>
              <a:rPr dirty="0" sz="1000" spc="-15">
                <a:latin typeface="Calibri"/>
                <a:cs typeface="Calibri"/>
              </a:rPr>
              <a:t>11.326/2006. </a:t>
            </a:r>
            <a:r>
              <a:rPr dirty="0" sz="1000" spc="30">
                <a:latin typeface="Calibri"/>
                <a:cs typeface="Calibri"/>
              </a:rPr>
              <a:t>A </a:t>
            </a:r>
            <a:r>
              <a:rPr dirty="0" sz="1000" spc="5">
                <a:latin typeface="Calibri"/>
                <a:cs typeface="Calibri"/>
              </a:rPr>
              <a:t>UFPA </a:t>
            </a:r>
            <a:r>
              <a:rPr dirty="0" sz="1000">
                <a:latin typeface="Calibri"/>
                <a:cs typeface="Calibri"/>
              </a:rPr>
              <a:t>é </a:t>
            </a:r>
            <a:r>
              <a:rPr dirty="0" sz="1000" spc="20">
                <a:latin typeface="Calibri"/>
                <a:cs typeface="Calibri"/>
              </a:rPr>
              <a:t>conjunto 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40">
                <a:latin typeface="Calibri"/>
                <a:cs typeface="Calibri"/>
              </a:rPr>
              <a:t>indivíduos composto </a:t>
            </a:r>
            <a:r>
              <a:rPr dirty="0" sz="1000" spc="30">
                <a:latin typeface="Calibri"/>
                <a:cs typeface="Calibri"/>
              </a:rPr>
              <a:t>por </a:t>
            </a:r>
            <a:r>
              <a:rPr dirty="0" sz="1000" spc="25">
                <a:latin typeface="Calibri"/>
                <a:cs typeface="Calibri"/>
              </a:rPr>
              <a:t>família  </a:t>
            </a:r>
            <a:r>
              <a:rPr dirty="0" sz="1000" spc="30">
                <a:latin typeface="Calibri"/>
                <a:cs typeface="Calibri"/>
              </a:rPr>
              <a:t>que </a:t>
            </a:r>
            <a:r>
              <a:rPr dirty="0" sz="1000" spc="25">
                <a:latin typeface="Calibri"/>
                <a:cs typeface="Calibri"/>
              </a:rPr>
              <a:t>explore </a:t>
            </a:r>
            <a:r>
              <a:rPr dirty="0" sz="1000" spc="30">
                <a:latin typeface="Calibri"/>
                <a:cs typeface="Calibri"/>
              </a:rPr>
              <a:t>uma combinação de </a:t>
            </a:r>
            <a:r>
              <a:rPr dirty="0" sz="1000" spc="10">
                <a:latin typeface="Calibri"/>
                <a:cs typeface="Calibri"/>
              </a:rPr>
              <a:t>fa-  tores </a:t>
            </a:r>
            <a:r>
              <a:rPr dirty="0" sz="1000" spc="30">
                <a:latin typeface="Calibri"/>
                <a:cs typeface="Calibri"/>
              </a:rPr>
              <a:t>de </a:t>
            </a:r>
            <a:r>
              <a:rPr dirty="0" sz="1000" spc="25">
                <a:latin typeface="Calibri"/>
                <a:cs typeface="Calibri"/>
              </a:rPr>
              <a:t>produção, </a:t>
            </a:r>
            <a:r>
              <a:rPr dirty="0" sz="1000" spc="35">
                <a:latin typeface="Calibri"/>
                <a:cs typeface="Calibri"/>
              </a:rPr>
              <a:t>com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30">
                <a:latin typeface="Calibri"/>
                <a:cs typeface="Calibri"/>
              </a:rPr>
              <a:t>finalidade  </a:t>
            </a:r>
            <a:r>
              <a:rPr dirty="0" sz="1000" spc="25">
                <a:latin typeface="Calibri"/>
                <a:cs typeface="Calibri"/>
              </a:rPr>
              <a:t>de </a:t>
            </a:r>
            <a:r>
              <a:rPr dirty="0" sz="1000" spc="10">
                <a:latin typeface="Calibri"/>
                <a:cs typeface="Calibri"/>
              </a:rPr>
              <a:t>atender </a:t>
            </a:r>
            <a:r>
              <a:rPr dirty="0" sz="1000">
                <a:latin typeface="Calibri"/>
                <a:cs typeface="Calibri"/>
              </a:rPr>
              <a:t>à </a:t>
            </a:r>
            <a:r>
              <a:rPr dirty="0" sz="1000" spc="15">
                <a:latin typeface="Calibri"/>
                <a:cs typeface="Calibri"/>
              </a:rPr>
              <a:t>própria subsistência </a:t>
            </a:r>
            <a:r>
              <a:rPr dirty="0" sz="1000">
                <a:latin typeface="Calibri"/>
                <a:cs typeface="Calibri"/>
              </a:rPr>
              <a:t>e à  </a:t>
            </a:r>
            <a:r>
              <a:rPr dirty="0" sz="1000" spc="15">
                <a:latin typeface="Calibri"/>
                <a:cs typeface="Calibri"/>
              </a:rPr>
              <a:t>demanda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da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sociedade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por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alimentos,  </a:t>
            </a:r>
            <a:r>
              <a:rPr dirty="0" sz="1000" spc="5">
                <a:latin typeface="Calibri"/>
                <a:cs typeface="Calibri"/>
              </a:rPr>
              <a:t>outros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bens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serviços,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que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resida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no  </a:t>
            </a:r>
            <a:r>
              <a:rPr dirty="0" sz="1000" spc="10">
                <a:latin typeface="Calibri"/>
                <a:cs typeface="Calibri"/>
              </a:rPr>
              <a:t>estabelecimento </a:t>
            </a:r>
            <a:r>
              <a:rPr dirty="0" sz="1000" spc="20">
                <a:latin typeface="Calibri"/>
                <a:cs typeface="Calibri"/>
              </a:rPr>
              <a:t>ou </a:t>
            </a:r>
            <a:r>
              <a:rPr dirty="0" sz="1000" spc="15">
                <a:latin typeface="Calibri"/>
                <a:cs typeface="Calibri"/>
              </a:rPr>
              <a:t>em </a:t>
            </a:r>
            <a:r>
              <a:rPr dirty="0" sz="1000" spc="10">
                <a:latin typeface="Calibri"/>
                <a:cs typeface="Calibri"/>
              </a:rPr>
              <a:t>local</a:t>
            </a:r>
            <a:r>
              <a:rPr dirty="0" sz="1000" spc="-135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próximo 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-10">
                <a:latin typeface="Calibri"/>
                <a:cs typeface="Calibri"/>
              </a:rPr>
              <a:t>ele. </a:t>
            </a:r>
            <a:r>
              <a:rPr dirty="0" sz="1000" spc="-5">
                <a:latin typeface="Calibri"/>
                <a:cs typeface="Calibri"/>
              </a:rPr>
              <a:t>Para </a:t>
            </a:r>
            <a:r>
              <a:rPr dirty="0" sz="1000" spc="10">
                <a:latin typeface="Calibri"/>
                <a:cs typeface="Calibri"/>
              </a:rPr>
              <a:t>definição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5">
                <a:latin typeface="Calibri"/>
                <a:cs typeface="Calibri"/>
              </a:rPr>
              <a:t>classificação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 spc="25">
                <a:latin typeface="Calibri"/>
                <a:cs typeface="Calibri"/>
              </a:rPr>
              <a:t>agricultura </a:t>
            </a:r>
            <a:r>
              <a:rPr dirty="0" sz="1000" spc="15">
                <a:latin typeface="Calibri"/>
                <a:cs typeface="Calibri"/>
              </a:rPr>
              <a:t>familiar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25">
                <a:latin typeface="Calibri"/>
                <a:cs typeface="Calibri"/>
              </a:rPr>
              <a:t>Decreto consi-  </a:t>
            </a:r>
            <a:r>
              <a:rPr dirty="0" sz="1000" spc="20">
                <a:latin typeface="Calibri"/>
                <a:cs typeface="Calibri"/>
              </a:rPr>
              <a:t>dera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Família,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25">
                <a:latin typeface="Calibri"/>
                <a:cs typeface="Calibri"/>
              </a:rPr>
              <a:t>estabelecimento, </a:t>
            </a:r>
            <a:r>
              <a:rPr dirty="0" sz="1000" spc="20">
                <a:latin typeface="Calibri"/>
                <a:cs typeface="Calibri"/>
              </a:rPr>
              <a:t>o  </a:t>
            </a:r>
            <a:r>
              <a:rPr dirty="0" sz="1000" spc="30">
                <a:latin typeface="Calibri"/>
                <a:cs typeface="Calibri"/>
              </a:rPr>
              <a:t>módulo </a:t>
            </a:r>
            <a:r>
              <a:rPr dirty="0" sz="1000">
                <a:latin typeface="Calibri"/>
                <a:cs typeface="Calibri"/>
              </a:rPr>
              <a:t>fiscal, </a:t>
            </a:r>
            <a:r>
              <a:rPr dirty="0" sz="1000" spc="20">
                <a:latin typeface="Calibri"/>
                <a:cs typeface="Calibri"/>
              </a:rPr>
              <a:t>o </a:t>
            </a:r>
            <a:r>
              <a:rPr dirty="0" sz="1000" spc="15">
                <a:latin typeface="Calibri"/>
                <a:cs typeface="Calibri"/>
              </a:rPr>
              <a:t>imóvel agrário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20">
                <a:latin typeface="Calibri"/>
                <a:cs typeface="Calibri"/>
              </a:rPr>
              <a:t>em-  </a:t>
            </a:r>
            <a:r>
              <a:rPr dirty="0" sz="1000" spc="10">
                <a:latin typeface="Calibri"/>
                <a:cs typeface="Calibri"/>
              </a:rPr>
              <a:t>preendimento </a:t>
            </a:r>
            <a:r>
              <a:rPr dirty="0" sz="1000" spc="-5">
                <a:latin typeface="Calibri"/>
                <a:cs typeface="Calibri"/>
              </a:rPr>
              <a:t>familiar </a:t>
            </a:r>
            <a:r>
              <a:rPr dirty="0" sz="1000" spc="-15">
                <a:latin typeface="Calibri"/>
                <a:cs typeface="Calibri"/>
              </a:rPr>
              <a:t>rural, </a:t>
            </a:r>
            <a:r>
              <a:rPr dirty="0" sz="1000" spc="20">
                <a:latin typeface="Calibri"/>
                <a:cs typeface="Calibri"/>
              </a:rPr>
              <a:t>que </a:t>
            </a:r>
            <a:r>
              <a:rPr dirty="0" sz="1000" spc="-10">
                <a:latin typeface="Calibri"/>
                <a:cs typeface="Calibri"/>
              </a:rPr>
              <a:t>trata  </a:t>
            </a:r>
            <a:r>
              <a:rPr dirty="0" sz="1000" spc="15">
                <a:latin typeface="Calibri"/>
                <a:cs typeface="Calibri"/>
              </a:rPr>
              <a:t>da </a:t>
            </a:r>
            <a:r>
              <a:rPr dirty="0" sz="1000" spc="5">
                <a:latin typeface="Calibri"/>
                <a:cs typeface="Calibri"/>
              </a:rPr>
              <a:t>empresa </a:t>
            </a:r>
            <a:r>
              <a:rPr dirty="0" sz="1000" spc="-5">
                <a:latin typeface="Calibri"/>
                <a:cs typeface="Calibri"/>
              </a:rPr>
              <a:t>familiar </a:t>
            </a:r>
            <a:r>
              <a:rPr dirty="0" sz="1000" spc="-20">
                <a:latin typeface="Calibri"/>
                <a:cs typeface="Calibri"/>
              </a:rPr>
              <a:t>rural; </a:t>
            </a:r>
            <a:r>
              <a:rPr dirty="0" sz="1000" spc="10">
                <a:latin typeface="Calibri"/>
                <a:cs typeface="Calibri"/>
              </a:rPr>
              <a:t>cooperativa  </a:t>
            </a:r>
            <a:r>
              <a:rPr dirty="0" sz="1000" spc="30">
                <a:latin typeface="Calibri"/>
                <a:cs typeface="Calibri"/>
              </a:rPr>
              <a:t>singular </a:t>
            </a:r>
            <a:r>
              <a:rPr dirty="0" sz="1000" spc="25">
                <a:latin typeface="Calibri"/>
                <a:cs typeface="Calibri"/>
              </a:rPr>
              <a:t>da agricultura </a:t>
            </a:r>
            <a:r>
              <a:rPr dirty="0" sz="1000" spc="10">
                <a:latin typeface="Calibri"/>
                <a:cs typeface="Calibri"/>
              </a:rPr>
              <a:t>familiar; </a:t>
            </a:r>
            <a:r>
              <a:rPr dirty="0" sz="1000" spc="30">
                <a:latin typeface="Calibri"/>
                <a:cs typeface="Calibri"/>
              </a:rPr>
              <a:t>coo-  </a:t>
            </a:r>
            <a:r>
              <a:rPr dirty="0" sz="1000" spc="5">
                <a:latin typeface="Calibri"/>
                <a:cs typeface="Calibri"/>
              </a:rPr>
              <a:t>perativa </a:t>
            </a:r>
            <a:r>
              <a:rPr dirty="0" sz="1000">
                <a:latin typeface="Calibri"/>
                <a:cs typeface="Calibri"/>
              </a:rPr>
              <a:t>central </a:t>
            </a:r>
            <a:r>
              <a:rPr dirty="0" sz="1000" spc="15">
                <a:latin typeface="Calibri"/>
                <a:cs typeface="Calibri"/>
              </a:rPr>
              <a:t>da </a:t>
            </a:r>
            <a:r>
              <a:rPr dirty="0" sz="1000" spc="5">
                <a:latin typeface="Calibri"/>
                <a:cs typeface="Calibri"/>
              </a:rPr>
              <a:t>agricultura </a:t>
            </a:r>
            <a:r>
              <a:rPr dirty="0" sz="1000" spc="-5">
                <a:latin typeface="Calibri"/>
                <a:cs typeface="Calibri"/>
              </a:rPr>
              <a:t>familiar  </a:t>
            </a:r>
            <a:r>
              <a:rPr dirty="0" sz="1000">
                <a:latin typeface="Calibri"/>
                <a:cs typeface="Calibri"/>
              </a:rPr>
              <a:t>e </a:t>
            </a:r>
            <a:r>
              <a:rPr dirty="0" sz="1000" spc="30">
                <a:latin typeface="Calibri"/>
                <a:cs typeface="Calibri"/>
              </a:rPr>
              <a:t>associação da agricultura </a:t>
            </a:r>
            <a:r>
              <a:rPr dirty="0" sz="1000" spc="10">
                <a:latin typeface="Calibri"/>
                <a:cs typeface="Calibri"/>
              </a:rPr>
              <a:t>familiar.  Em</a:t>
            </a:r>
            <a:r>
              <a:rPr dirty="0" sz="1000" spc="-45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que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pese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objetivo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e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abrangência  </a:t>
            </a:r>
            <a:r>
              <a:rPr dirty="0" sz="1000" spc="30">
                <a:latin typeface="Calibri"/>
                <a:cs typeface="Calibri"/>
              </a:rPr>
              <a:t>do </a:t>
            </a:r>
            <a:r>
              <a:rPr dirty="0" sz="1000" spc="-5">
                <a:latin typeface="Calibri"/>
                <a:cs typeface="Calibri"/>
              </a:rPr>
              <a:t>CAF,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20">
                <a:latin typeface="Calibri"/>
                <a:cs typeface="Calibri"/>
              </a:rPr>
              <a:t>DAP </a:t>
            </a:r>
            <a:r>
              <a:rPr dirty="0" sz="1000" spc="15">
                <a:latin typeface="Calibri"/>
                <a:cs typeface="Calibri"/>
              </a:rPr>
              <a:t>continua </a:t>
            </a:r>
            <a:r>
              <a:rPr dirty="0" sz="1000" spc="20">
                <a:latin typeface="Calibri"/>
                <a:cs typeface="Calibri"/>
              </a:rPr>
              <a:t>sendo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prin-  </a:t>
            </a:r>
            <a:r>
              <a:rPr dirty="0" sz="1000" spc="10">
                <a:latin typeface="Calibri"/>
                <a:cs typeface="Calibri"/>
              </a:rPr>
              <a:t>cipal </a:t>
            </a:r>
            <a:r>
              <a:rPr dirty="0" sz="1000">
                <a:latin typeface="Calibri"/>
                <a:cs typeface="Calibri"/>
              </a:rPr>
              <a:t>referência à </a:t>
            </a:r>
            <a:r>
              <a:rPr dirty="0" sz="1000" spc="5">
                <a:latin typeface="Calibri"/>
                <a:cs typeface="Calibri"/>
              </a:rPr>
              <a:t>agricultura</a:t>
            </a:r>
            <a:r>
              <a:rPr dirty="0" sz="1000" spc="-65">
                <a:latin typeface="Calibri"/>
                <a:cs typeface="Calibri"/>
              </a:rPr>
              <a:t> </a:t>
            </a:r>
            <a:r>
              <a:rPr dirty="0" sz="1000" spc="-15">
                <a:latin typeface="Calibri"/>
                <a:cs typeface="Calibri"/>
              </a:rPr>
              <a:t>familiar.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21360000">
            <a:off x="1625586" y="469586"/>
            <a:ext cx="2409642" cy="1168400"/>
          </a:xfrm>
          <a:prstGeom prst="rect">
            <a:avLst/>
          </a:prstGeom>
        </p:spPr>
        <p:txBody>
          <a:bodyPr wrap="square" lIns="0" tIns="1206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0"/>
              </a:spcBef>
            </a:pPr>
            <a:r>
              <a:rPr dirty="0" sz="9200" spc="-1065">
                <a:solidFill>
                  <a:srgbClr val="45884B"/>
                </a:solidFill>
                <a:latin typeface="Segoe Script"/>
                <a:cs typeface="Segoe Script"/>
              </a:rPr>
              <a:t>2</a:t>
            </a:r>
            <a:r>
              <a:rPr dirty="0" sz="9200" spc="-1065">
                <a:solidFill>
                  <a:srgbClr val="45884B"/>
                </a:solidFill>
                <a:latin typeface="Segoe Script"/>
                <a:cs typeface="Segoe Script"/>
              </a:rPr>
              <a:t>5</a:t>
            </a:r>
            <a:endParaRPr sz="9200">
              <a:latin typeface="Segoe Script"/>
              <a:cs typeface="Segoe Script"/>
            </a:endParaRPr>
          </a:p>
        </p:txBody>
      </p:sp>
      <p:sp>
        <p:nvSpPr>
          <p:cNvPr id="31" name="object 31"/>
          <p:cNvSpPr txBox="1"/>
          <p:nvPr/>
        </p:nvSpPr>
        <p:spPr>
          <a:xfrm rot="21360000">
            <a:off x="3541909" y="944514"/>
            <a:ext cx="1238425" cy="4400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465"/>
              </a:lnSpc>
            </a:pPr>
            <a:r>
              <a:rPr dirty="0" sz="3450" spc="-30" i="1">
                <a:solidFill>
                  <a:srgbClr val="45884B"/>
                </a:solidFill>
                <a:latin typeface="Segoe Script"/>
                <a:cs typeface="Segoe Script"/>
              </a:rPr>
              <a:t>An</a:t>
            </a:r>
            <a:r>
              <a:rPr dirty="0" baseline="1610" sz="5175" spc="-44" i="1">
                <a:solidFill>
                  <a:srgbClr val="45884B"/>
                </a:solidFill>
                <a:latin typeface="Segoe Script"/>
                <a:cs typeface="Segoe Script"/>
              </a:rPr>
              <a:t>o</a:t>
            </a:r>
            <a:r>
              <a:rPr dirty="0" baseline="2415" sz="5175" spc="-44" i="1">
                <a:solidFill>
                  <a:srgbClr val="45884B"/>
                </a:solidFill>
                <a:latin typeface="Segoe Script"/>
                <a:cs typeface="Segoe Script"/>
              </a:rPr>
              <a:t>s</a:t>
            </a:r>
            <a:endParaRPr baseline="2415" sz="5175">
              <a:latin typeface="Segoe Script"/>
              <a:cs typeface="Segoe Script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69999" y="1968244"/>
            <a:ext cx="0" cy="5276215"/>
          </a:xfrm>
          <a:custGeom>
            <a:avLst/>
            <a:gdLst/>
            <a:ahLst/>
            <a:cxnLst/>
            <a:rect l="l" t="t" r="r" b="b"/>
            <a:pathLst>
              <a:path w="0" h="5276215">
                <a:moveTo>
                  <a:pt x="0" y="0"/>
                </a:moveTo>
                <a:lnTo>
                  <a:pt x="0" y="5275795"/>
                </a:lnTo>
              </a:path>
            </a:pathLst>
          </a:custGeom>
          <a:ln w="635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922824" y="1968244"/>
            <a:ext cx="0" cy="4247515"/>
          </a:xfrm>
          <a:custGeom>
            <a:avLst/>
            <a:gdLst/>
            <a:ahLst/>
            <a:cxnLst/>
            <a:rect l="l" t="t" r="r" b="b"/>
            <a:pathLst>
              <a:path w="0" h="4247515">
                <a:moveTo>
                  <a:pt x="0" y="0"/>
                </a:moveTo>
                <a:lnTo>
                  <a:pt x="0" y="4247095"/>
                </a:lnTo>
              </a:path>
            </a:pathLst>
          </a:custGeom>
          <a:ln w="635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7400652" y="7276893"/>
            <a:ext cx="130810" cy="871219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latin typeface="Calibri"/>
                <a:cs typeface="Calibri"/>
              </a:rPr>
              <a:t>Divulgação </a:t>
            </a:r>
            <a:r>
              <a:rPr dirty="0" sz="700" spc="-75">
                <a:latin typeface="Calibri"/>
                <a:cs typeface="Calibri"/>
              </a:rPr>
              <a:t>AEN/Jaelsin</a:t>
            </a:r>
            <a:r>
              <a:rPr dirty="0" sz="700" spc="-25">
                <a:latin typeface="Calibri"/>
                <a:cs typeface="Calibri"/>
              </a:rPr>
              <a:t> </a:t>
            </a:r>
            <a:r>
              <a:rPr dirty="0" sz="700" spc="-65">
                <a:latin typeface="Calibri"/>
                <a:cs typeface="Calibri"/>
              </a:rPr>
              <a:t>Lucas.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7299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8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942794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latin typeface="Arial"/>
                <a:cs typeface="Arial"/>
              </a:rPr>
              <a:t>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91993" cy="10439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820887" y="6784758"/>
            <a:ext cx="3371105" cy="2950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820893" y="9735108"/>
            <a:ext cx="3371215" cy="0"/>
          </a:xfrm>
          <a:custGeom>
            <a:avLst/>
            <a:gdLst/>
            <a:ahLst/>
            <a:cxnLst/>
            <a:rect l="l" t="t" r="r" b="b"/>
            <a:pathLst>
              <a:path w="3371215" h="0">
                <a:moveTo>
                  <a:pt x="0" y="0"/>
                </a:moveTo>
                <a:lnTo>
                  <a:pt x="3371100" y="0"/>
                </a:lnTo>
              </a:path>
            </a:pathLst>
          </a:custGeom>
          <a:ln w="635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820893" y="6784746"/>
            <a:ext cx="3371215" cy="2950845"/>
          </a:xfrm>
          <a:custGeom>
            <a:avLst/>
            <a:gdLst/>
            <a:ahLst/>
            <a:cxnLst/>
            <a:rect l="l" t="t" r="r" b="b"/>
            <a:pathLst>
              <a:path w="3371215" h="2950845">
                <a:moveTo>
                  <a:pt x="3371100" y="0"/>
                </a:moveTo>
                <a:lnTo>
                  <a:pt x="0" y="0"/>
                </a:lnTo>
                <a:lnTo>
                  <a:pt x="0" y="2950362"/>
                </a:lnTo>
              </a:path>
            </a:pathLst>
          </a:custGeom>
          <a:ln w="635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446802" y="6510914"/>
            <a:ext cx="1747520" cy="607695"/>
          </a:xfrm>
          <a:custGeom>
            <a:avLst/>
            <a:gdLst/>
            <a:ahLst/>
            <a:cxnLst/>
            <a:rect l="l" t="t" r="r" b="b"/>
            <a:pathLst>
              <a:path w="1747519" h="607695">
                <a:moveTo>
                  <a:pt x="1747393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07402"/>
                </a:lnTo>
                <a:lnTo>
                  <a:pt x="1747393" y="607402"/>
                </a:lnTo>
                <a:lnTo>
                  <a:pt x="17473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446802" y="6510914"/>
            <a:ext cx="1747520" cy="607695"/>
          </a:xfrm>
          <a:custGeom>
            <a:avLst/>
            <a:gdLst/>
            <a:ahLst/>
            <a:cxnLst/>
            <a:rect l="l" t="t" r="r" b="b"/>
            <a:pathLst>
              <a:path w="1747519" h="607695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607402"/>
                </a:lnTo>
                <a:lnTo>
                  <a:pt x="1747393" y="607402"/>
                </a:lnTo>
                <a:lnTo>
                  <a:pt x="1747393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32621" y="8749960"/>
            <a:ext cx="2143760" cy="786765"/>
          </a:xfrm>
          <a:custGeom>
            <a:avLst/>
            <a:gdLst/>
            <a:ahLst/>
            <a:cxnLst/>
            <a:rect l="l" t="t" r="r" b="b"/>
            <a:pathLst>
              <a:path w="2143759" h="786765">
                <a:moveTo>
                  <a:pt x="2050211" y="0"/>
                </a:moveTo>
                <a:lnTo>
                  <a:pt x="0" y="0"/>
                </a:lnTo>
                <a:lnTo>
                  <a:pt x="0" y="786638"/>
                </a:lnTo>
                <a:lnTo>
                  <a:pt x="2143455" y="786638"/>
                </a:lnTo>
                <a:lnTo>
                  <a:pt x="2143455" y="93243"/>
                </a:lnTo>
                <a:lnTo>
                  <a:pt x="2136127" y="56948"/>
                </a:lnTo>
                <a:lnTo>
                  <a:pt x="2116145" y="27309"/>
                </a:lnTo>
                <a:lnTo>
                  <a:pt x="2086507" y="7327"/>
                </a:lnTo>
                <a:lnTo>
                  <a:pt x="2050211" y="0"/>
                </a:lnTo>
                <a:close/>
              </a:path>
            </a:pathLst>
          </a:custGeom>
          <a:solidFill>
            <a:srgbClr val="009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832621" y="8749960"/>
            <a:ext cx="2143760" cy="786765"/>
          </a:xfrm>
          <a:custGeom>
            <a:avLst/>
            <a:gdLst/>
            <a:ahLst/>
            <a:cxnLst/>
            <a:rect l="l" t="t" r="r" b="b"/>
            <a:pathLst>
              <a:path w="2143759" h="786765">
                <a:moveTo>
                  <a:pt x="2050211" y="0"/>
                </a:moveTo>
                <a:lnTo>
                  <a:pt x="2086507" y="7327"/>
                </a:lnTo>
                <a:lnTo>
                  <a:pt x="2116145" y="27309"/>
                </a:lnTo>
                <a:lnTo>
                  <a:pt x="2136127" y="56948"/>
                </a:lnTo>
                <a:lnTo>
                  <a:pt x="2143455" y="93243"/>
                </a:lnTo>
                <a:lnTo>
                  <a:pt x="2143455" y="786638"/>
                </a:lnTo>
                <a:lnTo>
                  <a:pt x="0" y="786638"/>
                </a:lnTo>
                <a:lnTo>
                  <a:pt x="0" y="0"/>
                </a:lnTo>
                <a:lnTo>
                  <a:pt x="2050211" y="0"/>
                </a:lnTo>
                <a:close/>
              </a:path>
            </a:pathLst>
          </a:custGeom>
          <a:ln w="46054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50853" y="8235538"/>
            <a:ext cx="130810" cy="46672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5">
                <a:solidFill>
                  <a:srgbClr val="FFFFFF"/>
                </a:solidFill>
                <a:latin typeface="Calibri"/>
                <a:cs typeface="Calibri"/>
              </a:rPr>
              <a:t>Imprensa</a:t>
            </a:r>
            <a:r>
              <a:rPr dirty="0" sz="7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700" spc="-75">
                <a:solidFill>
                  <a:srgbClr val="FFFFFF"/>
                </a:solidFill>
                <a:latin typeface="Calibri"/>
                <a:cs typeface="Calibri"/>
              </a:rPr>
              <a:t>Fetap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15192375" cy="180340"/>
          </a:xfrm>
          <a:custGeom>
            <a:avLst/>
            <a:gdLst/>
            <a:ahLst/>
            <a:cxnLst/>
            <a:rect l="l" t="t" r="r" b="b"/>
            <a:pathLst>
              <a:path w="15192375" h="180340">
                <a:moveTo>
                  <a:pt x="0" y="179997"/>
                </a:moveTo>
                <a:lnTo>
                  <a:pt x="15192006" y="179997"/>
                </a:lnTo>
                <a:lnTo>
                  <a:pt x="15192006" y="0"/>
                </a:lnTo>
                <a:lnTo>
                  <a:pt x="0" y="0"/>
                </a:lnTo>
                <a:lnTo>
                  <a:pt x="0" y="179997"/>
                </a:lnTo>
                <a:close/>
              </a:path>
            </a:pathLst>
          </a:custGeom>
          <a:solidFill>
            <a:srgbClr val="DFD97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8123299" y="2137928"/>
            <a:ext cx="2030095" cy="20510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800"/>
              </a:lnSpc>
              <a:spcBef>
                <a:spcPts val="100"/>
              </a:spcBef>
            </a:pPr>
            <a:r>
              <a:rPr dirty="0" sz="1100" spc="25">
                <a:latin typeface="Calibri"/>
                <a:cs typeface="Calibri"/>
              </a:rPr>
              <a:t>O Plano </a:t>
            </a:r>
            <a:r>
              <a:rPr dirty="0" sz="1100" spc="15">
                <a:latin typeface="Calibri"/>
                <a:cs typeface="Calibri"/>
              </a:rPr>
              <a:t>Safra </a:t>
            </a:r>
            <a:r>
              <a:rPr dirty="0" sz="1100" spc="-5">
                <a:latin typeface="Calibri"/>
                <a:cs typeface="Calibri"/>
              </a:rPr>
              <a:t>2020/2021 </a:t>
            </a:r>
            <a:r>
              <a:rPr dirty="0" sz="1100" spc="35">
                <a:latin typeface="Calibri"/>
                <a:cs typeface="Calibri"/>
              </a:rPr>
              <a:t>lançado  </a:t>
            </a:r>
            <a:r>
              <a:rPr dirty="0" sz="1100" spc="30">
                <a:latin typeface="Calibri"/>
                <a:cs typeface="Calibri"/>
              </a:rPr>
              <a:t>dia </a:t>
            </a:r>
            <a:r>
              <a:rPr dirty="0" sz="1100" spc="-30">
                <a:latin typeface="Calibri"/>
                <a:cs typeface="Calibri"/>
              </a:rPr>
              <a:t>17 </a:t>
            </a:r>
            <a:r>
              <a:rPr dirty="0" sz="1100" spc="35">
                <a:latin typeface="Calibri"/>
                <a:cs typeface="Calibri"/>
              </a:rPr>
              <a:t>de </a:t>
            </a:r>
            <a:r>
              <a:rPr dirty="0" sz="1100" spc="40">
                <a:latin typeface="Calibri"/>
                <a:cs typeface="Calibri"/>
              </a:rPr>
              <a:t>junho </a:t>
            </a:r>
            <a:r>
              <a:rPr dirty="0" sz="1100" spc="20">
                <a:latin typeface="Calibri"/>
                <a:cs typeface="Calibri"/>
              </a:rPr>
              <a:t>está </a:t>
            </a:r>
            <a:r>
              <a:rPr dirty="0" sz="1100" spc="40">
                <a:latin typeface="Calibri"/>
                <a:cs typeface="Calibri"/>
              </a:rPr>
              <a:t>disponibili-  </a:t>
            </a:r>
            <a:r>
              <a:rPr dirty="0" sz="1100" spc="30">
                <a:latin typeface="Calibri"/>
                <a:cs typeface="Calibri"/>
              </a:rPr>
              <a:t>zando </a:t>
            </a:r>
            <a:r>
              <a:rPr dirty="0" sz="1100" spc="-15" b="1">
                <a:latin typeface="Century Gothic"/>
                <a:cs typeface="Century Gothic"/>
              </a:rPr>
              <a:t>R$33 </a:t>
            </a:r>
            <a:r>
              <a:rPr dirty="0" sz="1100" spc="-20" b="1">
                <a:latin typeface="Century Gothic"/>
                <a:cs typeface="Century Gothic"/>
              </a:rPr>
              <a:t>bilhões </a:t>
            </a:r>
            <a:r>
              <a:rPr dirty="0" sz="1100" spc="10">
                <a:latin typeface="Calibri"/>
                <a:cs typeface="Calibri"/>
              </a:rPr>
              <a:t>para </a:t>
            </a:r>
            <a:r>
              <a:rPr dirty="0" sz="1100" spc="20">
                <a:latin typeface="Calibri"/>
                <a:cs typeface="Calibri"/>
              </a:rPr>
              <a:t>o </a:t>
            </a:r>
            <a:r>
              <a:rPr dirty="0" sz="1100" spc="10">
                <a:latin typeface="Calibri"/>
                <a:cs typeface="Calibri"/>
              </a:rPr>
              <a:t>finan-  </a:t>
            </a:r>
            <a:r>
              <a:rPr dirty="0" sz="1100" spc="15">
                <a:latin typeface="Calibri"/>
                <a:cs typeface="Calibri"/>
              </a:rPr>
              <a:t>ciamento </a:t>
            </a:r>
            <a:r>
              <a:rPr dirty="0" sz="1100" spc="25">
                <a:latin typeface="Calibri"/>
                <a:cs typeface="Calibri"/>
              </a:rPr>
              <a:t>pelo </a:t>
            </a:r>
            <a:r>
              <a:rPr dirty="0" sz="1100" spc="15">
                <a:latin typeface="Calibri"/>
                <a:cs typeface="Calibri"/>
              </a:rPr>
              <a:t>Programa Nacional  </a:t>
            </a:r>
            <a:r>
              <a:rPr dirty="0" sz="1100" spc="30">
                <a:latin typeface="Calibri"/>
                <a:cs typeface="Calibri"/>
              </a:rPr>
              <a:t>de </a:t>
            </a:r>
            <a:r>
              <a:rPr dirty="0" sz="1100" spc="25">
                <a:latin typeface="Calibri"/>
                <a:cs typeface="Calibri"/>
              </a:rPr>
              <a:t>Fortalecimento da Agricultura  </a:t>
            </a:r>
            <a:r>
              <a:rPr dirty="0" sz="1100" spc="10">
                <a:latin typeface="Calibri"/>
                <a:cs typeface="Calibri"/>
              </a:rPr>
              <a:t>Familiar, </a:t>
            </a:r>
            <a:r>
              <a:rPr dirty="0" sz="1100" spc="20">
                <a:latin typeface="Calibri"/>
                <a:cs typeface="Calibri"/>
              </a:rPr>
              <a:t>o </a:t>
            </a:r>
            <a:r>
              <a:rPr dirty="0" sz="1100" spc="10">
                <a:latin typeface="Calibri"/>
                <a:cs typeface="Calibri"/>
              </a:rPr>
              <a:t>Pronaf. </a:t>
            </a:r>
            <a:r>
              <a:rPr dirty="0" sz="1100" spc="25">
                <a:latin typeface="Calibri"/>
                <a:cs typeface="Calibri"/>
              </a:rPr>
              <a:t>O valor </a:t>
            </a:r>
            <a:r>
              <a:rPr dirty="0" sz="1100" spc="20">
                <a:latin typeface="Calibri"/>
                <a:cs typeface="Calibri"/>
              </a:rPr>
              <a:t>repre-  </a:t>
            </a:r>
            <a:r>
              <a:rPr dirty="0" sz="1100" spc="15">
                <a:latin typeface="Calibri"/>
                <a:cs typeface="Calibri"/>
              </a:rPr>
              <a:t>senta </a:t>
            </a:r>
            <a:r>
              <a:rPr dirty="0" sz="1100" spc="35">
                <a:latin typeface="Calibri"/>
                <a:cs typeface="Calibri"/>
              </a:rPr>
              <a:t>um </a:t>
            </a:r>
            <a:r>
              <a:rPr dirty="0" sz="1100" spc="20">
                <a:latin typeface="Calibri"/>
                <a:cs typeface="Calibri"/>
              </a:rPr>
              <a:t>aumento </a:t>
            </a:r>
            <a:r>
              <a:rPr dirty="0" sz="1100" spc="25">
                <a:latin typeface="Calibri"/>
                <a:cs typeface="Calibri"/>
              </a:rPr>
              <a:t>de </a:t>
            </a:r>
            <a:r>
              <a:rPr dirty="0" sz="1100" spc="5">
                <a:latin typeface="Calibri"/>
                <a:cs typeface="Calibri"/>
              </a:rPr>
              <a:t>5,7% </a:t>
            </a:r>
            <a:r>
              <a:rPr dirty="0" sz="1100" spc="15">
                <a:latin typeface="Calibri"/>
                <a:cs typeface="Calibri"/>
              </a:rPr>
              <a:t>sobre  </a:t>
            </a:r>
            <a:r>
              <a:rPr dirty="0" sz="1100" spc="10">
                <a:latin typeface="Calibri"/>
                <a:cs typeface="Calibri"/>
              </a:rPr>
              <a:t>os </a:t>
            </a:r>
            <a:r>
              <a:rPr dirty="0" sz="1100">
                <a:latin typeface="Calibri"/>
                <a:cs typeface="Calibri"/>
              </a:rPr>
              <a:t>R$ </a:t>
            </a:r>
            <a:r>
              <a:rPr dirty="0" sz="1100" spc="-20">
                <a:latin typeface="Calibri"/>
                <a:cs typeface="Calibri"/>
              </a:rPr>
              <a:t>31,22 </a:t>
            </a:r>
            <a:r>
              <a:rPr dirty="0" sz="1100" spc="20">
                <a:latin typeface="Calibri"/>
                <a:cs typeface="Calibri"/>
              </a:rPr>
              <a:t>bilhões </a:t>
            </a:r>
            <a:r>
              <a:rPr dirty="0" sz="1100" spc="25">
                <a:latin typeface="Calibri"/>
                <a:cs typeface="Calibri"/>
              </a:rPr>
              <a:t>da </a:t>
            </a:r>
            <a:r>
              <a:rPr dirty="0" sz="1100" spc="20">
                <a:latin typeface="Calibri"/>
                <a:cs typeface="Calibri"/>
              </a:rPr>
              <a:t>temporada  </a:t>
            </a:r>
            <a:r>
              <a:rPr dirty="0" sz="1100" spc="-20">
                <a:latin typeface="Calibri"/>
                <a:cs typeface="Calibri"/>
              </a:rPr>
              <a:t>anterior. </a:t>
            </a:r>
            <a:r>
              <a:rPr dirty="0" sz="1100" spc="5">
                <a:latin typeface="Calibri"/>
                <a:cs typeface="Calibri"/>
              </a:rPr>
              <a:t>Serão </a:t>
            </a:r>
            <a:r>
              <a:rPr dirty="0" sz="1100" spc="-10">
                <a:latin typeface="Calibri"/>
                <a:cs typeface="Calibri"/>
              </a:rPr>
              <a:t>R$ </a:t>
            </a:r>
            <a:r>
              <a:rPr dirty="0" sz="1100" spc="-40">
                <a:latin typeface="Calibri"/>
                <a:cs typeface="Calibri"/>
              </a:rPr>
              <a:t>19,4 </a:t>
            </a:r>
            <a:r>
              <a:rPr dirty="0" sz="1100" spc="10">
                <a:latin typeface="Calibri"/>
                <a:cs typeface="Calibri"/>
              </a:rPr>
              <a:t>bilhões</a:t>
            </a:r>
            <a:r>
              <a:rPr dirty="0" sz="1100" spc="-7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para  </a:t>
            </a:r>
            <a:r>
              <a:rPr dirty="0" sz="1100" spc="20">
                <a:latin typeface="Calibri"/>
                <a:cs typeface="Calibri"/>
              </a:rPr>
              <a:t>custeio </a:t>
            </a:r>
            <a:r>
              <a:rPr dirty="0" sz="1100">
                <a:latin typeface="Calibri"/>
                <a:cs typeface="Calibri"/>
              </a:rPr>
              <a:t>e R$ </a:t>
            </a:r>
            <a:r>
              <a:rPr dirty="0" sz="1100" spc="-20">
                <a:latin typeface="Calibri"/>
                <a:cs typeface="Calibri"/>
              </a:rPr>
              <a:t>13,6 </a:t>
            </a:r>
            <a:r>
              <a:rPr dirty="0" sz="1100" spc="30">
                <a:latin typeface="Calibri"/>
                <a:cs typeface="Calibri"/>
              </a:rPr>
              <a:t>bilhões </a:t>
            </a:r>
            <a:r>
              <a:rPr dirty="0" sz="1100" spc="20">
                <a:latin typeface="Calibri"/>
                <a:cs typeface="Calibri"/>
              </a:rPr>
              <a:t>para </a:t>
            </a:r>
            <a:r>
              <a:rPr dirty="0" sz="1100" spc="25">
                <a:latin typeface="Calibri"/>
                <a:cs typeface="Calibri"/>
              </a:rPr>
              <a:t>in-  </a:t>
            </a:r>
            <a:r>
              <a:rPr dirty="0" sz="1100" spc="-5">
                <a:latin typeface="Calibri"/>
                <a:cs typeface="Calibri"/>
              </a:rPr>
              <a:t>vestimentos.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23299" y="4307329"/>
            <a:ext cx="2030095" cy="1130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800"/>
              </a:lnSpc>
              <a:spcBef>
                <a:spcPts val="100"/>
              </a:spcBef>
            </a:pPr>
            <a:r>
              <a:rPr dirty="0" sz="1100" spc="35">
                <a:latin typeface="Calibri"/>
                <a:cs typeface="Calibri"/>
              </a:rPr>
              <a:t>As </a:t>
            </a:r>
            <a:r>
              <a:rPr dirty="0" sz="1100" spc="15">
                <a:latin typeface="Calibri"/>
                <a:cs typeface="Calibri"/>
              </a:rPr>
              <a:t>regras, </a:t>
            </a:r>
            <a:r>
              <a:rPr dirty="0" sz="1100" spc="30">
                <a:latin typeface="Calibri"/>
                <a:cs typeface="Calibri"/>
              </a:rPr>
              <a:t>em </a:t>
            </a:r>
            <a:r>
              <a:rPr dirty="0" sz="1100" spc="20">
                <a:latin typeface="Calibri"/>
                <a:cs typeface="Calibri"/>
              </a:rPr>
              <a:t>sua </a:t>
            </a:r>
            <a:r>
              <a:rPr dirty="0" sz="1100" spc="15">
                <a:latin typeface="Calibri"/>
                <a:cs typeface="Calibri"/>
              </a:rPr>
              <a:t>maioria, </a:t>
            </a:r>
            <a:r>
              <a:rPr dirty="0" sz="1100" spc="20">
                <a:latin typeface="Calibri"/>
                <a:cs typeface="Calibri"/>
              </a:rPr>
              <a:t>foram  </a:t>
            </a:r>
            <a:r>
              <a:rPr dirty="0" sz="1100">
                <a:latin typeface="Calibri"/>
                <a:cs typeface="Calibri"/>
              </a:rPr>
              <a:t>mantidas. </a:t>
            </a:r>
            <a:r>
              <a:rPr dirty="0" sz="1100" spc="-10">
                <a:latin typeface="Calibri"/>
                <a:cs typeface="Calibri"/>
              </a:rPr>
              <a:t>Entre </a:t>
            </a:r>
            <a:r>
              <a:rPr dirty="0" sz="1100" spc="-5">
                <a:latin typeface="Calibri"/>
                <a:cs typeface="Calibri"/>
              </a:rPr>
              <a:t>as </a:t>
            </a:r>
            <a:r>
              <a:rPr dirty="0" sz="1100" spc="10">
                <a:latin typeface="Calibri"/>
                <a:cs typeface="Calibri"/>
              </a:rPr>
              <a:t>novidades, </a:t>
            </a:r>
            <a:r>
              <a:rPr dirty="0" sz="1100" spc="5">
                <a:latin typeface="Calibri"/>
                <a:cs typeface="Calibri"/>
              </a:rPr>
              <a:t>des-  </a:t>
            </a:r>
            <a:r>
              <a:rPr dirty="0" sz="1100" spc="50">
                <a:latin typeface="Calibri"/>
                <a:cs typeface="Calibri"/>
              </a:rPr>
              <a:t>taque </a:t>
            </a:r>
            <a:r>
              <a:rPr dirty="0" sz="1100">
                <a:latin typeface="Calibri"/>
                <a:cs typeface="Calibri"/>
              </a:rPr>
              <a:t>à </a:t>
            </a:r>
            <a:r>
              <a:rPr dirty="0" sz="1100" spc="45">
                <a:latin typeface="Calibri"/>
                <a:cs typeface="Calibri"/>
              </a:rPr>
              <a:t>linha </a:t>
            </a:r>
            <a:r>
              <a:rPr dirty="0" sz="1100" spc="-35" b="1">
                <a:latin typeface="Century Gothic"/>
                <a:cs typeface="Century Gothic"/>
              </a:rPr>
              <a:t>Habitação </a:t>
            </a:r>
            <a:r>
              <a:rPr dirty="0" sz="1100" spc="25" b="1">
                <a:latin typeface="Century Gothic"/>
                <a:cs typeface="Century Gothic"/>
              </a:rPr>
              <a:t>Rural  </a:t>
            </a:r>
            <a:r>
              <a:rPr dirty="0" sz="1100" spc="5">
                <a:latin typeface="Calibri"/>
                <a:cs typeface="Calibri"/>
              </a:rPr>
              <a:t>para jovens, </a:t>
            </a:r>
            <a:r>
              <a:rPr dirty="0" sz="1100" spc="15">
                <a:latin typeface="Calibri"/>
                <a:cs typeface="Calibri"/>
              </a:rPr>
              <a:t>na mesma </a:t>
            </a:r>
            <a:r>
              <a:rPr dirty="0" sz="1100" spc="10">
                <a:latin typeface="Calibri"/>
                <a:cs typeface="Calibri"/>
              </a:rPr>
              <a:t>proprieda-  </a:t>
            </a:r>
            <a:r>
              <a:rPr dirty="0" sz="1100" spc="25">
                <a:latin typeface="Calibri"/>
                <a:cs typeface="Calibri"/>
              </a:rPr>
              <a:t>de da </a:t>
            </a:r>
            <a:r>
              <a:rPr dirty="0" sz="1100" spc="5">
                <a:latin typeface="Calibri"/>
                <a:cs typeface="Calibri"/>
              </a:rPr>
              <a:t>família.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5">
                <a:latin typeface="Calibri"/>
                <a:cs typeface="Calibri"/>
              </a:rPr>
              <a:t>as </a:t>
            </a:r>
            <a:r>
              <a:rPr dirty="0" sz="1100" spc="-45" b="1">
                <a:latin typeface="Century Gothic"/>
                <a:cs typeface="Century Gothic"/>
              </a:rPr>
              <a:t>taxas </a:t>
            </a:r>
            <a:r>
              <a:rPr dirty="0" sz="1100" spc="-90" b="1">
                <a:latin typeface="Century Gothic"/>
                <a:cs typeface="Century Gothic"/>
              </a:rPr>
              <a:t>de </a:t>
            </a:r>
            <a:r>
              <a:rPr dirty="0" sz="1100" spc="10" b="1">
                <a:latin typeface="Century Gothic"/>
                <a:cs typeface="Century Gothic"/>
              </a:rPr>
              <a:t>juros  </a:t>
            </a:r>
            <a:r>
              <a:rPr dirty="0" sz="1100" spc="20">
                <a:latin typeface="Calibri"/>
                <a:cs typeface="Calibri"/>
              </a:rPr>
              <a:t>que </a:t>
            </a:r>
            <a:r>
              <a:rPr dirty="0" sz="1100">
                <a:latin typeface="Calibri"/>
                <a:cs typeface="Calibri"/>
              </a:rPr>
              <a:t>variam </a:t>
            </a:r>
            <a:r>
              <a:rPr dirty="0" sz="1100" spc="20">
                <a:latin typeface="Calibri"/>
                <a:cs typeface="Calibri"/>
              </a:rPr>
              <a:t>de </a:t>
            </a:r>
            <a:r>
              <a:rPr dirty="0" sz="1100" spc="-10">
                <a:latin typeface="Calibri"/>
                <a:cs typeface="Calibri"/>
              </a:rPr>
              <a:t>2,75% </a:t>
            </a:r>
            <a:r>
              <a:rPr dirty="0" sz="1100" spc="-20">
                <a:latin typeface="Calibri"/>
                <a:cs typeface="Calibri"/>
              </a:rPr>
              <a:t>a.a. </a:t>
            </a:r>
            <a:r>
              <a:rPr dirty="0" sz="1100" spc="-10">
                <a:latin typeface="Calibri"/>
                <a:cs typeface="Calibri"/>
              </a:rPr>
              <a:t>até </a:t>
            </a:r>
            <a:r>
              <a:rPr dirty="0" sz="1100" spc="-15">
                <a:latin typeface="Calibri"/>
                <a:cs typeface="Calibri"/>
              </a:rPr>
              <a:t>4,0</a:t>
            </a:r>
            <a:r>
              <a:rPr dirty="0" sz="1100" spc="35">
                <a:latin typeface="Calibri"/>
                <a:cs typeface="Calibri"/>
              </a:rPr>
              <a:t> </a:t>
            </a:r>
            <a:r>
              <a:rPr dirty="0" sz="1100" spc="80">
                <a:latin typeface="Calibri"/>
                <a:cs typeface="Calibri"/>
              </a:rPr>
              <a:t>%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382248" y="2137508"/>
            <a:ext cx="2026920" cy="577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800"/>
              </a:lnSpc>
              <a:spcBef>
                <a:spcPts val="100"/>
              </a:spcBef>
            </a:pPr>
            <a:r>
              <a:rPr dirty="0" sz="1100" spc="-10">
                <a:latin typeface="Calibri"/>
                <a:cs typeface="Calibri"/>
              </a:rPr>
              <a:t>a.a. </a:t>
            </a:r>
            <a:r>
              <a:rPr dirty="0" sz="1100" spc="30">
                <a:latin typeface="Calibri"/>
                <a:cs typeface="Calibri"/>
              </a:rPr>
              <a:t>As </a:t>
            </a:r>
            <a:r>
              <a:rPr dirty="0" sz="1100" spc="20">
                <a:latin typeface="Calibri"/>
                <a:cs typeface="Calibri"/>
              </a:rPr>
              <a:t>taxas reduziram </a:t>
            </a:r>
            <a:r>
              <a:rPr dirty="0" sz="1100">
                <a:latin typeface="Calibri"/>
                <a:cs typeface="Calibri"/>
              </a:rPr>
              <a:t>0,25 e </a:t>
            </a:r>
            <a:r>
              <a:rPr dirty="0" sz="1100" spc="-5">
                <a:latin typeface="Calibri"/>
                <a:cs typeface="Calibri"/>
              </a:rPr>
              <a:t>0,6  </a:t>
            </a:r>
            <a:r>
              <a:rPr dirty="0" sz="1100" spc="20">
                <a:latin typeface="Calibri"/>
                <a:cs typeface="Calibri"/>
              </a:rPr>
              <a:t>pontos </a:t>
            </a:r>
            <a:r>
              <a:rPr dirty="0" sz="1100" spc="10">
                <a:latin typeface="Calibri"/>
                <a:cs typeface="Calibri"/>
              </a:rPr>
              <a:t>percentuais </a:t>
            </a:r>
            <a:r>
              <a:rPr dirty="0" sz="1100" spc="15">
                <a:latin typeface="Calibri"/>
                <a:cs typeface="Calibri"/>
              </a:rPr>
              <a:t>sobre </a:t>
            </a:r>
            <a:r>
              <a:rPr dirty="0" sz="1100" spc="10">
                <a:latin typeface="Calibri"/>
                <a:cs typeface="Calibri"/>
              </a:rPr>
              <a:t>os </a:t>
            </a:r>
            <a:r>
              <a:rPr dirty="0" sz="1100" spc="40">
                <a:latin typeface="Calibri"/>
                <a:cs typeface="Calibri"/>
              </a:rPr>
              <a:t>3% </a:t>
            </a:r>
            <a:r>
              <a:rPr dirty="0" sz="1100">
                <a:latin typeface="Calibri"/>
                <a:cs typeface="Calibri"/>
              </a:rPr>
              <a:t>a  4,6% </a:t>
            </a:r>
            <a:r>
              <a:rPr dirty="0" sz="1100" spc="5">
                <a:latin typeface="Calibri"/>
                <a:cs typeface="Calibri"/>
              </a:rPr>
              <a:t>praticados </a:t>
            </a:r>
            <a:r>
              <a:rPr dirty="0" sz="1100" spc="10">
                <a:latin typeface="Calibri"/>
                <a:cs typeface="Calibri"/>
              </a:rPr>
              <a:t>na </a:t>
            </a:r>
            <a:r>
              <a:rPr dirty="0" sz="1100" spc="-10">
                <a:latin typeface="Calibri"/>
                <a:cs typeface="Calibri"/>
              </a:rPr>
              <a:t>safra</a:t>
            </a:r>
            <a:r>
              <a:rPr dirty="0" sz="1100" spc="-105">
                <a:latin typeface="Calibri"/>
                <a:cs typeface="Calibri"/>
              </a:rPr>
              <a:t> </a:t>
            </a:r>
            <a:r>
              <a:rPr dirty="0" sz="1100" spc="-40">
                <a:latin typeface="Calibri"/>
                <a:cs typeface="Calibri"/>
              </a:rPr>
              <a:t>2019/20.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82248" y="3570551"/>
            <a:ext cx="2026920" cy="186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800"/>
              </a:lnSpc>
              <a:spcBef>
                <a:spcPts val="100"/>
              </a:spcBef>
            </a:pPr>
            <a:r>
              <a:rPr dirty="0" sz="1100" spc="45">
                <a:latin typeface="Calibri"/>
                <a:cs typeface="Calibri"/>
              </a:rPr>
              <a:t>Cada </a:t>
            </a:r>
            <a:r>
              <a:rPr dirty="0" sz="1100" spc="35">
                <a:latin typeface="Calibri"/>
                <a:cs typeface="Calibri"/>
              </a:rPr>
              <a:t>vez </a:t>
            </a:r>
            <a:r>
              <a:rPr dirty="0" sz="1100" spc="25">
                <a:latin typeface="Calibri"/>
                <a:cs typeface="Calibri"/>
              </a:rPr>
              <a:t>mais </a:t>
            </a:r>
            <a:r>
              <a:rPr dirty="0" sz="1100" spc="20">
                <a:latin typeface="Calibri"/>
                <a:cs typeface="Calibri"/>
              </a:rPr>
              <a:t>os </a:t>
            </a:r>
            <a:r>
              <a:rPr dirty="0" sz="1100" spc="35">
                <a:latin typeface="Calibri"/>
                <a:cs typeface="Calibri"/>
              </a:rPr>
              <a:t>Sindicatos dos  </a:t>
            </a:r>
            <a:r>
              <a:rPr dirty="0" sz="1100" spc="50">
                <a:latin typeface="Calibri"/>
                <a:cs typeface="Calibri"/>
              </a:rPr>
              <a:t>Trabalhadores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50">
                <a:latin typeface="Calibri"/>
                <a:cs typeface="Calibri"/>
              </a:rPr>
              <a:t>Trabalhadoras  </a:t>
            </a:r>
            <a:r>
              <a:rPr dirty="0" sz="1100" spc="5">
                <a:latin typeface="Calibri"/>
                <a:cs typeface="Calibri"/>
              </a:rPr>
              <a:t>Rurais </a:t>
            </a:r>
            <a:r>
              <a:rPr dirty="0" sz="1100" spc="10">
                <a:latin typeface="Calibri"/>
                <a:cs typeface="Calibri"/>
              </a:rPr>
              <a:t>(STTR) </a:t>
            </a:r>
            <a:r>
              <a:rPr dirty="0" sz="1100" spc="15">
                <a:latin typeface="Calibri"/>
                <a:cs typeface="Calibri"/>
              </a:rPr>
              <a:t>prestam serviços </a:t>
            </a:r>
            <a:r>
              <a:rPr dirty="0" sz="1100" spc="25">
                <a:latin typeface="Calibri"/>
                <a:cs typeface="Calibri"/>
              </a:rPr>
              <a:t>de  </a:t>
            </a:r>
            <a:r>
              <a:rPr dirty="0" sz="1100" spc="5">
                <a:latin typeface="Calibri"/>
                <a:cs typeface="Calibri"/>
              </a:rPr>
              <a:t>crédito </a:t>
            </a:r>
            <a:r>
              <a:rPr dirty="0" sz="1100" spc="-5">
                <a:latin typeface="Calibri"/>
                <a:cs typeface="Calibri"/>
              </a:rPr>
              <a:t>rural </a:t>
            </a:r>
            <a:r>
              <a:rPr dirty="0" sz="1100" spc="5">
                <a:latin typeface="Calibri"/>
                <a:cs typeface="Calibri"/>
              </a:rPr>
              <a:t>aos agricultores. </a:t>
            </a:r>
            <a:r>
              <a:rPr dirty="0" sz="1100" spc="15">
                <a:latin typeface="Calibri"/>
                <a:cs typeface="Calibri"/>
              </a:rPr>
              <a:t>Des-  </a:t>
            </a:r>
            <a:r>
              <a:rPr dirty="0" sz="1100">
                <a:latin typeface="Calibri"/>
                <a:cs typeface="Calibri"/>
              </a:rPr>
              <a:t>te </a:t>
            </a:r>
            <a:r>
              <a:rPr dirty="0" sz="1100" spc="30">
                <a:latin typeface="Calibri"/>
                <a:cs typeface="Calibri"/>
              </a:rPr>
              <a:t>modo, </a:t>
            </a:r>
            <a:r>
              <a:rPr dirty="0" sz="1100" spc="40">
                <a:latin typeface="Calibri"/>
                <a:cs typeface="Calibri"/>
              </a:rPr>
              <a:t>agilizam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35">
                <a:latin typeface="Calibri"/>
                <a:cs typeface="Calibri"/>
              </a:rPr>
              <a:t>captação </a:t>
            </a:r>
            <a:r>
              <a:rPr dirty="0" sz="1100" spc="30">
                <a:latin typeface="Calibri"/>
                <a:cs typeface="Calibri"/>
              </a:rPr>
              <a:t>de  </a:t>
            </a:r>
            <a:r>
              <a:rPr dirty="0" sz="1100">
                <a:latin typeface="Calibri"/>
                <a:cs typeface="Calibri"/>
              </a:rPr>
              <a:t>recursos e a sua transformação</a:t>
            </a:r>
            <a:r>
              <a:rPr dirty="0" sz="1100" spc="-90">
                <a:latin typeface="Calibri"/>
                <a:cs typeface="Calibri"/>
              </a:rPr>
              <a:t> </a:t>
            </a:r>
            <a:r>
              <a:rPr dirty="0" sz="1100" spc="15">
                <a:latin typeface="Calibri"/>
                <a:cs typeface="Calibri"/>
              </a:rPr>
              <a:t>em  custeios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15">
                <a:latin typeface="Calibri"/>
                <a:cs typeface="Calibri"/>
              </a:rPr>
              <a:t>investimentos nas </a:t>
            </a:r>
            <a:r>
              <a:rPr dirty="0" sz="1100" spc="25">
                <a:latin typeface="Calibri"/>
                <a:cs typeface="Calibri"/>
              </a:rPr>
              <a:t>pro-  </a:t>
            </a:r>
            <a:r>
              <a:rPr dirty="0" sz="1100" spc="10">
                <a:latin typeface="Calibri"/>
                <a:cs typeface="Calibri"/>
              </a:rPr>
              <a:t>priedades </a:t>
            </a:r>
            <a:r>
              <a:rPr dirty="0" sz="1100" spc="-15">
                <a:latin typeface="Calibri"/>
                <a:cs typeface="Calibri"/>
              </a:rPr>
              <a:t>rurais. </a:t>
            </a:r>
            <a:r>
              <a:rPr dirty="0" sz="1100" spc="25">
                <a:latin typeface="Calibri"/>
                <a:cs typeface="Calibri"/>
              </a:rPr>
              <a:t>O </a:t>
            </a:r>
            <a:r>
              <a:rPr dirty="0" sz="1100" spc="20">
                <a:latin typeface="Calibri"/>
                <a:cs typeface="Calibri"/>
              </a:rPr>
              <a:t>STTR de </a:t>
            </a:r>
            <a:r>
              <a:rPr dirty="0" sz="1100">
                <a:latin typeface="Calibri"/>
                <a:cs typeface="Calibri"/>
              </a:rPr>
              <a:t>Ipiran-  </a:t>
            </a:r>
            <a:r>
              <a:rPr dirty="0" sz="1100" spc="50">
                <a:latin typeface="Calibri"/>
                <a:cs typeface="Calibri"/>
              </a:rPr>
              <a:t>ga </a:t>
            </a:r>
            <a:r>
              <a:rPr dirty="0" sz="1100">
                <a:latin typeface="Calibri"/>
                <a:cs typeface="Calibri"/>
              </a:rPr>
              <a:t>é </a:t>
            </a:r>
            <a:r>
              <a:rPr dirty="0" sz="1100" spc="35">
                <a:latin typeface="Calibri"/>
                <a:cs typeface="Calibri"/>
              </a:rPr>
              <a:t>um </a:t>
            </a:r>
            <a:r>
              <a:rPr dirty="0" sz="1100" spc="20">
                <a:latin typeface="Calibri"/>
                <a:cs typeface="Calibri"/>
              </a:rPr>
              <a:t>caso típico </a:t>
            </a:r>
            <a:r>
              <a:rPr dirty="0" sz="1100" spc="25">
                <a:latin typeface="Calibri"/>
                <a:cs typeface="Calibri"/>
              </a:rPr>
              <a:t>de </a:t>
            </a:r>
            <a:r>
              <a:rPr dirty="0" sz="1100" spc="30">
                <a:latin typeface="Calibri"/>
                <a:cs typeface="Calibri"/>
              </a:rPr>
              <a:t>dedicação  </a:t>
            </a:r>
            <a:r>
              <a:rPr dirty="0" sz="1100" spc="10">
                <a:latin typeface="Calibri"/>
                <a:cs typeface="Calibri"/>
              </a:rPr>
              <a:t>ao </a:t>
            </a:r>
            <a:r>
              <a:rPr dirty="0" sz="1100">
                <a:latin typeface="Calibri"/>
                <a:cs typeface="Calibri"/>
              </a:rPr>
              <a:t>crédito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-20">
                <a:latin typeface="Calibri"/>
                <a:cs typeface="Calibri"/>
              </a:rPr>
              <a:t>rural.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635190" y="2137229"/>
            <a:ext cx="2030095" cy="2971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800"/>
              </a:lnSpc>
              <a:spcBef>
                <a:spcPts val="100"/>
              </a:spcBef>
            </a:pPr>
            <a:r>
              <a:rPr dirty="0" sz="1100" spc="5">
                <a:latin typeface="Calibri"/>
                <a:cs typeface="Calibri"/>
              </a:rPr>
              <a:t>Para </a:t>
            </a:r>
            <a:r>
              <a:rPr dirty="0" sz="1100" spc="20">
                <a:latin typeface="Calibri"/>
                <a:cs typeface="Calibri"/>
              </a:rPr>
              <a:t>o </a:t>
            </a:r>
            <a:r>
              <a:rPr dirty="0" sz="1100" spc="25">
                <a:latin typeface="Calibri"/>
                <a:cs typeface="Calibri"/>
              </a:rPr>
              <a:t>agricultor </a:t>
            </a:r>
            <a:r>
              <a:rPr dirty="0" sz="1100" spc="30">
                <a:latin typeface="Calibri"/>
                <a:cs typeface="Calibri"/>
              </a:rPr>
              <a:t>José </a:t>
            </a:r>
            <a:r>
              <a:rPr dirty="0" sz="1100" spc="25">
                <a:latin typeface="Calibri"/>
                <a:cs typeface="Calibri"/>
              </a:rPr>
              <a:t>Eloilson </a:t>
            </a:r>
            <a:r>
              <a:rPr dirty="0" sz="1100" spc="30">
                <a:latin typeface="Calibri"/>
                <a:cs typeface="Calibri"/>
              </a:rPr>
              <a:t>de  </a:t>
            </a:r>
            <a:r>
              <a:rPr dirty="0" sz="1100" spc="5">
                <a:latin typeface="Calibri"/>
                <a:cs typeface="Calibri"/>
              </a:rPr>
              <a:t>Oliveira, </a:t>
            </a:r>
            <a:r>
              <a:rPr dirty="0" sz="1100" spc="25">
                <a:latin typeface="Calibri"/>
                <a:cs typeface="Calibri"/>
              </a:rPr>
              <a:t>de </a:t>
            </a:r>
            <a:r>
              <a:rPr dirty="0" sz="1100" spc="15">
                <a:latin typeface="Calibri"/>
                <a:cs typeface="Calibri"/>
              </a:rPr>
              <a:t>Ipiranga, </a:t>
            </a:r>
            <a:r>
              <a:rPr dirty="0" sz="1100" spc="25">
                <a:latin typeface="Calibri"/>
                <a:cs typeface="Calibri"/>
              </a:rPr>
              <a:t>nos </a:t>
            </a:r>
            <a:r>
              <a:rPr dirty="0" sz="1100" spc="35">
                <a:latin typeface="Calibri"/>
                <a:cs typeface="Calibri"/>
              </a:rPr>
              <a:t>Campos  </a:t>
            </a:r>
            <a:r>
              <a:rPr dirty="0" sz="1100" spc="-10">
                <a:latin typeface="Calibri"/>
                <a:cs typeface="Calibri"/>
              </a:rPr>
              <a:t>Gerais, </a:t>
            </a:r>
            <a:r>
              <a:rPr dirty="0" sz="1100">
                <a:latin typeface="Calibri"/>
                <a:cs typeface="Calibri"/>
              </a:rPr>
              <a:t>“tudo </a:t>
            </a:r>
            <a:r>
              <a:rPr dirty="0" sz="1100" spc="10">
                <a:latin typeface="Calibri"/>
                <a:cs typeface="Calibri"/>
              </a:rPr>
              <a:t>melhorou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10">
                <a:latin typeface="Calibri"/>
                <a:cs typeface="Calibri"/>
              </a:rPr>
              <a:t>muito</a:t>
            </a:r>
            <a:r>
              <a:rPr dirty="0" sz="1100" spc="-55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na  </a:t>
            </a:r>
            <a:r>
              <a:rPr dirty="0" sz="1100" spc="25">
                <a:latin typeface="Calibri"/>
                <a:cs typeface="Calibri"/>
              </a:rPr>
              <a:t>vida dos </a:t>
            </a:r>
            <a:r>
              <a:rPr dirty="0" sz="1100" spc="15">
                <a:latin typeface="Calibri"/>
                <a:cs typeface="Calibri"/>
              </a:rPr>
              <a:t>agricultores </a:t>
            </a:r>
            <a:r>
              <a:rPr dirty="0" sz="1100" spc="20">
                <a:latin typeface="Calibri"/>
                <a:cs typeface="Calibri"/>
              </a:rPr>
              <a:t>na </a:t>
            </a:r>
            <a:r>
              <a:rPr dirty="0" sz="1100" spc="10">
                <a:latin typeface="Calibri"/>
                <a:cs typeface="Calibri"/>
              </a:rPr>
              <a:t>contrata-  </a:t>
            </a:r>
            <a:r>
              <a:rPr dirty="0" sz="1100" spc="15">
                <a:latin typeface="Calibri"/>
                <a:cs typeface="Calibri"/>
              </a:rPr>
              <a:t>ção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30">
                <a:latin typeface="Calibri"/>
                <a:cs typeface="Calibri"/>
              </a:rPr>
              <a:t>do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crédito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direto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25">
                <a:latin typeface="Calibri"/>
                <a:cs typeface="Calibri"/>
              </a:rPr>
              <a:t>no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 spc="-15">
                <a:latin typeface="Calibri"/>
                <a:cs typeface="Calibri"/>
              </a:rPr>
              <a:t>sindicato.”  </a:t>
            </a:r>
            <a:r>
              <a:rPr dirty="0" sz="1100" spc="15">
                <a:latin typeface="Calibri"/>
                <a:cs typeface="Calibri"/>
              </a:rPr>
              <a:t>José </a:t>
            </a:r>
            <a:r>
              <a:rPr dirty="0" sz="1100">
                <a:latin typeface="Calibri"/>
                <a:cs typeface="Calibri"/>
              </a:rPr>
              <a:t>Oliveira se </a:t>
            </a:r>
            <a:r>
              <a:rPr dirty="0" sz="1100" spc="-15">
                <a:latin typeface="Calibri"/>
                <a:cs typeface="Calibri"/>
              </a:rPr>
              <a:t>refere </a:t>
            </a:r>
            <a:r>
              <a:rPr dirty="0" sz="1100" spc="20">
                <a:latin typeface="Calibri"/>
                <a:cs typeface="Calibri"/>
              </a:rPr>
              <a:t>o </a:t>
            </a:r>
            <a:r>
              <a:rPr dirty="0" sz="1100">
                <a:latin typeface="Calibri"/>
                <a:cs typeface="Calibri"/>
              </a:rPr>
              <a:t>horário </a:t>
            </a:r>
            <a:r>
              <a:rPr dirty="0" sz="1100" spc="10">
                <a:latin typeface="Calibri"/>
                <a:cs typeface="Calibri"/>
              </a:rPr>
              <a:t>di-  </a:t>
            </a:r>
            <a:r>
              <a:rPr dirty="0" sz="1100" spc="5">
                <a:latin typeface="Calibri"/>
                <a:cs typeface="Calibri"/>
              </a:rPr>
              <a:t>ferenciado </a:t>
            </a:r>
            <a:r>
              <a:rPr dirty="0" sz="1100" spc="20">
                <a:latin typeface="Calibri"/>
                <a:cs typeface="Calibri"/>
              </a:rPr>
              <a:t>de </a:t>
            </a:r>
            <a:r>
              <a:rPr dirty="0" sz="1100" spc="5">
                <a:latin typeface="Calibri"/>
                <a:cs typeface="Calibri"/>
              </a:rPr>
              <a:t>atendimento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10">
                <a:latin typeface="Calibri"/>
                <a:cs typeface="Calibri"/>
              </a:rPr>
              <a:t>prin-  </a:t>
            </a:r>
            <a:r>
              <a:rPr dirty="0" sz="1100" spc="5">
                <a:latin typeface="Calibri"/>
                <a:cs typeface="Calibri"/>
              </a:rPr>
              <a:t>cipalmente </a:t>
            </a:r>
            <a:r>
              <a:rPr dirty="0" sz="1100" spc="15">
                <a:latin typeface="Calibri"/>
                <a:cs typeface="Calibri"/>
              </a:rPr>
              <a:t>por </a:t>
            </a:r>
            <a:r>
              <a:rPr dirty="0" sz="1100" spc="-15">
                <a:latin typeface="Calibri"/>
                <a:cs typeface="Calibri"/>
              </a:rPr>
              <a:t>ter </a:t>
            </a:r>
            <a:r>
              <a:rPr dirty="0" sz="1100" spc="15">
                <a:latin typeface="Calibri"/>
                <a:cs typeface="Calibri"/>
              </a:rPr>
              <a:t>uma </a:t>
            </a:r>
            <a:r>
              <a:rPr dirty="0" sz="1100" spc="10">
                <a:latin typeface="Calibri"/>
                <a:cs typeface="Calibri"/>
              </a:rPr>
              <a:t>pessoa </a:t>
            </a:r>
            <a:r>
              <a:rPr dirty="0" sz="1100" spc="-5">
                <a:latin typeface="Calibri"/>
                <a:cs typeface="Calibri"/>
              </a:rPr>
              <a:t>es-  </a:t>
            </a:r>
            <a:r>
              <a:rPr dirty="0" sz="1100" spc="5">
                <a:latin typeface="Calibri"/>
                <a:cs typeface="Calibri"/>
              </a:rPr>
              <a:t>pecífica, </a:t>
            </a:r>
            <a:r>
              <a:rPr dirty="0" sz="1100" spc="10">
                <a:latin typeface="Calibri"/>
                <a:cs typeface="Calibri"/>
              </a:rPr>
              <a:t>capacitada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20">
                <a:latin typeface="Calibri"/>
                <a:cs typeface="Calibri"/>
              </a:rPr>
              <a:t>de</a:t>
            </a:r>
            <a:r>
              <a:rPr dirty="0" sz="1100" spc="-100">
                <a:latin typeface="Calibri"/>
                <a:cs typeface="Calibri"/>
              </a:rPr>
              <a:t> </a:t>
            </a:r>
            <a:r>
              <a:rPr dirty="0" sz="1100" spc="5">
                <a:latin typeface="Calibri"/>
                <a:cs typeface="Calibri"/>
              </a:rPr>
              <a:t>confiança  </a:t>
            </a:r>
            <a:r>
              <a:rPr dirty="0" sz="1100" spc="10">
                <a:latin typeface="Calibri"/>
                <a:cs typeface="Calibri"/>
              </a:rPr>
              <a:t>para </a:t>
            </a:r>
            <a:r>
              <a:rPr dirty="0" sz="1100" spc="20">
                <a:latin typeface="Calibri"/>
                <a:cs typeface="Calibri"/>
              </a:rPr>
              <a:t>conduzir o </a:t>
            </a:r>
            <a:r>
              <a:rPr dirty="0" sz="1100" spc="5">
                <a:latin typeface="Calibri"/>
                <a:cs typeface="Calibri"/>
              </a:rPr>
              <a:t>processo, atender 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orientar </a:t>
            </a:r>
            <a:r>
              <a:rPr dirty="0" sz="1100" spc="20">
                <a:latin typeface="Calibri"/>
                <a:cs typeface="Calibri"/>
              </a:rPr>
              <a:t>o </a:t>
            </a:r>
            <a:r>
              <a:rPr dirty="0" sz="1100">
                <a:latin typeface="Calibri"/>
                <a:cs typeface="Calibri"/>
              </a:rPr>
              <a:t>associado. </a:t>
            </a:r>
            <a:r>
              <a:rPr dirty="0" sz="1100" spc="-15">
                <a:latin typeface="Calibri"/>
                <a:cs typeface="Calibri"/>
              </a:rPr>
              <a:t>“Assim</a:t>
            </a:r>
            <a:r>
              <a:rPr dirty="0" sz="1100" spc="-185">
                <a:latin typeface="Calibri"/>
                <a:cs typeface="Calibri"/>
              </a:rPr>
              <a:t> </a:t>
            </a:r>
            <a:r>
              <a:rPr dirty="0" sz="1100" spc="15">
                <a:latin typeface="Calibri"/>
                <a:cs typeface="Calibri"/>
              </a:rPr>
              <a:t>tudo  </a:t>
            </a:r>
            <a:r>
              <a:rPr dirty="0" sz="1100" spc="30">
                <a:latin typeface="Calibri"/>
                <a:cs typeface="Calibri"/>
              </a:rPr>
              <a:t>fica </a:t>
            </a:r>
            <a:r>
              <a:rPr dirty="0" sz="1100" spc="40">
                <a:latin typeface="Calibri"/>
                <a:cs typeface="Calibri"/>
              </a:rPr>
              <a:t>menos </a:t>
            </a:r>
            <a:r>
              <a:rPr dirty="0" sz="1100" spc="25">
                <a:latin typeface="Calibri"/>
                <a:cs typeface="Calibri"/>
              </a:rPr>
              <a:t>burocrático, </a:t>
            </a:r>
            <a:r>
              <a:rPr dirty="0" sz="1100" spc="30">
                <a:latin typeface="Calibri"/>
                <a:cs typeface="Calibri"/>
              </a:rPr>
              <a:t>temos </a:t>
            </a:r>
            <a:r>
              <a:rPr dirty="0" sz="1100" spc="20">
                <a:latin typeface="Calibri"/>
                <a:cs typeface="Calibri"/>
              </a:rPr>
              <a:t>o  </a:t>
            </a:r>
            <a:r>
              <a:rPr dirty="0" sz="1100" spc="5">
                <a:latin typeface="Calibri"/>
                <a:cs typeface="Calibri"/>
              </a:rPr>
              <a:t>sindicato </a:t>
            </a:r>
            <a:r>
              <a:rPr dirty="0" sz="1100" spc="20">
                <a:latin typeface="Calibri"/>
                <a:cs typeface="Calibri"/>
              </a:rPr>
              <a:t>como </a:t>
            </a:r>
            <a:r>
              <a:rPr dirty="0" sz="1100" spc="-5">
                <a:latin typeface="Calibri"/>
                <a:cs typeface="Calibri"/>
              </a:rPr>
              <a:t>referência </a:t>
            </a:r>
            <a:r>
              <a:rPr dirty="0" sz="1100">
                <a:latin typeface="Calibri"/>
                <a:cs typeface="Calibri"/>
              </a:rPr>
              <a:t>e supor-  </a:t>
            </a:r>
            <a:r>
              <a:rPr dirty="0" sz="1100" spc="-10">
                <a:latin typeface="Calibri"/>
                <a:cs typeface="Calibri"/>
              </a:rPr>
              <a:t>te </a:t>
            </a:r>
            <a:r>
              <a:rPr dirty="0" sz="1100" spc="5">
                <a:latin typeface="Calibri"/>
                <a:cs typeface="Calibri"/>
              </a:rPr>
              <a:t>para </a:t>
            </a:r>
            <a:r>
              <a:rPr dirty="0" sz="1100" spc="20">
                <a:latin typeface="Calibri"/>
                <a:cs typeface="Calibri"/>
              </a:rPr>
              <a:t>tudo o que </a:t>
            </a:r>
            <a:r>
              <a:rPr dirty="0" sz="1100">
                <a:latin typeface="Calibri"/>
                <a:cs typeface="Calibri"/>
              </a:rPr>
              <a:t>precisamos! </a:t>
            </a:r>
            <a:r>
              <a:rPr dirty="0" sz="1100" spc="5">
                <a:latin typeface="Calibri"/>
                <a:cs typeface="Calibri"/>
              </a:rPr>
              <a:t>Eu  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minha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família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10">
                <a:latin typeface="Calibri"/>
                <a:cs typeface="Calibri"/>
              </a:rPr>
              <a:t>só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5">
                <a:latin typeface="Calibri"/>
                <a:cs typeface="Calibri"/>
              </a:rPr>
              <a:t>temos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15">
                <a:latin typeface="Calibri"/>
                <a:cs typeface="Calibri"/>
              </a:rPr>
              <a:t>agrade-  </a:t>
            </a:r>
            <a:r>
              <a:rPr dirty="0" sz="1100" spc="-10">
                <a:latin typeface="Calibri"/>
                <a:cs typeface="Calibri"/>
              </a:rPr>
              <a:t>cer </a:t>
            </a:r>
            <a:r>
              <a:rPr dirty="0" sz="1100" spc="20">
                <a:latin typeface="Calibri"/>
                <a:cs typeface="Calibri"/>
              </a:rPr>
              <a:t>o </a:t>
            </a:r>
            <a:r>
              <a:rPr dirty="0" sz="1100" spc="35">
                <a:latin typeface="Calibri"/>
                <a:cs typeface="Calibri"/>
              </a:rPr>
              <a:t>bom</a:t>
            </a:r>
            <a:r>
              <a:rPr dirty="0" sz="1100" spc="-85">
                <a:latin typeface="Calibri"/>
                <a:cs typeface="Calibri"/>
              </a:rPr>
              <a:t> </a:t>
            </a:r>
            <a:r>
              <a:rPr dirty="0" sz="1100" spc="-10">
                <a:latin typeface="Calibri"/>
                <a:cs typeface="Calibri"/>
              </a:rPr>
              <a:t>atendimento".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776438" y="9788871"/>
            <a:ext cx="970280" cy="132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Divulgação </a:t>
            </a:r>
            <a:r>
              <a:rPr dirty="0" sz="700" spc="-65">
                <a:solidFill>
                  <a:srgbClr val="FFFFFF"/>
                </a:solidFill>
                <a:latin typeface="Calibri"/>
                <a:cs typeface="Calibri"/>
              </a:rPr>
              <a:t>Sindicato </a:t>
            </a:r>
            <a:r>
              <a:rPr dirty="0" sz="700" spc="-9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7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700" spc="-60">
                <a:solidFill>
                  <a:srgbClr val="FFFFFF"/>
                </a:solidFill>
                <a:latin typeface="Calibri"/>
                <a:cs typeface="Calibri"/>
              </a:rPr>
              <a:t>Ipiranga.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28381" y="2820660"/>
            <a:ext cx="1934210" cy="673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9000"/>
              </a:lnSpc>
              <a:spcBef>
                <a:spcPts val="100"/>
              </a:spcBef>
            </a:pPr>
            <a:r>
              <a:rPr dirty="0" sz="1300" spc="-20" b="1" i="1">
                <a:latin typeface="Century Gothic"/>
                <a:cs typeface="Century Gothic"/>
              </a:rPr>
              <a:t>R$ </a:t>
            </a:r>
            <a:r>
              <a:rPr dirty="0" sz="1300" spc="-45" b="1" i="1">
                <a:latin typeface="Century Gothic"/>
                <a:cs typeface="Century Gothic"/>
              </a:rPr>
              <a:t>33 </a:t>
            </a:r>
            <a:r>
              <a:rPr dirty="0" sz="1300" spc="-65" b="1" i="1">
                <a:latin typeface="Century Gothic"/>
                <a:cs typeface="Century Gothic"/>
              </a:rPr>
              <a:t>bilhões </a:t>
            </a:r>
            <a:r>
              <a:rPr dirty="0" sz="1300" spc="-185" b="1" i="1">
                <a:latin typeface="Century Gothic"/>
                <a:cs typeface="Century Gothic"/>
              </a:rPr>
              <a:t>é </a:t>
            </a:r>
            <a:r>
              <a:rPr dirty="0" sz="1300" spc="-110" b="1" i="1">
                <a:latin typeface="Century Gothic"/>
                <a:cs typeface="Century Gothic"/>
              </a:rPr>
              <a:t>o </a:t>
            </a:r>
            <a:r>
              <a:rPr dirty="0" sz="1300" spc="-50" b="1" i="1">
                <a:latin typeface="Century Gothic"/>
                <a:cs typeface="Century Gothic"/>
              </a:rPr>
              <a:t>valor  </a:t>
            </a:r>
            <a:r>
              <a:rPr dirty="0" sz="1300" spc="-80" b="1" i="1">
                <a:latin typeface="Century Gothic"/>
                <a:cs typeface="Century Gothic"/>
              </a:rPr>
              <a:t>destinado </a:t>
            </a:r>
            <a:r>
              <a:rPr dirty="0" sz="1300" spc="-100" b="1" i="1">
                <a:latin typeface="Century Gothic"/>
                <a:cs typeface="Century Gothic"/>
              </a:rPr>
              <a:t>pelo </a:t>
            </a:r>
            <a:r>
              <a:rPr dirty="0" sz="1300" spc="-60" b="1" i="1">
                <a:latin typeface="Century Gothic"/>
                <a:cs typeface="Century Gothic"/>
              </a:rPr>
              <a:t>Plano</a:t>
            </a:r>
            <a:r>
              <a:rPr dirty="0" sz="1300" spc="-220" b="1" i="1">
                <a:latin typeface="Century Gothic"/>
                <a:cs typeface="Century Gothic"/>
              </a:rPr>
              <a:t> </a:t>
            </a:r>
            <a:r>
              <a:rPr dirty="0" sz="1300" spc="-40" b="1" i="1">
                <a:latin typeface="Century Gothic"/>
                <a:cs typeface="Century Gothic"/>
              </a:rPr>
              <a:t>Safra  </a:t>
            </a:r>
            <a:r>
              <a:rPr dirty="0" sz="1300" spc="-65" b="1" i="1">
                <a:latin typeface="Century Gothic"/>
                <a:cs typeface="Century Gothic"/>
              </a:rPr>
              <a:t>2002/21 </a:t>
            </a:r>
            <a:r>
              <a:rPr dirty="0" sz="1300" spc="-125" b="1" i="1">
                <a:latin typeface="Century Gothic"/>
                <a:cs typeface="Century Gothic"/>
              </a:rPr>
              <a:t>ao</a:t>
            </a:r>
            <a:r>
              <a:rPr dirty="0" sz="1300" spc="-200" b="1" i="1">
                <a:latin typeface="Century Gothic"/>
                <a:cs typeface="Century Gothic"/>
              </a:rPr>
              <a:t> </a:t>
            </a:r>
            <a:r>
              <a:rPr dirty="0" sz="1300" spc="-40" b="1" i="1">
                <a:latin typeface="Century Gothic"/>
                <a:cs typeface="Century Gothic"/>
              </a:rPr>
              <a:t>Pronaf.</a:t>
            </a:r>
            <a:endParaRPr sz="13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394999" y="2784467"/>
            <a:ext cx="2001520" cy="0"/>
          </a:xfrm>
          <a:custGeom>
            <a:avLst/>
            <a:gdLst/>
            <a:ahLst/>
            <a:cxnLst/>
            <a:rect l="l" t="t" r="r" b="b"/>
            <a:pathLst>
              <a:path w="2001520" h="0">
                <a:moveTo>
                  <a:pt x="0" y="0"/>
                </a:moveTo>
                <a:lnTo>
                  <a:pt x="2000999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394999" y="3554013"/>
            <a:ext cx="2001520" cy="0"/>
          </a:xfrm>
          <a:custGeom>
            <a:avLst/>
            <a:gdLst/>
            <a:ahLst/>
            <a:cxnLst/>
            <a:rect l="l" t="t" r="r" b="b"/>
            <a:pathLst>
              <a:path w="2001520" h="0">
                <a:moveTo>
                  <a:pt x="0" y="0"/>
                </a:moveTo>
                <a:lnTo>
                  <a:pt x="2000999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8119432" y="8651761"/>
            <a:ext cx="1858010" cy="913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12420">
              <a:lnSpc>
                <a:spcPct val="121400"/>
              </a:lnSpc>
              <a:spcBef>
                <a:spcPts val="100"/>
              </a:spcBef>
            </a:pP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As taxas de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juros para 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200" spc="-10" b="1" i="1">
                <a:solidFill>
                  <a:srgbClr val="FFFFFF"/>
                </a:solidFill>
                <a:latin typeface="Calibri"/>
                <a:cs typeface="Calibri"/>
              </a:rPr>
              <a:t>contratações </a:t>
            </a:r>
            <a:r>
              <a:rPr dirty="0" sz="1200" spc="10" b="1" i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200" spc="-19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5" b="1" i="1">
                <a:solidFill>
                  <a:srgbClr val="FFFFFF"/>
                </a:solidFill>
                <a:latin typeface="Calibri"/>
                <a:cs typeface="Calibri"/>
              </a:rPr>
              <a:t>nova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21400"/>
              </a:lnSpc>
            </a:pP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temporada </a:t>
            </a:r>
            <a:r>
              <a:rPr dirty="0" sz="1200" spc="15" b="1" i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200" spc="-2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Pronaf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variam 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b="1" i="1">
                <a:solidFill>
                  <a:srgbClr val="FFFFFF"/>
                </a:solidFill>
                <a:latin typeface="Calibri"/>
                <a:cs typeface="Calibri"/>
              </a:rPr>
              <a:t>2,75%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a.a.</a:t>
            </a:r>
            <a:r>
              <a:rPr dirty="0" sz="12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até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5" b="1" i="1">
                <a:solidFill>
                  <a:srgbClr val="FFFFFF"/>
                </a:solidFill>
                <a:latin typeface="Calibri"/>
                <a:cs typeface="Calibri"/>
              </a:rPr>
              <a:t>4,0</a:t>
            </a:r>
            <a:r>
              <a:rPr dirty="0" sz="12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114" b="1" i="1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dirty="0" sz="12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200" spc="-15" b="1" i="1">
                <a:solidFill>
                  <a:srgbClr val="FFFFFF"/>
                </a:solidFill>
                <a:latin typeface="Calibri"/>
                <a:cs typeface="Calibri"/>
              </a:rPr>
              <a:t>a.a.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4385811"/>
            <a:ext cx="6570345" cy="0"/>
          </a:xfrm>
          <a:custGeom>
            <a:avLst/>
            <a:gdLst/>
            <a:ahLst/>
            <a:cxnLst/>
            <a:rect l="l" t="t" r="r" b="b"/>
            <a:pathLst>
              <a:path w="6570345" h="0">
                <a:moveTo>
                  <a:pt x="0" y="0"/>
                </a:moveTo>
                <a:lnTo>
                  <a:pt x="6569999" y="0"/>
                </a:lnTo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315085">
              <a:lnSpc>
                <a:spcPts val="7730"/>
              </a:lnSpc>
              <a:spcBef>
                <a:spcPts val="105"/>
              </a:spcBef>
            </a:pPr>
            <a:r>
              <a:rPr dirty="0" spc="-390"/>
              <a:t>Plano</a:t>
            </a:r>
            <a:r>
              <a:rPr dirty="0" spc="-745"/>
              <a:t> </a:t>
            </a:r>
            <a:r>
              <a:rPr dirty="0" spc="-275"/>
              <a:t>Safra</a:t>
            </a:r>
          </a:p>
          <a:p>
            <a:pPr marL="1319530">
              <a:lnSpc>
                <a:spcPts val="10070"/>
              </a:lnSpc>
            </a:pPr>
            <a:r>
              <a:rPr dirty="0" sz="9050" spc="-5" b="0">
                <a:latin typeface="Arial Narrow"/>
                <a:cs typeface="Arial Narrow"/>
              </a:rPr>
              <a:t>2</a:t>
            </a:r>
            <a:r>
              <a:rPr dirty="0" sz="9050" spc="-160" b="0">
                <a:latin typeface="Arial Narrow"/>
                <a:cs typeface="Arial Narrow"/>
              </a:rPr>
              <a:t>0</a:t>
            </a:r>
            <a:r>
              <a:rPr dirty="0" sz="9050" spc="-5" b="0">
                <a:latin typeface="Arial Narrow"/>
                <a:cs typeface="Arial Narrow"/>
              </a:rPr>
              <a:t>2</a:t>
            </a:r>
            <a:r>
              <a:rPr dirty="0" sz="9050" spc="-75" b="0">
                <a:latin typeface="Arial Narrow"/>
                <a:cs typeface="Arial Narrow"/>
              </a:rPr>
              <a:t>0</a:t>
            </a:r>
            <a:r>
              <a:rPr dirty="0" sz="9050" spc="670" b="0">
                <a:latin typeface="Arial Narrow"/>
                <a:cs typeface="Arial Narrow"/>
              </a:rPr>
              <a:t>/</a:t>
            </a:r>
            <a:r>
              <a:rPr dirty="0" sz="9050" spc="-5" b="0">
                <a:latin typeface="Arial Narrow"/>
                <a:cs typeface="Arial Narrow"/>
              </a:rPr>
              <a:t>2</a:t>
            </a:r>
            <a:r>
              <a:rPr dirty="0" sz="9050" spc="-160" b="0">
                <a:latin typeface="Arial Narrow"/>
                <a:cs typeface="Arial Narrow"/>
              </a:rPr>
              <a:t>0</a:t>
            </a:r>
            <a:r>
              <a:rPr dirty="0" sz="9050" spc="-500" b="0">
                <a:latin typeface="Arial Narrow"/>
                <a:cs typeface="Arial Narrow"/>
              </a:rPr>
              <a:t>2</a:t>
            </a:r>
            <a:r>
              <a:rPr dirty="0" sz="9050" spc="325" b="0">
                <a:latin typeface="Arial Narrow"/>
                <a:cs typeface="Arial Narrow"/>
              </a:rPr>
              <a:t>1</a:t>
            </a:r>
            <a:endParaRPr sz="9050">
              <a:latin typeface="Arial Narrow"/>
              <a:cs typeface="Arial Narrow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>
                <a:solidFill>
                  <a:srgbClr val="FFFFFF"/>
                </a:solidFill>
              </a:rPr>
              <a:t>PRONAF </a:t>
            </a:r>
            <a:r>
              <a:rPr dirty="0" spc="-90">
                <a:solidFill>
                  <a:srgbClr val="FFFFFF"/>
                </a:solidFill>
              </a:rPr>
              <a:t>- </a:t>
            </a:r>
            <a:r>
              <a:rPr dirty="0" sz="1000" spc="-25">
                <a:solidFill>
                  <a:srgbClr val="FFFFFF"/>
                </a:solidFill>
              </a:rPr>
              <a:t>25</a:t>
            </a:r>
            <a:r>
              <a:rPr dirty="0" sz="1000" spc="-215">
                <a:solidFill>
                  <a:srgbClr val="FFFFFF"/>
                </a:solidFill>
              </a:rPr>
              <a:t> </a:t>
            </a:r>
            <a:r>
              <a:rPr dirty="0" spc="-75">
                <a:solidFill>
                  <a:srgbClr val="FFFFFF"/>
                </a:solidFill>
              </a:rPr>
              <a:t>ANOS</a:t>
            </a: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FFFFFF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FFFFFF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7299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942794" y="10151288"/>
            <a:ext cx="819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427750" y="6441064"/>
            <a:ext cx="1591945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15" b="1" i="1">
                <a:solidFill>
                  <a:srgbClr val="45884B"/>
                </a:solidFill>
                <a:latin typeface="Calibri"/>
                <a:cs typeface="Calibri"/>
              </a:rPr>
              <a:t>O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agricultor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José Eloilson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de 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Oliveira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com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45884B"/>
                </a:solidFill>
                <a:latin typeface="Calibri"/>
                <a:cs typeface="Calibri"/>
              </a:rPr>
              <a:t>o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funcionário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45884B"/>
                </a:solidFill>
                <a:latin typeface="Calibri"/>
                <a:cs typeface="Calibri"/>
              </a:rPr>
              <a:t>do 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Sindicato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Ipiranga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Charles 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Alex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Oliveira.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192375" cy="10440035"/>
          </a:xfrm>
          <a:custGeom>
            <a:avLst/>
            <a:gdLst/>
            <a:ahLst/>
            <a:cxnLst/>
            <a:rect l="l" t="t" r="r" b="b"/>
            <a:pathLst>
              <a:path w="15192375" h="10440035">
                <a:moveTo>
                  <a:pt x="0" y="10439996"/>
                </a:moveTo>
                <a:lnTo>
                  <a:pt x="15192006" y="10439996"/>
                </a:lnTo>
                <a:lnTo>
                  <a:pt x="15192006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F4F1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9999" y="3462355"/>
            <a:ext cx="0" cy="1187450"/>
          </a:xfrm>
          <a:custGeom>
            <a:avLst/>
            <a:gdLst/>
            <a:ahLst/>
            <a:cxnLst/>
            <a:rect l="l" t="t" r="r" b="b"/>
            <a:pathLst>
              <a:path w="0" h="1187450">
                <a:moveTo>
                  <a:pt x="0" y="118704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269" y="8612158"/>
            <a:ext cx="2069464" cy="461009"/>
          </a:xfrm>
          <a:custGeom>
            <a:avLst/>
            <a:gdLst/>
            <a:ahLst/>
            <a:cxnLst/>
            <a:rect l="l" t="t" r="r" b="b"/>
            <a:pathLst>
              <a:path w="2069464" h="461009">
                <a:moveTo>
                  <a:pt x="1975815" y="0"/>
                </a:moveTo>
                <a:lnTo>
                  <a:pt x="0" y="0"/>
                </a:lnTo>
                <a:lnTo>
                  <a:pt x="0" y="460540"/>
                </a:lnTo>
                <a:lnTo>
                  <a:pt x="2069058" y="460540"/>
                </a:lnTo>
                <a:lnTo>
                  <a:pt x="2069058" y="93243"/>
                </a:lnTo>
                <a:lnTo>
                  <a:pt x="2061731" y="56948"/>
                </a:lnTo>
                <a:lnTo>
                  <a:pt x="2041748" y="27309"/>
                </a:lnTo>
                <a:lnTo>
                  <a:pt x="2012110" y="7327"/>
                </a:lnTo>
                <a:lnTo>
                  <a:pt x="1975815" y="0"/>
                </a:lnTo>
                <a:close/>
              </a:path>
            </a:pathLst>
          </a:custGeom>
          <a:solidFill>
            <a:srgbClr val="009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269" y="8612158"/>
            <a:ext cx="2069464" cy="461009"/>
          </a:xfrm>
          <a:custGeom>
            <a:avLst/>
            <a:gdLst/>
            <a:ahLst/>
            <a:cxnLst/>
            <a:rect l="l" t="t" r="r" b="b"/>
            <a:pathLst>
              <a:path w="2069464" h="461009">
                <a:moveTo>
                  <a:pt x="1975815" y="0"/>
                </a:moveTo>
                <a:lnTo>
                  <a:pt x="2012110" y="7327"/>
                </a:lnTo>
                <a:lnTo>
                  <a:pt x="2041748" y="27309"/>
                </a:lnTo>
                <a:lnTo>
                  <a:pt x="2061731" y="56948"/>
                </a:lnTo>
                <a:lnTo>
                  <a:pt x="2069058" y="93243"/>
                </a:lnTo>
                <a:lnTo>
                  <a:pt x="2069058" y="460540"/>
                </a:lnTo>
                <a:lnTo>
                  <a:pt x="0" y="460540"/>
                </a:lnTo>
                <a:lnTo>
                  <a:pt x="0" y="0"/>
                </a:lnTo>
                <a:lnTo>
                  <a:pt x="1975815" y="0"/>
                </a:lnTo>
                <a:close/>
              </a:path>
            </a:pathLst>
          </a:custGeom>
          <a:ln w="46054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7056005" cy="3492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353003" y="1302796"/>
            <a:ext cx="2841625" cy="1149350"/>
          </a:xfrm>
          <a:custGeom>
            <a:avLst/>
            <a:gdLst/>
            <a:ahLst/>
            <a:cxnLst/>
            <a:rect l="l" t="t" r="r" b="b"/>
            <a:pathLst>
              <a:path w="2841625" h="1149350">
                <a:moveTo>
                  <a:pt x="2841193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49045"/>
                </a:lnTo>
                <a:lnTo>
                  <a:pt x="2841193" y="1149045"/>
                </a:lnTo>
                <a:lnTo>
                  <a:pt x="2841193" y="0"/>
                </a:lnTo>
                <a:close/>
              </a:path>
            </a:pathLst>
          </a:custGeom>
          <a:solidFill>
            <a:srgbClr val="009F5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353003" y="1302796"/>
            <a:ext cx="2841625" cy="1149350"/>
          </a:xfrm>
          <a:custGeom>
            <a:avLst/>
            <a:gdLst/>
            <a:ahLst/>
            <a:cxnLst/>
            <a:rect l="l" t="t" r="r" b="b"/>
            <a:pathLst>
              <a:path w="2841625" h="1149350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49045"/>
                </a:lnTo>
                <a:lnTo>
                  <a:pt x="2841193" y="1149045"/>
                </a:lnTo>
                <a:lnTo>
                  <a:pt x="2841193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0002" y="4658401"/>
            <a:ext cx="309880" cy="0"/>
          </a:xfrm>
          <a:custGeom>
            <a:avLst/>
            <a:gdLst/>
            <a:ahLst/>
            <a:cxnLst/>
            <a:rect l="l" t="t" r="r" b="b"/>
            <a:pathLst>
              <a:path w="309880" h="0">
                <a:moveTo>
                  <a:pt x="30934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50002" y="5311795"/>
            <a:ext cx="309880" cy="0"/>
          </a:xfrm>
          <a:custGeom>
            <a:avLst/>
            <a:gdLst/>
            <a:ahLst/>
            <a:cxnLst/>
            <a:rect l="l" t="t" r="r" b="b"/>
            <a:pathLst>
              <a:path w="309880" h="0">
                <a:moveTo>
                  <a:pt x="30934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49999" y="4649407"/>
            <a:ext cx="0" cy="662940"/>
          </a:xfrm>
          <a:custGeom>
            <a:avLst/>
            <a:gdLst/>
            <a:ahLst/>
            <a:cxnLst/>
            <a:rect l="l" t="t" r="r" b="b"/>
            <a:pathLst>
              <a:path w="0" h="662939">
                <a:moveTo>
                  <a:pt x="0" y="662393"/>
                </a:moveTo>
                <a:lnTo>
                  <a:pt x="0" y="0"/>
                </a:lnTo>
              </a:path>
            </a:pathLst>
          </a:custGeom>
          <a:ln w="12700">
            <a:solidFill>
              <a:srgbClr val="009F5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2557998" y="4168745"/>
            <a:ext cx="2634615" cy="5229860"/>
          </a:xfrm>
          <a:custGeom>
            <a:avLst/>
            <a:gdLst/>
            <a:ahLst/>
            <a:cxnLst/>
            <a:rect l="l" t="t" r="r" b="b"/>
            <a:pathLst>
              <a:path w="2634615" h="5229859">
                <a:moveTo>
                  <a:pt x="2633995" y="0"/>
                </a:moveTo>
                <a:lnTo>
                  <a:pt x="0" y="0"/>
                </a:lnTo>
                <a:lnTo>
                  <a:pt x="0" y="4653445"/>
                </a:lnTo>
                <a:lnTo>
                  <a:pt x="1909" y="4700685"/>
                </a:lnTo>
                <a:lnTo>
                  <a:pt x="7538" y="4746873"/>
                </a:lnTo>
                <a:lnTo>
                  <a:pt x="16740" y="4791863"/>
                </a:lnTo>
                <a:lnTo>
                  <a:pt x="29365" y="4835504"/>
                </a:lnTo>
                <a:lnTo>
                  <a:pt x="45265" y="4877648"/>
                </a:lnTo>
                <a:lnTo>
                  <a:pt x="64292" y="4918149"/>
                </a:lnTo>
                <a:lnTo>
                  <a:pt x="86298" y="4956856"/>
                </a:lnTo>
                <a:lnTo>
                  <a:pt x="111134" y="4993623"/>
                </a:lnTo>
                <a:lnTo>
                  <a:pt x="138653" y="5028300"/>
                </a:lnTo>
                <a:lnTo>
                  <a:pt x="168706" y="5060740"/>
                </a:lnTo>
                <a:lnTo>
                  <a:pt x="201145" y="5090794"/>
                </a:lnTo>
                <a:lnTo>
                  <a:pt x="235821" y="5118314"/>
                </a:lnTo>
                <a:lnTo>
                  <a:pt x="272587" y="5143151"/>
                </a:lnTo>
                <a:lnTo>
                  <a:pt x="311294" y="5165158"/>
                </a:lnTo>
                <a:lnTo>
                  <a:pt x="351793" y="5184186"/>
                </a:lnTo>
                <a:lnTo>
                  <a:pt x="393938" y="5200087"/>
                </a:lnTo>
                <a:lnTo>
                  <a:pt x="437578" y="5212712"/>
                </a:lnTo>
                <a:lnTo>
                  <a:pt x="482567" y="5221914"/>
                </a:lnTo>
                <a:lnTo>
                  <a:pt x="528755" y="5227544"/>
                </a:lnTo>
                <a:lnTo>
                  <a:pt x="575995" y="5229453"/>
                </a:lnTo>
                <a:lnTo>
                  <a:pt x="2633995" y="5229453"/>
                </a:lnTo>
                <a:lnTo>
                  <a:pt x="2633995" y="0"/>
                </a:lnTo>
                <a:close/>
              </a:path>
            </a:pathLst>
          </a:custGeom>
          <a:solidFill>
            <a:srgbClr val="E9E3A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2290399" y="4420742"/>
            <a:ext cx="2901594" cy="31500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8431576" y="3444746"/>
            <a:ext cx="2499995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PRINCIPAIS </a:t>
            </a: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DOCUMENTOS</a:t>
            </a:r>
            <a:r>
              <a:rPr dirty="0" sz="1400" spc="-21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00" b="1" i="1">
                <a:solidFill>
                  <a:srgbClr val="45884B"/>
                </a:solidFill>
                <a:latin typeface="Century Gothic"/>
                <a:cs typeface="Century Gothic"/>
              </a:rPr>
              <a:t>PARA  </a:t>
            </a:r>
            <a:r>
              <a:rPr dirty="0" sz="1400" spc="-95" b="1" i="1">
                <a:solidFill>
                  <a:srgbClr val="45884B"/>
                </a:solidFill>
                <a:latin typeface="Century Gothic"/>
                <a:cs typeface="Century Gothic"/>
              </a:rPr>
              <a:t>CONSEGUIR </a:t>
            </a: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UMA</a:t>
            </a:r>
            <a:r>
              <a:rPr dirty="0" sz="1400" spc="-18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DAP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31576" y="4217396"/>
            <a:ext cx="204152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80" b="1">
                <a:latin typeface="Century Gothic"/>
                <a:cs typeface="Century Gothic"/>
              </a:rPr>
              <a:t>Documentação </a:t>
            </a:r>
            <a:r>
              <a:rPr dirty="0" sz="1050" spc="-75" b="1">
                <a:latin typeface="Century Gothic"/>
                <a:cs typeface="Century Gothic"/>
              </a:rPr>
              <a:t>para </a:t>
            </a:r>
            <a:r>
              <a:rPr dirty="0" sz="1050" spc="-70" b="1">
                <a:latin typeface="Century Gothic"/>
                <a:cs typeface="Century Gothic"/>
              </a:rPr>
              <a:t>pessoa</a:t>
            </a:r>
            <a:r>
              <a:rPr dirty="0" sz="1050" spc="-135" b="1">
                <a:latin typeface="Century Gothic"/>
                <a:cs typeface="Century Gothic"/>
              </a:rPr>
              <a:t> </a:t>
            </a:r>
            <a:r>
              <a:rPr dirty="0" sz="1050" spc="-35" b="1">
                <a:latin typeface="Century Gothic"/>
                <a:cs typeface="Century Gothic"/>
              </a:rPr>
              <a:t>física: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31576" y="4545571"/>
            <a:ext cx="116776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>
                <a:latin typeface="Calibri"/>
                <a:cs typeface="Calibri"/>
              </a:rPr>
              <a:t>RG e </a:t>
            </a:r>
            <a:r>
              <a:rPr dirty="0" sz="1050" spc="15">
                <a:latin typeface="Calibri"/>
                <a:cs typeface="Calibri"/>
              </a:rPr>
              <a:t>CPF</a:t>
            </a:r>
            <a:r>
              <a:rPr dirty="0" sz="1050" spc="-105">
                <a:latin typeface="Calibri"/>
                <a:cs typeface="Calibri"/>
              </a:rPr>
              <a:t> </a:t>
            </a:r>
            <a:r>
              <a:rPr dirty="0" sz="1050" spc="-20">
                <a:latin typeface="Calibri"/>
                <a:cs typeface="Calibri"/>
              </a:rPr>
              <a:t>(titulares);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31576" y="4873745"/>
            <a:ext cx="280987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Certidão </a:t>
            </a:r>
            <a:r>
              <a:rPr dirty="0" sz="1050" spc="5">
                <a:latin typeface="Calibri"/>
                <a:cs typeface="Calibri"/>
              </a:rPr>
              <a:t>casamento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5">
                <a:latin typeface="Calibri"/>
                <a:cs typeface="Calibri"/>
              </a:rPr>
              <a:t>declaração </a:t>
            </a:r>
            <a:r>
              <a:rPr dirty="0" sz="1050" spc="10">
                <a:latin typeface="Calibri"/>
                <a:cs typeface="Calibri"/>
              </a:rPr>
              <a:t>união</a:t>
            </a:r>
            <a:r>
              <a:rPr dirty="0" sz="1050" spc="-11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estável;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31576" y="5201920"/>
            <a:ext cx="297942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5">
                <a:latin typeface="Calibri"/>
                <a:cs typeface="Calibri"/>
              </a:rPr>
              <a:t>Documentação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10">
                <a:latin typeface="Calibri"/>
                <a:cs typeface="Calibri"/>
              </a:rPr>
              <a:t>imóvel </a:t>
            </a:r>
            <a:r>
              <a:rPr dirty="0" sz="1050" spc="-5">
                <a:latin typeface="Calibri"/>
                <a:cs typeface="Calibri"/>
              </a:rPr>
              <a:t>rural </a:t>
            </a:r>
            <a:r>
              <a:rPr dirty="0" sz="1050" spc="5">
                <a:latin typeface="Calibri"/>
                <a:cs typeface="Calibri"/>
              </a:rPr>
              <a:t>(vínculo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14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tamanho);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31576" y="5530094"/>
            <a:ext cx="300037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20">
                <a:latin typeface="Calibri"/>
                <a:cs typeface="Calibri"/>
              </a:rPr>
              <a:t>Origem </a:t>
            </a:r>
            <a:r>
              <a:rPr dirty="0" sz="1050" spc="5">
                <a:latin typeface="Calibri"/>
                <a:cs typeface="Calibri"/>
              </a:rPr>
              <a:t>formação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5">
                <a:latin typeface="Calibri"/>
                <a:cs typeface="Calibri"/>
              </a:rPr>
              <a:t>renda bruta </a:t>
            </a:r>
            <a:r>
              <a:rPr dirty="0" sz="1050" spc="-5">
                <a:latin typeface="Calibri"/>
                <a:cs typeface="Calibri"/>
              </a:rPr>
              <a:t>(últimos </a:t>
            </a:r>
            <a:r>
              <a:rPr dirty="0" sz="1050" spc="-35">
                <a:latin typeface="Calibri"/>
                <a:cs typeface="Calibri"/>
              </a:rPr>
              <a:t>12</a:t>
            </a:r>
            <a:r>
              <a:rPr dirty="0" sz="1050" spc="-125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meses).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431576" y="6042424"/>
            <a:ext cx="302387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-80" b="1">
                <a:latin typeface="Century Gothic"/>
                <a:cs typeface="Century Gothic"/>
              </a:rPr>
              <a:t>Documentação </a:t>
            </a:r>
            <a:r>
              <a:rPr dirty="0" sz="1050" spc="-75" b="1">
                <a:latin typeface="Century Gothic"/>
                <a:cs typeface="Century Gothic"/>
              </a:rPr>
              <a:t>para </a:t>
            </a:r>
            <a:r>
              <a:rPr dirty="0" sz="1050" spc="-70" b="1">
                <a:latin typeface="Century Gothic"/>
                <a:cs typeface="Century Gothic"/>
              </a:rPr>
              <a:t>pessoa </a:t>
            </a:r>
            <a:r>
              <a:rPr dirty="0" sz="1050" spc="-35" b="1">
                <a:latin typeface="Century Gothic"/>
                <a:cs typeface="Century Gothic"/>
              </a:rPr>
              <a:t>jurídica </a:t>
            </a:r>
            <a:r>
              <a:rPr dirty="0" sz="1050" spc="-50" b="1">
                <a:latin typeface="Century Gothic"/>
                <a:cs typeface="Century Gothic"/>
              </a:rPr>
              <a:t>(DAP</a:t>
            </a:r>
            <a:r>
              <a:rPr dirty="0" sz="1050" spc="-165" b="1">
                <a:latin typeface="Century Gothic"/>
                <a:cs typeface="Century Gothic"/>
              </a:rPr>
              <a:t> </a:t>
            </a:r>
            <a:r>
              <a:rPr dirty="0" sz="1050" spc="-40" b="1">
                <a:latin typeface="Century Gothic"/>
                <a:cs typeface="Century Gothic"/>
              </a:rPr>
              <a:t>jurídica):</a:t>
            </a:r>
            <a:endParaRPr sz="105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31576" y="6370599"/>
            <a:ext cx="40830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C</a:t>
            </a:r>
            <a:r>
              <a:rPr dirty="0" sz="1050" spc="30">
                <a:latin typeface="Calibri"/>
                <a:cs typeface="Calibri"/>
              </a:rPr>
              <a:t>N</a:t>
            </a:r>
            <a:r>
              <a:rPr dirty="0" sz="1050" spc="-75">
                <a:latin typeface="Calibri"/>
                <a:cs typeface="Calibri"/>
              </a:rPr>
              <a:t>P</a:t>
            </a:r>
            <a:r>
              <a:rPr dirty="0" sz="1050" spc="35">
                <a:latin typeface="Calibri"/>
                <a:cs typeface="Calibri"/>
              </a:rPr>
              <a:t>J</a:t>
            </a:r>
            <a:r>
              <a:rPr dirty="0" sz="1050" spc="-65">
                <a:latin typeface="Calibri"/>
                <a:cs typeface="Calibri"/>
              </a:rPr>
              <a:t>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431576" y="6698774"/>
            <a:ext cx="136017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>
                <a:latin typeface="Calibri"/>
                <a:cs typeface="Calibri"/>
              </a:rPr>
              <a:t>Ata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eleição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12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posse;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431576" y="7002812"/>
            <a:ext cx="306197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2235" algn="l"/>
              </a:tabLst>
            </a:pPr>
            <a:r>
              <a:rPr dirty="0" sz="1050" spc="15">
                <a:latin typeface="Calibri"/>
                <a:cs typeface="Calibri"/>
              </a:rPr>
              <a:t>Cópia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-5">
                <a:latin typeface="Calibri"/>
                <a:cs typeface="Calibri"/>
              </a:rPr>
              <a:t>contrato, </a:t>
            </a:r>
            <a:r>
              <a:rPr dirty="0" sz="1050">
                <a:latin typeface="Calibri"/>
                <a:cs typeface="Calibri"/>
              </a:rPr>
              <a:t>estatuto </a:t>
            </a:r>
            <a:r>
              <a:rPr dirty="0" sz="1050" spc="5">
                <a:latin typeface="Calibri"/>
                <a:cs typeface="Calibri"/>
              </a:rPr>
              <a:t>social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regimentos </a:t>
            </a:r>
            <a:r>
              <a:rPr dirty="0" sz="1050" spc="-15">
                <a:latin typeface="Calibri"/>
                <a:cs typeface="Calibri"/>
              </a:rPr>
              <a:t>inter-  nos;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31576" y="7515142"/>
            <a:ext cx="306197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4775" algn="l"/>
              </a:tabLst>
            </a:pPr>
            <a:r>
              <a:rPr dirty="0" sz="1050" spc="-5">
                <a:latin typeface="Calibri"/>
                <a:cs typeface="Calibri"/>
              </a:rPr>
              <a:t>Para </a:t>
            </a:r>
            <a:r>
              <a:rPr dirty="0" sz="1050" spc="5">
                <a:latin typeface="Calibri"/>
                <a:cs typeface="Calibri"/>
              </a:rPr>
              <a:t>Cooperativas: </a:t>
            </a:r>
            <a:r>
              <a:rPr dirty="0" sz="1050" spc="20">
                <a:latin typeface="Calibri"/>
                <a:cs typeface="Calibri"/>
              </a:rPr>
              <a:t>Cópia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livro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matrícula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5">
                <a:latin typeface="Calibri"/>
                <a:cs typeface="Calibri"/>
              </a:rPr>
              <a:t>relação </a:t>
            </a:r>
            <a:r>
              <a:rPr dirty="0" sz="1050" spc="-5">
                <a:latin typeface="Calibri"/>
                <a:cs typeface="Calibri"/>
              </a:rPr>
              <a:t>dos/as </a:t>
            </a:r>
            <a:r>
              <a:rPr dirty="0" sz="1050">
                <a:latin typeface="Calibri"/>
                <a:cs typeface="Calibri"/>
              </a:rPr>
              <a:t>cooperados/as, </a:t>
            </a:r>
            <a:r>
              <a:rPr dirty="0" sz="1050" spc="15">
                <a:latin typeface="Calibri"/>
                <a:cs typeface="Calibri"/>
              </a:rPr>
              <a:t>detalhando </a:t>
            </a:r>
            <a:r>
              <a:rPr dirty="0" sz="1050" spc="20">
                <a:latin typeface="Calibri"/>
                <a:cs typeface="Calibri"/>
              </a:rPr>
              <a:t>nome com-  </a:t>
            </a:r>
            <a:r>
              <a:rPr dirty="0" sz="1050">
                <a:latin typeface="Calibri"/>
                <a:cs typeface="Calibri"/>
              </a:rPr>
              <a:t>pleto, </a:t>
            </a:r>
            <a:r>
              <a:rPr dirty="0" sz="1050" spc="15">
                <a:latin typeface="Calibri"/>
                <a:cs typeface="Calibri"/>
              </a:rPr>
              <a:t>CPF </a:t>
            </a:r>
            <a:r>
              <a:rPr dirty="0" sz="1050" spc="-5">
                <a:latin typeface="Calibri"/>
                <a:cs typeface="Calibri"/>
              </a:rPr>
              <a:t>(ou CNPJ)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data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2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filiação;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431576" y="8211629"/>
            <a:ext cx="3061970" cy="9467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0965" algn="l"/>
              </a:tabLst>
            </a:pPr>
            <a:r>
              <a:rPr dirty="0" sz="1050" spc="-10">
                <a:latin typeface="Calibri"/>
                <a:cs typeface="Calibri"/>
              </a:rPr>
              <a:t>Para </a:t>
            </a:r>
            <a:r>
              <a:rPr dirty="0" sz="1050">
                <a:latin typeface="Calibri"/>
                <a:cs typeface="Calibri"/>
              </a:rPr>
              <a:t>Associações: </a:t>
            </a:r>
            <a:r>
              <a:rPr dirty="0" sz="1050" spc="5">
                <a:latin typeface="Calibri"/>
                <a:cs typeface="Calibri"/>
              </a:rPr>
              <a:t>Relação </a:t>
            </a:r>
            <a:r>
              <a:rPr dirty="0" sz="1050" spc="15">
                <a:latin typeface="Calibri"/>
                <a:cs typeface="Calibri"/>
              </a:rPr>
              <a:t>dos </a:t>
            </a:r>
            <a:r>
              <a:rPr dirty="0" sz="1050" spc="-35">
                <a:latin typeface="Calibri"/>
                <a:cs typeface="Calibri"/>
              </a:rPr>
              <a:t>(as) </a:t>
            </a:r>
            <a:r>
              <a:rPr dirty="0" sz="1050" spc="5">
                <a:latin typeface="Calibri"/>
                <a:cs typeface="Calibri"/>
              </a:rPr>
              <a:t>associados </a:t>
            </a:r>
            <a:r>
              <a:rPr dirty="0" sz="1050" spc="-40">
                <a:latin typeface="Calibri"/>
                <a:cs typeface="Calibri"/>
              </a:rPr>
              <a:t>(as), </a:t>
            </a:r>
            <a:r>
              <a:rPr dirty="0" sz="1050" spc="20">
                <a:latin typeface="Calibri"/>
                <a:cs typeface="Calibri"/>
              </a:rPr>
              <a:t>de-  </a:t>
            </a:r>
            <a:r>
              <a:rPr dirty="0" sz="1050" spc="15">
                <a:latin typeface="Calibri"/>
                <a:cs typeface="Calibri"/>
              </a:rPr>
              <a:t>talhando </a:t>
            </a:r>
            <a:r>
              <a:rPr dirty="0" sz="1050" spc="25">
                <a:latin typeface="Calibri"/>
                <a:cs typeface="Calibri"/>
              </a:rPr>
              <a:t>nome </a:t>
            </a:r>
            <a:r>
              <a:rPr dirty="0" sz="1050" spc="10">
                <a:latin typeface="Calibri"/>
                <a:cs typeface="Calibri"/>
              </a:rPr>
              <a:t>completo, </a:t>
            </a:r>
            <a:r>
              <a:rPr dirty="0" sz="1050" spc="25">
                <a:latin typeface="Calibri"/>
                <a:cs typeface="Calibri"/>
              </a:rPr>
              <a:t>CPF </a:t>
            </a:r>
            <a:r>
              <a:rPr dirty="0" sz="1050">
                <a:latin typeface="Calibri"/>
                <a:cs typeface="Calibri"/>
              </a:rPr>
              <a:t>(ou </a:t>
            </a:r>
            <a:r>
              <a:rPr dirty="0" sz="1050" spc="-10">
                <a:latin typeface="Calibri"/>
                <a:cs typeface="Calibri"/>
              </a:rPr>
              <a:t>CNPJ), </a:t>
            </a:r>
            <a:r>
              <a:rPr dirty="0" sz="1050" spc="10">
                <a:latin typeface="Calibri"/>
                <a:cs typeface="Calibri"/>
              </a:rPr>
              <a:t>data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filia-  </a:t>
            </a:r>
            <a:r>
              <a:rPr dirty="0" sz="1050" spc="20">
                <a:latin typeface="Calibri"/>
                <a:cs typeface="Calibri"/>
              </a:rPr>
              <a:t>ção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respectivas </a:t>
            </a:r>
            <a:r>
              <a:rPr dirty="0" sz="1050">
                <a:latin typeface="Calibri"/>
                <a:cs typeface="Calibri"/>
              </a:rPr>
              <a:t>assinaturas. </a:t>
            </a:r>
            <a:r>
              <a:rPr dirty="0" sz="1050" spc="20">
                <a:latin typeface="Calibri"/>
                <a:cs typeface="Calibri"/>
              </a:rPr>
              <a:t>No </a:t>
            </a:r>
            <a:r>
              <a:rPr dirty="0" sz="1050" spc="5">
                <a:latin typeface="Calibri"/>
                <a:cs typeface="Calibri"/>
              </a:rPr>
              <a:t>final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5">
                <a:latin typeface="Calibri"/>
                <a:cs typeface="Calibri"/>
              </a:rPr>
              <a:t>relação </a:t>
            </a:r>
            <a:r>
              <a:rPr dirty="0" sz="1050" spc="15">
                <a:latin typeface="Calibri"/>
                <a:cs typeface="Calibri"/>
              </a:rPr>
              <a:t>deve  constar local, data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assinatura </a:t>
            </a:r>
            <a:r>
              <a:rPr dirty="0" sz="1050" spc="35">
                <a:latin typeface="Calibri"/>
                <a:cs typeface="Calibri"/>
              </a:rPr>
              <a:t>do </a:t>
            </a:r>
            <a:r>
              <a:rPr dirty="0" sz="1050" spc="20">
                <a:latin typeface="Calibri"/>
                <a:cs typeface="Calibri"/>
              </a:rPr>
              <a:t>Responsável </a:t>
            </a:r>
            <a:r>
              <a:rPr dirty="0" sz="1050" spc="40">
                <a:latin typeface="Calibri"/>
                <a:cs typeface="Calibri"/>
              </a:rPr>
              <a:t>Legal 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10">
                <a:latin typeface="Calibri"/>
                <a:cs typeface="Calibri"/>
              </a:rPr>
              <a:t>entidade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-5">
                <a:latin typeface="Calibri"/>
                <a:cs typeface="Calibri"/>
              </a:rPr>
              <a:t>firma </a:t>
            </a:r>
            <a:r>
              <a:rPr dirty="0" sz="1050" spc="10">
                <a:latin typeface="Calibri"/>
                <a:cs typeface="Calibri"/>
              </a:rPr>
              <a:t>reconhecida </a:t>
            </a:r>
            <a:r>
              <a:rPr dirty="0" sz="1050" spc="15">
                <a:latin typeface="Calibri"/>
                <a:cs typeface="Calibri"/>
              </a:rPr>
              <a:t>em</a:t>
            </a:r>
            <a:r>
              <a:rPr dirty="0" sz="1050" spc="-150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cartório.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818066" y="7759246"/>
            <a:ext cx="184912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78105">
              <a:lnSpc>
                <a:spcPct val="112500"/>
              </a:lnSpc>
              <a:spcBef>
                <a:spcPts val="100"/>
              </a:spcBef>
            </a:pPr>
            <a:r>
              <a:rPr dirty="0" sz="1000" spc="-5" b="1" i="1">
                <a:solidFill>
                  <a:srgbClr val="45884B"/>
                </a:solidFill>
                <a:latin typeface="Calibri"/>
                <a:cs typeface="Calibri"/>
              </a:rPr>
              <a:t>Mulheres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agregadas</a:t>
            </a:r>
            <a:r>
              <a:rPr dirty="0" sz="1000" spc="-11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são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pessoas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ligadas por</a:t>
            </a:r>
            <a:r>
              <a:rPr dirty="0" sz="1000" spc="-17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laços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de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parentesco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que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45884B"/>
                </a:solidFill>
                <a:latin typeface="Calibri"/>
                <a:cs typeface="Calibri"/>
              </a:rPr>
              <a:t>não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integrem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a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família.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E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demais pessoas que</a:t>
            </a:r>
            <a:r>
              <a:rPr dirty="0" sz="1000" spc="-16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contribuem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e/ 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45884B"/>
                </a:solidFill>
                <a:latin typeface="Calibri"/>
                <a:cs typeface="Calibri"/>
              </a:rPr>
              <a:t>ou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-10" b="1" i="1">
                <a:solidFill>
                  <a:srgbClr val="45884B"/>
                </a:solidFill>
                <a:latin typeface="Calibri"/>
                <a:cs typeface="Calibri"/>
              </a:rPr>
              <a:t>se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beneficiem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da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renda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gerada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pela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-5" b="1" i="1">
                <a:solidFill>
                  <a:srgbClr val="45884B"/>
                </a:solidFill>
                <a:latin typeface="Calibri"/>
                <a:cs typeface="Calibri"/>
              </a:rPr>
              <a:t>UFPR,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mas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que</a:t>
            </a:r>
            <a:r>
              <a:rPr dirty="0" sz="1000" spc="-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habitem</a:t>
            </a:r>
            <a:r>
              <a:rPr dirty="0" sz="1000" spc="-5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a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mesma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residência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da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45884B"/>
                </a:solidFill>
                <a:latin typeface="Calibri"/>
                <a:cs typeface="Calibri"/>
              </a:rPr>
              <a:t>família,</a:t>
            </a:r>
            <a:r>
              <a:rPr dirty="0" sz="1000" spc="-60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por</a:t>
            </a:r>
            <a:endParaRPr sz="10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50"/>
              </a:spcBef>
            </a:pPr>
            <a:r>
              <a:rPr dirty="0" sz="1000" b="1" i="1">
                <a:solidFill>
                  <a:srgbClr val="45884B"/>
                </a:solidFill>
                <a:latin typeface="Calibri"/>
                <a:cs typeface="Calibri"/>
              </a:rPr>
              <a:t>exemplo: </a:t>
            </a:r>
            <a:r>
              <a:rPr dirty="0" sz="1000" spc="-5" b="1" i="1">
                <a:solidFill>
                  <a:srgbClr val="45884B"/>
                </a:solidFill>
                <a:latin typeface="Calibri"/>
                <a:cs typeface="Calibri"/>
              </a:rPr>
              <a:t>tia,</a:t>
            </a:r>
            <a:r>
              <a:rPr dirty="0" sz="1000" spc="-155" b="1" i="1">
                <a:solidFill>
                  <a:srgbClr val="45884B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45884B"/>
                </a:solidFill>
                <a:latin typeface="Calibri"/>
                <a:cs typeface="Calibri"/>
              </a:rPr>
              <a:t>cunhada.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7300" y="1258514"/>
            <a:ext cx="5283200" cy="203390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4500" spc="-40" i="1">
                <a:solidFill>
                  <a:srgbClr val="FFFFFF"/>
                </a:solidFill>
                <a:latin typeface="Arial Narrow"/>
                <a:cs typeface="Arial Narrow"/>
              </a:rPr>
              <a:t>DAP</a:t>
            </a:r>
            <a:endParaRPr sz="45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dirty="0" sz="2800" spc="-270" b="1" i="1">
                <a:solidFill>
                  <a:srgbClr val="FFFFFF"/>
                </a:solidFill>
                <a:latin typeface="Century Gothic"/>
                <a:cs typeface="Century Gothic"/>
              </a:rPr>
              <a:t>Declaração </a:t>
            </a:r>
            <a:r>
              <a:rPr dirty="0" sz="2800" spc="-345" b="1" i="1">
                <a:solidFill>
                  <a:srgbClr val="FFFFFF"/>
                </a:solidFill>
                <a:latin typeface="Century Gothic"/>
                <a:cs typeface="Century Gothic"/>
              </a:rPr>
              <a:t>de </a:t>
            </a:r>
            <a:r>
              <a:rPr dirty="0" sz="2800" spc="-190" b="1" i="1">
                <a:solidFill>
                  <a:srgbClr val="FFFFFF"/>
                </a:solidFill>
                <a:latin typeface="Century Gothic"/>
                <a:cs typeface="Century Gothic"/>
              </a:rPr>
              <a:t>Aptidão </a:t>
            </a:r>
            <a:r>
              <a:rPr dirty="0" sz="2800" spc="-275" b="1" i="1">
                <a:solidFill>
                  <a:srgbClr val="FFFFFF"/>
                </a:solidFill>
                <a:latin typeface="Century Gothic"/>
                <a:cs typeface="Century Gothic"/>
              </a:rPr>
              <a:t>ao</a:t>
            </a:r>
            <a:r>
              <a:rPr dirty="0" sz="2800" spc="-30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2800" spc="-165" b="1" i="1">
                <a:solidFill>
                  <a:srgbClr val="FFFFFF"/>
                </a:solidFill>
                <a:latin typeface="Century Gothic"/>
                <a:cs typeface="Century Gothic"/>
              </a:rPr>
              <a:t>PRONAF</a:t>
            </a:r>
            <a:endParaRPr sz="2800">
              <a:latin typeface="Century Gothic"/>
              <a:cs typeface="Century Gothic"/>
            </a:endParaRPr>
          </a:p>
          <a:p>
            <a:pPr marL="12700" marR="1005205">
              <a:lnSpc>
                <a:spcPct val="129700"/>
              </a:lnSpc>
              <a:spcBef>
                <a:spcPts val="844"/>
              </a:spcBef>
            </a:pPr>
            <a:r>
              <a:rPr dirty="0" sz="900" spc="-110" b="1" i="1">
                <a:solidFill>
                  <a:srgbClr val="FFD861"/>
                </a:solidFill>
                <a:latin typeface="Century Gothic"/>
                <a:cs typeface="Century Gothic"/>
              </a:rPr>
              <a:t>A </a:t>
            </a:r>
            <a:r>
              <a:rPr dirty="0" sz="900" spc="-45" b="1" i="1">
                <a:solidFill>
                  <a:srgbClr val="FFD861"/>
                </a:solidFill>
                <a:latin typeface="Century Gothic"/>
                <a:cs typeface="Century Gothic"/>
              </a:rPr>
              <a:t>DAP </a:t>
            </a:r>
            <a:r>
              <a:rPr dirty="0" sz="900" spc="-5" b="1" i="1">
                <a:solidFill>
                  <a:srgbClr val="FFD861"/>
                </a:solidFill>
                <a:latin typeface="Century Gothic"/>
                <a:cs typeface="Century Gothic"/>
              </a:rPr>
              <a:t>É </a:t>
            </a:r>
            <a:r>
              <a:rPr dirty="0" sz="900" spc="-125" b="1" i="1">
                <a:solidFill>
                  <a:srgbClr val="FFD861"/>
                </a:solidFill>
                <a:latin typeface="Century Gothic"/>
                <a:cs typeface="Century Gothic"/>
              </a:rPr>
              <a:t>O </a:t>
            </a:r>
            <a:r>
              <a:rPr dirty="0" sz="900" spc="-35" b="1" i="1">
                <a:solidFill>
                  <a:srgbClr val="FFD861"/>
                </a:solidFill>
                <a:latin typeface="Century Gothic"/>
                <a:cs typeface="Century Gothic"/>
              </a:rPr>
              <a:t>PRINCIPAL </a:t>
            </a:r>
            <a:r>
              <a:rPr dirty="0" sz="900" spc="-50" b="1" i="1">
                <a:solidFill>
                  <a:srgbClr val="FFD861"/>
                </a:solidFill>
                <a:latin typeface="Century Gothic"/>
                <a:cs typeface="Century Gothic"/>
              </a:rPr>
              <a:t>DOCUMENTO </a:t>
            </a:r>
            <a:r>
              <a:rPr dirty="0" sz="900" spc="-55" b="1" i="1">
                <a:solidFill>
                  <a:srgbClr val="FFD861"/>
                </a:solidFill>
                <a:latin typeface="Century Gothic"/>
                <a:cs typeface="Century Gothic"/>
              </a:rPr>
              <a:t>PARA </a:t>
            </a:r>
            <a:r>
              <a:rPr dirty="0" sz="900" spc="-50" b="1" i="1">
                <a:solidFill>
                  <a:srgbClr val="FFD861"/>
                </a:solidFill>
                <a:latin typeface="Century Gothic"/>
                <a:cs typeface="Century Gothic"/>
              </a:rPr>
              <a:t>IDENTIFICAÇÃO </a:t>
            </a:r>
            <a:r>
              <a:rPr dirty="0" sz="900" spc="-70" b="1" i="1">
                <a:solidFill>
                  <a:srgbClr val="FFD861"/>
                </a:solidFill>
                <a:latin typeface="Century Gothic"/>
                <a:cs typeface="Century Gothic"/>
              </a:rPr>
              <a:t>DO </a:t>
            </a:r>
            <a:r>
              <a:rPr dirty="0" sz="900" spc="-45" b="1" i="1">
                <a:solidFill>
                  <a:srgbClr val="FFD861"/>
                </a:solidFill>
                <a:latin typeface="Century Gothic"/>
                <a:cs typeface="Century Gothic"/>
              </a:rPr>
              <a:t>AGRICULTOR </a:t>
            </a:r>
            <a:r>
              <a:rPr dirty="0" sz="900" spc="-25" b="1" i="1">
                <a:solidFill>
                  <a:srgbClr val="FFD861"/>
                </a:solidFill>
                <a:latin typeface="Century Gothic"/>
                <a:cs typeface="Century Gothic"/>
              </a:rPr>
              <a:t>FAMILIAR.  </a:t>
            </a:r>
            <a:r>
              <a:rPr dirty="0" sz="900" spc="-5" b="1" i="1">
                <a:solidFill>
                  <a:srgbClr val="FFD861"/>
                </a:solidFill>
                <a:latin typeface="Century Gothic"/>
                <a:cs typeface="Century Gothic"/>
              </a:rPr>
              <a:t>É </a:t>
            </a:r>
            <a:r>
              <a:rPr dirty="0" sz="900" spc="-35" b="1" i="1">
                <a:solidFill>
                  <a:srgbClr val="FFD861"/>
                </a:solidFill>
                <a:latin typeface="Century Gothic"/>
                <a:cs typeface="Century Gothic"/>
              </a:rPr>
              <a:t>POR </a:t>
            </a:r>
            <a:r>
              <a:rPr dirty="0" sz="900" spc="-45" b="1" i="1">
                <a:solidFill>
                  <a:srgbClr val="FFD861"/>
                </a:solidFill>
                <a:latin typeface="Century Gothic"/>
                <a:cs typeface="Century Gothic"/>
              </a:rPr>
              <a:t>MEIO </a:t>
            </a:r>
            <a:r>
              <a:rPr dirty="0" sz="900" spc="-30" b="1" i="1">
                <a:solidFill>
                  <a:srgbClr val="FFD861"/>
                </a:solidFill>
                <a:latin typeface="Century Gothic"/>
                <a:cs typeface="Century Gothic"/>
              </a:rPr>
              <a:t>DESSA </a:t>
            </a:r>
            <a:r>
              <a:rPr dirty="0" sz="900" spc="-75" b="1" i="1">
                <a:solidFill>
                  <a:srgbClr val="FFD861"/>
                </a:solidFill>
                <a:latin typeface="Century Gothic"/>
                <a:cs typeface="Century Gothic"/>
              </a:rPr>
              <a:t>DECLARAÇÃO </a:t>
            </a:r>
            <a:r>
              <a:rPr dirty="0" sz="900" spc="-35" b="1" i="1">
                <a:solidFill>
                  <a:srgbClr val="FFD861"/>
                </a:solidFill>
                <a:latin typeface="Century Gothic"/>
                <a:cs typeface="Century Gothic"/>
              </a:rPr>
              <a:t>QUE </a:t>
            </a:r>
            <a:r>
              <a:rPr dirty="0" sz="900" spc="-125" b="1" i="1">
                <a:solidFill>
                  <a:srgbClr val="FFD861"/>
                </a:solidFill>
                <a:latin typeface="Century Gothic"/>
                <a:cs typeface="Century Gothic"/>
              </a:rPr>
              <a:t>O </a:t>
            </a:r>
            <a:r>
              <a:rPr dirty="0" sz="900" spc="-45" b="1" i="1">
                <a:solidFill>
                  <a:srgbClr val="FFD861"/>
                </a:solidFill>
                <a:latin typeface="Century Gothic"/>
                <a:cs typeface="Century Gothic"/>
              </a:rPr>
              <a:t>AGRICULTOR </a:t>
            </a:r>
            <a:r>
              <a:rPr dirty="0" sz="900" spc="-30" b="1" i="1">
                <a:solidFill>
                  <a:srgbClr val="FFD861"/>
                </a:solidFill>
                <a:latin typeface="Century Gothic"/>
                <a:cs typeface="Century Gothic"/>
              </a:rPr>
              <a:t>PODE </a:t>
            </a:r>
            <a:r>
              <a:rPr dirty="0" sz="900" spc="35" b="1" i="1">
                <a:solidFill>
                  <a:srgbClr val="FFD861"/>
                </a:solidFill>
                <a:latin typeface="Century Gothic"/>
                <a:cs typeface="Century Gothic"/>
              </a:rPr>
              <a:t>TER </a:t>
            </a:r>
            <a:r>
              <a:rPr dirty="0" sz="900" spc="-75" b="1" i="1">
                <a:solidFill>
                  <a:srgbClr val="FFD861"/>
                </a:solidFill>
                <a:latin typeface="Century Gothic"/>
                <a:cs typeface="Century Gothic"/>
              </a:rPr>
              <a:t>ACESSO </a:t>
            </a:r>
            <a:r>
              <a:rPr dirty="0" sz="900" spc="-110" b="1" i="1">
                <a:solidFill>
                  <a:srgbClr val="FFD861"/>
                </a:solidFill>
                <a:latin typeface="Century Gothic"/>
                <a:cs typeface="Century Gothic"/>
              </a:rPr>
              <a:t>A </a:t>
            </a:r>
            <a:r>
              <a:rPr dirty="0" sz="900" spc="-55" b="1" i="1">
                <a:solidFill>
                  <a:srgbClr val="FFD861"/>
                </a:solidFill>
                <a:latin typeface="Century Gothic"/>
                <a:cs typeface="Century Gothic"/>
              </a:rPr>
              <a:t>VÁRIAS  </a:t>
            </a:r>
            <a:r>
              <a:rPr dirty="0" sz="900" spc="-30" b="1" i="1">
                <a:solidFill>
                  <a:srgbClr val="FFD861"/>
                </a:solidFill>
                <a:latin typeface="Century Gothic"/>
                <a:cs typeface="Century Gothic"/>
              </a:rPr>
              <a:t>POLÍTICAS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25" b="1" i="1">
                <a:solidFill>
                  <a:srgbClr val="FFD861"/>
                </a:solidFill>
                <a:latin typeface="Century Gothic"/>
                <a:cs typeface="Century Gothic"/>
              </a:rPr>
              <a:t>PÚBLICAS,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125" b="1" i="1">
                <a:solidFill>
                  <a:srgbClr val="FFD861"/>
                </a:solidFill>
                <a:latin typeface="Century Gothic"/>
                <a:cs typeface="Century Gothic"/>
              </a:rPr>
              <a:t>COMO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35" b="1" i="1">
                <a:solidFill>
                  <a:srgbClr val="FFD861"/>
                </a:solidFill>
                <a:latin typeface="Century Gothic"/>
                <a:cs typeface="Century Gothic"/>
              </a:rPr>
              <a:t>POR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30" b="1" i="1">
                <a:solidFill>
                  <a:srgbClr val="FFD861"/>
                </a:solidFill>
                <a:latin typeface="Century Gothic"/>
                <a:cs typeface="Century Gothic"/>
              </a:rPr>
              <a:t>EXEMPLO: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45" b="1" i="1">
                <a:solidFill>
                  <a:srgbClr val="FFD861"/>
                </a:solidFill>
                <a:latin typeface="Century Gothic"/>
                <a:cs typeface="Century Gothic"/>
              </a:rPr>
              <a:t>PRONAF,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55" b="1" i="1">
                <a:solidFill>
                  <a:srgbClr val="FFD861"/>
                </a:solidFill>
                <a:latin typeface="Century Gothic"/>
                <a:cs typeface="Century Gothic"/>
              </a:rPr>
              <a:t>PAA,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35" b="1" i="1">
                <a:solidFill>
                  <a:srgbClr val="FFD861"/>
                </a:solidFill>
                <a:latin typeface="Century Gothic"/>
                <a:cs typeface="Century Gothic"/>
              </a:rPr>
              <a:t>PNAE,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65" b="1" i="1">
                <a:solidFill>
                  <a:srgbClr val="FFD861"/>
                </a:solidFill>
                <a:latin typeface="Century Gothic"/>
                <a:cs typeface="Century Gothic"/>
              </a:rPr>
              <a:t>HABITAÇÃO</a:t>
            </a:r>
            <a:r>
              <a:rPr dirty="0" sz="900" spc="-85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b="1" i="1">
                <a:solidFill>
                  <a:srgbClr val="FFD861"/>
                </a:solidFill>
                <a:latin typeface="Century Gothic"/>
                <a:cs typeface="Century Gothic"/>
              </a:rPr>
              <a:t>RURAL,  </a:t>
            </a:r>
            <a:r>
              <a:rPr dirty="0" sz="900" spc="-40" b="1" i="1">
                <a:solidFill>
                  <a:srgbClr val="FFD861"/>
                </a:solidFill>
                <a:latin typeface="Century Gothic"/>
                <a:cs typeface="Century Gothic"/>
              </a:rPr>
              <a:t>SEGURO,</a:t>
            </a:r>
            <a:r>
              <a:rPr dirty="0" sz="900" spc="-90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55" b="1" i="1">
                <a:solidFill>
                  <a:srgbClr val="FFD861"/>
                </a:solidFill>
                <a:latin typeface="Century Gothic"/>
                <a:cs typeface="Century Gothic"/>
              </a:rPr>
              <a:t>GARANTIA</a:t>
            </a:r>
            <a:r>
              <a:rPr dirty="0" sz="900" spc="-90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5" b="1" i="1">
                <a:solidFill>
                  <a:srgbClr val="FFD861"/>
                </a:solidFill>
                <a:latin typeface="Century Gothic"/>
                <a:cs typeface="Century Gothic"/>
              </a:rPr>
              <a:t>DE</a:t>
            </a:r>
            <a:r>
              <a:rPr dirty="0" sz="900" spc="-90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60" b="1" i="1">
                <a:solidFill>
                  <a:srgbClr val="FFD861"/>
                </a:solidFill>
                <a:latin typeface="Century Gothic"/>
                <a:cs typeface="Century Gothic"/>
              </a:rPr>
              <a:t>PREÇO</a:t>
            </a:r>
            <a:r>
              <a:rPr dirty="0" sz="900" spc="-90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45" b="1" i="1">
                <a:solidFill>
                  <a:srgbClr val="FFD861"/>
                </a:solidFill>
                <a:latin typeface="Century Gothic"/>
                <a:cs typeface="Century Gothic"/>
              </a:rPr>
              <a:t>MÍNIMO,</a:t>
            </a:r>
            <a:r>
              <a:rPr dirty="0" sz="900" spc="-90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10" b="1" i="1">
                <a:solidFill>
                  <a:srgbClr val="FFD861"/>
                </a:solidFill>
                <a:latin typeface="Century Gothic"/>
                <a:cs typeface="Century Gothic"/>
              </a:rPr>
              <a:t>ENTRE</a:t>
            </a:r>
            <a:r>
              <a:rPr dirty="0" sz="900" spc="-90" b="1" i="1">
                <a:solidFill>
                  <a:srgbClr val="FFD861"/>
                </a:solidFill>
                <a:latin typeface="Century Gothic"/>
                <a:cs typeface="Century Gothic"/>
              </a:rPr>
              <a:t> </a:t>
            </a:r>
            <a:r>
              <a:rPr dirty="0" sz="900" spc="-20" b="1" i="1">
                <a:solidFill>
                  <a:srgbClr val="FFD861"/>
                </a:solidFill>
                <a:latin typeface="Century Gothic"/>
                <a:cs typeface="Century Gothic"/>
              </a:rPr>
              <a:t>OUTROS.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07299" y="4547239"/>
            <a:ext cx="2760345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200" b="1" i="1">
                <a:solidFill>
                  <a:srgbClr val="45884B"/>
                </a:solidFill>
                <a:latin typeface="Century Gothic"/>
                <a:cs typeface="Century Gothic"/>
              </a:rPr>
              <a:t>COMO </a:t>
            </a:r>
            <a:r>
              <a:rPr dirty="0" sz="1400" spc="-65" b="1" i="1">
                <a:solidFill>
                  <a:srgbClr val="45884B"/>
                </a:solidFill>
                <a:latin typeface="Century Gothic"/>
                <a:cs typeface="Century Gothic"/>
              </a:rPr>
              <a:t>VERIFICAR </a:t>
            </a:r>
            <a:r>
              <a:rPr dirty="0" sz="1400" spc="-15" b="1" i="1">
                <a:solidFill>
                  <a:srgbClr val="45884B"/>
                </a:solidFill>
                <a:latin typeface="Century Gothic"/>
                <a:cs typeface="Century Gothic"/>
              </a:rPr>
              <a:t>SE </a:t>
            </a:r>
            <a:r>
              <a:rPr dirty="0" sz="1400" spc="-190" b="1" i="1">
                <a:solidFill>
                  <a:srgbClr val="45884B"/>
                </a:solidFill>
                <a:latin typeface="Century Gothic"/>
                <a:cs typeface="Century Gothic"/>
              </a:rPr>
              <a:t>O</a:t>
            </a:r>
            <a:r>
              <a:rPr dirty="0" sz="1400" spc="-29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AGRICULTOR  </a:t>
            </a:r>
            <a:r>
              <a:rPr dirty="0" sz="1400" spc="5" b="1" i="1">
                <a:solidFill>
                  <a:srgbClr val="45884B"/>
                </a:solidFill>
                <a:latin typeface="Century Gothic"/>
                <a:cs typeface="Century Gothic"/>
              </a:rPr>
              <a:t>TEM </a:t>
            </a:r>
            <a:r>
              <a:rPr dirty="0" sz="1400" spc="-15" b="1" i="1">
                <a:solidFill>
                  <a:srgbClr val="45884B"/>
                </a:solidFill>
                <a:latin typeface="Century Gothic"/>
                <a:cs typeface="Century Gothic"/>
              </a:rPr>
              <a:t>DIREITO</a:t>
            </a:r>
            <a:r>
              <a:rPr dirty="0" sz="1400" spc="-2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75" b="1" i="1">
                <a:solidFill>
                  <a:srgbClr val="45884B"/>
                </a:solidFill>
                <a:latin typeface="Century Gothic"/>
                <a:cs typeface="Century Gothic"/>
              </a:rPr>
              <a:t>A </a:t>
            </a:r>
            <a:r>
              <a:rPr dirty="0" sz="1400" spc="-120" b="1" i="1">
                <a:solidFill>
                  <a:srgbClr val="45884B"/>
                </a:solidFill>
                <a:latin typeface="Century Gothic"/>
                <a:cs typeface="Century Gothic"/>
              </a:rPr>
              <a:t>DAP?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07299" y="5295754"/>
            <a:ext cx="3062605" cy="1018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37465">
              <a:lnSpc>
                <a:spcPct val="1151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Empreendimento </a:t>
            </a:r>
            <a:r>
              <a:rPr dirty="0" sz="1050" spc="-5">
                <a:latin typeface="Calibri"/>
                <a:cs typeface="Calibri"/>
              </a:rPr>
              <a:t>rural </a:t>
            </a:r>
            <a:r>
              <a:rPr dirty="0" sz="1050">
                <a:latin typeface="Calibri"/>
                <a:cs typeface="Calibri"/>
              </a:rPr>
              <a:t>é a </a:t>
            </a:r>
            <a:r>
              <a:rPr dirty="0" sz="1050" spc="10">
                <a:latin typeface="Calibri"/>
                <a:cs typeface="Calibri"/>
              </a:rPr>
              <a:t>principal atividade</a:t>
            </a:r>
            <a:r>
              <a:rPr dirty="0" sz="1050" spc="-14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econô-  </a:t>
            </a:r>
            <a:r>
              <a:rPr dirty="0" sz="1050" spc="15">
                <a:latin typeface="Calibri"/>
                <a:cs typeface="Calibri"/>
              </a:rPr>
              <a:t>mica da</a:t>
            </a:r>
            <a:r>
              <a:rPr dirty="0" sz="1050" spc="-5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família;</a:t>
            </a:r>
            <a:endParaRPr sz="1050">
              <a:latin typeface="Calibri"/>
              <a:cs typeface="Calibri"/>
            </a:endParaRPr>
          </a:p>
          <a:p>
            <a:pPr algn="just" marL="12700" marR="5080">
              <a:lnSpc>
                <a:spcPct val="115100"/>
              </a:lnSpc>
              <a:spcBef>
                <a:spcPts val="565"/>
              </a:spcBef>
              <a:buChar char="·"/>
              <a:tabLst>
                <a:tab pos="104775" algn="l"/>
              </a:tabLst>
            </a:pPr>
            <a:r>
              <a:rPr dirty="0" sz="1050" spc="15">
                <a:latin typeface="Calibri"/>
                <a:cs typeface="Calibri"/>
              </a:rPr>
              <a:t>Explora </a:t>
            </a:r>
            <a:r>
              <a:rPr dirty="0" sz="1050" spc="5">
                <a:latin typeface="Calibri"/>
                <a:cs typeface="Calibri"/>
              </a:rPr>
              <a:t>parcela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15">
                <a:latin typeface="Calibri"/>
                <a:cs typeface="Calibri"/>
              </a:rPr>
              <a:t>terra </a:t>
            </a:r>
            <a:r>
              <a:rPr dirty="0" sz="1050" spc="10">
                <a:latin typeface="Calibri"/>
                <a:cs typeface="Calibri"/>
              </a:rPr>
              <a:t>na </a:t>
            </a:r>
            <a:r>
              <a:rPr dirty="0" sz="1050" spc="20">
                <a:latin typeface="Calibri"/>
                <a:cs typeface="Calibri"/>
              </a:rPr>
              <a:t>condição de </a:t>
            </a:r>
            <a:r>
              <a:rPr dirty="0" sz="1050">
                <a:latin typeface="Calibri"/>
                <a:cs typeface="Calibri"/>
              </a:rPr>
              <a:t>proprietário,  arrendatário, parceiro, meeiro, </a:t>
            </a:r>
            <a:r>
              <a:rPr dirty="0" sz="1050" spc="5">
                <a:latin typeface="Calibri"/>
                <a:cs typeface="Calibri"/>
              </a:rPr>
              <a:t>posseiro, </a:t>
            </a:r>
            <a:r>
              <a:rPr dirty="0" sz="1050" spc="15">
                <a:latin typeface="Calibri"/>
                <a:cs typeface="Calibri"/>
              </a:rPr>
              <a:t>assentado </a:t>
            </a:r>
            <a:r>
              <a:rPr dirty="0" sz="1050" spc="25">
                <a:latin typeface="Calibri"/>
                <a:cs typeface="Calibri"/>
              </a:rPr>
              <a:t>ou  </a:t>
            </a:r>
            <a:r>
              <a:rPr dirty="0" sz="1050">
                <a:latin typeface="Calibri"/>
                <a:cs typeface="Calibri"/>
              </a:rPr>
              <a:t>usuário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10">
                <a:latin typeface="Calibri"/>
                <a:cs typeface="Calibri"/>
              </a:rPr>
              <a:t>áreas</a:t>
            </a:r>
            <a:r>
              <a:rPr dirty="0" sz="1050" spc="-7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públicas;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007299" y="6456698"/>
            <a:ext cx="254000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0">
                <a:latin typeface="Calibri"/>
                <a:cs typeface="Calibri"/>
              </a:rPr>
              <a:t>Não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tenha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área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maior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que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4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módulos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fiscais;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07299" y="6760736"/>
            <a:ext cx="306070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7950" algn="l"/>
              </a:tabLst>
            </a:pPr>
            <a:r>
              <a:rPr dirty="0" sz="1050" spc="20">
                <a:latin typeface="Calibri"/>
                <a:cs typeface="Calibri"/>
              </a:rPr>
              <a:t>Atende </a:t>
            </a:r>
            <a:r>
              <a:rPr dirty="0" sz="1050" spc="10">
                <a:latin typeface="Calibri"/>
                <a:cs typeface="Calibri"/>
              </a:rPr>
              <a:t>limite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5">
                <a:latin typeface="Calibri"/>
                <a:cs typeface="Calibri"/>
              </a:rPr>
              <a:t>renda bruta anual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10">
                <a:latin typeface="Calibri"/>
                <a:cs typeface="Calibri"/>
              </a:rPr>
              <a:t>família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R$  </a:t>
            </a:r>
            <a:r>
              <a:rPr dirty="0" sz="1050" spc="-45">
                <a:latin typeface="Calibri"/>
                <a:cs typeface="Calibri"/>
              </a:rPr>
              <a:t>415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mil;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007299" y="7297204"/>
            <a:ext cx="2589530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5">
                <a:latin typeface="Calibri"/>
                <a:cs typeface="Calibri"/>
              </a:rPr>
              <a:t>Reside </a:t>
            </a:r>
            <a:r>
              <a:rPr dirty="0" sz="1050" spc="25">
                <a:latin typeface="Calibri"/>
                <a:cs typeface="Calibri"/>
              </a:rPr>
              <a:t>no </a:t>
            </a:r>
            <a:r>
              <a:rPr dirty="0" sz="1050" spc="5">
                <a:latin typeface="Calibri"/>
                <a:cs typeface="Calibri"/>
              </a:rPr>
              <a:t>estabelecimento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10">
                <a:latin typeface="Calibri"/>
                <a:cs typeface="Calibri"/>
              </a:rPr>
              <a:t>local</a:t>
            </a:r>
            <a:r>
              <a:rPr dirty="0" sz="1050" spc="-1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próximo;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07299" y="7601242"/>
            <a:ext cx="306197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9220" algn="l"/>
              </a:tabLst>
            </a:pPr>
            <a:r>
              <a:rPr dirty="0" sz="1050" spc="-5">
                <a:latin typeface="Calibri"/>
                <a:cs typeface="Calibri"/>
              </a:rPr>
              <a:t>Mais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35">
                <a:latin typeface="Calibri"/>
                <a:cs typeface="Calibri"/>
              </a:rPr>
              <a:t>50%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15">
                <a:latin typeface="Calibri"/>
                <a:cs typeface="Calibri"/>
              </a:rPr>
              <a:t>renda bruta </a:t>
            </a:r>
            <a:r>
              <a:rPr dirty="0" sz="1050" spc="-50">
                <a:latin typeface="Calibri"/>
                <a:cs typeface="Calibri"/>
              </a:rPr>
              <a:t>·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15">
                <a:latin typeface="Calibri"/>
                <a:cs typeface="Calibri"/>
              </a:rPr>
              <a:t>família </a:t>
            </a:r>
            <a:r>
              <a:rPr dirty="0" sz="1050" spc="20">
                <a:latin typeface="Calibri"/>
                <a:cs typeface="Calibri"/>
              </a:rPr>
              <a:t>provêm da  </a:t>
            </a:r>
            <a:r>
              <a:rPr dirty="0" sz="1050" spc="10">
                <a:latin typeface="Calibri"/>
                <a:cs typeface="Calibri"/>
              </a:rPr>
              <a:t>propriedade</a:t>
            </a:r>
            <a:r>
              <a:rPr dirty="0" sz="1050" spc="-20">
                <a:latin typeface="Calibri"/>
                <a:cs typeface="Calibri"/>
              </a:rPr>
              <a:t> rural;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007299" y="8113572"/>
            <a:ext cx="306197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105410" algn="l"/>
              </a:tabLst>
            </a:pPr>
            <a:r>
              <a:rPr dirty="0" sz="1050" spc="5">
                <a:latin typeface="Calibri"/>
                <a:cs typeface="Calibri"/>
              </a:rPr>
              <a:t>Trabalho </a:t>
            </a:r>
            <a:r>
              <a:rPr dirty="0" sz="1050" spc="15">
                <a:latin typeface="Calibri"/>
                <a:cs typeface="Calibri"/>
              </a:rPr>
              <a:t>predominantemente </a:t>
            </a:r>
            <a:r>
              <a:rPr dirty="0" sz="1050" spc="20">
                <a:latin typeface="Calibri"/>
                <a:cs typeface="Calibri"/>
              </a:rPr>
              <a:t>da </a:t>
            </a:r>
            <a:r>
              <a:rPr dirty="0" sz="1050" spc="5">
                <a:latin typeface="Calibri"/>
                <a:cs typeface="Calibri"/>
              </a:rPr>
              <a:t>família para </a:t>
            </a:r>
            <a:r>
              <a:rPr dirty="0" sz="1050" spc="25">
                <a:latin typeface="Calibri"/>
                <a:cs typeface="Calibri"/>
              </a:rPr>
              <a:t>explo-  </a:t>
            </a:r>
            <a:r>
              <a:rPr dirty="0" sz="1050">
                <a:latin typeface="Calibri"/>
                <a:cs typeface="Calibri"/>
              </a:rPr>
              <a:t>ração </a:t>
            </a:r>
            <a:r>
              <a:rPr dirty="0" sz="1050" spc="30">
                <a:latin typeface="Calibri"/>
                <a:cs typeface="Calibri"/>
              </a:rPr>
              <a:t>do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estabelecimento;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007299" y="8650039"/>
            <a:ext cx="2945765" cy="1854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" indent="-84455">
              <a:lnSpc>
                <a:spcPct val="1000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25">
                <a:latin typeface="Calibri"/>
                <a:cs typeface="Calibri"/>
              </a:rPr>
              <a:t>Ligação </a:t>
            </a:r>
            <a:r>
              <a:rPr dirty="0" sz="1050" spc="20">
                <a:latin typeface="Calibri"/>
                <a:cs typeface="Calibri"/>
              </a:rPr>
              <a:t>ou </a:t>
            </a:r>
            <a:r>
              <a:rPr dirty="0" sz="1050" spc="5">
                <a:latin typeface="Calibri"/>
                <a:cs typeface="Calibri"/>
              </a:rPr>
              <a:t>identificação </a:t>
            </a:r>
            <a:r>
              <a:rPr dirty="0" sz="1050">
                <a:latin typeface="Calibri"/>
                <a:cs typeface="Calibri"/>
              </a:rPr>
              <a:t>histórica </a:t>
            </a:r>
            <a:r>
              <a:rPr dirty="0" sz="1050" spc="20">
                <a:latin typeface="Calibri"/>
                <a:cs typeface="Calibri"/>
              </a:rPr>
              <a:t>com o </a:t>
            </a:r>
            <a:r>
              <a:rPr dirty="0" sz="1050" spc="10">
                <a:latin typeface="Calibri"/>
                <a:cs typeface="Calibri"/>
              </a:rPr>
              <a:t>meio</a:t>
            </a:r>
            <a:r>
              <a:rPr dirty="0" sz="1050" spc="-170">
                <a:latin typeface="Calibri"/>
                <a:cs typeface="Calibri"/>
              </a:rPr>
              <a:t> </a:t>
            </a:r>
            <a:r>
              <a:rPr dirty="0" sz="1050" spc="-20">
                <a:latin typeface="Calibri"/>
                <a:cs typeface="Calibri"/>
              </a:rPr>
              <a:t>rural;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007299" y="8954078"/>
            <a:ext cx="3060700" cy="3943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5100"/>
              </a:lnSpc>
              <a:spcBef>
                <a:spcPts val="100"/>
              </a:spcBef>
              <a:buChar char="·"/>
              <a:tabLst>
                <a:tab pos="98425" algn="l"/>
              </a:tabLst>
            </a:pPr>
            <a:r>
              <a:rPr dirty="0" sz="1050" spc="10">
                <a:latin typeface="Calibri"/>
                <a:cs typeface="Calibri"/>
              </a:rPr>
              <a:t>Desconto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até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R$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25">
                <a:latin typeface="Calibri"/>
                <a:cs typeface="Calibri"/>
              </a:rPr>
              <a:t>10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mil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se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renda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bruta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fora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do  </a:t>
            </a:r>
            <a:r>
              <a:rPr dirty="0" sz="1050" spc="5">
                <a:latin typeface="Calibri"/>
                <a:cs typeface="Calibri"/>
              </a:rPr>
              <a:t>estabelecimento </a:t>
            </a:r>
            <a:r>
              <a:rPr dirty="0" sz="1050" spc="-10">
                <a:latin typeface="Calibri"/>
                <a:cs typeface="Calibri"/>
              </a:rPr>
              <a:t>for </a:t>
            </a:r>
            <a:r>
              <a:rPr dirty="0" sz="1050" spc="5">
                <a:latin typeface="Calibri"/>
                <a:cs typeface="Calibri"/>
              </a:rPr>
              <a:t>maior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-5">
                <a:latin typeface="Calibri"/>
                <a:cs typeface="Calibri"/>
              </a:rPr>
              <a:t>R$ </a:t>
            </a:r>
            <a:r>
              <a:rPr dirty="0" sz="1050" spc="5">
                <a:latin typeface="Calibri"/>
                <a:cs typeface="Calibri"/>
              </a:rPr>
              <a:t>1</a:t>
            </a:r>
            <a:r>
              <a:rPr dirty="0" sz="1050" spc="-15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mil.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9299" y="6650190"/>
            <a:ext cx="1609090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ONDE </a:t>
            </a:r>
            <a:r>
              <a:rPr dirty="0" sz="1400" spc="-90" b="1" i="1">
                <a:solidFill>
                  <a:srgbClr val="45884B"/>
                </a:solidFill>
                <a:latin typeface="Century Gothic"/>
                <a:cs typeface="Century Gothic"/>
              </a:rPr>
              <a:t>POSSO</a:t>
            </a:r>
            <a:r>
              <a:rPr dirty="0" sz="1400" spc="-2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b="1" i="1">
                <a:solidFill>
                  <a:srgbClr val="45884B"/>
                </a:solidFill>
                <a:latin typeface="Century Gothic"/>
                <a:cs typeface="Century Gothic"/>
              </a:rPr>
              <a:t>EMITIR  </a:t>
            </a: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MINHA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30" b="1" i="1">
                <a:solidFill>
                  <a:srgbClr val="45884B"/>
                </a:solidFill>
                <a:latin typeface="Century Gothic"/>
                <a:cs typeface="Century Gothic"/>
              </a:rPr>
              <a:t>DAP?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09299" y="7430454"/>
            <a:ext cx="237363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35">
                <a:latin typeface="Calibri"/>
                <a:cs typeface="Calibri"/>
              </a:rPr>
              <a:t>A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DAP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pode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ser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emitida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nos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Sindicatos</a:t>
            </a:r>
            <a:r>
              <a:rPr dirty="0" sz="1050" spc="-3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dos  Trabalhadores </a:t>
            </a:r>
            <a:r>
              <a:rPr dirty="0" sz="1050" spc="10">
                <a:latin typeface="Calibri"/>
                <a:cs typeface="Calibri"/>
              </a:rPr>
              <a:t>Rurais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nos </a:t>
            </a:r>
            <a:r>
              <a:rPr dirty="0" sz="1050" spc="10">
                <a:latin typeface="Calibri"/>
                <a:cs typeface="Calibri"/>
              </a:rPr>
              <a:t>escritórios </a:t>
            </a:r>
            <a:r>
              <a:rPr dirty="0" sz="1050" spc="45">
                <a:latin typeface="Calibri"/>
                <a:cs typeface="Calibri"/>
              </a:rPr>
              <a:t>do  </a:t>
            </a:r>
            <a:r>
              <a:rPr dirty="0" sz="1050">
                <a:latin typeface="Calibri"/>
                <a:cs typeface="Calibri"/>
              </a:rPr>
              <a:t>Instituto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Desenvolvimento </a:t>
            </a:r>
            <a:r>
              <a:rPr dirty="0" sz="1050">
                <a:latin typeface="Calibri"/>
                <a:cs typeface="Calibri"/>
              </a:rPr>
              <a:t>Rural-</a:t>
            </a:r>
            <a:r>
              <a:rPr dirty="0" sz="1050" spc="-1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IDR.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349701" y="1254997"/>
            <a:ext cx="2315210" cy="1225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23825">
              <a:lnSpc>
                <a:spcPct val="112500"/>
              </a:lnSpc>
              <a:spcBef>
                <a:spcPts val="100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É importante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apresentar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toda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documentação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necessária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fornecer 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todas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informações exigidas para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agente emissor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1000" spc="-25" b="1" i="1">
                <a:solidFill>
                  <a:srgbClr val="FFFFFF"/>
                </a:solidFill>
                <a:latin typeface="Calibri"/>
                <a:cs typeface="Calibri"/>
              </a:rPr>
              <a:t>DAP.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No caso em que 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agricultor tenha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mais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imóvel,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DAP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será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emitida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município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imóvel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principal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(o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maior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renda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das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atividades).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9299" y="4526167"/>
            <a:ext cx="2324100" cy="1607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7465">
              <a:lnSpc>
                <a:spcPct val="115100"/>
              </a:lnSpc>
              <a:spcBef>
                <a:spcPts val="100"/>
              </a:spcBef>
            </a:pPr>
            <a:r>
              <a:rPr dirty="0" sz="1050" spc="25" b="1">
                <a:latin typeface="Calibri"/>
                <a:cs typeface="Calibri"/>
              </a:rPr>
              <a:t>DAP </a:t>
            </a:r>
            <a:r>
              <a:rPr dirty="0" sz="1050" spc="10" b="1">
                <a:latin typeface="Calibri"/>
                <a:cs typeface="Calibri"/>
              </a:rPr>
              <a:t>PRINCIPAL: </a:t>
            </a:r>
            <a:r>
              <a:rPr dirty="0" sz="1050" spc="20" b="1">
                <a:latin typeface="Calibri"/>
                <a:cs typeface="Calibri"/>
              </a:rPr>
              <a:t>utilizada </a:t>
            </a:r>
            <a:r>
              <a:rPr dirty="0" sz="1050" spc="15" b="1">
                <a:latin typeface="Calibri"/>
                <a:cs typeface="Calibri"/>
              </a:rPr>
              <a:t>para </a:t>
            </a:r>
            <a:r>
              <a:rPr dirty="0" sz="1050" spc="10" b="1">
                <a:latin typeface="Calibri"/>
                <a:cs typeface="Calibri"/>
              </a:rPr>
              <a:t>identifi-  </a:t>
            </a:r>
            <a:r>
              <a:rPr dirty="0" sz="1050" spc="20" b="1">
                <a:latin typeface="Calibri"/>
                <a:cs typeface="Calibri"/>
              </a:rPr>
              <a:t>cação</a:t>
            </a:r>
            <a:r>
              <a:rPr dirty="0" sz="1050" spc="-25" b="1">
                <a:latin typeface="Calibri"/>
                <a:cs typeface="Calibri"/>
              </a:rPr>
              <a:t> </a:t>
            </a:r>
            <a:r>
              <a:rPr dirty="0" sz="1050" spc="30" b="1">
                <a:latin typeface="Calibri"/>
                <a:cs typeface="Calibri"/>
              </a:rPr>
              <a:t>da</a:t>
            </a:r>
            <a:r>
              <a:rPr dirty="0" sz="1050" spc="-20" b="1">
                <a:latin typeface="Calibri"/>
                <a:cs typeface="Calibri"/>
              </a:rPr>
              <a:t> </a:t>
            </a:r>
            <a:r>
              <a:rPr dirty="0" sz="1050" spc="20" b="1">
                <a:latin typeface="Calibri"/>
                <a:cs typeface="Calibri"/>
              </a:rPr>
              <a:t>Unidade</a:t>
            </a:r>
            <a:r>
              <a:rPr dirty="0" sz="1050" spc="-20" b="1">
                <a:latin typeface="Calibri"/>
                <a:cs typeface="Calibri"/>
              </a:rPr>
              <a:t> </a:t>
            </a:r>
            <a:r>
              <a:rPr dirty="0" sz="1050" spc="10" b="1">
                <a:latin typeface="Calibri"/>
                <a:cs typeface="Calibri"/>
              </a:rPr>
              <a:t>Familiar</a:t>
            </a:r>
            <a:r>
              <a:rPr dirty="0" sz="1050" spc="-20" b="1">
                <a:latin typeface="Calibri"/>
                <a:cs typeface="Calibri"/>
              </a:rPr>
              <a:t> </a:t>
            </a:r>
            <a:r>
              <a:rPr dirty="0" sz="1050" spc="25" b="1">
                <a:latin typeface="Calibri"/>
                <a:cs typeface="Calibri"/>
              </a:rPr>
              <a:t>de</a:t>
            </a:r>
            <a:r>
              <a:rPr dirty="0" sz="1050" spc="-20" b="1">
                <a:latin typeface="Calibri"/>
                <a:cs typeface="Calibri"/>
              </a:rPr>
              <a:t> </a:t>
            </a:r>
            <a:r>
              <a:rPr dirty="0" sz="1050" spc="20" b="1">
                <a:latin typeface="Calibri"/>
                <a:cs typeface="Calibri"/>
              </a:rPr>
              <a:t>Produção  </a:t>
            </a:r>
            <a:r>
              <a:rPr dirty="0" sz="1050" spc="5" b="1">
                <a:latin typeface="Calibri"/>
                <a:cs typeface="Calibri"/>
              </a:rPr>
              <a:t>Rural</a:t>
            </a:r>
            <a:r>
              <a:rPr dirty="0" sz="1050" spc="-25" b="1">
                <a:latin typeface="Calibri"/>
                <a:cs typeface="Calibri"/>
              </a:rPr>
              <a:t> </a:t>
            </a:r>
            <a:r>
              <a:rPr dirty="0" sz="1050" spc="-10" b="1">
                <a:latin typeface="Calibri"/>
                <a:cs typeface="Calibri"/>
              </a:rPr>
              <a:t>(UFPR).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ct val="115100"/>
              </a:lnSpc>
              <a:spcBef>
                <a:spcPts val="850"/>
              </a:spcBef>
            </a:pPr>
            <a:r>
              <a:rPr dirty="0" sz="1050" spc="25" b="1">
                <a:latin typeface="Calibri"/>
                <a:cs typeface="Calibri"/>
              </a:rPr>
              <a:t>DAP </a:t>
            </a:r>
            <a:r>
              <a:rPr dirty="0" sz="1050" spc="15" b="1">
                <a:latin typeface="Calibri"/>
                <a:cs typeface="Calibri"/>
              </a:rPr>
              <a:t>ACESSÓRIA: </a:t>
            </a:r>
            <a:r>
              <a:rPr dirty="0" sz="1050" spc="20" b="1">
                <a:latin typeface="Calibri"/>
                <a:cs typeface="Calibri"/>
              </a:rPr>
              <a:t>utilizada </a:t>
            </a:r>
            <a:r>
              <a:rPr dirty="0" sz="1050" spc="15" b="1">
                <a:latin typeface="Calibri"/>
                <a:cs typeface="Calibri"/>
              </a:rPr>
              <a:t>para </a:t>
            </a:r>
            <a:r>
              <a:rPr dirty="0" sz="1050" spc="25" b="1">
                <a:latin typeface="Calibri"/>
                <a:cs typeface="Calibri"/>
              </a:rPr>
              <a:t>iden-  </a:t>
            </a:r>
            <a:r>
              <a:rPr dirty="0" sz="1050" spc="10" b="1">
                <a:latin typeface="Calibri"/>
                <a:cs typeface="Calibri"/>
              </a:rPr>
              <a:t>tificação </a:t>
            </a:r>
            <a:r>
              <a:rPr dirty="0" sz="1050" spc="25" b="1">
                <a:latin typeface="Calibri"/>
                <a:cs typeface="Calibri"/>
              </a:rPr>
              <a:t>dos </a:t>
            </a:r>
            <a:r>
              <a:rPr dirty="0" sz="1050" spc="5" b="1">
                <a:latin typeface="Calibri"/>
                <a:cs typeface="Calibri"/>
              </a:rPr>
              <a:t>filhos, </a:t>
            </a:r>
            <a:r>
              <a:rPr dirty="0" sz="1050" spc="15" b="1">
                <a:latin typeface="Calibri"/>
                <a:cs typeface="Calibri"/>
              </a:rPr>
              <a:t>jovens </a:t>
            </a:r>
            <a:r>
              <a:rPr dirty="0" sz="1050" spc="10" b="1">
                <a:latin typeface="Calibri"/>
                <a:cs typeface="Calibri"/>
              </a:rPr>
              <a:t>e </a:t>
            </a:r>
            <a:r>
              <a:rPr dirty="0" sz="1050" spc="15" b="1">
                <a:latin typeface="Calibri"/>
                <a:cs typeface="Calibri"/>
              </a:rPr>
              <a:t>mulheres  </a:t>
            </a:r>
            <a:r>
              <a:rPr dirty="0" sz="1050" spc="35" b="1">
                <a:latin typeface="Calibri"/>
                <a:cs typeface="Calibri"/>
              </a:rPr>
              <a:t>agregadas </a:t>
            </a:r>
            <a:r>
              <a:rPr dirty="0" sz="1050" spc="15" b="1">
                <a:latin typeface="Calibri"/>
                <a:cs typeface="Calibri"/>
              </a:rPr>
              <a:t>à </a:t>
            </a:r>
            <a:r>
              <a:rPr dirty="0" sz="1050" spc="25" b="1">
                <a:latin typeface="Calibri"/>
                <a:cs typeface="Calibri"/>
              </a:rPr>
              <a:t>uma </a:t>
            </a:r>
            <a:r>
              <a:rPr dirty="0" sz="1050" spc="20" b="1">
                <a:latin typeface="Calibri"/>
                <a:cs typeface="Calibri"/>
              </a:rPr>
              <a:t>Unidade </a:t>
            </a:r>
            <a:r>
              <a:rPr dirty="0" sz="1050" spc="10" b="1">
                <a:latin typeface="Calibri"/>
                <a:cs typeface="Calibri"/>
              </a:rPr>
              <a:t>Familiar </a:t>
            </a:r>
            <a:r>
              <a:rPr dirty="0" sz="1050" spc="25" b="1">
                <a:latin typeface="Calibri"/>
                <a:cs typeface="Calibri"/>
              </a:rPr>
              <a:t>de  </a:t>
            </a:r>
            <a:r>
              <a:rPr dirty="0" sz="1050" spc="20" b="1">
                <a:latin typeface="Calibri"/>
                <a:cs typeface="Calibri"/>
              </a:rPr>
              <a:t>Produção </a:t>
            </a:r>
            <a:r>
              <a:rPr dirty="0" sz="1050" b="1">
                <a:latin typeface="Calibri"/>
                <a:cs typeface="Calibri"/>
              </a:rPr>
              <a:t>Rural. </a:t>
            </a:r>
            <a:r>
              <a:rPr dirty="0" sz="1050" spc="30" b="1">
                <a:latin typeface="Calibri"/>
                <a:cs typeface="Calibri"/>
              </a:rPr>
              <a:t>A</a:t>
            </a:r>
            <a:r>
              <a:rPr dirty="0" sz="1050" spc="-175" b="1">
                <a:latin typeface="Calibri"/>
                <a:cs typeface="Calibri"/>
              </a:rPr>
              <a:t> </a:t>
            </a:r>
            <a:r>
              <a:rPr dirty="0" sz="1050" spc="25" b="1">
                <a:latin typeface="Calibri"/>
                <a:cs typeface="Calibri"/>
              </a:rPr>
              <a:t>DAP </a:t>
            </a:r>
            <a:r>
              <a:rPr dirty="0" sz="1050" spc="10" b="1">
                <a:latin typeface="Calibri"/>
                <a:cs typeface="Calibri"/>
              </a:rPr>
              <a:t>acessória </a:t>
            </a:r>
            <a:r>
              <a:rPr dirty="0" sz="1050" spc="20" b="1">
                <a:latin typeface="Calibri"/>
                <a:cs typeface="Calibri"/>
              </a:rPr>
              <a:t>precisa  </a:t>
            </a:r>
            <a:r>
              <a:rPr dirty="0" sz="1050" spc="10" b="1">
                <a:latin typeface="Calibri"/>
                <a:cs typeface="Calibri"/>
              </a:rPr>
              <a:t>estar</a:t>
            </a:r>
            <a:r>
              <a:rPr dirty="0" sz="1050" spc="-25" b="1">
                <a:latin typeface="Calibri"/>
                <a:cs typeface="Calibri"/>
              </a:rPr>
              <a:t> </a:t>
            </a:r>
            <a:r>
              <a:rPr dirty="0" sz="1050" spc="20" b="1">
                <a:latin typeface="Calibri"/>
                <a:cs typeface="Calibri"/>
              </a:rPr>
              <a:t>vinculada</a:t>
            </a:r>
            <a:r>
              <a:rPr dirty="0" sz="1050" spc="-25" b="1">
                <a:latin typeface="Calibri"/>
                <a:cs typeface="Calibri"/>
              </a:rPr>
              <a:t> </a:t>
            </a:r>
            <a:r>
              <a:rPr dirty="0" sz="1050" spc="15" b="1">
                <a:latin typeface="Calibri"/>
                <a:cs typeface="Calibri"/>
              </a:rPr>
              <a:t>a</a:t>
            </a:r>
            <a:r>
              <a:rPr dirty="0" sz="1050" spc="-20" b="1">
                <a:latin typeface="Calibri"/>
                <a:cs typeface="Calibri"/>
              </a:rPr>
              <a:t> </a:t>
            </a:r>
            <a:r>
              <a:rPr dirty="0" sz="1050" spc="25" b="1">
                <a:latin typeface="Calibri"/>
                <a:cs typeface="Calibri"/>
              </a:rPr>
              <a:t>uma</a:t>
            </a:r>
            <a:r>
              <a:rPr dirty="0" sz="1050" spc="-25" b="1">
                <a:latin typeface="Calibri"/>
                <a:cs typeface="Calibri"/>
              </a:rPr>
              <a:t> </a:t>
            </a:r>
            <a:r>
              <a:rPr dirty="0" sz="1050" spc="25" b="1">
                <a:latin typeface="Calibri"/>
                <a:cs typeface="Calibri"/>
              </a:rPr>
              <a:t>DAP</a:t>
            </a:r>
            <a:r>
              <a:rPr dirty="0" sz="1050" spc="-20" b="1">
                <a:latin typeface="Calibri"/>
                <a:cs typeface="Calibri"/>
              </a:rPr>
              <a:t> </a:t>
            </a:r>
            <a:r>
              <a:rPr dirty="0" sz="1050" spc="15" b="1">
                <a:latin typeface="Calibri"/>
                <a:cs typeface="Calibri"/>
              </a:rPr>
              <a:t>principal.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43650" y="4604396"/>
            <a:ext cx="0" cy="5835650"/>
          </a:xfrm>
          <a:custGeom>
            <a:avLst/>
            <a:gdLst/>
            <a:ahLst/>
            <a:cxnLst/>
            <a:rect l="l" t="t" r="r" b="b"/>
            <a:pathLst>
              <a:path w="0" h="5835650">
                <a:moveTo>
                  <a:pt x="0" y="0"/>
                </a:moveTo>
                <a:lnTo>
                  <a:pt x="0" y="583560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8155227" y="0"/>
            <a:ext cx="0" cy="9315450"/>
          </a:xfrm>
          <a:custGeom>
            <a:avLst/>
            <a:gdLst/>
            <a:ahLst/>
            <a:cxnLst/>
            <a:rect l="l" t="t" r="r" b="b"/>
            <a:pathLst>
              <a:path w="0" h="9315450">
                <a:moveTo>
                  <a:pt x="0" y="0"/>
                </a:moveTo>
                <a:lnTo>
                  <a:pt x="0" y="9315002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8431576" y="1067846"/>
            <a:ext cx="2597150" cy="454659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80"/>
              </a:spcBef>
            </a:pP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QUAIS </a:t>
            </a:r>
            <a:r>
              <a:rPr dirty="0" sz="1400" spc="-95" b="1" i="1">
                <a:solidFill>
                  <a:srgbClr val="45884B"/>
                </a:solidFill>
                <a:latin typeface="Century Gothic"/>
                <a:cs typeface="Century Gothic"/>
              </a:rPr>
              <a:t>AS </a:t>
            </a: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PRINCIPAIS</a:t>
            </a:r>
            <a:r>
              <a:rPr dirty="0" sz="1400" spc="-23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105" b="1" i="1">
                <a:solidFill>
                  <a:srgbClr val="45884B"/>
                </a:solidFill>
                <a:latin typeface="Century Gothic"/>
                <a:cs typeface="Century Gothic"/>
              </a:rPr>
              <a:t>EXIGÊNCIAS  </a:t>
            </a:r>
            <a:r>
              <a:rPr dirty="0" sz="1400" spc="-120" b="1" i="1">
                <a:solidFill>
                  <a:srgbClr val="45884B"/>
                </a:solidFill>
                <a:latin typeface="Century Gothic"/>
                <a:cs typeface="Century Gothic"/>
              </a:rPr>
              <a:t>DA</a:t>
            </a:r>
            <a:r>
              <a:rPr dirty="0" sz="1400" spc="-14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DAP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51" name="object 5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52" name="object 52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7299" y="10151288"/>
            <a:ext cx="13525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15">
                <a:latin typeface="Arial"/>
                <a:cs typeface="Arial"/>
              </a:rPr>
              <a:t>10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893849" y="10151288"/>
            <a:ext cx="12382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60">
                <a:latin typeface="Arial"/>
                <a:cs typeface="Arial"/>
              </a:rPr>
              <a:t>11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431576" y="1816360"/>
            <a:ext cx="3061970" cy="7480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82575">
              <a:lnSpc>
                <a:spcPct val="115100"/>
              </a:lnSpc>
              <a:spcBef>
                <a:spcPts val="100"/>
              </a:spcBef>
              <a:buChar char="·"/>
              <a:tabLst>
                <a:tab pos="97155" algn="l"/>
              </a:tabLst>
            </a:pPr>
            <a:r>
              <a:rPr dirty="0" sz="1050" spc="15">
                <a:latin typeface="Calibri"/>
                <a:cs typeface="Calibri"/>
              </a:rPr>
              <a:t>Deve </a:t>
            </a:r>
            <a:r>
              <a:rPr dirty="0" sz="1050" spc="-10">
                <a:latin typeface="Calibri"/>
                <a:cs typeface="Calibri"/>
              </a:rPr>
              <a:t>ser </a:t>
            </a:r>
            <a:r>
              <a:rPr dirty="0" sz="1050" spc="5">
                <a:latin typeface="Calibri"/>
                <a:cs typeface="Calibri"/>
              </a:rPr>
              <a:t>emitida </a:t>
            </a:r>
            <a:r>
              <a:rPr dirty="0" sz="1050" spc="25">
                <a:latin typeface="Calibri"/>
                <a:cs typeface="Calibri"/>
              </a:rPr>
              <a:t>no </a:t>
            </a:r>
            <a:r>
              <a:rPr dirty="0" sz="1050" spc="15">
                <a:latin typeface="Calibri"/>
                <a:cs typeface="Calibri"/>
              </a:rPr>
              <a:t>município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localização</a:t>
            </a:r>
            <a:r>
              <a:rPr dirty="0" sz="1050" spc="-160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do  </a:t>
            </a:r>
            <a:r>
              <a:rPr dirty="0" sz="1050" spc="10">
                <a:latin typeface="Calibri"/>
                <a:cs typeface="Calibri"/>
              </a:rPr>
              <a:t>imóvel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5">
                <a:latin typeface="Calibri"/>
                <a:cs typeface="Calibri"/>
              </a:rPr>
              <a:t>agricultor</a:t>
            </a:r>
            <a:r>
              <a:rPr dirty="0" sz="1050" spc="-90">
                <a:latin typeface="Calibri"/>
                <a:cs typeface="Calibri"/>
              </a:rPr>
              <a:t> </a:t>
            </a:r>
            <a:r>
              <a:rPr dirty="0" sz="1050" spc="-10">
                <a:latin typeface="Calibri"/>
                <a:cs typeface="Calibri"/>
              </a:rPr>
              <a:t>familiar;</a:t>
            </a:r>
            <a:endParaRPr sz="1050">
              <a:latin typeface="Calibri"/>
              <a:cs typeface="Calibri"/>
            </a:endParaRPr>
          </a:p>
          <a:p>
            <a:pPr marL="12700" marR="5080" indent="-635">
              <a:lnSpc>
                <a:spcPct val="112500"/>
              </a:lnSpc>
              <a:spcBef>
                <a:spcPts val="90"/>
              </a:spcBef>
              <a:buSzPct val="105000"/>
              <a:buChar char="·"/>
              <a:tabLst>
                <a:tab pos="104775" algn="l"/>
              </a:tabLst>
            </a:pPr>
            <a:r>
              <a:rPr dirty="0" sz="1000" spc="20">
                <a:latin typeface="Calibri"/>
                <a:cs typeface="Calibri"/>
              </a:rPr>
              <a:t>Apenas uma DAP </a:t>
            </a:r>
            <a:r>
              <a:rPr dirty="0" sz="1000">
                <a:latin typeface="Calibri"/>
                <a:cs typeface="Calibri"/>
              </a:rPr>
              <a:t>é </a:t>
            </a:r>
            <a:r>
              <a:rPr dirty="0" sz="1000" spc="10">
                <a:latin typeface="Calibri"/>
                <a:cs typeface="Calibri"/>
              </a:rPr>
              <a:t>emitida </a:t>
            </a:r>
            <a:r>
              <a:rPr dirty="0" sz="1000" spc="15">
                <a:latin typeface="Calibri"/>
                <a:cs typeface="Calibri"/>
              </a:rPr>
              <a:t>por </a:t>
            </a:r>
            <a:r>
              <a:rPr dirty="0" sz="1000" spc="20">
                <a:latin typeface="Calibri"/>
                <a:cs typeface="Calibri"/>
              </a:rPr>
              <a:t>unidade </a:t>
            </a:r>
            <a:r>
              <a:rPr dirty="0" sz="1000" spc="-10">
                <a:latin typeface="Calibri"/>
                <a:cs typeface="Calibri"/>
              </a:rPr>
              <a:t>familiar, </a:t>
            </a:r>
            <a:r>
              <a:rPr dirty="0" sz="1000">
                <a:latin typeface="Calibri"/>
                <a:cs typeface="Calibri"/>
              </a:rPr>
              <a:t>a </a:t>
            </a:r>
            <a:r>
              <a:rPr dirty="0" sz="1000" spc="15">
                <a:latin typeface="Calibri"/>
                <a:cs typeface="Calibri"/>
              </a:rPr>
              <a:t>cha-  mada </a:t>
            </a:r>
            <a:r>
              <a:rPr dirty="0" sz="1000" spc="20">
                <a:latin typeface="Calibri"/>
                <a:cs typeface="Calibri"/>
              </a:rPr>
              <a:t>de DAP</a:t>
            </a:r>
            <a:r>
              <a:rPr dirty="0" sz="1000" spc="-8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principal.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7300" y="8621951"/>
            <a:ext cx="1547495" cy="42735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dirty="0" sz="1300" spc="-15" b="1" i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3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 i="1">
                <a:solidFill>
                  <a:srgbClr val="FFFFFF"/>
                </a:solidFill>
                <a:latin typeface="Calibri"/>
                <a:cs typeface="Calibri"/>
              </a:rPr>
              <a:t>DAP</a:t>
            </a:r>
            <a:r>
              <a:rPr dirty="0" sz="13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20" b="1" i="1">
                <a:solidFill>
                  <a:srgbClr val="FFFFFF"/>
                </a:solidFill>
                <a:latin typeface="Calibri"/>
                <a:cs typeface="Calibri"/>
              </a:rPr>
              <a:t>é</a:t>
            </a:r>
            <a:r>
              <a:rPr dirty="0" sz="13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 i="1">
                <a:solidFill>
                  <a:srgbClr val="FFFFFF"/>
                </a:solidFill>
                <a:latin typeface="Calibri"/>
                <a:cs typeface="Calibri"/>
              </a:rPr>
              <a:t>gratuita</a:t>
            </a:r>
            <a:r>
              <a:rPr dirty="0" sz="13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20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3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 i="1">
                <a:solidFill>
                  <a:srgbClr val="FFFFFF"/>
                </a:solidFill>
                <a:latin typeface="Calibri"/>
                <a:cs typeface="Calibri"/>
              </a:rPr>
              <a:t>tem  </a:t>
            </a:r>
            <a:r>
              <a:rPr dirty="0" sz="1300" b="1" i="1">
                <a:solidFill>
                  <a:srgbClr val="FFFFFF"/>
                </a:solidFill>
                <a:latin typeface="Calibri"/>
                <a:cs typeface="Calibri"/>
              </a:rPr>
              <a:t>validade de </a:t>
            </a:r>
            <a:r>
              <a:rPr dirty="0" sz="1300" spc="15" b="1" i="1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300" spc="-204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10" b="1" i="1">
                <a:solidFill>
                  <a:srgbClr val="FFFFFF"/>
                </a:solidFill>
                <a:latin typeface="Calibri"/>
                <a:cs typeface="Calibri"/>
              </a:rPr>
              <a:t>anos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162499" y="2747547"/>
            <a:ext cx="1144270" cy="8178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just" marL="12700" marR="5080">
              <a:lnSpc>
                <a:spcPct val="102899"/>
              </a:lnSpc>
              <a:spcBef>
                <a:spcPts val="40"/>
              </a:spcBef>
            </a:pPr>
            <a:r>
              <a:rPr dirty="0" sz="1700" spc="-114" i="1">
                <a:solidFill>
                  <a:srgbClr val="CA581A"/>
                </a:solidFill>
                <a:latin typeface="Arial Narrow"/>
                <a:cs typeface="Arial Narrow"/>
              </a:rPr>
              <a:t>STR </a:t>
            </a:r>
            <a:r>
              <a:rPr dirty="0" sz="1700" spc="110" i="1">
                <a:solidFill>
                  <a:srgbClr val="CA581A"/>
                </a:solidFill>
                <a:latin typeface="Arial Narrow"/>
                <a:cs typeface="Arial Narrow"/>
              </a:rPr>
              <a:t>também  </a:t>
            </a:r>
            <a:r>
              <a:rPr dirty="0" sz="1700" spc="75" i="1">
                <a:solidFill>
                  <a:srgbClr val="CA581A"/>
                </a:solidFill>
                <a:latin typeface="Arial Narrow"/>
                <a:cs typeface="Arial Narrow"/>
              </a:rPr>
              <a:t>pode</a:t>
            </a:r>
            <a:r>
              <a:rPr dirty="0" sz="1700" spc="-120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700" spc="75" i="1">
                <a:solidFill>
                  <a:srgbClr val="CA581A"/>
                </a:solidFill>
                <a:latin typeface="Arial Narrow"/>
                <a:cs typeface="Arial Narrow"/>
              </a:rPr>
              <a:t>emitir</a:t>
            </a:r>
            <a:r>
              <a:rPr dirty="0" sz="1700" spc="-114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700" spc="110" i="1">
                <a:solidFill>
                  <a:srgbClr val="CA581A"/>
                </a:solidFill>
                <a:latin typeface="Arial Narrow"/>
                <a:cs typeface="Arial Narrow"/>
              </a:rPr>
              <a:t>a  </a:t>
            </a:r>
            <a:r>
              <a:rPr dirty="0" sz="1700" spc="-10" i="1">
                <a:solidFill>
                  <a:srgbClr val="CA581A"/>
                </a:solidFill>
                <a:latin typeface="Arial Narrow"/>
                <a:cs typeface="Arial Narrow"/>
              </a:rPr>
              <a:t>DAP</a:t>
            </a:r>
            <a:r>
              <a:rPr dirty="0" sz="1700" spc="-135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700" spc="25" i="1">
                <a:solidFill>
                  <a:srgbClr val="CA581A"/>
                </a:solidFill>
                <a:latin typeface="Arial Narrow"/>
                <a:cs typeface="Arial Narrow"/>
              </a:rPr>
              <a:t>Jurídica.</a:t>
            </a:r>
            <a:endParaRPr sz="17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96505" cy="10440035"/>
          </a:xfrm>
          <a:custGeom>
            <a:avLst/>
            <a:gdLst/>
            <a:ahLst/>
            <a:cxnLst/>
            <a:rect l="l" t="t" r="r" b="b"/>
            <a:pathLst>
              <a:path w="7596505" h="10440035">
                <a:moveTo>
                  <a:pt x="0" y="10439996"/>
                </a:moveTo>
                <a:lnTo>
                  <a:pt x="7595997" y="10439996"/>
                </a:lnTo>
                <a:lnTo>
                  <a:pt x="7595997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F4F1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95996" y="0"/>
            <a:ext cx="414020" cy="10440035"/>
          </a:xfrm>
          <a:custGeom>
            <a:avLst/>
            <a:gdLst/>
            <a:ahLst/>
            <a:cxnLst/>
            <a:rect l="l" t="t" r="r" b="b"/>
            <a:pathLst>
              <a:path w="414020" h="10440035">
                <a:moveTo>
                  <a:pt x="0" y="10439996"/>
                </a:moveTo>
                <a:lnTo>
                  <a:pt x="413994" y="10439996"/>
                </a:lnTo>
                <a:lnTo>
                  <a:pt x="413994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95996" y="0"/>
            <a:ext cx="7595996" cy="6155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452803" y="5195296"/>
            <a:ext cx="1741805" cy="953769"/>
          </a:xfrm>
          <a:custGeom>
            <a:avLst/>
            <a:gdLst/>
            <a:ahLst/>
            <a:cxnLst/>
            <a:rect l="l" t="t" r="r" b="b"/>
            <a:pathLst>
              <a:path w="1741805" h="953770">
                <a:moveTo>
                  <a:pt x="1741398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953757"/>
                </a:lnTo>
                <a:lnTo>
                  <a:pt x="1741398" y="953757"/>
                </a:lnTo>
                <a:lnTo>
                  <a:pt x="1741398" y="0"/>
                </a:lnTo>
                <a:close/>
              </a:path>
            </a:pathLst>
          </a:custGeom>
          <a:solidFill>
            <a:srgbClr val="8A8C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452803" y="5195296"/>
            <a:ext cx="1741805" cy="953769"/>
          </a:xfrm>
          <a:custGeom>
            <a:avLst/>
            <a:gdLst/>
            <a:ahLst/>
            <a:cxnLst/>
            <a:rect l="l" t="t" r="r" b="b"/>
            <a:pathLst>
              <a:path w="1741805" h="953770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953757"/>
                </a:lnTo>
                <a:lnTo>
                  <a:pt x="1741398" y="953757"/>
                </a:lnTo>
                <a:lnTo>
                  <a:pt x="1741398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8A8C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379223" y="6925688"/>
            <a:ext cx="1990725" cy="106045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85"/>
              </a:spcBef>
            </a:pPr>
            <a:r>
              <a:rPr dirty="0" sz="1100" spc="-5" b="1">
                <a:latin typeface="Century Gothic"/>
                <a:cs typeface="Century Gothic"/>
              </a:rPr>
              <a:t>CUSTEIO </a:t>
            </a:r>
            <a:r>
              <a:rPr dirty="0" sz="1100" spc="-55" b="1">
                <a:latin typeface="Century Gothic"/>
                <a:cs typeface="Century Gothic"/>
              </a:rPr>
              <a:t>AGRÍCOLA: </a:t>
            </a:r>
            <a:r>
              <a:rPr dirty="0" sz="1050" spc="5">
                <a:latin typeface="Calibri"/>
                <a:cs typeface="Calibri"/>
              </a:rPr>
              <a:t>para</a:t>
            </a:r>
            <a:r>
              <a:rPr dirty="0" sz="1050" spc="-12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des-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0">
                <a:latin typeface="Calibri"/>
                <a:cs typeface="Calibri"/>
              </a:rPr>
              <a:t>pesas </a:t>
            </a:r>
            <a:r>
              <a:rPr dirty="0" sz="1050" spc="5">
                <a:latin typeface="Calibri"/>
                <a:cs typeface="Calibri"/>
              </a:rPr>
              <a:t>destinadas </a:t>
            </a:r>
            <a:r>
              <a:rPr dirty="0" sz="1050" spc="10">
                <a:latin typeface="Calibri"/>
                <a:cs typeface="Calibri"/>
              </a:rPr>
              <a:t>ao ciclo</a:t>
            </a:r>
            <a:r>
              <a:rPr dirty="0" sz="1050" spc="-9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produtivo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lavouras </a:t>
            </a:r>
            <a:r>
              <a:rPr dirty="0" sz="1050" spc="5">
                <a:latin typeface="Calibri"/>
                <a:cs typeface="Calibri"/>
              </a:rPr>
              <a:t>periódicas,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5">
                <a:latin typeface="Calibri"/>
                <a:cs typeface="Calibri"/>
              </a:rPr>
              <a:t>entres-  safra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lavouras </a:t>
            </a:r>
            <a:r>
              <a:rPr dirty="0" sz="1050" spc="5">
                <a:latin typeface="Calibri"/>
                <a:cs typeface="Calibri"/>
              </a:rPr>
              <a:t>permanentes </a:t>
            </a:r>
            <a:r>
              <a:rPr dirty="0" sz="1050" spc="20">
                <a:latin typeface="Calibri"/>
                <a:cs typeface="Calibri"/>
              </a:rPr>
              <a:t>ou 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5">
                <a:latin typeface="Calibri"/>
                <a:cs typeface="Calibri"/>
              </a:rPr>
              <a:t>extração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produtos vegetais  espontâneos </a:t>
            </a:r>
            <a:r>
              <a:rPr dirty="0" sz="1050" spc="20">
                <a:latin typeface="Calibri"/>
                <a:cs typeface="Calibri"/>
              </a:rPr>
              <a:t>ou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cultivados;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79246" y="8413838"/>
            <a:ext cx="2010410" cy="123190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85"/>
              </a:spcBef>
            </a:pPr>
            <a:r>
              <a:rPr dirty="0" sz="1100" spc="-5" b="1">
                <a:latin typeface="Century Gothic"/>
                <a:cs typeface="Century Gothic"/>
              </a:rPr>
              <a:t>CUSTEIO </a:t>
            </a:r>
            <a:r>
              <a:rPr dirty="0" sz="1100" spc="-30" b="1">
                <a:latin typeface="Century Gothic"/>
                <a:cs typeface="Century Gothic"/>
              </a:rPr>
              <a:t>PECUÁRIO:</a:t>
            </a:r>
            <a:r>
              <a:rPr dirty="0" sz="1100" spc="-155" b="1">
                <a:latin typeface="Century Gothic"/>
                <a:cs typeface="Century Gothic"/>
              </a:rPr>
              <a:t> </a:t>
            </a:r>
            <a:r>
              <a:rPr dirty="0" sz="1050" spc="5">
                <a:latin typeface="Calibri"/>
                <a:cs typeface="Calibri"/>
              </a:rPr>
              <a:t>para</a:t>
            </a:r>
            <a:endParaRPr sz="1050">
              <a:latin typeface="Calibri"/>
              <a:cs typeface="Calibri"/>
            </a:endParaRPr>
          </a:p>
          <a:p>
            <a:pPr marL="12700" marR="5080">
              <a:lnSpc>
                <a:spcPts val="1350"/>
              </a:lnSpc>
              <a:spcBef>
                <a:spcPts val="50"/>
              </a:spcBef>
            </a:pPr>
            <a:r>
              <a:rPr dirty="0" sz="1050" spc="10">
                <a:latin typeface="Calibri"/>
                <a:cs typeface="Calibri"/>
              </a:rPr>
              <a:t>despesas </a:t>
            </a:r>
            <a:r>
              <a:rPr dirty="0" sz="1050" spc="5">
                <a:latin typeface="Calibri"/>
                <a:cs typeface="Calibri"/>
              </a:rPr>
              <a:t>destinadas </a:t>
            </a:r>
            <a:r>
              <a:rPr dirty="0" sz="1050">
                <a:latin typeface="Calibri"/>
                <a:cs typeface="Calibri"/>
              </a:rPr>
              <a:t>à </a:t>
            </a:r>
            <a:r>
              <a:rPr dirty="0" sz="1050" spc="10">
                <a:latin typeface="Calibri"/>
                <a:cs typeface="Calibri"/>
              </a:rPr>
              <a:t>exploração  </a:t>
            </a:r>
            <a:r>
              <a:rPr dirty="0" sz="1050">
                <a:latin typeface="Calibri"/>
                <a:cs typeface="Calibri"/>
              </a:rPr>
              <a:t>pecuária. </a:t>
            </a:r>
            <a:r>
              <a:rPr dirty="0" sz="1050" spc="-10">
                <a:latin typeface="Calibri"/>
                <a:cs typeface="Calibri"/>
              </a:rPr>
              <a:t>Para </a:t>
            </a:r>
            <a:r>
              <a:rPr dirty="0" sz="1050" spc="-5">
                <a:latin typeface="Calibri"/>
                <a:cs typeface="Calibri"/>
              </a:rPr>
              <a:t>efeitos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crédito</a:t>
            </a:r>
            <a:r>
              <a:rPr dirty="0" sz="1050" spc="-9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são  </a:t>
            </a:r>
            <a:r>
              <a:rPr dirty="0" sz="1050" spc="5">
                <a:latin typeface="Calibri"/>
                <a:cs typeface="Calibri"/>
              </a:rPr>
              <a:t>consideradas </a:t>
            </a:r>
            <a:r>
              <a:rPr dirty="0" sz="1050" spc="10">
                <a:latin typeface="Calibri"/>
                <a:cs typeface="Calibri"/>
              </a:rPr>
              <a:t>explorações </a:t>
            </a:r>
            <a:r>
              <a:rPr dirty="0" sz="1050" spc="-5">
                <a:latin typeface="Calibri"/>
                <a:cs typeface="Calibri"/>
              </a:rPr>
              <a:t>pecuária:  </a:t>
            </a:r>
            <a:r>
              <a:rPr dirty="0" sz="1050">
                <a:latin typeface="Calibri"/>
                <a:cs typeface="Calibri"/>
              </a:rPr>
              <a:t>apicultura, avicultura, piscicultura,  </a:t>
            </a:r>
            <a:r>
              <a:rPr dirty="0" sz="1050" spc="-5">
                <a:latin typeface="Calibri"/>
                <a:cs typeface="Calibri"/>
              </a:rPr>
              <a:t>sericicultura, </a:t>
            </a:r>
            <a:r>
              <a:rPr dirty="0" sz="1050" spc="5">
                <a:latin typeface="Calibri"/>
                <a:cs typeface="Calibri"/>
              </a:rPr>
              <a:t>aquicultura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5">
                <a:latin typeface="Calibri"/>
                <a:cs typeface="Calibri"/>
              </a:rPr>
              <a:t>pesca  </a:t>
            </a:r>
            <a:r>
              <a:rPr dirty="0" sz="1050" spc="-5">
                <a:latin typeface="Calibri"/>
                <a:cs typeface="Calibri"/>
              </a:rPr>
              <a:t>comercial;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9295" y="6915067"/>
            <a:ext cx="1717039" cy="2754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-90" b="1" i="1">
                <a:solidFill>
                  <a:srgbClr val="CA581A"/>
                </a:solidFill>
                <a:latin typeface="Century Gothic"/>
                <a:cs typeface="Century Gothic"/>
              </a:rPr>
              <a:t>PRONAF</a:t>
            </a:r>
            <a:r>
              <a:rPr dirty="0" sz="1750" spc="-21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750" spc="-60" b="1" i="1">
                <a:solidFill>
                  <a:srgbClr val="CA581A"/>
                </a:solidFill>
                <a:latin typeface="Century Gothic"/>
                <a:cs typeface="Century Gothic"/>
              </a:rPr>
              <a:t>CUSTEIO</a:t>
            </a:r>
            <a:endParaRPr sz="1750">
              <a:latin typeface="Century Gothic"/>
              <a:cs typeface="Century Gothic"/>
            </a:endParaRPr>
          </a:p>
          <a:p>
            <a:pPr marL="12700" marR="17145">
              <a:lnSpc>
                <a:spcPts val="1770"/>
              </a:lnSpc>
              <a:spcBef>
                <a:spcPts val="1705"/>
              </a:spcBef>
            </a:pPr>
            <a:r>
              <a:rPr dirty="0" sz="1500" spc="40" b="1" i="1">
                <a:solidFill>
                  <a:srgbClr val="CA581A"/>
                </a:solidFill>
                <a:latin typeface="Calibri"/>
                <a:cs typeface="Calibri"/>
              </a:rPr>
              <a:t>O </a:t>
            </a:r>
            <a:r>
              <a:rPr dirty="0" sz="1500" b="1" i="1">
                <a:solidFill>
                  <a:srgbClr val="CA581A"/>
                </a:solidFill>
                <a:latin typeface="Calibri"/>
                <a:cs typeface="Calibri"/>
              </a:rPr>
              <a:t>crédito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de </a:t>
            </a:r>
            <a:r>
              <a:rPr dirty="0" sz="1500" b="1" i="1">
                <a:solidFill>
                  <a:srgbClr val="CA581A"/>
                </a:solidFill>
                <a:latin typeface="Calibri"/>
                <a:cs typeface="Calibri"/>
              </a:rPr>
              <a:t>custeio  </a:t>
            </a:r>
            <a:r>
              <a:rPr dirty="0" sz="1500" b="1" i="1">
                <a:solidFill>
                  <a:srgbClr val="CA581A"/>
                </a:solidFill>
                <a:latin typeface="Calibri"/>
                <a:cs typeface="Calibri"/>
              </a:rPr>
              <a:t>rural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financia  atividades agrícolas  </a:t>
            </a:r>
            <a:r>
              <a:rPr dirty="0" sz="1500" spc="-10" b="1" i="1">
                <a:solidFill>
                  <a:srgbClr val="CA581A"/>
                </a:solidFill>
                <a:latin typeface="Calibri"/>
                <a:cs typeface="Calibri"/>
              </a:rPr>
              <a:t>e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pecuárias </a:t>
            </a:r>
            <a:r>
              <a:rPr dirty="0" sz="1500" spc="20" b="1" i="1">
                <a:solidFill>
                  <a:srgbClr val="CA581A"/>
                </a:solidFill>
                <a:latin typeface="Calibri"/>
                <a:cs typeface="Calibri"/>
              </a:rPr>
              <a:t>com </a:t>
            </a:r>
            <a:r>
              <a:rPr dirty="0" sz="1500" spc="25" b="1" i="1">
                <a:solidFill>
                  <a:srgbClr val="CA581A"/>
                </a:solidFill>
                <a:latin typeface="Calibri"/>
                <a:cs typeface="Calibri"/>
              </a:rPr>
              <a:t>a 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finalidade de cobrir  </a:t>
            </a:r>
            <a:r>
              <a:rPr dirty="0" sz="1500" spc="15" b="1" i="1">
                <a:solidFill>
                  <a:srgbClr val="CA581A"/>
                </a:solidFill>
                <a:latin typeface="Calibri"/>
                <a:cs typeface="Calibri"/>
              </a:rPr>
              <a:t>as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despesas </a:t>
            </a:r>
            <a:r>
              <a:rPr dirty="0" sz="1500" spc="15" b="1" i="1">
                <a:solidFill>
                  <a:srgbClr val="CA581A"/>
                </a:solidFill>
                <a:latin typeface="Calibri"/>
                <a:cs typeface="Calibri"/>
              </a:rPr>
              <a:t>dos  </a:t>
            </a:r>
            <a:r>
              <a:rPr dirty="0" sz="1500" spc="10" b="1" i="1">
                <a:solidFill>
                  <a:srgbClr val="CA581A"/>
                </a:solidFill>
                <a:latin typeface="Calibri"/>
                <a:cs typeface="Calibri"/>
              </a:rPr>
              <a:t>ciclos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produtivos  </a:t>
            </a:r>
            <a:r>
              <a:rPr dirty="0" sz="1500" b="1" i="1">
                <a:solidFill>
                  <a:srgbClr val="CA581A"/>
                </a:solidFill>
                <a:latin typeface="Calibri"/>
                <a:cs typeface="Calibri"/>
              </a:rPr>
              <a:t>(como </a:t>
            </a:r>
            <a:r>
              <a:rPr dirty="0" sz="1500" spc="20" b="1" i="1">
                <a:solidFill>
                  <a:srgbClr val="CA581A"/>
                </a:solidFill>
                <a:latin typeface="Calibri"/>
                <a:cs typeface="Calibri"/>
              </a:rPr>
              <a:t>por </a:t>
            </a:r>
            <a:r>
              <a:rPr dirty="0" sz="1500" spc="10" b="1" i="1">
                <a:solidFill>
                  <a:srgbClr val="CA581A"/>
                </a:solidFill>
                <a:latin typeface="Calibri"/>
                <a:cs typeface="Calibri"/>
              </a:rPr>
              <a:t>exemplo</a:t>
            </a:r>
            <a:r>
              <a:rPr dirty="0" sz="1500" spc="-260" b="1" i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500" spc="25" b="1" i="1">
                <a:solidFill>
                  <a:srgbClr val="CA581A"/>
                </a:solidFill>
                <a:latin typeface="Calibri"/>
                <a:cs typeface="Calibri"/>
              </a:rPr>
              <a:t>a  </a:t>
            </a:r>
            <a:r>
              <a:rPr dirty="0" sz="1500" spc="15" b="1" i="1">
                <a:solidFill>
                  <a:srgbClr val="CA581A"/>
                </a:solidFill>
                <a:latin typeface="Calibri"/>
                <a:cs typeface="Calibri"/>
              </a:rPr>
              <a:t>compra </a:t>
            </a:r>
            <a:r>
              <a:rPr dirty="0" sz="1500" spc="5" b="1" i="1">
                <a:solidFill>
                  <a:srgbClr val="CA581A"/>
                </a:solidFill>
                <a:latin typeface="Calibri"/>
                <a:cs typeface="Calibri"/>
              </a:rPr>
              <a:t>de</a:t>
            </a:r>
            <a:r>
              <a:rPr dirty="0" sz="1500" spc="-210" b="1" i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500" spc="-5" b="1" i="1">
                <a:solidFill>
                  <a:srgbClr val="CA581A"/>
                </a:solidFill>
                <a:latin typeface="Calibri"/>
                <a:cs typeface="Calibri"/>
              </a:rPr>
              <a:t>sementes,  fertilizantes,</a:t>
            </a:r>
            <a:r>
              <a:rPr dirty="0" sz="1500" spc="-75" b="1" i="1">
                <a:solidFill>
                  <a:srgbClr val="CA581A"/>
                </a:solidFill>
                <a:latin typeface="Calibri"/>
                <a:cs typeface="Calibri"/>
              </a:rPr>
              <a:t> </a:t>
            </a:r>
            <a:r>
              <a:rPr dirty="0" sz="1500" spc="-15" b="1" i="1">
                <a:solidFill>
                  <a:srgbClr val="CA581A"/>
                </a:solidFill>
                <a:latin typeface="Calibri"/>
                <a:cs typeface="Calibri"/>
              </a:rPr>
              <a:t>ração).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35288" y="6925688"/>
            <a:ext cx="2016125" cy="1060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1270">
              <a:lnSpc>
                <a:spcPct val="107000"/>
              </a:lnSpc>
              <a:spcBef>
                <a:spcPts val="90"/>
              </a:spcBef>
            </a:pPr>
            <a:r>
              <a:rPr dirty="0" sz="1100" spc="45" b="1">
                <a:latin typeface="Century Gothic"/>
                <a:cs typeface="Century Gothic"/>
              </a:rPr>
              <a:t>LIMITE</a:t>
            </a:r>
            <a:r>
              <a:rPr dirty="0" sz="1100" spc="-75" b="1">
                <a:latin typeface="Century Gothic"/>
                <a:cs typeface="Century Gothic"/>
              </a:rPr>
              <a:t> </a:t>
            </a:r>
            <a:r>
              <a:rPr dirty="0" sz="1100" spc="15" b="1">
                <a:latin typeface="Century Gothic"/>
                <a:cs typeface="Century Gothic"/>
              </a:rPr>
              <a:t>DE</a:t>
            </a:r>
            <a:r>
              <a:rPr dirty="0" sz="1100" spc="-70" b="1">
                <a:latin typeface="Century Gothic"/>
                <a:cs typeface="Century Gothic"/>
              </a:rPr>
              <a:t> </a:t>
            </a:r>
            <a:r>
              <a:rPr dirty="0" sz="1100" spc="-10" b="1">
                <a:latin typeface="Century Gothic"/>
                <a:cs typeface="Century Gothic"/>
              </a:rPr>
              <a:t>CRÉDITO:</a:t>
            </a:r>
            <a:r>
              <a:rPr dirty="0" sz="1100" spc="-95" b="1">
                <a:latin typeface="Century Gothic"/>
                <a:cs typeface="Century Gothic"/>
              </a:rPr>
              <a:t> </a:t>
            </a:r>
            <a:r>
              <a:rPr dirty="0" sz="1050" spc="25">
                <a:latin typeface="Calibri"/>
                <a:cs typeface="Calibri"/>
              </a:rPr>
              <a:t>O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agricultor  </a:t>
            </a:r>
            <a:r>
              <a:rPr dirty="0" sz="1050" spc="30">
                <a:latin typeface="Calibri"/>
                <a:cs typeface="Calibri"/>
              </a:rPr>
              <a:t>pode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-15">
                <a:latin typeface="Calibri"/>
                <a:cs typeface="Calibri"/>
              </a:rPr>
              <a:t>ter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acesso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mais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uma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ope-  </a:t>
            </a:r>
            <a:r>
              <a:rPr dirty="0" sz="1050">
                <a:latin typeface="Calibri"/>
                <a:cs typeface="Calibri"/>
              </a:rPr>
              <a:t>ração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crédito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custeio </a:t>
            </a:r>
            <a:r>
              <a:rPr dirty="0" sz="1050" spc="15">
                <a:latin typeface="Calibri"/>
                <a:cs typeface="Calibri"/>
              </a:rPr>
              <a:t>em</a:t>
            </a:r>
            <a:r>
              <a:rPr dirty="0" sz="1050" spc="-15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cada  ano </a:t>
            </a:r>
            <a:r>
              <a:rPr dirty="0" sz="1050" spc="5">
                <a:latin typeface="Calibri"/>
                <a:cs typeface="Calibri"/>
              </a:rPr>
              <a:t>agrícola, </a:t>
            </a:r>
            <a:r>
              <a:rPr dirty="0" sz="1050" spc="15">
                <a:latin typeface="Calibri"/>
                <a:cs typeface="Calibri"/>
              </a:rPr>
              <a:t>desde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15">
                <a:latin typeface="Calibri"/>
                <a:cs typeface="Calibri"/>
              </a:rPr>
              <a:t>observado 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>
                <a:latin typeface="Calibri"/>
                <a:cs typeface="Calibri"/>
              </a:rPr>
              <a:t>limite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-5">
                <a:latin typeface="Calibri"/>
                <a:cs typeface="Calibri"/>
              </a:rPr>
              <a:t>R$ 250 </a:t>
            </a:r>
            <a:r>
              <a:rPr dirty="0" sz="1050" spc="10">
                <a:latin typeface="Calibri"/>
                <a:cs typeface="Calibri"/>
              </a:rPr>
              <a:t>mil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 spc="10">
                <a:latin typeface="Calibri"/>
                <a:cs typeface="Calibri"/>
              </a:rPr>
              <a:t>benefici-  </a:t>
            </a:r>
            <a:r>
              <a:rPr dirty="0" sz="1050" spc="-25">
                <a:latin typeface="Calibri"/>
                <a:cs typeface="Calibri"/>
              </a:rPr>
              <a:t>ário;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635302" y="8413838"/>
            <a:ext cx="2029460" cy="716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270">
              <a:lnSpc>
                <a:spcPct val="106800"/>
              </a:lnSpc>
              <a:spcBef>
                <a:spcPts val="95"/>
              </a:spcBef>
            </a:pPr>
            <a:r>
              <a:rPr dirty="0" sz="1100" spc="-65" b="1">
                <a:latin typeface="Century Gothic"/>
                <a:cs typeface="Century Gothic"/>
              </a:rPr>
              <a:t>CAR: </a:t>
            </a:r>
            <a:r>
              <a:rPr dirty="0" sz="1050" spc="25">
                <a:latin typeface="Calibri"/>
                <a:cs typeface="Calibri"/>
              </a:rPr>
              <a:t>O</a:t>
            </a:r>
            <a:r>
              <a:rPr dirty="0" sz="1050" spc="-16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agricultor para </a:t>
            </a:r>
            <a:r>
              <a:rPr dirty="0" sz="1050" spc="-15">
                <a:latin typeface="Calibri"/>
                <a:cs typeface="Calibri"/>
              </a:rPr>
              <a:t>ter </a:t>
            </a:r>
            <a:r>
              <a:rPr dirty="0" sz="1050" spc="5">
                <a:latin typeface="Calibri"/>
                <a:cs typeface="Calibri"/>
              </a:rPr>
              <a:t>acesso </a:t>
            </a:r>
            <a:r>
              <a:rPr dirty="0" sz="1050" spc="10">
                <a:latin typeface="Calibri"/>
                <a:cs typeface="Calibri"/>
              </a:rPr>
              <a:t>ao  </a:t>
            </a:r>
            <a:r>
              <a:rPr dirty="0" sz="1050">
                <a:latin typeface="Calibri"/>
                <a:cs typeface="Calibri"/>
              </a:rPr>
              <a:t>crédito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5">
                <a:latin typeface="Calibri"/>
                <a:cs typeface="Calibri"/>
              </a:rPr>
              <a:t>custeio </a:t>
            </a:r>
            <a:r>
              <a:rPr dirty="0" sz="1050">
                <a:latin typeface="Calibri"/>
                <a:cs typeface="Calibri"/>
              </a:rPr>
              <a:t>deverá </a:t>
            </a:r>
            <a:r>
              <a:rPr dirty="0" sz="1050" spc="5">
                <a:latin typeface="Calibri"/>
                <a:cs typeface="Calibri"/>
              </a:rPr>
              <a:t>apre-  </a:t>
            </a:r>
            <a:r>
              <a:rPr dirty="0" sz="1050" spc="-5">
                <a:latin typeface="Calibri"/>
                <a:cs typeface="Calibri"/>
              </a:rPr>
              <a:t>sentar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5">
                <a:latin typeface="Calibri"/>
                <a:cs typeface="Calibri"/>
              </a:rPr>
              <a:t>Cadastro </a:t>
            </a:r>
            <a:r>
              <a:rPr dirty="0" sz="1050" spc="10">
                <a:latin typeface="Calibri"/>
                <a:cs typeface="Calibri"/>
              </a:rPr>
              <a:t>Ambiental </a:t>
            </a:r>
            <a:r>
              <a:rPr dirty="0" sz="1050" spc="-5">
                <a:latin typeface="Calibri"/>
                <a:cs typeface="Calibri"/>
              </a:rPr>
              <a:t>Rural  (CAR)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-10">
                <a:latin typeface="Calibri"/>
                <a:cs typeface="Calibri"/>
              </a:rPr>
              <a:t>área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-10">
                <a:latin typeface="Calibri"/>
                <a:cs typeface="Calibri"/>
              </a:rPr>
              <a:t>ser</a:t>
            </a:r>
            <a:r>
              <a:rPr dirty="0" sz="1050" spc="-8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financiada.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906652" y="3135615"/>
            <a:ext cx="130810" cy="166560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Rogério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Machado/Expedição </a:t>
            </a: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AgriFamiliar/Gazeta </a:t>
            </a:r>
            <a:r>
              <a:rPr dirty="0" sz="700" spc="-9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7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Povo.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23299" y="3967891"/>
            <a:ext cx="2934970" cy="18167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7045"/>
              </a:lnSpc>
              <a:spcBef>
                <a:spcPts val="110"/>
              </a:spcBef>
            </a:pPr>
            <a:r>
              <a:rPr dirty="0" sz="6450" spc="105" i="1">
                <a:solidFill>
                  <a:srgbClr val="FFFFFF"/>
                </a:solidFill>
                <a:latin typeface="Arial Narrow"/>
                <a:cs typeface="Arial Narrow"/>
              </a:rPr>
              <a:t>crédito</a:t>
            </a:r>
            <a:endParaRPr sz="6450">
              <a:latin typeface="Arial Narrow"/>
              <a:cs typeface="Arial Narrow"/>
            </a:endParaRPr>
          </a:p>
          <a:p>
            <a:pPr marL="12700">
              <a:lnSpc>
                <a:spcPts val="7045"/>
              </a:lnSpc>
            </a:pPr>
            <a:r>
              <a:rPr dirty="0" sz="6450" spc="-140" b="1" i="1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dirty="0" sz="6450" spc="-130" b="1" i="1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dirty="0" sz="6450" spc="-940" b="1" i="1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dirty="0" sz="6450" spc="-775" b="1" i="1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dirty="0" sz="6450" spc="-755" b="1" i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dirty="0" sz="6450" spc="204" b="1" i="1">
                <a:solidFill>
                  <a:srgbClr val="FFFFFF"/>
                </a:solidFill>
                <a:latin typeface="Century Gothic"/>
                <a:cs typeface="Century Gothic"/>
              </a:rPr>
              <a:t>F</a:t>
            </a:r>
            <a:endParaRPr sz="645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446317" y="5144496"/>
            <a:ext cx="136525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Dois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filhos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uma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nora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446317" y="5315946"/>
            <a:ext cx="140462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casal Antonio</a:t>
            </a:r>
            <a:r>
              <a:rPr dirty="0" sz="1000" spc="-1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Aparecida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446317" y="5468346"/>
            <a:ext cx="1386205" cy="539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Ramalho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trabalham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na 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propriedade,</a:t>
            </a:r>
            <a:r>
              <a:rPr dirty="0" sz="1000" spc="-6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que</a:t>
            </a:r>
            <a:r>
              <a:rPr dirty="0" sz="10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além</a:t>
            </a:r>
            <a:r>
              <a:rPr dirty="0" sz="10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flores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tem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0" b="1" i="1">
                <a:solidFill>
                  <a:srgbClr val="FFFFFF"/>
                </a:solidFill>
                <a:latin typeface="Calibri"/>
                <a:cs typeface="Calibri"/>
              </a:rPr>
              <a:t>leite,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gado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446317" y="6001746"/>
            <a:ext cx="7435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corte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spc="-1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milho.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8511" y="135490"/>
            <a:ext cx="18046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40">
                <a:solidFill>
                  <a:srgbClr val="41AD49"/>
                </a:solidFill>
                <a:latin typeface="Calibri"/>
                <a:cs typeface="Calibri"/>
              </a:rPr>
              <a:t>DAP </a:t>
            </a:r>
            <a:r>
              <a:rPr dirty="0" sz="1000" spc="-30">
                <a:solidFill>
                  <a:srgbClr val="41AD49"/>
                </a:solidFill>
                <a:latin typeface="Calibri"/>
                <a:cs typeface="Calibri"/>
              </a:rPr>
              <a:t>- </a:t>
            </a:r>
            <a:r>
              <a:rPr dirty="0" sz="1000" spc="-130">
                <a:solidFill>
                  <a:srgbClr val="41AD49"/>
                </a:solidFill>
                <a:latin typeface="Calibri"/>
                <a:cs typeface="Calibri"/>
              </a:rPr>
              <a:t>DECLARAÇÃO </a:t>
            </a:r>
            <a:r>
              <a:rPr dirty="0" sz="1000" spc="-145">
                <a:solidFill>
                  <a:srgbClr val="41AD49"/>
                </a:solidFill>
                <a:latin typeface="Calibri"/>
                <a:cs typeface="Calibri"/>
              </a:rPr>
              <a:t>DE </a:t>
            </a:r>
            <a:r>
              <a:rPr dirty="0" sz="1000" spc="-130">
                <a:solidFill>
                  <a:srgbClr val="41AD49"/>
                </a:solidFill>
                <a:latin typeface="Calibri"/>
                <a:cs typeface="Calibri"/>
              </a:rPr>
              <a:t>APTIDÃO </a:t>
            </a:r>
            <a:r>
              <a:rPr dirty="0" sz="1000" spc="-180">
                <a:solidFill>
                  <a:srgbClr val="41AD49"/>
                </a:solidFill>
                <a:latin typeface="Calibri"/>
                <a:cs typeface="Calibri"/>
              </a:rPr>
              <a:t>AO</a:t>
            </a:r>
            <a:r>
              <a:rPr dirty="0" sz="1000" spc="-160">
                <a:solidFill>
                  <a:srgbClr val="41AD49"/>
                </a:solidFill>
                <a:latin typeface="Calibri"/>
                <a:cs typeface="Calibri"/>
              </a:rPr>
              <a:t> </a:t>
            </a:r>
            <a:r>
              <a:rPr dirty="0" sz="1000" spc="-140">
                <a:solidFill>
                  <a:srgbClr val="41AD49"/>
                </a:solidFill>
                <a:latin typeface="Calibri"/>
                <a:cs typeface="Calibri"/>
              </a:rPr>
              <a:t>PRONAF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227628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 h="0">
                <a:moveTo>
                  <a:pt x="0" y="0"/>
                </a:moveTo>
                <a:lnTo>
                  <a:pt x="501300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097899" y="3161803"/>
            <a:ext cx="2523490" cy="10109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6450" spc="15" i="1">
                <a:solidFill>
                  <a:srgbClr val="FFFFFF"/>
                </a:solidFill>
                <a:latin typeface="Arial Narrow"/>
                <a:cs typeface="Arial Narrow"/>
              </a:rPr>
              <a:t>Linhas</a:t>
            </a:r>
            <a:r>
              <a:rPr dirty="0" baseline="-31024" sz="5775" spc="22" i="1">
                <a:solidFill>
                  <a:srgbClr val="FFFFFF"/>
                </a:solidFill>
                <a:latin typeface="Arial Narrow"/>
                <a:cs typeface="Arial Narrow"/>
              </a:rPr>
              <a:t>de</a:t>
            </a:r>
            <a:endParaRPr baseline="-31024" sz="5775">
              <a:latin typeface="Arial Narrow"/>
              <a:cs typeface="Arial Narrow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7300" y="2322854"/>
            <a:ext cx="253873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DAP </a:t>
            </a:r>
            <a:r>
              <a:rPr dirty="0" sz="1400" spc="-80" b="1" i="1">
                <a:solidFill>
                  <a:srgbClr val="45884B"/>
                </a:solidFill>
                <a:latin typeface="Century Gothic"/>
                <a:cs typeface="Century Gothic"/>
              </a:rPr>
              <a:t>PESSOA</a:t>
            </a:r>
            <a:r>
              <a:rPr dirty="0" sz="1400" spc="-185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65" b="1" i="1">
                <a:solidFill>
                  <a:srgbClr val="45884B"/>
                </a:solidFill>
                <a:latin typeface="Century Gothic"/>
                <a:cs typeface="Century Gothic"/>
              </a:rPr>
              <a:t>FÍSICA/INDIVIDUAL: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7300" y="4560216"/>
            <a:ext cx="4138929" cy="539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20">
                <a:latin typeface="Calibri"/>
                <a:cs typeface="Calibri"/>
              </a:rPr>
              <a:t>Lembrando que </a:t>
            </a:r>
            <a:r>
              <a:rPr dirty="0" sz="1000" spc="10">
                <a:latin typeface="Calibri"/>
                <a:cs typeface="Calibri"/>
              </a:rPr>
              <a:t>os </a:t>
            </a:r>
            <a:r>
              <a:rPr dirty="0" sz="1000" spc="5">
                <a:latin typeface="Calibri"/>
                <a:cs typeface="Calibri"/>
              </a:rPr>
              <a:t>Agricultores </a:t>
            </a:r>
            <a:r>
              <a:rPr dirty="0" sz="1000" spc="-5">
                <a:latin typeface="Calibri"/>
                <a:cs typeface="Calibri"/>
              </a:rPr>
              <a:t>Familiares </a:t>
            </a:r>
            <a:r>
              <a:rPr dirty="0" sz="1000" spc="20">
                <a:latin typeface="Calibri"/>
                <a:cs typeface="Calibri"/>
              </a:rPr>
              <a:t>com </a:t>
            </a:r>
            <a:r>
              <a:rPr dirty="0" sz="1000" spc="5">
                <a:latin typeface="Calibri"/>
                <a:cs typeface="Calibri"/>
              </a:rPr>
              <a:t>renda </a:t>
            </a:r>
            <a:r>
              <a:rPr dirty="0" sz="1000" spc="10">
                <a:latin typeface="Calibri"/>
                <a:cs typeface="Calibri"/>
              </a:rPr>
              <a:t>bruta </a:t>
            </a:r>
            <a:r>
              <a:rPr dirty="0" sz="1000" spc="-5">
                <a:latin typeface="Calibri"/>
                <a:cs typeface="Calibri"/>
              </a:rPr>
              <a:t>familiar </a:t>
            </a:r>
            <a:r>
              <a:rPr dirty="0" sz="1000" spc="5">
                <a:latin typeface="Calibri"/>
                <a:cs typeface="Calibri"/>
              </a:rPr>
              <a:t>anual </a:t>
            </a:r>
            <a:r>
              <a:rPr dirty="0" sz="1000" spc="20">
                <a:latin typeface="Calibri"/>
                <a:cs typeface="Calibri"/>
              </a:rPr>
              <a:t>de  </a:t>
            </a:r>
            <a:r>
              <a:rPr dirty="0" sz="1000" spc="-10">
                <a:latin typeface="Calibri"/>
                <a:cs typeface="Calibri"/>
              </a:rPr>
              <a:t>até </a:t>
            </a:r>
            <a:r>
              <a:rPr dirty="0" sz="1000" spc="-5">
                <a:latin typeface="Calibri"/>
                <a:cs typeface="Calibri"/>
              </a:rPr>
              <a:t>R$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23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mil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podem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ser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enquadrados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5">
                <a:latin typeface="Calibri"/>
                <a:cs typeface="Calibri"/>
              </a:rPr>
              <a:t>no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15">
                <a:latin typeface="Calibri"/>
                <a:cs typeface="Calibri"/>
              </a:rPr>
              <a:t>Grupo</a:t>
            </a:r>
            <a:r>
              <a:rPr dirty="0" sz="1000" spc="-5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V </a:t>
            </a:r>
            <a:r>
              <a:rPr dirty="0" sz="1000" spc="30">
                <a:latin typeface="Calibri"/>
                <a:cs typeface="Calibri"/>
              </a:rPr>
              <a:t>do</a:t>
            </a:r>
            <a:r>
              <a:rPr dirty="0" sz="1000" spc="-10">
                <a:latin typeface="Calibri"/>
                <a:cs typeface="Calibri"/>
              </a:rPr>
              <a:t> PRONAF, </a:t>
            </a:r>
            <a:r>
              <a:rPr dirty="0" sz="1000" spc="20">
                <a:latin typeface="Calibri"/>
                <a:cs typeface="Calibri"/>
              </a:rPr>
              <a:t>cabendo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-5">
                <a:latin typeface="Calibri"/>
                <a:cs typeface="Calibri"/>
              </a:rPr>
              <a:t>este  </a:t>
            </a:r>
            <a:r>
              <a:rPr dirty="0" sz="1000" spc="5">
                <a:latin typeface="Calibri"/>
                <a:cs typeface="Calibri"/>
              </a:rPr>
              <a:t>agricultor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optar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pelo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30">
                <a:latin typeface="Calibri"/>
                <a:cs typeface="Calibri"/>
              </a:rPr>
              <a:t>grupo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20">
                <a:latin typeface="Calibri"/>
                <a:cs typeface="Calibri"/>
              </a:rPr>
              <a:t>que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melhor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se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 spc="10">
                <a:latin typeface="Calibri"/>
                <a:cs typeface="Calibri"/>
              </a:rPr>
              <a:t>adapta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a</a:t>
            </a:r>
            <a:r>
              <a:rPr dirty="0" sz="1000" spc="-15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suas</a:t>
            </a:r>
            <a:r>
              <a:rPr dirty="0" sz="1000" spc="-10">
                <a:latin typeface="Calibri"/>
                <a:cs typeface="Calibri"/>
              </a:rPr>
              <a:t> </a:t>
            </a:r>
            <a:r>
              <a:rPr dirty="0" sz="1000" spc="5">
                <a:latin typeface="Calibri"/>
                <a:cs typeface="Calibri"/>
              </a:rPr>
              <a:t>condições.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8708" y="3797427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70" h="0">
                <a:moveTo>
                  <a:pt x="0" y="0"/>
                </a:moveTo>
                <a:lnTo>
                  <a:pt x="6515989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1299" y="4110932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70" h="0">
                <a:moveTo>
                  <a:pt x="0" y="0"/>
                </a:moveTo>
                <a:lnTo>
                  <a:pt x="6515989" y="0"/>
                </a:lnTo>
              </a:path>
            </a:pathLst>
          </a:custGeom>
          <a:ln w="12712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41299" y="4421403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70" h="0">
                <a:moveTo>
                  <a:pt x="0" y="0"/>
                </a:moveTo>
                <a:lnTo>
                  <a:pt x="6515989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38708" y="3483927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70" h="0">
                <a:moveTo>
                  <a:pt x="0" y="0"/>
                </a:moveTo>
                <a:lnTo>
                  <a:pt x="6515989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38708" y="3170415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70" h="0">
                <a:moveTo>
                  <a:pt x="0" y="0"/>
                </a:moveTo>
                <a:lnTo>
                  <a:pt x="6515989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67955" y="3170415"/>
            <a:ext cx="0" cy="1251585"/>
          </a:xfrm>
          <a:custGeom>
            <a:avLst/>
            <a:gdLst/>
            <a:ahLst/>
            <a:cxnLst/>
            <a:rect l="l" t="t" r="r" b="b"/>
            <a:pathLst>
              <a:path w="0" h="1251585">
                <a:moveTo>
                  <a:pt x="0" y="0"/>
                </a:moveTo>
                <a:lnTo>
                  <a:pt x="0" y="1250988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142308" y="3170415"/>
            <a:ext cx="0" cy="1251585"/>
          </a:xfrm>
          <a:custGeom>
            <a:avLst/>
            <a:gdLst/>
            <a:ahLst/>
            <a:cxnLst/>
            <a:rect l="l" t="t" r="r" b="b"/>
            <a:pathLst>
              <a:path w="0" h="1251585">
                <a:moveTo>
                  <a:pt x="0" y="0"/>
                </a:moveTo>
                <a:lnTo>
                  <a:pt x="0" y="1250988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81675" y="3170415"/>
            <a:ext cx="0" cy="1251585"/>
          </a:xfrm>
          <a:custGeom>
            <a:avLst/>
            <a:gdLst/>
            <a:ahLst/>
            <a:cxnLst/>
            <a:rect l="l" t="t" r="r" b="b"/>
            <a:pathLst>
              <a:path w="0" h="1251585">
                <a:moveTo>
                  <a:pt x="0" y="0"/>
                </a:moveTo>
                <a:lnTo>
                  <a:pt x="0" y="1250988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831155" y="2969945"/>
            <a:ext cx="242674" cy="91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12682" y="3283032"/>
            <a:ext cx="75196" cy="898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51142" y="3593976"/>
            <a:ext cx="197092" cy="966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24158" y="3907215"/>
            <a:ext cx="57150" cy="91440"/>
          </a:xfrm>
          <a:custGeom>
            <a:avLst/>
            <a:gdLst/>
            <a:ahLst/>
            <a:cxnLst/>
            <a:rect l="l" t="t" r="r" b="b"/>
            <a:pathLst>
              <a:path w="57150" h="91439">
                <a:moveTo>
                  <a:pt x="21196" y="0"/>
                </a:moveTo>
                <a:lnTo>
                  <a:pt x="13068" y="0"/>
                </a:lnTo>
                <a:lnTo>
                  <a:pt x="5067" y="787"/>
                </a:lnTo>
                <a:lnTo>
                  <a:pt x="0" y="1854"/>
                </a:lnTo>
                <a:lnTo>
                  <a:pt x="0" y="90246"/>
                </a:lnTo>
                <a:lnTo>
                  <a:pt x="3873" y="90792"/>
                </a:lnTo>
                <a:lnTo>
                  <a:pt x="9994" y="91312"/>
                </a:lnTo>
                <a:lnTo>
                  <a:pt x="17995" y="91312"/>
                </a:lnTo>
                <a:lnTo>
                  <a:pt x="49741" y="82257"/>
                </a:lnTo>
                <a:lnTo>
                  <a:pt x="17195" y="82257"/>
                </a:lnTo>
                <a:lnTo>
                  <a:pt x="13868" y="82118"/>
                </a:lnTo>
                <a:lnTo>
                  <a:pt x="11595" y="81711"/>
                </a:lnTo>
                <a:lnTo>
                  <a:pt x="11595" y="47459"/>
                </a:lnTo>
                <a:lnTo>
                  <a:pt x="47967" y="47459"/>
                </a:lnTo>
                <a:lnTo>
                  <a:pt x="44623" y="44927"/>
                </a:lnTo>
                <a:lnTo>
                  <a:pt x="38125" y="42379"/>
                </a:lnTo>
                <a:lnTo>
                  <a:pt x="38125" y="42125"/>
                </a:lnTo>
                <a:lnTo>
                  <a:pt x="47599" y="38646"/>
                </a:lnTo>
                <a:lnTo>
                  <a:pt x="11595" y="38646"/>
                </a:lnTo>
                <a:lnTo>
                  <a:pt x="11595" y="9728"/>
                </a:lnTo>
                <a:lnTo>
                  <a:pt x="13474" y="9321"/>
                </a:lnTo>
                <a:lnTo>
                  <a:pt x="16535" y="8928"/>
                </a:lnTo>
                <a:lnTo>
                  <a:pt x="49095" y="8928"/>
                </a:lnTo>
                <a:lnTo>
                  <a:pt x="45859" y="6527"/>
                </a:lnTo>
                <a:lnTo>
                  <a:pt x="41275" y="3595"/>
                </a:lnTo>
                <a:lnTo>
                  <a:pt x="35780" y="1563"/>
                </a:lnTo>
                <a:lnTo>
                  <a:pt x="29159" y="382"/>
                </a:lnTo>
                <a:lnTo>
                  <a:pt x="21196" y="0"/>
                </a:lnTo>
                <a:close/>
              </a:path>
              <a:path w="57150" h="91439">
                <a:moveTo>
                  <a:pt x="47967" y="47459"/>
                </a:moveTo>
                <a:lnTo>
                  <a:pt x="21196" y="47459"/>
                </a:lnTo>
                <a:lnTo>
                  <a:pt x="30168" y="48441"/>
                </a:lnTo>
                <a:lnTo>
                  <a:pt x="37550" y="51520"/>
                </a:lnTo>
                <a:lnTo>
                  <a:pt x="42556" y="56900"/>
                </a:lnTo>
                <a:lnTo>
                  <a:pt x="44399" y="64782"/>
                </a:lnTo>
                <a:lnTo>
                  <a:pt x="42483" y="73026"/>
                </a:lnTo>
                <a:lnTo>
                  <a:pt x="37368" y="78420"/>
                </a:lnTo>
                <a:lnTo>
                  <a:pt x="30002" y="81365"/>
                </a:lnTo>
                <a:lnTo>
                  <a:pt x="21336" y="82257"/>
                </a:lnTo>
                <a:lnTo>
                  <a:pt x="49741" y="82257"/>
                </a:lnTo>
                <a:lnTo>
                  <a:pt x="53606" y="78511"/>
                </a:lnTo>
                <a:lnTo>
                  <a:pt x="56667" y="72656"/>
                </a:lnTo>
                <a:lnTo>
                  <a:pt x="56640" y="64782"/>
                </a:lnTo>
                <a:lnTo>
                  <a:pt x="54970" y="56074"/>
                </a:lnTo>
                <a:lnTo>
                  <a:pt x="50596" y="49450"/>
                </a:lnTo>
                <a:lnTo>
                  <a:pt x="47967" y="47459"/>
                </a:lnTo>
                <a:close/>
              </a:path>
              <a:path w="57150" h="91439">
                <a:moveTo>
                  <a:pt x="49095" y="8928"/>
                </a:moveTo>
                <a:lnTo>
                  <a:pt x="33604" y="8928"/>
                </a:lnTo>
                <a:lnTo>
                  <a:pt x="41592" y="13055"/>
                </a:lnTo>
                <a:lnTo>
                  <a:pt x="41592" y="32257"/>
                </a:lnTo>
                <a:lnTo>
                  <a:pt x="34404" y="38646"/>
                </a:lnTo>
                <a:lnTo>
                  <a:pt x="47599" y="38646"/>
                </a:lnTo>
                <a:lnTo>
                  <a:pt x="53327" y="31064"/>
                </a:lnTo>
                <a:lnTo>
                  <a:pt x="53327" y="15328"/>
                </a:lnTo>
                <a:lnTo>
                  <a:pt x="50533" y="9994"/>
                </a:lnTo>
                <a:lnTo>
                  <a:pt x="49095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13499" y="4220285"/>
            <a:ext cx="74244" cy="898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2196614" y="2970609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5" h="90169">
                <a:moveTo>
                  <a:pt x="55460" y="0"/>
                </a:moveTo>
                <a:lnTo>
                  <a:pt x="0" y="0"/>
                </a:lnTo>
                <a:lnTo>
                  <a:pt x="0" y="89865"/>
                </a:lnTo>
                <a:lnTo>
                  <a:pt x="57327" y="89865"/>
                </a:lnTo>
                <a:lnTo>
                  <a:pt x="57327" y="73202"/>
                </a:lnTo>
                <a:lnTo>
                  <a:pt x="20396" y="73202"/>
                </a:lnTo>
                <a:lnTo>
                  <a:pt x="20396" y="51866"/>
                </a:lnTo>
                <a:lnTo>
                  <a:pt x="53467" y="51866"/>
                </a:lnTo>
                <a:lnTo>
                  <a:pt x="53467" y="35331"/>
                </a:lnTo>
                <a:lnTo>
                  <a:pt x="20396" y="35331"/>
                </a:lnTo>
                <a:lnTo>
                  <a:pt x="20396" y="16662"/>
                </a:lnTo>
                <a:lnTo>
                  <a:pt x="55460" y="16662"/>
                </a:lnTo>
                <a:lnTo>
                  <a:pt x="5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267816" y="2970606"/>
            <a:ext cx="74930" cy="90170"/>
          </a:xfrm>
          <a:custGeom>
            <a:avLst/>
            <a:gdLst/>
            <a:ahLst/>
            <a:cxnLst/>
            <a:rect l="l" t="t" r="r" b="b"/>
            <a:pathLst>
              <a:path w="74930" h="90169">
                <a:moveTo>
                  <a:pt x="23736" y="0"/>
                </a:moveTo>
                <a:lnTo>
                  <a:pt x="0" y="0"/>
                </a:lnTo>
                <a:lnTo>
                  <a:pt x="0" y="89865"/>
                </a:lnTo>
                <a:lnTo>
                  <a:pt x="18669" y="89865"/>
                </a:lnTo>
                <a:lnTo>
                  <a:pt x="18551" y="47677"/>
                </a:lnTo>
                <a:lnTo>
                  <a:pt x="18468" y="42152"/>
                </a:lnTo>
                <a:lnTo>
                  <a:pt x="18174" y="31520"/>
                </a:lnTo>
                <a:lnTo>
                  <a:pt x="17868" y="23609"/>
                </a:lnTo>
                <a:lnTo>
                  <a:pt x="18262" y="23469"/>
                </a:lnTo>
                <a:lnTo>
                  <a:pt x="37041" y="23469"/>
                </a:lnTo>
                <a:lnTo>
                  <a:pt x="23736" y="0"/>
                </a:lnTo>
                <a:close/>
              </a:path>
              <a:path w="74930" h="90169">
                <a:moveTo>
                  <a:pt x="37041" y="23469"/>
                </a:moveTo>
                <a:lnTo>
                  <a:pt x="18262" y="23469"/>
                </a:lnTo>
                <a:lnTo>
                  <a:pt x="21810" y="31520"/>
                </a:lnTo>
                <a:lnTo>
                  <a:pt x="25719" y="39685"/>
                </a:lnTo>
                <a:lnTo>
                  <a:pt x="29801" y="47677"/>
                </a:lnTo>
                <a:lnTo>
                  <a:pt x="33870" y="55206"/>
                </a:lnTo>
                <a:lnTo>
                  <a:pt x="53073" y="89865"/>
                </a:lnTo>
                <a:lnTo>
                  <a:pt x="74396" y="89865"/>
                </a:lnTo>
                <a:lnTo>
                  <a:pt x="74396" y="63728"/>
                </a:lnTo>
                <a:lnTo>
                  <a:pt x="57061" y="63728"/>
                </a:lnTo>
                <a:lnTo>
                  <a:pt x="53838" y="55978"/>
                </a:lnTo>
                <a:lnTo>
                  <a:pt x="50238" y="48086"/>
                </a:lnTo>
                <a:lnTo>
                  <a:pt x="46384" y="40316"/>
                </a:lnTo>
                <a:lnTo>
                  <a:pt x="42405" y="32931"/>
                </a:lnTo>
                <a:lnTo>
                  <a:pt x="37041" y="23469"/>
                </a:lnTo>
                <a:close/>
              </a:path>
              <a:path w="74930" h="90169">
                <a:moveTo>
                  <a:pt x="74396" y="0"/>
                </a:moveTo>
                <a:lnTo>
                  <a:pt x="55740" y="0"/>
                </a:lnTo>
                <a:lnTo>
                  <a:pt x="55822" y="36139"/>
                </a:lnTo>
                <a:lnTo>
                  <a:pt x="56103" y="45602"/>
                </a:lnTo>
                <a:lnTo>
                  <a:pt x="56635" y="54765"/>
                </a:lnTo>
                <a:lnTo>
                  <a:pt x="57467" y="63728"/>
                </a:lnTo>
                <a:lnTo>
                  <a:pt x="74396" y="63728"/>
                </a:lnTo>
                <a:lnTo>
                  <a:pt x="74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355700" y="2969149"/>
            <a:ext cx="86995" cy="107314"/>
          </a:xfrm>
          <a:custGeom>
            <a:avLst/>
            <a:gdLst/>
            <a:ahLst/>
            <a:cxnLst/>
            <a:rect l="l" t="t" r="r" b="b"/>
            <a:pathLst>
              <a:path w="86994" h="107314">
                <a:moveTo>
                  <a:pt x="43865" y="0"/>
                </a:moveTo>
                <a:lnTo>
                  <a:pt x="25706" y="3587"/>
                </a:lnTo>
                <a:lnTo>
                  <a:pt x="11884" y="13500"/>
                </a:lnTo>
                <a:lnTo>
                  <a:pt x="3085" y="28460"/>
                </a:lnTo>
                <a:lnTo>
                  <a:pt x="0" y="47193"/>
                </a:lnTo>
                <a:lnTo>
                  <a:pt x="3275" y="66500"/>
                </a:lnTo>
                <a:lnTo>
                  <a:pt x="12001" y="80486"/>
                </a:lnTo>
                <a:lnTo>
                  <a:pt x="24528" y="89223"/>
                </a:lnTo>
                <a:lnTo>
                  <a:pt x="39204" y="92786"/>
                </a:lnTo>
                <a:lnTo>
                  <a:pt x="41338" y="92925"/>
                </a:lnTo>
                <a:lnTo>
                  <a:pt x="43472" y="93319"/>
                </a:lnTo>
                <a:lnTo>
                  <a:pt x="54263" y="97711"/>
                </a:lnTo>
                <a:lnTo>
                  <a:pt x="62890" y="100952"/>
                </a:lnTo>
                <a:lnTo>
                  <a:pt x="71669" y="103945"/>
                </a:lnTo>
                <a:lnTo>
                  <a:pt x="80924" y="106794"/>
                </a:lnTo>
                <a:lnTo>
                  <a:pt x="86791" y="91058"/>
                </a:lnTo>
                <a:lnTo>
                  <a:pt x="71996" y="87998"/>
                </a:lnTo>
                <a:lnTo>
                  <a:pt x="65062" y="85991"/>
                </a:lnTo>
                <a:lnTo>
                  <a:pt x="65062" y="85458"/>
                </a:lnTo>
                <a:lnTo>
                  <a:pt x="73405" y="79805"/>
                </a:lnTo>
                <a:lnTo>
                  <a:pt x="75839" y="76657"/>
                </a:lnTo>
                <a:lnTo>
                  <a:pt x="43192" y="76657"/>
                </a:lnTo>
                <a:lnTo>
                  <a:pt x="34046" y="74348"/>
                </a:lnTo>
                <a:lnTo>
                  <a:pt x="27183" y="67987"/>
                </a:lnTo>
                <a:lnTo>
                  <a:pt x="22893" y="58429"/>
                </a:lnTo>
                <a:lnTo>
                  <a:pt x="21543" y="47193"/>
                </a:lnTo>
                <a:lnTo>
                  <a:pt x="21611" y="45326"/>
                </a:lnTo>
                <a:lnTo>
                  <a:pt x="22929" y="34688"/>
                </a:lnTo>
                <a:lnTo>
                  <a:pt x="27197" y="25028"/>
                </a:lnTo>
                <a:lnTo>
                  <a:pt x="34088" y="18510"/>
                </a:lnTo>
                <a:lnTo>
                  <a:pt x="43332" y="16128"/>
                </a:lnTo>
                <a:lnTo>
                  <a:pt x="76938" y="16128"/>
                </a:lnTo>
                <a:lnTo>
                  <a:pt x="75428" y="13466"/>
                </a:lnTo>
                <a:lnTo>
                  <a:pt x="62095" y="3633"/>
                </a:lnTo>
                <a:lnTo>
                  <a:pt x="43865" y="0"/>
                </a:lnTo>
                <a:close/>
              </a:path>
              <a:path w="86994" h="107314">
                <a:moveTo>
                  <a:pt x="76938" y="16128"/>
                </a:moveTo>
                <a:lnTo>
                  <a:pt x="43332" y="16128"/>
                </a:lnTo>
                <a:lnTo>
                  <a:pt x="52563" y="18516"/>
                </a:lnTo>
                <a:lnTo>
                  <a:pt x="59328" y="24979"/>
                </a:lnTo>
                <a:lnTo>
                  <a:pt x="63499" y="34522"/>
                </a:lnTo>
                <a:lnTo>
                  <a:pt x="64824" y="45326"/>
                </a:lnTo>
                <a:lnTo>
                  <a:pt x="64875" y="46520"/>
                </a:lnTo>
                <a:lnTo>
                  <a:pt x="63457" y="58317"/>
                </a:lnTo>
                <a:lnTo>
                  <a:pt x="59204" y="67989"/>
                </a:lnTo>
                <a:lnTo>
                  <a:pt x="52379" y="74360"/>
                </a:lnTo>
                <a:lnTo>
                  <a:pt x="43192" y="76657"/>
                </a:lnTo>
                <a:lnTo>
                  <a:pt x="75839" y="76657"/>
                </a:lnTo>
                <a:lnTo>
                  <a:pt x="80183" y="71040"/>
                </a:lnTo>
                <a:lnTo>
                  <a:pt x="84734" y="59451"/>
                </a:lnTo>
                <a:lnTo>
                  <a:pt x="86398" y="45326"/>
                </a:lnTo>
                <a:lnTo>
                  <a:pt x="83613" y="27898"/>
                </a:lnTo>
                <a:lnTo>
                  <a:pt x="76938" y="161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455308" y="2970609"/>
            <a:ext cx="73660" cy="91440"/>
          </a:xfrm>
          <a:custGeom>
            <a:avLst/>
            <a:gdLst/>
            <a:ahLst/>
            <a:cxnLst/>
            <a:rect l="l" t="t" r="r" b="b"/>
            <a:pathLst>
              <a:path w="73660" h="91439">
                <a:moveTo>
                  <a:pt x="20396" y="0"/>
                </a:moveTo>
                <a:lnTo>
                  <a:pt x="0" y="0"/>
                </a:lnTo>
                <a:lnTo>
                  <a:pt x="35" y="50393"/>
                </a:lnTo>
                <a:lnTo>
                  <a:pt x="2437" y="68656"/>
                </a:lnTo>
                <a:lnTo>
                  <a:pt x="9501" y="81475"/>
                </a:lnTo>
                <a:lnTo>
                  <a:pt x="20815" y="88919"/>
                </a:lnTo>
                <a:lnTo>
                  <a:pt x="36004" y="91325"/>
                </a:lnTo>
                <a:lnTo>
                  <a:pt x="51754" y="88830"/>
                </a:lnTo>
                <a:lnTo>
                  <a:pt x="63533" y="81260"/>
                </a:lnTo>
                <a:lnTo>
                  <a:pt x="67119" y="75057"/>
                </a:lnTo>
                <a:lnTo>
                  <a:pt x="36664" y="75057"/>
                </a:lnTo>
                <a:lnTo>
                  <a:pt x="29734" y="73586"/>
                </a:lnTo>
                <a:lnTo>
                  <a:pt x="24630" y="69192"/>
                </a:lnTo>
                <a:lnTo>
                  <a:pt x="21475" y="61898"/>
                </a:lnTo>
                <a:lnTo>
                  <a:pt x="20396" y="51727"/>
                </a:lnTo>
                <a:lnTo>
                  <a:pt x="20396" y="0"/>
                </a:lnTo>
                <a:close/>
              </a:path>
              <a:path w="73660" h="91439">
                <a:moveTo>
                  <a:pt x="73469" y="0"/>
                </a:moveTo>
                <a:lnTo>
                  <a:pt x="53200" y="0"/>
                </a:lnTo>
                <a:lnTo>
                  <a:pt x="53200" y="51727"/>
                </a:lnTo>
                <a:lnTo>
                  <a:pt x="52116" y="62064"/>
                </a:lnTo>
                <a:lnTo>
                  <a:pt x="48933" y="69340"/>
                </a:lnTo>
                <a:lnTo>
                  <a:pt x="43749" y="73642"/>
                </a:lnTo>
                <a:lnTo>
                  <a:pt x="36664" y="75057"/>
                </a:lnTo>
                <a:lnTo>
                  <a:pt x="67119" y="75057"/>
                </a:lnTo>
                <a:lnTo>
                  <a:pt x="70914" y="68490"/>
                </a:lnTo>
                <a:lnTo>
                  <a:pt x="73469" y="50393"/>
                </a:lnTo>
                <a:lnTo>
                  <a:pt x="734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535857" y="2970607"/>
            <a:ext cx="82550" cy="90170"/>
          </a:xfrm>
          <a:custGeom>
            <a:avLst/>
            <a:gdLst/>
            <a:ahLst/>
            <a:cxnLst/>
            <a:rect l="l" t="t" r="r" b="b"/>
            <a:pathLst>
              <a:path w="82550" h="90169">
                <a:moveTo>
                  <a:pt x="54127" y="0"/>
                </a:moveTo>
                <a:lnTo>
                  <a:pt x="27457" y="0"/>
                </a:lnTo>
                <a:lnTo>
                  <a:pt x="0" y="89865"/>
                </a:lnTo>
                <a:lnTo>
                  <a:pt x="21056" y="89865"/>
                </a:lnTo>
                <a:lnTo>
                  <a:pt x="27457" y="66801"/>
                </a:lnTo>
                <a:lnTo>
                  <a:pt x="74840" y="66801"/>
                </a:lnTo>
                <a:lnTo>
                  <a:pt x="70126" y="51600"/>
                </a:lnTo>
                <a:lnTo>
                  <a:pt x="30391" y="51600"/>
                </a:lnTo>
                <a:lnTo>
                  <a:pt x="37225" y="27203"/>
                </a:lnTo>
                <a:lnTo>
                  <a:pt x="38519" y="20535"/>
                </a:lnTo>
                <a:lnTo>
                  <a:pt x="39865" y="15201"/>
                </a:lnTo>
                <a:lnTo>
                  <a:pt x="58840" y="15201"/>
                </a:lnTo>
                <a:lnTo>
                  <a:pt x="54127" y="0"/>
                </a:lnTo>
                <a:close/>
              </a:path>
              <a:path w="82550" h="90169">
                <a:moveTo>
                  <a:pt x="74840" y="66801"/>
                </a:moveTo>
                <a:lnTo>
                  <a:pt x="53187" y="66801"/>
                </a:lnTo>
                <a:lnTo>
                  <a:pt x="60121" y="89865"/>
                </a:lnTo>
                <a:lnTo>
                  <a:pt x="81991" y="89865"/>
                </a:lnTo>
                <a:lnTo>
                  <a:pt x="74840" y="66801"/>
                </a:lnTo>
                <a:close/>
              </a:path>
              <a:path w="82550" h="90169">
                <a:moveTo>
                  <a:pt x="58840" y="15201"/>
                </a:moveTo>
                <a:lnTo>
                  <a:pt x="40119" y="15201"/>
                </a:lnTo>
                <a:lnTo>
                  <a:pt x="41465" y="20535"/>
                </a:lnTo>
                <a:lnTo>
                  <a:pt x="43107" y="27343"/>
                </a:lnTo>
                <a:lnTo>
                  <a:pt x="44653" y="32537"/>
                </a:lnTo>
                <a:lnTo>
                  <a:pt x="50253" y="51600"/>
                </a:lnTo>
                <a:lnTo>
                  <a:pt x="70126" y="51600"/>
                </a:lnTo>
                <a:lnTo>
                  <a:pt x="58840" y="15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629865" y="2969945"/>
            <a:ext cx="80010" cy="92075"/>
          </a:xfrm>
          <a:custGeom>
            <a:avLst/>
            <a:gdLst/>
            <a:ahLst/>
            <a:cxnLst/>
            <a:rect l="l" t="t" r="r" b="b"/>
            <a:pathLst>
              <a:path w="80010" h="92075">
                <a:moveTo>
                  <a:pt x="27457" y="0"/>
                </a:moveTo>
                <a:lnTo>
                  <a:pt x="19888" y="122"/>
                </a:lnTo>
                <a:lnTo>
                  <a:pt x="12680" y="481"/>
                </a:lnTo>
                <a:lnTo>
                  <a:pt x="5997" y="1066"/>
                </a:lnTo>
                <a:lnTo>
                  <a:pt x="0" y="1866"/>
                </a:lnTo>
                <a:lnTo>
                  <a:pt x="0" y="90119"/>
                </a:lnTo>
                <a:lnTo>
                  <a:pt x="5054" y="90792"/>
                </a:lnTo>
                <a:lnTo>
                  <a:pt x="12522" y="91465"/>
                </a:lnTo>
                <a:lnTo>
                  <a:pt x="23063" y="91465"/>
                </a:lnTo>
                <a:lnTo>
                  <a:pt x="64528" y="79857"/>
                </a:lnTo>
                <a:lnTo>
                  <a:pt x="68545" y="75590"/>
                </a:lnTo>
                <a:lnTo>
                  <a:pt x="22123" y="75590"/>
                </a:lnTo>
                <a:lnTo>
                  <a:pt x="20408" y="75184"/>
                </a:lnTo>
                <a:lnTo>
                  <a:pt x="20408" y="16395"/>
                </a:lnTo>
                <a:lnTo>
                  <a:pt x="22123" y="15989"/>
                </a:lnTo>
                <a:lnTo>
                  <a:pt x="25069" y="15595"/>
                </a:lnTo>
                <a:lnTo>
                  <a:pt x="70587" y="15595"/>
                </a:lnTo>
                <a:lnTo>
                  <a:pt x="64261" y="9588"/>
                </a:lnTo>
                <a:lnTo>
                  <a:pt x="57257" y="5336"/>
                </a:lnTo>
                <a:lnTo>
                  <a:pt x="49012" y="2346"/>
                </a:lnTo>
                <a:lnTo>
                  <a:pt x="39191" y="580"/>
                </a:lnTo>
                <a:lnTo>
                  <a:pt x="27457" y="0"/>
                </a:lnTo>
                <a:close/>
              </a:path>
              <a:path w="80010" h="92075">
                <a:moveTo>
                  <a:pt x="70587" y="15595"/>
                </a:moveTo>
                <a:lnTo>
                  <a:pt x="29591" y="15595"/>
                </a:lnTo>
                <a:lnTo>
                  <a:pt x="41398" y="17429"/>
                </a:lnTo>
                <a:lnTo>
                  <a:pt x="50326" y="22863"/>
                </a:lnTo>
                <a:lnTo>
                  <a:pt x="55955" y="31797"/>
                </a:lnTo>
                <a:lnTo>
                  <a:pt x="57861" y="44132"/>
                </a:lnTo>
                <a:lnTo>
                  <a:pt x="55698" y="58120"/>
                </a:lnTo>
                <a:lnTo>
                  <a:pt x="49560" y="67957"/>
                </a:lnTo>
                <a:lnTo>
                  <a:pt x="39971" y="73746"/>
                </a:lnTo>
                <a:lnTo>
                  <a:pt x="27457" y="75590"/>
                </a:lnTo>
                <a:lnTo>
                  <a:pt x="68545" y="75590"/>
                </a:lnTo>
                <a:lnTo>
                  <a:pt x="70521" y="73491"/>
                </a:lnTo>
                <a:lnTo>
                  <a:pt x="75249" y="65354"/>
                </a:lnTo>
                <a:lnTo>
                  <a:pt x="78350" y="55368"/>
                </a:lnTo>
                <a:lnTo>
                  <a:pt x="79463" y="43459"/>
                </a:lnTo>
                <a:lnTo>
                  <a:pt x="78401" y="32450"/>
                </a:lnTo>
                <a:lnTo>
                  <a:pt x="75363" y="23175"/>
                </a:lnTo>
                <a:lnTo>
                  <a:pt x="70587" y="15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2722671" y="2969945"/>
            <a:ext cx="67945" cy="90805"/>
          </a:xfrm>
          <a:custGeom>
            <a:avLst/>
            <a:gdLst/>
            <a:ahLst/>
            <a:cxnLst/>
            <a:rect l="l" t="t" r="r" b="b"/>
            <a:pathLst>
              <a:path w="67944" h="90805">
                <a:moveTo>
                  <a:pt x="27063" y="0"/>
                </a:moveTo>
                <a:lnTo>
                  <a:pt x="19195" y="141"/>
                </a:lnTo>
                <a:lnTo>
                  <a:pt x="11931" y="533"/>
                </a:lnTo>
                <a:lnTo>
                  <a:pt x="5468" y="1125"/>
                </a:lnTo>
                <a:lnTo>
                  <a:pt x="0" y="1866"/>
                </a:lnTo>
                <a:lnTo>
                  <a:pt x="0" y="90525"/>
                </a:lnTo>
                <a:lnTo>
                  <a:pt x="20129" y="90525"/>
                </a:lnTo>
                <a:lnTo>
                  <a:pt x="20129" y="55194"/>
                </a:lnTo>
                <a:lnTo>
                  <a:pt x="57268" y="55194"/>
                </a:lnTo>
                <a:lnTo>
                  <a:pt x="54800" y="50927"/>
                </a:lnTo>
                <a:lnTo>
                  <a:pt x="48526" y="48399"/>
                </a:lnTo>
                <a:lnTo>
                  <a:pt x="48526" y="47993"/>
                </a:lnTo>
                <a:lnTo>
                  <a:pt x="54268" y="44968"/>
                </a:lnTo>
                <a:lnTo>
                  <a:pt x="58990" y="40525"/>
                </a:lnTo>
                <a:lnTo>
                  <a:pt x="20129" y="40525"/>
                </a:lnTo>
                <a:lnTo>
                  <a:pt x="20129" y="15735"/>
                </a:lnTo>
                <a:lnTo>
                  <a:pt x="21590" y="15455"/>
                </a:lnTo>
                <a:lnTo>
                  <a:pt x="24396" y="15062"/>
                </a:lnTo>
                <a:lnTo>
                  <a:pt x="63209" y="15062"/>
                </a:lnTo>
                <a:lnTo>
                  <a:pt x="61468" y="11328"/>
                </a:lnTo>
                <a:lnTo>
                  <a:pt x="56134" y="7061"/>
                </a:lnTo>
                <a:lnTo>
                  <a:pt x="50766" y="3820"/>
                </a:lnTo>
                <a:lnTo>
                  <a:pt x="44199" y="1630"/>
                </a:lnTo>
                <a:lnTo>
                  <a:pt x="36331" y="390"/>
                </a:lnTo>
                <a:lnTo>
                  <a:pt x="27063" y="0"/>
                </a:lnTo>
                <a:close/>
              </a:path>
              <a:path w="67944" h="90805">
                <a:moveTo>
                  <a:pt x="57268" y="55194"/>
                </a:moveTo>
                <a:lnTo>
                  <a:pt x="26263" y="55194"/>
                </a:lnTo>
                <a:lnTo>
                  <a:pt x="34531" y="55321"/>
                </a:lnTo>
                <a:lnTo>
                  <a:pt x="38392" y="58394"/>
                </a:lnTo>
                <a:lnTo>
                  <a:pt x="40792" y="69596"/>
                </a:lnTo>
                <a:lnTo>
                  <a:pt x="43459" y="80657"/>
                </a:lnTo>
                <a:lnTo>
                  <a:pt x="45593" y="87985"/>
                </a:lnTo>
                <a:lnTo>
                  <a:pt x="47066" y="90525"/>
                </a:lnTo>
                <a:lnTo>
                  <a:pt x="67868" y="90525"/>
                </a:lnTo>
                <a:lnTo>
                  <a:pt x="66380" y="86529"/>
                </a:lnTo>
                <a:lnTo>
                  <a:pt x="64593" y="80357"/>
                </a:lnTo>
                <a:lnTo>
                  <a:pt x="60528" y="65189"/>
                </a:lnTo>
                <a:lnTo>
                  <a:pt x="58267" y="56921"/>
                </a:lnTo>
                <a:lnTo>
                  <a:pt x="57268" y="55194"/>
                </a:lnTo>
                <a:close/>
              </a:path>
              <a:path w="67944" h="90805">
                <a:moveTo>
                  <a:pt x="63209" y="15062"/>
                </a:moveTo>
                <a:lnTo>
                  <a:pt x="29337" y="15062"/>
                </a:lnTo>
                <a:lnTo>
                  <a:pt x="38658" y="15201"/>
                </a:lnTo>
                <a:lnTo>
                  <a:pt x="44259" y="19329"/>
                </a:lnTo>
                <a:lnTo>
                  <a:pt x="44259" y="35471"/>
                </a:lnTo>
                <a:lnTo>
                  <a:pt x="38265" y="40525"/>
                </a:lnTo>
                <a:lnTo>
                  <a:pt x="58990" y="40525"/>
                </a:lnTo>
                <a:lnTo>
                  <a:pt x="59358" y="40179"/>
                </a:lnTo>
                <a:lnTo>
                  <a:pt x="62998" y="33766"/>
                </a:lnTo>
                <a:lnTo>
                  <a:pt x="64389" y="25869"/>
                </a:lnTo>
                <a:lnTo>
                  <a:pt x="64389" y="17589"/>
                </a:lnTo>
                <a:lnTo>
                  <a:pt x="63209" y="15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2796418" y="2970607"/>
            <a:ext cx="82550" cy="90170"/>
          </a:xfrm>
          <a:custGeom>
            <a:avLst/>
            <a:gdLst/>
            <a:ahLst/>
            <a:cxnLst/>
            <a:rect l="l" t="t" r="r" b="b"/>
            <a:pathLst>
              <a:path w="82550" h="90169">
                <a:moveTo>
                  <a:pt x="54127" y="0"/>
                </a:moveTo>
                <a:lnTo>
                  <a:pt x="27457" y="0"/>
                </a:lnTo>
                <a:lnTo>
                  <a:pt x="0" y="89865"/>
                </a:lnTo>
                <a:lnTo>
                  <a:pt x="21056" y="89865"/>
                </a:lnTo>
                <a:lnTo>
                  <a:pt x="27457" y="66801"/>
                </a:lnTo>
                <a:lnTo>
                  <a:pt x="74840" y="66801"/>
                </a:lnTo>
                <a:lnTo>
                  <a:pt x="70126" y="51600"/>
                </a:lnTo>
                <a:lnTo>
                  <a:pt x="30391" y="51600"/>
                </a:lnTo>
                <a:lnTo>
                  <a:pt x="37225" y="27203"/>
                </a:lnTo>
                <a:lnTo>
                  <a:pt x="38519" y="20535"/>
                </a:lnTo>
                <a:lnTo>
                  <a:pt x="39865" y="15201"/>
                </a:lnTo>
                <a:lnTo>
                  <a:pt x="58840" y="15201"/>
                </a:lnTo>
                <a:lnTo>
                  <a:pt x="54127" y="0"/>
                </a:lnTo>
                <a:close/>
              </a:path>
              <a:path w="82550" h="90169">
                <a:moveTo>
                  <a:pt x="74840" y="66801"/>
                </a:moveTo>
                <a:lnTo>
                  <a:pt x="53187" y="66801"/>
                </a:lnTo>
                <a:lnTo>
                  <a:pt x="60121" y="89865"/>
                </a:lnTo>
                <a:lnTo>
                  <a:pt x="81991" y="89865"/>
                </a:lnTo>
                <a:lnTo>
                  <a:pt x="74840" y="66801"/>
                </a:lnTo>
                <a:close/>
              </a:path>
              <a:path w="82550" h="90169">
                <a:moveTo>
                  <a:pt x="58840" y="15201"/>
                </a:moveTo>
                <a:lnTo>
                  <a:pt x="40132" y="15201"/>
                </a:lnTo>
                <a:lnTo>
                  <a:pt x="41465" y="20535"/>
                </a:lnTo>
                <a:lnTo>
                  <a:pt x="43107" y="27343"/>
                </a:lnTo>
                <a:lnTo>
                  <a:pt x="44653" y="32537"/>
                </a:lnTo>
                <a:lnTo>
                  <a:pt x="50253" y="51600"/>
                </a:lnTo>
                <a:lnTo>
                  <a:pt x="70126" y="51600"/>
                </a:lnTo>
                <a:lnTo>
                  <a:pt x="58840" y="15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2888411" y="2970612"/>
            <a:ext cx="99695" cy="90170"/>
          </a:xfrm>
          <a:custGeom>
            <a:avLst/>
            <a:gdLst/>
            <a:ahLst/>
            <a:cxnLst/>
            <a:rect l="l" t="t" r="r" b="b"/>
            <a:pathLst>
              <a:path w="99694" h="90169">
                <a:moveTo>
                  <a:pt x="32804" y="0"/>
                </a:moveTo>
                <a:lnTo>
                  <a:pt x="5740" y="0"/>
                </a:lnTo>
                <a:lnTo>
                  <a:pt x="0" y="89852"/>
                </a:lnTo>
                <a:lnTo>
                  <a:pt x="18808" y="89852"/>
                </a:lnTo>
                <a:lnTo>
                  <a:pt x="20533" y="53327"/>
                </a:lnTo>
                <a:lnTo>
                  <a:pt x="20864" y="46968"/>
                </a:lnTo>
                <a:lnTo>
                  <a:pt x="22009" y="18529"/>
                </a:lnTo>
                <a:lnTo>
                  <a:pt x="38240" y="18529"/>
                </a:lnTo>
                <a:lnTo>
                  <a:pt x="32804" y="0"/>
                </a:lnTo>
                <a:close/>
              </a:path>
              <a:path w="99694" h="90169">
                <a:moveTo>
                  <a:pt x="95278" y="18529"/>
                </a:moveTo>
                <a:lnTo>
                  <a:pt x="77190" y="18529"/>
                </a:lnTo>
                <a:lnTo>
                  <a:pt x="77292" y="29857"/>
                </a:lnTo>
                <a:lnTo>
                  <a:pt x="77451" y="37918"/>
                </a:lnTo>
                <a:lnTo>
                  <a:pt x="77710" y="46968"/>
                </a:lnTo>
                <a:lnTo>
                  <a:pt x="78013" y="55727"/>
                </a:lnTo>
                <a:lnTo>
                  <a:pt x="79324" y="89852"/>
                </a:lnTo>
                <a:lnTo>
                  <a:pt x="99199" y="89852"/>
                </a:lnTo>
                <a:lnTo>
                  <a:pt x="95278" y="18529"/>
                </a:lnTo>
                <a:close/>
              </a:path>
              <a:path w="99694" h="90169">
                <a:moveTo>
                  <a:pt x="38240" y="18529"/>
                </a:moveTo>
                <a:lnTo>
                  <a:pt x="22275" y="18529"/>
                </a:lnTo>
                <a:lnTo>
                  <a:pt x="24033" y="27476"/>
                </a:lnTo>
                <a:lnTo>
                  <a:pt x="26039" y="36509"/>
                </a:lnTo>
                <a:lnTo>
                  <a:pt x="28379" y="46005"/>
                </a:lnTo>
                <a:lnTo>
                  <a:pt x="30992" y="55727"/>
                </a:lnTo>
                <a:lnTo>
                  <a:pt x="40004" y="88391"/>
                </a:lnTo>
                <a:lnTo>
                  <a:pt x="55867" y="88391"/>
                </a:lnTo>
                <a:lnTo>
                  <a:pt x="64057" y="62128"/>
                </a:lnTo>
                <a:lnTo>
                  <a:pt x="49199" y="62128"/>
                </a:lnTo>
                <a:lnTo>
                  <a:pt x="47382" y="53327"/>
                </a:lnTo>
                <a:lnTo>
                  <a:pt x="45467" y="45061"/>
                </a:lnTo>
                <a:lnTo>
                  <a:pt x="43259" y="36280"/>
                </a:lnTo>
                <a:lnTo>
                  <a:pt x="41564" y="29857"/>
                </a:lnTo>
                <a:lnTo>
                  <a:pt x="38240" y="18529"/>
                </a:lnTo>
                <a:close/>
              </a:path>
              <a:path w="99694" h="90169">
                <a:moveTo>
                  <a:pt x="94259" y="0"/>
                </a:moveTo>
                <a:lnTo>
                  <a:pt x="67729" y="0"/>
                </a:lnTo>
                <a:lnTo>
                  <a:pt x="58100" y="29997"/>
                </a:lnTo>
                <a:lnTo>
                  <a:pt x="55855" y="37918"/>
                </a:lnTo>
                <a:lnTo>
                  <a:pt x="53435" y="46968"/>
                </a:lnTo>
                <a:lnTo>
                  <a:pt x="51195" y="55727"/>
                </a:lnTo>
                <a:lnTo>
                  <a:pt x="49606" y="62128"/>
                </a:lnTo>
                <a:lnTo>
                  <a:pt x="64057" y="62128"/>
                </a:lnTo>
                <a:lnTo>
                  <a:pt x="66801" y="53327"/>
                </a:lnTo>
                <a:lnTo>
                  <a:pt x="69438" y="45061"/>
                </a:lnTo>
                <a:lnTo>
                  <a:pt x="72056" y="36280"/>
                </a:lnTo>
                <a:lnTo>
                  <a:pt x="74545" y="27324"/>
                </a:lnTo>
                <a:lnTo>
                  <a:pt x="76796" y="18529"/>
                </a:lnTo>
                <a:lnTo>
                  <a:pt x="95278" y="18529"/>
                </a:lnTo>
                <a:lnTo>
                  <a:pt x="94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003237" y="2970609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5" h="90169">
                <a:moveTo>
                  <a:pt x="55460" y="0"/>
                </a:moveTo>
                <a:lnTo>
                  <a:pt x="0" y="0"/>
                </a:lnTo>
                <a:lnTo>
                  <a:pt x="0" y="89865"/>
                </a:lnTo>
                <a:lnTo>
                  <a:pt x="57327" y="89865"/>
                </a:lnTo>
                <a:lnTo>
                  <a:pt x="57327" y="73202"/>
                </a:lnTo>
                <a:lnTo>
                  <a:pt x="20383" y="73202"/>
                </a:lnTo>
                <a:lnTo>
                  <a:pt x="20383" y="51866"/>
                </a:lnTo>
                <a:lnTo>
                  <a:pt x="53454" y="51866"/>
                </a:lnTo>
                <a:lnTo>
                  <a:pt x="53454" y="35331"/>
                </a:lnTo>
                <a:lnTo>
                  <a:pt x="20383" y="35331"/>
                </a:lnTo>
                <a:lnTo>
                  <a:pt x="20383" y="16662"/>
                </a:lnTo>
                <a:lnTo>
                  <a:pt x="55460" y="16662"/>
                </a:lnTo>
                <a:lnTo>
                  <a:pt x="5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3074452" y="2970606"/>
            <a:ext cx="74930" cy="90170"/>
          </a:xfrm>
          <a:custGeom>
            <a:avLst/>
            <a:gdLst/>
            <a:ahLst/>
            <a:cxnLst/>
            <a:rect l="l" t="t" r="r" b="b"/>
            <a:pathLst>
              <a:path w="74930" h="90169">
                <a:moveTo>
                  <a:pt x="23723" y="0"/>
                </a:moveTo>
                <a:lnTo>
                  <a:pt x="0" y="0"/>
                </a:lnTo>
                <a:lnTo>
                  <a:pt x="0" y="89865"/>
                </a:lnTo>
                <a:lnTo>
                  <a:pt x="18656" y="89865"/>
                </a:lnTo>
                <a:lnTo>
                  <a:pt x="18539" y="47677"/>
                </a:lnTo>
                <a:lnTo>
                  <a:pt x="18456" y="42152"/>
                </a:lnTo>
                <a:lnTo>
                  <a:pt x="18161" y="31520"/>
                </a:lnTo>
                <a:lnTo>
                  <a:pt x="17856" y="23609"/>
                </a:lnTo>
                <a:lnTo>
                  <a:pt x="18249" y="23469"/>
                </a:lnTo>
                <a:lnTo>
                  <a:pt x="37028" y="23469"/>
                </a:lnTo>
                <a:lnTo>
                  <a:pt x="23723" y="0"/>
                </a:lnTo>
                <a:close/>
              </a:path>
              <a:path w="74930" h="90169">
                <a:moveTo>
                  <a:pt x="37028" y="23469"/>
                </a:moveTo>
                <a:lnTo>
                  <a:pt x="18249" y="23469"/>
                </a:lnTo>
                <a:lnTo>
                  <a:pt x="21797" y="31520"/>
                </a:lnTo>
                <a:lnTo>
                  <a:pt x="25706" y="39685"/>
                </a:lnTo>
                <a:lnTo>
                  <a:pt x="29788" y="47677"/>
                </a:lnTo>
                <a:lnTo>
                  <a:pt x="33858" y="55206"/>
                </a:lnTo>
                <a:lnTo>
                  <a:pt x="53060" y="89865"/>
                </a:lnTo>
                <a:lnTo>
                  <a:pt x="74383" y="89865"/>
                </a:lnTo>
                <a:lnTo>
                  <a:pt x="74383" y="63728"/>
                </a:lnTo>
                <a:lnTo>
                  <a:pt x="57048" y="63728"/>
                </a:lnTo>
                <a:lnTo>
                  <a:pt x="53826" y="55978"/>
                </a:lnTo>
                <a:lnTo>
                  <a:pt x="50225" y="48086"/>
                </a:lnTo>
                <a:lnTo>
                  <a:pt x="46372" y="40316"/>
                </a:lnTo>
                <a:lnTo>
                  <a:pt x="42392" y="32931"/>
                </a:lnTo>
                <a:lnTo>
                  <a:pt x="37028" y="23469"/>
                </a:lnTo>
                <a:close/>
              </a:path>
              <a:path w="74930" h="90169">
                <a:moveTo>
                  <a:pt x="74383" y="0"/>
                </a:moveTo>
                <a:lnTo>
                  <a:pt x="55727" y="0"/>
                </a:lnTo>
                <a:lnTo>
                  <a:pt x="55809" y="36139"/>
                </a:lnTo>
                <a:lnTo>
                  <a:pt x="56091" y="45602"/>
                </a:lnTo>
                <a:lnTo>
                  <a:pt x="56622" y="54765"/>
                </a:lnTo>
                <a:lnTo>
                  <a:pt x="57454" y="63728"/>
                </a:lnTo>
                <a:lnTo>
                  <a:pt x="74383" y="63728"/>
                </a:lnTo>
                <a:lnTo>
                  <a:pt x="7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183790" y="2987676"/>
            <a:ext cx="20955" cy="73025"/>
          </a:xfrm>
          <a:custGeom>
            <a:avLst/>
            <a:gdLst/>
            <a:ahLst/>
            <a:cxnLst/>
            <a:rect l="l" t="t" r="r" b="b"/>
            <a:pathLst>
              <a:path w="20955" h="73025">
                <a:moveTo>
                  <a:pt x="20408" y="0"/>
                </a:moveTo>
                <a:lnTo>
                  <a:pt x="0" y="0"/>
                </a:lnTo>
                <a:lnTo>
                  <a:pt x="0" y="72796"/>
                </a:lnTo>
                <a:lnTo>
                  <a:pt x="20408" y="72796"/>
                </a:lnTo>
                <a:lnTo>
                  <a:pt x="20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3159661" y="2970607"/>
            <a:ext cx="69215" cy="17145"/>
          </a:xfrm>
          <a:custGeom>
            <a:avLst/>
            <a:gdLst/>
            <a:ahLst/>
            <a:cxnLst/>
            <a:rect l="l" t="t" r="r" b="b"/>
            <a:pathLst>
              <a:path w="69214" h="17144">
                <a:moveTo>
                  <a:pt x="69062" y="0"/>
                </a:moveTo>
                <a:lnTo>
                  <a:pt x="0" y="0"/>
                </a:lnTo>
                <a:lnTo>
                  <a:pt x="0" y="17068"/>
                </a:lnTo>
                <a:lnTo>
                  <a:pt x="69062" y="17068"/>
                </a:lnTo>
                <a:lnTo>
                  <a:pt x="69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3231525" y="2969141"/>
            <a:ext cx="86995" cy="93345"/>
          </a:xfrm>
          <a:custGeom>
            <a:avLst/>
            <a:gdLst/>
            <a:ahLst/>
            <a:cxnLst/>
            <a:rect l="l" t="t" r="r" b="b"/>
            <a:pathLst>
              <a:path w="86995" h="93344">
                <a:moveTo>
                  <a:pt x="43738" y="0"/>
                </a:moveTo>
                <a:lnTo>
                  <a:pt x="25712" y="3566"/>
                </a:lnTo>
                <a:lnTo>
                  <a:pt x="11920" y="13431"/>
                </a:lnTo>
                <a:lnTo>
                  <a:pt x="3103" y="28348"/>
                </a:lnTo>
                <a:lnTo>
                  <a:pt x="0" y="47066"/>
                </a:lnTo>
                <a:lnTo>
                  <a:pt x="2855" y="65013"/>
                </a:lnTo>
                <a:lnTo>
                  <a:pt x="11136" y="79533"/>
                </a:lnTo>
                <a:lnTo>
                  <a:pt x="24415" y="89253"/>
                </a:lnTo>
                <a:lnTo>
                  <a:pt x="42265" y="92798"/>
                </a:lnTo>
                <a:lnTo>
                  <a:pt x="60246" y="89546"/>
                </a:lnTo>
                <a:lnTo>
                  <a:pt x="74185" y="80181"/>
                </a:lnTo>
                <a:lnTo>
                  <a:pt x="76310" y="76669"/>
                </a:lnTo>
                <a:lnTo>
                  <a:pt x="43332" y="76669"/>
                </a:lnTo>
                <a:lnTo>
                  <a:pt x="34179" y="74456"/>
                </a:lnTo>
                <a:lnTo>
                  <a:pt x="27303" y="68265"/>
                </a:lnTo>
                <a:lnTo>
                  <a:pt x="22978" y="58774"/>
                </a:lnTo>
                <a:lnTo>
                  <a:pt x="21526" y="47066"/>
                </a:lnTo>
                <a:lnTo>
                  <a:pt x="21619" y="45466"/>
                </a:lnTo>
                <a:lnTo>
                  <a:pt x="22938" y="34522"/>
                </a:lnTo>
                <a:lnTo>
                  <a:pt x="27187" y="24845"/>
                </a:lnTo>
                <a:lnTo>
                  <a:pt x="34012" y="18443"/>
                </a:lnTo>
                <a:lnTo>
                  <a:pt x="43205" y="16129"/>
                </a:lnTo>
                <a:lnTo>
                  <a:pt x="76941" y="16129"/>
                </a:lnTo>
                <a:lnTo>
                  <a:pt x="75412" y="13431"/>
                </a:lnTo>
                <a:lnTo>
                  <a:pt x="62041" y="3616"/>
                </a:lnTo>
                <a:lnTo>
                  <a:pt x="43738" y="0"/>
                </a:lnTo>
                <a:close/>
              </a:path>
              <a:path w="86995" h="93344">
                <a:moveTo>
                  <a:pt x="76941" y="16129"/>
                </a:moveTo>
                <a:lnTo>
                  <a:pt x="43205" y="16129"/>
                </a:lnTo>
                <a:lnTo>
                  <a:pt x="52504" y="18547"/>
                </a:lnTo>
                <a:lnTo>
                  <a:pt x="59318" y="25079"/>
                </a:lnTo>
                <a:lnTo>
                  <a:pt x="63507" y="34634"/>
                </a:lnTo>
                <a:lnTo>
                  <a:pt x="64853" y="45466"/>
                </a:lnTo>
                <a:lnTo>
                  <a:pt x="64823" y="47066"/>
                </a:lnTo>
                <a:lnTo>
                  <a:pt x="63490" y="58271"/>
                </a:lnTo>
                <a:lnTo>
                  <a:pt x="59282" y="67951"/>
                </a:lnTo>
                <a:lnTo>
                  <a:pt x="52499" y="74354"/>
                </a:lnTo>
                <a:lnTo>
                  <a:pt x="43332" y="76669"/>
                </a:lnTo>
                <a:lnTo>
                  <a:pt x="76310" y="76669"/>
                </a:lnTo>
                <a:lnTo>
                  <a:pt x="83197" y="65291"/>
                </a:lnTo>
                <a:lnTo>
                  <a:pt x="86398" y="45466"/>
                </a:lnTo>
                <a:lnTo>
                  <a:pt x="83611" y="27898"/>
                </a:lnTo>
                <a:lnTo>
                  <a:pt x="76941" y="16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2396775" y="3282364"/>
            <a:ext cx="138403" cy="90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2555450" y="3282373"/>
            <a:ext cx="140815" cy="90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2732679" y="3306902"/>
            <a:ext cx="57150" cy="67945"/>
          </a:xfrm>
          <a:custGeom>
            <a:avLst/>
            <a:gdLst/>
            <a:ahLst/>
            <a:cxnLst/>
            <a:rect l="l" t="t" r="r" b="b"/>
            <a:pathLst>
              <a:path w="57150" h="67945">
                <a:moveTo>
                  <a:pt x="30264" y="0"/>
                </a:moveTo>
                <a:lnTo>
                  <a:pt x="17600" y="2699"/>
                </a:lnTo>
                <a:lnTo>
                  <a:pt x="8078" y="10098"/>
                </a:lnTo>
                <a:lnTo>
                  <a:pt x="2083" y="21147"/>
                </a:lnTo>
                <a:lnTo>
                  <a:pt x="0" y="34797"/>
                </a:lnTo>
                <a:lnTo>
                  <a:pt x="2165" y="48088"/>
                </a:lnTo>
                <a:lnTo>
                  <a:pt x="8418" y="58356"/>
                </a:lnTo>
                <a:lnTo>
                  <a:pt x="18393" y="64976"/>
                </a:lnTo>
                <a:lnTo>
                  <a:pt x="31724" y="67322"/>
                </a:lnTo>
                <a:lnTo>
                  <a:pt x="41998" y="67322"/>
                </a:lnTo>
                <a:lnTo>
                  <a:pt x="49060" y="65189"/>
                </a:lnTo>
                <a:lnTo>
                  <a:pt x="53200" y="63322"/>
                </a:lnTo>
                <a:lnTo>
                  <a:pt x="51992" y="58267"/>
                </a:lnTo>
                <a:lnTo>
                  <a:pt x="33324" y="58267"/>
                </a:lnTo>
                <a:lnTo>
                  <a:pt x="24953" y="56997"/>
                </a:lnTo>
                <a:lnTo>
                  <a:pt x="17957" y="53014"/>
                </a:lnTo>
                <a:lnTo>
                  <a:pt x="13115" y="46057"/>
                </a:lnTo>
                <a:lnTo>
                  <a:pt x="11201" y="35864"/>
                </a:lnTo>
                <a:lnTo>
                  <a:pt x="56527" y="35864"/>
                </a:lnTo>
                <a:lnTo>
                  <a:pt x="56667" y="34658"/>
                </a:lnTo>
                <a:lnTo>
                  <a:pt x="56921" y="32791"/>
                </a:lnTo>
                <a:lnTo>
                  <a:pt x="56921" y="30391"/>
                </a:lnTo>
                <a:lnTo>
                  <a:pt x="56559" y="27457"/>
                </a:lnTo>
                <a:lnTo>
                  <a:pt x="11341" y="27457"/>
                </a:lnTo>
                <a:lnTo>
                  <a:pt x="12874" y="21044"/>
                </a:lnTo>
                <a:lnTo>
                  <a:pt x="16233" y="14873"/>
                </a:lnTo>
                <a:lnTo>
                  <a:pt x="21645" y="10228"/>
                </a:lnTo>
                <a:lnTo>
                  <a:pt x="29337" y="8394"/>
                </a:lnTo>
                <a:lnTo>
                  <a:pt x="48984" y="8394"/>
                </a:lnTo>
                <a:lnTo>
                  <a:pt x="43317" y="3080"/>
                </a:lnTo>
                <a:lnTo>
                  <a:pt x="30264" y="0"/>
                </a:lnTo>
                <a:close/>
              </a:path>
              <a:path w="57150" h="67945">
                <a:moveTo>
                  <a:pt x="51193" y="54927"/>
                </a:moveTo>
                <a:lnTo>
                  <a:pt x="46799" y="56794"/>
                </a:lnTo>
                <a:lnTo>
                  <a:pt x="41732" y="58267"/>
                </a:lnTo>
                <a:lnTo>
                  <a:pt x="51992" y="58267"/>
                </a:lnTo>
                <a:lnTo>
                  <a:pt x="51193" y="54927"/>
                </a:lnTo>
                <a:close/>
              </a:path>
              <a:path w="57150" h="67945">
                <a:moveTo>
                  <a:pt x="48984" y="8394"/>
                </a:moveTo>
                <a:lnTo>
                  <a:pt x="42532" y="8394"/>
                </a:lnTo>
                <a:lnTo>
                  <a:pt x="45732" y="19989"/>
                </a:lnTo>
                <a:lnTo>
                  <a:pt x="45605" y="27457"/>
                </a:lnTo>
                <a:lnTo>
                  <a:pt x="56559" y="27457"/>
                </a:lnTo>
                <a:lnTo>
                  <a:pt x="55719" y="20638"/>
                </a:lnTo>
                <a:lnTo>
                  <a:pt x="51493" y="10747"/>
                </a:lnTo>
                <a:lnTo>
                  <a:pt x="48984" y="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2832817" y="3281560"/>
            <a:ext cx="284416" cy="926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2396775" y="3594779"/>
            <a:ext cx="138403" cy="905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2555450" y="3594789"/>
            <a:ext cx="140815" cy="90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732679" y="3619318"/>
            <a:ext cx="57150" cy="67945"/>
          </a:xfrm>
          <a:custGeom>
            <a:avLst/>
            <a:gdLst/>
            <a:ahLst/>
            <a:cxnLst/>
            <a:rect l="l" t="t" r="r" b="b"/>
            <a:pathLst>
              <a:path w="57150" h="67945">
                <a:moveTo>
                  <a:pt x="30264" y="0"/>
                </a:moveTo>
                <a:lnTo>
                  <a:pt x="17600" y="2699"/>
                </a:lnTo>
                <a:lnTo>
                  <a:pt x="8078" y="10098"/>
                </a:lnTo>
                <a:lnTo>
                  <a:pt x="2083" y="21147"/>
                </a:lnTo>
                <a:lnTo>
                  <a:pt x="0" y="34797"/>
                </a:lnTo>
                <a:lnTo>
                  <a:pt x="2165" y="48088"/>
                </a:lnTo>
                <a:lnTo>
                  <a:pt x="8418" y="58356"/>
                </a:lnTo>
                <a:lnTo>
                  <a:pt x="18393" y="64976"/>
                </a:lnTo>
                <a:lnTo>
                  <a:pt x="31724" y="67322"/>
                </a:lnTo>
                <a:lnTo>
                  <a:pt x="41998" y="67322"/>
                </a:lnTo>
                <a:lnTo>
                  <a:pt x="49060" y="65189"/>
                </a:lnTo>
                <a:lnTo>
                  <a:pt x="53200" y="63322"/>
                </a:lnTo>
                <a:lnTo>
                  <a:pt x="51992" y="58267"/>
                </a:lnTo>
                <a:lnTo>
                  <a:pt x="33324" y="58267"/>
                </a:lnTo>
                <a:lnTo>
                  <a:pt x="24953" y="56997"/>
                </a:lnTo>
                <a:lnTo>
                  <a:pt x="17957" y="53014"/>
                </a:lnTo>
                <a:lnTo>
                  <a:pt x="13115" y="46057"/>
                </a:lnTo>
                <a:lnTo>
                  <a:pt x="11201" y="35864"/>
                </a:lnTo>
                <a:lnTo>
                  <a:pt x="56527" y="35864"/>
                </a:lnTo>
                <a:lnTo>
                  <a:pt x="56667" y="34658"/>
                </a:lnTo>
                <a:lnTo>
                  <a:pt x="56921" y="32791"/>
                </a:lnTo>
                <a:lnTo>
                  <a:pt x="56921" y="30391"/>
                </a:lnTo>
                <a:lnTo>
                  <a:pt x="56559" y="27457"/>
                </a:lnTo>
                <a:lnTo>
                  <a:pt x="11341" y="27457"/>
                </a:lnTo>
                <a:lnTo>
                  <a:pt x="12874" y="21044"/>
                </a:lnTo>
                <a:lnTo>
                  <a:pt x="16233" y="14873"/>
                </a:lnTo>
                <a:lnTo>
                  <a:pt x="21645" y="10228"/>
                </a:lnTo>
                <a:lnTo>
                  <a:pt x="29337" y="8394"/>
                </a:lnTo>
                <a:lnTo>
                  <a:pt x="48984" y="8394"/>
                </a:lnTo>
                <a:lnTo>
                  <a:pt x="43317" y="3080"/>
                </a:lnTo>
                <a:lnTo>
                  <a:pt x="30264" y="0"/>
                </a:lnTo>
                <a:close/>
              </a:path>
              <a:path w="57150" h="67945">
                <a:moveTo>
                  <a:pt x="51193" y="54927"/>
                </a:moveTo>
                <a:lnTo>
                  <a:pt x="46799" y="56781"/>
                </a:lnTo>
                <a:lnTo>
                  <a:pt x="41732" y="58267"/>
                </a:lnTo>
                <a:lnTo>
                  <a:pt x="51992" y="58267"/>
                </a:lnTo>
                <a:lnTo>
                  <a:pt x="51193" y="54927"/>
                </a:lnTo>
                <a:close/>
              </a:path>
              <a:path w="57150" h="67945">
                <a:moveTo>
                  <a:pt x="48984" y="8394"/>
                </a:moveTo>
                <a:lnTo>
                  <a:pt x="42532" y="8394"/>
                </a:lnTo>
                <a:lnTo>
                  <a:pt x="45732" y="19989"/>
                </a:lnTo>
                <a:lnTo>
                  <a:pt x="45605" y="27457"/>
                </a:lnTo>
                <a:lnTo>
                  <a:pt x="56559" y="27457"/>
                </a:lnTo>
                <a:lnTo>
                  <a:pt x="55719" y="20638"/>
                </a:lnTo>
                <a:lnTo>
                  <a:pt x="51493" y="10747"/>
                </a:lnTo>
                <a:lnTo>
                  <a:pt x="48984" y="83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2832817" y="3593976"/>
            <a:ext cx="284416" cy="926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668089" y="3903080"/>
            <a:ext cx="968241" cy="961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2654198" y="3899745"/>
            <a:ext cx="1158394" cy="1243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3836454" y="3903078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0"/>
                </a:moveTo>
                <a:lnTo>
                  <a:pt x="0" y="94665"/>
                </a:lnTo>
              </a:path>
            </a:pathLst>
          </a:custGeom>
          <a:ln w="117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690759" y="4215495"/>
            <a:ext cx="968241" cy="961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676867" y="4212160"/>
            <a:ext cx="1113054" cy="1243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813790" y="4215498"/>
            <a:ext cx="0" cy="95250"/>
          </a:xfrm>
          <a:custGeom>
            <a:avLst/>
            <a:gdLst/>
            <a:ahLst/>
            <a:cxnLst/>
            <a:rect l="l" t="t" r="r" b="b"/>
            <a:pathLst>
              <a:path w="0" h="95250">
                <a:moveTo>
                  <a:pt x="0" y="0"/>
                </a:moveTo>
                <a:lnTo>
                  <a:pt x="0" y="94653"/>
                </a:lnTo>
              </a:path>
            </a:pathLst>
          </a:custGeom>
          <a:ln w="117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4519767" y="2947683"/>
            <a:ext cx="481103" cy="1142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4432825" y="3282900"/>
            <a:ext cx="365105" cy="914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4845143" y="3286241"/>
            <a:ext cx="29209" cy="86995"/>
          </a:xfrm>
          <a:custGeom>
            <a:avLst/>
            <a:gdLst/>
            <a:ahLst/>
            <a:cxnLst/>
            <a:rect l="l" t="t" r="r" b="b"/>
            <a:pathLst>
              <a:path w="29210" h="86995">
                <a:moveTo>
                  <a:pt x="28943" y="10922"/>
                </a:moveTo>
                <a:lnTo>
                  <a:pt x="17602" y="10922"/>
                </a:lnTo>
                <a:lnTo>
                  <a:pt x="17602" y="86652"/>
                </a:lnTo>
                <a:lnTo>
                  <a:pt x="28943" y="86652"/>
                </a:lnTo>
                <a:lnTo>
                  <a:pt x="28943" y="10922"/>
                </a:lnTo>
                <a:close/>
              </a:path>
              <a:path w="29210" h="86995">
                <a:moveTo>
                  <a:pt x="28943" y="0"/>
                </a:moveTo>
                <a:lnTo>
                  <a:pt x="18935" y="0"/>
                </a:lnTo>
                <a:lnTo>
                  <a:pt x="0" y="10121"/>
                </a:lnTo>
                <a:lnTo>
                  <a:pt x="2273" y="19062"/>
                </a:lnTo>
                <a:lnTo>
                  <a:pt x="17335" y="10922"/>
                </a:lnTo>
                <a:lnTo>
                  <a:pt x="28943" y="10922"/>
                </a:lnTo>
                <a:lnTo>
                  <a:pt x="289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4906613" y="3284763"/>
            <a:ext cx="159487" cy="8959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432825" y="3595315"/>
            <a:ext cx="365105" cy="914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845143" y="3598656"/>
            <a:ext cx="29209" cy="86995"/>
          </a:xfrm>
          <a:custGeom>
            <a:avLst/>
            <a:gdLst/>
            <a:ahLst/>
            <a:cxnLst/>
            <a:rect l="l" t="t" r="r" b="b"/>
            <a:pathLst>
              <a:path w="29210" h="86995">
                <a:moveTo>
                  <a:pt x="28943" y="10922"/>
                </a:moveTo>
                <a:lnTo>
                  <a:pt x="17602" y="10922"/>
                </a:lnTo>
                <a:lnTo>
                  <a:pt x="17602" y="86652"/>
                </a:lnTo>
                <a:lnTo>
                  <a:pt x="28943" y="86652"/>
                </a:lnTo>
                <a:lnTo>
                  <a:pt x="28943" y="10922"/>
                </a:lnTo>
                <a:close/>
              </a:path>
              <a:path w="29210" h="86995">
                <a:moveTo>
                  <a:pt x="28943" y="0"/>
                </a:moveTo>
                <a:lnTo>
                  <a:pt x="18935" y="0"/>
                </a:lnTo>
                <a:lnTo>
                  <a:pt x="0" y="10121"/>
                </a:lnTo>
                <a:lnTo>
                  <a:pt x="2273" y="19062"/>
                </a:lnTo>
                <a:lnTo>
                  <a:pt x="17335" y="10922"/>
                </a:lnTo>
                <a:lnTo>
                  <a:pt x="28943" y="10922"/>
                </a:lnTo>
                <a:lnTo>
                  <a:pt x="289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4906613" y="3597178"/>
            <a:ext cx="159487" cy="8959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4432825" y="3907742"/>
            <a:ext cx="365105" cy="914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4845143" y="3911071"/>
            <a:ext cx="29209" cy="86995"/>
          </a:xfrm>
          <a:custGeom>
            <a:avLst/>
            <a:gdLst/>
            <a:ahLst/>
            <a:cxnLst/>
            <a:rect l="l" t="t" r="r" b="b"/>
            <a:pathLst>
              <a:path w="29210" h="86995">
                <a:moveTo>
                  <a:pt x="28943" y="10934"/>
                </a:moveTo>
                <a:lnTo>
                  <a:pt x="17602" y="10934"/>
                </a:lnTo>
                <a:lnTo>
                  <a:pt x="17602" y="86664"/>
                </a:lnTo>
                <a:lnTo>
                  <a:pt x="28943" y="86664"/>
                </a:lnTo>
                <a:lnTo>
                  <a:pt x="28943" y="10934"/>
                </a:lnTo>
                <a:close/>
              </a:path>
              <a:path w="29210" h="86995">
                <a:moveTo>
                  <a:pt x="28943" y="0"/>
                </a:moveTo>
                <a:lnTo>
                  <a:pt x="18935" y="0"/>
                </a:lnTo>
                <a:lnTo>
                  <a:pt x="0" y="10147"/>
                </a:lnTo>
                <a:lnTo>
                  <a:pt x="2273" y="19075"/>
                </a:lnTo>
                <a:lnTo>
                  <a:pt x="17335" y="10934"/>
                </a:lnTo>
                <a:lnTo>
                  <a:pt x="28943" y="10934"/>
                </a:lnTo>
                <a:lnTo>
                  <a:pt x="289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4906613" y="3909604"/>
            <a:ext cx="178005" cy="8959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4432825" y="4220157"/>
            <a:ext cx="365105" cy="914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4845143" y="4223486"/>
            <a:ext cx="29209" cy="86995"/>
          </a:xfrm>
          <a:custGeom>
            <a:avLst/>
            <a:gdLst/>
            <a:ahLst/>
            <a:cxnLst/>
            <a:rect l="l" t="t" r="r" b="b"/>
            <a:pathLst>
              <a:path w="29210" h="86995">
                <a:moveTo>
                  <a:pt x="28943" y="10934"/>
                </a:moveTo>
                <a:lnTo>
                  <a:pt x="17602" y="10934"/>
                </a:lnTo>
                <a:lnTo>
                  <a:pt x="17602" y="86664"/>
                </a:lnTo>
                <a:lnTo>
                  <a:pt x="28943" y="86664"/>
                </a:lnTo>
                <a:lnTo>
                  <a:pt x="28943" y="10934"/>
                </a:lnTo>
                <a:close/>
              </a:path>
              <a:path w="29210" h="86995">
                <a:moveTo>
                  <a:pt x="28943" y="0"/>
                </a:moveTo>
                <a:lnTo>
                  <a:pt x="18935" y="0"/>
                </a:lnTo>
                <a:lnTo>
                  <a:pt x="0" y="10147"/>
                </a:lnTo>
                <a:lnTo>
                  <a:pt x="2273" y="19075"/>
                </a:lnTo>
                <a:lnTo>
                  <a:pt x="17335" y="10934"/>
                </a:lnTo>
                <a:lnTo>
                  <a:pt x="28943" y="10934"/>
                </a:lnTo>
                <a:lnTo>
                  <a:pt x="2894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4906613" y="4222018"/>
            <a:ext cx="176414" cy="8959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5845409" y="2969149"/>
            <a:ext cx="359097" cy="10679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6247058" y="2970606"/>
            <a:ext cx="352428" cy="8986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5817012" y="3283026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65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5843077" y="3283040"/>
            <a:ext cx="67945" cy="90170"/>
          </a:xfrm>
          <a:custGeom>
            <a:avLst/>
            <a:gdLst/>
            <a:ahLst/>
            <a:cxnLst/>
            <a:rect l="l" t="t" r="r" b="b"/>
            <a:pathLst>
              <a:path w="67945" h="90170">
                <a:moveTo>
                  <a:pt x="12661" y="0"/>
                </a:moveTo>
                <a:lnTo>
                  <a:pt x="0" y="0"/>
                </a:lnTo>
                <a:lnTo>
                  <a:pt x="0" y="89852"/>
                </a:lnTo>
                <a:lnTo>
                  <a:pt x="10934" y="89852"/>
                </a:lnTo>
                <a:lnTo>
                  <a:pt x="10823" y="37592"/>
                </a:lnTo>
                <a:lnTo>
                  <a:pt x="10717" y="31572"/>
                </a:lnTo>
                <a:lnTo>
                  <a:pt x="10425" y="22860"/>
                </a:lnTo>
                <a:lnTo>
                  <a:pt x="9994" y="14389"/>
                </a:lnTo>
                <a:lnTo>
                  <a:pt x="10401" y="14262"/>
                </a:lnTo>
                <a:lnTo>
                  <a:pt x="21699" y="14262"/>
                </a:lnTo>
                <a:lnTo>
                  <a:pt x="12661" y="0"/>
                </a:lnTo>
                <a:close/>
              </a:path>
              <a:path w="67945" h="90170">
                <a:moveTo>
                  <a:pt x="21699" y="14262"/>
                </a:moveTo>
                <a:lnTo>
                  <a:pt x="10401" y="14262"/>
                </a:lnTo>
                <a:lnTo>
                  <a:pt x="14057" y="21640"/>
                </a:lnTo>
                <a:lnTo>
                  <a:pt x="18149" y="29149"/>
                </a:lnTo>
                <a:lnTo>
                  <a:pt x="22568" y="36711"/>
                </a:lnTo>
                <a:lnTo>
                  <a:pt x="27203" y="44246"/>
                </a:lnTo>
                <a:lnTo>
                  <a:pt x="55740" y="89852"/>
                </a:lnTo>
                <a:lnTo>
                  <a:pt x="67462" y="89852"/>
                </a:lnTo>
                <a:lnTo>
                  <a:pt x="67462" y="74663"/>
                </a:lnTo>
                <a:lnTo>
                  <a:pt x="57594" y="74663"/>
                </a:lnTo>
                <a:lnTo>
                  <a:pt x="54211" y="67695"/>
                </a:lnTo>
                <a:lnTo>
                  <a:pt x="50430" y="60553"/>
                </a:lnTo>
                <a:lnTo>
                  <a:pt x="46198" y="53164"/>
                </a:lnTo>
                <a:lnTo>
                  <a:pt x="41465" y="45453"/>
                </a:lnTo>
                <a:lnTo>
                  <a:pt x="21699" y="14262"/>
                </a:lnTo>
                <a:close/>
              </a:path>
              <a:path w="67945" h="90170">
                <a:moveTo>
                  <a:pt x="67462" y="0"/>
                </a:moveTo>
                <a:lnTo>
                  <a:pt x="56527" y="0"/>
                </a:lnTo>
                <a:lnTo>
                  <a:pt x="56567" y="44246"/>
                </a:lnTo>
                <a:lnTo>
                  <a:pt x="56677" y="51460"/>
                </a:lnTo>
                <a:lnTo>
                  <a:pt x="56800" y="56805"/>
                </a:lnTo>
                <a:lnTo>
                  <a:pt x="57213" y="65658"/>
                </a:lnTo>
                <a:lnTo>
                  <a:pt x="57873" y="74523"/>
                </a:lnTo>
                <a:lnTo>
                  <a:pt x="57594" y="74663"/>
                </a:lnTo>
                <a:lnTo>
                  <a:pt x="67462" y="74663"/>
                </a:lnTo>
                <a:lnTo>
                  <a:pt x="674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5925494" y="3281560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10">
                <a:moveTo>
                  <a:pt x="58127" y="0"/>
                </a:moveTo>
                <a:lnTo>
                  <a:pt x="46926" y="0"/>
                </a:lnTo>
                <a:lnTo>
                  <a:pt x="27839" y="3418"/>
                </a:lnTo>
                <a:lnTo>
                  <a:pt x="13014" y="13049"/>
                </a:lnTo>
                <a:lnTo>
                  <a:pt x="3413" y="27957"/>
                </a:lnTo>
                <a:lnTo>
                  <a:pt x="0" y="47205"/>
                </a:lnTo>
                <a:lnTo>
                  <a:pt x="3374" y="66732"/>
                </a:lnTo>
                <a:lnTo>
                  <a:pt x="12698" y="80976"/>
                </a:lnTo>
                <a:lnTo>
                  <a:pt x="26772" y="89698"/>
                </a:lnTo>
                <a:lnTo>
                  <a:pt x="44399" y="92659"/>
                </a:lnTo>
                <a:lnTo>
                  <a:pt x="55321" y="92659"/>
                </a:lnTo>
                <a:lnTo>
                  <a:pt x="63855" y="90525"/>
                </a:lnTo>
                <a:lnTo>
                  <a:pt x="68122" y="88392"/>
                </a:lnTo>
                <a:lnTo>
                  <a:pt x="66704" y="82931"/>
                </a:lnTo>
                <a:lnTo>
                  <a:pt x="46786" y="82931"/>
                </a:lnTo>
                <a:lnTo>
                  <a:pt x="32172" y="80378"/>
                </a:lnTo>
                <a:lnTo>
                  <a:pt x="21331" y="73113"/>
                </a:lnTo>
                <a:lnTo>
                  <a:pt x="14588" y="61724"/>
                </a:lnTo>
                <a:lnTo>
                  <a:pt x="12268" y="46799"/>
                </a:lnTo>
                <a:lnTo>
                  <a:pt x="14783" y="31054"/>
                </a:lnTo>
                <a:lnTo>
                  <a:pt x="21897" y="19421"/>
                </a:lnTo>
                <a:lnTo>
                  <a:pt x="32960" y="12213"/>
                </a:lnTo>
                <a:lnTo>
                  <a:pt x="47320" y="9740"/>
                </a:lnTo>
                <a:lnTo>
                  <a:pt x="66561" y="9740"/>
                </a:lnTo>
                <a:lnTo>
                  <a:pt x="68262" y="4000"/>
                </a:lnTo>
                <a:lnTo>
                  <a:pt x="65201" y="2400"/>
                </a:lnTo>
                <a:lnTo>
                  <a:pt x="58127" y="0"/>
                </a:lnTo>
                <a:close/>
              </a:path>
              <a:path w="68579" h="92710">
                <a:moveTo>
                  <a:pt x="65735" y="79197"/>
                </a:moveTo>
                <a:lnTo>
                  <a:pt x="61061" y="81470"/>
                </a:lnTo>
                <a:lnTo>
                  <a:pt x="53860" y="82931"/>
                </a:lnTo>
                <a:lnTo>
                  <a:pt x="66704" y="82931"/>
                </a:lnTo>
                <a:lnTo>
                  <a:pt x="65735" y="79197"/>
                </a:lnTo>
                <a:close/>
              </a:path>
              <a:path w="68579" h="92710">
                <a:moveTo>
                  <a:pt x="66561" y="9740"/>
                </a:moveTo>
                <a:lnTo>
                  <a:pt x="54787" y="9740"/>
                </a:lnTo>
                <a:lnTo>
                  <a:pt x="61061" y="11341"/>
                </a:lnTo>
                <a:lnTo>
                  <a:pt x="65455" y="13474"/>
                </a:lnTo>
                <a:lnTo>
                  <a:pt x="66561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6008165" y="3282373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1" y="8928"/>
                </a:lnTo>
                <a:lnTo>
                  <a:pt x="48272" y="7327"/>
                </a:lnTo>
                <a:lnTo>
                  <a:pt x="43583" y="4039"/>
                </a:lnTo>
                <a:lnTo>
                  <a:pt x="37811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1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1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28"/>
                </a:lnTo>
                <a:lnTo>
                  <a:pt x="50081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6073769" y="3283032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26" y="0"/>
                </a:moveTo>
                <a:lnTo>
                  <a:pt x="30543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6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4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4" h="90170">
                <a:moveTo>
                  <a:pt x="48028" y="10261"/>
                </a:moveTo>
                <a:lnTo>
                  <a:pt x="37338" y="10261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6151920" y="3281565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66" y="0"/>
                </a:moveTo>
                <a:lnTo>
                  <a:pt x="37198" y="0"/>
                </a:lnTo>
                <a:lnTo>
                  <a:pt x="0" y="96659"/>
                </a:lnTo>
                <a:lnTo>
                  <a:pt x="8928" y="96659"/>
                </a:lnTo>
                <a:lnTo>
                  <a:pt x="46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6207917" y="3283034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6271124" y="3283034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69" y="0"/>
                </a:moveTo>
                <a:lnTo>
                  <a:pt x="6273" y="0"/>
                </a:lnTo>
                <a:lnTo>
                  <a:pt x="0" y="89852"/>
                </a:lnTo>
                <a:lnTo>
                  <a:pt x="11074" y="89852"/>
                </a:lnTo>
                <a:lnTo>
                  <a:pt x="13513" y="50393"/>
                </a:lnTo>
                <a:lnTo>
                  <a:pt x="14056" y="40618"/>
                </a:lnTo>
                <a:lnTo>
                  <a:pt x="14531" y="30610"/>
                </a:lnTo>
                <a:lnTo>
                  <a:pt x="14957" y="19625"/>
                </a:lnTo>
                <a:lnTo>
                  <a:pt x="15201" y="11595"/>
                </a:lnTo>
                <a:lnTo>
                  <a:pt x="25159" y="11595"/>
                </a:lnTo>
                <a:lnTo>
                  <a:pt x="21069" y="0"/>
                </a:lnTo>
                <a:close/>
              </a:path>
              <a:path w="92075" h="90170">
                <a:moveTo>
                  <a:pt x="86852" y="11595"/>
                </a:moveTo>
                <a:lnTo>
                  <a:pt x="76796" y="11595"/>
                </a:lnTo>
                <a:lnTo>
                  <a:pt x="76857" y="20634"/>
                </a:lnTo>
                <a:lnTo>
                  <a:pt x="77168" y="30610"/>
                </a:lnTo>
                <a:lnTo>
                  <a:pt x="77640" y="41009"/>
                </a:lnTo>
                <a:lnTo>
                  <a:pt x="78205" y="51697"/>
                </a:lnTo>
                <a:lnTo>
                  <a:pt x="80403" y="89852"/>
                </a:lnTo>
                <a:lnTo>
                  <a:pt x="91719" y="89852"/>
                </a:lnTo>
                <a:lnTo>
                  <a:pt x="86852" y="11595"/>
                </a:lnTo>
                <a:close/>
              </a:path>
              <a:path w="92075" h="90170">
                <a:moveTo>
                  <a:pt x="25159" y="11595"/>
                </a:moveTo>
                <a:lnTo>
                  <a:pt x="15468" y="11595"/>
                </a:lnTo>
                <a:lnTo>
                  <a:pt x="17565" y="19772"/>
                </a:lnTo>
                <a:lnTo>
                  <a:pt x="20021" y="28309"/>
                </a:lnTo>
                <a:lnTo>
                  <a:pt x="22801" y="37221"/>
                </a:lnTo>
                <a:lnTo>
                  <a:pt x="25869" y="46520"/>
                </a:lnTo>
                <a:lnTo>
                  <a:pt x="40398" y="89319"/>
                </a:lnTo>
                <a:lnTo>
                  <a:pt x="49199" y="89319"/>
                </a:lnTo>
                <a:lnTo>
                  <a:pt x="54875" y="73723"/>
                </a:lnTo>
                <a:lnTo>
                  <a:pt x="45465" y="73723"/>
                </a:lnTo>
                <a:lnTo>
                  <a:pt x="43620" y="66617"/>
                </a:lnTo>
                <a:lnTo>
                  <a:pt x="41484" y="59243"/>
                </a:lnTo>
                <a:lnTo>
                  <a:pt x="38998" y="51320"/>
                </a:lnTo>
                <a:lnTo>
                  <a:pt x="36398" y="43459"/>
                </a:lnTo>
                <a:lnTo>
                  <a:pt x="25159" y="11595"/>
                </a:lnTo>
                <a:close/>
              </a:path>
              <a:path w="92075" h="90170">
                <a:moveTo>
                  <a:pt x="86131" y="0"/>
                </a:moveTo>
                <a:lnTo>
                  <a:pt x="71335" y="0"/>
                </a:lnTo>
                <a:lnTo>
                  <a:pt x="55333" y="43459"/>
                </a:lnTo>
                <a:lnTo>
                  <a:pt x="52485" y="51697"/>
                </a:lnTo>
                <a:lnTo>
                  <a:pt x="49949" y="59443"/>
                </a:lnTo>
                <a:lnTo>
                  <a:pt x="47736" y="66764"/>
                </a:lnTo>
                <a:lnTo>
                  <a:pt x="45859" y="73723"/>
                </a:lnTo>
                <a:lnTo>
                  <a:pt x="54875" y="73723"/>
                </a:lnTo>
                <a:lnTo>
                  <a:pt x="68314" y="36644"/>
                </a:lnTo>
                <a:lnTo>
                  <a:pt x="76390" y="11595"/>
                </a:lnTo>
                <a:lnTo>
                  <a:pt x="86852" y="11595"/>
                </a:lnTo>
                <a:lnTo>
                  <a:pt x="86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6372603" y="3283032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26" y="0"/>
                </a:moveTo>
                <a:lnTo>
                  <a:pt x="30530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6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4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4" h="90170">
                <a:moveTo>
                  <a:pt x="48028" y="10261"/>
                </a:moveTo>
                <a:lnTo>
                  <a:pt x="37338" y="10261"/>
                </a:lnTo>
                <a:lnTo>
                  <a:pt x="40005" y="20789"/>
                </a:lnTo>
                <a:lnTo>
                  <a:pt x="50787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6467807" y="3292897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10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6440477" y="3283042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60">
                <a:moveTo>
                  <a:pt x="66535" y="0"/>
                </a:moveTo>
                <a:lnTo>
                  <a:pt x="0" y="0"/>
                </a:lnTo>
                <a:lnTo>
                  <a:pt x="0" y="9855"/>
                </a:lnTo>
                <a:lnTo>
                  <a:pt x="66535" y="9855"/>
                </a:lnTo>
                <a:lnTo>
                  <a:pt x="66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517021" y="3283034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6582629" y="3282373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73" y="8928"/>
                </a:lnTo>
                <a:lnTo>
                  <a:pt x="48260" y="7327"/>
                </a:lnTo>
                <a:lnTo>
                  <a:pt x="43578" y="4039"/>
                </a:lnTo>
                <a:lnTo>
                  <a:pt x="37809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1"/>
                </a:lnTo>
                <a:lnTo>
                  <a:pt x="40525" y="69049"/>
                </a:lnTo>
                <a:lnTo>
                  <a:pt x="43065" y="80251"/>
                </a:lnTo>
                <a:lnTo>
                  <a:pt x="45059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73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28"/>
                </a:lnTo>
                <a:lnTo>
                  <a:pt x="50073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5817012" y="3595446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65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5843077" y="3595454"/>
            <a:ext cx="67945" cy="90170"/>
          </a:xfrm>
          <a:custGeom>
            <a:avLst/>
            <a:gdLst/>
            <a:ahLst/>
            <a:cxnLst/>
            <a:rect l="l" t="t" r="r" b="b"/>
            <a:pathLst>
              <a:path w="67945" h="90170">
                <a:moveTo>
                  <a:pt x="12661" y="0"/>
                </a:moveTo>
                <a:lnTo>
                  <a:pt x="0" y="0"/>
                </a:lnTo>
                <a:lnTo>
                  <a:pt x="0" y="89852"/>
                </a:lnTo>
                <a:lnTo>
                  <a:pt x="10934" y="89852"/>
                </a:lnTo>
                <a:lnTo>
                  <a:pt x="10823" y="37592"/>
                </a:lnTo>
                <a:lnTo>
                  <a:pt x="10717" y="31572"/>
                </a:lnTo>
                <a:lnTo>
                  <a:pt x="10425" y="22860"/>
                </a:lnTo>
                <a:lnTo>
                  <a:pt x="9994" y="14389"/>
                </a:lnTo>
                <a:lnTo>
                  <a:pt x="10401" y="14262"/>
                </a:lnTo>
                <a:lnTo>
                  <a:pt x="21699" y="14262"/>
                </a:lnTo>
                <a:lnTo>
                  <a:pt x="12661" y="0"/>
                </a:lnTo>
                <a:close/>
              </a:path>
              <a:path w="67945" h="90170">
                <a:moveTo>
                  <a:pt x="21699" y="14262"/>
                </a:moveTo>
                <a:lnTo>
                  <a:pt x="10401" y="14262"/>
                </a:lnTo>
                <a:lnTo>
                  <a:pt x="14057" y="21640"/>
                </a:lnTo>
                <a:lnTo>
                  <a:pt x="18149" y="29149"/>
                </a:lnTo>
                <a:lnTo>
                  <a:pt x="22568" y="36711"/>
                </a:lnTo>
                <a:lnTo>
                  <a:pt x="27203" y="44246"/>
                </a:lnTo>
                <a:lnTo>
                  <a:pt x="55740" y="89852"/>
                </a:lnTo>
                <a:lnTo>
                  <a:pt x="67462" y="89852"/>
                </a:lnTo>
                <a:lnTo>
                  <a:pt x="67462" y="74663"/>
                </a:lnTo>
                <a:lnTo>
                  <a:pt x="57594" y="74663"/>
                </a:lnTo>
                <a:lnTo>
                  <a:pt x="54211" y="67695"/>
                </a:lnTo>
                <a:lnTo>
                  <a:pt x="50430" y="60553"/>
                </a:lnTo>
                <a:lnTo>
                  <a:pt x="46198" y="53164"/>
                </a:lnTo>
                <a:lnTo>
                  <a:pt x="41465" y="45453"/>
                </a:lnTo>
                <a:lnTo>
                  <a:pt x="21699" y="14262"/>
                </a:lnTo>
                <a:close/>
              </a:path>
              <a:path w="67945" h="90170">
                <a:moveTo>
                  <a:pt x="67462" y="0"/>
                </a:moveTo>
                <a:lnTo>
                  <a:pt x="56527" y="0"/>
                </a:lnTo>
                <a:lnTo>
                  <a:pt x="56567" y="44246"/>
                </a:lnTo>
                <a:lnTo>
                  <a:pt x="56677" y="51460"/>
                </a:lnTo>
                <a:lnTo>
                  <a:pt x="56800" y="56805"/>
                </a:lnTo>
                <a:lnTo>
                  <a:pt x="57213" y="65658"/>
                </a:lnTo>
                <a:lnTo>
                  <a:pt x="57873" y="74523"/>
                </a:lnTo>
                <a:lnTo>
                  <a:pt x="57594" y="74663"/>
                </a:lnTo>
                <a:lnTo>
                  <a:pt x="67462" y="74663"/>
                </a:lnTo>
                <a:lnTo>
                  <a:pt x="674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925494" y="3593976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10">
                <a:moveTo>
                  <a:pt x="58127" y="0"/>
                </a:moveTo>
                <a:lnTo>
                  <a:pt x="46926" y="0"/>
                </a:lnTo>
                <a:lnTo>
                  <a:pt x="27839" y="3418"/>
                </a:lnTo>
                <a:lnTo>
                  <a:pt x="13014" y="13049"/>
                </a:lnTo>
                <a:lnTo>
                  <a:pt x="3413" y="27957"/>
                </a:lnTo>
                <a:lnTo>
                  <a:pt x="0" y="47205"/>
                </a:lnTo>
                <a:lnTo>
                  <a:pt x="3374" y="66732"/>
                </a:lnTo>
                <a:lnTo>
                  <a:pt x="12698" y="80976"/>
                </a:lnTo>
                <a:lnTo>
                  <a:pt x="26772" y="89698"/>
                </a:lnTo>
                <a:lnTo>
                  <a:pt x="44399" y="92659"/>
                </a:lnTo>
                <a:lnTo>
                  <a:pt x="55321" y="92659"/>
                </a:lnTo>
                <a:lnTo>
                  <a:pt x="63855" y="90525"/>
                </a:lnTo>
                <a:lnTo>
                  <a:pt x="68122" y="88392"/>
                </a:lnTo>
                <a:lnTo>
                  <a:pt x="66704" y="82931"/>
                </a:lnTo>
                <a:lnTo>
                  <a:pt x="46786" y="82931"/>
                </a:lnTo>
                <a:lnTo>
                  <a:pt x="32172" y="80378"/>
                </a:lnTo>
                <a:lnTo>
                  <a:pt x="21331" y="73113"/>
                </a:lnTo>
                <a:lnTo>
                  <a:pt x="14588" y="61724"/>
                </a:lnTo>
                <a:lnTo>
                  <a:pt x="12268" y="46799"/>
                </a:lnTo>
                <a:lnTo>
                  <a:pt x="14783" y="31054"/>
                </a:lnTo>
                <a:lnTo>
                  <a:pt x="21897" y="19421"/>
                </a:lnTo>
                <a:lnTo>
                  <a:pt x="32960" y="12213"/>
                </a:lnTo>
                <a:lnTo>
                  <a:pt x="47320" y="9740"/>
                </a:lnTo>
                <a:lnTo>
                  <a:pt x="66563" y="9740"/>
                </a:lnTo>
                <a:lnTo>
                  <a:pt x="68262" y="4013"/>
                </a:lnTo>
                <a:lnTo>
                  <a:pt x="65201" y="2400"/>
                </a:lnTo>
                <a:lnTo>
                  <a:pt x="58127" y="0"/>
                </a:lnTo>
                <a:close/>
              </a:path>
              <a:path w="68579" h="92710">
                <a:moveTo>
                  <a:pt x="65735" y="79197"/>
                </a:moveTo>
                <a:lnTo>
                  <a:pt x="61061" y="81470"/>
                </a:lnTo>
                <a:lnTo>
                  <a:pt x="53860" y="82931"/>
                </a:lnTo>
                <a:lnTo>
                  <a:pt x="66704" y="82931"/>
                </a:lnTo>
                <a:lnTo>
                  <a:pt x="65735" y="79197"/>
                </a:lnTo>
                <a:close/>
              </a:path>
              <a:path w="68579" h="92710">
                <a:moveTo>
                  <a:pt x="66563" y="9740"/>
                </a:moveTo>
                <a:lnTo>
                  <a:pt x="54787" y="9740"/>
                </a:lnTo>
                <a:lnTo>
                  <a:pt x="61061" y="11341"/>
                </a:lnTo>
                <a:lnTo>
                  <a:pt x="65455" y="13474"/>
                </a:lnTo>
                <a:lnTo>
                  <a:pt x="66563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6008165" y="3594789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1" y="8928"/>
                </a:lnTo>
                <a:lnTo>
                  <a:pt x="48272" y="7327"/>
                </a:lnTo>
                <a:lnTo>
                  <a:pt x="43583" y="4039"/>
                </a:lnTo>
                <a:lnTo>
                  <a:pt x="37811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1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1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28"/>
                </a:lnTo>
                <a:lnTo>
                  <a:pt x="50081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6073769" y="3595447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26" y="0"/>
                </a:moveTo>
                <a:lnTo>
                  <a:pt x="30543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6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4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4" h="90170">
                <a:moveTo>
                  <a:pt x="48028" y="10261"/>
                </a:moveTo>
                <a:lnTo>
                  <a:pt x="37338" y="10261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6151920" y="3593981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66" y="0"/>
                </a:moveTo>
                <a:lnTo>
                  <a:pt x="37198" y="0"/>
                </a:lnTo>
                <a:lnTo>
                  <a:pt x="0" y="96659"/>
                </a:lnTo>
                <a:lnTo>
                  <a:pt x="8928" y="96659"/>
                </a:lnTo>
                <a:lnTo>
                  <a:pt x="462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6207917" y="3595449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6271124" y="3595449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69" y="0"/>
                </a:moveTo>
                <a:lnTo>
                  <a:pt x="6273" y="0"/>
                </a:lnTo>
                <a:lnTo>
                  <a:pt x="0" y="89852"/>
                </a:lnTo>
                <a:lnTo>
                  <a:pt x="11074" y="89852"/>
                </a:lnTo>
                <a:lnTo>
                  <a:pt x="13513" y="50393"/>
                </a:lnTo>
                <a:lnTo>
                  <a:pt x="14056" y="40618"/>
                </a:lnTo>
                <a:lnTo>
                  <a:pt x="14531" y="30610"/>
                </a:lnTo>
                <a:lnTo>
                  <a:pt x="14957" y="19625"/>
                </a:lnTo>
                <a:lnTo>
                  <a:pt x="15201" y="11595"/>
                </a:lnTo>
                <a:lnTo>
                  <a:pt x="25159" y="11595"/>
                </a:lnTo>
                <a:lnTo>
                  <a:pt x="21069" y="0"/>
                </a:lnTo>
                <a:close/>
              </a:path>
              <a:path w="92075" h="90170">
                <a:moveTo>
                  <a:pt x="86852" y="11595"/>
                </a:moveTo>
                <a:lnTo>
                  <a:pt x="76796" y="11595"/>
                </a:lnTo>
                <a:lnTo>
                  <a:pt x="76857" y="20634"/>
                </a:lnTo>
                <a:lnTo>
                  <a:pt x="77168" y="30610"/>
                </a:lnTo>
                <a:lnTo>
                  <a:pt x="77640" y="41009"/>
                </a:lnTo>
                <a:lnTo>
                  <a:pt x="78205" y="51697"/>
                </a:lnTo>
                <a:lnTo>
                  <a:pt x="80403" y="89852"/>
                </a:lnTo>
                <a:lnTo>
                  <a:pt x="91719" y="89852"/>
                </a:lnTo>
                <a:lnTo>
                  <a:pt x="86852" y="11595"/>
                </a:lnTo>
                <a:close/>
              </a:path>
              <a:path w="92075" h="90170">
                <a:moveTo>
                  <a:pt x="25159" y="11595"/>
                </a:moveTo>
                <a:lnTo>
                  <a:pt x="15468" y="11595"/>
                </a:lnTo>
                <a:lnTo>
                  <a:pt x="17565" y="19772"/>
                </a:lnTo>
                <a:lnTo>
                  <a:pt x="20021" y="28309"/>
                </a:lnTo>
                <a:lnTo>
                  <a:pt x="22801" y="37221"/>
                </a:lnTo>
                <a:lnTo>
                  <a:pt x="25869" y="46520"/>
                </a:lnTo>
                <a:lnTo>
                  <a:pt x="40398" y="89319"/>
                </a:lnTo>
                <a:lnTo>
                  <a:pt x="49199" y="89319"/>
                </a:lnTo>
                <a:lnTo>
                  <a:pt x="54875" y="73723"/>
                </a:lnTo>
                <a:lnTo>
                  <a:pt x="45465" y="73723"/>
                </a:lnTo>
                <a:lnTo>
                  <a:pt x="43620" y="66612"/>
                </a:lnTo>
                <a:lnTo>
                  <a:pt x="41484" y="59239"/>
                </a:lnTo>
                <a:lnTo>
                  <a:pt x="38999" y="51320"/>
                </a:lnTo>
                <a:lnTo>
                  <a:pt x="36398" y="43459"/>
                </a:lnTo>
                <a:lnTo>
                  <a:pt x="25159" y="11595"/>
                </a:lnTo>
                <a:close/>
              </a:path>
              <a:path w="92075" h="90170">
                <a:moveTo>
                  <a:pt x="86131" y="0"/>
                </a:moveTo>
                <a:lnTo>
                  <a:pt x="71335" y="0"/>
                </a:lnTo>
                <a:lnTo>
                  <a:pt x="55333" y="43459"/>
                </a:lnTo>
                <a:lnTo>
                  <a:pt x="52485" y="51697"/>
                </a:lnTo>
                <a:lnTo>
                  <a:pt x="49949" y="59443"/>
                </a:lnTo>
                <a:lnTo>
                  <a:pt x="47736" y="66764"/>
                </a:lnTo>
                <a:lnTo>
                  <a:pt x="45859" y="73723"/>
                </a:lnTo>
                <a:lnTo>
                  <a:pt x="54875" y="73723"/>
                </a:lnTo>
                <a:lnTo>
                  <a:pt x="68314" y="36644"/>
                </a:lnTo>
                <a:lnTo>
                  <a:pt x="76390" y="11595"/>
                </a:lnTo>
                <a:lnTo>
                  <a:pt x="86852" y="11595"/>
                </a:lnTo>
                <a:lnTo>
                  <a:pt x="86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6372603" y="3595447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26" y="0"/>
                </a:moveTo>
                <a:lnTo>
                  <a:pt x="30530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6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4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4" h="90170">
                <a:moveTo>
                  <a:pt x="48028" y="10261"/>
                </a:moveTo>
                <a:lnTo>
                  <a:pt x="37338" y="10261"/>
                </a:lnTo>
                <a:lnTo>
                  <a:pt x="40005" y="20789"/>
                </a:lnTo>
                <a:lnTo>
                  <a:pt x="50787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6467807" y="3605312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10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6440477" y="3595457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60">
                <a:moveTo>
                  <a:pt x="66535" y="0"/>
                </a:moveTo>
                <a:lnTo>
                  <a:pt x="0" y="0"/>
                </a:lnTo>
                <a:lnTo>
                  <a:pt x="0" y="9855"/>
                </a:lnTo>
                <a:lnTo>
                  <a:pt x="66535" y="9855"/>
                </a:lnTo>
                <a:lnTo>
                  <a:pt x="66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6517021" y="3595449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6582629" y="3594789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73" y="8928"/>
                </a:lnTo>
                <a:lnTo>
                  <a:pt x="48260" y="7327"/>
                </a:lnTo>
                <a:lnTo>
                  <a:pt x="43578" y="4039"/>
                </a:lnTo>
                <a:lnTo>
                  <a:pt x="37809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1"/>
                </a:lnTo>
                <a:lnTo>
                  <a:pt x="40525" y="69049"/>
                </a:lnTo>
                <a:lnTo>
                  <a:pt x="43065" y="80251"/>
                </a:lnTo>
                <a:lnTo>
                  <a:pt x="45059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73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28"/>
                </a:lnTo>
                <a:lnTo>
                  <a:pt x="50073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5677275" y="3906405"/>
            <a:ext cx="81869" cy="9267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5779415" y="3907869"/>
            <a:ext cx="67462" cy="8986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5867149" y="3907215"/>
            <a:ext cx="74295" cy="91440"/>
          </a:xfrm>
          <a:custGeom>
            <a:avLst/>
            <a:gdLst/>
            <a:ahLst/>
            <a:cxnLst/>
            <a:rect l="l" t="t" r="r" b="b"/>
            <a:pathLst>
              <a:path w="74295" h="91439">
                <a:moveTo>
                  <a:pt x="24663" y="0"/>
                </a:moveTo>
                <a:lnTo>
                  <a:pt x="15468" y="0"/>
                </a:lnTo>
                <a:lnTo>
                  <a:pt x="7073" y="787"/>
                </a:lnTo>
                <a:lnTo>
                  <a:pt x="0" y="1854"/>
                </a:lnTo>
                <a:lnTo>
                  <a:pt x="0" y="90246"/>
                </a:lnTo>
                <a:lnTo>
                  <a:pt x="5867" y="90919"/>
                </a:lnTo>
                <a:lnTo>
                  <a:pt x="12801" y="91312"/>
                </a:lnTo>
                <a:lnTo>
                  <a:pt x="21069" y="91312"/>
                </a:lnTo>
                <a:lnTo>
                  <a:pt x="33462" y="90473"/>
                </a:lnTo>
                <a:lnTo>
                  <a:pt x="44332" y="87996"/>
                </a:lnTo>
                <a:lnTo>
                  <a:pt x="53501" y="83946"/>
                </a:lnTo>
                <a:lnTo>
                  <a:pt x="56065" y="81991"/>
                </a:lnTo>
                <a:lnTo>
                  <a:pt x="18796" y="81991"/>
                </a:lnTo>
                <a:lnTo>
                  <a:pt x="14541" y="81851"/>
                </a:lnTo>
                <a:lnTo>
                  <a:pt x="11595" y="81318"/>
                </a:lnTo>
                <a:lnTo>
                  <a:pt x="11595" y="10388"/>
                </a:lnTo>
                <a:lnTo>
                  <a:pt x="14668" y="9728"/>
                </a:lnTo>
                <a:lnTo>
                  <a:pt x="19202" y="9182"/>
                </a:lnTo>
                <a:lnTo>
                  <a:pt x="58311" y="9182"/>
                </a:lnTo>
                <a:lnTo>
                  <a:pt x="54402" y="6343"/>
                </a:lnTo>
                <a:lnTo>
                  <a:pt x="46164" y="2841"/>
                </a:lnTo>
                <a:lnTo>
                  <a:pt x="36278" y="715"/>
                </a:lnTo>
                <a:lnTo>
                  <a:pt x="24663" y="0"/>
                </a:lnTo>
                <a:close/>
              </a:path>
              <a:path w="74295" h="91439">
                <a:moveTo>
                  <a:pt x="58311" y="9182"/>
                </a:moveTo>
                <a:lnTo>
                  <a:pt x="25196" y="9182"/>
                </a:lnTo>
                <a:lnTo>
                  <a:pt x="41253" y="11618"/>
                </a:lnTo>
                <a:lnTo>
                  <a:pt x="52646" y="18570"/>
                </a:lnTo>
                <a:lnTo>
                  <a:pt x="59417" y="29498"/>
                </a:lnTo>
                <a:lnTo>
                  <a:pt x="61607" y="43865"/>
                </a:lnTo>
                <a:lnTo>
                  <a:pt x="59114" y="60056"/>
                </a:lnTo>
                <a:lnTo>
                  <a:pt x="51769" y="72024"/>
                </a:lnTo>
                <a:lnTo>
                  <a:pt x="39774" y="79445"/>
                </a:lnTo>
                <a:lnTo>
                  <a:pt x="23329" y="81991"/>
                </a:lnTo>
                <a:lnTo>
                  <a:pt x="56065" y="81991"/>
                </a:lnTo>
                <a:lnTo>
                  <a:pt x="73736" y="43446"/>
                </a:lnTo>
                <a:lnTo>
                  <a:pt x="72881" y="33312"/>
                </a:lnTo>
                <a:lnTo>
                  <a:pt x="70400" y="24622"/>
                </a:lnTo>
                <a:lnTo>
                  <a:pt x="66422" y="17279"/>
                </a:lnTo>
                <a:lnTo>
                  <a:pt x="61074" y="11188"/>
                </a:lnTo>
                <a:lnTo>
                  <a:pt x="58311" y="9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5961767" y="3907866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77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5982507" y="3906403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10">
                <a:moveTo>
                  <a:pt x="58127" y="0"/>
                </a:moveTo>
                <a:lnTo>
                  <a:pt x="46926" y="0"/>
                </a:lnTo>
                <a:lnTo>
                  <a:pt x="27839" y="3420"/>
                </a:lnTo>
                <a:lnTo>
                  <a:pt x="13014" y="13054"/>
                </a:lnTo>
                <a:lnTo>
                  <a:pt x="3413" y="27962"/>
                </a:lnTo>
                <a:lnTo>
                  <a:pt x="0" y="47205"/>
                </a:lnTo>
                <a:lnTo>
                  <a:pt x="3374" y="66740"/>
                </a:lnTo>
                <a:lnTo>
                  <a:pt x="12696" y="80987"/>
                </a:lnTo>
                <a:lnTo>
                  <a:pt x="26767" y="89711"/>
                </a:lnTo>
                <a:lnTo>
                  <a:pt x="44386" y="92671"/>
                </a:lnTo>
                <a:lnTo>
                  <a:pt x="55321" y="92671"/>
                </a:lnTo>
                <a:lnTo>
                  <a:pt x="63855" y="90538"/>
                </a:lnTo>
                <a:lnTo>
                  <a:pt x="68122" y="88404"/>
                </a:lnTo>
                <a:lnTo>
                  <a:pt x="66695" y="82930"/>
                </a:lnTo>
                <a:lnTo>
                  <a:pt x="46786" y="82930"/>
                </a:lnTo>
                <a:lnTo>
                  <a:pt x="32172" y="80378"/>
                </a:lnTo>
                <a:lnTo>
                  <a:pt x="21331" y="73115"/>
                </a:lnTo>
                <a:lnTo>
                  <a:pt x="14588" y="61730"/>
                </a:lnTo>
                <a:lnTo>
                  <a:pt x="12268" y="46812"/>
                </a:lnTo>
                <a:lnTo>
                  <a:pt x="14782" y="31059"/>
                </a:lnTo>
                <a:lnTo>
                  <a:pt x="21893" y="19423"/>
                </a:lnTo>
                <a:lnTo>
                  <a:pt x="32954" y="12213"/>
                </a:lnTo>
                <a:lnTo>
                  <a:pt x="47320" y="9740"/>
                </a:lnTo>
                <a:lnTo>
                  <a:pt x="66563" y="9740"/>
                </a:lnTo>
                <a:lnTo>
                  <a:pt x="68262" y="4013"/>
                </a:lnTo>
                <a:lnTo>
                  <a:pt x="65189" y="2412"/>
                </a:lnTo>
                <a:lnTo>
                  <a:pt x="58127" y="0"/>
                </a:lnTo>
                <a:close/>
              </a:path>
              <a:path w="68579" h="92710">
                <a:moveTo>
                  <a:pt x="65722" y="79197"/>
                </a:moveTo>
                <a:lnTo>
                  <a:pt x="61048" y="81457"/>
                </a:lnTo>
                <a:lnTo>
                  <a:pt x="53860" y="82930"/>
                </a:lnTo>
                <a:lnTo>
                  <a:pt x="66695" y="82930"/>
                </a:lnTo>
                <a:lnTo>
                  <a:pt x="65722" y="79197"/>
                </a:lnTo>
                <a:close/>
              </a:path>
              <a:path w="68579" h="92710">
                <a:moveTo>
                  <a:pt x="66563" y="9740"/>
                </a:moveTo>
                <a:lnTo>
                  <a:pt x="54787" y="9740"/>
                </a:lnTo>
                <a:lnTo>
                  <a:pt x="61048" y="11341"/>
                </a:lnTo>
                <a:lnTo>
                  <a:pt x="65455" y="13474"/>
                </a:lnTo>
                <a:lnTo>
                  <a:pt x="66563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6058899" y="3907862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38" y="0"/>
                </a:moveTo>
                <a:lnTo>
                  <a:pt x="30543" y="0"/>
                </a:lnTo>
                <a:lnTo>
                  <a:pt x="0" y="89877"/>
                </a:lnTo>
                <a:lnTo>
                  <a:pt x="12014" y="89877"/>
                </a:lnTo>
                <a:lnTo>
                  <a:pt x="21336" y="61607"/>
                </a:lnTo>
                <a:lnTo>
                  <a:pt x="65553" y="61607"/>
                </a:lnTo>
                <a:lnTo>
                  <a:pt x="62460" y="52539"/>
                </a:lnTo>
                <a:lnTo>
                  <a:pt x="23736" y="52539"/>
                </a:lnTo>
                <a:lnTo>
                  <a:pt x="32537" y="26543"/>
                </a:lnTo>
                <a:lnTo>
                  <a:pt x="34348" y="20815"/>
                </a:lnTo>
                <a:lnTo>
                  <a:pt x="35769" y="15481"/>
                </a:lnTo>
                <a:lnTo>
                  <a:pt x="37071" y="10274"/>
                </a:lnTo>
                <a:lnTo>
                  <a:pt x="48043" y="10274"/>
                </a:lnTo>
                <a:lnTo>
                  <a:pt x="44538" y="0"/>
                </a:lnTo>
                <a:close/>
              </a:path>
              <a:path w="75564" h="90170">
                <a:moveTo>
                  <a:pt x="65553" y="61607"/>
                </a:moveTo>
                <a:lnTo>
                  <a:pt x="53213" y="61607"/>
                </a:lnTo>
                <a:lnTo>
                  <a:pt x="62814" y="89877"/>
                </a:lnTo>
                <a:lnTo>
                  <a:pt x="75196" y="89877"/>
                </a:lnTo>
                <a:lnTo>
                  <a:pt x="65553" y="61607"/>
                </a:lnTo>
                <a:close/>
              </a:path>
              <a:path w="75564" h="90170">
                <a:moveTo>
                  <a:pt x="48043" y="10274"/>
                </a:moveTo>
                <a:lnTo>
                  <a:pt x="37338" y="10274"/>
                </a:lnTo>
                <a:lnTo>
                  <a:pt x="38703" y="15608"/>
                </a:lnTo>
                <a:lnTo>
                  <a:pt x="40005" y="20815"/>
                </a:lnTo>
                <a:lnTo>
                  <a:pt x="42011" y="26670"/>
                </a:lnTo>
                <a:lnTo>
                  <a:pt x="50800" y="52539"/>
                </a:lnTo>
                <a:lnTo>
                  <a:pt x="62460" y="52539"/>
                </a:lnTo>
                <a:lnTo>
                  <a:pt x="48043" y="10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6154115" y="3917740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10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6126784" y="3907872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60">
                <a:moveTo>
                  <a:pt x="66535" y="0"/>
                </a:moveTo>
                <a:lnTo>
                  <a:pt x="0" y="0"/>
                </a:lnTo>
                <a:lnTo>
                  <a:pt x="0" y="9867"/>
                </a:lnTo>
                <a:lnTo>
                  <a:pt x="66535" y="9867"/>
                </a:lnTo>
                <a:lnTo>
                  <a:pt x="66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6194395" y="3906405"/>
            <a:ext cx="82550" cy="93345"/>
          </a:xfrm>
          <a:custGeom>
            <a:avLst/>
            <a:gdLst/>
            <a:ahLst/>
            <a:cxnLst/>
            <a:rect l="l" t="t" r="r" b="b"/>
            <a:pathLst>
              <a:path w="82550" h="93345">
                <a:moveTo>
                  <a:pt x="41719" y="0"/>
                </a:moveTo>
                <a:lnTo>
                  <a:pt x="25079" y="3362"/>
                </a:lnTo>
                <a:lnTo>
                  <a:pt x="11863" y="12901"/>
                </a:lnTo>
                <a:lnTo>
                  <a:pt x="3145" y="27790"/>
                </a:lnTo>
                <a:lnTo>
                  <a:pt x="0" y="47205"/>
                </a:lnTo>
                <a:lnTo>
                  <a:pt x="2974" y="65800"/>
                </a:lnTo>
                <a:lnTo>
                  <a:pt x="11298" y="80198"/>
                </a:lnTo>
                <a:lnTo>
                  <a:pt x="24072" y="89498"/>
                </a:lnTo>
                <a:lnTo>
                  <a:pt x="40398" y="92798"/>
                </a:lnTo>
                <a:lnTo>
                  <a:pt x="56595" y="89753"/>
                </a:lnTo>
                <a:lnTo>
                  <a:pt x="66054" y="83324"/>
                </a:lnTo>
                <a:lnTo>
                  <a:pt x="41059" y="83324"/>
                </a:lnTo>
                <a:lnTo>
                  <a:pt x="28875" y="80337"/>
                </a:lnTo>
                <a:lnTo>
                  <a:pt x="19871" y="72310"/>
                </a:lnTo>
                <a:lnTo>
                  <a:pt x="14305" y="60714"/>
                </a:lnTo>
                <a:lnTo>
                  <a:pt x="12433" y="47205"/>
                </a:lnTo>
                <a:lnTo>
                  <a:pt x="12512" y="45999"/>
                </a:lnTo>
                <a:lnTo>
                  <a:pt x="14195" y="32753"/>
                </a:lnTo>
                <a:lnTo>
                  <a:pt x="19594" y="20804"/>
                </a:lnTo>
                <a:lnTo>
                  <a:pt x="28591" y="12552"/>
                </a:lnTo>
                <a:lnTo>
                  <a:pt x="41186" y="9474"/>
                </a:lnTo>
                <a:lnTo>
                  <a:pt x="66700" y="9474"/>
                </a:lnTo>
                <a:lnTo>
                  <a:pt x="58385" y="3353"/>
                </a:lnTo>
                <a:lnTo>
                  <a:pt x="41719" y="0"/>
                </a:lnTo>
                <a:close/>
              </a:path>
              <a:path w="82550" h="93345">
                <a:moveTo>
                  <a:pt x="66700" y="9474"/>
                </a:moveTo>
                <a:lnTo>
                  <a:pt x="41186" y="9474"/>
                </a:lnTo>
                <a:lnTo>
                  <a:pt x="53824" y="12668"/>
                </a:lnTo>
                <a:lnTo>
                  <a:pt x="62771" y="21035"/>
                </a:lnTo>
                <a:lnTo>
                  <a:pt x="68091" y="32753"/>
                </a:lnTo>
                <a:lnTo>
                  <a:pt x="69779" y="45466"/>
                </a:lnTo>
                <a:lnTo>
                  <a:pt x="69727" y="46926"/>
                </a:lnTo>
                <a:lnTo>
                  <a:pt x="67939" y="60436"/>
                </a:lnTo>
                <a:lnTo>
                  <a:pt x="62337" y="72326"/>
                </a:lnTo>
                <a:lnTo>
                  <a:pt x="53321" y="80360"/>
                </a:lnTo>
                <a:lnTo>
                  <a:pt x="41059" y="83324"/>
                </a:lnTo>
                <a:lnTo>
                  <a:pt x="66054" y="83324"/>
                </a:lnTo>
                <a:lnTo>
                  <a:pt x="69865" y="80733"/>
                </a:lnTo>
                <a:lnTo>
                  <a:pt x="78835" y="65913"/>
                </a:lnTo>
                <a:lnTo>
                  <a:pt x="82130" y="45466"/>
                </a:lnTo>
                <a:lnTo>
                  <a:pt x="79267" y="27110"/>
                </a:lnTo>
                <a:lnTo>
                  <a:pt x="71126" y="12731"/>
                </a:lnTo>
                <a:lnTo>
                  <a:pt x="66700" y="9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6281327" y="3906408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78" y="0"/>
                </a:moveTo>
                <a:lnTo>
                  <a:pt x="37198" y="0"/>
                </a:lnTo>
                <a:lnTo>
                  <a:pt x="0" y="96659"/>
                </a:lnTo>
                <a:lnTo>
                  <a:pt x="8940" y="96659"/>
                </a:lnTo>
                <a:lnTo>
                  <a:pt x="46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6337336" y="3907864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65"/>
                </a:lnTo>
                <a:lnTo>
                  <a:pt x="50520" y="89865"/>
                </a:lnTo>
                <a:lnTo>
                  <a:pt x="50520" y="80136"/>
                </a:lnTo>
                <a:lnTo>
                  <a:pt x="11595" y="80136"/>
                </a:lnTo>
                <a:lnTo>
                  <a:pt x="11595" y="47739"/>
                </a:lnTo>
                <a:lnTo>
                  <a:pt x="46532" y="47739"/>
                </a:lnTo>
                <a:lnTo>
                  <a:pt x="46532" y="38138"/>
                </a:lnTo>
                <a:lnTo>
                  <a:pt x="11595" y="38138"/>
                </a:lnTo>
                <a:lnTo>
                  <a:pt x="11595" y="9740"/>
                </a:lnTo>
                <a:lnTo>
                  <a:pt x="48526" y="9740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6400555" y="3907864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56" y="0"/>
                </a:moveTo>
                <a:lnTo>
                  <a:pt x="6261" y="0"/>
                </a:lnTo>
                <a:lnTo>
                  <a:pt x="0" y="89865"/>
                </a:lnTo>
                <a:lnTo>
                  <a:pt x="11061" y="89865"/>
                </a:lnTo>
                <a:lnTo>
                  <a:pt x="13501" y="50406"/>
                </a:lnTo>
                <a:lnTo>
                  <a:pt x="15189" y="11607"/>
                </a:lnTo>
                <a:lnTo>
                  <a:pt x="25149" y="11607"/>
                </a:lnTo>
                <a:lnTo>
                  <a:pt x="21056" y="0"/>
                </a:lnTo>
                <a:close/>
              </a:path>
              <a:path w="92075" h="90170">
                <a:moveTo>
                  <a:pt x="86842" y="11607"/>
                </a:moveTo>
                <a:lnTo>
                  <a:pt x="76796" y="11607"/>
                </a:lnTo>
                <a:lnTo>
                  <a:pt x="76850" y="20649"/>
                </a:lnTo>
                <a:lnTo>
                  <a:pt x="80391" y="89865"/>
                </a:lnTo>
                <a:lnTo>
                  <a:pt x="91719" y="89865"/>
                </a:lnTo>
                <a:lnTo>
                  <a:pt x="86842" y="11607"/>
                </a:lnTo>
                <a:close/>
              </a:path>
              <a:path w="92075" h="90170">
                <a:moveTo>
                  <a:pt x="25149" y="11607"/>
                </a:moveTo>
                <a:lnTo>
                  <a:pt x="15443" y="11607"/>
                </a:lnTo>
                <a:lnTo>
                  <a:pt x="17547" y="19784"/>
                </a:lnTo>
                <a:lnTo>
                  <a:pt x="20007" y="28322"/>
                </a:lnTo>
                <a:lnTo>
                  <a:pt x="22788" y="37234"/>
                </a:lnTo>
                <a:lnTo>
                  <a:pt x="25857" y="46532"/>
                </a:lnTo>
                <a:lnTo>
                  <a:pt x="40386" y="89331"/>
                </a:lnTo>
                <a:lnTo>
                  <a:pt x="49187" y="89331"/>
                </a:lnTo>
                <a:lnTo>
                  <a:pt x="54867" y="73736"/>
                </a:lnTo>
                <a:lnTo>
                  <a:pt x="45453" y="73736"/>
                </a:lnTo>
                <a:lnTo>
                  <a:pt x="43602" y="66630"/>
                </a:lnTo>
                <a:lnTo>
                  <a:pt x="41467" y="59256"/>
                </a:lnTo>
                <a:lnTo>
                  <a:pt x="38984" y="51333"/>
                </a:lnTo>
                <a:lnTo>
                  <a:pt x="36385" y="43472"/>
                </a:lnTo>
                <a:lnTo>
                  <a:pt x="25149" y="11607"/>
                </a:lnTo>
                <a:close/>
              </a:path>
              <a:path w="92075" h="90170">
                <a:moveTo>
                  <a:pt x="86118" y="0"/>
                </a:moveTo>
                <a:lnTo>
                  <a:pt x="55321" y="43472"/>
                </a:lnTo>
                <a:lnTo>
                  <a:pt x="45859" y="73736"/>
                </a:lnTo>
                <a:lnTo>
                  <a:pt x="54867" y="73736"/>
                </a:lnTo>
                <a:lnTo>
                  <a:pt x="68307" y="36657"/>
                </a:lnTo>
                <a:lnTo>
                  <a:pt x="76377" y="11607"/>
                </a:lnTo>
                <a:lnTo>
                  <a:pt x="86842" y="11607"/>
                </a:lnTo>
                <a:lnTo>
                  <a:pt x="86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6502022" y="3907862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5" h="90170">
                <a:moveTo>
                  <a:pt x="44526" y="0"/>
                </a:moveTo>
                <a:lnTo>
                  <a:pt x="30543" y="0"/>
                </a:lnTo>
                <a:lnTo>
                  <a:pt x="0" y="89877"/>
                </a:lnTo>
                <a:lnTo>
                  <a:pt x="12001" y="89877"/>
                </a:lnTo>
                <a:lnTo>
                  <a:pt x="21336" y="61607"/>
                </a:lnTo>
                <a:lnTo>
                  <a:pt x="65549" y="61607"/>
                </a:lnTo>
                <a:lnTo>
                  <a:pt x="62455" y="52539"/>
                </a:lnTo>
                <a:lnTo>
                  <a:pt x="23723" y="52539"/>
                </a:lnTo>
                <a:lnTo>
                  <a:pt x="32537" y="26543"/>
                </a:lnTo>
                <a:lnTo>
                  <a:pt x="34336" y="20815"/>
                </a:lnTo>
                <a:lnTo>
                  <a:pt x="35737" y="15608"/>
                </a:lnTo>
                <a:lnTo>
                  <a:pt x="37058" y="10274"/>
                </a:lnTo>
                <a:lnTo>
                  <a:pt x="48032" y="10274"/>
                </a:lnTo>
                <a:lnTo>
                  <a:pt x="44526" y="0"/>
                </a:lnTo>
                <a:close/>
              </a:path>
              <a:path w="75565" h="90170">
                <a:moveTo>
                  <a:pt x="65549" y="61607"/>
                </a:moveTo>
                <a:lnTo>
                  <a:pt x="53200" y="61607"/>
                </a:lnTo>
                <a:lnTo>
                  <a:pt x="62801" y="89877"/>
                </a:lnTo>
                <a:lnTo>
                  <a:pt x="75196" y="89877"/>
                </a:lnTo>
                <a:lnTo>
                  <a:pt x="65549" y="61607"/>
                </a:lnTo>
                <a:close/>
              </a:path>
              <a:path w="75565" h="90170">
                <a:moveTo>
                  <a:pt x="48032" y="10274"/>
                </a:moveTo>
                <a:lnTo>
                  <a:pt x="37338" y="10274"/>
                </a:lnTo>
                <a:lnTo>
                  <a:pt x="40005" y="20815"/>
                </a:lnTo>
                <a:lnTo>
                  <a:pt x="50800" y="52539"/>
                </a:lnTo>
                <a:lnTo>
                  <a:pt x="62455" y="52539"/>
                </a:lnTo>
                <a:lnTo>
                  <a:pt x="48032" y="10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597226" y="3917740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5" h="80010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6569896" y="3907872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60">
                <a:moveTo>
                  <a:pt x="66522" y="0"/>
                </a:moveTo>
                <a:lnTo>
                  <a:pt x="0" y="0"/>
                </a:lnTo>
                <a:lnTo>
                  <a:pt x="0" y="9867"/>
                </a:lnTo>
                <a:lnTo>
                  <a:pt x="66522" y="9867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6646439" y="3907864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65"/>
                </a:lnTo>
                <a:lnTo>
                  <a:pt x="50520" y="89865"/>
                </a:lnTo>
                <a:lnTo>
                  <a:pt x="50520" y="80136"/>
                </a:lnTo>
                <a:lnTo>
                  <a:pt x="11595" y="80136"/>
                </a:lnTo>
                <a:lnTo>
                  <a:pt x="11595" y="47739"/>
                </a:lnTo>
                <a:lnTo>
                  <a:pt x="46532" y="47739"/>
                </a:lnTo>
                <a:lnTo>
                  <a:pt x="46532" y="38138"/>
                </a:lnTo>
                <a:lnTo>
                  <a:pt x="11595" y="38138"/>
                </a:lnTo>
                <a:lnTo>
                  <a:pt x="11595" y="9740"/>
                </a:lnTo>
                <a:lnTo>
                  <a:pt x="48526" y="9740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6712047" y="3907215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47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398" y="42798"/>
                </a:lnTo>
                <a:lnTo>
                  <a:pt x="11595" y="42798"/>
                </a:lnTo>
                <a:lnTo>
                  <a:pt x="11666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6" y="8928"/>
                </a:lnTo>
                <a:lnTo>
                  <a:pt x="48272" y="7327"/>
                </a:lnTo>
                <a:lnTo>
                  <a:pt x="43583" y="4045"/>
                </a:lnTo>
                <a:lnTo>
                  <a:pt x="37811" y="1763"/>
                </a:lnTo>
                <a:lnTo>
                  <a:pt x="30766" y="432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54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59"/>
                </a:lnTo>
                <a:lnTo>
                  <a:pt x="55464" y="81581"/>
                </a:lnTo>
                <a:lnTo>
                  <a:pt x="53653" y="74503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6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3"/>
                </a:lnTo>
                <a:lnTo>
                  <a:pt x="42222" y="18225"/>
                </a:lnTo>
                <a:lnTo>
                  <a:pt x="43726" y="25730"/>
                </a:lnTo>
                <a:lnTo>
                  <a:pt x="42304" y="32726"/>
                </a:lnTo>
                <a:lnTo>
                  <a:pt x="38246" y="38112"/>
                </a:lnTo>
                <a:lnTo>
                  <a:pt x="31863" y="41575"/>
                </a:lnTo>
                <a:lnTo>
                  <a:pt x="23469" y="42798"/>
                </a:lnTo>
                <a:lnTo>
                  <a:pt x="46398" y="42798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15"/>
                </a:lnTo>
                <a:lnTo>
                  <a:pt x="50086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677275" y="4218820"/>
            <a:ext cx="81869" cy="9267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5779415" y="4220285"/>
            <a:ext cx="67462" cy="898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5867149" y="4219631"/>
            <a:ext cx="74295" cy="91440"/>
          </a:xfrm>
          <a:custGeom>
            <a:avLst/>
            <a:gdLst/>
            <a:ahLst/>
            <a:cxnLst/>
            <a:rect l="l" t="t" r="r" b="b"/>
            <a:pathLst>
              <a:path w="74295" h="91439">
                <a:moveTo>
                  <a:pt x="24663" y="0"/>
                </a:moveTo>
                <a:lnTo>
                  <a:pt x="15468" y="0"/>
                </a:lnTo>
                <a:lnTo>
                  <a:pt x="7073" y="787"/>
                </a:lnTo>
                <a:lnTo>
                  <a:pt x="0" y="1854"/>
                </a:lnTo>
                <a:lnTo>
                  <a:pt x="0" y="90246"/>
                </a:lnTo>
                <a:lnTo>
                  <a:pt x="5867" y="90919"/>
                </a:lnTo>
                <a:lnTo>
                  <a:pt x="12801" y="91313"/>
                </a:lnTo>
                <a:lnTo>
                  <a:pt x="21069" y="91313"/>
                </a:lnTo>
                <a:lnTo>
                  <a:pt x="33462" y="90473"/>
                </a:lnTo>
                <a:lnTo>
                  <a:pt x="44332" y="87996"/>
                </a:lnTo>
                <a:lnTo>
                  <a:pt x="53501" y="83946"/>
                </a:lnTo>
                <a:lnTo>
                  <a:pt x="56065" y="81991"/>
                </a:lnTo>
                <a:lnTo>
                  <a:pt x="18796" y="81991"/>
                </a:lnTo>
                <a:lnTo>
                  <a:pt x="14541" y="81851"/>
                </a:lnTo>
                <a:lnTo>
                  <a:pt x="11595" y="81318"/>
                </a:lnTo>
                <a:lnTo>
                  <a:pt x="11595" y="10388"/>
                </a:lnTo>
                <a:lnTo>
                  <a:pt x="14668" y="9728"/>
                </a:lnTo>
                <a:lnTo>
                  <a:pt x="19202" y="9182"/>
                </a:lnTo>
                <a:lnTo>
                  <a:pt x="58311" y="9182"/>
                </a:lnTo>
                <a:lnTo>
                  <a:pt x="54402" y="6343"/>
                </a:lnTo>
                <a:lnTo>
                  <a:pt x="46164" y="2841"/>
                </a:lnTo>
                <a:lnTo>
                  <a:pt x="36278" y="715"/>
                </a:lnTo>
                <a:lnTo>
                  <a:pt x="24663" y="0"/>
                </a:lnTo>
                <a:close/>
              </a:path>
              <a:path w="74295" h="91439">
                <a:moveTo>
                  <a:pt x="58311" y="9182"/>
                </a:moveTo>
                <a:lnTo>
                  <a:pt x="25196" y="9182"/>
                </a:lnTo>
                <a:lnTo>
                  <a:pt x="41253" y="11618"/>
                </a:lnTo>
                <a:lnTo>
                  <a:pt x="52646" y="18570"/>
                </a:lnTo>
                <a:lnTo>
                  <a:pt x="59417" y="29498"/>
                </a:lnTo>
                <a:lnTo>
                  <a:pt x="61607" y="43865"/>
                </a:lnTo>
                <a:lnTo>
                  <a:pt x="59114" y="60056"/>
                </a:lnTo>
                <a:lnTo>
                  <a:pt x="51769" y="72024"/>
                </a:lnTo>
                <a:lnTo>
                  <a:pt x="39774" y="79445"/>
                </a:lnTo>
                <a:lnTo>
                  <a:pt x="23329" y="81991"/>
                </a:lnTo>
                <a:lnTo>
                  <a:pt x="56065" y="81991"/>
                </a:lnTo>
                <a:lnTo>
                  <a:pt x="73736" y="43446"/>
                </a:lnTo>
                <a:lnTo>
                  <a:pt x="72881" y="33312"/>
                </a:lnTo>
                <a:lnTo>
                  <a:pt x="70400" y="24622"/>
                </a:lnTo>
                <a:lnTo>
                  <a:pt x="66422" y="17279"/>
                </a:lnTo>
                <a:lnTo>
                  <a:pt x="61074" y="11188"/>
                </a:lnTo>
                <a:lnTo>
                  <a:pt x="58311" y="9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5961767" y="4220286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65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5982507" y="4218818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10">
                <a:moveTo>
                  <a:pt x="58127" y="0"/>
                </a:moveTo>
                <a:lnTo>
                  <a:pt x="46926" y="0"/>
                </a:lnTo>
                <a:lnTo>
                  <a:pt x="27839" y="3420"/>
                </a:lnTo>
                <a:lnTo>
                  <a:pt x="13014" y="13054"/>
                </a:lnTo>
                <a:lnTo>
                  <a:pt x="3413" y="27962"/>
                </a:lnTo>
                <a:lnTo>
                  <a:pt x="0" y="47205"/>
                </a:lnTo>
                <a:lnTo>
                  <a:pt x="3374" y="66740"/>
                </a:lnTo>
                <a:lnTo>
                  <a:pt x="12696" y="80987"/>
                </a:lnTo>
                <a:lnTo>
                  <a:pt x="26767" y="89711"/>
                </a:lnTo>
                <a:lnTo>
                  <a:pt x="44386" y="92671"/>
                </a:lnTo>
                <a:lnTo>
                  <a:pt x="55321" y="92671"/>
                </a:lnTo>
                <a:lnTo>
                  <a:pt x="63855" y="90538"/>
                </a:lnTo>
                <a:lnTo>
                  <a:pt x="68122" y="88404"/>
                </a:lnTo>
                <a:lnTo>
                  <a:pt x="66695" y="82931"/>
                </a:lnTo>
                <a:lnTo>
                  <a:pt x="46786" y="82931"/>
                </a:lnTo>
                <a:lnTo>
                  <a:pt x="32172" y="80378"/>
                </a:lnTo>
                <a:lnTo>
                  <a:pt x="21331" y="73115"/>
                </a:lnTo>
                <a:lnTo>
                  <a:pt x="14588" y="61730"/>
                </a:lnTo>
                <a:lnTo>
                  <a:pt x="12268" y="46812"/>
                </a:lnTo>
                <a:lnTo>
                  <a:pt x="14782" y="31059"/>
                </a:lnTo>
                <a:lnTo>
                  <a:pt x="21893" y="19423"/>
                </a:lnTo>
                <a:lnTo>
                  <a:pt x="32954" y="12213"/>
                </a:lnTo>
                <a:lnTo>
                  <a:pt x="47320" y="9740"/>
                </a:lnTo>
                <a:lnTo>
                  <a:pt x="66561" y="9740"/>
                </a:lnTo>
                <a:lnTo>
                  <a:pt x="68262" y="4000"/>
                </a:lnTo>
                <a:lnTo>
                  <a:pt x="65189" y="2413"/>
                </a:lnTo>
                <a:lnTo>
                  <a:pt x="58127" y="0"/>
                </a:lnTo>
                <a:close/>
              </a:path>
              <a:path w="68579" h="92710">
                <a:moveTo>
                  <a:pt x="65722" y="79197"/>
                </a:moveTo>
                <a:lnTo>
                  <a:pt x="61048" y="81457"/>
                </a:lnTo>
                <a:lnTo>
                  <a:pt x="53860" y="82931"/>
                </a:lnTo>
                <a:lnTo>
                  <a:pt x="66695" y="82931"/>
                </a:lnTo>
                <a:lnTo>
                  <a:pt x="65722" y="79197"/>
                </a:lnTo>
                <a:close/>
              </a:path>
              <a:path w="68579" h="92710">
                <a:moveTo>
                  <a:pt x="66561" y="9740"/>
                </a:moveTo>
                <a:lnTo>
                  <a:pt x="54787" y="9740"/>
                </a:lnTo>
                <a:lnTo>
                  <a:pt x="61048" y="11341"/>
                </a:lnTo>
                <a:lnTo>
                  <a:pt x="65455" y="13474"/>
                </a:lnTo>
                <a:lnTo>
                  <a:pt x="66561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6058899" y="4220277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38" y="0"/>
                </a:moveTo>
                <a:lnTo>
                  <a:pt x="30543" y="0"/>
                </a:lnTo>
                <a:lnTo>
                  <a:pt x="0" y="89877"/>
                </a:lnTo>
                <a:lnTo>
                  <a:pt x="12014" y="89877"/>
                </a:lnTo>
                <a:lnTo>
                  <a:pt x="21336" y="61607"/>
                </a:lnTo>
                <a:lnTo>
                  <a:pt x="65553" y="61607"/>
                </a:lnTo>
                <a:lnTo>
                  <a:pt x="62460" y="52539"/>
                </a:lnTo>
                <a:lnTo>
                  <a:pt x="23736" y="52539"/>
                </a:lnTo>
                <a:lnTo>
                  <a:pt x="32537" y="26542"/>
                </a:lnTo>
                <a:lnTo>
                  <a:pt x="34348" y="20815"/>
                </a:lnTo>
                <a:lnTo>
                  <a:pt x="35769" y="15481"/>
                </a:lnTo>
                <a:lnTo>
                  <a:pt x="37071" y="10274"/>
                </a:lnTo>
                <a:lnTo>
                  <a:pt x="48043" y="10274"/>
                </a:lnTo>
                <a:lnTo>
                  <a:pt x="44538" y="0"/>
                </a:lnTo>
                <a:close/>
              </a:path>
              <a:path w="75564" h="90170">
                <a:moveTo>
                  <a:pt x="65553" y="61607"/>
                </a:moveTo>
                <a:lnTo>
                  <a:pt x="53213" y="61607"/>
                </a:lnTo>
                <a:lnTo>
                  <a:pt x="62814" y="89877"/>
                </a:lnTo>
                <a:lnTo>
                  <a:pt x="75196" y="89877"/>
                </a:lnTo>
                <a:lnTo>
                  <a:pt x="65553" y="61607"/>
                </a:lnTo>
                <a:close/>
              </a:path>
              <a:path w="75564" h="90170">
                <a:moveTo>
                  <a:pt x="48043" y="10274"/>
                </a:moveTo>
                <a:lnTo>
                  <a:pt x="37338" y="10274"/>
                </a:lnTo>
                <a:lnTo>
                  <a:pt x="38703" y="15608"/>
                </a:lnTo>
                <a:lnTo>
                  <a:pt x="40005" y="20815"/>
                </a:lnTo>
                <a:lnTo>
                  <a:pt x="42011" y="26669"/>
                </a:lnTo>
                <a:lnTo>
                  <a:pt x="50800" y="52539"/>
                </a:lnTo>
                <a:lnTo>
                  <a:pt x="62460" y="52539"/>
                </a:lnTo>
                <a:lnTo>
                  <a:pt x="48043" y="10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6154115" y="4230155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10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6126784" y="4220287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60">
                <a:moveTo>
                  <a:pt x="66535" y="0"/>
                </a:moveTo>
                <a:lnTo>
                  <a:pt x="0" y="0"/>
                </a:lnTo>
                <a:lnTo>
                  <a:pt x="0" y="9867"/>
                </a:lnTo>
                <a:lnTo>
                  <a:pt x="66535" y="9867"/>
                </a:lnTo>
                <a:lnTo>
                  <a:pt x="66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6194395" y="4218820"/>
            <a:ext cx="82550" cy="93345"/>
          </a:xfrm>
          <a:custGeom>
            <a:avLst/>
            <a:gdLst/>
            <a:ahLst/>
            <a:cxnLst/>
            <a:rect l="l" t="t" r="r" b="b"/>
            <a:pathLst>
              <a:path w="82550" h="93345">
                <a:moveTo>
                  <a:pt x="41719" y="0"/>
                </a:moveTo>
                <a:lnTo>
                  <a:pt x="25079" y="3362"/>
                </a:lnTo>
                <a:lnTo>
                  <a:pt x="11863" y="12901"/>
                </a:lnTo>
                <a:lnTo>
                  <a:pt x="3145" y="27790"/>
                </a:lnTo>
                <a:lnTo>
                  <a:pt x="0" y="47205"/>
                </a:lnTo>
                <a:lnTo>
                  <a:pt x="2974" y="65800"/>
                </a:lnTo>
                <a:lnTo>
                  <a:pt x="11298" y="80198"/>
                </a:lnTo>
                <a:lnTo>
                  <a:pt x="24072" y="89498"/>
                </a:lnTo>
                <a:lnTo>
                  <a:pt x="40398" y="92798"/>
                </a:lnTo>
                <a:lnTo>
                  <a:pt x="56595" y="89753"/>
                </a:lnTo>
                <a:lnTo>
                  <a:pt x="66054" y="83324"/>
                </a:lnTo>
                <a:lnTo>
                  <a:pt x="41059" y="83324"/>
                </a:lnTo>
                <a:lnTo>
                  <a:pt x="28875" y="80337"/>
                </a:lnTo>
                <a:lnTo>
                  <a:pt x="19871" y="72310"/>
                </a:lnTo>
                <a:lnTo>
                  <a:pt x="14305" y="60714"/>
                </a:lnTo>
                <a:lnTo>
                  <a:pt x="12433" y="47205"/>
                </a:lnTo>
                <a:lnTo>
                  <a:pt x="12512" y="45999"/>
                </a:lnTo>
                <a:lnTo>
                  <a:pt x="14195" y="32753"/>
                </a:lnTo>
                <a:lnTo>
                  <a:pt x="19594" y="20804"/>
                </a:lnTo>
                <a:lnTo>
                  <a:pt x="28591" y="12552"/>
                </a:lnTo>
                <a:lnTo>
                  <a:pt x="41186" y="9474"/>
                </a:lnTo>
                <a:lnTo>
                  <a:pt x="66700" y="9474"/>
                </a:lnTo>
                <a:lnTo>
                  <a:pt x="58385" y="3353"/>
                </a:lnTo>
                <a:lnTo>
                  <a:pt x="41719" y="0"/>
                </a:lnTo>
                <a:close/>
              </a:path>
              <a:path w="82550" h="93345">
                <a:moveTo>
                  <a:pt x="66700" y="9474"/>
                </a:moveTo>
                <a:lnTo>
                  <a:pt x="41186" y="9474"/>
                </a:lnTo>
                <a:lnTo>
                  <a:pt x="53824" y="12668"/>
                </a:lnTo>
                <a:lnTo>
                  <a:pt x="62771" y="21035"/>
                </a:lnTo>
                <a:lnTo>
                  <a:pt x="68091" y="32753"/>
                </a:lnTo>
                <a:lnTo>
                  <a:pt x="69779" y="45465"/>
                </a:lnTo>
                <a:lnTo>
                  <a:pt x="69727" y="46926"/>
                </a:lnTo>
                <a:lnTo>
                  <a:pt x="67939" y="60436"/>
                </a:lnTo>
                <a:lnTo>
                  <a:pt x="62337" y="72326"/>
                </a:lnTo>
                <a:lnTo>
                  <a:pt x="53321" y="80360"/>
                </a:lnTo>
                <a:lnTo>
                  <a:pt x="41059" y="83324"/>
                </a:lnTo>
                <a:lnTo>
                  <a:pt x="66054" y="83324"/>
                </a:lnTo>
                <a:lnTo>
                  <a:pt x="69865" y="80733"/>
                </a:lnTo>
                <a:lnTo>
                  <a:pt x="78835" y="65913"/>
                </a:lnTo>
                <a:lnTo>
                  <a:pt x="82130" y="45465"/>
                </a:lnTo>
                <a:lnTo>
                  <a:pt x="79267" y="27110"/>
                </a:lnTo>
                <a:lnTo>
                  <a:pt x="71126" y="12731"/>
                </a:lnTo>
                <a:lnTo>
                  <a:pt x="66700" y="94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6281327" y="4218823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78" y="0"/>
                </a:moveTo>
                <a:lnTo>
                  <a:pt x="37198" y="0"/>
                </a:lnTo>
                <a:lnTo>
                  <a:pt x="0" y="96659"/>
                </a:lnTo>
                <a:lnTo>
                  <a:pt x="8940" y="96659"/>
                </a:lnTo>
                <a:lnTo>
                  <a:pt x="46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6337336" y="4220279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65"/>
                </a:lnTo>
                <a:lnTo>
                  <a:pt x="50520" y="89865"/>
                </a:lnTo>
                <a:lnTo>
                  <a:pt x="50520" y="80137"/>
                </a:lnTo>
                <a:lnTo>
                  <a:pt x="11595" y="80137"/>
                </a:lnTo>
                <a:lnTo>
                  <a:pt x="11595" y="47739"/>
                </a:lnTo>
                <a:lnTo>
                  <a:pt x="46532" y="47739"/>
                </a:lnTo>
                <a:lnTo>
                  <a:pt x="46532" y="38138"/>
                </a:lnTo>
                <a:lnTo>
                  <a:pt x="11595" y="38138"/>
                </a:lnTo>
                <a:lnTo>
                  <a:pt x="11595" y="9740"/>
                </a:lnTo>
                <a:lnTo>
                  <a:pt x="48526" y="9740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6400555" y="4220279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56" y="0"/>
                </a:moveTo>
                <a:lnTo>
                  <a:pt x="6261" y="0"/>
                </a:lnTo>
                <a:lnTo>
                  <a:pt x="0" y="89865"/>
                </a:lnTo>
                <a:lnTo>
                  <a:pt x="11061" y="89865"/>
                </a:lnTo>
                <a:lnTo>
                  <a:pt x="13501" y="50406"/>
                </a:lnTo>
                <a:lnTo>
                  <a:pt x="15189" y="11607"/>
                </a:lnTo>
                <a:lnTo>
                  <a:pt x="25149" y="11607"/>
                </a:lnTo>
                <a:lnTo>
                  <a:pt x="21056" y="0"/>
                </a:lnTo>
                <a:close/>
              </a:path>
              <a:path w="92075" h="90170">
                <a:moveTo>
                  <a:pt x="86842" y="11607"/>
                </a:moveTo>
                <a:lnTo>
                  <a:pt x="76796" y="11607"/>
                </a:lnTo>
                <a:lnTo>
                  <a:pt x="76850" y="20649"/>
                </a:lnTo>
                <a:lnTo>
                  <a:pt x="80391" y="89865"/>
                </a:lnTo>
                <a:lnTo>
                  <a:pt x="91719" y="89865"/>
                </a:lnTo>
                <a:lnTo>
                  <a:pt x="86842" y="11607"/>
                </a:lnTo>
                <a:close/>
              </a:path>
              <a:path w="92075" h="90170">
                <a:moveTo>
                  <a:pt x="25149" y="11607"/>
                </a:moveTo>
                <a:lnTo>
                  <a:pt x="15443" y="11607"/>
                </a:lnTo>
                <a:lnTo>
                  <a:pt x="17547" y="19784"/>
                </a:lnTo>
                <a:lnTo>
                  <a:pt x="20007" y="28322"/>
                </a:lnTo>
                <a:lnTo>
                  <a:pt x="22788" y="37234"/>
                </a:lnTo>
                <a:lnTo>
                  <a:pt x="25857" y="46532"/>
                </a:lnTo>
                <a:lnTo>
                  <a:pt x="40386" y="89331"/>
                </a:lnTo>
                <a:lnTo>
                  <a:pt x="49187" y="89331"/>
                </a:lnTo>
                <a:lnTo>
                  <a:pt x="54867" y="73736"/>
                </a:lnTo>
                <a:lnTo>
                  <a:pt x="45453" y="73736"/>
                </a:lnTo>
                <a:lnTo>
                  <a:pt x="43602" y="66630"/>
                </a:lnTo>
                <a:lnTo>
                  <a:pt x="41467" y="59256"/>
                </a:lnTo>
                <a:lnTo>
                  <a:pt x="38984" y="51333"/>
                </a:lnTo>
                <a:lnTo>
                  <a:pt x="36385" y="43472"/>
                </a:lnTo>
                <a:lnTo>
                  <a:pt x="25149" y="11607"/>
                </a:lnTo>
                <a:close/>
              </a:path>
              <a:path w="92075" h="90170">
                <a:moveTo>
                  <a:pt x="86118" y="0"/>
                </a:moveTo>
                <a:lnTo>
                  <a:pt x="55321" y="43472"/>
                </a:lnTo>
                <a:lnTo>
                  <a:pt x="45859" y="73736"/>
                </a:lnTo>
                <a:lnTo>
                  <a:pt x="54867" y="73736"/>
                </a:lnTo>
                <a:lnTo>
                  <a:pt x="68307" y="36657"/>
                </a:lnTo>
                <a:lnTo>
                  <a:pt x="76377" y="11607"/>
                </a:lnTo>
                <a:lnTo>
                  <a:pt x="86842" y="11607"/>
                </a:lnTo>
                <a:lnTo>
                  <a:pt x="86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6502022" y="4220277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5" h="90170">
                <a:moveTo>
                  <a:pt x="44526" y="0"/>
                </a:moveTo>
                <a:lnTo>
                  <a:pt x="30543" y="0"/>
                </a:lnTo>
                <a:lnTo>
                  <a:pt x="0" y="89877"/>
                </a:lnTo>
                <a:lnTo>
                  <a:pt x="12001" y="89877"/>
                </a:lnTo>
                <a:lnTo>
                  <a:pt x="21336" y="61607"/>
                </a:lnTo>
                <a:lnTo>
                  <a:pt x="65549" y="61607"/>
                </a:lnTo>
                <a:lnTo>
                  <a:pt x="62455" y="52539"/>
                </a:lnTo>
                <a:lnTo>
                  <a:pt x="23723" y="52539"/>
                </a:lnTo>
                <a:lnTo>
                  <a:pt x="32537" y="26542"/>
                </a:lnTo>
                <a:lnTo>
                  <a:pt x="34336" y="20815"/>
                </a:lnTo>
                <a:lnTo>
                  <a:pt x="35737" y="15608"/>
                </a:lnTo>
                <a:lnTo>
                  <a:pt x="37058" y="10274"/>
                </a:lnTo>
                <a:lnTo>
                  <a:pt x="48032" y="10274"/>
                </a:lnTo>
                <a:lnTo>
                  <a:pt x="44526" y="0"/>
                </a:lnTo>
                <a:close/>
              </a:path>
              <a:path w="75565" h="90170">
                <a:moveTo>
                  <a:pt x="65549" y="61607"/>
                </a:moveTo>
                <a:lnTo>
                  <a:pt x="53200" y="61607"/>
                </a:lnTo>
                <a:lnTo>
                  <a:pt x="62801" y="89877"/>
                </a:lnTo>
                <a:lnTo>
                  <a:pt x="75196" y="89877"/>
                </a:lnTo>
                <a:lnTo>
                  <a:pt x="65549" y="61607"/>
                </a:lnTo>
                <a:close/>
              </a:path>
              <a:path w="75565" h="90170">
                <a:moveTo>
                  <a:pt x="48032" y="10274"/>
                </a:moveTo>
                <a:lnTo>
                  <a:pt x="37338" y="10274"/>
                </a:lnTo>
                <a:lnTo>
                  <a:pt x="40005" y="20815"/>
                </a:lnTo>
                <a:lnTo>
                  <a:pt x="50800" y="52539"/>
                </a:lnTo>
                <a:lnTo>
                  <a:pt x="62455" y="52539"/>
                </a:lnTo>
                <a:lnTo>
                  <a:pt x="48032" y="102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6597226" y="4230155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5" h="80010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6569896" y="4220287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60">
                <a:moveTo>
                  <a:pt x="66522" y="0"/>
                </a:moveTo>
                <a:lnTo>
                  <a:pt x="0" y="0"/>
                </a:lnTo>
                <a:lnTo>
                  <a:pt x="0" y="9867"/>
                </a:lnTo>
                <a:lnTo>
                  <a:pt x="66522" y="9867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6646439" y="4220279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65"/>
                </a:lnTo>
                <a:lnTo>
                  <a:pt x="50520" y="89865"/>
                </a:lnTo>
                <a:lnTo>
                  <a:pt x="50520" y="80137"/>
                </a:lnTo>
                <a:lnTo>
                  <a:pt x="11595" y="80137"/>
                </a:lnTo>
                <a:lnTo>
                  <a:pt x="11595" y="47739"/>
                </a:lnTo>
                <a:lnTo>
                  <a:pt x="46532" y="47739"/>
                </a:lnTo>
                <a:lnTo>
                  <a:pt x="46532" y="38138"/>
                </a:lnTo>
                <a:lnTo>
                  <a:pt x="11595" y="38138"/>
                </a:lnTo>
                <a:lnTo>
                  <a:pt x="11595" y="9740"/>
                </a:lnTo>
                <a:lnTo>
                  <a:pt x="48526" y="9740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6712047" y="4219631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47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398" y="42799"/>
                </a:lnTo>
                <a:lnTo>
                  <a:pt x="11595" y="42799"/>
                </a:lnTo>
                <a:lnTo>
                  <a:pt x="11666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6" y="8928"/>
                </a:lnTo>
                <a:lnTo>
                  <a:pt x="48272" y="7327"/>
                </a:lnTo>
                <a:lnTo>
                  <a:pt x="43583" y="4045"/>
                </a:lnTo>
                <a:lnTo>
                  <a:pt x="37811" y="1763"/>
                </a:lnTo>
                <a:lnTo>
                  <a:pt x="30766" y="432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54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59"/>
                </a:lnTo>
                <a:lnTo>
                  <a:pt x="55464" y="81581"/>
                </a:lnTo>
                <a:lnTo>
                  <a:pt x="53653" y="74503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6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3"/>
                </a:lnTo>
                <a:lnTo>
                  <a:pt x="42222" y="18225"/>
                </a:lnTo>
                <a:lnTo>
                  <a:pt x="43726" y="25730"/>
                </a:lnTo>
                <a:lnTo>
                  <a:pt x="42304" y="32726"/>
                </a:lnTo>
                <a:lnTo>
                  <a:pt x="38246" y="38112"/>
                </a:lnTo>
                <a:lnTo>
                  <a:pt x="31863" y="41575"/>
                </a:lnTo>
                <a:lnTo>
                  <a:pt x="23469" y="42799"/>
                </a:lnTo>
                <a:lnTo>
                  <a:pt x="46398" y="42799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4"/>
                </a:lnTo>
                <a:lnTo>
                  <a:pt x="55321" y="17462"/>
                </a:lnTo>
                <a:lnTo>
                  <a:pt x="52793" y="11315"/>
                </a:lnTo>
                <a:lnTo>
                  <a:pt x="50086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 txBox="1"/>
          <p:nvPr/>
        </p:nvSpPr>
        <p:spPr>
          <a:xfrm>
            <a:off x="527300" y="5679716"/>
            <a:ext cx="138430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DAP</a:t>
            </a:r>
            <a:r>
              <a:rPr dirty="0" sz="1400" spc="-16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95" b="1" i="1">
                <a:solidFill>
                  <a:srgbClr val="45884B"/>
                </a:solidFill>
                <a:latin typeface="Century Gothic"/>
                <a:cs typeface="Century Gothic"/>
              </a:rPr>
              <a:t>ACESSÓRIAS:</a:t>
            </a:r>
            <a:endParaRPr sz="1400">
              <a:latin typeface="Century Gothic"/>
              <a:cs typeface="Century Gothic"/>
            </a:endParaRPr>
          </a:p>
        </p:txBody>
      </p:sp>
      <p:graphicFrame>
        <p:nvGraphicFramePr>
          <p:cNvPr id="144" name="object 144"/>
          <p:cNvGraphicFramePr>
            <a:graphicFrameLocks noGrp="1"/>
          </p:cNvGraphicFramePr>
          <p:nvPr/>
        </p:nvGraphicFramePr>
        <p:xfrm>
          <a:off x="533647" y="6526986"/>
          <a:ext cx="6535420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45895"/>
                <a:gridCol w="1894205"/>
                <a:gridCol w="1322704"/>
                <a:gridCol w="1852295"/>
              </a:tblGrid>
              <a:tr h="313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  <a:tr h="313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905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905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905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T w="12700">
                      <a:solidFill>
                        <a:srgbClr val="41AD49"/>
                      </a:solidFill>
                      <a:prstDash val="solid"/>
                    </a:lnT>
                    <a:lnB w="1905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45" name="object 145"/>
          <p:cNvSpPr/>
          <p:nvPr/>
        </p:nvSpPr>
        <p:spPr>
          <a:xfrm>
            <a:off x="1140927" y="6332867"/>
            <a:ext cx="242675" cy="9146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923564" y="6645286"/>
            <a:ext cx="223893" cy="9133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188942" y="6641147"/>
            <a:ext cx="194798" cy="9613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403484" y="6641147"/>
            <a:ext cx="172679" cy="95999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954966" y="6957701"/>
            <a:ext cx="223881" cy="91334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1213135" y="6958374"/>
            <a:ext cx="352548" cy="9131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2374798" y="6333530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5" h="90170">
                <a:moveTo>
                  <a:pt x="55460" y="0"/>
                </a:moveTo>
                <a:lnTo>
                  <a:pt x="0" y="0"/>
                </a:lnTo>
                <a:lnTo>
                  <a:pt x="0" y="89865"/>
                </a:lnTo>
                <a:lnTo>
                  <a:pt x="57327" y="89865"/>
                </a:lnTo>
                <a:lnTo>
                  <a:pt x="57327" y="73202"/>
                </a:lnTo>
                <a:lnTo>
                  <a:pt x="20396" y="73202"/>
                </a:lnTo>
                <a:lnTo>
                  <a:pt x="20396" y="51866"/>
                </a:lnTo>
                <a:lnTo>
                  <a:pt x="53467" y="51866"/>
                </a:lnTo>
                <a:lnTo>
                  <a:pt x="53467" y="35331"/>
                </a:lnTo>
                <a:lnTo>
                  <a:pt x="20396" y="35331"/>
                </a:lnTo>
                <a:lnTo>
                  <a:pt x="20396" y="16675"/>
                </a:lnTo>
                <a:lnTo>
                  <a:pt x="55460" y="16675"/>
                </a:lnTo>
                <a:lnTo>
                  <a:pt x="5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2445999" y="6333528"/>
            <a:ext cx="74930" cy="90170"/>
          </a:xfrm>
          <a:custGeom>
            <a:avLst/>
            <a:gdLst/>
            <a:ahLst/>
            <a:cxnLst/>
            <a:rect l="l" t="t" r="r" b="b"/>
            <a:pathLst>
              <a:path w="74930" h="90170">
                <a:moveTo>
                  <a:pt x="23736" y="0"/>
                </a:moveTo>
                <a:lnTo>
                  <a:pt x="0" y="0"/>
                </a:lnTo>
                <a:lnTo>
                  <a:pt x="0" y="89865"/>
                </a:lnTo>
                <a:lnTo>
                  <a:pt x="18669" y="89865"/>
                </a:lnTo>
                <a:lnTo>
                  <a:pt x="18551" y="47677"/>
                </a:lnTo>
                <a:lnTo>
                  <a:pt x="18468" y="42152"/>
                </a:lnTo>
                <a:lnTo>
                  <a:pt x="18174" y="31520"/>
                </a:lnTo>
                <a:lnTo>
                  <a:pt x="17868" y="23609"/>
                </a:lnTo>
                <a:lnTo>
                  <a:pt x="18275" y="23469"/>
                </a:lnTo>
                <a:lnTo>
                  <a:pt x="37041" y="23469"/>
                </a:lnTo>
                <a:lnTo>
                  <a:pt x="23736" y="0"/>
                </a:lnTo>
                <a:close/>
              </a:path>
              <a:path w="74930" h="90170">
                <a:moveTo>
                  <a:pt x="37041" y="23469"/>
                </a:moveTo>
                <a:lnTo>
                  <a:pt x="18275" y="23469"/>
                </a:lnTo>
                <a:lnTo>
                  <a:pt x="21815" y="31520"/>
                </a:lnTo>
                <a:lnTo>
                  <a:pt x="25720" y="39685"/>
                </a:lnTo>
                <a:lnTo>
                  <a:pt x="29801" y="47677"/>
                </a:lnTo>
                <a:lnTo>
                  <a:pt x="33870" y="55206"/>
                </a:lnTo>
                <a:lnTo>
                  <a:pt x="53073" y="89865"/>
                </a:lnTo>
                <a:lnTo>
                  <a:pt x="74396" y="89865"/>
                </a:lnTo>
                <a:lnTo>
                  <a:pt x="74396" y="63728"/>
                </a:lnTo>
                <a:lnTo>
                  <a:pt x="57061" y="63728"/>
                </a:lnTo>
                <a:lnTo>
                  <a:pt x="53838" y="55978"/>
                </a:lnTo>
                <a:lnTo>
                  <a:pt x="50238" y="48086"/>
                </a:lnTo>
                <a:lnTo>
                  <a:pt x="46384" y="40316"/>
                </a:lnTo>
                <a:lnTo>
                  <a:pt x="42405" y="32931"/>
                </a:lnTo>
                <a:lnTo>
                  <a:pt x="37041" y="23469"/>
                </a:lnTo>
                <a:close/>
              </a:path>
              <a:path w="74930" h="90170">
                <a:moveTo>
                  <a:pt x="74396" y="0"/>
                </a:moveTo>
                <a:lnTo>
                  <a:pt x="55740" y="0"/>
                </a:lnTo>
                <a:lnTo>
                  <a:pt x="55822" y="36139"/>
                </a:lnTo>
                <a:lnTo>
                  <a:pt x="56103" y="45602"/>
                </a:lnTo>
                <a:lnTo>
                  <a:pt x="56635" y="54765"/>
                </a:lnTo>
                <a:lnTo>
                  <a:pt x="57467" y="63728"/>
                </a:lnTo>
                <a:lnTo>
                  <a:pt x="74396" y="63728"/>
                </a:lnTo>
                <a:lnTo>
                  <a:pt x="74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2533884" y="6332070"/>
            <a:ext cx="86995" cy="107314"/>
          </a:xfrm>
          <a:custGeom>
            <a:avLst/>
            <a:gdLst/>
            <a:ahLst/>
            <a:cxnLst/>
            <a:rect l="l" t="t" r="r" b="b"/>
            <a:pathLst>
              <a:path w="86994" h="107314">
                <a:moveTo>
                  <a:pt x="43865" y="0"/>
                </a:moveTo>
                <a:lnTo>
                  <a:pt x="25706" y="3587"/>
                </a:lnTo>
                <a:lnTo>
                  <a:pt x="11884" y="13500"/>
                </a:lnTo>
                <a:lnTo>
                  <a:pt x="3085" y="28460"/>
                </a:lnTo>
                <a:lnTo>
                  <a:pt x="0" y="47193"/>
                </a:lnTo>
                <a:lnTo>
                  <a:pt x="3275" y="66500"/>
                </a:lnTo>
                <a:lnTo>
                  <a:pt x="12001" y="80486"/>
                </a:lnTo>
                <a:lnTo>
                  <a:pt x="24528" y="89223"/>
                </a:lnTo>
                <a:lnTo>
                  <a:pt x="39204" y="92786"/>
                </a:lnTo>
                <a:lnTo>
                  <a:pt x="41338" y="92925"/>
                </a:lnTo>
                <a:lnTo>
                  <a:pt x="43472" y="93319"/>
                </a:lnTo>
                <a:lnTo>
                  <a:pt x="54263" y="97711"/>
                </a:lnTo>
                <a:lnTo>
                  <a:pt x="62890" y="100952"/>
                </a:lnTo>
                <a:lnTo>
                  <a:pt x="71669" y="103945"/>
                </a:lnTo>
                <a:lnTo>
                  <a:pt x="80924" y="106794"/>
                </a:lnTo>
                <a:lnTo>
                  <a:pt x="86791" y="91058"/>
                </a:lnTo>
                <a:lnTo>
                  <a:pt x="71996" y="87998"/>
                </a:lnTo>
                <a:lnTo>
                  <a:pt x="65062" y="85991"/>
                </a:lnTo>
                <a:lnTo>
                  <a:pt x="65062" y="85458"/>
                </a:lnTo>
                <a:lnTo>
                  <a:pt x="73405" y="79805"/>
                </a:lnTo>
                <a:lnTo>
                  <a:pt x="75839" y="76657"/>
                </a:lnTo>
                <a:lnTo>
                  <a:pt x="43192" y="76657"/>
                </a:lnTo>
                <a:lnTo>
                  <a:pt x="34046" y="74348"/>
                </a:lnTo>
                <a:lnTo>
                  <a:pt x="27183" y="67987"/>
                </a:lnTo>
                <a:lnTo>
                  <a:pt x="22893" y="58429"/>
                </a:lnTo>
                <a:lnTo>
                  <a:pt x="21543" y="47193"/>
                </a:lnTo>
                <a:lnTo>
                  <a:pt x="21611" y="45326"/>
                </a:lnTo>
                <a:lnTo>
                  <a:pt x="22929" y="34688"/>
                </a:lnTo>
                <a:lnTo>
                  <a:pt x="27197" y="25028"/>
                </a:lnTo>
                <a:lnTo>
                  <a:pt x="34088" y="18510"/>
                </a:lnTo>
                <a:lnTo>
                  <a:pt x="43332" y="16128"/>
                </a:lnTo>
                <a:lnTo>
                  <a:pt x="76938" y="16128"/>
                </a:lnTo>
                <a:lnTo>
                  <a:pt x="75428" y="13466"/>
                </a:lnTo>
                <a:lnTo>
                  <a:pt x="62095" y="3633"/>
                </a:lnTo>
                <a:lnTo>
                  <a:pt x="43865" y="0"/>
                </a:lnTo>
                <a:close/>
              </a:path>
              <a:path w="86994" h="107314">
                <a:moveTo>
                  <a:pt x="76938" y="16128"/>
                </a:moveTo>
                <a:lnTo>
                  <a:pt x="43332" y="16128"/>
                </a:lnTo>
                <a:lnTo>
                  <a:pt x="52563" y="18516"/>
                </a:lnTo>
                <a:lnTo>
                  <a:pt x="59328" y="24979"/>
                </a:lnTo>
                <a:lnTo>
                  <a:pt x="63499" y="34522"/>
                </a:lnTo>
                <a:lnTo>
                  <a:pt x="64824" y="45326"/>
                </a:lnTo>
                <a:lnTo>
                  <a:pt x="64875" y="46520"/>
                </a:lnTo>
                <a:lnTo>
                  <a:pt x="63457" y="58317"/>
                </a:lnTo>
                <a:lnTo>
                  <a:pt x="59204" y="67989"/>
                </a:lnTo>
                <a:lnTo>
                  <a:pt x="52379" y="74360"/>
                </a:lnTo>
                <a:lnTo>
                  <a:pt x="43192" y="76657"/>
                </a:lnTo>
                <a:lnTo>
                  <a:pt x="75839" y="76657"/>
                </a:lnTo>
                <a:lnTo>
                  <a:pt x="80183" y="71040"/>
                </a:lnTo>
                <a:lnTo>
                  <a:pt x="84734" y="59451"/>
                </a:lnTo>
                <a:lnTo>
                  <a:pt x="86398" y="45326"/>
                </a:lnTo>
                <a:lnTo>
                  <a:pt x="83613" y="27898"/>
                </a:lnTo>
                <a:lnTo>
                  <a:pt x="76938" y="161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2633506" y="6333532"/>
            <a:ext cx="73660" cy="91440"/>
          </a:xfrm>
          <a:custGeom>
            <a:avLst/>
            <a:gdLst/>
            <a:ahLst/>
            <a:cxnLst/>
            <a:rect l="l" t="t" r="r" b="b"/>
            <a:pathLst>
              <a:path w="73660" h="91439">
                <a:moveTo>
                  <a:pt x="20383" y="0"/>
                </a:moveTo>
                <a:lnTo>
                  <a:pt x="0" y="0"/>
                </a:lnTo>
                <a:lnTo>
                  <a:pt x="35" y="50393"/>
                </a:lnTo>
                <a:lnTo>
                  <a:pt x="2435" y="68656"/>
                </a:lnTo>
                <a:lnTo>
                  <a:pt x="9494" y="81475"/>
                </a:lnTo>
                <a:lnTo>
                  <a:pt x="20804" y="88919"/>
                </a:lnTo>
                <a:lnTo>
                  <a:pt x="35991" y="91325"/>
                </a:lnTo>
                <a:lnTo>
                  <a:pt x="51741" y="88830"/>
                </a:lnTo>
                <a:lnTo>
                  <a:pt x="63520" y="81260"/>
                </a:lnTo>
                <a:lnTo>
                  <a:pt x="67106" y="75057"/>
                </a:lnTo>
                <a:lnTo>
                  <a:pt x="36652" y="75057"/>
                </a:lnTo>
                <a:lnTo>
                  <a:pt x="29722" y="73586"/>
                </a:lnTo>
                <a:lnTo>
                  <a:pt x="24617" y="69192"/>
                </a:lnTo>
                <a:lnTo>
                  <a:pt x="21462" y="61898"/>
                </a:lnTo>
                <a:lnTo>
                  <a:pt x="20383" y="51727"/>
                </a:lnTo>
                <a:lnTo>
                  <a:pt x="20383" y="0"/>
                </a:lnTo>
                <a:close/>
              </a:path>
              <a:path w="73660" h="91439">
                <a:moveTo>
                  <a:pt x="73456" y="0"/>
                </a:moveTo>
                <a:lnTo>
                  <a:pt x="53187" y="0"/>
                </a:lnTo>
                <a:lnTo>
                  <a:pt x="53187" y="51727"/>
                </a:lnTo>
                <a:lnTo>
                  <a:pt x="52104" y="62064"/>
                </a:lnTo>
                <a:lnTo>
                  <a:pt x="48920" y="69340"/>
                </a:lnTo>
                <a:lnTo>
                  <a:pt x="43736" y="73642"/>
                </a:lnTo>
                <a:lnTo>
                  <a:pt x="36652" y="75057"/>
                </a:lnTo>
                <a:lnTo>
                  <a:pt x="67106" y="75057"/>
                </a:lnTo>
                <a:lnTo>
                  <a:pt x="70901" y="68490"/>
                </a:lnTo>
                <a:lnTo>
                  <a:pt x="73456" y="50393"/>
                </a:lnTo>
                <a:lnTo>
                  <a:pt x="73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2714042" y="6333528"/>
            <a:ext cx="82550" cy="90170"/>
          </a:xfrm>
          <a:custGeom>
            <a:avLst/>
            <a:gdLst/>
            <a:ahLst/>
            <a:cxnLst/>
            <a:rect l="l" t="t" r="r" b="b"/>
            <a:pathLst>
              <a:path w="82550" h="90170">
                <a:moveTo>
                  <a:pt x="54127" y="0"/>
                </a:moveTo>
                <a:lnTo>
                  <a:pt x="27457" y="0"/>
                </a:lnTo>
                <a:lnTo>
                  <a:pt x="0" y="89865"/>
                </a:lnTo>
                <a:lnTo>
                  <a:pt x="21056" y="89865"/>
                </a:lnTo>
                <a:lnTo>
                  <a:pt x="27457" y="66801"/>
                </a:lnTo>
                <a:lnTo>
                  <a:pt x="74840" y="66801"/>
                </a:lnTo>
                <a:lnTo>
                  <a:pt x="70126" y="51600"/>
                </a:lnTo>
                <a:lnTo>
                  <a:pt x="30403" y="51600"/>
                </a:lnTo>
                <a:lnTo>
                  <a:pt x="37225" y="27203"/>
                </a:lnTo>
                <a:lnTo>
                  <a:pt x="38519" y="20535"/>
                </a:lnTo>
                <a:lnTo>
                  <a:pt x="39865" y="15201"/>
                </a:lnTo>
                <a:lnTo>
                  <a:pt x="58840" y="15201"/>
                </a:lnTo>
                <a:lnTo>
                  <a:pt x="54127" y="0"/>
                </a:lnTo>
                <a:close/>
              </a:path>
              <a:path w="82550" h="90170">
                <a:moveTo>
                  <a:pt x="74840" y="66801"/>
                </a:moveTo>
                <a:lnTo>
                  <a:pt x="53187" y="66801"/>
                </a:lnTo>
                <a:lnTo>
                  <a:pt x="60121" y="89865"/>
                </a:lnTo>
                <a:lnTo>
                  <a:pt x="81991" y="89865"/>
                </a:lnTo>
                <a:lnTo>
                  <a:pt x="74840" y="66801"/>
                </a:lnTo>
                <a:close/>
              </a:path>
              <a:path w="82550" h="90170">
                <a:moveTo>
                  <a:pt x="58840" y="15201"/>
                </a:moveTo>
                <a:lnTo>
                  <a:pt x="40119" y="15201"/>
                </a:lnTo>
                <a:lnTo>
                  <a:pt x="41452" y="20535"/>
                </a:lnTo>
                <a:lnTo>
                  <a:pt x="43107" y="27343"/>
                </a:lnTo>
                <a:lnTo>
                  <a:pt x="44653" y="32537"/>
                </a:lnTo>
                <a:lnTo>
                  <a:pt x="50253" y="51600"/>
                </a:lnTo>
                <a:lnTo>
                  <a:pt x="70126" y="51600"/>
                </a:lnTo>
                <a:lnTo>
                  <a:pt x="58840" y="15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2808049" y="6332867"/>
            <a:ext cx="80010" cy="92075"/>
          </a:xfrm>
          <a:custGeom>
            <a:avLst/>
            <a:gdLst/>
            <a:ahLst/>
            <a:cxnLst/>
            <a:rect l="l" t="t" r="r" b="b"/>
            <a:pathLst>
              <a:path w="80010" h="92075">
                <a:moveTo>
                  <a:pt x="27457" y="0"/>
                </a:moveTo>
                <a:lnTo>
                  <a:pt x="19888" y="122"/>
                </a:lnTo>
                <a:lnTo>
                  <a:pt x="12680" y="481"/>
                </a:lnTo>
                <a:lnTo>
                  <a:pt x="5997" y="1066"/>
                </a:lnTo>
                <a:lnTo>
                  <a:pt x="0" y="1866"/>
                </a:lnTo>
                <a:lnTo>
                  <a:pt x="0" y="90119"/>
                </a:lnTo>
                <a:lnTo>
                  <a:pt x="5054" y="90792"/>
                </a:lnTo>
                <a:lnTo>
                  <a:pt x="12522" y="91465"/>
                </a:lnTo>
                <a:lnTo>
                  <a:pt x="23075" y="91465"/>
                </a:lnTo>
                <a:lnTo>
                  <a:pt x="64528" y="79857"/>
                </a:lnTo>
                <a:lnTo>
                  <a:pt x="68545" y="75590"/>
                </a:lnTo>
                <a:lnTo>
                  <a:pt x="22123" y="75590"/>
                </a:lnTo>
                <a:lnTo>
                  <a:pt x="20408" y="75183"/>
                </a:lnTo>
                <a:lnTo>
                  <a:pt x="20408" y="16395"/>
                </a:lnTo>
                <a:lnTo>
                  <a:pt x="22123" y="15989"/>
                </a:lnTo>
                <a:lnTo>
                  <a:pt x="25069" y="15595"/>
                </a:lnTo>
                <a:lnTo>
                  <a:pt x="70587" y="15595"/>
                </a:lnTo>
                <a:lnTo>
                  <a:pt x="64261" y="9588"/>
                </a:lnTo>
                <a:lnTo>
                  <a:pt x="57257" y="5336"/>
                </a:lnTo>
                <a:lnTo>
                  <a:pt x="49012" y="2346"/>
                </a:lnTo>
                <a:lnTo>
                  <a:pt x="39191" y="580"/>
                </a:lnTo>
                <a:lnTo>
                  <a:pt x="27457" y="0"/>
                </a:lnTo>
                <a:close/>
              </a:path>
              <a:path w="80010" h="92075">
                <a:moveTo>
                  <a:pt x="70587" y="15595"/>
                </a:moveTo>
                <a:lnTo>
                  <a:pt x="29591" y="15595"/>
                </a:lnTo>
                <a:lnTo>
                  <a:pt x="41400" y="17429"/>
                </a:lnTo>
                <a:lnTo>
                  <a:pt x="50331" y="22863"/>
                </a:lnTo>
                <a:lnTo>
                  <a:pt x="55960" y="31797"/>
                </a:lnTo>
                <a:lnTo>
                  <a:pt x="57861" y="44132"/>
                </a:lnTo>
                <a:lnTo>
                  <a:pt x="55698" y="58120"/>
                </a:lnTo>
                <a:lnTo>
                  <a:pt x="49560" y="67957"/>
                </a:lnTo>
                <a:lnTo>
                  <a:pt x="39971" y="73746"/>
                </a:lnTo>
                <a:lnTo>
                  <a:pt x="27457" y="75590"/>
                </a:lnTo>
                <a:lnTo>
                  <a:pt x="68545" y="75590"/>
                </a:lnTo>
                <a:lnTo>
                  <a:pt x="70521" y="73491"/>
                </a:lnTo>
                <a:lnTo>
                  <a:pt x="75249" y="65354"/>
                </a:lnTo>
                <a:lnTo>
                  <a:pt x="78350" y="55368"/>
                </a:lnTo>
                <a:lnTo>
                  <a:pt x="79463" y="43459"/>
                </a:lnTo>
                <a:lnTo>
                  <a:pt x="78401" y="32450"/>
                </a:lnTo>
                <a:lnTo>
                  <a:pt x="75363" y="23175"/>
                </a:lnTo>
                <a:lnTo>
                  <a:pt x="70587" y="15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2900857" y="6332867"/>
            <a:ext cx="67945" cy="90805"/>
          </a:xfrm>
          <a:custGeom>
            <a:avLst/>
            <a:gdLst/>
            <a:ahLst/>
            <a:cxnLst/>
            <a:rect l="l" t="t" r="r" b="b"/>
            <a:pathLst>
              <a:path w="67944" h="90804">
                <a:moveTo>
                  <a:pt x="27063" y="0"/>
                </a:moveTo>
                <a:lnTo>
                  <a:pt x="19195" y="141"/>
                </a:lnTo>
                <a:lnTo>
                  <a:pt x="11931" y="533"/>
                </a:lnTo>
                <a:lnTo>
                  <a:pt x="5468" y="1125"/>
                </a:lnTo>
                <a:lnTo>
                  <a:pt x="0" y="1866"/>
                </a:lnTo>
                <a:lnTo>
                  <a:pt x="0" y="90525"/>
                </a:lnTo>
                <a:lnTo>
                  <a:pt x="20129" y="90525"/>
                </a:lnTo>
                <a:lnTo>
                  <a:pt x="20129" y="55194"/>
                </a:lnTo>
                <a:lnTo>
                  <a:pt x="57264" y="55194"/>
                </a:lnTo>
                <a:lnTo>
                  <a:pt x="54787" y="50926"/>
                </a:lnTo>
                <a:lnTo>
                  <a:pt x="48526" y="48399"/>
                </a:lnTo>
                <a:lnTo>
                  <a:pt x="48526" y="47993"/>
                </a:lnTo>
                <a:lnTo>
                  <a:pt x="54268" y="44968"/>
                </a:lnTo>
                <a:lnTo>
                  <a:pt x="58990" y="40525"/>
                </a:lnTo>
                <a:lnTo>
                  <a:pt x="20129" y="40525"/>
                </a:lnTo>
                <a:lnTo>
                  <a:pt x="20129" y="15735"/>
                </a:lnTo>
                <a:lnTo>
                  <a:pt x="21590" y="15455"/>
                </a:lnTo>
                <a:lnTo>
                  <a:pt x="24396" y="15062"/>
                </a:lnTo>
                <a:lnTo>
                  <a:pt x="63209" y="15062"/>
                </a:lnTo>
                <a:lnTo>
                  <a:pt x="61468" y="11328"/>
                </a:lnTo>
                <a:lnTo>
                  <a:pt x="56134" y="7061"/>
                </a:lnTo>
                <a:lnTo>
                  <a:pt x="50766" y="3820"/>
                </a:lnTo>
                <a:lnTo>
                  <a:pt x="44199" y="1630"/>
                </a:lnTo>
                <a:lnTo>
                  <a:pt x="36331" y="390"/>
                </a:lnTo>
                <a:lnTo>
                  <a:pt x="27063" y="0"/>
                </a:lnTo>
                <a:close/>
              </a:path>
              <a:path w="67944" h="90804">
                <a:moveTo>
                  <a:pt x="57264" y="55194"/>
                </a:moveTo>
                <a:lnTo>
                  <a:pt x="26263" y="55194"/>
                </a:lnTo>
                <a:lnTo>
                  <a:pt x="34531" y="55321"/>
                </a:lnTo>
                <a:lnTo>
                  <a:pt x="38392" y="58394"/>
                </a:lnTo>
                <a:lnTo>
                  <a:pt x="40792" y="69595"/>
                </a:lnTo>
                <a:lnTo>
                  <a:pt x="43459" y="80657"/>
                </a:lnTo>
                <a:lnTo>
                  <a:pt x="45593" y="87985"/>
                </a:lnTo>
                <a:lnTo>
                  <a:pt x="47066" y="90525"/>
                </a:lnTo>
                <a:lnTo>
                  <a:pt x="67868" y="90525"/>
                </a:lnTo>
                <a:lnTo>
                  <a:pt x="66380" y="86529"/>
                </a:lnTo>
                <a:lnTo>
                  <a:pt x="64593" y="80357"/>
                </a:lnTo>
                <a:lnTo>
                  <a:pt x="60528" y="65189"/>
                </a:lnTo>
                <a:lnTo>
                  <a:pt x="58267" y="56921"/>
                </a:lnTo>
                <a:lnTo>
                  <a:pt x="57264" y="55194"/>
                </a:lnTo>
                <a:close/>
              </a:path>
              <a:path w="67944" h="90804">
                <a:moveTo>
                  <a:pt x="63209" y="15062"/>
                </a:moveTo>
                <a:lnTo>
                  <a:pt x="29324" y="15062"/>
                </a:lnTo>
                <a:lnTo>
                  <a:pt x="38658" y="15201"/>
                </a:lnTo>
                <a:lnTo>
                  <a:pt x="44259" y="19329"/>
                </a:lnTo>
                <a:lnTo>
                  <a:pt x="44259" y="35471"/>
                </a:lnTo>
                <a:lnTo>
                  <a:pt x="38265" y="40525"/>
                </a:lnTo>
                <a:lnTo>
                  <a:pt x="58990" y="40525"/>
                </a:lnTo>
                <a:lnTo>
                  <a:pt x="59358" y="40179"/>
                </a:lnTo>
                <a:lnTo>
                  <a:pt x="62998" y="33766"/>
                </a:lnTo>
                <a:lnTo>
                  <a:pt x="64389" y="25869"/>
                </a:lnTo>
                <a:lnTo>
                  <a:pt x="64389" y="17589"/>
                </a:lnTo>
                <a:lnTo>
                  <a:pt x="63209" y="15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2974602" y="6333528"/>
            <a:ext cx="82550" cy="90170"/>
          </a:xfrm>
          <a:custGeom>
            <a:avLst/>
            <a:gdLst/>
            <a:ahLst/>
            <a:cxnLst/>
            <a:rect l="l" t="t" r="r" b="b"/>
            <a:pathLst>
              <a:path w="82550" h="90170">
                <a:moveTo>
                  <a:pt x="54127" y="0"/>
                </a:moveTo>
                <a:lnTo>
                  <a:pt x="27457" y="0"/>
                </a:lnTo>
                <a:lnTo>
                  <a:pt x="0" y="89865"/>
                </a:lnTo>
                <a:lnTo>
                  <a:pt x="21056" y="89865"/>
                </a:lnTo>
                <a:lnTo>
                  <a:pt x="27457" y="66801"/>
                </a:lnTo>
                <a:lnTo>
                  <a:pt x="74840" y="66801"/>
                </a:lnTo>
                <a:lnTo>
                  <a:pt x="70126" y="51600"/>
                </a:lnTo>
                <a:lnTo>
                  <a:pt x="30403" y="51600"/>
                </a:lnTo>
                <a:lnTo>
                  <a:pt x="37225" y="27203"/>
                </a:lnTo>
                <a:lnTo>
                  <a:pt x="38519" y="20535"/>
                </a:lnTo>
                <a:lnTo>
                  <a:pt x="39865" y="15201"/>
                </a:lnTo>
                <a:lnTo>
                  <a:pt x="58840" y="15201"/>
                </a:lnTo>
                <a:lnTo>
                  <a:pt x="54127" y="0"/>
                </a:lnTo>
                <a:close/>
              </a:path>
              <a:path w="82550" h="90170">
                <a:moveTo>
                  <a:pt x="74840" y="66801"/>
                </a:moveTo>
                <a:lnTo>
                  <a:pt x="53187" y="66801"/>
                </a:lnTo>
                <a:lnTo>
                  <a:pt x="60121" y="89865"/>
                </a:lnTo>
                <a:lnTo>
                  <a:pt x="81991" y="89865"/>
                </a:lnTo>
                <a:lnTo>
                  <a:pt x="74840" y="66801"/>
                </a:lnTo>
                <a:close/>
              </a:path>
              <a:path w="82550" h="90170">
                <a:moveTo>
                  <a:pt x="58840" y="15201"/>
                </a:moveTo>
                <a:lnTo>
                  <a:pt x="40132" y="15201"/>
                </a:lnTo>
                <a:lnTo>
                  <a:pt x="41465" y="20535"/>
                </a:lnTo>
                <a:lnTo>
                  <a:pt x="43107" y="27343"/>
                </a:lnTo>
                <a:lnTo>
                  <a:pt x="44653" y="32537"/>
                </a:lnTo>
                <a:lnTo>
                  <a:pt x="50253" y="51600"/>
                </a:lnTo>
                <a:lnTo>
                  <a:pt x="70126" y="51600"/>
                </a:lnTo>
                <a:lnTo>
                  <a:pt x="58840" y="15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3066596" y="6333533"/>
            <a:ext cx="99695" cy="90170"/>
          </a:xfrm>
          <a:custGeom>
            <a:avLst/>
            <a:gdLst/>
            <a:ahLst/>
            <a:cxnLst/>
            <a:rect l="l" t="t" r="r" b="b"/>
            <a:pathLst>
              <a:path w="99694" h="90170">
                <a:moveTo>
                  <a:pt x="32816" y="0"/>
                </a:moveTo>
                <a:lnTo>
                  <a:pt x="5740" y="0"/>
                </a:lnTo>
                <a:lnTo>
                  <a:pt x="0" y="89865"/>
                </a:lnTo>
                <a:lnTo>
                  <a:pt x="18808" y="89865"/>
                </a:lnTo>
                <a:lnTo>
                  <a:pt x="20533" y="53327"/>
                </a:lnTo>
                <a:lnTo>
                  <a:pt x="20864" y="46968"/>
                </a:lnTo>
                <a:lnTo>
                  <a:pt x="22009" y="18529"/>
                </a:lnTo>
                <a:lnTo>
                  <a:pt x="38245" y="18529"/>
                </a:lnTo>
                <a:lnTo>
                  <a:pt x="32816" y="0"/>
                </a:lnTo>
                <a:close/>
              </a:path>
              <a:path w="99694" h="90170">
                <a:moveTo>
                  <a:pt x="95278" y="18529"/>
                </a:moveTo>
                <a:lnTo>
                  <a:pt x="77203" y="18529"/>
                </a:lnTo>
                <a:lnTo>
                  <a:pt x="77302" y="29857"/>
                </a:lnTo>
                <a:lnTo>
                  <a:pt x="79324" y="89865"/>
                </a:lnTo>
                <a:lnTo>
                  <a:pt x="99199" y="89865"/>
                </a:lnTo>
                <a:lnTo>
                  <a:pt x="95278" y="18529"/>
                </a:lnTo>
                <a:close/>
              </a:path>
              <a:path w="99694" h="90170">
                <a:moveTo>
                  <a:pt x="38245" y="18529"/>
                </a:moveTo>
                <a:lnTo>
                  <a:pt x="22275" y="18529"/>
                </a:lnTo>
                <a:lnTo>
                  <a:pt x="24035" y="27476"/>
                </a:lnTo>
                <a:lnTo>
                  <a:pt x="26044" y="36509"/>
                </a:lnTo>
                <a:lnTo>
                  <a:pt x="28385" y="46010"/>
                </a:lnTo>
                <a:lnTo>
                  <a:pt x="30992" y="55727"/>
                </a:lnTo>
                <a:lnTo>
                  <a:pt x="40004" y="88392"/>
                </a:lnTo>
                <a:lnTo>
                  <a:pt x="55867" y="88392"/>
                </a:lnTo>
                <a:lnTo>
                  <a:pt x="64057" y="62128"/>
                </a:lnTo>
                <a:lnTo>
                  <a:pt x="49212" y="62128"/>
                </a:lnTo>
                <a:lnTo>
                  <a:pt x="47387" y="53327"/>
                </a:lnTo>
                <a:lnTo>
                  <a:pt x="45467" y="45061"/>
                </a:lnTo>
                <a:lnTo>
                  <a:pt x="43258" y="36280"/>
                </a:lnTo>
                <a:lnTo>
                  <a:pt x="41564" y="29857"/>
                </a:lnTo>
                <a:lnTo>
                  <a:pt x="38245" y="18529"/>
                </a:lnTo>
                <a:close/>
              </a:path>
              <a:path w="99694" h="90170">
                <a:moveTo>
                  <a:pt x="94259" y="0"/>
                </a:moveTo>
                <a:lnTo>
                  <a:pt x="67741" y="0"/>
                </a:lnTo>
                <a:lnTo>
                  <a:pt x="58100" y="29997"/>
                </a:lnTo>
                <a:lnTo>
                  <a:pt x="55855" y="37923"/>
                </a:lnTo>
                <a:lnTo>
                  <a:pt x="53436" y="46968"/>
                </a:lnTo>
                <a:lnTo>
                  <a:pt x="51195" y="55727"/>
                </a:lnTo>
                <a:lnTo>
                  <a:pt x="49606" y="62128"/>
                </a:lnTo>
                <a:lnTo>
                  <a:pt x="64057" y="62128"/>
                </a:lnTo>
                <a:lnTo>
                  <a:pt x="66801" y="53327"/>
                </a:lnTo>
                <a:lnTo>
                  <a:pt x="69438" y="45061"/>
                </a:lnTo>
                <a:lnTo>
                  <a:pt x="72056" y="36280"/>
                </a:lnTo>
                <a:lnTo>
                  <a:pt x="74545" y="27324"/>
                </a:lnTo>
                <a:lnTo>
                  <a:pt x="76796" y="18529"/>
                </a:lnTo>
                <a:lnTo>
                  <a:pt x="95278" y="18529"/>
                </a:lnTo>
                <a:lnTo>
                  <a:pt x="94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3181422" y="6333530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5" h="90170">
                <a:moveTo>
                  <a:pt x="55460" y="0"/>
                </a:moveTo>
                <a:lnTo>
                  <a:pt x="0" y="0"/>
                </a:lnTo>
                <a:lnTo>
                  <a:pt x="0" y="89865"/>
                </a:lnTo>
                <a:lnTo>
                  <a:pt x="57327" y="89865"/>
                </a:lnTo>
                <a:lnTo>
                  <a:pt x="57327" y="73202"/>
                </a:lnTo>
                <a:lnTo>
                  <a:pt x="20396" y="73202"/>
                </a:lnTo>
                <a:lnTo>
                  <a:pt x="20396" y="51866"/>
                </a:lnTo>
                <a:lnTo>
                  <a:pt x="53454" y="51866"/>
                </a:lnTo>
                <a:lnTo>
                  <a:pt x="53454" y="35331"/>
                </a:lnTo>
                <a:lnTo>
                  <a:pt x="20396" y="35331"/>
                </a:lnTo>
                <a:lnTo>
                  <a:pt x="20396" y="16675"/>
                </a:lnTo>
                <a:lnTo>
                  <a:pt x="55460" y="16675"/>
                </a:lnTo>
                <a:lnTo>
                  <a:pt x="5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3252637" y="6333528"/>
            <a:ext cx="74930" cy="90170"/>
          </a:xfrm>
          <a:custGeom>
            <a:avLst/>
            <a:gdLst/>
            <a:ahLst/>
            <a:cxnLst/>
            <a:rect l="l" t="t" r="r" b="b"/>
            <a:pathLst>
              <a:path w="74929" h="90170">
                <a:moveTo>
                  <a:pt x="23723" y="0"/>
                </a:moveTo>
                <a:lnTo>
                  <a:pt x="0" y="0"/>
                </a:lnTo>
                <a:lnTo>
                  <a:pt x="0" y="89865"/>
                </a:lnTo>
                <a:lnTo>
                  <a:pt x="18656" y="89865"/>
                </a:lnTo>
                <a:lnTo>
                  <a:pt x="18539" y="47677"/>
                </a:lnTo>
                <a:lnTo>
                  <a:pt x="18456" y="42152"/>
                </a:lnTo>
                <a:lnTo>
                  <a:pt x="18161" y="31520"/>
                </a:lnTo>
                <a:lnTo>
                  <a:pt x="17856" y="23609"/>
                </a:lnTo>
                <a:lnTo>
                  <a:pt x="18249" y="23469"/>
                </a:lnTo>
                <a:lnTo>
                  <a:pt x="37028" y="23469"/>
                </a:lnTo>
                <a:lnTo>
                  <a:pt x="23723" y="0"/>
                </a:lnTo>
                <a:close/>
              </a:path>
              <a:path w="74929" h="90170">
                <a:moveTo>
                  <a:pt x="37028" y="23469"/>
                </a:moveTo>
                <a:lnTo>
                  <a:pt x="18249" y="23469"/>
                </a:lnTo>
                <a:lnTo>
                  <a:pt x="21797" y="31520"/>
                </a:lnTo>
                <a:lnTo>
                  <a:pt x="25706" y="39685"/>
                </a:lnTo>
                <a:lnTo>
                  <a:pt x="29788" y="47677"/>
                </a:lnTo>
                <a:lnTo>
                  <a:pt x="33858" y="55206"/>
                </a:lnTo>
                <a:lnTo>
                  <a:pt x="53060" y="89865"/>
                </a:lnTo>
                <a:lnTo>
                  <a:pt x="74383" y="89865"/>
                </a:lnTo>
                <a:lnTo>
                  <a:pt x="74383" y="63728"/>
                </a:lnTo>
                <a:lnTo>
                  <a:pt x="57048" y="63728"/>
                </a:lnTo>
                <a:lnTo>
                  <a:pt x="53826" y="55978"/>
                </a:lnTo>
                <a:lnTo>
                  <a:pt x="50225" y="48086"/>
                </a:lnTo>
                <a:lnTo>
                  <a:pt x="46372" y="40316"/>
                </a:lnTo>
                <a:lnTo>
                  <a:pt x="42392" y="32931"/>
                </a:lnTo>
                <a:lnTo>
                  <a:pt x="37028" y="23469"/>
                </a:lnTo>
                <a:close/>
              </a:path>
              <a:path w="74929" h="90170">
                <a:moveTo>
                  <a:pt x="74383" y="0"/>
                </a:moveTo>
                <a:lnTo>
                  <a:pt x="55727" y="0"/>
                </a:lnTo>
                <a:lnTo>
                  <a:pt x="55809" y="36139"/>
                </a:lnTo>
                <a:lnTo>
                  <a:pt x="56091" y="45602"/>
                </a:lnTo>
                <a:lnTo>
                  <a:pt x="56622" y="54765"/>
                </a:lnTo>
                <a:lnTo>
                  <a:pt x="57454" y="63728"/>
                </a:lnTo>
                <a:lnTo>
                  <a:pt x="74383" y="63728"/>
                </a:lnTo>
                <a:lnTo>
                  <a:pt x="7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3361976" y="6350596"/>
            <a:ext cx="20955" cy="73025"/>
          </a:xfrm>
          <a:custGeom>
            <a:avLst/>
            <a:gdLst/>
            <a:ahLst/>
            <a:cxnLst/>
            <a:rect l="l" t="t" r="r" b="b"/>
            <a:pathLst>
              <a:path w="20954" h="73025">
                <a:moveTo>
                  <a:pt x="20396" y="0"/>
                </a:moveTo>
                <a:lnTo>
                  <a:pt x="0" y="0"/>
                </a:lnTo>
                <a:lnTo>
                  <a:pt x="0" y="72796"/>
                </a:lnTo>
                <a:lnTo>
                  <a:pt x="20396" y="72796"/>
                </a:lnTo>
                <a:lnTo>
                  <a:pt x="20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3337847" y="6333528"/>
            <a:ext cx="69215" cy="17145"/>
          </a:xfrm>
          <a:custGeom>
            <a:avLst/>
            <a:gdLst/>
            <a:ahLst/>
            <a:cxnLst/>
            <a:rect l="l" t="t" r="r" b="b"/>
            <a:pathLst>
              <a:path w="69214" h="17145">
                <a:moveTo>
                  <a:pt x="69062" y="0"/>
                </a:moveTo>
                <a:lnTo>
                  <a:pt x="0" y="0"/>
                </a:lnTo>
                <a:lnTo>
                  <a:pt x="0" y="17068"/>
                </a:lnTo>
                <a:lnTo>
                  <a:pt x="69062" y="17068"/>
                </a:lnTo>
                <a:lnTo>
                  <a:pt x="69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3409710" y="6332062"/>
            <a:ext cx="86995" cy="93345"/>
          </a:xfrm>
          <a:custGeom>
            <a:avLst/>
            <a:gdLst/>
            <a:ahLst/>
            <a:cxnLst/>
            <a:rect l="l" t="t" r="r" b="b"/>
            <a:pathLst>
              <a:path w="86995" h="93345">
                <a:moveTo>
                  <a:pt x="43738" y="0"/>
                </a:moveTo>
                <a:lnTo>
                  <a:pt x="25712" y="3566"/>
                </a:lnTo>
                <a:lnTo>
                  <a:pt x="11920" y="13431"/>
                </a:lnTo>
                <a:lnTo>
                  <a:pt x="3103" y="28348"/>
                </a:lnTo>
                <a:lnTo>
                  <a:pt x="0" y="47066"/>
                </a:lnTo>
                <a:lnTo>
                  <a:pt x="2855" y="65013"/>
                </a:lnTo>
                <a:lnTo>
                  <a:pt x="11136" y="79533"/>
                </a:lnTo>
                <a:lnTo>
                  <a:pt x="24415" y="89253"/>
                </a:lnTo>
                <a:lnTo>
                  <a:pt x="42265" y="92798"/>
                </a:lnTo>
                <a:lnTo>
                  <a:pt x="60246" y="89546"/>
                </a:lnTo>
                <a:lnTo>
                  <a:pt x="74185" y="80181"/>
                </a:lnTo>
                <a:lnTo>
                  <a:pt x="76310" y="76669"/>
                </a:lnTo>
                <a:lnTo>
                  <a:pt x="43332" y="76669"/>
                </a:lnTo>
                <a:lnTo>
                  <a:pt x="34179" y="74456"/>
                </a:lnTo>
                <a:lnTo>
                  <a:pt x="27303" y="68265"/>
                </a:lnTo>
                <a:lnTo>
                  <a:pt x="22978" y="58774"/>
                </a:lnTo>
                <a:lnTo>
                  <a:pt x="21526" y="47066"/>
                </a:lnTo>
                <a:lnTo>
                  <a:pt x="21619" y="45465"/>
                </a:lnTo>
                <a:lnTo>
                  <a:pt x="22940" y="34522"/>
                </a:lnTo>
                <a:lnTo>
                  <a:pt x="27192" y="24845"/>
                </a:lnTo>
                <a:lnTo>
                  <a:pt x="34018" y="18443"/>
                </a:lnTo>
                <a:lnTo>
                  <a:pt x="43205" y="16128"/>
                </a:lnTo>
                <a:lnTo>
                  <a:pt x="76945" y="16128"/>
                </a:lnTo>
                <a:lnTo>
                  <a:pt x="75417" y="13431"/>
                </a:lnTo>
                <a:lnTo>
                  <a:pt x="62046" y="3616"/>
                </a:lnTo>
                <a:lnTo>
                  <a:pt x="43738" y="0"/>
                </a:lnTo>
                <a:close/>
              </a:path>
              <a:path w="86995" h="93345">
                <a:moveTo>
                  <a:pt x="76945" y="16128"/>
                </a:moveTo>
                <a:lnTo>
                  <a:pt x="43205" y="16128"/>
                </a:lnTo>
                <a:lnTo>
                  <a:pt x="52504" y="18547"/>
                </a:lnTo>
                <a:lnTo>
                  <a:pt x="59318" y="25079"/>
                </a:lnTo>
                <a:lnTo>
                  <a:pt x="63507" y="34634"/>
                </a:lnTo>
                <a:lnTo>
                  <a:pt x="64853" y="45465"/>
                </a:lnTo>
                <a:lnTo>
                  <a:pt x="64823" y="47066"/>
                </a:lnTo>
                <a:lnTo>
                  <a:pt x="63490" y="58271"/>
                </a:lnTo>
                <a:lnTo>
                  <a:pt x="59282" y="67951"/>
                </a:lnTo>
                <a:lnTo>
                  <a:pt x="52499" y="74354"/>
                </a:lnTo>
                <a:lnTo>
                  <a:pt x="43332" y="76669"/>
                </a:lnTo>
                <a:lnTo>
                  <a:pt x="76310" y="76669"/>
                </a:lnTo>
                <a:lnTo>
                  <a:pt x="83197" y="65291"/>
                </a:lnTo>
                <a:lnTo>
                  <a:pt x="86398" y="45465"/>
                </a:lnTo>
                <a:lnTo>
                  <a:pt x="83613" y="27898"/>
                </a:lnTo>
                <a:lnTo>
                  <a:pt x="76945" y="161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2380198" y="6641147"/>
            <a:ext cx="1108657" cy="122529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2576562" y="6958374"/>
            <a:ext cx="372172" cy="9131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2991543" y="6958239"/>
            <a:ext cx="293766" cy="914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4299675" y="6310604"/>
            <a:ext cx="481116" cy="11425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4260744" y="6645822"/>
            <a:ext cx="365093" cy="9145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4665202" y="6647689"/>
            <a:ext cx="132808" cy="8958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4260744" y="6958237"/>
            <a:ext cx="365093" cy="9145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4665202" y="6960091"/>
            <a:ext cx="153589" cy="8960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5756918" y="6332070"/>
            <a:ext cx="359097" cy="106794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6158567" y="6333528"/>
            <a:ext cx="352428" cy="8987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5588773" y="6644485"/>
            <a:ext cx="81878" cy="9265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5690913" y="6645961"/>
            <a:ext cx="67462" cy="898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5778660" y="6645295"/>
            <a:ext cx="74295" cy="91440"/>
          </a:xfrm>
          <a:custGeom>
            <a:avLst/>
            <a:gdLst/>
            <a:ahLst/>
            <a:cxnLst/>
            <a:rect l="l" t="t" r="r" b="b"/>
            <a:pathLst>
              <a:path w="74295" h="91440">
                <a:moveTo>
                  <a:pt x="24663" y="0"/>
                </a:moveTo>
                <a:lnTo>
                  <a:pt x="15468" y="0"/>
                </a:lnTo>
                <a:lnTo>
                  <a:pt x="7073" y="787"/>
                </a:lnTo>
                <a:lnTo>
                  <a:pt x="0" y="1854"/>
                </a:lnTo>
                <a:lnTo>
                  <a:pt x="0" y="90258"/>
                </a:lnTo>
                <a:lnTo>
                  <a:pt x="5867" y="90919"/>
                </a:lnTo>
                <a:lnTo>
                  <a:pt x="12801" y="91325"/>
                </a:lnTo>
                <a:lnTo>
                  <a:pt x="21056" y="91325"/>
                </a:lnTo>
                <a:lnTo>
                  <a:pt x="33457" y="90484"/>
                </a:lnTo>
                <a:lnTo>
                  <a:pt x="44330" y="88003"/>
                </a:lnTo>
                <a:lnTo>
                  <a:pt x="53501" y="83947"/>
                </a:lnTo>
                <a:lnTo>
                  <a:pt x="56066" y="81991"/>
                </a:lnTo>
                <a:lnTo>
                  <a:pt x="18796" y="81991"/>
                </a:lnTo>
                <a:lnTo>
                  <a:pt x="14541" y="81851"/>
                </a:lnTo>
                <a:lnTo>
                  <a:pt x="11595" y="81318"/>
                </a:lnTo>
                <a:lnTo>
                  <a:pt x="11595" y="10388"/>
                </a:lnTo>
                <a:lnTo>
                  <a:pt x="14655" y="9715"/>
                </a:lnTo>
                <a:lnTo>
                  <a:pt x="19202" y="9194"/>
                </a:lnTo>
                <a:lnTo>
                  <a:pt x="58315" y="9194"/>
                </a:lnTo>
                <a:lnTo>
                  <a:pt x="54395" y="6349"/>
                </a:lnTo>
                <a:lnTo>
                  <a:pt x="46158" y="2846"/>
                </a:lnTo>
                <a:lnTo>
                  <a:pt x="36272" y="717"/>
                </a:lnTo>
                <a:lnTo>
                  <a:pt x="24663" y="0"/>
                </a:lnTo>
                <a:close/>
              </a:path>
              <a:path w="74295" h="91440">
                <a:moveTo>
                  <a:pt x="58315" y="9194"/>
                </a:moveTo>
                <a:lnTo>
                  <a:pt x="25196" y="9194"/>
                </a:lnTo>
                <a:lnTo>
                  <a:pt x="41253" y="11629"/>
                </a:lnTo>
                <a:lnTo>
                  <a:pt x="52644" y="18575"/>
                </a:lnTo>
                <a:lnTo>
                  <a:pt x="59411" y="29495"/>
                </a:lnTo>
                <a:lnTo>
                  <a:pt x="61594" y="43853"/>
                </a:lnTo>
                <a:lnTo>
                  <a:pt x="59104" y="60050"/>
                </a:lnTo>
                <a:lnTo>
                  <a:pt x="51763" y="72023"/>
                </a:lnTo>
                <a:lnTo>
                  <a:pt x="39772" y="79445"/>
                </a:lnTo>
                <a:lnTo>
                  <a:pt x="23329" y="81991"/>
                </a:lnTo>
                <a:lnTo>
                  <a:pt x="56066" y="81991"/>
                </a:lnTo>
                <a:lnTo>
                  <a:pt x="73736" y="43446"/>
                </a:lnTo>
                <a:lnTo>
                  <a:pt x="72879" y="33307"/>
                </a:lnTo>
                <a:lnTo>
                  <a:pt x="70394" y="24617"/>
                </a:lnTo>
                <a:lnTo>
                  <a:pt x="66412" y="17277"/>
                </a:lnTo>
                <a:lnTo>
                  <a:pt x="61061" y="11188"/>
                </a:lnTo>
                <a:lnTo>
                  <a:pt x="58315" y="9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5873273" y="6645961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65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5894003" y="6644482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09">
                <a:moveTo>
                  <a:pt x="58127" y="0"/>
                </a:moveTo>
                <a:lnTo>
                  <a:pt x="46926" y="0"/>
                </a:lnTo>
                <a:lnTo>
                  <a:pt x="27844" y="3418"/>
                </a:lnTo>
                <a:lnTo>
                  <a:pt x="13019" y="13049"/>
                </a:lnTo>
                <a:lnTo>
                  <a:pt x="3415" y="27957"/>
                </a:lnTo>
                <a:lnTo>
                  <a:pt x="0" y="47205"/>
                </a:lnTo>
                <a:lnTo>
                  <a:pt x="3376" y="66732"/>
                </a:lnTo>
                <a:lnTo>
                  <a:pt x="12703" y="80976"/>
                </a:lnTo>
                <a:lnTo>
                  <a:pt x="26778" y="89698"/>
                </a:lnTo>
                <a:lnTo>
                  <a:pt x="44399" y="92659"/>
                </a:lnTo>
                <a:lnTo>
                  <a:pt x="55333" y="92659"/>
                </a:lnTo>
                <a:lnTo>
                  <a:pt x="63868" y="90525"/>
                </a:lnTo>
                <a:lnTo>
                  <a:pt x="68135" y="88392"/>
                </a:lnTo>
                <a:lnTo>
                  <a:pt x="66709" y="82931"/>
                </a:lnTo>
                <a:lnTo>
                  <a:pt x="46799" y="82931"/>
                </a:lnTo>
                <a:lnTo>
                  <a:pt x="32183" y="80378"/>
                </a:lnTo>
                <a:lnTo>
                  <a:pt x="21337" y="73113"/>
                </a:lnTo>
                <a:lnTo>
                  <a:pt x="14590" y="61724"/>
                </a:lnTo>
                <a:lnTo>
                  <a:pt x="12268" y="46799"/>
                </a:lnTo>
                <a:lnTo>
                  <a:pt x="14784" y="31054"/>
                </a:lnTo>
                <a:lnTo>
                  <a:pt x="21899" y="19421"/>
                </a:lnTo>
                <a:lnTo>
                  <a:pt x="32965" y="12213"/>
                </a:lnTo>
                <a:lnTo>
                  <a:pt x="47332" y="9740"/>
                </a:lnTo>
                <a:lnTo>
                  <a:pt x="66569" y="9740"/>
                </a:lnTo>
                <a:lnTo>
                  <a:pt x="68262" y="4000"/>
                </a:lnTo>
                <a:lnTo>
                  <a:pt x="65201" y="2400"/>
                </a:lnTo>
                <a:lnTo>
                  <a:pt x="58127" y="0"/>
                </a:lnTo>
                <a:close/>
              </a:path>
              <a:path w="68579" h="92709">
                <a:moveTo>
                  <a:pt x="65735" y="79197"/>
                </a:moveTo>
                <a:lnTo>
                  <a:pt x="61061" y="81470"/>
                </a:lnTo>
                <a:lnTo>
                  <a:pt x="53860" y="82931"/>
                </a:lnTo>
                <a:lnTo>
                  <a:pt x="66709" y="82931"/>
                </a:lnTo>
                <a:lnTo>
                  <a:pt x="65735" y="79197"/>
                </a:lnTo>
                <a:close/>
              </a:path>
              <a:path w="68579" h="92709">
                <a:moveTo>
                  <a:pt x="66569" y="9740"/>
                </a:moveTo>
                <a:lnTo>
                  <a:pt x="54800" y="9740"/>
                </a:lnTo>
                <a:lnTo>
                  <a:pt x="61061" y="11341"/>
                </a:lnTo>
                <a:lnTo>
                  <a:pt x="65468" y="13474"/>
                </a:lnTo>
                <a:lnTo>
                  <a:pt x="66569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5970408" y="6645954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38" y="0"/>
                </a:moveTo>
                <a:lnTo>
                  <a:pt x="30543" y="0"/>
                </a:lnTo>
                <a:lnTo>
                  <a:pt x="0" y="89865"/>
                </a:lnTo>
                <a:lnTo>
                  <a:pt x="12014" y="89865"/>
                </a:lnTo>
                <a:lnTo>
                  <a:pt x="21336" y="61595"/>
                </a:lnTo>
                <a:lnTo>
                  <a:pt x="65552" y="61595"/>
                </a:lnTo>
                <a:lnTo>
                  <a:pt x="62458" y="52527"/>
                </a:lnTo>
                <a:lnTo>
                  <a:pt x="23736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72" y="15455"/>
                </a:lnTo>
                <a:lnTo>
                  <a:pt x="37071" y="10261"/>
                </a:lnTo>
                <a:lnTo>
                  <a:pt x="48039" y="10261"/>
                </a:lnTo>
                <a:lnTo>
                  <a:pt x="44538" y="0"/>
                </a:lnTo>
                <a:close/>
              </a:path>
              <a:path w="75564" h="90170">
                <a:moveTo>
                  <a:pt x="65552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52" y="61595"/>
                </a:lnTo>
                <a:close/>
              </a:path>
              <a:path w="75564" h="90170">
                <a:moveTo>
                  <a:pt x="48039" y="10261"/>
                </a:moveTo>
                <a:lnTo>
                  <a:pt x="37338" y="10261"/>
                </a:lnTo>
                <a:lnTo>
                  <a:pt x="38706" y="15595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8" y="52527"/>
                </a:lnTo>
                <a:lnTo>
                  <a:pt x="48039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6065625" y="6655818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6038294" y="6645963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22" y="0"/>
                </a:moveTo>
                <a:lnTo>
                  <a:pt x="0" y="0"/>
                </a:lnTo>
                <a:lnTo>
                  <a:pt x="0" y="9855"/>
                </a:lnTo>
                <a:lnTo>
                  <a:pt x="66522" y="9855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6105892" y="6644483"/>
            <a:ext cx="82550" cy="93345"/>
          </a:xfrm>
          <a:custGeom>
            <a:avLst/>
            <a:gdLst/>
            <a:ahLst/>
            <a:cxnLst/>
            <a:rect l="l" t="t" r="r" b="b"/>
            <a:pathLst>
              <a:path w="82550" h="93345">
                <a:moveTo>
                  <a:pt x="41732" y="0"/>
                </a:moveTo>
                <a:lnTo>
                  <a:pt x="25090" y="3362"/>
                </a:lnTo>
                <a:lnTo>
                  <a:pt x="11869" y="12901"/>
                </a:lnTo>
                <a:lnTo>
                  <a:pt x="3147" y="27790"/>
                </a:lnTo>
                <a:lnTo>
                  <a:pt x="0" y="47205"/>
                </a:lnTo>
                <a:lnTo>
                  <a:pt x="2976" y="65800"/>
                </a:lnTo>
                <a:lnTo>
                  <a:pt x="11304" y="80198"/>
                </a:lnTo>
                <a:lnTo>
                  <a:pt x="24083" y="89498"/>
                </a:lnTo>
                <a:lnTo>
                  <a:pt x="40411" y="92798"/>
                </a:lnTo>
                <a:lnTo>
                  <a:pt x="56608" y="89753"/>
                </a:lnTo>
                <a:lnTo>
                  <a:pt x="66066" y="83324"/>
                </a:lnTo>
                <a:lnTo>
                  <a:pt x="41071" y="83324"/>
                </a:lnTo>
                <a:lnTo>
                  <a:pt x="28888" y="80337"/>
                </a:lnTo>
                <a:lnTo>
                  <a:pt x="19883" y="72310"/>
                </a:lnTo>
                <a:lnTo>
                  <a:pt x="14318" y="60714"/>
                </a:lnTo>
                <a:lnTo>
                  <a:pt x="12446" y="47205"/>
                </a:lnTo>
                <a:lnTo>
                  <a:pt x="12525" y="45999"/>
                </a:lnTo>
                <a:lnTo>
                  <a:pt x="14207" y="32751"/>
                </a:lnTo>
                <a:lnTo>
                  <a:pt x="19607" y="20797"/>
                </a:lnTo>
                <a:lnTo>
                  <a:pt x="28604" y="12541"/>
                </a:lnTo>
                <a:lnTo>
                  <a:pt x="41198" y="9461"/>
                </a:lnTo>
                <a:lnTo>
                  <a:pt x="66696" y="9461"/>
                </a:lnTo>
                <a:lnTo>
                  <a:pt x="58397" y="3353"/>
                </a:lnTo>
                <a:lnTo>
                  <a:pt x="41732" y="0"/>
                </a:lnTo>
                <a:close/>
              </a:path>
              <a:path w="82550" h="93345">
                <a:moveTo>
                  <a:pt x="66696" y="9461"/>
                </a:moveTo>
                <a:lnTo>
                  <a:pt x="41198" y="9461"/>
                </a:lnTo>
                <a:lnTo>
                  <a:pt x="53837" y="12659"/>
                </a:lnTo>
                <a:lnTo>
                  <a:pt x="62784" y="21034"/>
                </a:lnTo>
                <a:lnTo>
                  <a:pt x="68103" y="32757"/>
                </a:lnTo>
                <a:lnTo>
                  <a:pt x="69791" y="45465"/>
                </a:lnTo>
                <a:lnTo>
                  <a:pt x="69739" y="46926"/>
                </a:lnTo>
                <a:lnTo>
                  <a:pt x="67951" y="60436"/>
                </a:lnTo>
                <a:lnTo>
                  <a:pt x="62350" y="72326"/>
                </a:lnTo>
                <a:lnTo>
                  <a:pt x="53333" y="80360"/>
                </a:lnTo>
                <a:lnTo>
                  <a:pt x="41071" y="83324"/>
                </a:lnTo>
                <a:lnTo>
                  <a:pt x="66066" y="83324"/>
                </a:lnTo>
                <a:lnTo>
                  <a:pt x="69878" y="80733"/>
                </a:lnTo>
                <a:lnTo>
                  <a:pt x="78848" y="65913"/>
                </a:lnTo>
                <a:lnTo>
                  <a:pt x="82143" y="45465"/>
                </a:lnTo>
                <a:lnTo>
                  <a:pt x="79279" y="27110"/>
                </a:lnTo>
                <a:lnTo>
                  <a:pt x="71139" y="12731"/>
                </a:lnTo>
                <a:lnTo>
                  <a:pt x="66696" y="9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6192836" y="6644487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78" y="0"/>
                </a:moveTo>
                <a:lnTo>
                  <a:pt x="37198" y="0"/>
                </a:lnTo>
                <a:lnTo>
                  <a:pt x="0" y="96659"/>
                </a:lnTo>
                <a:lnTo>
                  <a:pt x="8940" y="96659"/>
                </a:lnTo>
                <a:lnTo>
                  <a:pt x="46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6248845" y="6645957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6312063" y="6645955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56" y="0"/>
                </a:moveTo>
                <a:lnTo>
                  <a:pt x="6261" y="0"/>
                </a:lnTo>
                <a:lnTo>
                  <a:pt x="0" y="89852"/>
                </a:lnTo>
                <a:lnTo>
                  <a:pt x="11061" y="89852"/>
                </a:lnTo>
                <a:lnTo>
                  <a:pt x="13501" y="50393"/>
                </a:lnTo>
                <a:lnTo>
                  <a:pt x="14045" y="40618"/>
                </a:lnTo>
                <a:lnTo>
                  <a:pt x="14524" y="30610"/>
                </a:lnTo>
                <a:lnTo>
                  <a:pt x="14949" y="19625"/>
                </a:lnTo>
                <a:lnTo>
                  <a:pt x="15189" y="11595"/>
                </a:lnTo>
                <a:lnTo>
                  <a:pt x="25146" y="11595"/>
                </a:lnTo>
                <a:lnTo>
                  <a:pt x="21056" y="0"/>
                </a:lnTo>
                <a:close/>
              </a:path>
              <a:path w="92075" h="90170">
                <a:moveTo>
                  <a:pt x="86841" y="11595"/>
                </a:moveTo>
                <a:lnTo>
                  <a:pt x="76796" y="11595"/>
                </a:lnTo>
                <a:lnTo>
                  <a:pt x="76850" y="20634"/>
                </a:lnTo>
                <a:lnTo>
                  <a:pt x="77157" y="30610"/>
                </a:lnTo>
                <a:lnTo>
                  <a:pt x="77628" y="41009"/>
                </a:lnTo>
                <a:lnTo>
                  <a:pt x="78192" y="51697"/>
                </a:lnTo>
                <a:lnTo>
                  <a:pt x="80391" y="89852"/>
                </a:lnTo>
                <a:lnTo>
                  <a:pt x="91719" y="89852"/>
                </a:lnTo>
                <a:lnTo>
                  <a:pt x="86841" y="11595"/>
                </a:lnTo>
                <a:close/>
              </a:path>
              <a:path w="92075" h="90170">
                <a:moveTo>
                  <a:pt x="25146" y="11595"/>
                </a:moveTo>
                <a:lnTo>
                  <a:pt x="15443" y="11595"/>
                </a:lnTo>
                <a:lnTo>
                  <a:pt x="17547" y="19772"/>
                </a:lnTo>
                <a:lnTo>
                  <a:pt x="20007" y="28309"/>
                </a:lnTo>
                <a:lnTo>
                  <a:pt x="22788" y="37221"/>
                </a:lnTo>
                <a:lnTo>
                  <a:pt x="25857" y="46520"/>
                </a:lnTo>
                <a:lnTo>
                  <a:pt x="40386" y="89319"/>
                </a:lnTo>
                <a:lnTo>
                  <a:pt x="49187" y="89319"/>
                </a:lnTo>
                <a:lnTo>
                  <a:pt x="54867" y="73723"/>
                </a:lnTo>
                <a:lnTo>
                  <a:pt x="45453" y="73723"/>
                </a:lnTo>
                <a:lnTo>
                  <a:pt x="43602" y="66617"/>
                </a:lnTo>
                <a:lnTo>
                  <a:pt x="41467" y="59243"/>
                </a:lnTo>
                <a:lnTo>
                  <a:pt x="38984" y="51320"/>
                </a:lnTo>
                <a:lnTo>
                  <a:pt x="36385" y="43459"/>
                </a:lnTo>
                <a:lnTo>
                  <a:pt x="25146" y="11595"/>
                </a:lnTo>
                <a:close/>
              </a:path>
              <a:path w="92075" h="90170">
                <a:moveTo>
                  <a:pt x="86118" y="0"/>
                </a:moveTo>
                <a:lnTo>
                  <a:pt x="71323" y="0"/>
                </a:lnTo>
                <a:lnTo>
                  <a:pt x="55321" y="43459"/>
                </a:lnTo>
                <a:lnTo>
                  <a:pt x="52473" y="51697"/>
                </a:lnTo>
                <a:lnTo>
                  <a:pt x="49937" y="59443"/>
                </a:lnTo>
                <a:lnTo>
                  <a:pt x="47729" y="66764"/>
                </a:lnTo>
                <a:lnTo>
                  <a:pt x="45859" y="73723"/>
                </a:lnTo>
                <a:lnTo>
                  <a:pt x="54867" y="73723"/>
                </a:lnTo>
                <a:lnTo>
                  <a:pt x="68307" y="36644"/>
                </a:lnTo>
                <a:lnTo>
                  <a:pt x="76377" y="11595"/>
                </a:lnTo>
                <a:lnTo>
                  <a:pt x="86841" y="11595"/>
                </a:lnTo>
                <a:lnTo>
                  <a:pt x="86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6413531" y="6645954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26" y="0"/>
                </a:moveTo>
                <a:lnTo>
                  <a:pt x="30543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6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339" y="2078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4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4" h="90170">
                <a:moveTo>
                  <a:pt x="48028" y="10261"/>
                </a:moveTo>
                <a:lnTo>
                  <a:pt x="37338" y="10261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6508736" y="6655818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5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6481405" y="6645963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22" y="0"/>
                </a:moveTo>
                <a:lnTo>
                  <a:pt x="0" y="0"/>
                </a:lnTo>
                <a:lnTo>
                  <a:pt x="0" y="9855"/>
                </a:lnTo>
                <a:lnTo>
                  <a:pt x="66522" y="9855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6557950" y="6645957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6623556" y="6645295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1" y="8928"/>
                </a:lnTo>
                <a:lnTo>
                  <a:pt x="48272" y="7327"/>
                </a:lnTo>
                <a:lnTo>
                  <a:pt x="43583" y="4039"/>
                </a:lnTo>
                <a:lnTo>
                  <a:pt x="37811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54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1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28"/>
                </a:lnTo>
                <a:lnTo>
                  <a:pt x="50081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5588773" y="6956898"/>
            <a:ext cx="81878" cy="9265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5690913" y="6958376"/>
            <a:ext cx="67462" cy="898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5778660" y="6957710"/>
            <a:ext cx="74295" cy="91440"/>
          </a:xfrm>
          <a:custGeom>
            <a:avLst/>
            <a:gdLst/>
            <a:ahLst/>
            <a:cxnLst/>
            <a:rect l="l" t="t" r="r" b="b"/>
            <a:pathLst>
              <a:path w="74295" h="91440">
                <a:moveTo>
                  <a:pt x="24663" y="0"/>
                </a:moveTo>
                <a:lnTo>
                  <a:pt x="15468" y="0"/>
                </a:lnTo>
                <a:lnTo>
                  <a:pt x="7073" y="787"/>
                </a:lnTo>
                <a:lnTo>
                  <a:pt x="0" y="1854"/>
                </a:lnTo>
                <a:lnTo>
                  <a:pt x="0" y="90258"/>
                </a:lnTo>
                <a:lnTo>
                  <a:pt x="5867" y="90919"/>
                </a:lnTo>
                <a:lnTo>
                  <a:pt x="12801" y="91325"/>
                </a:lnTo>
                <a:lnTo>
                  <a:pt x="21056" y="91325"/>
                </a:lnTo>
                <a:lnTo>
                  <a:pt x="33457" y="90484"/>
                </a:lnTo>
                <a:lnTo>
                  <a:pt x="44330" y="88003"/>
                </a:lnTo>
                <a:lnTo>
                  <a:pt x="53501" y="83947"/>
                </a:lnTo>
                <a:lnTo>
                  <a:pt x="56066" y="81991"/>
                </a:lnTo>
                <a:lnTo>
                  <a:pt x="18796" y="81991"/>
                </a:lnTo>
                <a:lnTo>
                  <a:pt x="14541" y="81851"/>
                </a:lnTo>
                <a:lnTo>
                  <a:pt x="11595" y="81318"/>
                </a:lnTo>
                <a:lnTo>
                  <a:pt x="11595" y="10388"/>
                </a:lnTo>
                <a:lnTo>
                  <a:pt x="14655" y="9715"/>
                </a:lnTo>
                <a:lnTo>
                  <a:pt x="19202" y="9194"/>
                </a:lnTo>
                <a:lnTo>
                  <a:pt x="58315" y="9194"/>
                </a:lnTo>
                <a:lnTo>
                  <a:pt x="54395" y="6349"/>
                </a:lnTo>
                <a:lnTo>
                  <a:pt x="46158" y="2846"/>
                </a:lnTo>
                <a:lnTo>
                  <a:pt x="36272" y="717"/>
                </a:lnTo>
                <a:lnTo>
                  <a:pt x="24663" y="0"/>
                </a:lnTo>
                <a:close/>
              </a:path>
              <a:path w="74295" h="91440">
                <a:moveTo>
                  <a:pt x="58315" y="9194"/>
                </a:moveTo>
                <a:lnTo>
                  <a:pt x="25196" y="9194"/>
                </a:lnTo>
                <a:lnTo>
                  <a:pt x="41253" y="11629"/>
                </a:lnTo>
                <a:lnTo>
                  <a:pt x="52644" y="18575"/>
                </a:lnTo>
                <a:lnTo>
                  <a:pt x="59411" y="29495"/>
                </a:lnTo>
                <a:lnTo>
                  <a:pt x="61594" y="43853"/>
                </a:lnTo>
                <a:lnTo>
                  <a:pt x="59104" y="60050"/>
                </a:lnTo>
                <a:lnTo>
                  <a:pt x="51763" y="72023"/>
                </a:lnTo>
                <a:lnTo>
                  <a:pt x="39772" y="79445"/>
                </a:lnTo>
                <a:lnTo>
                  <a:pt x="23329" y="81991"/>
                </a:lnTo>
                <a:lnTo>
                  <a:pt x="56066" y="81991"/>
                </a:lnTo>
                <a:lnTo>
                  <a:pt x="73736" y="43446"/>
                </a:lnTo>
                <a:lnTo>
                  <a:pt x="72879" y="33307"/>
                </a:lnTo>
                <a:lnTo>
                  <a:pt x="70394" y="24617"/>
                </a:lnTo>
                <a:lnTo>
                  <a:pt x="66412" y="17277"/>
                </a:lnTo>
                <a:lnTo>
                  <a:pt x="61061" y="11188"/>
                </a:lnTo>
                <a:lnTo>
                  <a:pt x="58315" y="9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5873273" y="6958368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52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5894003" y="6956897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09">
                <a:moveTo>
                  <a:pt x="58127" y="0"/>
                </a:moveTo>
                <a:lnTo>
                  <a:pt x="46926" y="0"/>
                </a:lnTo>
                <a:lnTo>
                  <a:pt x="27844" y="3418"/>
                </a:lnTo>
                <a:lnTo>
                  <a:pt x="13019" y="13049"/>
                </a:lnTo>
                <a:lnTo>
                  <a:pt x="3415" y="27957"/>
                </a:lnTo>
                <a:lnTo>
                  <a:pt x="0" y="47205"/>
                </a:lnTo>
                <a:lnTo>
                  <a:pt x="3376" y="66732"/>
                </a:lnTo>
                <a:lnTo>
                  <a:pt x="12703" y="80976"/>
                </a:lnTo>
                <a:lnTo>
                  <a:pt x="26778" y="89698"/>
                </a:lnTo>
                <a:lnTo>
                  <a:pt x="44399" y="92659"/>
                </a:lnTo>
                <a:lnTo>
                  <a:pt x="55333" y="92659"/>
                </a:lnTo>
                <a:lnTo>
                  <a:pt x="63868" y="90525"/>
                </a:lnTo>
                <a:lnTo>
                  <a:pt x="68135" y="88392"/>
                </a:lnTo>
                <a:lnTo>
                  <a:pt x="66709" y="82931"/>
                </a:lnTo>
                <a:lnTo>
                  <a:pt x="46799" y="82931"/>
                </a:lnTo>
                <a:lnTo>
                  <a:pt x="32183" y="80378"/>
                </a:lnTo>
                <a:lnTo>
                  <a:pt x="21337" y="73113"/>
                </a:lnTo>
                <a:lnTo>
                  <a:pt x="14590" y="61724"/>
                </a:lnTo>
                <a:lnTo>
                  <a:pt x="12268" y="46799"/>
                </a:lnTo>
                <a:lnTo>
                  <a:pt x="14784" y="31054"/>
                </a:lnTo>
                <a:lnTo>
                  <a:pt x="21899" y="19421"/>
                </a:lnTo>
                <a:lnTo>
                  <a:pt x="32965" y="12213"/>
                </a:lnTo>
                <a:lnTo>
                  <a:pt x="47332" y="9740"/>
                </a:lnTo>
                <a:lnTo>
                  <a:pt x="66569" y="9740"/>
                </a:lnTo>
                <a:lnTo>
                  <a:pt x="68262" y="4000"/>
                </a:lnTo>
                <a:lnTo>
                  <a:pt x="65201" y="2400"/>
                </a:lnTo>
                <a:lnTo>
                  <a:pt x="58127" y="0"/>
                </a:lnTo>
                <a:close/>
              </a:path>
              <a:path w="68579" h="92709">
                <a:moveTo>
                  <a:pt x="65735" y="79197"/>
                </a:moveTo>
                <a:lnTo>
                  <a:pt x="61061" y="81470"/>
                </a:lnTo>
                <a:lnTo>
                  <a:pt x="53860" y="82931"/>
                </a:lnTo>
                <a:lnTo>
                  <a:pt x="66709" y="82931"/>
                </a:lnTo>
                <a:lnTo>
                  <a:pt x="65735" y="79197"/>
                </a:lnTo>
                <a:close/>
              </a:path>
              <a:path w="68579" h="92709">
                <a:moveTo>
                  <a:pt x="66569" y="9740"/>
                </a:moveTo>
                <a:lnTo>
                  <a:pt x="54800" y="9740"/>
                </a:lnTo>
                <a:lnTo>
                  <a:pt x="61061" y="11341"/>
                </a:lnTo>
                <a:lnTo>
                  <a:pt x="65468" y="13474"/>
                </a:lnTo>
                <a:lnTo>
                  <a:pt x="66569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5970408" y="6958369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38" y="0"/>
                </a:moveTo>
                <a:lnTo>
                  <a:pt x="30543" y="0"/>
                </a:lnTo>
                <a:lnTo>
                  <a:pt x="0" y="89865"/>
                </a:lnTo>
                <a:lnTo>
                  <a:pt x="12014" y="89865"/>
                </a:lnTo>
                <a:lnTo>
                  <a:pt x="21336" y="61595"/>
                </a:lnTo>
                <a:lnTo>
                  <a:pt x="65552" y="61595"/>
                </a:lnTo>
                <a:lnTo>
                  <a:pt x="62458" y="52527"/>
                </a:lnTo>
                <a:lnTo>
                  <a:pt x="23736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72" y="15455"/>
                </a:lnTo>
                <a:lnTo>
                  <a:pt x="37071" y="10261"/>
                </a:lnTo>
                <a:lnTo>
                  <a:pt x="48039" y="10261"/>
                </a:lnTo>
                <a:lnTo>
                  <a:pt x="44538" y="0"/>
                </a:lnTo>
                <a:close/>
              </a:path>
              <a:path w="75564" h="90170">
                <a:moveTo>
                  <a:pt x="65552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52" y="61595"/>
                </a:lnTo>
                <a:close/>
              </a:path>
              <a:path w="75564" h="90170">
                <a:moveTo>
                  <a:pt x="48039" y="10261"/>
                </a:moveTo>
                <a:lnTo>
                  <a:pt x="37338" y="10261"/>
                </a:lnTo>
                <a:lnTo>
                  <a:pt x="38706" y="15595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8" y="52527"/>
                </a:lnTo>
                <a:lnTo>
                  <a:pt x="48039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6065625" y="6968233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6038294" y="6958378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22" y="0"/>
                </a:moveTo>
                <a:lnTo>
                  <a:pt x="0" y="0"/>
                </a:lnTo>
                <a:lnTo>
                  <a:pt x="0" y="9855"/>
                </a:lnTo>
                <a:lnTo>
                  <a:pt x="66522" y="9855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6105892" y="6956898"/>
            <a:ext cx="82550" cy="93345"/>
          </a:xfrm>
          <a:custGeom>
            <a:avLst/>
            <a:gdLst/>
            <a:ahLst/>
            <a:cxnLst/>
            <a:rect l="l" t="t" r="r" b="b"/>
            <a:pathLst>
              <a:path w="82550" h="93345">
                <a:moveTo>
                  <a:pt x="41732" y="0"/>
                </a:moveTo>
                <a:lnTo>
                  <a:pt x="25090" y="3362"/>
                </a:lnTo>
                <a:lnTo>
                  <a:pt x="11869" y="12901"/>
                </a:lnTo>
                <a:lnTo>
                  <a:pt x="3147" y="27790"/>
                </a:lnTo>
                <a:lnTo>
                  <a:pt x="0" y="47205"/>
                </a:lnTo>
                <a:lnTo>
                  <a:pt x="2976" y="65800"/>
                </a:lnTo>
                <a:lnTo>
                  <a:pt x="11304" y="80198"/>
                </a:lnTo>
                <a:lnTo>
                  <a:pt x="24083" y="89498"/>
                </a:lnTo>
                <a:lnTo>
                  <a:pt x="40411" y="92798"/>
                </a:lnTo>
                <a:lnTo>
                  <a:pt x="56608" y="89753"/>
                </a:lnTo>
                <a:lnTo>
                  <a:pt x="66066" y="83324"/>
                </a:lnTo>
                <a:lnTo>
                  <a:pt x="41071" y="83324"/>
                </a:lnTo>
                <a:lnTo>
                  <a:pt x="28888" y="80337"/>
                </a:lnTo>
                <a:lnTo>
                  <a:pt x="19883" y="72310"/>
                </a:lnTo>
                <a:lnTo>
                  <a:pt x="14318" y="60714"/>
                </a:lnTo>
                <a:lnTo>
                  <a:pt x="12446" y="47205"/>
                </a:lnTo>
                <a:lnTo>
                  <a:pt x="12525" y="45999"/>
                </a:lnTo>
                <a:lnTo>
                  <a:pt x="14207" y="32746"/>
                </a:lnTo>
                <a:lnTo>
                  <a:pt x="19607" y="20793"/>
                </a:lnTo>
                <a:lnTo>
                  <a:pt x="28604" y="12540"/>
                </a:lnTo>
                <a:lnTo>
                  <a:pt x="41198" y="9461"/>
                </a:lnTo>
                <a:lnTo>
                  <a:pt x="66696" y="9461"/>
                </a:lnTo>
                <a:lnTo>
                  <a:pt x="58397" y="3353"/>
                </a:lnTo>
                <a:lnTo>
                  <a:pt x="41732" y="0"/>
                </a:lnTo>
                <a:close/>
              </a:path>
              <a:path w="82550" h="93345">
                <a:moveTo>
                  <a:pt x="66696" y="9461"/>
                </a:moveTo>
                <a:lnTo>
                  <a:pt x="41198" y="9461"/>
                </a:lnTo>
                <a:lnTo>
                  <a:pt x="53837" y="12659"/>
                </a:lnTo>
                <a:lnTo>
                  <a:pt x="62784" y="21034"/>
                </a:lnTo>
                <a:lnTo>
                  <a:pt x="68103" y="32757"/>
                </a:lnTo>
                <a:lnTo>
                  <a:pt x="69791" y="45466"/>
                </a:lnTo>
                <a:lnTo>
                  <a:pt x="69739" y="46926"/>
                </a:lnTo>
                <a:lnTo>
                  <a:pt x="67951" y="60436"/>
                </a:lnTo>
                <a:lnTo>
                  <a:pt x="62350" y="72326"/>
                </a:lnTo>
                <a:lnTo>
                  <a:pt x="53333" y="80360"/>
                </a:lnTo>
                <a:lnTo>
                  <a:pt x="41071" y="83324"/>
                </a:lnTo>
                <a:lnTo>
                  <a:pt x="66066" y="83324"/>
                </a:lnTo>
                <a:lnTo>
                  <a:pt x="69878" y="80733"/>
                </a:lnTo>
                <a:lnTo>
                  <a:pt x="78848" y="65913"/>
                </a:lnTo>
                <a:lnTo>
                  <a:pt x="82143" y="45466"/>
                </a:lnTo>
                <a:lnTo>
                  <a:pt x="79279" y="27110"/>
                </a:lnTo>
                <a:lnTo>
                  <a:pt x="71139" y="12731"/>
                </a:lnTo>
                <a:lnTo>
                  <a:pt x="66696" y="9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6192836" y="6956902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78" y="0"/>
                </a:moveTo>
                <a:lnTo>
                  <a:pt x="37198" y="0"/>
                </a:lnTo>
                <a:lnTo>
                  <a:pt x="0" y="96659"/>
                </a:lnTo>
                <a:lnTo>
                  <a:pt x="8940" y="96659"/>
                </a:lnTo>
                <a:lnTo>
                  <a:pt x="46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6248845" y="6958372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6312063" y="6958370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56" y="0"/>
                </a:moveTo>
                <a:lnTo>
                  <a:pt x="6261" y="0"/>
                </a:lnTo>
                <a:lnTo>
                  <a:pt x="0" y="89852"/>
                </a:lnTo>
                <a:lnTo>
                  <a:pt x="11061" y="89852"/>
                </a:lnTo>
                <a:lnTo>
                  <a:pt x="13501" y="50393"/>
                </a:lnTo>
                <a:lnTo>
                  <a:pt x="14045" y="40618"/>
                </a:lnTo>
                <a:lnTo>
                  <a:pt x="14524" y="30610"/>
                </a:lnTo>
                <a:lnTo>
                  <a:pt x="14949" y="19625"/>
                </a:lnTo>
                <a:lnTo>
                  <a:pt x="15189" y="11595"/>
                </a:lnTo>
                <a:lnTo>
                  <a:pt x="25146" y="11595"/>
                </a:lnTo>
                <a:lnTo>
                  <a:pt x="21056" y="0"/>
                </a:lnTo>
                <a:close/>
              </a:path>
              <a:path w="92075" h="90170">
                <a:moveTo>
                  <a:pt x="86841" y="11595"/>
                </a:moveTo>
                <a:lnTo>
                  <a:pt x="76796" y="11595"/>
                </a:lnTo>
                <a:lnTo>
                  <a:pt x="76850" y="20634"/>
                </a:lnTo>
                <a:lnTo>
                  <a:pt x="77157" y="30610"/>
                </a:lnTo>
                <a:lnTo>
                  <a:pt x="77628" y="41009"/>
                </a:lnTo>
                <a:lnTo>
                  <a:pt x="78192" y="51697"/>
                </a:lnTo>
                <a:lnTo>
                  <a:pt x="80391" y="89852"/>
                </a:lnTo>
                <a:lnTo>
                  <a:pt x="91719" y="89852"/>
                </a:lnTo>
                <a:lnTo>
                  <a:pt x="86841" y="11595"/>
                </a:lnTo>
                <a:close/>
              </a:path>
              <a:path w="92075" h="90170">
                <a:moveTo>
                  <a:pt x="25146" y="11595"/>
                </a:moveTo>
                <a:lnTo>
                  <a:pt x="15443" y="11595"/>
                </a:lnTo>
                <a:lnTo>
                  <a:pt x="17547" y="19772"/>
                </a:lnTo>
                <a:lnTo>
                  <a:pt x="20007" y="28309"/>
                </a:lnTo>
                <a:lnTo>
                  <a:pt x="22788" y="37221"/>
                </a:lnTo>
                <a:lnTo>
                  <a:pt x="25857" y="46520"/>
                </a:lnTo>
                <a:lnTo>
                  <a:pt x="40386" y="89319"/>
                </a:lnTo>
                <a:lnTo>
                  <a:pt x="49187" y="89319"/>
                </a:lnTo>
                <a:lnTo>
                  <a:pt x="54867" y="73723"/>
                </a:lnTo>
                <a:lnTo>
                  <a:pt x="45453" y="73723"/>
                </a:lnTo>
                <a:lnTo>
                  <a:pt x="43602" y="66617"/>
                </a:lnTo>
                <a:lnTo>
                  <a:pt x="41467" y="59243"/>
                </a:lnTo>
                <a:lnTo>
                  <a:pt x="38984" y="51320"/>
                </a:lnTo>
                <a:lnTo>
                  <a:pt x="36385" y="43459"/>
                </a:lnTo>
                <a:lnTo>
                  <a:pt x="25146" y="11595"/>
                </a:lnTo>
                <a:close/>
              </a:path>
              <a:path w="92075" h="90170">
                <a:moveTo>
                  <a:pt x="86118" y="0"/>
                </a:moveTo>
                <a:lnTo>
                  <a:pt x="71323" y="0"/>
                </a:lnTo>
                <a:lnTo>
                  <a:pt x="55321" y="43459"/>
                </a:lnTo>
                <a:lnTo>
                  <a:pt x="52473" y="51697"/>
                </a:lnTo>
                <a:lnTo>
                  <a:pt x="49937" y="59443"/>
                </a:lnTo>
                <a:lnTo>
                  <a:pt x="47729" y="66764"/>
                </a:lnTo>
                <a:lnTo>
                  <a:pt x="45859" y="73723"/>
                </a:lnTo>
                <a:lnTo>
                  <a:pt x="54867" y="73723"/>
                </a:lnTo>
                <a:lnTo>
                  <a:pt x="68307" y="36644"/>
                </a:lnTo>
                <a:lnTo>
                  <a:pt x="76377" y="11595"/>
                </a:lnTo>
                <a:lnTo>
                  <a:pt x="86841" y="11595"/>
                </a:lnTo>
                <a:lnTo>
                  <a:pt x="86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6413531" y="6958369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26" y="0"/>
                </a:moveTo>
                <a:lnTo>
                  <a:pt x="30543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6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339" y="2078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4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4" h="90170">
                <a:moveTo>
                  <a:pt x="48028" y="10261"/>
                </a:moveTo>
                <a:lnTo>
                  <a:pt x="37338" y="10261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6508736" y="6968233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5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6481405" y="6958378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22" y="0"/>
                </a:moveTo>
                <a:lnTo>
                  <a:pt x="0" y="0"/>
                </a:lnTo>
                <a:lnTo>
                  <a:pt x="0" y="9855"/>
                </a:lnTo>
                <a:lnTo>
                  <a:pt x="66522" y="9855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6557950" y="6958372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6623556" y="6957710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25"/>
                </a:lnTo>
                <a:lnTo>
                  <a:pt x="11595" y="90525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1" y="8928"/>
                </a:lnTo>
                <a:lnTo>
                  <a:pt x="48272" y="7327"/>
                </a:lnTo>
                <a:lnTo>
                  <a:pt x="43583" y="4039"/>
                </a:lnTo>
                <a:lnTo>
                  <a:pt x="37811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1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25"/>
                </a:lnTo>
                <a:lnTo>
                  <a:pt x="58521" y="90525"/>
                </a:lnTo>
                <a:lnTo>
                  <a:pt x="57070" y="86969"/>
                </a:lnTo>
                <a:lnTo>
                  <a:pt x="55464" y="81587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1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3"/>
                </a:lnTo>
                <a:lnTo>
                  <a:pt x="55321" y="17462"/>
                </a:lnTo>
                <a:lnTo>
                  <a:pt x="52793" y="11328"/>
                </a:lnTo>
                <a:lnTo>
                  <a:pt x="50081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 txBox="1"/>
          <p:nvPr/>
        </p:nvSpPr>
        <p:spPr>
          <a:xfrm>
            <a:off x="515219" y="7784552"/>
            <a:ext cx="115506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85" b="1" i="1">
                <a:solidFill>
                  <a:srgbClr val="45884B"/>
                </a:solidFill>
                <a:latin typeface="Century Gothic"/>
                <a:cs typeface="Century Gothic"/>
              </a:rPr>
              <a:t>DAP</a:t>
            </a:r>
            <a:r>
              <a:rPr dirty="0" sz="1400" spc="-180" b="1" i="1">
                <a:solidFill>
                  <a:srgbClr val="45884B"/>
                </a:solidFill>
                <a:latin typeface="Century Gothic"/>
                <a:cs typeface="Century Gothic"/>
              </a:rPr>
              <a:t> </a:t>
            </a:r>
            <a:r>
              <a:rPr dirty="0" sz="1400" spc="-70" b="1" i="1">
                <a:solidFill>
                  <a:srgbClr val="45884B"/>
                </a:solidFill>
                <a:latin typeface="Century Gothic"/>
                <a:cs typeface="Century Gothic"/>
              </a:rPr>
              <a:t>JURÍDICA:</a:t>
            </a:r>
            <a:endParaRPr sz="1400">
              <a:latin typeface="Century Gothic"/>
              <a:cs typeface="Century Gothic"/>
            </a:endParaRPr>
          </a:p>
        </p:txBody>
      </p:sp>
      <p:graphicFrame>
        <p:nvGraphicFramePr>
          <p:cNvPr id="210" name="object 210"/>
          <p:cNvGraphicFramePr>
            <a:graphicFrameLocks noGrp="1"/>
          </p:cNvGraphicFramePr>
          <p:nvPr/>
        </p:nvGraphicFramePr>
        <p:xfrm>
          <a:off x="533654" y="8634780"/>
          <a:ext cx="6535420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7590"/>
                <a:gridCol w="2016760"/>
                <a:gridCol w="935989"/>
                <a:gridCol w="1255394"/>
              </a:tblGrid>
              <a:tr h="3135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  <a:tr h="313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R w="12700">
                      <a:solidFill>
                        <a:srgbClr val="41AD49"/>
                      </a:solidFill>
                      <a:prstDash val="solid"/>
                    </a:lnR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41AD49"/>
                      </a:solidFill>
                      <a:prstDash val="solid"/>
                    </a:lnL>
                    <a:lnT w="12700">
                      <a:solidFill>
                        <a:srgbClr val="41AD49"/>
                      </a:solidFill>
                      <a:prstDash val="solid"/>
                    </a:lnT>
                    <a:lnB w="12700">
                      <a:solidFill>
                        <a:srgbClr val="41AD4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11" name="object 211"/>
          <p:cNvSpPr/>
          <p:nvPr/>
        </p:nvSpPr>
        <p:spPr>
          <a:xfrm>
            <a:off x="1571623" y="8440667"/>
            <a:ext cx="242688" cy="9146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625052" y="8747486"/>
            <a:ext cx="2107695" cy="12253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1032159" y="9065500"/>
            <a:ext cx="1321758" cy="11839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3297458" y="8441330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5" h="90170">
                <a:moveTo>
                  <a:pt x="55460" y="0"/>
                </a:moveTo>
                <a:lnTo>
                  <a:pt x="0" y="0"/>
                </a:lnTo>
                <a:lnTo>
                  <a:pt x="0" y="89852"/>
                </a:lnTo>
                <a:lnTo>
                  <a:pt x="57327" y="89852"/>
                </a:lnTo>
                <a:lnTo>
                  <a:pt x="57327" y="73202"/>
                </a:lnTo>
                <a:lnTo>
                  <a:pt x="20408" y="73202"/>
                </a:lnTo>
                <a:lnTo>
                  <a:pt x="20408" y="51866"/>
                </a:lnTo>
                <a:lnTo>
                  <a:pt x="53466" y="51866"/>
                </a:lnTo>
                <a:lnTo>
                  <a:pt x="53466" y="35331"/>
                </a:lnTo>
                <a:lnTo>
                  <a:pt x="20408" y="35331"/>
                </a:lnTo>
                <a:lnTo>
                  <a:pt x="20408" y="16675"/>
                </a:lnTo>
                <a:lnTo>
                  <a:pt x="55460" y="16675"/>
                </a:lnTo>
                <a:lnTo>
                  <a:pt x="5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3368661" y="8441334"/>
            <a:ext cx="74930" cy="90170"/>
          </a:xfrm>
          <a:custGeom>
            <a:avLst/>
            <a:gdLst/>
            <a:ahLst/>
            <a:cxnLst/>
            <a:rect l="l" t="t" r="r" b="b"/>
            <a:pathLst>
              <a:path w="74929" h="90170">
                <a:moveTo>
                  <a:pt x="23736" y="0"/>
                </a:moveTo>
                <a:lnTo>
                  <a:pt x="0" y="0"/>
                </a:lnTo>
                <a:lnTo>
                  <a:pt x="0" y="89852"/>
                </a:lnTo>
                <a:lnTo>
                  <a:pt x="18669" y="89852"/>
                </a:lnTo>
                <a:lnTo>
                  <a:pt x="18551" y="47667"/>
                </a:lnTo>
                <a:lnTo>
                  <a:pt x="18468" y="42144"/>
                </a:lnTo>
                <a:lnTo>
                  <a:pt x="18174" y="31512"/>
                </a:lnTo>
                <a:lnTo>
                  <a:pt x="17868" y="23596"/>
                </a:lnTo>
                <a:lnTo>
                  <a:pt x="18262" y="23456"/>
                </a:lnTo>
                <a:lnTo>
                  <a:pt x="37034" y="23456"/>
                </a:lnTo>
                <a:lnTo>
                  <a:pt x="23736" y="0"/>
                </a:lnTo>
                <a:close/>
              </a:path>
              <a:path w="74929" h="90170">
                <a:moveTo>
                  <a:pt x="37034" y="23456"/>
                </a:moveTo>
                <a:lnTo>
                  <a:pt x="18262" y="23456"/>
                </a:lnTo>
                <a:lnTo>
                  <a:pt x="21810" y="31512"/>
                </a:lnTo>
                <a:lnTo>
                  <a:pt x="25719" y="39677"/>
                </a:lnTo>
                <a:lnTo>
                  <a:pt x="29801" y="47667"/>
                </a:lnTo>
                <a:lnTo>
                  <a:pt x="33870" y="55194"/>
                </a:lnTo>
                <a:lnTo>
                  <a:pt x="53073" y="89852"/>
                </a:lnTo>
                <a:lnTo>
                  <a:pt x="74396" y="89852"/>
                </a:lnTo>
                <a:lnTo>
                  <a:pt x="74396" y="63715"/>
                </a:lnTo>
                <a:lnTo>
                  <a:pt x="57061" y="63715"/>
                </a:lnTo>
                <a:lnTo>
                  <a:pt x="53838" y="55966"/>
                </a:lnTo>
                <a:lnTo>
                  <a:pt x="50238" y="48075"/>
                </a:lnTo>
                <a:lnTo>
                  <a:pt x="46384" y="40309"/>
                </a:lnTo>
                <a:lnTo>
                  <a:pt x="42405" y="32931"/>
                </a:lnTo>
                <a:lnTo>
                  <a:pt x="37034" y="23456"/>
                </a:lnTo>
                <a:close/>
              </a:path>
              <a:path w="74929" h="90170">
                <a:moveTo>
                  <a:pt x="74396" y="0"/>
                </a:moveTo>
                <a:lnTo>
                  <a:pt x="55740" y="0"/>
                </a:lnTo>
                <a:lnTo>
                  <a:pt x="55822" y="36128"/>
                </a:lnTo>
                <a:lnTo>
                  <a:pt x="56103" y="45594"/>
                </a:lnTo>
                <a:lnTo>
                  <a:pt x="56635" y="54758"/>
                </a:lnTo>
                <a:lnTo>
                  <a:pt x="57467" y="63715"/>
                </a:lnTo>
                <a:lnTo>
                  <a:pt x="74396" y="63715"/>
                </a:lnTo>
                <a:lnTo>
                  <a:pt x="743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3456545" y="8439870"/>
            <a:ext cx="86995" cy="107314"/>
          </a:xfrm>
          <a:custGeom>
            <a:avLst/>
            <a:gdLst/>
            <a:ahLst/>
            <a:cxnLst/>
            <a:rect l="l" t="t" r="r" b="b"/>
            <a:pathLst>
              <a:path w="86995" h="107315">
                <a:moveTo>
                  <a:pt x="43865" y="0"/>
                </a:moveTo>
                <a:lnTo>
                  <a:pt x="25706" y="3587"/>
                </a:lnTo>
                <a:lnTo>
                  <a:pt x="11884" y="13500"/>
                </a:lnTo>
                <a:lnTo>
                  <a:pt x="3085" y="28460"/>
                </a:lnTo>
                <a:lnTo>
                  <a:pt x="0" y="47193"/>
                </a:lnTo>
                <a:lnTo>
                  <a:pt x="3275" y="66500"/>
                </a:lnTo>
                <a:lnTo>
                  <a:pt x="12001" y="80486"/>
                </a:lnTo>
                <a:lnTo>
                  <a:pt x="24528" y="89223"/>
                </a:lnTo>
                <a:lnTo>
                  <a:pt x="39204" y="92786"/>
                </a:lnTo>
                <a:lnTo>
                  <a:pt x="41338" y="92925"/>
                </a:lnTo>
                <a:lnTo>
                  <a:pt x="43472" y="93319"/>
                </a:lnTo>
                <a:lnTo>
                  <a:pt x="54263" y="97711"/>
                </a:lnTo>
                <a:lnTo>
                  <a:pt x="62890" y="100952"/>
                </a:lnTo>
                <a:lnTo>
                  <a:pt x="71669" y="103945"/>
                </a:lnTo>
                <a:lnTo>
                  <a:pt x="80924" y="106794"/>
                </a:lnTo>
                <a:lnTo>
                  <a:pt x="86791" y="91058"/>
                </a:lnTo>
                <a:lnTo>
                  <a:pt x="71996" y="87998"/>
                </a:lnTo>
                <a:lnTo>
                  <a:pt x="65062" y="85978"/>
                </a:lnTo>
                <a:lnTo>
                  <a:pt x="65062" y="85445"/>
                </a:lnTo>
                <a:lnTo>
                  <a:pt x="73405" y="79794"/>
                </a:lnTo>
                <a:lnTo>
                  <a:pt x="75832" y="76657"/>
                </a:lnTo>
                <a:lnTo>
                  <a:pt x="43192" y="76657"/>
                </a:lnTo>
                <a:lnTo>
                  <a:pt x="34046" y="74348"/>
                </a:lnTo>
                <a:lnTo>
                  <a:pt x="27183" y="67987"/>
                </a:lnTo>
                <a:lnTo>
                  <a:pt x="22893" y="58429"/>
                </a:lnTo>
                <a:lnTo>
                  <a:pt x="21543" y="47193"/>
                </a:lnTo>
                <a:lnTo>
                  <a:pt x="21610" y="45326"/>
                </a:lnTo>
                <a:lnTo>
                  <a:pt x="22929" y="34686"/>
                </a:lnTo>
                <a:lnTo>
                  <a:pt x="27197" y="25022"/>
                </a:lnTo>
                <a:lnTo>
                  <a:pt x="34088" y="18499"/>
                </a:lnTo>
                <a:lnTo>
                  <a:pt x="43332" y="16116"/>
                </a:lnTo>
                <a:lnTo>
                  <a:pt x="76931" y="16116"/>
                </a:lnTo>
                <a:lnTo>
                  <a:pt x="75428" y="13466"/>
                </a:lnTo>
                <a:lnTo>
                  <a:pt x="62095" y="3633"/>
                </a:lnTo>
                <a:lnTo>
                  <a:pt x="43865" y="0"/>
                </a:lnTo>
                <a:close/>
              </a:path>
              <a:path w="86995" h="107315">
                <a:moveTo>
                  <a:pt x="76931" y="16116"/>
                </a:moveTo>
                <a:lnTo>
                  <a:pt x="43332" y="16116"/>
                </a:lnTo>
                <a:lnTo>
                  <a:pt x="52563" y="18505"/>
                </a:lnTo>
                <a:lnTo>
                  <a:pt x="59328" y="24972"/>
                </a:lnTo>
                <a:lnTo>
                  <a:pt x="63499" y="34520"/>
                </a:lnTo>
                <a:lnTo>
                  <a:pt x="64824" y="45326"/>
                </a:lnTo>
                <a:lnTo>
                  <a:pt x="64875" y="46520"/>
                </a:lnTo>
                <a:lnTo>
                  <a:pt x="63457" y="58317"/>
                </a:lnTo>
                <a:lnTo>
                  <a:pt x="59204" y="67989"/>
                </a:lnTo>
                <a:lnTo>
                  <a:pt x="52379" y="74360"/>
                </a:lnTo>
                <a:lnTo>
                  <a:pt x="43192" y="76657"/>
                </a:lnTo>
                <a:lnTo>
                  <a:pt x="75832" y="76657"/>
                </a:lnTo>
                <a:lnTo>
                  <a:pt x="80183" y="71034"/>
                </a:lnTo>
                <a:lnTo>
                  <a:pt x="84734" y="59449"/>
                </a:lnTo>
                <a:lnTo>
                  <a:pt x="86398" y="45326"/>
                </a:lnTo>
                <a:lnTo>
                  <a:pt x="83613" y="27898"/>
                </a:lnTo>
                <a:lnTo>
                  <a:pt x="76931" y="16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3556153" y="8441332"/>
            <a:ext cx="73660" cy="91440"/>
          </a:xfrm>
          <a:custGeom>
            <a:avLst/>
            <a:gdLst/>
            <a:ahLst/>
            <a:cxnLst/>
            <a:rect l="l" t="t" r="r" b="b"/>
            <a:pathLst>
              <a:path w="73660" h="91440">
                <a:moveTo>
                  <a:pt x="20396" y="0"/>
                </a:moveTo>
                <a:lnTo>
                  <a:pt x="0" y="0"/>
                </a:lnTo>
                <a:lnTo>
                  <a:pt x="35" y="50393"/>
                </a:lnTo>
                <a:lnTo>
                  <a:pt x="2437" y="68656"/>
                </a:lnTo>
                <a:lnTo>
                  <a:pt x="9499" y="81475"/>
                </a:lnTo>
                <a:lnTo>
                  <a:pt x="20809" y="88919"/>
                </a:lnTo>
                <a:lnTo>
                  <a:pt x="35991" y="91325"/>
                </a:lnTo>
                <a:lnTo>
                  <a:pt x="51748" y="88828"/>
                </a:lnTo>
                <a:lnTo>
                  <a:pt x="63531" y="81256"/>
                </a:lnTo>
                <a:lnTo>
                  <a:pt x="67115" y="75056"/>
                </a:lnTo>
                <a:lnTo>
                  <a:pt x="36664" y="75056"/>
                </a:lnTo>
                <a:lnTo>
                  <a:pt x="29734" y="73586"/>
                </a:lnTo>
                <a:lnTo>
                  <a:pt x="24630" y="69192"/>
                </a:lnTo>
                <a:lnTo>
                  <a:pt x="21475" y="61898"/>
                </a:lnTo>
                <a:lnTo>
                  <a:pt x="20396" y="51727"/>
                </a:lnTo>
                <a:lnTo>
                  <a:pt x="20396" y="0"/>
                </a:lnTo>
                <a:close/>
              </a:path>
              <a:path w="73660" h="91440">
                <a:moveTo>
                  <a:pt x="73469" y="0"/>
                </a:moveTo>
                <a:lnTo>
                  <a:pt x="53200" y="0"/>
                </a:lnTo>
                <a:lnTo>
                  <a:pt x="53200" y="51727"/>
                </a:lnTo>
                <a:lnTo>
                  <a:pt x="52116" y="62064"/>
                </a:lnTo>
                <a:lnTo>
                  <a:pt x="48933" y="69340"/>
                </a:lnTo>
                <a:lnTo>
                  <a:pt x="43749" y="73642"/>
                </a:lnTo>
                <a:lnTo>
                  <a:pt x="36664" y="75056"/>
                </a:lnTo>
                <a:lnTo>
                  <a:pt x="67115" y="75056"/>
                </a:lnTo>
                <a:lnTo>
                  <a:pt x="70914" y="68485"/>
                </a:lnTo>
                <a:lnTo>
                  <a:pt x="73469" y="50393"/>
                </a:lnTo>
                <a:lnTo>
                  <a:pt x="734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3636702" y="8441328"/>
            <a:ext cx="82550" cy="90170"/>
          </a:xfrm>
          <a:custGeom>
            <a:avLst/>
            <a:gdLst/>
            <a:ahLst/>
            <a:cxnLst/>
            <a:rect l="l" t="t" r="r" b="b"/>
            <a:pathLst>
              <a:path w="82550" h="90170">
                <a:moveTo>
                  <a:pt x="54127" y="0"/>
                </a:moveTo>
                <a:lnTo>
                  <a:pt x="27457" y="0"/>
                </a:lnTo>
                <a:lnTo>
                  <a:pt x="0" y="89852"/>
                </a:lnTo>
                <a:lnTo>
                  <a:pt x="21056" y="89852"/>
                </a:lnTo>
                <a:lnTo>
                  <a:pt x="27457" y="66801"/>
                </a:lnTo>
                <a:lnTo>
                  <a:pt x="74843" y="66801"/>
                </a:lnTo>
                <a:lnTo>
                  <a:pt x="70128" y="51600"/>
                </a:lnTo>
                <a:lnTo>
                  <a:pt x="30391" y="51600"/>
                </a:lnTo>
                <a:lnTo>
                  <a:pt x="37225" y="27203"/>
                </a:lnTo>
                <a:lnTo>
                  <a:pt x="38519" y="20523"/>
                </a:lnTo>
                <a:lnTo>
                  <a:pt x="39865" y="15201"/>
                </a:lnTo>
                <a:lnTo>
                  <a:pt x="58841" y="15201"/>
                </a:lnTo>
                <a:lnTo>
                  <a:pt x="54127" y="0"/>
                </a:lnTo>
                <a:close/>
              </a:path>
              <a:path w="82550" h="90170">
                <a:moveTo>
                  <a:pt x="74843" y="66801"/>
                </a:moveTo>
                <a:lnTo>
                  <a:pt x="53187" y="66801"/>
                </a:lnTo>
                <a:lnTo>
                  <a:pt x="60121" y="89852"/>
                </a:lnTo>
                <a:lnTo>
                  <a:pt x="81991" y="89852"/>
                </a:lnTo>
                <a:lnTo>
                  <a:pt x="74843" y="66801"/>
                </a:lnTo>
                <a:close/>
              </a:path>
              <a:path w="82550" h="90170">
                <a:moveTo>
                  <a:pt x="58841" y="15201"/>
                </a:moveTo>
                <a:lnTo>
                  <a:pt x="40119" y="15201"/>
                </a:lnTo>
                <a:lnTo>
                  <a:pt x="41452" y="20523"/>
                </a:lnTo>
                <a:lnTo>
                  <a:pt x="43107" y="27343"/>
                </a:lnTo>
                <a:lnTo>
                  <a:pt x="44653" y="32537"/>
                </a:lnTo>
                <a:lnTo>
                  <a:pt x="50253" y="51600"/>
                </a:lnTo>
                <a:lnTo>
                  <a:pt x="70128" y="51600"/>
                </a:lnTo>
                <a:lnTo>
                  <a:pt x="58841" y="15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3730710" y="8440667"/>
            <a:ext cx="80010" cy="92075"/>
          </a:xfrm>
          <a:custGeom>
            <a:avLst/>
            <a:gdLst/>
            <a:ahLst/>
            <a:cxnLst/>
            <a:rect l="l" t="t" r="r" b="b"/>
            <a:pathLst>
              <a:path w="80010" h="92075">
                <a:moveTo>
                  <a:pt x="27457" y="0"/>
                </a:moveTo>
                <a:lnTo>
                  <a:pt x="19893" y="122"/>
                </a:lnTo>
                <a:lnTo>
                  <a:pt x="12685" y="481"/>
                </a:lnTo>
                <a:lnTo>
                  <a:pt x="5999" y="1066"/>
                </a:lnTo>
                <a:lnTo>
                  <a:pt x="0" y="1866"/>
                </a:lnTo>
                <a:lnTo>
                  <a:pt x="0" y="90119"/>
                </a:lnTo>
                <a:lnTo>
                  <a:pt x="5054" y="90792"/>
                </a:lnTo>
                <a:lnTo>
                  <a:pt x="12522" y="91465"/>
                </a:lnTo>
                <a:lnTo>
                  <a:pt x="23063" y="91465"/>
                </a:lnTo>
                <a:lnTo>
                  <a:pt x="64528" y="79857"/>
                </a:lnTo>
                <a:lnTo>
                  <a:pt x="68549" y="75590"/>
                </a:lnTo>
                <a:lnTo>
                  <a:pt x="22123" y="75590"/>
                </a:lnTo>
                <a:lnTo>
                  <a:pt x="20408" y="75184"/>
                </a:lnTo>
                <a:lnTo>
                  <a:pt x="20408" y="16395"/>
                </a:lnTo>
                <a:lnTo>
                  <a:pt x="22123" y="15989"/>
                </a:lnTo>
                <a:lnTo>
                  <a:pt x="25069" y="15595"/>
                </a:lnTo>
                <a:lnTo>
                  <a:pt x="70589" y="15595"/>
                </a:lnTo>
                <a:lnTo>
                  <a:pt x="64261" y="9588"/>
                </a:lnTo>
                <a:lnTo>
                  <a:pt x="57257" y="5336"/>
                </a:lnTo>
                <a:lnTo>
                  <a:pt x="49012" y="2346"/>
                </a:lnTo>
                <a:lnTo>
                  <a:pt x="39191" y="580"/>
                </a:lnTo>
                <a:lnTo>
                  <a:pt x="27457" y="0"/>
                </a:lnTo>
                <a:close/>
              </a:path>
              <a:path w="80010" h="92075">
                <a:moveTo>
                  <a:pt x="70589" y="15595"/>
                </a:moveTo>
                <a:lnTo>
                  <a:pt x="29591" y="15595"/>
                </a:lnTo>
                <a:lnTo>
                  <a:pt x="41398" y="17427"/>
                </a:lnTo>
                <a:lnTo>
                  <a:pt x="50326" y="22856"/>
                </a:lnTo>
                <a:lnTo>
                  <a:pt x="55955" y="31786"/>
                </a:lnTo>
                <a:lnTo>
                  <a:pt x="57861" y="44119"/>
                </a:lnTo>
                <a:lnTo>
                  <a:pt x="55698" y="58115"/>
                </a:lnTo>
                <a:lnTo>
                  <a:pt x="49560" y="67956"/>
                </a:lnTo>
                <a:lnTo>
                  <a:pt x="39971" y="73746"/>
                </a:lnTo>
                <a:lnTo>
                  <a:pt x="27457" y="75590"/>
                </a:lnTo>
                <a:lnTo>
                  <a:pt x="68549" y="75590"/>
                </a:lnTo>
                <a:lnTo>
                  <a:pt x="70521" y="73497"/>
                </a:lnTo>
                <a:lnTo>
                  <a:pt x="75249" y="65358"/>
                </a:lnTo>
                <a:lnTo>
                  <a:pt x="78350" y="55370"/>
                </a:lnTo>
                <a:lnTo>
                  <a:pt x="79463" y="43459"/>
                </a:lnTo>
                <a:lnTo>
                  <a:pt x="78401" y="32444"/>
                </a:lnTo>
                <a:lnTo>
                  <a:pt x="75363" y="23171"/>
                </a:lnTo>
                <a:lnTo>
                  <a:pt x="70589" y="155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3823517" y="8440667"/>
            <a:ext cx="67945" cy="90805"/>
          </a:xfrm>
          <a:custGeom>
            <a:avLst/>
            <a:gdLst/>
            <a:ahLst/>
            <a:cxnLst/>
            <a:rect l="l" t="t" r="r" b="b"/>
            <a:pathLst>
              <a:path w="67945" h="90804">
                <a:moveTo>
                  <a:pt x="27063" y="0"/>
                </a:moveTo>
                <a:lnTo>
                  <a:pt x="19195" y="141"/>
                </a:lnTo>
                <a:lnTo>
                  <a:pt x="11931" y="533"/>
                </a:lnTo>
                <a:lnTo>
                  <a:pt x="5468" y="1125"/>
                </a:lnTo>
                <a:lnTo>
                  <a:pt x="0" y="1866"/>
                </a:lnTo>
                <a:lnTo>
                  <a:pt x="0" y="90512"/>
                </a:lnTo>
                <a:lnTo>
                  <a:pt x="20129" y="90512"/>
                </a:lnTo>
                <a:lnTo>
                  <a:pt x="20129" y="55194"/>
                </a:lnTo>
                <a:lnTo>
                  <a:pt x="57264" y="55194"/>
                </a:lnTo>
                <a:lnTo>
                  <a:pt x="54787" y="50927"/>
                </a:lnTo>
                <a:lnTo>
                  <a:pt x="48526" y="48387"/>
                </a:lnTo>
                <a:lnTo>
                  <a:pt x="48526" y="47993"/>
                </a:lnTo>
                <a:lnTo>
                  <a:pt x="54268" y="44963"/>
                </a:lnTo>
                <a:lnTo>
                  <a:pt x="58985" y="40525"/>
                </a:lnTo>
                <a:lnTo>
                  <a:pt x="20129" y="40525"/>
                </a:lnTo>
                <a:lnTo>
                  <a:pt x="20129" y="15735"/>
                </a:lnTo>
                <a:lnTo>
                  <a:pt x="21590" y="15455"/>
                </a:lnTo>
                <a:lnTo>
                  <a:pt x="24396" y="15062"/>
                </a:lnTo>
                <a:lnTo>
                  <a:pt x="63209" y="15062"/>
                </a:lnTo>
                <a:lnTo>
                  <a:pt x="61468" y="11328"/>
                </a:lnTo>
                <a:lnTo>
                  <a:pt x="56134" y="7061"/>
                </a:lnTo>
                <a:lnTo>
                  <a:pt x="50766" y="3820"/>
                </a:lnTo>
                <a:lnTo>
                  <a:pt x="44199" y="1630"/>
                </a:lnTo>
                <a:lnTo>
                  <a:pt x="36331" y="390"/>
                </a:lnTo>
                <a:lnTo>
                  <a:pt x="27063" y="0"/>
                </a:lnTo>
                <a:close/>
              </a:path>
              <a:path w="67945" h="90804">
                <a:moveTo>
                  <a:pt x="57264" y="55194"/>
                </a:moveTo>
                <a:lnTo>
                  <a:pt x="26263" y="55194"/>
                </a:lnTo>
                <a:lnTo>
                  <a:pt x="34531" y="55321"/>
                </a:lnTo>
                <a:lnTo>
                  <a:pt x="38392" y="58394"/>
                </a:lnTo>
                <a:lnTo>
                  <a:pt x="40792" y="69596"/>
                </a:lnTo>
                <a:lnTo>
                  <a:pt x="43459" y="80657"/>
                </a:lnTo>
                <a:lnTo>
                  <a:pt x="45593" y="87985"/>
                </a:lnTo>
                <a:lnTo>
                  <a:pt x="47066" y="90512"/>
                </a:lnTo>
                <a:lnTo>
                  <a:pt x="67868" y="90512"/>
                </a:lnTo>
                <a:lnTo>
                  <a:pt x="66380" y="86523"/>
                </a:lnTo>
                <a:lnTo>
                  <a:pt x="64593" y="80356"/>
                </a:lnTo>
                <a:lnTo>
                  <a:pt x="60528" y="65189"/>
                </a:lnTo>
                <a:lnTo>
                  <a:pt x="58267" y="56921"/>
                </a:lnTo>
                <a:lnTo>
                  <a:pt x="57264" y="55194"/>
                </a:lnTo>
                <a:close/>
              </a:path>
              <a:path w="67945" h="90804">
                <a:moveTo>
                  <a:pt x="63209" y="15062"/>
                </a:moveTo>
                <a:lnTo>
                  <a:pt x="29337" y="15062"/>
                </a:lnTo>
                <a:lnTo>
                  <a:pt x="38658" y="15201"/>
                </a:lnTo>
                <a:lnTo>
                  <a:pt x="44259" y="19329"/>
                </a:lnTo>
                <a:lnTo>
                  <a:pt x="44259" y="35471"/>
                </a:lnTo>
                <a:lnTo>
                  <a:pt x="38265" y="40525"/>
                </a:lnTo>
                <a:lnTo>
                  <a:pt x="58985" y="40525"/>
                </a:lnTo>
                <a:lnTo>
                  <a:pt x="59358" y="40174"/>
                </a:lnTo>
                <a:lnTo>
                  <a:pt x="62998" y="33764"/>
                </a:lnTo>
                <a:lnTo>
                  <a:pt x="64389" y="25869"/>
                </a:lnTo>
                <a:lnTo>
                  <a:pt x="64389" y="17589"/>
                </a:lnTo>
                <a:lnTo>
                  <a:pt x="63209" y="150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3897262" y="8441328"/>
            <a:ext cx="82550" cy="90170"/>
          </a:xfrm>
          <a:custGeom>
            <a:avLst/>
            <a:gdLst/>
            <a:ahLst/>
            <a:cxnLst/>
            <a:rect l="l" t="t" r="r" b="b"/>
            <a:pathLst>
              <a:path w="82550" h="90170">
                <a:moveTo>
                  <a:pt x="54127" y="0"/>
                </a:moveTo>
                <a:lnTo>
                  <a:pt x="27457" y="0"/>
                </a:lnTo>
                <a:lnTo>
                  <a:pt x="0" y="89852"/>
                </a:lnTo>
                <a:lnTo>
                  <a:pt x="21056" y="89852"/>
                </a:lnTo>
                <a:lnTo>
                  <a:pt x="27457" y="66801"/>
                </a:lnTo>
                <a:lnTo>
                  <a:pt x="74843" y="66801"/>
                </a:lnTo>
                <a:lnTo>
                  <a:pt x="70128" y="51600"/>
                </a:lnTo>
                <a:lnTo>
                  <a:pt x="30391" y="51600"/>
                </a:lnTo>
                <a:lnTo>
                  <a:pt x="37225" y="27203"/>
                </a:lnTo>
                <a:lnTo>
                  <a:pt x="38519" y="20523"/>
                </a:lnTo>
                <a:lnTo>
                  <a:pt x="39865" y="15201"/>
                </a:lnTo>
                <a:lnTo>
                  <a:pt x="58841" y="15201"/>
                </a:lnTo>
                <a:lnTo>
                  <a:pt x="54127" y="0"/>
                </a:lnTo>
                <a:close/>
              </a:path>
              <a:path w="82550" h="90170">
                <a:moveTo>
                  <a:pt x="74843" y="66801"/>
                </a:moveTo>
                <a:lnTo>
                  <a:pt x="53187" y="66801"/>
                </a:lnTo>
                <a:lnTo>
                  <a:pt x="60121" y="89852"/>
                </a:lnTo>
                <a:lnTo>
                  <a:pt x="81991" y="89852"/>
                </a:lnTo>
                <a:lnTo>
                  <a:pt x="74843" y="66801"/>
                </a:lnTo>
                <a:close/>
              </a:path>
              <a:path w="82550" h="90170">
                <a:moveTo>
                  <a:pt x="58841" y="15201"/>
                </a:moveTo>
                <a:lnTo>
                  <a:pt x="40131" y="15201"/>
                </a:lnTo>
                <a:lnTo>
                  <a:pt x="41452" y="20523"/>
                </a:lnTo>
                <a:lnTo>
                  <a:pt x="43107" y="27343"/>
                </a:lnTo>
                <a:lnTo>
                  <a:pt x="44653" y="32537"/>
                </a:lnTo>
                <a:lnTo>
                  <a:pt x="50253" y="51600"/>
                </a:lnTo>
                <a:lnTo>
                  <a:pt x="70128" y="51600"/>
                </a:lnTo>
                <a:lnTo>
                  <a:pt x="58841" y="152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3989256" y="8441332"/>
            <a:ext cx="99695" cy="90170"/>
          </a:xfrm>
          <a:custGeom>
            <a:avLst/>
            <a:gdLst/>
            <a:ahLst/>
            <a:cxnLst/>
            <a:rect l="l" t="t" r="r" b="b"/>
            <a:pathLst>
              <a:path w="99695" h="90170">
                <a:moveTo>
                  <a:pt x="32804" y="0"/>
                </a:moveTo>
                <a:lnTo>
                  <a:pt x="5740" y="0"/>
                </a:lnTo>
                <a:lnTo>
                  <a:pt x="0" y="89852"/>
                </a:lnTo>
                <a:lnTo>
                  <a:pt x="18808" y="89852"/>
                </a:lnTo>
                <a:lnTo>
                  <a:pt x="20533" y="53327"/>
                </a:lnTo>
                <a:lnTo>
                  <a:pt x="20864" y="46968"/>
                </a:lnTo>
                <a:lnTo>
                  <a:pt x="22009" y="18529"/>
                </a:lnTo>
                <a:lnTo>
                  <a:pt x="38240" y="18529"/>
                </a:lnTo>
                <a:lnTo>
                  <a:pt x="32804" y="0"/>
                </a:lnTo>
                <a:close/>
              </a:path>
              <a:path w="99695" h="90170">
                <a:moveTo>
                  <a:pt x="95278" y="18529"/>
                </a:moveTo>
                <a:lnTo>
                  <a:pt x="77203" y="18529"/>
                </a:lnTo>
                <a:lnTo>
                  <a:pt x="77302" y="29857"/>
                </a:lnTo>
                <a:lnTo>
                  <a:pt x="77457" y="37918"/>
                </a:lnTo>
                <a:lnTo>
                  <a:pt x="77712" y="46968"/>
                </a:lnTo>
                <a:lnTo>
                  <a:pt x="78013" y="55727"/>
                </a:lnTo>
                <a:lnTo>
                  <a:pt x="79336" y="89852"/>
                </a:lnTo>
                <a:lnTo>
                  <a:pt x="99199" y="89852"/>
                </a:lnTo>
                <a:lnTo>
                  <a:pt x="95278" y="18529"/>
                </a:lnTo>
                <a:close/>
              </a:path>
              <a:path w="99695" h="90170">
                <a:moveTo>
                  <a:pt x="38240" y="18529"/>
                </a:moveTo>
                <a:lnTo>
                  <a:pt x="22275" y="18529"/>
                </a:lnTo>
                <a:lnTo>
                  <a:pt x="24035" y="27476"/>
                </a:lnTo>
                <a:lnTo>
                  <a:pt x="26044" y="36509"/>
                </a:lnTo>
                <a:lnTo>
                  <a:pt x="28384" y="46004"/>
                </a:lnTo>
                <a:lnTo>
                  <a:pt x="30992" y="55727"/>
                </a:lnTo>
                <a:lnTo>
                  <a:pt x="40004" y="88391"/>
                </a:lnTo>
                <a:lnTo>
                  <a:pt x="55867" y="88391"/>
                </a:lnTo>
                <a:lnTo>
                  <a:pt x="64061" y="62115"/>
                </a:lnTo>
                <a:lnTo>
                  <a:pt x="49212" y="62115"/>
                </a:lnTo>
                <a:lnTo>
                  <a:pt x="47390" y="53327"/>
                </a:lnTo>
                <a:lnTo>
                  <a:pt x="45474" y="45061"/>
                </a:lnTo>
                <a:lnTo>
                  <a:pt x="43263" y="36280"/>
                </a:lnTo>
                <a:lnTo>
                  <a:pt x="41564" y="29857"/>
                </a:lnTo>
                <a:lnTo>
                  <a:pt x="38240" y="18529"/>
                </a:lnTo>
                <a:close/>
              </a:path>
              <a:path w="99695" h="90170">
                <a:moveTo>
                  <a:pt x="94259" y="0"/>
                </a:moveTo>
                <a:lnTo>
                  <a:pt x="67729" y="0"/>
                </a:lnTo>
                <a:lnTo>
                  <a:pt x="58100" y="29997"/>
                </a:lnTo>
                <a:lnTo>
                  <a:pt x="55855" y="37918"/>
                </a:lnTo>
                <a:lnTo>
                  <a:pt x="53434" y="46968"/>
                </a:lnTo>
                <a:lnTo>
                  <a:pt x="51193" y="55727"/>
                </a:lnTo>
                <a:lnTo>
                  <a:pt x="49606" y="62115"/>
                </a:lnTo>
                <a:lnTo>
                  <a:pt x="64061" y="62115"/>
                </a:lnTo>
                <a:lnTo>
                  <a:pt x="66801" y="53327"/>
                </a:lnTo>
                <a:lnTo>
                  <a:pt x="69438" y="45061"/>
                </a:lnTo>
                <a:lnTo>
                  <a:pt x="72056" y="36280"/>
                </a:lnTo>
                <a:lnTo>
                  <a:pt x="74545" y="27324"/>
                </a:lnTo>
                <a:lnTo>
                  <a:pt x="76796" y="18529"/>
                </a:lnTo>
                <a:lnTo>
                  <a:pt x="95278" y="18529"/>
                </a:lnTo>
                <a:lnTo>
                  <a:pt x="942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4104082" y="8441330"/>
            <a:ext cx="57785" cy="90170"/>
          </a:xfrm>
          <a:custGeom>
            <a:avLst/>
            <a:gdLst/>
            <a:ahLst/>
            <a:cxnLst/>
            <a:rect l="l" t="t" r="r" b="b"/>
            <a:pathLst>
              <a:path w="57785" h="90170">
                <a:moveTo>
                  <a:pt x="55460" y="0"/>
                </a:moveTo>
                <a:lnTo>
                  <a:pt x="0" y="0"/>
                </a:lnTo>
                <a:lnTo>
                  <a:pt x="0" y="89852"/>
                </a:lnTo>
                <a:lnTo>
                  <a:pt x="57327" y="89852"/>
                </a:lnTo>
                <a:lnTo>
                  <a:pt x="57327" y="73202"/>
                </a:lnTo>
                <a:lnTo>
                  <a:pt x="20396" y="73202"/>
                </a:lnTo>
                <a:lnTo>
                  <a:pt x="20396" y="51866"/>
                </a:lnTo>
                <a:lnTo>
                  <a:pt x="53454" y="51866"/>
                </a:lnTo>
                <a:lnTo>
                  <a:pt x="53454" y="35331"/>
                </a:lnTo>
                <a:lnTo>
                  <a:pt x="20396" y="35331"/>
                </a:lnTo>
                <a:lnTo>
                  <a:pt x="20396" y="16675"/>
                </a:lnTo>
                <a:lnTo>
                  <a:pt x="55460" y="16675"/>
                </a:lnTo>
                <a:lnTo>
                  <a:pt x="554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4175296" y="8441334"/>
            <a:ext cx="74930" cy="90170"/>
          </a:xfrm>
          <a:custGeom>
            <a:avLst/>
            <a:gdLst/>
            <a:ahLst/>
            <a:cxnLst/>
            <a:rect l="l" t="t" r="r" b="b"/>
            <a:pathLst>
              <a:path w="74929" h="90170">
                <a:moveTo>
                  <a:pt x="23723" y="0"/>
                </a:moveTo>
                <a:lnTo>
                  <a:pt x="0" y="0"/>
                </a:lnTo>
                <a:lnTo>
                  <a:pt x="0" y="89852"/>
                </a:lnTo>
                <a:lnTo>
                  <a:pt x="18656" y="89852"/>
                </a:lnTo>
                <a:lnTo>
                  <a:pt x="18539" y="47667"/>
                </a:lnTo>
                <a:lnTo>
                  <a:pt x="18456" y="42144"/>
                </a:lnTo>
                <a:lnTo>
                  <a:pt x="18161" y="31512"/>
                </a:lnTo>
                <a:lnTo>
                  <a:pt x="17856" y="23596"/>
                </a:lnTo>
                <a:lnTo>
                  <a:pt x="18249" y="23456"/>
                </a:lnTo>
                <a:lnTo>
                  <a:pt x="37021" y="23456"/>
                </a:lnTo>
                <a:lnTo>
                  <a:pt x="23723" y="0"/>
                </a:lnTo>
                <a:close/>
              </a:path>
              <a:path w="74929" h="90170">
                <a:moveTo>
                  <a:pt x="37021" y="23456"/>
                </a:moveTo>
                <a:lnTo>
                  <a:pt x="18249" y="23456"/>
                </a:lnTo>
                <a:lnTo>
                  <a:pt x="21797" y="31512"/>
                </a:lnTo>
                <a:lnTo>
                  <a:pt x="25706" y="39677"/>
                </a:lnTo>
                <a:lnTo>
                  <a:pt x="29788" y="47667"/>
                </a:lnTo>
                <a:lnTo>
                  <a:pt x="33858" y="55194"/>
                </a:lnTo>
                <a:lnTo>
                  <a:pt x="53060" y="89852"/>
                </a:lnTo>
                <a:lnTo>
                  <a:pt x="74383" y="89852"/>
                </a:lnTo>
                <a:lnTo>
                  <a:pt x="74383" y="63715"/>
                </a:lnTo>
                <a:lnTo>
                  <a:pt x="57048" y="63715"/>
                </a:lnTo>
                <a:lnTo>
                  <a:pt x="53826" y="55966"/>
                </a:lnTo>
                <a:lnTo>
                  <a:pt x="50225" y="48075"/>
                </a:lnTo>
                <a:lnTo>
                  <a:pt x="46372" y="40309"/>
                </a:lnTo>
                <a:lnTo>
                  <a:pt x="42392" y="32931"/>
                </a:lnTo>
                <a:lnTo>
                  <a:pt x="37021" y="23456"/>
                </a:lnTo>
                <a:close/>
              </a:path>
              <a:path w="74929" h="90170">
                <a:moveTo>
                  <a:pt x="74383" y="0"/>
                </a:moveTo>
                <a:lnTo>
                  <a:pt x="55727" y="0"/>
                </a:lnTo>
                <a:lnTo>
                  <a:pt x="55809" y="36128"/>
                </a:lnTo>
                <a:lnTo>
                  <a:pt x="56091" y="45594"/>
                </a:lnTo>
                <a:lnTo>
                  <a:pt x="56622" y="54758"/>
                </a:lnTo>
                <a:lnTo>
                  <a:pt x="57454" y="63715"/>
                </a:lnTo>
                <a:lnTo>
                  <a:pt x="74383" y="63715"/>
                </a:lnTo>
                <a:lnTo>
                  <a:pt x="743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4284635" y="8458396"/>
            <a:ext cx="20955" cy="73025"/>
          </a:xfrm>
          <a:custGeom>
            <a:avLst/>
            <a:gdLst/>
            <a:ahLst/>
            <a:cxnLst/>
            <a:rect l="l" t="t" r="r" b="b"/>
            <a:pathLst>
              <a:path w="20954" h="73025">
                <a:moveTo>
                  <a:pt x="20408" y="0"/>
                </a:moveTo>
                <a:lnTo>
                  <a:pt x="0" y="0"/>
                </a:lnTo>
                <a:lnTo>
                  <a:pt x="0" y="72783"/>
                </a:lnTo>
                <a:lnTo>
                  <a:pt x="20408" y="72783"/>
                </a:lnTo>
                <a:lnTo>
                  <a:pt x="204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4260505" y="8441328"/>
            <a:ext cx="69215" cy="17145"/>
          </a:xfrm>
          <a:custGeom>
            <a:avLst/>
            <a:gdLst/>
            <a:ahLst/>
            <a:cxnLst/>
            <a:rect l="l" t="t" r="r" b="b"/>
            <a:pathLst>
              <a:path w="69214" h="17145">
                <a:moveTo>
                  <a:pt x="69062" y="0"/>
                </a:moveTo>
                <a:lnTo>
                  <a:pt x="0" y="0"/>
                </a:lnTo>
                <a:lnTo>
                  <a:pt x="0" y="17068"/>
                </a:lnTo>
                <a:lnTo>
                  <a:pt x="69062" y="17068"/>
                </a:lnTo>
                <a:lnTo>
                  <a:pt x="690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4332370" y="8439868"/>
            <a:ext cx="86995" cy="93345"/>
          </a:xfrm>
          <a:custGeom>
            <a:avLst/>
            <a:gdLst/>
            <a:ahLst/>
            <a:cxnLst/>
            <a:rect l="l" t="t" r="r" b="b"/>
            <a:pathLst>
              <a:path w="86995" h="93345">
                <a:moveTo>
                  <a:pt x="43738" y="0"/>
                </a:moveTo>
                <a:lnTo>
                  <a:pt x="25712" y="3565"/>
                </a:lnTo>
                <a:lnTo>
                  <a:pt x="11920" y="13430"/>
                </a:lnTo>
                <a:lnTo>
                  <a:pt x="3103" y="28342"/>
                </a:lnTo>
                <a:lnTo>
                  <a:pt x="0" y="47053"/>
                </a:lnTo>
                <a:lnTo>
                  <a:pt x="2855" y="65002"/>
                </a:lnTo>
                <a:lnTo>
                  <a:pt x="11136" y="79527"/>
                </a:lnTo>
                <a:lnTo>
                  <a:pt x="24415" y="89251"/>
                </a:lnTo>
                <a:lnTo>
                  <a:pt x="42265" y="92798"/>
                </a:lnTo>
                <a:lnTo>
                  <a:pt x="60246" y="89544"/>
                </a:lnTo>
                <a:lnTo>
                  <a:pt x="74185" y="80175"/>
                </a:lnTo>
                <a:lnTo>
                  <a:pt x="76314" y="76657"/>
                </a:lnTo>
                <a:lnTo>
                  <a:pt x="43332" y="76657"/>
                </a:lnTo>
                <a:lnTo>
                  <a:pt x="34179" y="74443"/>
                </a:lnTo>
                <a:lnTo>
                  <a:pt x="27303" y="68254"/>
                </a:lnTo>
                <a:lnTo>
                  <a:pt x="22978" y="58767"/>
                </a:lnTo>
                <a:lnTo>
                  <a:pt x="21524" y="47053"/>
                </a:lnTo>
                <a:lnTo>
                  <a:pt x="21621" y="45453"/>
                </a:lnTo>
                <a:lnTo>
                  <a:pt x="22938" y="34520"/>
                </a:lnTo>
                <a:lnTo>
                  <a:pt x="27187" y="24839"/>
                </a:lnTo>
                <a:lnTo>
                  <a:pt x="34012" y="18433"/>
                </a:lnTo>
                <a:lnTo>
                  <a:pt x="43205" y="16116"/>
                </a:lnTo>
                <a:lnTo>
                  <a:pt x="76935" y="16116"/>
                </a:lnTo>
                <a:lnTo>
                  <a:pt x="75412" y="13430"/>
                </a:lnTo>
                <a:lnTo>
                  <a:pt x="62041" y="3615"/>
                </a:lnTo>
                <a:lnTo>
                  <a:pt x="43738" y="0"/>
                </a:lnTo>
                <a:close/>
              </a:path>
              <a:path w="86995" h="93345">
                <a:moveTo>
                  <a:pt x="76935" y="16116"/>
                </a:moveTo>
                <a:lnTo>
                  <a:pt x="43205" y="16116"/>
                </a:lnTo>
                <a:lnTo>
                  <a:pt x="52502" y="18535"/>
                </a:lnTo>
                <a:lnTo>
                  <a:pt x="59312" y="25068"/>
                </a:lnTo>
                <a:lnTo>
                  <a:pt x="63497" y="34627"/>
                </a:lnTo>
                <a:lnTo>
                  <a:pt x="64838" y="45453"/>
                </a:lnTo>
                <a:lnTo>
                  <a:pt x="64812" y="47053"/>
                </a:lnTo>
                <a:lnTo>
                  <a:pt x="63479" y="58263"/>
                </a:lnTo>
                <a:lnTo>
                  <a:pt x="59275" y="67940"/>
                </a:lnTo>
                <a:lnTo>
                  <a:pt x="52497" y="74342"/>
                </a:lnTo>
                <a:lnTo>
                  <a:pt x="43332" y="76657"/>
                </a:lnTo>
                <a:lnTo>
                  <a:pt x="76314" y="76657"/>
                </a:lnTo>
                <a:lnTo>
                  <a:pt x="83197" y="65281"/>
                </a:lnTo>
                <a:lnTo>
                  <a:pt x="86398" y="45453"/>
                </a:lnTo>
                <a:lnTo>
                  <a:pt x="83611" y="27892"/>
                </a:lnTo>
                <a:lnTo>
                  <a:pt x="76935" y="16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2939020" y="8747486"/>
            <a:ext cx="1838737" cy="12253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3302654" y="9064698"/>
            <a:ext cx="1106134" cy="11919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5090162" y="8418404"/>
            <a:ext cx="481105" cy="11426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5051219" y="8753620"/>
            <a:ext cx="365105" cy="91452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5455268" y="8755481"/>
            <a:ext cx="151737" cy="89598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4946146" y="9064702"/>
            <a:ext cx="764339" cy="96659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6055431" y="8439870"/>
            <a:ext cx="359097" cy="106794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6457079" y="8441328"/>
            <a:ext cx="352428" cy="8985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5887298" y="8752283"/>
            <a:ext cx="81866" cy="92659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5989438" y="8753761"/>
            <a:ext cx="67462" cy="89852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6077172" y="8753095"/>
            <a:ext cx="74295" cy="91440"/>
          </a:xfrm>
          <a:custGeom>
            <a:avLst/>
            <a:gdLst/>
            <a:ahLst/>
            <a:cxnLst/>
            <a:rect l="l" t="t" r="r" b="b"/>
            <a:pathLst>
              <a:path w="74295" h="91440">
                <a:moveTo>
                  <a:pt x="24663" y="0"/>
                </a:moveTo>
                <a:lnTo>
                  <a:pt x="15468" y="0"/>
                </a:lnTo>
                <a:lnTo>
                  <a:pt x="7073" y="787"/>
                </a:lnTo>
                <a:lnTo>
                  <a:pt x="0" y="1854"/>
                </a:lnTo>
                <a:lnTo>
                  <a:pt x="0" y="90258"/>
                </a:lnTo>
                <a:lnTo>
                  <a:pt x="5867" y="90919"/>
                </a:lnTo>
                <a:lnTo>
                  <a:pt x="12801" y="91325"/>
                </a:lnTo>
                <a:lnTo>
                  <a:pt x="21069" y="91325"/>
                </a:lnTo>
                <a:lnTo>
                  <a:pt x="33462" y="90484"/>
                </a:lnTo>
                <a:lnTo>
                  <a:pt x="44332" y="88003"/>
                </a:lnTo>
                <a:lnTo>
                  <a:pt x="53501" y="83947"/>
                </a:lnTo>
                <a:lnTo>
                  <a:pt x="56066" y="81991"/>
                </a:lnTo>
                <a:lnTo>
                  <a:pt x="18796" y="81991"/>
                </a:lnTo>
                <a:lnTo>
                  <a:pt x="14541" y="81851"/>
                </a:lnTo>
                <a:lnTo>
                  <a:pt x="11595" y="81318"/>
                </a:lnTo>
                <a:lnTo>
                  <a:pt x="11595" y="10388"/>
                </a:lnTo>
                <a:lnTo>
                  <a:pt x="14668" y="9715"/>
                </a:lnTo>
                <a:lnTo>
                  <a:pt x="19202" y="9194"/>
                </a:lnTo>
                <a:lnTo>
                  <a:pt x="58325" y="9194"/>
                </a:lnTo>
                <a:lnTo>
                  <a:pt x="54402" y="6349"/>
                </a:lnTo>
                <a:lnTo>
                  <a:pt x="46164" y="2846"/>
                </a:lnTo>
                <a:lnTo>
                  <a:pt x="36278" y="717"/>
                </a:lnTo>
                <a:lnTo>
                  <a:pt x="24663" y="0"/>
                </a:lnTo>
                <a:close/>
              </a:path>
              <a:path w="74295" h="91440">
                <a:moveTo>
                  <a:pt x="58325" y="9194"/>
                </a:moveTo>
                <a:lnTo>
                  <a:pt x="25196" y="9194"/>
                </a:lnTo>
                <a:lnTo>
                  <a:pt x="41253" y="11629"/>
                </a:lnTo>
                <a:lnTo>
                  <a:pt x="52646" y="18575"/>
                </a:lnTo>
                <a:lnTo>
                  <a:pt x="59417" y="29495"/>
                </a:lnTo>
                <a:lnTo>
                  <a:pt x="61607" y="43853"/>
                </a:lnTo>
                <a:lnTo>
                  <a:pt x="59114" y="60050"/>
                </a:lnTo>
                <a:lnTo>
                  <a:pt x="51769" y="72023"/>
                </a:lnTo>
                <a:lnTo>
                  <a:pt x="39774" y="79445"/>
                </a:lnTo>
                <a:lnTo>
                  <a:pt x="23329" y="81991"/>
                </a:lnTo>
                <a:lnTo>
                  <a:pt x="56066" y="81991"/>
                </a:lnTo>
                <a:lnTo>
                  <a:pt x="73736" y="43446"/>
                </a:lnTo>
                <a:lnTo>
                  <a:pt x="72881" y="33307"/>
                </a:lnTo>
                <a:lnTo>
                  <a:pt x="70400" y="24617"/>
                </a:lnTo>
                <a:lnTo>
                  <a:pt x="66422" y="17277"/>
                </a:lnTo>
                <a:lnTo>
                  <a:pt x="61074" y="11188"/>
                </a:lnTo>
                <a:lnTo>
                  <a:pt x="58325" y="9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6171774" y="8753767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52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6192528" y="8752282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09">
                <a:moveTo>
                  <a:pt x="58127" y="0"/>
                </a:moveTo>
                <a:lnTo>
                  <a:pt x="46926" y="0"/>
                </a:lnTo>
                <a:lnTo>
                  <a:pt x="27839" y="3418"/>
                </a:lnTo>
                <a:lnTo>
                  <a:pt x="13014" y="13049"/>
                </a:lnTo>
                <a:lnTo>
                  <a:pt x="3413" y="27957"/>
                </a:lnTo>
                <a:lnTo>
                  <a:pt x="0" y="47205"/>
                </a:lnTo>
                <a:lnTo>
                  <a:pt x="3374" y="66732"/>
                </a:lnTo>
                <a:lnTo>
                  <a:pt x="12696" y="80976"/>
                </a:lnTo>
                <a:lnTo>
                  <a:pt x="26767" y="89698"/>
                </a:lnTo>
                <a:lnTo>
                  <a:pt x="44386" y="92659"/>
                </a:lnTo>
                <a:lnTo>
                  <a:pt x="55321" y="92659"/>
                </a:lnTo>
                <a:lnTo>
                  <a:pt x="63855" y="90525"/>
                </a:lnTo>
                <a:lnTo>
                  <a:pt x="68122" y="88391"/>
                </a:lnTo>
                <a:lnTo>
                  <a:pt x="66697" y="82930"/>
                </a:lnTo>
                <a:lnTo>
                  <a:pt x="46786" y="82930"/>
                </a:lnTo>
                <a:lnTo>
                  <a:pt x="32172" y="80378"/>
                </a:lnTo>
                <a:lnTo>
                  <a:pt x="21331" y="73113"/>
                </a:lnTo>
                <a:lnTo>
                  <a:pt x="14588" y="61724"/>
                </a:lnTo>
                <a:lnTo>
                  <a:pt x="12268" y="46799"/>
                </a:lnTo>
                <a:lnTo>
                  <a:pt x="14782" y="31054"/>
                </a:lnTo>
                <a:lnTo>
                  <a:pt x="21893" y="19421"/>
                </a:lnTo>
                <a:lnTo>
                  <a:pt x="32954" y="12213"/>
                </a:lnTo>
                <a:lnTo>
                  <a:pt x="47320" y="9740"/>
                </a:lnTo>
                <a:lnTo>
                  <a:pt x="66563" y="9740"/>
                </a:lnTo>
                <a:lnTo>
                  <a:pt x="68262" y="4013"/>
                </a:lnTo>
                <a:lnTo>
                  <a:pt x="65189" y="2400"/>
                </a:lnTo>
                <a:lnTo>
                  <a:pt x="58127" y="0"/>
                </a:lnTo>
                <a:close/>
              </a:path>
              <a:path w="68579" h="92709">
                <a:moveTo>
                  <a:pt x="65722" y="79197"/>
                </a:moveTo>
                <a:lnTo>
                  <a:pt x="61048" y="81470"/>
                </a:lnTo>
                <a:lnTo>
                  <a:pt x="53860" y="82930"/>
                </a:lnTo>
                <a:lnTo>
                  <a:pt x="66697" y="82930"/>
                </a:lnTo>
                <a:lnTo>
                  <a:pt x="65722" y="79197"/>
                </a:lnTo>
                <a:close/>
              </a:path>
              <a:path w="68579" h="92709">
                <a:moveTo>
                  <a:pt x="66563" y="9740"/>
                </a:moveTo>
                <a:lnTo>
                  <a:pt x="54787" y="9740"/>
                </a:lnTo>
                <a:lnTo>
                  <a:pt x="61048" y="11341"/>
                </a:lnTo>
                <a:lnTo>
                  <a:pt x="65455" y="13474"/>
                </a:lnTo>
                <a:lnTo>
                  <a:pt x="66563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6268920" y="8753753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38" y="0"/>
                </a:moveTo>
                <a:lnTo>
                  <a:pt x="30543" y="0"/>
                </a:lnTo>
                <a:lnTo>
                  <a:pt x="0" y="89865"/>
                </a:lnTo>
                <a:lnTo>
                  <a:pt x="12014" y="89865"/>
                </a:lnTo>
                <a:lnTo>
                  <a:pt x="21336" y="61595"/>
                </a:lnTo>
                <a:lnTo>
                  <a:pt x="65552" y="61595"/>
                </a:lnTo>
                <a:lnTo>
                  <a:pt x="62458" y="52527"/>
                </a:lnTo>
                <a:lnTo>
                  <a:pt x="23736" y="52527"/>
                </a:lnTo>
                <a:lnTo>
                  <a:pt x="32537" y="26530"/>
                </a:lnTo>
                <a:lnTo>
                  <a:pt x="34277" y="21069"/>
                </a:lnTo>
                <a:lnTo>
                  <a:pt x="35772" y="15455"/>
                </a:lnTo>
                <a:lnTo>
                  <a:pt x="37071" y="10261"/>
                </a:lnTo>
                <a:lnTo>
                  <a:pt x="48039" y="10261"/>
                </a:lnTo>
                <a:lnTo>
                  <a:pt x="44538" y="0"/>
                </a:lnTo>
                <a:close/>
              </a:path>
              <a:path w="75564" h="90170">
                <a:moveTo>
                  <a:pt x="65552" y="61595"/>
                </a:moveTo>
                <a:lnTo>
                  <a:pt x="53213" y="61595"/>
                </a:lnTo>
                <a:lnTo>
                  <a:pt x="62814" y="89865"/>
                </a:lnTo>
                <a:lnTo>
                  <a:pt x="75196" y="89865"/>
                </a:lnTo>
                <a:lnTo>
                  <a:pt x="65552" y="61595"/>
                </a:lnTo>
                <a:close/>
              </a:path>
              <a:path w="75564" h="90170">
                <a:moveTo>
                  <a:pt x="48039" y="10261"/>
                </a:moveTo>
                <a:lnTo>
                  <a:pt x="37338" y="10261"/>
                </a:lnTo>
                <a:lnTo>
                  <a:pt x="38706" y="15595"/>
                </a:lnTo>
                <a:lnTo>
                  <a:pt x="40005" y="20789"/>
                </a:lnTo>
                <a:lnTo>
                  <a:pt x="50800" y="52527"/>
                </a:lnTo>
                <a:lnTo>
                  <a:pt x="62458" y="52527"/>
                </a:lnTo>
                <a:lnTo>
                  <a:pt x="48039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6364137" y="8763618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6336807" y="8753763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35" y="0"/>
                </a:moveTo>
                <a:lnTo>
                  <a:pt x="0" y="0"/>
                </a:lnTo>
                <a:lnTo>
                  <a:pt x="0" y="9855"/>
                </a:lnTo>
                <a:lnTo>
                  <a:pt x="66535" y="9855"/>
                </a:lnTo>
                <a:lnTo>
                  <a:pt x="66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6404416" y="8752283"/>
            <a:ext cx="82550" cy="93345"/>
          </a:xfrm>
          <a:custGeom>
            <a:avLst/>
            <a:gdLst/>
            <a:ahLst/>
            <a:cxnLst/>
            <a:rect l="l" t="t" r="r" b="b"/>
            <a:pathLst>
              <a:path w="82550" h="93345">
                <a:moveTo>
                  <a:pt x="41719" y="0"/>
                </a:moveTo>
                <a:lnTo>
                  <a:pt x="25079" y="3362"/>
                </a:lnTo>
                <a:lnTo>
                  <a:pt x="11863" y="12901"/>
                </a:lnTo>
                <a:lnTo>
                  <a:pt x="3145" y="27790"/>
                </a:lnTo>
                <a:lnTo>
                  <a:pt x="0" y="47205"/>
                </a:lnTo>
                <a:lnTo>
                  <a:pt x="2974" y="65800"/>
                </a:lnTo>
                <a:lnTo>
                  <a:pt x="11298" y="80198"/>
                </a:lnTo>
                <a:lnTo>
                  <a:pt x="24072" y="89498"/>
                </a:lnTo>
                <a:lnTo>
                  <a:pt x="40398" y="92798"/>
                </a:lnTo>
                <a:lnTo>
                  <a:pt x="56595" y="89753"/>
                </a:lnTo>
                <a:lnTo>
                  <a:pt x="66054" y="83324"/>
                </a:lnTo>
                <a:lnTo>
                  <a:pt x="41059" y="83324"/>
                </a:lnTo>
                <a:lnTo>
                  <a:pt x="28875" y="80337"/>
                </a:lnTo>
                <a:lnTo>
                  <a:pt x="19871" y="72310"/>
                </a:lnTo>
                <a:lnTo>
                  <a:pt x="14305" y="60714"/>
                </a:lnTo>
                <a:lnTo>
                  <a:pt x="12433" y="47205"/>
                </a:lnTo>
                <a:lnTo>
                  <a:pt x="12512" y="45999"/>
                </a:lnTo>
                <a:lnTo>
                  <a:pt x="14195" y="32751"/>
                </a:lnTo>
                <a:lnTo>
                  <a:pt x="19594" y="20797"/>
                </a:lnTo>
                <a:lnTo>
                  <a:pt x="28591" y="12541"/>
                </a:lnTo>
                <a:lnTo>
                  <a:pt x="41186" y="9461"/>
                </a:lnTo>
                <a:lnTo>
                  <a:pt x="66683" y="9461"/>
                </a:lnTo>
                <a:lnTo>
                  <a:pt x="58385" y="3353"/>
                </a:lnTo>
                <a:lnTo>
                  <a:pt x="41719" y="0"/>
                </a:lnTo>
                <a:close/>
              </a:path>
              <a:path w="82550" h="93345">
                <a:moveTo>
                  <a:pt x="66683" y="9461"/>
                </a:moveTo>
                <a:lnTo>
                  <a:pt x="41186" y="9461"/>
                </a:lnTo>
                <a:lnTo>
                  <a:pt x="53824" y="12659"/>
                </a:lnTo>
                <a:lnTo>
                  <a:pt x="62771" y="21034"/>
                </a:lnTo>
                <a:lnTo>
                  <a:pt x="68091" y="32757"/>
                </a:lnTo>
                <a:lnTo>
                  <a:pt x="69779" y="45466"/>
                </a:lnTo>
                <a:lnTo>
                  <a:pt x="69727" y="46926"/>
                </a:lnTo>
                <a:lnTo>
                  <a:pt x="67939" y="60436"/>
                </a:lnTo>
                <a:lnTo>
                  <a:pt x="62337" y="72326"/>
                </a:lnTo>
                <a:lnTo>
                  <a:pt x="53321" y="80360"/>
                </a:lnTo>
                <a:lnTo>
                  <a:pt x="41059" y="83324"/>
                </a:lnTo>
                <a:lnTo>
                  <a:pt x="66054" y="83324"/>
                </a:lnTo>
                <a:lnTo>
                  <a:pt x="69865" y="80733"/>
                </a:lnTo>
                <a:lnTo>
                  <a:pt x="78835" y="65913"/>
                </a:lnTo>
                <a:lnTo>
                  <a:pt x="82130" y="45466"/>
                </a:lnTo>
                <a:lnTo>
                  <a:pt x="79267" y="27110"/>
                </a:lnTo>
                <a:lnTo>
                  <a:pt x="71126" y="12731"/>
                </a:lnTo>
                <a:lnTo>
                  <a:pt x="66683" y="9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6491348" y="8752287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78" y="0"/>
                </a:moveTo>
                <a:lnTo>
                  <a:pt x="37198" y="0"/>
                </a:lnTo>
                <a:lnTo>
                  <a:pt x="0" y="96659"/>
                </a:lnTo>
                <a:lnTo>
                  <a:pt x="8940" y="96659"/>
                </a:lnTo>
                <a:lnTo>
                  <a:pt x="46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6547357" y="8753755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6610576" y="8753755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56" y="0"/>
                </a:moveTo>
                <a:lnTo>
                  <a:pt x="6261" y="0"/>
                </a:lnTo>
                <a:lnTo>
                  <a:pt x="0" y="89852"/>
                </a:lnTo>
                <a:lnTo>
                  <a:pt x="11061" y="89852"/>
                </a:lnTo>
                <a:lnTo>
                  <a:pt x="13501" y="50393"/>
                </a:lnTo>
                <a:lnTo>
                  <a:pt x="14045" y="40618"/>
                </a:lnTo>
                <a:lnTo>
                  <a:pt x="14524" y="30610"/>
                </a:lnTo>
                <a:lnTo>
                  <a:pt x="14949" y="19625"/>
                </a:lnTo>
                <a:lnTo>
                  <a:pt x="15189" y="11595"/>
                </a:lnTo>
                <a:lnTo>
                  <a:pt x="25146" y="11595"/>
                </a:lnTo>
                <a:lnTo>
                  <a:pt x="21056" y="0"/>
                </a:lnTo>
                <a:close/>
              </a:path>
              <a:path w="92075" h="90170">
                <a:moveTo>
                  <a:pt x="86841" y="11595"/>
                </a:moveTo>
                <a:lnTo>
                  <a:pt x="76796" y="11595"/>
                </a:lnTo>
                <a:lnTo>
                  <a:pt x="76850" y="20634"/>
                </a:lnTo>
                <a:lnTo>
                  <a:pt x="77157" y="30610"/>
                </a:lnTo>
                <a:lnTo>
                  <a:pt x="77628" y="41009"/>
                </a:lnTo>
                <a:lnTo>
                  <a:pt x="78192" y="51697"/>
                </a:lnTo>
                <a:lnTo>
                  <a:pt x="80390" y="89852"/>
                </a:lnTo>
                <a:lnTo>
                  <a:pt x="91719" y="89852"/>
                </a:lnTo>
                <a:lnTo>
                  <a:pt x="86841" y="11595"/>
                </a:lnTo>
                <a:close/>
              </a:path>
              <a:path w="92075" h="90170">
                <a:moveTo>
                  <a:pt x="25146" y="11595"/>
                </a:moveTo>
                <a:lnTo>
                  <a:pt x="15443" y="11595"/>
                </a:lnTo>
                <a:lnTo>
                  <a:pt x="17547" y="19772"/>
                </a:lnTo>
                <a:lnTo>
                  <a:pt x="20007" y="28309"/>
                </a:lnTo>
                <a:lnTo>
                  <a:pt x="22788" y="37221"/>
                </a:lnTo>
                <a:lnTo>
                  <a:pt x="25857" y="46520"/>
                </a:lnTo>
                <a:lnTo>
                  <a:pt x="40385" y="89319"/>
                </a:lnTo>
                <a:lnTo>
                  <a:pt x="49187" y="89319"/>
                </a:lnTo>
                <a:lnTo>
                  <a:pt x="54867" y="73723"/>
                </a:lnTo>
                <a:lnTo>
                  <a:pt x="45453" y="73723"/>
                </a:lnTo>
                <a:lnTo>
                  <a:pt x="43602" y="66612"/>
                </a:lnTo>
                <a:lnTo>
                  <a:pt x="41467" y="59239"/>
                </a:lnTo>
                <a:lnTo>
                  <a:pt x="38984" y="51320"/>
                </a:lnTo>
                <a:lnTo>
                  <a:pt x="36385" y="43459"/>
                </a:lnTo>
                <a:lnTo>
                  <a:pt x="25146" y="11595"/>
                </a:lnTo>
                <a:close/>
              </a:path>
              <a:path w="92075" h="90170">
                <a:moveTo>
                  <a:pt x="86118" y="0"/>
                </a:moveTo>
                <a:lnTo>
                  <a:pt x="71323" y="0"/>
                </a:lnTo>
                <a:lnTo>
                  <a:pt x="55321" y="43459"/>
                </a:lnTo>
                <a:lnTo>
                  <a:pt x="52473" y="51697"/>
                </a:lnTo>
                <a:lnTo>
                  <a:pt x="49937" y="59443"/>
                </a:lnTo>
                <a:lnTo>
                  <a:pt x="47729" y="66764"/>
                </a:lnTo>
                <a:lnTo>
                  <a:pt x="45859" y="73723"/>
                </a:lnTo>
                <a:lnTo>
                  <a:pt x="54867" y="73723"/>
                </a:lnTo>
                <a:lnTo>
                  <a:pt x="68307" y="36644"/>
                </a:lnTo>
                <a:lnTo>
                  <a:pt x="76377" y="11595"/>
                </a:lnTo>
                <a:lnTo>
                  <a:pt x="86841" y="11595"/>
                </a:lnTo>
                <a:lnTo>
                  <a:pt x="86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6712043" y="8753753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5" h="90170">
                <a:moveTo>
                  <a:pt x="44526" y="0"/>
                </a:moveTo>
                <a:lnTo>
                  <a:pt x="30543" y="0"/>
                </a:lnTo>
                <a:lnTo>
                  <a:pt x="0" y="89865"/>
                </a:lnTo>
                <a:lnTo>
                  <a:pt x="12001" y="89865"/>
                </a:lnTo>
                <a:lnTo>
                  <a:pt x="21335" y="61595"/>
                </a:lnTo>
                <a:lnTo>
                  <a:pt x="65548" y="61595"/>
                </a:lnTo>
                <a:lnTo>
                  <a:pt x="62453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339" y="2078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5" h="90170">
                <a:moveTo>
                  <a:pt x="65548" y="61595"/>
                </a:moveTo>
                <a:lnTo>
                  <a:pt x="53200" y="61595"/>
                </a:lnTo>
                <a:lnTo>
                  <a:pt x="62801" y="89865"/>
                </a:lnTo>
                <a:lnTo>
                  <a:pt x="75196" y="89865"/>
                </a:lnTo>
                <a:lnTo>
                  <a:pt x="65548" y="61595"/>
                </a:lnTo>
                <a:close/>
              </a:path>
              <a:path w="75565" h="90170">
                <a:moveTo>
                  <a:pt x="48028" y="10261"/>
                </a:moveTo>
                <a:lnTo>
                  <a:pt x="37337" y="10261"/>
                </a:lnTo>
                <a:lnTo>
                  <a:pt x="40004" y="20789"/>
                </a:lnTo>
                <a:lnTo>
                  <a:pt x="50799" y="52527"/>
                </a:lnTo>
                <a:lnTo>
                  <a:pt x="62453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6807248" y="8763618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5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6779917" y="8753763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22" y="0"/>
                </a:moveTo>
                <a:lnTo>
                  <a:pt x="0" y="0"/>
                </a:lnTo>
                <a:lnTo>
                  <a:pt x="0" y="9855"/>
                </a:lnTo>
                <a:lnTo>
                  <a:pt x="66522" y="9855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6856460" y="8753755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6922068" y="8753095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1" y="8928"/>
                </a:lnTo>
                <a:lnTo>
                  <a:pt x="48272" y="7327"/>
                </a:lnTo>
                <a:lnTo>
                  <a:pt x="43583" y="4039"/>
                </a:lnTo>
                <a:lnTo>
                  <a:pt x="37811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2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1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4"/>
                </a:lnTo>
                <a:lnTo>
                  <a:pt x="55321" y="17462"/>
                </a:lnTo>
                <a:lnTo>
                  <a:pt x="52793" y="11328"/>
                </a:lnTo>
                <a:lnTo>
                  <a:pt x="50081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5887298" y="9064698"/>
            <a:ext cx="81866" cy="92659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5989438" y="9066175"/>
            <a:ext cx="67462" cy="8985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6077172" y="9065510"/>
            <a:ext cx="74295" cy="91440"/>
          </a:xfrm>
          <a:custGeom>
            <a:avLst/>
            <a:gdLst/>
            <a:ahLst/>
            <a:cxnLst/>
            <a:rect l="l" t="t" r="r" b="b"/>
            <a:pathLst>
              <a:path w="74295" h="91440">
                <a:moveTo>
                  <a:pt x="24663" y="0"/>
                </a:moveTo>
                <a:lnTo>
                  <a:pt x="15468" y="0"/>
                </a:lnTo>
                <a:lnTo>
                  <a:pt x="7073" y="787"/>
                </a:lnTo>
                <a:lnTo>
                  <a:pt x="0" y="1854"/>
                </a:lnTo>
                <a:lnTo>
                  <a:pt x="0" y="90258"/>
                </a:lnTo>
                <a:lnTo>
                  <a:pt x="5867" y="90919"/>
                </a:lnTo>
                <a:lnTo>
                  <a:pt x="12801" y="91325"/>
                </a:lnTo>
                <a:lnTo>
                  <a:pt x="21069" y="91325"/>
                </a:lnTo>
                <a:lnTo>
                  <a:pt x="33462" y="90484"/>
                </a:lnTo>
                <a:lnTo>
                  <a:pt x="44332" y="88003"/>
                </a:lnTo>
                <a:lnTo>
                  <a:pt x="53501" y="83947"/>
                </a:lnTo>
                <a:lnTo>
                  <a:pt x="56066" y="81991"/>
                </a:lnTo>
                <a:lnTo>
                  <a:pt x="18796" y="81991"/>
                </a:lnTo>
                <a:lnTo>
                  <a:pt x="14541" y="81851"/>
                </a:lnTo>
                <a:lnTo>
                  <a:pt x="11595" y="81318"/>
                </a:lnTo>
                <a:lnTo>
                  <a:pt x="11595" y="10388"/>
                </a:lnTo>
                <a:lnTo>
                  <a:pt x="14668" y="9715"/>
                </a:lnTo>
                <a:lnTo>
                  <a:pt x="19202" y="9194"/>
                </a:lnTo>
                <a:lnTo>
                  <a:pt x="58325" y="9194"/>
                </a:lnTo>
                <a:lnTo>
                  <a:pt x="54402" y="6349"/>
                </a:lnTo>
                <a:lnTo>
                  <a:pt x="46164" y="2846"/>
                </a:lnTo>
                <a:lnTo>
                  <a:pt x="36278" y="717"/>
                </a:lnTo>
                <a:lnTo>
                  <a:pt x="24663" y="0"/>
                </a:lnTo>
                <a:close/>
              </a:path>
              <a:path w="74295" h="91440">
                <a:moveTo>
                  <a:pt x="58325" y="9194"/>
                </a:moveTo>
                <a:lnTo>
                  <a:pt x="25196" y="9194"/>
                </a:lnTo>
                <a:lnTo>
                  <a:pt x="41253" y="11629"/>
                </a:lnTo>
                <a:lnTo>
                  <a:pt x="52646" y="18575"/>
                </a:lnTo>
                <a:lnTo>
                  <a:pt x="59417" y="29495"/>
                </a:lnTo>
                <a:lnTo>
                  <a:pt x="61607" y="43853"/>
                </a:lnTo>
                <a:lnTo>
                  <a:pt x="59114" y="60050"/>
                </a:lnTo>
                <a:lnTo>
                  <a:pt x="51769" y="72023"/>
                </a:lnTo>
                <a:lnTo>
                  <a:pt x="39774" y="79445"/>
                </a:lnTo>
                <a:lnTo>
                  <a:pt x="23329" y="81991"/>
                </a:lnTo>
                <a:lnTo>
                  <a:pt x="56066" y="81991"/>
                </a:lnTo>
                <a:lnTo>
                  <a:pt x="73736" y="43446"/>
                </a:lnTo>
                <a:lnTo>
                  <a:pt x="72881" y="33307"/>
                </a:lnTo>
                <a:lnTo>
                  <a:pt x="70400" y="24617"/>
                </a:lnTo>
                <a:lnTo>
                  <a:pt x="66422" y="17277"/>
                </a:lnTo>
                <a:lnTo>
                  <a:pt x="61074" y="11188"/>
                </a:lnTo>
                <a:lnTo>
                  <a:pt x="58325" y="91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6171774" y="9066161"/>
            <a:ext cx="0" cy="90170"/>
          </a:xfrm>
          <a:custGeom>
            <a:avLst/>
            <a:gdLst/>
            <a:ahLst/>
            <a:cxnLst/>
            <a:rect l="l" t="t" r="r" b="b"/>
            <a:pathLst>
              <a:path w="0" h="90170">
                <a:moveTo>
                  <a:pt x="0" y="0"/>
                </a:moveTo>
                <a:lnTo>
                  <a:pt x="0" y="89865"/>
                </a:lnTo>
              </a:path>
            </a:pathLst>
          </a:custGeom>
          <a:ln w="11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6192528" y="9064697"/>
            <a:ext cx="68580" cy="92710"/>
          </a:xfrm>
          <a:custGeom>
            <a:avLst/>
            <a:gdLst/>
            <a:ahLst/>
            <a:cxnLst/>
            <a:rect l="l" t="t" r="r" b="b"/>
            <a:pathLst>
              <a:path w="68579" h="92709">
                <a:moveTo>
                  <a:pt x="58127" y="0"/>
                </a:moveTo>
                <a:lnTo>
                  <a:pt x="46926" y="0"/>
                </a:lnTo>
                <a:lnTo>
                  <a:pt x="27839" y="3418"/>
                </a:lnTo>
                <a:lnTo>
                  <a:pt x="13014" y="13049"/>
                </a:lnTo>
                <a:lnTo>
                  <a:pt x="3413" y="27957"/>
                </a:lnTo>
                <a:lnTo>
                  <a:pt x="0" y="47205"/>
                </a:lnTo>
                <a:lnTo>
                  <a:pt x="3374" y="66732"/>
                </a:lnTo>
                <a:lnTo>
                  <a:pt x="12696" y="80976"/>
                </a:lnTo>
                <a:lnTo>
                  <a:pt x="26767" y="89698"/>
                </a:lnTo>
                <a:lnTo>
                  <a:pt x="44386" y="92659"/>
                </a:lnTo>
                <a:lnTo>
                  <a:pt x="55321" y="92659"/>
                </a:lnTo>
                <a:lnTo>
                  <a:pt x="63855" y="90525"/>
                </a:lnTo>
                <a:lnTo>
                  <a:pt x="68122" y="88391"/>
                </a:lnTo>
                <a:lnTo>
                  <a:pt x="66697" y="82930"/>
                </a:lnTo>
                <a:lnTo>
                  <a:pt x="46786" y="82930"/>
                </a:lnTo>
                <a:lnTo>
                  <a:pt x="32172" y="80378"/>
                </a:lnTo>
                <a:lnTo>
                  <a:pt x="21331" y="73113"/>
                </a:lnTo>
                <a:lnTo>
                  <a:pt x="14588" y="61724"/>
                </a:lnTo>
                <a:lnTo>
                  <a:pt x="12268" y="46799"/>
                </a:lnTo>
                <a:lnTo>
                  <a:pt x="14782" y="31054"/>
                </a:lnTo>
                <a:lnTo>
                  <a:pt x="21893" y="19421"/>
                </a:lnTo>
                <a:lnTo>
                  <a:pt x="32954" y="12213"/>
                </a:lnTo>
                <a:lnTo>
                  <a:pt x="47320" y="9740"/>
                </a:lnTo>
                <a:lnTo>
                  <a:pt x="66563" y="9740"/>
                </a:lnTo>
                <a:lnTo>
                  <a:pt x="68262" y="4013"/>
                </a:lnTo>
                <a:lnTo>
                  <a:pt x="65189" y="2400"/>
                </a:lnTo>
                <a:lnTo>
                  <a:pt x="58127" y="0"/>
                </a:lnTo>
                <a:close/>
              </a:path>
              <a:path w="68579" h="92709">
                <a:moveTo>
                  <a:pt x="65722" y="79197"/>
                </a:moveTo>
                <a:lnTo>
                  <a:pt x="61048" y="81470"/>
                </a:lnTo>
                <a:lnTo>
                  <a:pt x="53860" y="82930"/>
                </a:lnTo>
                <a:lnTo>
                  <a:pt x="66697" y="82930"/>
                </a:lnTo>
                <a:lnTo>
                  <a:pt x="65722" y="79197"/>
                </a:lnTo>
                <a:close/>
              </a:path>
              <a:path w="68579" h="92709">
                <a:moveTo>
                  <a:pt x="66563" y="9740"/>
                </a:moveTo>
                <a:lnTo>
                  <a:pt x="54787" y="9740"/>
                </a:lnTo>
                <a:lnTo>
                  <a:pt x="61048" y="11341"/>
                </a:lnTo>
                <a:lnTo>
                  <a:pt x="65455" y="13474"/>
                </a:lnTo>
                <a:lnTo>
                  <a:pt x="66563" y="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6268920" y="9066169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4" h="90170">
                <a:moveTo>
                  <a:pt x="44538" y="0"/>
                </a:moveTo>
                <a:lnTo>
                  <a:pt x="30543" y="0"/>
                </a:lnTo>
                <a:lnTo>
                  <a:pt x="0" y="89852"/>
                </a:lnTo>
                <a:lnTo>
                  <a:pt x="12014" y="89852"/>
                </a:lnTo>
                <a:lnTo>
                  <a:pt x="21336" y="61594"/>
                </a:lnTo>
                <a:lnTo>
                  <a:pt x="65555" y="61594"/>
                </a:lnTo>
                <a:lnTo>
                  <a:pt x="62461" y="52527"/>
                </a:lnTo>
                <a:lnTo>
                  <a:pt x="23736" y="52527"/>
                </a:lnTo>
                <a:lnTo>
                  <a:pt x="32537" y="26530"/>
                </a:lnTo>
                <a:lnTo>
                  <a:pt x="34348" y="20789"/>
                </a:lnTo>
                <a:lnTo>
                  <a:pt x="35772" y="15455"/>
                </a:lnTo>
                <a:lnTo>
                  <a:pt x="37071" y="10261"/>
                </a:lnTo>
                <a:lnTo>
                  <a:pt x="48040" y="10261"/>
                </a:lnTo>
                <a:lnTo>
                  <a:pt x="44538" y="0"/>
                </a:lnTo>
                <a:close/>
              </a:path>
              <a:path w="75564" h="90170">
                <a:moveTo>
                  <a:pt x="65555" y="61594"/>
                </a:moveTo>
                <a:lnTo>
                  <a:pt x="53213" y="61594"/>
                </a:lnTo>
                <a:lnTo>
                  <a:pt x="62814" y="89852"/>
                </a:lnTo>
                <a:lnTo>
                  <a:pt x="75196" y="89852"/>
                </a:lnTo>
                <a:lnTo>
                  <a:pt x="65555" y="61594"/>
                </a:lnTo>
                <a:close/>
              </a:path>
              <a:path w="75564" h="90170">
                <a:moveTo>
                  <a:pt x="48040" y="10261"/>
                </a:moveTo>
                <a:lnTo>
                  <a:pt x="37338" y="10261"/>
                </a:lnTo>
                <a:lnTo>
                  <a:pt x="38706" y="15595"/>
                </a:lnTo>
                <a:lnTo>
                  <a:pt x="40005" y="20789"/>
                </a:lnTo>
                <a:lnTo>
                  <a:pt x="50800" y="52527"/>
                </a:lnTo>
                <a:lnTo>
                  <a:pt x="62461" y="52527"/>
                </a:lnTo>
                <a:lnTo>
                  <a:pt x="48040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6364137" y="9076033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4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6336807" y="9066178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35" y="0"/>
                </a:moveTo>
                <a:lnTo>
                  <a:pt x="0" y="0"/>
                </a:lnTo>
                <a:lnTo>
                  <a:pt x="0" y="9855"/>
                </a:lnTo>
                <a:lnTo>
                  <a:pt x="66535" y="9855"/>
                </a:lnTo>
                <a:lnTo>
                  <a:pt x="66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6404416" y="9064698"/>
            <a:ext cx="82550" cy="93345"/>
          </a:xfrm>
          <a:custGeom>
            <a:avLst/>
            <a:gdLst/>
            <a:ahLst/>
            <a:cxnLst/>
            <a:rect l="l" t="t" r="r" b="b"/>
            <a:pathLst>
              <a:path w="82550" h="93345">
                <a:moveTo>
                  <a:pt x="41719" y="0"/>
                </a:moveTo>
                <a:lnTo>
                  <a:pt x="25079" y="3362"/>
                </a:lnTo>
                <a:lnTo>
                  <a:pt x="11863" y="12901"/>
                </a:lnTo>
                <a:lnTo>
                  <a:pt x="3145" y="27790"/>
                </a:lnTo>
                <a:lnTo>
                  <a:pt x="0" y="47205"/>
                </a:lnTo>
                <a:lnTo>
                  <a:pt x="2974" y="65800"/>
                </a:lnTo>
                <a:lnTo>
                  <a:pt x="11298" y="80198"/>
                </a:lnTo>
                <a:lnTo>
                  <a:pt x="24072" y="89498"/>
                </a:lnTo>
                <a:lnTo>
                  <a:pt x="40398" y="92798"/>
                </a:lnTo>
                <a:lnTo>
                  <a:pt x="56595" y="89753"/>
                </a:lnTo>
                <a:lnTo>
                  <a:pt x="66035" y="83337"/>
                </a:lnTo>
                <a:lnTo>
                  <a:pt x="41059" y="83337"/>
                </a:lnTo>
                <a:lnTo>
                  <a:pt x="28875" y="80348"/>
                </a:lnTo>
                <a:lnTo>
                  <a:pt x="19871" y="72316"/>
                </a:lnTo>
                <a:lnTo>
                  <a:pt x="14305" y="60716"/>
                </a:lnTo>
                <a:lnTo>
                  <a:pt x="12433" y="47205"/>
                </a:lnTo>
                <a:lnTo>
                  <a:pt x="12512" y="45999"/>
                </a:lnTo>
                <a:lnTo>
                  <a:pt x="14195" y="32746"/>
                </a:lnTo>
                <a:lnTo>
                  <a:pt x="19594" y="20793"/>
                </a:lnTo>
                <a:lnTo>
                  <a:pt x="28591" y="12540"/>
                </a:lnTo>
                <a:lnTo>
                  <a:pt x="41186" y="9461"/>
                </a:lnTo>
                <a:lnTo>
                  <a:pt x="66683" y="9461"/>
                </a:lnTo>
                <a:lnTo>
                  <a:pt x="58385" y="3353"/>
                </a:lnTo>
                <a:lnTo>
                  <a:pt x="41719" y="0"/>
                </a:lnTo>
                <a:close/>
              </a:path>
              <a:path w="82550" h="93345">
                <a:moveTo>
                  <a:pt x="66683" y="9461"/>
                </a:moveTo>
                <a:lnTo>
                  <a:pt x="41186" y="9461"/>
                </a:lnTo>
                <a:lnTo>
                  <a:pt x="53824" y="12659"/>
                </a:lnTo>
                <a:lnTo>
                  <a:pt x="62771" y="21034"/>
                </a:lnTo>
                <a:lnTo>
                  <a:pt x="68091" y="32757"/>
                </a:lnTo>
                <a:lnTo>
                  <a:pt x="69779" y="45465"/>
                </a:lnTo>
                <a:lnTo>
                  <a:pt x="69727" y="46926"/>
                </a:lnTo>
                <a:lnTo>
                  <a:pt x="67939" y="60438"/>
                </a:lnTo>
                <a:lnTo>
                  <a:pt x="62337" y="72332"/>
                </a:lnTo>
                <a:lnTo>
                  <a:pt x="53321" y="80371"/>
                </a:lnTo>
                <a:lnTo>
                  <a:pt x="41059" y="83337"/>
                </a:lnTo>
                <a:lnTo>
                  <a:pt x="66035" y="83337"/>
                </a:lnTo>
                <a:lnTo>
                  <a:pt x="69865" y="80733"/>
                </a:lnTo>
                <a:lnTo>
                  <a:pt x="78835" y="65913"/>
                </a:lnTo>
                <a:lnTo>
                  <a:pt x="82130" y="45465"/>
                </a:lnTo>
                <a:lnTo>
                  <a:pt x="79267" y="27110"/>
                </a:lnTo>
                <a:lnTo>
                  <a:pt x="71126" y="12731"/>
                </a:lnTo>
                <a:lnTo>
                  <a:pt x="66683" y="9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6491348" y="9064702"/>
            <a:ext cx="46355" cy="97155"/>
          </a:xfrm>
          <a:custGeom>
            <a:avLst/>
            <a:gdLst/>
            <a:ahLst/>
            <a:cxnLst/>
            <a:rect l="l" t="t" r="r" b="b"/>
            <a:pathLst>
              <a:path w="46354" h="97154">
                <a:moveTo>
                  <a:pt x="46278" y="0"/>
                </a:moveTo>
                <a:lnTo>
                  <a:pt x="37198" y="0"/>
                </a:lnTo>
                <a:lnTo>
                  <a:pt x="0" y="96659"/>
                </a:lnTo>
                <a:lnTo>
                  <a:pt x="8940" y="96659"/>
                </a:lnTo>
                <a:lnTo>
                  <a:pt x="462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6547357" y="9066172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6610576" y="9066170"/>
            <a:ext cx="92075" cy="90170"/>
          </a:xfrm>
          <a:custGeom>
            <a:avLst/>
            <a:gdLst/>
            <a:ahLst/>
            <a:cxnLst/>
            <a:rect l="l" t="t" r="r" b="b"/>
            <a:pathLst>
              <a:path w="92075" h="90170">
                <a:moveTo>
                  <a:pt x="21056" y="0"/>
                </a:moveTo>
                <a:lnTo>
                  <a:pt x="6261" y="0"/>
                </a:lnTo>
                <a:lnTo>
                  <a:pt x="0" y="89852"/>
                </a:lnTo>
                <a:lnTo>
                  <a:pt x="11061" y="89852"/>
                </a:lnTo>
                <a:lnTo>
                  <a:pt x="13501" y="50393"/>
                </a:lnTo>
                <a:lnTo>
                  <a:pt x="14045" y="40618"/>
                </a:lnTo>
                <a:lnTo>
                  <a:pt x="14524" y="30610"/>
                </a:lnTo>
                <a:lnTo>
                  <a:pt x="14949" y="19625"/>
                </a:lnTo>
                <a:lnTo>
                  <a:pt x="15189" y="11595"/>
                </a:lnTo>
                <a:lnTo>
                  <a:pt x="25146" y="11595"/>
                </a:lnTo>
                <a:lnTo>
                  <a:pt x="21056" y="0"/>
                </a:lnTo>
                <a:close/>
              </a:path>
              <a:path w="92075" h="90170">
                <a:moveTo>
                  <a:pt x="86841" y="11595"/>
                </a:moveTo>
                <a:lnTo>
                  <a:pt x="76796" y="11595"/>
                </a:lnTo>
                <a:lnTo>
                  <a:pt x="76850" y="20634"/>
                </a:lnTo>
                <a:lnTo>
                  <a:pt x="77157" y="30610"/>
                </a:lnTo>
                <a:lnTo>
                  <a:pt x="77628" y="41009"/>
                </a:lnTo>
                <a:lnTo>
                  <a:pt x="78192" y="51697"/>
                </a:lnTo>
                <a:lnTo>
                  <a:pt x="80390" y="89852"/>
                </a:lnTo>
                <a:lnTo>
                  <a:pt x="91719" y="89852"/>
                </a:lnTo>
                <a:lnTo>
                  <a:pt x="86841" y="11595"/>
                </a:lnTo>
                <a:close/>
              </a:path>
              <a:path w="92075" h="90170">
                <a:moveTo>
                  <a:pt x="25146" y="11595"/>
                </a:moveTo>
                <a:lnTo>
                  <a:pt x="15443" y="11595"/>
                </a:lnTo>
                <a:lnTo>
                  <a:pt x="17547" y="19772"/>
                </a:lnTo>
                <a:lnTo>
                  <a:pt x="20007" y="28309"/>
                </a:lnTo>
                <a:lnTo>
                  <a:pt x="22788" y="37221"/>
                </a:lnTo>
                <a:lnTo>
                  <a:pt x="25857" y="46520"/>
                </a:lnTo>
                <a:lnTo>
                  <a:pt x="40385" y="89319"/>
                </a:lnTo>
                <a:lnTo>
                  <a:pt x="49187" y="89319"/>
                </a:lnTo>
                <a:lnTo>
                  <a:pt x="54867" y="73723"/>
                </a:lnTo>
                <a:lnTo>
                  <a:pt x="45453" y="73723"/>
                </a:lnTo>
                <a:lnTo>
                  <a:pt x="43602" y="66617"/>
                </a:lnTo>
                <a:lnTo>
                  <a:pt x="41467" y="59243"/>
                </a:lnTo>
                <a:lnTo>
                  <a:pt x="38984" y="51320"/>
                </a:lnTo>
                <a:lnTo>
                  <a:pt x="36385" y="43459"/>
                </a:lnTo>
                <a:lnTo>
                  <a:pt x="25146" y="11595"/>
                </a:lnTo>
                <a:close/>
              </a:path>
              <a:path w="92075" h="90170">
                <a:moveTo>
                  <a:pt x="86118" y="0"/>
                </a:moveTo>
                <a:lnTo>
                  <a:pt x="71323" y="0"/>
                </a:lnTo>
                <a:lnTo>
                  <a:pt x="55321" y="43459"/>
                </a:lnTo>
                <a:lnTo>
                  <a:pt x="52473" y="51697"/>
                </a:lnTo>
                <a:lnTo>
                  <a:pt x="49937" y="59443"/>
                </a:lnTo>
                <a:lnTo>
                  <a:pt x="47729" y="66764"/>
                </a:lnTo>
                <a:lnTo>
                  <a:pt x="45859" y="73723"/>
                </a:lnTo>
                <a:lnTo>
                  <a:pt x="54867" y="73723"/>
                </a:lnTo>
                <a:lnTo>
                  <a:pt x="68307" y="36644"/>
                </a:lnTo>
                <a:lnTo>
                  <a:pt x="76377" y="11595"/>
                </a:lnTo>
                <a:lnTo>
                  <a:pt x="86841" y="11595"/>
                </a:lnTo>
                <a:lnTo>
                  <a:pt x="86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6712043" y="9066169"/>
            <a:ext cx="75565" cy="90170"/>
          </a:xfrm>
          <a:custGeom>
            <a:avLst/>
            <a:gdLst/>
            <a:ahLst/>
            <a:cxnLst/>
            <a:rect l="l" t="t" r="r" b="b"/>
            <a:pathLst>
              <a:path w="75565" h="90170">
                <a:moveTo>
                  <a:pt x="44526" y="0"/>
                </a:moveTo>
                <a:lnTo>
                  <a:pt x="30543" y="0"/>
                </a:lnTo>
                <a:lnTo>
                  <a:pt x="0" y="89852"/>
                </a:lnTo>
                <a:lnTo>
                  <a:pt x="12001" y="89852"/>
                </a:lnTo>
                <a:lnTo>
                  <a:pt x="21335" y="61594"/>
                </a:lnTo>
                <a:lnTo>
                  <a:pt x="65551" y="61594"/>
                </a:lnTo>
                <a:lnTo>
                  <a:pt x="62455" y="52527"/>
                </a:lnTo>
                <a:lnTo>
                  <a:pt x="23723" y="52527"/>
                </a:lnTo>
                <a:lnTo>
                  <a:pt x="32537" y="26530"/>
                </a:lnTo>
                <a:lnTo>
                  <a:pt x="34336" y="20789"/>
                </a:lnTo>
                <a:lnTo>
                  <a:pt x="35737" y="15595"/>
                </a:lnTo>
                <a:lnTo>
                  <a:pt x="37058" y="10261"/>
                </a:lnTo>
                <a:lnTo>
                  <a:pt x="48028" y="10261"/>
                </a:lnTo>
                <a:lnTo>
                  <a:pt x="44526" y="0"/>
                </a:lnTo>
                <a:close/>
              </a:path>
              <a:path w="75565" h="90170">
                <a:moveTo>
                  <a:pt x="65551" y="61594"/>
                </a:moveTo>
                <a:lnTo>
                  <a:pt x="53200" y="61594"/>
                </a:lnTo>
                <a:lnTo>
                  <a:pt x="62801" y="89852"/>
                </a:lnTo>
                <a:lnTo>
                  <a:pt x="75196" y="89852"/>
                </a:lnTo>
                <a:lnTo>
                  <a:pt x="65551" y="61594"/>
                </a:lnTo>
                <a:close/>
              </a:path>
              <a:path w="75565" h="90170">
                <a:moveTo>
                  <a:pt x="48028" y="10261"/>
                </a:moveTo>
                <a:lnTo>
                  <a:pt x="37337" y="10261"/>
                </a:lnTo>
                <a:lnTo>
                  <a:pt x="40004" y="20789"/>
                </a:lnTo>
                <a:lnTo>
                  <a:pt x="50799" y="52527"/>
                </a:lnTo>
                <a:lnTo>
                  <a:pt x="62455" y="52527"/>
                </a:lnTo>
                <a:lnTo>
                  <a:pt x="48028" y="10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6807248" y="9076033"/>
            <a:ext cx="12065" cy="80010"/>
          </a:xfrm>
          <a:custGeom>
            <a:avLst/>
            <a:gdLst/>
            <a:ahLst/>
            <a:cxnLst/>
            <a:rect l="l" t="t" r="r" b="b"/>
            <a:pathLst>
              <a:path w="12065" h="80009">
                <a:moveTo>
                  <a:pt x="11734" y="0"/>
                </a:moveTo>
                <a:lnTo>
                  <a:pt x="0" y="0"/>
                </a:lnTo>
                <a:lnTo>
                  <a:pt x="0" y="79997"/>
                </a:lnTo>
                <a:lnTo>
                  <a:pt x="11734" y="79997"/>
                </a:lnTo>
                <a:lnTo>
                  <a:pt x="11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6779917" y="9066178"/>
            <a:ext cx="66675" cy="10160"/>
          </a:xfrm>
          <a:custGeom>
            <a:avLst/>
            <a:gdLst/>
            <a:ahLst/>
            <a:cxnLst/>
            <a:rect l="l" t="t" r="r" b="b"/>
            <a:pathLst>
              <a:path w="66675" h="10159">
                <a:moveTo>
                  <a:pt x="66522" y="0"/>
                </a:moveTo>
                <a:lnTo>
                  <a:pt x="0" y="0"/>
                </a:lnTo>
                <a:lnTo>
                  <a:pt x="0" y="9855"/>
                </a:lnTo>
                <a:lnTo>
                  <a:pt x="66522" y="9855"/>
                </a:lnTo>
                <a:lnTo>
                  <a:pt x="665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6856460" y="9066172"/>
            <a:ext cx="50800" cy="90170"/>
          </a:xfrm>
          <a:custGeom>
            <a:avLst/>
            <a:gdLst/>
            <a:ahLst/>
            <a:cxnLst/>
            <a:rect l="l" t="t" r="r" b="b"/>
            <a:pathLst>
              <a:path w="50800" h="90170">
                <a:moveTo>
                  <a:pt x="48526" y="0"/>
                </a:moveTo>
                <a:lnTo>
                  <a:pt x="0" y="0"/>
                </a:lnTo>
                <a:lnTo>
                  <a:pt x="0" y="89852"/>
                </a:lnTo>
                <a:lnTo>
                  <a:pt x="50520" y="89852"/>
                </a:lnTo>
                <a:lnTo>
                  <a:pt x="50520" y="80124"/>
                </a:lnTo>
                <a:lnTo>
                  <a:pt x="11595" y="80124"/>
                </a:lnTo>
                <a:lnTo>
                  <a:pt x="11595" y="47726"/>
                </a:lnTo>
                <a:lnTo>
                  <a:pt x="46532" y="47726"/>
                </a:lnTo>
                <a:lnTo>
                  <a:pt x="46532" y="38125"/>
                </a:lnTo>
                <a:lnTo>
                  <a:pt x="11595" y="38125"/>
                </a:lnTo>
                <a:lnTo>
                  <a:pt x="11595" y="9728"/>
                </a:lnTo>
                <a:lnTo>
                  <a:pt x="48526" y="9728"/>
                </a:lnTo>
                <a:lnTo>
                  <a:pt x="48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6922068" y="9065510"/>
            <a:ext cx="59055" cy="90805"/>
          </a:xfrm>
          <a:custGeom>
            <a:avLst/>
            <a:gdLst/>
            <a:ahLst/>
            <a:cxnLst/>
            <a:rect l="l" t="t" r="r" b="b"/>
            <a:pathLst>
              <a:path w="59054" h="90804">
                <a:moveTo>
                  <a:pt x="22263" y="0"/>
                </a:moveTo>
                <a:lnTo>
                  <a:pt x="14262" y="0"/>
                </a:lnTo>
                <a:lnTo>
                  <a:pt x="5867" y="660"/>
                </a:lnTo>
                <a:lnTo>
                  <a:pt x="0" y="1854"/>
                </a:lnTo>
                <a:lnTo>
                  <a:pt x="0" y="90512"/>
                </a:lnTo>
                <a:lnTo>
                  <a:pt x="11595" y="90512"/>
                </a:lnTo>
                <a:lnTo>
                  <a:pt x="11595" y="51587"/>
                </a:lnTo>
                <a:lnTo>
                  <a:pt x="46270" y="51587"/>
                </a:lnTo>
                <a:lnTo>
                  <a:pt x="45326" y="50126"/>
                </a:lnTo>
                <a:lnTo>
                  <a:pt x="38392" y="47713"/>
                </a:lnTo>
                <a:lnTo>
                  <a:pt x="38392" y="47320"/>
                </a:lnTo>
                <a:lnTo>
                  <a:pt x="45034" y="44056"/>
                </a:lnTo>
                <a:lnTo>
                  <a:pt x="46412" y="42786"/>
                </a:lnTo>
                <a:lnTo>
                  <a:pt x="11595" y="42786"/>
                </a:lnTo>
                <a:lnTo>
                  <a:pt x="11667" y="9974"/>
                </a:lnTo>
                <a:lnTo>
                  <a:pt x="13474" y="9461"/>
                </a:lnTo>
                <a:lnTo>
                  <a:pt x="17462" y="8928"/>
                </a:lnTo>
                <a:lnTo>
                  <a:pt x="50081" y="8928"/>
                </a:lnTo>
                <a:lnTo>
                  <a:pt x="48272" y="7327"/>
                </a:lnTo>
                <a:lnTo>
                  <a:pt x="43583" y="4039"/>
                </a:lnTo>
                <a:lnTo>
                  <a:pt x="37811" y="1758"/>
                </a:lnTo>
                <a:lnTo>
                  <a:pt x="30766" y="430"/>
                </a:lnTo>
                <a:lnTo>
                  <a:pt x="22263" y="0"/>
                </a:lnTo>
                <a:close/>
              </a:path>
              <a:path w="59054" h="90804">
                <a:moveTo>
                  <a:pt x="46270" y="51587"/>
                </a:moveTo>
                <a:lnTo>
                  <a:pt x="22529" y="51587"/>
                </a:lnTo>
                <a:lnTo>
                  <a:pt x="33070" y="51981"/>
                </a:lnTo>
                <a:lnTo>
                  <a:pt x="37858" y="56642"/>
                </a:lnTo>
                <a:lnTo>
                  <a:pt x="40525" y="69049"/>
                </a:lnTo>
                <a:lnTo>
                  <a:pt x="43065" y="80251"/>
                </a:lnTo>
                <a:lnTo>
                  <a:pt x="45072" y="87985"/>
                </a:lnTo>
                <a:lnTo>
                  <a:pt x="46532" y="90512"/>
                </a:lnTo>
                <a:lnTo>
                  <a:pt x="58521" y="90512"/>
                </a:lnTo>
                <a:lnTo>
                  <a:pt x="57070" y="86964"/>
                </a:lnTo>
                <a:lnTo>
                  <a:pt x="55464" y="81586"/>
                </a:lnTo>
                <a:lnTo>
                  <a:pt x="53653" y="74505"/>
                </a:lnTo>
                <a:lnTo>
                  <a:pt x="51587" y="65849"/>
                </a:lnTo>
                <a:lnTo>
                  <a:pt x="49466" y="56527"/>
                </a:lnTo>
                <a:lnTo>
                  <a:pt x="46270" y="51587"/>
                </a:lnTo>
                <a:close/>
              </a:path>
              <a:path w="59054" h="90804">
                <a:moveTo>
                  <a:pt x="50081" y="8928"/>
                </a:moveTo>
                <a:lnTo>
                  <a:pt x="23063" y="8928"/>
                </a:lnTo>
                <a:lnTo>
                  <a:pt x="31467" y="9974"/>
                </a:lnTo>
                <a:lnTo>
                  <a:pt x="37995" y="13022"/>
                </a:lnTo>
                <a:lnTo>
                  <a:pt x="42222" y="18220"/>
                </a:lnTo>
                <a:lnTo>
                  <a:pt x="43726" y="25717"/>
                </a:lnTo>
                <a:lnTo>
                  <a:pt x="42304" y="32718"/>
                </a:lnTo>
                <a:lnTo>
                  <a:pt x="38246" y="38104"/>
                </a:lnTo>
                <a:lnTo>
                  <a:pt x="31863" y="41564"/>
                </a:lnTo>
                <a:lnTo>
                  <a:pt x="23469" y="42786"/>
                </a:lnTo>
                <a:lnTo>
                  <a:pt x="46412" y="42786"/>
                </a:lnTo>
                <a:lnTo>
                  <a:pt x="50409" y="39104"/>
                </a:lnTo>
                <a:lnTo>
                  <a:pt x="54008" y="32527"/>
                </a:lnTo>
                <a:lnTo>
                  <a:pt x="55321" y="24384"/>
                </a:lnTo>
                <a:lnTo>
                  <a:pt x="55321" y="17462"/>
                </a:lnTo>
                <a:lnTo>
                  <a:pt x="52793" y="11328"/>
                </a:lnTo>
                <a:lnTo>
                  <a:pt x="50081" y="89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 txBox="1">
            <a:spLocks noGrp="1"/>
          </p:cNvSpPr>
          <p:nvPr>
            <p:ph type="title"/>
          </p:nvPr>
        </p:nvSpPr>
        <p:spPr>
          <a:xfrm>
            <a:off x="527300" y="1042783"/>
            <a:ext cx="4712970" cy="553720"/>
          </a:xfrm>
          <a:prstGeom prst="rect"/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u="none" sz="3450" spc="-60" b="1">
                <a:latin typeface="Century Gothic"/>
                <a:cs typeface="Century Gothic"/>
              </a:rPr>
              <a:t>Tipos </a:t>
            </a:r>
            <a:r>
              <a:rPr dirty="0" u="none" sz="3450" spc="-420" b="1">
                <a:latin typeface="Century Gothic"/>
                <a:cs typeface="Century Gothic"/>
              </a:rPr>
              <a:t>de </a:t>
            </a:r>
            <a:r>
              <a:rPr dirty="0" u="none" sz="3450" spc="-204" b="1">
                <a:latin typeface="Century Gothic"/>
                <a:cs typeface="Century Gothic"/>
              </a:rPr>
              <a:t>DAP </a:t>
            </a:r>
            <a:r>
              <a:rPr dirty="0" u="none" sz="3450" spc="-475" b="1">
                <a:latin typeface="Century Gothic"/>
                <a:cs typeface="Century Gothic"/>
              </a:rPr>
              <a:t>e</a:t>
            </a:r>
            <a:r>
              <a:rPr dirty="0" u="none" sz="3450" spc="-695" b="1">
                <a:latin typeface="Century Gothic"/>
                <a:cs typeface="Century Gothic"/>
              </a:rPr>
              <a:t> </a:t>
            </a:r>
            <a:r>
              <a:rPr dirty="0" u="none" sz="3450" spc="-190" b="1">
                <a:latin typeface="Century Gothic"/>
                <a:cs typeface="Century Gothic"/>
              </a:rPr>
              <a:t>emissores</a:t>
            </a:r>
            <a:endParaRPr sz="3450">
              <a:latin typeface="Century Gothic"/>
              <a:cs typeface="Century Gothic"/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0" y="1681890"/>
            <a:ext cx="5227320" cy="0"/>
          </a:xfrm>
          <a:custGeom>
            <a:avLst/>
            <a:gdLst/>
            <a:ahLst/>
            <a:cxnLst/>
            <a:rect l="l" t="t" r="r" b="b"/>
            <a:pathLst>
              <a:path w="5227320" h="0">
                <a:moveTo>
                  <a:pt x="0" y="0"/>
                </a:moveTo>
                <a:lnTo>
                  <a:pt x="5227293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273" name="object 273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67299" y="10151288"/>
            <a:ext cx="13208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30">
                <a:latin typeface="Arial"/>
                <a:cs typeface="Arial"/>
              </a:rPr>
              <a:t>12</a:t>
            </a:r>
            <a:endParaRPr sz="80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4889723" y="10151288"/>
            <a:ext cx="132080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30">
                <a:latin typeface="Arial"/>
                <a:cs typeface="Arial"/>
              </a:rPr>
              <a:t>13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056120" cy="2038350"/>
          </a:xfrm>
          <a:custGeom>
            <a:avLst/>
            <a:gdLst/>
            <a:ahLst/>
            <a:cxnLst/>
            <a:rect l="l" t="t" r="r" b="b"/>
            <a:pathLst>
              <a:path w="7056119" h="2038350">
                <a:moveTo>
                  <a:pt x="7056003" y="0"/>
                </a:moveTo>
                <a:lnTo>
                  <a:pt x="0" y="0"/>
                </a:lnTo>
                <a:lnTo>
                  <a:pt x="0" y="1794033"/>
                </a:lnTo>
                <a:lnTo>
                  <a:pt x="46754" y="1842804"/>
                </a:lnTo>
                <a:lnTo>
                  <a:pt x="79882" y="1872114"/>
                </a:lnTo>
                <a:lnTo>
                  <a:pt x="114776" y="1899373"/>
                </a:lnTo>
                <a:lnTo>
                  <a:pt x="151342" y="1924487"/>
                </a:lnTo>
                <a:lnTo>
                  <a:pt x="189484" y="1947359"/>
                </a:lnTo>
                <a:lnTo>
                  <a:pt x="229109" y="1967896"/>
                </a:lnTo>
                <a:lnTo>
                  <a:pt x="270120" y="1986003"/>
                </a:lnTo>
                <a:lnTo>
                  <a:pt x="312423" y="2001584"/>
                </a:lnTo>
                <a:lnTo>
                  <a:pt x="355924" y="2014545"/>
                </a:lnTo>
                <a:lnTo>
                  <a:pt x="400527" y="2024791"/>
                </a:lnTo>
                <a:lnTo>
                  <a:pt x="446137" y="2032227"/>
                </a:lnTo>
                <a:lnTo>
                  <a:pt x="492660" y="2036758"/>
                </a:lnTo>
                <a:lnTo>
                  <a:pt x="540001" y="2038290"/>
                </a:lnTo>
                <a:lnTo>
                  <a:pt x="7056003" y="2038290"/>
                </a:lnTo>
                <a:lnTo>
                  <a:pt x="7056003" y="0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56005" y="0"/>
            <a:ext cx="540385" cy="10440035"/>
          </a:xfrm>
          <a:custGeom>
            <a:avLst/>
            <a:gdLst/>
            <a:ahLst/>
            <a:cxnLst/>
            <a:rect l="l" t="t" r="r" b="b"/>
            <a:pathLst>
              <a:path w="540384" h="10440035">
                <a:moveTo>
                  <a:pt x="0" y="10439996"/>
                </a:moveTo>
                <a:lnTo>
                  <a:pt x="540003" y="10439996"/>
                </a:lnTo>
                <a:lnTo>
                  <a:pt x="540003" y="0"/>
                </a:lnTo>
                <a:lnTo>
                  <a:pt x="0" y="0"/>
                </a:lnTo>
                <a:lnTo>
                  <a:pt x="0" y="10439996"/>
                </a:lnTo>
                <a:close/>
              </a:path>
            </a:pathLst>
          </a:custGeom>
          <a:solidFill>
            <a:srgbClr val="EDE9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96001" y="4800727"/>
            <a:ext cx="7595992" cy="56392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81003" y="8673797"/>
            <a:ext cx="4137660" cy="953769"/>
          </a:xfrm>
          <a:custGeom>
            <a:avLst/>
            <a:gdLst/>
            <a:ahLst/>
            <a:cxnLst/>
            <a:rect l="l" t="t" r="r" b="b"/>
            <a:pathLst>
              <a:path w="4137659" h="953770">
                <a:moveTo>
                  <a:pt x="4137202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953757"/>
                </a:lnTo>
                <a:lnTo>
                  <a:pt x="4137202" y="953757"/>
                </a:lnTo>
                <a:lnTo>
                  <a:pt x="4137202" y="0"/>
                </a:lnTo>
                <a:close/>
              </a:path>
            </a:pathLst>
          </a:custGeom>
          <a:solidFill>
            <a:srgbClr val="8A8C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81003" y="8673797"/>
            <a:ext cx="4137660" cy="953769"/>
          </a:xfrm>
          <a:custGeom>
            <a:avLst/>
            <a:gdLst/>
            <a:ahLst/>
            <a:cxnLst/>
            <a:rect l="l" t="t" r="r" b="b"/>
            <a:pathLst>
              <a:path w="4137659" h="953770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953757"/>
                </a:lnTo>
                <a:lnTo>
                  <a:pt x="4137202" y="953757"/>
                </a:lnTo>
                <a:lnTo>
                  <a:pt x="4137202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8A8C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452803" y="4493503"/>
            <a:ext cx="1741805" cy="1119505"/>
          </a:xfrm>
          <a:custGeom>
            <a:avLst/>
            <a:gdLst/>
            <a:ahLst/>
            <a:cxnLst/>
            <a:rect l="l" t="t" r="r" b="b"/>
            <a:pathLst>
              <a:path w="1741805" h="1119504">
                <a:moveTo>
                  <a:pt x="1741398" y="0"/>
                </a:moveTo>
                <a:lnTo>
                  <a:pt x="71996" y="0"/>
                </a:ln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18946"/>
                </a:lnTo>
                <a:lnTo>
                  <a:pt x="1741398" y="1118946"/>
                </a:lnTo>
                <a:lnTo>
                  <a:pt x="1741398" y="0"/>
                </a:lnTo>
                <a:close/>
              </a:path>
            </a:pathLst>
          </a:custGeom>
          <a:solidFill>
            <a:srgbClr val="8A8C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452803" y="4493503"/>
            <a:ext cx="1741805" cy="1119505"/>
          </a:xfrm>
          <a:custGeom>
            <a:avLst/>
            <a:gdLst/>
            <a:ahLst/>
            <a:cxnLst/>
            <a:rect l="l" t="t" r="r" b="b"/>
            <a:pathLst>
              <a:path w="1741805" h="1119504">
                <a:moveTo>
                  <a:pt x="71996" y="0"/>
                </a:moveTo>
                <a:lnTo>
                  <a:pt x="43971" y="5657"/>
                </a:lnTo>
                <a:lnTo>
                  <a:pt x="21086" y="21086"/>
                </a:lnTo>
                <a:lnTo>
                  <a:pt x="5657" y="43971"/>
                </a:lnTo>
                <a:lnTo>
                  <a:pt x="0" y="71996"/>
                </a:lnTo>
                <a:lnTo>
                  <a:pt x="0" y="1118946"/>
                </a:lnTo>
                <a:lnTo>
                  <a:pt x="1741398" y="1118946"/>
                </a:lnTo>
                <a:lnTo>
                  <a:pt x="1741398" y="0"/>
                </a:lnTo>
                <a:lnTo>
                  <a:pt x="71996" y="0"/>
                </a:lnTo>
                <a:close/>
              </a:path>
            </a:pathLst>
          </a:custGeom>
          <a:ln w="355600">
            <a:solidFill>
              <a:srgbClr val="8A8C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653809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681797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4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43175" y="10133993"/>
            <a:ext cx="0" cy="306070"/>
          </a:xfrm>
          <a:custGeom>
            <a:avLst/>
            <a:gdLst/>
            <a:ahLst/>
            <a:cxnLst/>
            <a:rect l="l" t="t" r="r" b="b"/>
            <a:pathLst>
              <a:path w="0" h="306070">
                <a:moveTo>
                  <a:pt x="0" y="0"/>
                </a:moveTo>
                <a:lnTo>
                  <a:pt x="0" y="306002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3718" y="10256821"/>
            <a:ext cx="972185" cy="0"/>
          </a:xfrm>
          <a:custGeom>
            <a:avLst/>
            <a:gdLst/>
            <a:ahLst/>
            <a:cxnLst/>
            <a:rect l="l" t="t" r="r" b="b"/>
            <a:pathLst>
              <a:path w="972185" h="0">
                <a:moveTo>
                  <a:pt x="0" y="0"/>
                </a:moveTo>
                <a:lnTo>
                  <a:pt x="972007" y="0"/>
                </a:lnTo>
              </a:path>
            </a:pathLst>
          </a:custGeom>
          <a:ln w="6350">
            <a:solidFill>
              <a:srgbClr val="8082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123118" y="1184766"/>
            <a:ext cx="2031364" cy="2419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O Pronaf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40">
                <a:latin typeface="Calibri"/>
                <a:cs typeface="Calibri"/>
              </a:rPr>
              <a:t>um </a:t>
            </a:r>
            <a:r>
              <a:rPr dirty="0" sz="1050" spc="35">
                <a:latin typeface="Calibri"/>
                <a:cs typeface="Calibri"/>
              </a:rPr>
              <a:t>auxílio importante  </a:t>
            </a:r>
            <a:r>
              <a:rPr dirty="0" sz="1050" spc="50">
                <a:latin typeface="Calibri"/>
                <a:cs typeface="Calibri"/>
              </a:rPr>
              <a:t>também </a:t>
            </a:r>
            <a:r>
              <a:rPr dirty="0" sz="1050" spc="30">
                <a:latin typeface="Calibri"/>
                <a:cs typeface="Calibri"/>
              </a:rPr>
              <a:t>na </a:t>
            </a:r>
            <a:r>
              <a:rPr dirty="0" sz="1050" spc="45">
                <a:latin typeface="Calibri"/>
                <a:cs typeface="Calibri"/>
              </a:rPr>
              <a:t>diversificação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45">
                <a:latin typeface="Calibri"/>
                <a:cs typeface="Calibri"/>
              </a:rPr>
              <a:t>ade-  </a:t>
            </a:r>
            <a:r>
              <a:rPr dirty="0" sz="1050" spc="55">
                <a:latin typeface="Calibri"/>
                <a:cs typeface="Calibri"/>
              </a:rPr>
              <a:t>quação </a:t>
            </a:r>
            <a:r>
              <a:rPr dirty="0" sz="1050" spc="40">
                <a:latin typeface="Calibri"/>
                <a:cs typeface="Calibri"/>
              </a:rPr>
              <a:t>da </a:t>
            </a:r>
            <a:r>
              <a:rPr dirty="0" sz="1050" spc="60">
                <a:latin typeface="Calibri"/>
                <a:cs typeface="Calibri"/>
              </a:rPr>
              <a:t>produção </a:t>
            </a:r>
            <a:r>
              <a:rPr dirty="0" sz="1050" spc="40">
                <a:latin typeface="Calibri"/>
                <a:cs typeface="Calibri"/>
              </a:rPr>
              <a:t>para </a:t>
            </a:r>
            <a:r>
              <a:rPr dirty="0" sz="1050" spc="50">
                <a:latin typeface="Calibri"/>
                <a:cs typeface="Calibri"/>
              </a:rPr>
              <a:t>novos  </a:t>
            </a:r>
            <a:r>
              <a:rPr dirty="0" sz="1050" spc="10">
                <a:latin typeface="Calibri"/>
                <a:cs typeface="Calibri"/>
              </a:rPr>
              <a:t>mercados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10">
                <a:latin typeface="Calibri"/>
                <a:cs typeface="Calibri"/>
              </a:rPr>
              <a:t>oportunidades. Antonio 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40">
                <a:latin typeface="Calibri"/>
                <a:cs typeface="Calibri"/>
              </a:rPr>
              <a:t>Aparecida </a:t>
            </a:r>
            <a:r>
              <a:rPr dirty="0" sz="1050" spc="30">
                <a:latin typeface="Calibri"/>
                <a:cs typeface="Calibri"/>
              </a:rPr>
              <a:t>Ramalho, </a:t>
            </a:r>
            <a:r>
              <a:rPr dirty="0" sz="1050" spc="35">
                <a:latin typeface="Calibri"/>
                <a:cs typeface="Calibri"/>
              </a:rPr>
              <a:t>produtores  </a:t>
            </a:r>
            <a:r>
              <a:rPr dirty="0" sz="1050" spc="10">
                <a:latin typeface="Calibri"/>
                <a:cs typeface="Calibri"/>
              </a:rPr>
              <a:t>familiares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Araruna, </a:t>
            </a:r>
            <a:r>
              <a:rPr dirty="0" sz="1050" spc="15">
                <a:latin typeface="Calibri"/>
                <a:cs typeface="Calibri"/>
              </a:rPr>
              <a:t>Noroeste </a:t>
            </a:r>
            <a:r>
              <a:rPr dirty="0" sz="1050" spc="35">
                <a:latin typeface="Calibri"/>
                <a:cs typeface="Calibri"/>
              </a:rPr>
              <a:t>do  </a:t>
            </a:r>
            <a:r>
              <a:rPr dirty="0" sz="1050" spc="5">
                <a:latin typeface="Calibri"/>
                <a:cs typeface="Calibri"/>
              </a:rPr>
              <a:t>Paraná, </a:t>
            </a:r>
            <a:r>
              <a:rPr dirty="0" sz="1050" spc="20">
                <a:latin typeface="Calibri"/>
                <a:cs typeface="Calibri"/>
              </a:rPr>
              <a:t>contam </a:t>
            </a:r>
            <a:r>
              <a:rPr dirty="0" sz="1050" spc="25">
                <a:latin typeface="Calibri"/>
                <a:cs typeface="Calibri"/>
              </a:rPr>
              <a:t>que </a:t>
            </a:r>
            <a:r>
              <a:rPr dirty="0" sz="1050" spc="20">
                <a:latin typeface="Calibri"/>
                <a:cs typeface="Calibri"/>
              </a:rPr>
              <a:t>antigamente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25">
                <a:latin typeface="Calibri"/>
                <a:cs typeface="Calibri"/>
              </a:rPr>
              <a:t>propriedade, </a:t>
            </a:r>
            <a:r>
              <a:rPr dirty="0" sz="1050" spc="30">
                <a:latin typeface="Calibri"/>
                <a:cs typeface="Calibri"/>
              </a:rPr>
              <a:t>coordenada </a:t>
            </a:r>
            <a:r>
              <a:rPr dirty="0" sz="1050" spc="35">
                <a:latin typeface="Calibri"/>
                <a:cs typeface="Calibri"/>
              </a:rPr>
              <a:t>pelo </a:t>
            </a:r>
            <a:r>
              <a:rPr dirty="0" sz="1050" spc="30">
                <a:latin typeface="Calibri"/>
                <a:cs typeface="Calibri"/>
              </a:rPr>
              <a:t>pai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Antonio, </a:t>
            </a:r>
            <a:r>
              <a:rPr dirty="0" sz="1050" spc="-5">
                <a:latin typeface="Calibri"/>
                <a:cs typeface="Calibri"/>
              </a:rPr>
              <a:t>era </a:t>
            </a:r>
            <a:r>
              <a:rPr dirty="0" sz="1050" spc="15">
                <a:latin typeface="Calibri"/>
                <a:cs typeface="Calibri"/>
              </a:rPr>
              <a:t>voltada </a:t>
            </a:r>
            <a:r>
              <a:rPr dirty="0" sz="1050">
                <a:latin typeface="Calibri"/>
                <a:cs typeface="Calibri"/>
              </a:rPr>
              <a:t>à </a:t>
            </a:r>
            <a:r>
              <a:rPr dirty="0" sz="1050" spc="25">
                <a:latin typeface="Calibri"/>
                <a:cs typeface="Calibri"/>
              </a:rPr>
              <a:t>produção 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>
                <a:latin typeface="Calibri"/>
                <a:cs typeface="Calibri"/>
              </a:rPr>
              <a:t>leite e </a:t>
            </a:r>
            <a:r>
              <a:rPr dirty="0" sz="1050" spc="-5">
                <a:latin typeface="Calibri"/>
                <a:cs typeface="Calibri"/>
              </a:rPr>
              <a:t>aves. </a:t>
            </a:r>
            <a:r>
              <a:rPr dirty="0" sz="1050" spc="-20">
                <a:latin typeface="Calibri"/>
                <a:cs typeface="Calibri"/>
              </a:rPr>
              <a:t>Mas </a:t>
            </a:r>
            <a:r>
              <a:rPr dirty="0" sz="1050" spc="20">
                <a:latin typeface="Calibri"/>
                <a:cs typeface="Calibri"/>
              </a:rPr>
              <a:t>após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0">
                <a:latin typeface="Calibri"/>
                <a:cs typeface="Calibri"/>
              </a:rPr>
              <a:t>sua </a:t>
            </a:r>
            <a:r>
              <a:rPr dirty="0" sz="1050">
                <a:latin typeface="Calibri"/>
                <a:cs typeface="Calibri"/>
              </a:rPr>
              <a:t>mor-  te a </a:t>
            </a:r>
            <a:r>
              <a:rPr dirty="0" sz="1050" spc="15">
                <a:latin typeface="Calibri"/>
                <a:cs typeface="Calibri"/>
              </a:rPr>
              <a:t>família </a:t>
            </a:r>
            <a:r>
              <a:rPr dirty="0" sz="1050" spc="30">
                <a:latin typeface="Calibri"/>
                <a:cs typeface="Calibri"/>
              </a:rPr>
              <a:t>dividiu </a:t>
            </a:r>
            <a:r>
              <a:rPr dirty="0" sz="1050" spc="5">
                <a:latin typeface="Calibri"/>
                <a:cs typeface="Calibri"/>
              </a:rPr>
              <a:t>as </a:t>
            </a:r>
            <a:r>
              <a:rPr dirty="0" sz="1050">
                <a:latin typeface="Calibri"/>
                <a:cs typeface="Calibri"/>
              </a:rPr>
              <a:t>terras e </a:t>
            </a:r>
            <a:r>
              <a:rPr dirty="0" sz="1050" spc="20">
                <a:latin typeface="Calibri"/>
                <a:cs typeface="Calibri"/>
              </a:rPr>
              <a:t>o ca-  </a:t>
            </a:r>
            <a:r>
              <a:rPr dirty="0" sz="1050" spc="10">
                <a:latin typeface="Calibri"/>
                <a:cs typeface="Calibri"/>
              </a:rPr>
              <a:t>sal </a:t>
            </a:r>
            <a:r>
              <a:rPr dirty="0" sz="1050" spc="20">
                <a:latin typeface="Calibri"/>
                <a:cs typeface="Calibri"/>
              </a:rPr>
              <a:t>viu </a:t>
            </a:r>
            <a:r>
              <a:rPr dirty="0" sz="1050" spc="15">
                <a:latin typeface="Calibri"/>
                <a:cs typeface="Calibri"/>
              </a:rPr>
              <a:t>então </a:t>
            </a:r>
            <a:r>
              <a:rPr dirty="0" sz="1050" spc="25">
                <a:latin typeface="Calibri"/>
                <a:cs typeface="Calibri"/>
              </a:rPr>
              <a:t>uma oportunidade </a:t>
            </a:r>
            <a:r>
              <a:rPr dirty="0" sz="1050" spc="30">
                <a:latin typeface="Calibri"/>
                <a:cs typeface="Calibri"/>
              </a:rPr>
              <a:t>de  </a:t>
            </a:r>
            <a:r>
              <a:rPr dirty="0" sz="1050" spc="5">
                <a:latin typeface="Calibri"/>
                <a:cs typeface="Calibri"/>
              </a:rPr>
              <a:t>maior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diversificação.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23118" y="3722817"/>
            <a:ext cx="202946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35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família </a:t>
            </a:r>
            <a:r>
              <a:rPr dirty="0" sz="1050" spc="10">
                <a:latin typeface="Calibri"/>
                <a:cs typeface="Calibri"/>
              </a:rPr>
              <a:t>contou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5">
                <a:latin typeface="Calibri"/>
                <a:cs typeface="Calibri"/>
              </a:rPr>
              <a:t>os </a:t>
            </a:r>
            <a:r>
              <a:rPr dirty="0" sz="1050">
                <a:latin typeface="Calibri"/>
                <a:cs typeface="Calibri"/>
              </a:rPr>
              <a:t>recursos</a:t>
            </a:r>
            <a:r>
              <a:rPr dirty="0" sz="1050" spc="-175">
                <a:latin typeface="Calibri"/>
                <a:cs typeface="Calibri"/>
              </a:rPr>
              <a:t> </a:t>
            </a:r>
            <a:r>
              <a:rPr dirty="0" sz="1050" spc="30">
                <a:latin typeface="Calibri"/>
                <a:cs typeface="Calibri"/>
              </a:rPr>
              <a:t>do  </a:t>
            </a:r>
            <a:r>
              <a:rPr dirty="0" sz="1050">
                <a:latin typeface="Calibri"/>
                <a:cs typeface="Calibri"/>
              </a:rPr>
              <a:t>Pronaf </a:t>
            </a:r>
            <a:r>
              <a:rPr dirty="0" sz="1050" spc="5">
                <a:latin typeface="Calibri"/>
                <a:cs typeface="Calibri"/>
              </a:rPr>
              <a:t>para </a:t>
            </a:r>
            <a:r>
              <a:rPr dirty="0" sz="1050">
                <a:latin typeface="Calibri"/>
                <a:cs typeface="Calibri"/>
              </a:rPr>
              <a:t>iniciar a </a:t>
            </a:r>
            <a:r>
              <a:rPr dirty="0" sz="1050" spc="15">
                <a:latin typeface="Calibri"/>
                <a:cs typeface="Calibri"/>
              </a:rPr>
              <a:t>nova </a:t>
            </a:r>
            <a:r>
              <a:rPr dirty="0" sz="1050" spc="5">
                <a:latin typeface="Calibri"/>
                <a:cs typeface="Calibri"/>
              </a:rPr>
              <a:t>cultura </a:t>
            </a:r>
            <a:r>
              <a:rPr dirty="0" sz="1050" spc="20">
                <a:latin typeface="Calibri"/>
                <a:cs typeface="Calibri"/>
              </a:rPr>
              <a:t>de  </a:t>
            </a:r>
            <a:r>
              <a:rPr dirty="0" sz="1050" spc="-10">
                <a:latin typeface="Calibri"/>
                <a:cs typeface="Calibri"/>
              </a:rPr>
              <a:t>flores. </a:t>
            </a:r>
            <a:r>
              <a:rPr dirty="0" sz="1050" spc="-15">
                <a:latin typeface="Calibri"/>
                <a:cs typeface="Calibri"/>
              </a:rPr>
              <a:t>“Os </a:t>
            </a:r>
            <a:r>
              <a:rPr dirty="0" sz="1050">
                <a:latin typeface="Calibri"/>
                <a:cs typeface="Calibri"/>
              </a:rPr>
              <a:t>recursos foram</a:t>
            </a:r>
            <a:r>
              <a:rPr dirty="0" sz="1050" spc="4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essenciais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379133" y="1184900"/>
            <a:ext cx="202946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20">
                <a:latin typeface="Calibri"/>
                <a:cs typeface="Calibri"/>
              </a:rPr>
              <a:t>para diversificar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5">
                <a:latin typeface="Calibri"/>
                <a:cs typeface="Calibri"/>
              </a:rPr>
              <a:t>até </a:t>
            </a:r>
            <a:r>
              <a:rPr dirty="0" sz="1050" spc="25">
                <a:latin typeface="Calibri"/>
                <a:cs typeface="Calibri"/>
              </a:rPr>
              <a:t>hoje </a:t>
            </a:r>
            <a:r>
              <a:rPr dirty="0" sz="1050" spc="20">
                <a:latin typeface="Calibri"/>
                <a:cs typeface="Calibri"/>
              </a:rPr>
              <a:t>são </a:t>
            </a:r>
            <a:r>
              <a:rPr dirty="0" sz="1050" spc="25">
                <a:latin typeface="Calibri"/>
                <a:cs typeface="Calibri"/>
              </a:rPr>
              <a:t>im-  </a:t>
            </a:r>
            <a:r>
              <a:rPr dirty="0" sz="1050" spc="20">
                <a:latin typeface="Calibri"/>
                <a:cs typeface="Calibri"/>
              </a:rPr>
              <a:t>portantes </a:t>
            </a:r>
            <a:r>
              <a:rPr dirty="0" sz="1050" spc="25">
                <a:latin typeface="Calibri"/>
                <a:cs typeface="Calibri"/>
              </a:rPr>
              <a:t>nos </a:t>
            </a:r>
            <a:r>
              <a:rPr dirty="0" sz="1050" spc="20">
                <a:latin typeface="Calibri"/>
                <a:cs typeface="Calibri"/>
              </a:rPr>
              <a:t>investimentos </a:t>
            </a:r>
            <a:r>
              <a:rPr dirty="0" sz="1050" spc="3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a  cultura </a:t>
            </a:r>
            <a:r>
              <a:rPr dirty="0" sz="1050" spc="-10">
                <a:latin typeface="Calibri"/>
                <a:cs typeface="Calibri"/>
              </a:rPr>
              <a:t>exige”, </a:t>
            </a:r>
            <a:r>
              <a:rPr dirty="0" sz="1050" spc="15">
                <a:latin typeface="Calibri"/>
                <a:cs typeface="Calibri"/>
              </a:rPr>
              <a:t>explica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Antonio.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79133" y="1881387"/>
            <a:ext cx="2031364" cy="2419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40">
                <a:latin typeface="Calibri"/>
                <a:cs typeface="Calibri"/>
              </a:rPr>
              <a:t>Dados do </a:t>
            </a:r>
            <a:r>
              <a:rPr dirty="0" sz="1050" spc="20">
                <a:latin typeface="Calibri"/>
                <a:cs typeface="Calibri"/>
              </a:rPr>
              <a:t>Instituto </a:t>
            </a:r>
            <a:r>
              <a:rPr dirty="0" sz="1050" spc="30">
                <a:latin typeface="Calibri"/>
                <a:cs typeface="Calibri"/>
              </a:rPr>
              <a:t>de </a:t>
            </a:r>
            <a:r>
              <a:rPr dirty="0" sz="1050" spc="35">
                <a:latin typeface="Calibri"/>
                <a:cs typeface="Calibri"/>
              </a:rPr>
              <a:t>Desenvolvi-  </a:t>
            </a:r>
            <a:r>
              <a:rPr dirty="0" sz="1050" spc="30">
                <a:latin typeface="Calibri"/>
                <a:cs typeface="Calibri"/>
              </a:rPr>
              <a:t>mento </a:t>
            </a:r>
            <a:r>
              <a:rPr dirty="0" sz="1050" spc="15">
                <a:latin typeface="Calibri"/>
                <a:cs typeface="Calibri"/>
              </a:rPr>
              <a:t>Rural </a:t>
            </a:r>
            <a:r>
              <a:rPr dirty="0" sz="1050" spc="40">
                <a:latin typeface="Calibri"/>
                <a:cs typeface="Calibri"/>
              </a:rPr>
              <a:t>do </a:t>
            </a:r>
            <a:r>
              <a:rPr dirty="0" sz="1050" spc="20">
                <a:latin typeface="Calibri"/>
                <a:cs typeface="Calibri"/>
              </a:rPr>
              <a:t>Paraná </a:t>
            </a:r>
            <a:r>
              <a:rPr dirty="0" sz="1050" spc="10">
                <a:latin typeface="Calibri"/>
                <a:cs typeface="Calibri"/>
              </a:rPr>
              <a:t>(IDR) </a:t>
            </a:r>
            <a:r>
              <a:rPr dirty="0" sz="1050" spc="30">
                <a:latin typeface="Calibri"/>
                <a:cs typeface="Calibri"/>
              </a:rPr>
              <a:t>mos-  </a:t>
            </a:r>
            <a:r>
              <a:rPr dirty="0" sz="1050" spc="20">
                <a:latin typeface="Calibri"/>
                <a:cs typeface="Calibri"/>
              </a:rPr>
              <a:t>tram </a:t>
            </a:r>
            <a:r>
              <a:rPr dirty="0" sz="1050" spc="40">
                <a:latin typeface="Calibri"/>
                <a:cs typeface="Calibri"/>
              </a:rPr>
              <a:t>que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30">
                <a:latin typeface="Calibri"/>
                <a:cs typeface="Calibri"/>
              </a:rPr>
              <a:t>maior parte das </a:t>
            </a:r>
            <a:r>
              <a:rPr dirty="0" sz="1050" spc="25">
                <a:latin typeface="Calibri"/>
                <a:cs typeface="Calibri"/>
              </a:rPr>
              <a:t>flores  </a:t>
            </a:r>
            <a:r>
              <a:rPr dirty="0" sz="1050" spc="15">
                <a:latin typeface="Calibri"/>
                <a:cs typeface="Calibri"/>
              </a:rPr>
              <a:t>comercializadas </a:t>
            </a:r>
            <a:r>
              <a:rPr dirty="0" sz="1050" spc="30">
                <a:latin typeface="Calibri"/>
                <a:cs typeface="Calibri"/>
              </a:rPr>
              <a:t>no </a:t>
            </a:r>
            <a:r>
              <a:rPr dirty="0" sz="1050" spc="5">
                <a:latin typeface="Calibri"/>
                <a:cs typeface="Calibri"/>
              </a:rPr>
              <a:t>Paraná </a:t>
            </a:r>
            <a:r>
              <a:rPr dirty="0" sz="1050" spc="15">
                <a:latin typeface="Calibri"/>
                <a:cs typeface="Calibri"/>
              </a:rPr>
              <a:t>são </a:t>
            </a:r>
            <a:r>
              <a:rPr dirty="0" sz="1050" spc="20">
                <a:latin typeface="Calibri"/>
                <a:cs typeface="Calibri"/>
              </a:rPr>
              <a:t>pro-  </a:t>
            </a:r>
            <a:r>
              <a:rPr dirty="0" sz="1050" spc="50">
                <a:latin typeface="Calibri"/>
                <a:cs typeface="Calibri"/>
              </a:rPr>
              <a:t>duzidas </a:t>
            </a:r>
            <a:r>
              <a:rPr dirty="0" sz="1050" spc="40">
                <a:latin typeface="Calibri"/>
                <a:cs typeface="Calibri"/>
              </a:rPr>
              <a:t>em </a:t>
            </a:r>
            <a:r>
              <a:rPr dirty="0" sz="1050" spc="45">
                <a:latin typeface="Calibri"/>
                <a:cs typeface="Calibri"/>
              </a:rPr>
              <a:t>São </a:t>
            </a:r>
            <a:r>
              <a:rPr dirty="0" sz="1050" spc="30">
                <a:latin typeface="Calibri"/>
                <a:cs typeface="Calibri"/>
              </a:rPr>
              <a:t>Paulo. </a:t>
            </a:r>
            <a:r>
              <a:rPr dirty="0" sz="1050" spc="20">
                <a:latin typeface="Calibri"/>
                <a:cs typeface="Calibri"/>
              </a:rPr>
              <a:t>Este, </a:t>
            </a:r>
            <a:r>
              <a:rPr dirty="0" sz="1050" spc="35">
                <a:latin typeface="Calibri"/>
                <a:cs typeface="Calibri"/>
              </a:rPr>
              <a:t>por-  </a:t>
            </a:r>
            <a:r>
              <a:rPr dirty="0" sz="1050" spc="5">
                <a:latin typeface="Calibri"/>
                <a:cs typeface="Calibri"/>
              </a:rPr>
              <a:t>tanto,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35">
                <a:latin typeface="Calibri"/>
                <a:cs typeface="Calibri"/>
              </a:rPr>
              <a:t>um </a:t>
            </a:r>
            <a:r>
              <a:rPr dirty="0" sz="1050" spc="25">
                <a:latin typeface="Calibri"/>
                <a:cs typeface="Calibri"/>
              </a:rPr>
              <a:t>mercado </a:t>
            </a:r>
            <a:r>
              <a:rPr dirty="0" sz="1050" spc="30">
                <a:latin typeface="Calibri"/>
                <a:cs typeface="Calibri"/>
              </a:rPr>
              <a:t>que </a:t>
            </a:r>
            <a:r>
              <a:rPr dirty="0" sz="1050" spc="40">
                <a:latin typeface="Calibri"/>
                <a:cs typeface="Calibri"/>
              </a:rPr>
              <a:t>pode </a:t>
            </a:r>
            <a:r>
              <a:rPr dirty="0" sz="1050" spc="10">
                <a:latin typeface="Calibri"/>
                <a:cs typeface="Calibri"/>
              </a:rPr>
              <a:t>ser  </a:t>
            </a:r>
            <a:r>
              <a:rPr dirty="0" sz="1050" spc="40">
                <a:latin typeface="Calibri"/>
                <a:cs typeface="Calibri"/>
              </a:rPr>
              <a:t>explorado </a:t>
            </a:r>
            <a:r>
              <a:rPr dirty="0" sz="1050" spc="35">
                <a:latin typeface="Calibri"/>
                <a:cs typeface="Calibri"/>
              </a:rPr>
              <a:t>pelos </a:t>
            </a:r>
            <a:r>
              <a:rPr dirty="0" sz="1050" spc="30">
                <a:latin typeface="Calibri"/>
                <a:cs typeface="Calibri"/>
              </a:rPr>
              <a:t>produtores para-  </a:t>
            </a:r>
            <a:r>
              <a:rPr dirty="0" sz="1050" spc="15">
                <a:latin typeface="Calibri"/>
                <a:cs typeface="Calibri"/>
              </a:rPr>
              <a:t>naenses. </a:t>
            </a:r>
            <a:r>
              <a:rPr dirty="0" sz="1050" spc="35">
                <a:latin typeface="Calibri"/>
                <a:cs typeface="Calibri"/>
              </a:rPr>
              <a:t>De </a:t>
            </a:r>
            <a:r>
              <a:rPr dirty="0" sz="1050" spc="25">
                <a:latin typeface="Calibri"/>
                <a:cs typeface="Calibri"/>
              </a:rPr>
              <a:t>olho </a:t>
            </a:r>
            <a:r>
              <a:rPr dirty="0" sz="1050" spc="15">
                <a:latin typeface="Calibri"/>
                <a:cs typeface="Calibri"/>
              </a:rPr>
              <a:t>neste mercado, </a:t>
            </a:r>
            <a:r>
              <a:rPr dirty="0" sz="1050">
                <a:latin typeface="Calibri"/>
                <a:cs typeface="Calibri"/>
              </a:rPr>
              <a:t>a  </a:t>
            </a:r>
            <a:r>
              <a:rPr dirty="0" sz="1050" spc="15">
                <a:latin typeface="Calibri"/>
                <a:cs typeface="Calibri"/>
              </a:rPr>
              <a:t>família </a:t>
            </a:r>
            <a:r>
              <a:rPr dirty="0" sz="1050" spc="20">
                <a:latin typeface="Calibri"/>
                <a:cs typeface="Calibri"/>
              </a:rPr>
              <a:t>Ramalho </a:t>
            </a:r>
            <a:r>
              <a:rPr dirty="0" sz="1050" spc="30">
                <a:latin typeface="Calibri"/>
                <a:cs typeface="Calibri"/>
              </a:rPr>
              <a:t>começou </a:t>
            </a:r>
            <a:r>
              <a:rPr dirty="0" sz="1050" spc="20">
                <a:latin typeface="Calibri"/>
                <a:cs typeface="Calibri"/>
              </a:rPr>
              <a:t>o cultivo  </a:t>
            </a:r>
            <a:r>
              <a:rPr dirty="0" sz="1050" spc="10">
                <a:latin typeface="Calibri"/>
                <a:cs typeface="Calibri"/>
              </a:rPr>
              <a:t>há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-50">
                <a:latin typeface="Calibri"/>
                <a:cs typeface="Calibri"/>
              </a:rPr>
              <a:t>11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anos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com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2.500</a:t>
            </a:r>
            <a:r>
              <a:rPr dirty="0" sz="1050" spc="-4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pés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plantados.  </a:t>
            </a:r>
            <a:r>
              <a:rPr dirty="0" sz="1050" spc="20">
                <a:latin typeface="Calibri"/>
                <a:cs typeface="Calibri"/>
              </a:rPr>
              <a:t>Atualmente,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20">
                <a:latin typeface="Calibri"/>
                <a:cs typeface="Calibri"/>
              </a:rPr>
              <a:t>família </a:t>
            </a:r>
            <a:r>
              <a:rPr dirty="0" sz="1050" spc="25">
                <a:latin typeface="Calibri"/>
                <a:cs typeface="Calibri"/>
              </a:rPr>
              <a:t>comercializa  </a:t>
            </a:r>
            <a:r>
              <a:rPr dirty="0" sz="1050" spc="-25">
                <a:latin typeface="Calibri"/>
                <a:cs typeface="Calibri"/>
              </a:rPr>
              <a:t>17 </a:t>
            </a:r>
            <a:r>
              <a:rPr dirty="0" sz="1050" spc="30">
                <a:latin typeface="Calibri"/>
                <a:cs typeface="Calibri"/>
              </a:rPr>
              <a:t>variedades de </a:t>
            </a:r>
            <a:r>
              <a:rPr dirty="0" sz="1050" spc="10">
                <a:latin typeface="Calibri"/>
                <a:cs typeface="Calibri"/>
              </a:rPr>
              <a:t>rosas. </a:t>
            </a:r>
            <a:r>
              <a:rPr dirty="0" sz="1050" spc="35">
                <a:latin typeface="Calibri"/>
                <a:cs typeface="Calibri"/>
              </a:rPr>
              <a:t>As </a:t>
            </a:r>
            <a:r>
              <a:rPr dirty="0" sz="1050" spc="30">
                <a:latin typeface="Calibri"/>
                <a:cs typeface="Calibri"/>
              </a:rPr>
              <a:t>vendas  </a:t>
            </a:r>
            <a:r>
              <a:rPr dirty="0" sz="1050" spc="40">
                <a:latin typeface="Calibri"/>
                <a:cs typeface="Calibri"/>
              </a:rPr>
              <a:t>mensais </a:t>
            </a:r>
            <a:r>
              <a:rPr dirty="0" sz="1050" spc="45">
                <a:latin typeface="Calibri"/>
                <a:cs typeface="Calibri"/>
              </a:rPr>
              <a:t>ficam </a:t>
            </a:r>
            <a:r>
              <a:rPr dirty="0" sz="1050" spc="35">
                <a:latin typeface="Calibri"/>
                <a:cs typeface="Calibri"/>
              </a:rPr>
              <a:t>em torno de</a:t>
            </a:r>
            <a:r>
              <a:rPr dirty="0" sz="1050">
                <a:latin typeface="Calibri"/>
                <a:cs typeface="Calibri"/>
              </a:rPr>
              <a:t> </a:t>
            </a:r>
            <a:r>
              <a:rPr dirty="0" sz="1050" spc="35">
                <a:latin typeface="Calibri"/>
                <a:cs typeface="Calibri"/>
              </a:rPr>
              <a:t>2800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635503" y="1185051"/>
            <a:ext cx="2029460" cy="578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25">
                <a:latin typeface="Calibri"/>
                <a:cs typeface="Calibri"/>
              </a:rPr>
              <a:t>dúzias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cada </a:t>
            </a:r>
            <a:r>
              <a:rPr dirty="0" sz="1050" spc="30">
                <a:latin typeface="Calibri"/>
                <a:cs typeface="Calibri"/>
              </a:rPr>
              <a:t>bloco </a:t>
            </a:r>
            <a:r>
              <a:rPr dirty="0" sz="1050" spc="15">
                <a:latin typeface="Calibri"/>
                <a:cs typeface="Calibri"/>
              </a:rPr>
              <a:t>rende </a:t>
            </a:r>
            <a:r>
              <a:rPr dirty="0" sz="1050" spc="5">
                <a:latin typeface="Calibri"/>
                <a:cs typeface="Calibri"/>
              </a:rPr>
              <a:t>entre </a:t>
            </a:r>
            <a:r>
              <a:rPr dirty="0" sz="1050">
                <a:latin typeface="Calibri"/>
                <a:cs typeface="Calibri"/>
              </a:rPr>
              <a:t>R$  </a:t>
            </a:r>
            <a:r>
              <a:rPr dirty="0" sz="1050" spc="-25">
                <a:latin typeface="Calibri"/>
                <a:cs typeface="Calibri"/>
              </a:rPr>
              <a:t>10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-5">
                <a:latin typeface="Calibri"/>
                <a:cs typeface="Calibri"/>
              </a:rPr>
              <a:t>R$ </a:t>
            </a:r>
            <a:r>
              <a:rPr dirty="0" sz="1050" spc="-70">
                <a:latin typeface="Calibri"/>
                <a:cs typeface="Calibri"/>
              </a:rPr>
              <a:t>11, </a:t>
            </a:r>
            <a:r>
              <a:rPr dirty="0" sz="1050" spc="15">
                <a:latin typeface="Calibri"/>
                <a:cs typeface="Calibri"/>
              </a:rPr>
              <a:t>elevando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 spc="5">
                <a:latin typeface="Calibri"/>
                <a:cs typeface="Calibri"/>
              </a:rPr>
              <a:t>lucro </a:t>
            </a:r>
            <a:r>
              <a:rPr dirty="0" sz="1050" spc="25">
                <a:latin typeface="Calibri"/>
                <a:cs typeface="Calibri"/>
              </a:rPr>
              <a:t>no</a:t>
            </a:r>
            <a:r>
              <a:rPr dirty="0" sz="1050" spc="-17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pata-  </a:t>
            </a:r>
            <a:r>
              <a:rPr dirty="0" sz="1050">
                <a:latin typeface="Calibri"/>
                <a:cs typeface="Calibri"/>
              </a:rPr>
              <a:t>mar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3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avicultura.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35503" y="1881538"/>
            <a:ext cx="2033270" cy="2051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5100"/>
              </a:lnSpc>
              <a:spcBef>
                <a:spcPts val="100"/>
              </a:spcBef>
            </a:pPr>
            <a:r>
              <a:rPr dirty="0" sz="1050" spc="40">
                <a:latin typeface="Calibri"/>
                <a:cs typeface="Calibri"/>
              </a:rPr>
              <a:t>Dois </a:t>
            </a:r>
            <a:r>
              <a:rPr dirty="0" sz="1050" spc="35">
                <a:latin typeface="Calibri"/>
                <a:cs typeface="Calibri"/>
              </a:rPr>
              <a:t>filhos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35">
                <a:latin typeface="Calibri"/>
                <a:cs typeface="Calibri"/>
              </a:rPr>
              <a:t>uma </a:t>
            </a:r>
            <a:r>
              <a:rPr dirty="0" sz="1050" spc="30">
                <a:latin typeface="Calibri"/>
                <a:cs typeface="Calibri"/>
              </a:rPr>
              <a:t>nora </a:t>
            </a:r>
            <a:r>
              <a:rPr dirty="0" sz="1050" spc="35">
                <a:latin typeface="Calibri"/>
                <a:cs typeface="Calibri"/>
              </a:rPr>
              <a:t>trabalham  </a:t>
            </a:r>
            <a:r>
              <a:rPr dirty="0" sz="1050" spc="10">
                <a:latin typeface="Calibri"/>
                <a:cs typeface="Calibri"/>
              </a:rPr>
              <a:t>junto </a:t>
            </a:r>
            <a:r>
              <a:rPr dirty="0" sz="1050" spc="25">
                <a:latin typeface="Calibri"/>
                <a:cs typeface="Calibri"/>
              </a:rPr>
              <a:t>com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>
                <a:latin typeface="Calibri"/>
                <a:cs typeface="Calibri"/>
              </a:rPr>
              <a:t>casal, </a:t>
            </a:r>
            <a:r>
              <a:rPr dirty="0" sz="1050" spc="10">
                <a:latin typeface="Calibri"/>
                <a:cs typeface="Calibri"/>
              </a:rPr>
              <a:t>cuja </a:t>
            </a:r>
            <a:r>
              <a:rPr dirty="0" sz="1050" spc="15">
                <a:latin typeface="Calibri"/>
                <a:cs typeface="Calibri"/>
              </a:rPr>
              <a:t>propriedade  </a:t>
            </a:r>
            <a:r>
              <a:rPr dirty="0" sz="1050" spc="30">
                <a:latin typeface="Calibri"/>
                <a:cs typeface="Calibri"/>
              </a:rPr>
              <a:t>ainda mantém </a:t>
            </a:r>
            <a:r>
              <a:rPr dirty="0" sz="1050" spc="55">
                <a:latin typeface="Calibri"/>
                <a:cs typeface="Calibri"/>
              </a:rPr>
              <a:t>gado </a:t>
            </a:r>
            <a:r>
              <a:rPr dirty="0" sz="1050" spc="15">
                <a:latin typeface="Calibri"/>
                <a:cs typeface="Calibri"/>
              </a:rPr>
              <a:t>leiteiro, </a:t>
            </a:r>
            <a:r>
              <a:rPr dirty="0" sz="1050" spc="60">
                <a:latin typeface="Calibri"/>
                <a:cs typeface="Calibri"/>
              </a:rPr>
              <a:t>gado  </a:t>
            </a:r>
            <a:r>
              <a:rPr dirty="0" sz="1050" spc="25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corte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5">
                <a:latin typeface="Calibri"/>
                <a:cs typeface="Calibri"/>
              </a:rPr>
              <a:t>milho </a:t>
            </a:r>
            <a:r>
              <a:rPr dirty="0" sz="1050" spc="10">
                <a:latin typeface="Calibri"/>
                <a:cs typeface="Calibri"/>
              </a:rPr>
              <a:t>para </a:t>
            </a:r>
            <a:r>
              <a:rPr dirty="0" sz="1050" spc="20">
                <a:latin typeface="Calibri"/>
                <a:cs typeface="Calibri"/>
              </a:rPr>
              <a:t>silagem. </a:t>
            </a:r>
            <a:r>
              <a:rPr dirty="0" sz="1050">
                <a:latin typeface="Calibri"/>
                <a:cs typeface="Calibri"/>
              </a:rPr>
              <a:t>“Re-  </a:t>
            </a:r>
            <a:r>
              <a:rPr dirty="0" sz="1050" spc="15">
                <a:latin typeface="Calibri"/>
                <a:cs typeface="Calibri"/>
              </a:rPr>
              <a:t>centemente investimos os </a:t>
            </a:r>
            <a:r>
              <a:rPr dirty="0" sz="1050" spc="10">
                <a:latin typeface="Calibri"/>
                <a:cs typeface="Calibri"/>
              </a:rPr>
              <a:t>recursos 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>
                <a:latin typeface="Calibri"/>
                <a:cs typeface="Calibri"/>
              </a:rPr>
              <a:t>Pronaf </a:t>
            </a:r>
            <a:r>
              <a:rPr dirty="0" sz="1050" spc="20">
                <a:latin typeface="Calibri"/>
                <a:cs typeface="Calibri"/>
              </a:rPr>
              <a:t>em uma </a:t>
            </a:r>
            <a:r>
              <a:rPr dirty="0" sz="1050" spc="15">
                <a:latin typeface="Calibri"/>
                <a:cs typeface="Calibri"/>
              </a:rPr>
              <a:t>nova </a:t>
            </a:r>
            <a:r>
              <a:rPr dirty="0" sz="1050" spc="5">
                <a:latin typeface="Calibri"/>
                <a:cs typeface="Calibri"/>
              </a:rPr>
              <a:t>estufa para  </a:t>
            </a:r>
            <a:r>
              <a:rPr dirty="0" sz="1050" spc="-5">
                <a:latin typeface="Calibri"/>
                <a:cs typeface="Calibri"/>
              </a:rPr>
              <a:t>as </a:t>
            </a:r>
            <a:r>
              <a:rPr dirty="0" sz="1050" spc="-10">
                <a:latin typeface="Calibri"/>
                <a:cs typeface="Calibri"/>
              </a:rPr>
              <a:t>flores. </a:t>
            </a:r>
            <a:r>
              <a:rPr dirty="0" sz="1050" spc="35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diversificação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5">
                <a:latin typeface="Calibri"/>
                <a:cs typeface="Calibri"/>
              </a:rPr>
              <a:t>essencial  </a:t>
            </a:r>
            <a:r>
              <a:rPr dirty="0" sz="1050" spc="15">
                <a:latin typeface="Calibri"/>
                <a:cs typeface="Calibri"/>
              </a:rPr>
              <a:t>para garantir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20">
                <a:latin typeface="Calibri"/>
                <a:cs typeface="Calibri"/>
              </a:rPr>
              <a:t>renda básica neces-  </a:t>
            </a:r>
            <a:r>
              <a:rPr dirty="0" sz="1050">
                <a:latin typeface="Calibri"/>
                <a:cs typeface="Calibri"/>
              </a:rPr>
              <a:t>sária </a:t>
            </a:r>
            <a:r>
              <a:rPr dirty="0" sz="1050" spc="10">
                <a:latin typeface="Calibri"/>
                <a:cs typeface="Calibri"/>
              </a:rPr>
              <a:t>para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20">
                <a:latin typeface="Calibri"/>
                <a:cs typeface="Calibri"/>
              </a:rPr>
              <a:t>viabilização da </a:t>
            </a:r>
            <a:r>
              <a:rPr dirty="0" sz="1050" spc="15">
                <a:latin typeface="Calibri"/>
                <a:cs typeface="Calibri"/>
              </a:rPr>
              <a:t>proprie-  </a:t>
            </a:r>
            <a:r>
              <a:rPr dirty="0" sz="1050" spc="20">
                <a:latin typeface="Calibri"/>
                <a:cs typeface="Calibri"/>
              </a:rPr>
              <a:t>dade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o </a:t>
            </a:r>
            <a:r>
              <a:rPr dirty="0" sz="1050">
                <a:latin typeface="Calibri"/>
                <a:cs typeface="Calibri"/>
              </a:rPr>
              <a:t>sustento </a:t>
            </a:r>
            <a:r>
              <a:rPr dirty="0" sz="1050" spc="15">
                <a:latin typeface="Calibri"/>
                <a:cs typeface="Calibri"/>
              </a:rPr>
              <a:t>da </a:t>
            </a:r>
            <a:r>
              <a:rPr dirty="0" sz="1050" spc="-20">
                <a:latin typeface="Calibri"/>
                <a:cs typeface="Calibri"/>
              </a:rPr>
              <a:t>família”, </a:t>
            </a:r>
            <a:r>
              <a:rPr dirty="0" sz="1050" spc="5">
                <a:latin typeface="Calibri"/>
                <a:cs typeface="Calibri"/>
              </a:rPr>
              <a:t>desta-  </a:t>
            </a:r>
            <a:r>
              <a:rPr dirty="0" sz="1050" spc="10">
                <a:latin typeface="Calibri"/>
                <a:cs typeface="Calibri"/>
              </a:rPr>
              <a:t>ca </a:t>
            </a:r>
            <a:r>
              <a:rPr dirty="0" sz="1050" spc="20">
                <a:latin typeface="Calibri"/>
                <a:cs typeface="Calibri"/>
              </a:rPr>
              <a:t>o</a:t>
            </a:r>
            <a:r>
              <a:rPr dirty="0" sz="1050" spc="-4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produtor.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906652" y="7132220"/>
            <a:ext cx="130810" cy="166560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Rogério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Machado/Expedição </a:t>
            </a:r>
            <a:r>
              <a:rPr dirty="0" sz="700" spc="-70">
                <a:solidFill>
                  <a:srgbClr val="FFFFFF"/>
                </a:solidFill>
                <a:latin typeface="Calibri"/>
                <a:cs typeface="Calibri"/>
              </a:rPr>
              <a:t>AgriFamiliar/Gazeta </a:t>
            </a:r>
            <a:r>
              <a:rPr dirty="0" sz="700" spc="-9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7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700" spc="-80">
                <a:solidFill>
                  <a:srgbClr val="FFFFFF"/>
                </a:solidFill>
                <a:latin typeface="Calibri"/>
                <a:cs typeface="Calibri"/>
              </a:rPr>
              <a:t>Povo.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446317" y="4423653"/>
            <a:ext cx="1089025" cy="1225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3355">
              <a:lnSpc>
                <a:spcPct val="112500"/>
              </a:lnSpc>
              <a:spcBef>
                <a:spcPts val="100"/>
              </a:spcBef>
            </a:pP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Pronaf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custeio 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é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um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crédito 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importante para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necessária  diversificação</a:t>
            </a:r>
            <a:r>
              <a:rPr dirty="0" sz="1000" spc="-7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da 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propriedade</a:t>
            </a:r>
            <a:r>
              <a:rPr dirty="0" sz="1000" spc="-6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agricultura</a:t>
            </a:r>
            <a:r>
              <a:rPr dirty="0" sz="1000" spc="-9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familiar.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270949" y="8617955"/>
            <a:ext cx="3657600" cy="1054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2500"/>
              </a:lnSpc>
              <a:spcBef>
                <a:spcPts val="100"/>
              </a:spcBef>
            </a:pP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crédito de custeio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pode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conter verbas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manutenção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beneficiário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sua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família,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para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aquisição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animais</a:t>
            </a:r>
            <a:r>
              <a:rPr dirty="0" sz="1000" spc="-4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destinados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à produção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necessária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à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subsistência,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compra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medicamentos,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agasalhos, roupas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utilidades domésticas, construção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ou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reforma  de instalações sanitárias </a:t>
            </a:r>
            <a:r>
              <a:rPr dirty="0" sz="1000" spc="-15" b="1" i="1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outros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gastos indispensáveis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ao bem- 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estar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família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b="1" i="1">
                <a:solidFill>
                  <a:srgbClr val="FFFFFF"/>
                </a:solidFill>
                <a:latin typeface="Calibri"/>
                <a:cs typeface="Calibri"/>
              </a:rPr>
              <a:t>(Resolução</a:t>
            </a:r>
            <a:r>
              <a:rPr dirty="0" sz="1000" spc="-4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-25" b="1" i="1">
                <a:solidFill>
                  <a:srgbClr val="FFFFFF"/>
                </a:solidFill>
                <a:latin typeface="Calibri"/>
                <a:cs typeface="Calibri"/>
              </a:rPr>
              <a:t>4.107)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8638" y="135625"/>
            <a:ext cx="11696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105">
                <a:solidFill>
                  <a:srgbClr val="41AD49"/>
                </a:solidFill>
                <a:latin typeface="Calibri"/>
                <a:cs typeface="Calibri"/>
              </a:rPr>
              <a:t>LINHAS </a:t>
            </a:r>
            <a:r>
              <a:rPr dirty="0" sz="1000" spc="-145">
                <a:solidFill>
                  <a:srgbClr val="41AD49"/>
                </a:solidFill>
                <a:latin typeface="Calibri"/>
                <a:cs typeface="Calibri"/>
              </a:rPr>
              <a:t>DE </a:t>
            </a:r>
            <a:r>
              <a:rPr dirty="0" sz="1000" spc="-130">
                <a:solidFill>
                  <a:srgbClr val="41AD49"/>
                </a:solidFill>
                <a:latin typeface="Calibri"/>
                <a:cs typeface="Calibri"/>
              </a:rPr>
              <a:t>CRÉDITO</a:t>
            </a:r>
            <a:r>
              <a:rPr dirty="0" sz="1000" spc="-40">
                <a:solidFill>
                  <a:srgbClr val="41AD49"/>
                </a:solidFill>
                <a:latin typeface="Calibri"/>
                <a:cs typeface="Calibri"/>
              </a:rPr>
              <a:t> </a:t>
            </a:r>
            <a:r>
              <a:rPr dirty="0" sz="1000" spc="-140">
                <a:solidFill>
                  <a:srgbClr val="41AD49"/>
                </a:solidFill>
                <a:latin typeface="Calibri"/>
                <a:cs typeface="Calibri"/>
              </a:rPr>
              <a:t>PRONAF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0" y="227628"/>
            <a:ext cx="501650" cy="0"/>
          </a:xfrm>
          <a:custGeom>
            <a:avLst/>
            <a:gdLst/>
            <a:ahLst/>
            <a:cxnLst/>
            <a:rect l="l" t="t" r="r" b="b"/>
            <a:pathLst>
              <a:path w="501650" h="0">
                <a:moveTo>
                  <a:pt x="0" y="0"/>
                </a:moveTo>
                <a:lnTo>
                  <a:pt x="501300" y="0"/>
                </a:lnTo>
              </a:path>
            </a:pathLst>
          </a:custGeom>
          <a:ln w="12700">
            <a:solidFill>
              <a:srgbClr val="41AD49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543175" y="764998"/>
          <a:ext cx="6513195" cy="7425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265"/>
                <a:gridCol w="2261869"/>
                <a:gridCol w="2129790"/>
              </a:tblGrid>
              <a:tr h="1266946">
                <a:tc>
                  <a:txBody>
                    <a:bodyPr/>
                    <a:lstStyle/>
                    <a:p>
                      <a:pPr algn="ctr" marR="213995">
                        <a:lnSpc>
                          <a:spcPts val="1330"/>
                        </a:lnSpc>
                      </a:pPr>
                      <a:r>
                        <a:rPr dirty="0" sz="1400" spc="-14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Operações </a:t>
                      </a:r>
                      <a:r>
                        <a:rPr dirty="0" sz="1400" spc="-17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dirty="0" sz="1400" spc="-15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9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custeio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  <a:p>
                      <a:pPr algn="ctr" marL="77470" marR="291465">
                        <a:lnSpc>
                          <a:spcPct val="101200"/>
                        </a:lnSpc>
                      </a:pPr>
                      <a:r>
                        <a:rPr dirty="0" sz="1400" spc="-11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que, </a:t>
                      </a:r>
                      <a:r>
                        <a:rPr dirty="0" sz="1400" spc="-10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somadas,</a:t>
                      </a:r>
                      <a:r>
                        <a:rPr dirty="0" sz="1400" spc="-21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6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atinjam  </a:t>
                      </a:r>
                      <a:r>
                        <a:rPr dirty="0" sz="1400" spc="-5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valor</a:t>
                      </a:r>
                      <a:r>
                        <a:rPr dirty="0" sz="1400" spc="-15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17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de</a:t>
                      </a:r>
                      <a:r>
                        <a:rPr dirty="0" sz="1400" spc="-1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10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até</a:t>
                      </a:r>
                      <a:r>
                        <a:rPr dirty="0" sz="1400" spc="-1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2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R$</a:t>
                      </a:r>
                      <a:r>
                        <a:rPr dirty="0" sz="1400" spc="-1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250</a:t>
                      </a:r>
                      <a:r>
                        <a:rPr dirty="0" sz="1400" spc="-1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3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mil  </a:t>
                      </a:r>
                      <a:r>
                        <a:rPr dirty="0" sz="1400" spc="-6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por </a:t>
                      </a:r>
                      <a:r>
                        <a:rPr dirty="0" sz="1400" spc="-5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mutuário </a:t>
                      </a:r>
                      <a:r>
                        <a:rPr dirty="0" sz="1400" spc="-9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no </a:t>
                      </a:r>
                      <a:r>
                        <a:rPr dirty="0" sz="1400" spc="-11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ano-  </a:t>
                      </a:r>
                      <a:r>
                        <a:rPr dirty="0" sz="1400" spc="-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safra </a:t>
                      </a:r>
                      <a:r>
                        <a:rPr dirty="0" sz="1400" spc="-8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destinados</a:t>
                      </a:r>
                      <a:r>
                        <a:rPr dirty="0" sz="1400" spc="-24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400" spc="-9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a: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 marL="6350">
                        <a:lnSpc>
                          <a:spcPct val="100000"/>
                        </a:lnSpc>
                      </a:pPr>
                      <a:r>
                        <a:rPr dirty="0" sz="1400" spc="-5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Prazos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algn="ctr" marR="9525">
                        <a:lnSpc>
                          <a:spcPct val="100000"/>
                        </a:lnSpc>
                      </a:pPr>
                      <a:r>
                        <a:rPr dirty="0" sz="1400" spc="-5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Juros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35335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 marL="12700" marR="127635" indent="-635">
                        <a:lnSpc>
                          <a:spcPct val="107200"/>
                        </a:lnSpc>
                        <a:spcBef>
                          <a:spcPts val="5"/>
                        </a:spcBef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Cultivo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arroz, feijão,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mandioca,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feijão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caupi,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trigo,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amendoim,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alho,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tomate,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cebola,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inhame,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cará,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ba-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tata-doce, batata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inglesa,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abacaxi,  banana,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açaí,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pupunha,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cacau,</a:t>
                      </a:r>
                      <a:r>
                        <a:rPr dirty="0" sz="1050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baru,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castanha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caju,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laranja,</a:t>
                      </a:r>
                      <a:r>
                        <a:rPr dirty="0" sz="105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tangerina,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olerícolas,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erva-mate,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ervas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medici-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nais,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aromáticas e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condimentares,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3810" marR="118745" indent="-635">
                        <a:lnSpc>
                          <a:spcPct val="107200"/>
                        </a:lnSpc>
                      </a:pP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extrativismo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não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predatório;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cul-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tivos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em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sistemas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produção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base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agroecológica ou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em</a:t>
                      </a:r>
                      <a:r>
                        <a:rPr dirty="0" sz="1050" spc="-1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transição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sistemas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base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agroecológi-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cas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R="111760">
                        <a:lnSpc>
                          <a:spcPct val="107200"/>
                        </a:lnSpc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Pecuária,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bovinocultura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5">
                          <a:latin typeface="Calibri"/>
                          <a:cs typeface="Calibri"/>
                        </a:rPr>
                        <a:t>leite,</a:t>
                      </a:r>
                      <a:r>
                        <a:rPr dirty="0" sz="105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ovi-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nos, caprinos, piscicultura,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apicultu- 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exploração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extrativista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ecologi-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camente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sustentável.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algn="just" marL="762635" marR="182245" indent="-566420">
                        <a:lnSpc>
                          <a:spcPct val="107200"/>
                        </a:lnSpc>
                      </a:pPr>
                      <a:r>
                        <a:rPr dirty="0" sz="1050" spc="5">
                          <a:latin typeface="Calibri"/>
                          <a:cs typeface="Calibri"/>
                        </a:rPr>
                        <a:t>Prazo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3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açafrão e  Palmeira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Real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just" marL="321945" marR="308610" indent="13970">
                        <a:lnSpc>
                          <a:spcPct val="197200"/>
                        </a:lnSpc>
                      </a:pPr>
                      <a:r>
                        <a:rPr dirty="0" sz="1050" spc="5"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culturas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bianuais  1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demais</a:t>
                      </a:r>
                      <a:r>
                        <a:rPr dirty="0" sz="1050" spc="-1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culturas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6 meses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na aquisição</a:t>
                      </a:r>
                      <a:r>
                        <a:rPr dirty="0" sz="105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just" marL="711835" marR="175260" indent="-523240">
                        <a:lnSpc>
                          <a:spcPct val="107200"/>
                        </a:lnSpc>
                      </a:pPr>
                      <a:r>
                        <a:rPr dirty="0" sz="1050" spc="15">
                          <a:latin typeface="Calibri"/>
                          <a:cs typeface="Calibri"/>
                        </a:rPr>
                        <a:t>bovinos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bubalinos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</a:t>
                      </a:r>
                      <a:r>
                        <a:rPr dirty="0" sz="105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engorda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(confinamento)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L="167005" marR="153670">
                        <a:lnSpc>
                          <a:spcPct val="107200"/>
                        </a:lnSpc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2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 na aquisição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bovinos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bubalinos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recria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engorda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(extensivo)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e</a:t>
                      </a:r>
                      <a:r>
                        <a:rPr dirty="0" sz="105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aquicultura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254000" marR="240665">
                        <a:lnSpc>
                          <a:spcPct val="197200"/>
                        </a:lnSpc>
                      </a:pPr>
                      <a:r>
                        <a:rPr dirty="0" sz="1050" spc="5">
                          <a:latin typeface="Calibri"/>
                          <a:cs typeface="Calibri"/>
                        </a:rPr>
                        <a:t>1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demais</a:t>
                      </a:r>
                      <a:r>
                        <a:rPr dirty="0" sz="1050" spc="-1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operações  </a:t>
                      </a:r>
                      <a:r>
                        <a:rPr dirty="0" sz="1050" spc="-30">
                          <a:latin typeface="Calibri"/>
                          <a:cs typeface="Calibri"/>
                        </a:rPr>
                        <a:t>14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meses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culturas</a:t>
                      </a:r>
                      <a:r>
                        <a:rPr dirty="0" sz="105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permanentes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R="10160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2,75%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8247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246379" marR="215900" indent="-245110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Cultivo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milho</a:t>
                      </a:r>
                      <a:r>
                        <a:rPr dirty="0" sz="1050" spc="-1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- contratos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 20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em cada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15">
                          <a:latin typeface="Calibri"/>
                          <a:cs typeface="Calibri"/>
                        </a:rPr>
                        <a:t>ano/safra.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715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algn="ctr" marR="10160">
                        <a:lnSpc>
                          <a:spcPct val="1000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2,75%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9956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algn="ctr" marL="7620" marR="222250">
                        <a:lnSpc>
                          <a:spcPct val="1072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Cultivo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milho</a:t>
                      </a:r>
                      <a:r>
                        <a:rPr dirty="0" sz="1050" spc="-16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- contratos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acima 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R$ 20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R$ 250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em  cada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15">
                          <a:latin typeface="Calibri"/>
                          <a:cs typeface="Calibri"/>
                        </a:rPr>
                        <a:t>ano/safra.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5080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 marR="10795">
                        <a:lnSpc>
                          <a:spcPct val="1000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4,0% ao</a:t>
                      </a:r>
                      <a:r>
                        <a:rPr dirty="0" sz="105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</a:tcPr>
                </a:tc>
              </a:tr>
              <a:tr h="80455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564515" marR="270510" indent="-508000">
                        <a:lnSpc>
                          <a:spcPct val="107200"/>
                        </a:lnSpc>
                        <a:spcBef>
                          <a:spcPts val="5"/>
                        </a:spcBef>
                      </a:pPr>
                      <a:r>
                        <a:rPr dirty="0" sz="1050" spc="-10">
                          <a:latin typeface="Calibri"/>
                          <a:cs typeface="Calibri"/>
                        </a:rPr>
                        <a:t>Para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as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demais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culturas,</a:t>
                      </a:r>
                      <a:r>
                        <a:rPr dirty="0" sz="105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criações 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ou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atividades.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R="10160">
                        <a:lnSpc>
                          <a:spcPct val="1000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4,0% ao</a:t>
                      </a:r>
                      <a:r>
                        <a:rPr dirty="0" sz="105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T w="12700">
                      <a:solidFill>
                        <a:srgbClr val="CA581A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26" name="object 2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FFFFFF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FFFFFF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7299" y="10151288"/>
            <a:ext cx="1327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25">
                <a:latin typeface="Arial"/>
                <a:cs typeface="Arial"/>
              </a:rPr>
              <a:t>14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889105" y="10151288"/>
            <a:ext cx="13271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25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23299" y="471066"/>
            <a:ext cx="5224145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-60" b="1" i="1">
                <a:solidFill>
                  <a:srgbClr val="CA581A"/>
                </a:solidFill>
                <a:latin typeface="Century Gothic"/>
                <a:cs typeface="Century Gothic"/>
              </a:rPr>
              <a:t>CRÉDITO </a:t>
            </a:r>
            <a:r>
              <a:rPr dirty="0" sz="1750" spc="-85" b="1" i="1">
                <a:solidFill>
                  <a:srgbClr val="CA581A"/>
                </a:solidFill>
                <a:latin typeface="Century Gothic"/>
                <a:cs typeface="Century Gothic"/>
              </a:rPr>
              <a:t>AUXILIA</a:t>
            </a:r>
            <a:r>
              <a:rPr dirty="0" sz="1750" spc="-375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750" spc="-170" b="1" i="1">
                <a:solidFill>
                  <a:srgbClr val="CA581A"/>
                </a:solidFill>
                <a:latin typeface="Century Gothic"/>
                <a:cs typeface="Century Gothic"/>
              </a:rPr>
              <a:t>NA </a:t>
            </a:r>
            <a:r>
              <a:rPr dirty="0" sz="1750" spc="-105" b="1" i="1">
                <a:solidFill>
                  <a:srgbClr val="CA581A"/>
                </a:solidFill>
                <a:latin typeface="Century Gothic"/>
                <a:cs typeface="Century Gothic"/>
              </a:rPr>
              <a:t>DIVERSIFICAÇÃO </a:t>
            </a:r>
            <a:r>
              <a:rPr dirty="0" sz="1750" spc="-135" b="1" i="1">
                <a:solidFill>
                  <a:srgbClr val="CA581A"/>
                </a:solidFill>
                <a:latin typeface="Century Gothic"/>
                <a:cs typeface="Century Gothic"/>
              </a:rPr>
              <a:t>DA </a:t>
            </a:r>
            <a:r>
              <a:rPr dirty="0" sz="1750" spc="-130" b="1" i="1">
                <a:solidFill>
                  <a:srgbClr val="CA581A"/>
                </a:solidFill>
                <a:latin typeface="Century Gothic"/>
                <a:cs typeface="Century Gothic"/>
              </a:rPr>
              <a:t>PRODUÇÃO</a:t>
            </a:r>
            <a:endParaRPr sz="17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137811" y="2735757"/>
          <a:ext cx="6520815" cy="2592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58895"/>
                <a:gridCol w="1320800"/>
                <a:gridCol w="1320800"/>
              </a:tblGrid>
              <a:tr h="4997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400" spc="-3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Limite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400" spc="-5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Prazos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400" spc="-5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Juros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</a:tr>
              <a:tr h="2080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135380">
                        <a:lnSpc>
                          <a:spcPct val="100000"/>
                        </a:lnSpc>
                      </a:pPr>
                      <a:r>
                        <a:rPr dirty="0" sz="1050">
                          <a:latin typeface="Calibri"/>
                          <a:cs typeface="Calibri"/>
                        </a:rPr>
                        <a:t>Pessoa Física –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45</a:t>
                      </a:r>
                      <a:r>
                        <a:rPr dirty="0" sz="1050" spc="-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464820" marR="457200">
                        <a:lnSpc>
                          <a:spcPct val="107200"/>
                        </a:lnSpc>
                        <a:spcBef>
                          <a:spcPts val="565"/>
                        </a:spcBef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Empreendimento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familiar Rural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pessoa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jurídica: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50" spc="-35">
                          <a:latin typeface="Calibri"/>
                          <a:cs typeface="Calibri"/>
                        </a:rPr>
                        <a:t>210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mil,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respeitando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limite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individual por</a:t>
                      </a:r>
                      <a:r>
                        <a:rPr dirty="0" sz="105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sócio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445770" marR="438150">
                        <a:lnSpc>
                          <a:spcPct val="107200"/>
                        </a:lnSpc>
                        <a:spcBef>
                          <a:spcPts val="565"/>
                        </a:spcBef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Cooperativa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Singular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 </a:t>
                      </a:r>
                      <a:r>
                        <a:rPr dirty="0" sz="1050" spc="-35">
                          <a:latin typeface="Calibri"/>
                          <a:cs typeface="Calibri"/>
                        </a:rPr>
                        <a:t>15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milhões,</a:t>
                      </a:r>
                      <a:r>
                        <a:rPr dirty="0" sz="105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respeitando 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limite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individual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R$45.000,00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por</a:t>
                      </a:r>
                      <a:r>
                        <a:rPr dirty="0" sz="105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associado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 marL="422909" marR="415290">
                        <a:lnSpc>
                          <a:spcPct val="107200"/>
                        </a:lnSpc>
                        <a:spcBef>
                          <a:spcPts val="570"/>
                        </a:spcBef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Cooperativa</a:t>
                      </a:r>
                      <a:r>
                        <a:rPr dirty="0" sz="1050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Central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–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R$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30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milhões,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respeitando</a:t>
                      </a:r>
                      <a:r>
                        <a:rPr dirty="0" sz="1050" spc="-2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o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limite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por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cooperativa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filiada e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por cooperado</a:t>
                      </a:r>
                      <a:r>
                        <a:rPr dirty="0" sz="1050" spc="-114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quando 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se </a:t>
                      </a:r>
                      <a:r>
                        <a:rPr dirty="0" sz="1050" spc="-15">
                          <a:latin typeface="Calibri"/>
                          <a:cs typeface="Calibri"/>
                        </a:rPr>
                        <a:t>tratar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financiamento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visando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atendimento,  </a:t>
                      </a:r>
                      <a:r>
                        <a:rPr dirty="0" sz="1050" spc="25">
                          <a:latin typeface="Calibri"/>
                          <a:cs typeface="Calibri"/>
                        </a:rPr>
                        <a:t>no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mínimo,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duas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cooperativas singulares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a ela</a:t>
                      </a:r>
                      <a:r>
                        <a:rPr dirty="0" sz="105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filiadas.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698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1</a:t>
                      </a:r>
                      <a:r>
                        <a:rPr dirty="0" sz="105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50" spc="10">
                          <a:latin typeface="Calibri"/>
                          <a:cs typeface="Calibri"/>
                        </a:rPr>
                        <a:t>Fixos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</a:t>
                      </a:r>
                      <a:r>
                        <a:rPr dirty="0" sz="1050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4,0%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solidFill>
                      <a:srgbClr val="FAFA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39997" y="2555756"/>
          <a:ext cx="6522720" cy="275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3355"/>
                <a:gridCol w="1894840"/>
                <a:gridCol w="1894839"/>
              </a:tblGrid>
              <a:tr h="4997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400" spc="-3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Limite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400" spc="-50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Prazos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dirty="0" sz="1400" spc="-55" b="1" i="1">
                          <a:solidFill>
                            <a:srgbClr val="CA581A"/>
                          </a:solidFill>
                          <a:latin typeface="Century Gothic"/>
                          <a:cs typeface="Century Gothic"/>
                        </a:rPr>
                        <a:t>Juros</a:t>
                      </a:r>
                      <a:endParaRPr sz="1400">
                        <a:latin typeface="Century Gothic"/>
                        <a:cs typeface="Century Gothic"/>
                      </a:endParaRPr>
                    </a:p>
                  </a:txBody>
                  <a:tcPr marL="0" marR="0" marB="0" marT="135255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</a:tr>
              <a:tr h="12466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 marL="390525" marR="381635">
                        <a:lnSpc>
                          <a:spcPct val="106100"/>
                        </a:lnSpc>
                        <a:spcBef>
                          <a:spcPts val="1060"/>
                        </a:spcBef>
                      </a:pPr>
                      <a:r>
                        <a:rPr dirty="0" sz="1100" spc="-20" b="1">
                          <a:latin typeface="Century Gothic"/>
                          <a:cs typeface="Century Gothic"/>
                        </a:rPr>
                        <a:t>PRONAF </a:t>
                      </a:r>
                      <a:r>
                        <a:rPr dirty="0" sz="1100" spc="35" b="1">
                          <a:latin typeface="Century Gothic"/>
                          <a:cs typeface="Century Gothic"/>
                        </a:rPr>
                        <a:t>MULHER</a:t>
                      </a:r>
                      <a:r>
                        <a:rPr dirty="0" sz="1100" spc="-120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110" b="1">
                          <a:latin typeface="Century Gothic"/>
                          <a:cs typeface="Century Gothic"/>
                        </a:rPr>
                        <a:t>-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Microcrédito 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Produtivo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Rural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-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Grupo</a:t>
                      </a:r>
                      <a:r>
                        <a:rPr dirty="0" sz="1050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B</a:t>
                      </a:r>
                      <a:endParaRPr sz="105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Até R$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2,5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mil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por</a:t>
                      </a:r>
                      <a:r>
                        <a:rPr dirty="0" sz="105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operação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50" spc="5">
                          <a:latin typeface="Calibri"/>
                          <a:cs typeface="Calibri"/>
                        </a:rPr>
                        <a:t>Prazo </a:t>
                      </a:r>
                      <a:r>
                        <a:rPr dirty="0" sz="1050" spc="20">
                          <a:latin typeface="Calibri"/>
                          <a:cs typeface="Calibri"/>
                        </a:rPr>
                        <a:t>de </a:t>
                      </a:r>
                      <a:r>
                        <a:rPr dirty="0" sz="1050" spc="-10">
                          <a:latin typeface="Calibri"/>
                          <a:cs typeface="Calibri"/>
                        </a:rPr>
                        <a:t>até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2</a:t>
                      </a:r>
                      <a:r>
                        <a:rPr dirty="0" sz="105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anos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50" spc="5">
                          <a:latin typeface="Calibri"/>
                          <a:cs typeface="Calibri"/>
                        </a:rPr>
                        <a:t>0,5%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ao</a:t>
                      </a:r>
                      <a:r>
                        <a:rPr dirty="0" sz="105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ano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lnB w="12700">
                      <a:solidFill>
                        <a:srgbClr val="CA581A"/>
                      </a:solidFill>
                      <a:prstDash val="solid"/>
                    </a:lnB>
                    <a:solidFill>
                      <a:srgbClr val="FAFAF0"/>
                    </a:solidFill>
                  </a:tcPr>
                </a:tc>
              </a:tr>
              <a:tr h="9940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100" spc="-20" b="1">
                          <a:latin typeface="Century Gothic"/>
                          <a:cs typeface="Century Gothic"/>
                        </a:rPr>
                        <a:t>PRONAF </a:t>
                      </a:r>
                      <a:r>
                        <a:rPr dirty="0" sz="1100" spc="35" b="1">
                          <a:latin typeface="Century Gothic"/>
                          <a:cs typeface="Century Gothic"/>
                        </a:rPr>
                        <a:t>MULHER </a:t>
                      </a:r>
                      <a:r>
                        <a:rPr dirty="0" sz="1100" spc="15" b="1">
                          <a:latin typeface="Century Gothic"/>
                          <a:cs typeface="Century Gothic"/>
                        </a:rPr>
                        <a:t>INVESTIMENTO</a:t>
                      </a:r>
                      <a:r>
                        <a:rPr dirty="0" sz="1100" spc="-235" b="1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dirty="0" sz="1100" spc="-110" b="1">
                          <a:latin typeface="Century Gothic"/>
                          <a:cs typeface="Century Gothic"/>
                        </a:rPr>
                        <a:t>-</a:t>
                      </a:r>
                      <a:endParaRPr sz="1100">
                        <a:latin typeface="Century Gothic"/>
                        <a:cs typeface="Century Gothic"/>
                      </a:endParaRPr>
                    </a:p>
                    <a:p>
                      <a:pPr algn="ctr" marL="173990" marR="166370">
                        <a:lnSpc>
                          <a:spcPts val="1350"/>
                        </a:lnSpc>
                        <a:spcBef>
                          <a:spcPts val="50"/>
                        </a:spcBef>
                      </a:pPr>
                      <a:r>
                        <a:rPr dirty="0" sz="1050" spc="15">
                          <a:latin typeface="Calibri"/>
                          <a:cs typeface="Calibri"/>
                        </a:rPr>
                        <a:t>Linha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PRONAF </a:t>
                      </a:r>
                      <a:r>
                        <a:rPr dirty="0" sz="1050">
                          <a:latin typeface="Calibri"/>
                          <a:cs typeface="Calibri"/>
                        </a:rPr>
                        <a:t>Investimento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(PRONAF</a:t>
                      </a:r>
                      <a:r>
                        <a:rPr dirty="0" sz="105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Mais  </a:t>
                      </a:r>
                      <a:r>
                        <a:rPr dirty="0" sz="1050" spc="-5">
                          <a:latin typeface="Calibri"/>
                          <a:cs typeface="Calibri"/>
                        </a:rPr>
                        <a:t>Alimentos)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solidFill>
                      <a:srgbClr val="FAFAF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050" spc="-5">
                          <a:latin typeface="Calibri"/>
                          <a:cs typeface="Calibri"/>
                        </a:rPr>
                        <a:t>Mesmas </a:t>
                      </a:r>
                      <a:r>
                        <a:rPr dirty="0" sz="1050" spc="15">
                          <a:latin typeface="Calibri"/>
                          <a:cs typeface="Calibri"/>
                        </a:rPr>
                        <a:t>condições </a:t>
                      </a:r>
                      <a:r>
                        <a:rPr dirty="0" sz="1050" spc="30">
                          <a:latin typeface="Calibri"/>
                          <a:cs typeface="Calibri"/>
                        </a:rPr>
                        <a:t>do </a:t>
                      </a:r>
                      <a:r>
                        <a:rPr dirty="0" sz="1050" spc="10">
                          <a:latin typeface="Calibri"/>
                          <a:cs typeface="Calibri"/>
                        </a:rPr>
                        <a:t>PRONAF </a:t>
                      </a:r>
                      <a:r>
                        <a:rPr dirty="0" sz="1050" spc="-20">
                          <a:latin typeface="Calibri"/>
                          <a:cs typeface="Calibri"/>
                        </a:rPr>
                        <a:t>Mais</a:t>
                      </a:r>
                      <a:r>
                        <a:rPr dirty="0" sz="105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050" spc="5">
                          <a:latin typeface="Calibri"/>
                          <a:cs typeface="Calibri"/>
                        </a:rPr>
                        <a:t>Alimentos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B="0" marT="0">
                    <a:lnL w="12700">
                      <a:solidFill>
                        <a:srgbClr val="CA581A"/>
                      </a:solidFill>
                      <a:prstDash val="solid"/>
                    </a:lnL>
                    <a:lnR w="12700">
                      <a:solidFill>
                        <a:srgbClr val="CA581A"/>
                      </a:solidFill>
                      <a:prstDash val="solid"/>
                    </a:lnR>
                    <a:lnT w="12700">
                      <a:solidFill>
                        <a:srgbClr val="CA581A"/>
                      </a:solidFill>
                      <a:prstDash val="solid"/>
                    </a:lnT>
                    <a:solidFill>
                      <a:srgbClr val="FAFAF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40000" y="1247174"/>
            <a:ext cx="5817235" cy="915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dirty="0" sz="1100" spc="15" b="1" i="1">
                <a:latin typeface="Calibri"/>
                <a:cs typeface="Calibri"/>
              </a:rPr>
              <a:t>Linha </a:t>
            </a:r>
            <a:r>
              <a:rPr dirty="0" sz="1100" b="1" i="1">
                <a:latin typeface="Calibri"/>
                <a:cs typeface="Calibri"/>
              </a:rPr>
              <a:t>de </a:t>
            </a:r>
            <a:r>
              <a:rPr dirty="0" sz="1100" spc="-5" b="1" i="1">
                <a:latin typeface="Calibri"/>
                <a:cs typeface="Calibri"/>
              </a:rPr>
              <a:t>crédito </a:t>
            </a:r>
            <a:r>
              <a:rPr dirty="0" sz="1100" spc="5" b="1" i="1">
                <a:latin typeface="Calibri"/>
                <a:cs typeface="Calibri"/>
              </a:rPr>
              <a:t>para </a:t>
            </a:r>
            <a:r>
              <a:rPr dirty="0" sz="1100" b="1" i="1">
                <a:latin typeface="Calibri"/>
                <a:cs typeface="Calibri"/>
              </a:rPr>
              <a:t>incentivar </a:t>
            </a:r>
            <a:r>
              <a:rPr dirty="0" sz="1100" spc="5" b="1" i="1">
                <a:latin typeface="Calibri"/>
                <a:cs typeface="Calibri"/>
              </a:rPr>
              <a:t>as </a:t>
            </a:r>
            <a:r>
              <a:rPr dirty="0" sz="1100" b="1" i="1">
                <a:latin typeface="Calibri"/>
                <a:cs typeface="Calibri"/>
              </a:rPr>
              <a:t>mulheres agricultoras </a:t>
            </a:r>
            <a:r>
              <a:rPr dirty="0" sz="1100" spc="10" b="1" i="1">
                <a:latin typeface="Calibri"/>
                <a:cs typeface="Calibri"/>
              </a:rPr>
              <a:t>a </a:t>
            </a:r>
            <a:r>
              <a:rPr dirty="0" sz="1100" spc="-5" b="1" i="1">
                <a:latin typeface="Calibri"/>
                <a:cs typeface="Calibri"/>
              </a:rPr>
              <a:t>acessar seu </a:t>
            </a:r>
            <a:r>
              <a:rPr dirty="0" sz="1100" spc="5" b="1" i="1">
                <a:latin typeface="Calibri"/>
                <a:cs typeface="Calibri"/>
              </a:rPr>
              <a:t>próprio </a:t>
            </a:r>
            <a:r>
              <a:rPr dirty="0" sz="1100" spc="-5" b="1" i="1">
                <a:latin typeface="Calibri"/>
                <a:cs typeface="Calibri"/>
              </a:rPr>
              <a:t>crédito </a:t>
            </a:r>
            <a:r>
              <a:rPr dirty="0" sz="1100" spc="5" b="1" i="1">
                <a:latin typeface="Calibri"/>
                <a:cs typeface="Calibri"/>
              </a:rPr>
              <a:t>atendendo  </a:t>
            </a:r>
            <a:r>
              <a:rPr dirty="0" sz="1100" spc="5" b="1" i="1">
                <a:latin typeface="Calibri"/>
                <a:cs typeface="Calibri"/>
              </a:rPr>
              <a:t>suas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necessidades.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-10" b="1" i="1">
                <a:latin typeface="Calibri"/>
                <a:cs typeface="Calibri"/>
              </a:rPr>
              <a:t>Esta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linha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cobre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investimentos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em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atividades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agropecuárias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-15" b="1" i="1">
                <a:latin typeface="Calibri"/>
                <a:cs typeface="Calibri"/>
              </a:rPr>
              <a:t>e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15" b="1" i="1">
                <a:latin typeface="Calibri"/>
                <a:cs typeface="Calibri"/>
              </a:rPr>
              <a:t>não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agropecuárias  </a:t>
            </a:r>
            <a:r>
              <a:rPr dirty="0" sz="1100" spc="-5" b="1" i="1">
                <a:latin typeface="Calibri"/>
                <a:cs typeface="Calibri"/>
              </a:rPr>
              <a:t>como: artesanato, </a:t>
            </a:r>
            <a:r>
              <a:rPr dirty="0" sz="1100" b="1" i="1">
                <a:latin typeface="Calibri"/>
                <a:cs typeface="Calibri"/>
              </a:rPr>
              <a:t>turismo rural </a:t>
            </a:r>
            <a:r>
              <a:rPr dirty="0" sz="1100" spc="-15" b="1" i="1">
                <a:latin typeface="Calibri"/>
                <a:cs typeface="Calibri"/>
              </a:rPr>
              <a:t>e </a:t>
            </a:r>
            <a:r>
              <a:rPr dirty="0" sz="1100" spc="10" b="1" i="1">
                <a:latin typeface="Calibri"/>
                <a:cs typeface="Calibri"/>
              </a:rPr>
              <a:t>a produção </a:t>
            </a:r>
            <a:r>
              <a:rPr dirty="0" sz="1100" b="1" i="1">
                <a:latin typeface="Calibri"/>
                <a:cs typeface="Calibri"/>
              </a:rPr>
              <a:t>de alimentos processados </a:t>
            </a:r>
            <a:r>
              <a:rPr dirty="0" sz="1100" spc="-5" b="1" i="1">
                <a:latin typeface="Calibri"/>
                <a:cs typeface="Calibri"/>
              </a:rPr>
              <a:t>(biscoito, </a:t>
            </a:r>
            <a:r>
              <a:rPr dirty="0" sz="1100" b="1" i="1">
                <a:latin typeface="Calibri"/>
                <a:cs typeface="Calibri"/>
              </a:rPr>
              <a:t>geleias </a:t>
            </a:r>
            <a:r>
              <a:rPr dirty="0" sz="1100" spc="-15" b="1" i="1">
                <a:latin typeface="Calibri"/>
                <a:cs typeface="Calibri"/>
              </a:rPr>
              <a:t>e </a:t>
            </a:r>
            <a:r>
              <a:rPr dirty="0" sz="1100" spc="-10" b="1" i="1">
                <a:latin typeface="Calibri"/>
                <a:cs typeface="Calibri"/>
              </a:rPr>
              <a:t>queijos).  </a:t>
            </a:r>
            <a:r>
              <a:rPr dirty="0" sz="1100" spc="-15" b="1" i="1">
                <a:latin typeface="Calibri"/>
                <a:cs typeface="Calibri"/>
              </a:rPr>
              <a:t>Mesmo </a:t>
            </a:r>
            <a:r>
              <a:rPr dirty="0" sz="1100" spc="10" b="1" i="1">
                <a:latin typeface="Calibri"/>
                <a:cs typeface="Calibri"/>
              </a:rPr>
              <a:t>com </a:t>
            </a:r>
            <a:r>
              <a:rPr dirty="0" sz="1100" spc="-5" b="1" i="1">
                <a:latin typeface="Calibri"/>
                <a:cs typeface="Calibri"/>
              </a:rPr>
              <a:t>características </a:t>
            </a:r>
            <a:r>
              <a:rPr dirty="0" sz="1100" b="1" i="1">
                <a:latin typeface="Calibri"/>
                <a:cs typeface="Calibri"/>
              </a:rPr>
              <a:t>próprias, </a:t>
            </a:r>
            <a:r>
              <a:rPr dirty="0" sz="1100" spc="15" b="1" i="1">
                <a:latin typeface="Calibri"/>
                <a:cs typeface="Calibri"/>
              </a:rPr>
              <a:t>o </a:t>
            </a:r>
            <a:r>
              <a:rPr dirty="0" sz="1100" b="1" i="1">
                <a:latin typeface="Calibri"/>
                <a:cs typeface="Calibri"/>
              </a:rPr>
              <a:t>Pronaf </a:t>
            </a:r>
            <a:r>
              <a:rPr dirty="0" sz="1100" spc="-20" b="1" i="1">
                <a:latin typeface="Calibri"/>
                <a:cs typeface="Calibri"/>
              </a:rPr>
              <a:t>Mulher, </a:t>
            </a:r>
            <a:r>
              <a:rPr dirty="0" sz="1100" spc="-5" b="1" i="1">
                <a:latin typeface="Calibri"/>
                <a:cs typeface="Calibri"/>
              </a:rPr>
              <a:t>tem </a:t>
            </a:r>
            <a:r>
              <a:rPr dirty="0" sz="1100" spc="5" b="1" i="1">
                <a:latin typeface="Calibri"/>
                <a:cs typeface="Calibri"/>
              </a:rPr>
              <a:t>as mesmas condições das </a:t>
            </a:r>
            <a:r>
              <a:rPr dirty="0" sz="1100" b="1" i="1">
                <a:latin typeface="Calibri"/>
                <a:cs typeface="Calibri"/>
              </a:rPr>
              <a:t>outras </a:t>
            </a:r>
            <a:r>
              <a:rPr dirty="0" sz="1100" spc="10" b="1" i="1">
                <a:latin typeface="Calibri"/>
                <a:cs typeface="Calibri"/>
              </a:rPr>
              <a:t>linhas  </a:t>
            </a:r>
            <a:r>
              <a:rPr dirty="0" sz="1100" spc="15" b="1" i="1">
                <a:latin typeface="Calibri"/>
                <a:cs typeface="Calibri"/>
              </a:rPr>
              <a:t>do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Pronaf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com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relação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às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taxas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juros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-15" b="1" i="1">
                <a:latin typeface="Calibri"/>
                <a:cs typeface="Calibri"/>
              </a:rPr>
              <a:t>e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limites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crédito,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conforme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tabela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abaixo: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29300" y="1247174"/>
            <a:ext cx="5111750" cy="1092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dirty="0" sz="1100" spc="20" b="1" i="1">
                <a:latin typeface="Calibri"/>
                <a:cs typeface="Calibri"/>
              </a:rPr>
              <a:t>Com </a:t>
            </a:r>
            <a:r>
              <a:rPr dirty="0" sz="1100" spc="-15" b="1" i="1">
                <a:latin typeface="Calibri"/>
                <a:cs typeface="Calibri"/>
              </a:rPr>
              <a:t>esta </a:t>
            </a:r>
            <a:r>
              <a:rPr dirty="0" sz="1100" spc="10" b="1" i="1">
                <a:latin typeface="Calibri"/>
                <a:cs typeface="Calibri"/>
              </a:rPr>
              <a:t>linha </a:t>
            </a:r>
            <a:r>
              <a:rPr dirty="0" sz="1100" b="1" i="1">
                <a:latin typeface="Calibri"/>
                <a:cs typeface="Calibri"/>
              </a:rPr>
              <a:t>de financiamento </a:t>
            </a:r>
            <a:r>
              <a:rPr dirty="0" sz="1100" spc="-15" b="1" i="1">
                <a:latin typeface="Calibri"/>
                <a:cs typeface="Calibri"/>
              </a:rPr>
              <a:t>é </a:t>
            </a:r>
            <a:r>
              <a:rPr dirty="0" sz="1100" b="1" i="1">
                <a:latin typeface="Calibri"/>
                <a:cs typeface="Calibri"/>
              </a:rPr>
              <a:t>possível financiar </a:t>
            </a:r>
            <a:r>
              <a:rPr dirty="0" sz="1100" spc="-5" b="1" i="1">
                <a:latin typeface="Calibri"/>
                <a:cs typeface="Calibri"/>
              </a:rPr>
              <a:t>custeio </a:t>
            </a:r>
            <a:r>
              <a:rPr dirty="0" sz="1100" spc="15" b="1" i="1">
                <a:latin typeface="Calibri"/>
                <a:cs typeface="Calibri"/>
              </a:rPr>
              <a:t>do </a:t>
            </a:r>
            <a:r>
              <a:rPr dirty="0" sz="1100" b="1" i="1">
                <a:latin typeface="Calibri"/>
                <a:cs typeface="Calibri"/>
              </a:rPr>
              <a:t>beneficiamento </a:t>
            </a:r>
            <a:r>
              <a:rPr dirty="0" sz="1100" spc="-15" b="1" i="1">
                <a:latin typeface="Calibri"/>
                <a:cs typeface="Calibri"/>
              </a:rPr>
              <a:t>e  </a:t>
            </a:r>
            <a:r>
              <a:rPr dirty="0" sz="1100" spc="5" b="1" i="1">
                <a:latin typeface="Calibri"/>
                <a:cs typeface="Calibri"/>
              </a:rPr>
              <a:t>industrialização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da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produção,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como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a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aquisição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embalagens</a:t>
            </a:r>
            <a:r>
              <a:rPr dirty="0" sz="1100" spc="-40" b="1" i="1">
                <a:latin typeface="Calibri"/>
                <a:cs typeface="Calibri"/>
              </a:rPr>
              <a:t> </a:t>
            </a:r>
            <a:r>
              <a:rPr dirty="0" sz="1100" spc="-15" b="1" i="1">
                <a:latin typeface="Calibri"/>
                <a:cs typeface="Calibri"/>
              </a:rPr>
              <a:t>e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rótulos,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condimentos,  </a:t>
            </a:r>
            <a:r>
              <a:rPr dirty="0" sz="1100" b="1" i="1">
                <a:latin typeface="Calibri"/>
                <a:cs typeface="Calibri"/>
              </a:rPr>
              <a:t>conservantes, </a:t>
            </a:r>
            <a:r>
              <a:rPr dirty="0" sz="1100" spc="5" b="1" i="1">
                <a:latin typeface="Calibri"/>
                <a:cs typeface="Calibri"/>
              </a:rPr>
              <a:t>formação </a:t>
            </a:r>
            <a:r>
              <a:rPr dirty="0" sz="1100" b="1" i="1">
                <a:latin typeface="Calibri"/>
                <a:cs typeface="Calibri"/>
              </a:rPr>
              <a:t>de estoque de matéria-prima, </a:t>
            </a:r>
            <a:r>
              <a:rPr dirty="0" sz="1100" spc="5" b="1" i="1">
                <a:latin typeface="Calibri"/>
                <a:cs typeface="Calibri"/>
              </a:rPr>
              <a:t>bem </a:t>
            </a:r>
            <a:r>
              <a:rPr dirty="0" sz="1100" spc="10" b="1" i="1">
                <a:latin typeface="Calibri"/>
                <a:cs typeface="Calibri"/>
              </a:rPr>
              <a:t>como </a:t>
            </a:r>
            <a:r>
              <a:rPr dirty="0" sz="1100" b="1" i="1">
                <a:latin typeface="Calibri"/>
                <a:cs typeface="Calibri"/>
              </a:rPr>
              <a:t>serviços de </a:t>
            </a:r>
            <a:r>
              <a:rPr dirty="0" sz="1100" spc="15" b="1" i="1">
                <a:latin typeface="Calibri"/>
                <a:cs typeface="Calibri"/>
              </a:rPr>
              <a:t>apoio </a:t>
            </a:r>
            <a:r>
              <a:rPr dirty="0" sz="1100" spc="10" b="1" i="1">
                <a:latin typeface="Calibri"/>
                <a:cs typeface="Calibri"/>
              </a:rPr>
              <a:t>à  </a:t>
            </a:r>
            <a:r>
              <a:rPr dirty="0" sz="1100" spc="5" b="1" i="1">
                <a:latin typeface="Calibri"/>
                <a:cs typeface="Calibri"/>
              </a:rPr>
              <a:t>comercialização, </a:t>
            </a:r>
            <a:r>
              <a:rPr dirty="0" sz="1100" b="1" i="1">
                <a:latin typeface="Calibri"/>
                <a:cs typeface="Calibri"/>
              </a:rPr>
              <a:t>financiamento de </a:t>
            </a:r>
            <a:r>
              <a:rPr dirty="0" sz="1100" spc="5" b="1" i="1">
                <a:latin typeface="Calibri"/>
                <a:cs typeface="Calibri"/>
              </a:rPr>
              <a:t>armazém, conservação </a:t>
            </a:r>
            <a:r>
              <a:rPr dirty="0" sz="1100" b="1" i="1">
                <a:latin typeface="Calibri"/>
                <a:cs typeface="Calibri"/>
              </a:rPr>
              <a:t>de </a:t>
            </a:r>
            <a:r>
              <a:rPr dirty="0" sz="1100" spc="5" b="1" i="1">
                <a:latin typeface="Calibri"/>
                <a:cs typeface="Calibri"/>
              </a:rPr>
              <a:t>produtos para venda  </a:t>
            </a:r>
            <a:r>
              <a:rPr dirty="0" sz="1100" spc="-5" b="1" i="1">
                <a:latin typeface="Calibri"/>
                <a:cs typeface="Calibri"/>
              </a:rPr>
              <a:t>futura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em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melhores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condições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mercado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-15" b="1" i="1">
                <a:latin typeface="Calibri"/>
                <a:cs typeface="Calibri"/>
              </a:rPr>
              <a:t>e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a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aquisição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10" b="1" i="1">
                <a:latin typeface="Calibri"/>
                <a:cs typeface="Calibri"/>
              </a:rPr>
              <a:t>insumos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pela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cooperativa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  </a:t>
            </a:r>
            <a:r>
              <a:rPr dirty="0" sz="1100" spc="10" b="1" i="1">
                <a:latin typeface="Calibri"/>
                <a:cs typeface="Calibri"/>
              </a:rPr>
              <a:t>produção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de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-5" b="1" i="1">
                <a:latin typeface="Calibri"/>
                <a:cs typeface="Calibri"/>
              </a:rPr>
              <a:t>agricultores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familiares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para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fornecimento</a:t>
            </a:r>
            <a:r>
              <a:rPr dirty="0" sz="1100" spc="-45" b="1" i="1">
                <a:latin typeface="Calibri"/>
                <a:cs typeface="Calibri"/>
              </a:rPr>
              <a:t> </a:t>
            </a:r>
            <a:r>
              <a:rPr dirty="0" sz="1100" spc="5" b="1" i="1">
                <a:latin typeface="Calibri"/>
                <a:cs typeface="Calibri"/>
              </a:rPr>
              <a:t>aos</a:t>
            </a:r>
            <a:r>
              <a:rPr dirty="0" sz="1100" spc="-50" b="1" i="1">
                <a:latin typeface="Calibri"/>
                <a:cs typeface="Calibri"/>
              </a:rPr>
              <a:t> </a:t>
            </a:r>
            <a:r>
              <a:rPr dirty="0" sz="1100" b="1" i="1">
                <a:latin typeface="Calibri"/>
                <a:cs typeface="Calibri"/>
              </a:rPr>
              <a:t>cooperados.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95002" y="8247615"/>
            <a:ext cx="130810" cy="1665605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latin typeface="Calibri"/>
                <a:cs typeface="Calibri"/>
              </a:rPr>
              <a:t>Rogério </a:t>
            </a:r>
            <a:r>
              <a:rPr dirty="0" sz="700" spc="-80">
                <a:latin typeface="Calibri"/>
                <a:cs typeface="Calibri"/>
              </a:rPr>
              <a:t>Machado/Expedição </a:t>
            </a:r>
            <a:r>
              <a:rPr dirty="0" sz="700" spc="-70">
                <a:latin typeface="Calibri"/>
                <a:cs typeface="Calibri"/>
              </a:rPr>
              <a:t>AgriFamiliar/Gazeta </a:t>
            </a:r>
            <a:r>
              <a:rPr dirty="0" sz="700" spc="-90">
                <a:latin typeface="Calibri"/>
                <a:cs typeface="Calibri"/>
              </a:rPr>
              <a:t>do</a:t>
            </a:r>
            <a:r>
              <a:rPr dirty="0" sz="700" spc="-65">
                <a:latin typeface="Calibri"/>
                <a:cs typeface="Calibri"/>
              </a:rPr>
              <a:t> </a:t>
            </a:r>
            <a:r>
              <a:rPr dirty="0" sz="700" spc="-80">
                <a:latin typeface="Calibri"/>
                <a:cs typeface="Calibri"/>
              </a:rPr>
              <a:t>Povo.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69299" y="8599179"/>
            <a:ext cx="130810" cy="1673860"/>
          </a:xfrm>
          <a:prstGeom prst="rect">
            <a:avLst/>
          </a:prstGeom>
        </p:spPr>
        <p:txBody>
          <a:bodyPr wrap="square" lIns="0" tIns="698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700" spc="-70">
                <a:latin typeface="Calibri"/>
                <a:cs typeface="Calibri"/>
              </a:rPr>
              <a:t>Jonathan </a:t>
            </a:r>
            <a:r>
              <a:rPr dirty="0" sz="700" spc="-80">
                <a:latin typeface="Calibri"/>
                <a:cs typeface="Calibri"/>
              </a:rPr>
              <a:t>Campos/Expedição </a:t>
            </a:r>
            <a:r>
              <a:rPr dirty="0" sz="700" spc="-70">
                <a:latin typeface="Calibri"/>
                <a:cs typeface="Calibri"/>
              </a:rPr>
              <a:t>AgriFamiliar/Gazeta </a:t>
            </a:r>
            <a:r>
              <a:rPr dirty="0" sz="700" spc="-90">
                <a:latin typeface="Calibri"/>
                <a:cs typeface="Calibri"/>
              </a:rPr>
              <a:t>do</a:t>
            </a:r>
            <a:r>
              <a:rPr dirty="0" sz="700" spc="-35">
                <a:latin typeface="Calibri"/>
                <a:cs typeface="Calibri"/>
              </a:rPr>
              <a:t> </a:t>
            </a:r>
            <a:r>
              <a:rPr dirty="0" sz="700" spc="-80">
                <a:latin typeface="Calibri"/>
                <a:cs typeface="Calibri"/>
              </a:rPr>
              <a:t>Povo.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7300" y="6134516"/>
            <a:ext cx="4864735" cy="37979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14" b="1" i="1">
                <a:solidFill>
                  <a:srgbClr val="CA581A"/>
                </a:solidFill>
                <a:latin typeface="Century Gothic"/>
                <a:cs typeface="Century Gothic"/>
              </a:rPr>
              <a:t>Segunda </a:t>
            </a:r>
            <a:r>
              <a:rPr dirty="0" sz="1400" spc="-145" b="1" i="1">
                <a:solidFill>
                  <a:srgbClr val="CA581A"/>
                </a:solidFill>
                <a:latin typeface="Century Gothic"/>
                <a:cs typeface="Century Gothic"/>
              </a:rPr>
              <a:t>geração </a:t>
            </a:r>
            <a:r>
              <a:rPr dirty="0" sz="1400" spc="-85" b="1" i="1">
                <a:solidFill>
                  <a:srgbClr val="CA581A"/>
                </a:solidFill>
                <a:latin typeface="Century Gothic"/>
                <a:cs typeface="Century Gothic"/>
              </a:rPr>
              <a:t>retoma </a:t>
            </a:r>
            <a:r>
              <a:rPr dirty="0" sz="1400" spc="-150" b="1" i="1">
                <a:solidFill>
                  <a:srgbClr val="CA581A"/>
                </a:solidFill>
                <a:latin typeface="Century Gothic"/>
                <a:cs typeface="Century Gothic"/>
              </a:rPr>
              <a:t>a </a:t>
            </a:r>
            <a:r>
              <a:rPr dirty="0" sz="1400" spc="-70" b="1" i="1">
                <a:solidFill>
                  <a:srgbClr val="CA581A"/>
                </a:solidFill>
                <a:latin typeface="Century Gothic"/>
                <a:cs typeface="Century Gothic"/>
              </a:rPr>
              <a:t>piscicultura </a:t>
            </a:r>
            <a:r>
              <a:rPr dirty="0" sz="1400" spc="-105" b="1" i="1">
                <a:solidFill>
                  <a:srgbClr val="CA581A"/>
                </a:solidFill>
                <a:latin typeface="Century Gothic"/>
                <a:cs typeface="Century Gothic"/>
              </a:rPr>
              <a:t>na </a:t>
            </a:r>
            <a:r>
              <a:rPr dirty="0" sz="1400" spc="-100" b="1" i="1">
                <a:solidFill>
                  <a:srgbClr val="CA581A"/>
                </a:solidFill>
                <a:latin typeface="Century Gothic"/>
                <a:cs typeface="Century Gothic"/>
              </a:rPr>
              <a:t>propriedade</a:t>
            </a:r>
            <a:r>
              <a:rPr dirty="0" sz="1400" spc="-240" b="1" i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sz="1400" spc="-30" b="1" i="1">
                <a:solidFill>
                  <a:srgbClr val="CA581A"/>
                </a:solidFill>
                <a:latin typeface="Century Gothic"/>
                <a:cs typeface="Century Gothic"/>
              </a:rPr>
              <a:t>familiar</a:t>
            </a:r>
            <a:endParaRPr sz="1400">
              <a:latin typeface="Century Gothic"/>
              <a:cs typeface="Century Gothic"/>
            </a:endParaRPr>
          </a:p>
          <a:p>
            <a:pPr marL="12700" marR="1047750">
              <a:lnSpc>
                <a:spcPct val="107200"/>
              </a:lnSpc>
              <a:spcBef>
                <a:spcPts val="1230"/>
              </a:spcBef>
            </a:pPr>
            <a:r>
              <a:rPr dirty="0" sz="1050" spc="15">
                <a:latin typeface="Calibri"/>
                <a:cs typeface="Calibri"/>
              </a:rPr>
              <a:t>No </a:t>
            </a:r>
            <a:r>
              <a:rPr dirty="0" sz="1050">
                <a:latin typeface="Calibri"/>
                <a:cs typeface="Calibri"/>
              </a:rPr>
              <a:t>Norte </a:t>
            </a:r>
            <a:r>
              <a:rPr dirty="0" sz="1050" spc="30">
                <a:latin typeface="Calibri"/>
                <a:cs typeface="Calibri"/>
              </a:rPr>
              <a:t>do </a:t>
            </a:r>
            <a:r>
              <a:rPr dirty="0" sz="1050" spc="-10">
                <a:latin typeface="Calibri"/>
                <a:cs typeface="Calibri"/>
              </a:rPr>
              <a:t>Paraná,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5">
                <a:latin typeface="Calibri"/>
                <a:cs typeface="Calibri"/>
              </a:rPr>
              <a:t>Carlópolis,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5">
                <a:latin typeface="Calibri"/>
                <a:cs typeface="Calibri"/>
              </a:rPr>
              <a:t>família </a:t>
            </a:r>
            <a:r>
              <a:rPr dirty="0" sz="1050">
                <a:latin typeface="Calibri"/>
                <a:cs typeface="Calibri"/>
              </a:rPr>
              <a:t>Oliveira investe </a:t>
            </a:r>
            <a:r>
              <a:rPr dirty="0" sz="1050" spc="10">
                <a:latin typeface="Calibri"/>
                <a:cs typeface="Calibri"/>
              </a:rPr>
              <a:t>na  </a:t>
            </a:r>
            <a:r>
              <a:rPr dirty="0" sz="1050" spc="15">
                <a:latin typeface="Calibri"/>
                <a:cs typeface="Calibri"/>
              </a:rPr>
              <a:t>produção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peixes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com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segunda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geração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piscicultores.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Rubens  </a:t>
            </a:r>
            <a:r>
              <a:rPr dirty="0" sz="1050" spc="20">
                <a:latin typeface="Calibri"/>
                <a:cs typeface="Calibri"/>
              </a:rPr>
              <a:t>começou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cultivar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em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tanques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escavados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há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25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anos,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mas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por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moti-  </a:t>
            </a:r>
            <a:r>
              <a:rPr dirty="0" sz="1050" spc="10">
                <a:latin typeface="Calibri"/>
                <a:cs typeface="Calibri"/>
              </a:rPr>
              <a:t>vos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saúde </a:t>
            </a:r>
            <a:r>
              <a:rPr dirty="0" sz="1050" spc="5">
                <a:latin typeface="Calibri"/>
                <a:cs typeface="Calibri"/>
              </a:rPr>
              <a:t>paralisou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5">
                <a:latin typeface="Calibri"/>
                <a:cs typeface="Calibri"/>
              </a:rPr>
              <a:t>produção </a:t>
            </a:r>
            <a:r>
              <a:rPr dirty="0" sz="1050" spc="10">
                <a:latin typeface="Calibri"/>
                <a:cs typeface="Calibri"/>
              </a:rPr>
              <a:t>na </a:t>
            </a:r>
            <a:r>
              <a:rPr dirty="0" sz="1050" spc="5">
                <a:latin typeface="Calibri"/>
                <a:cs typeface="Calibri"/>
              </a:rPr>
              <a:t>propriedade. </a:t>
            </a:r>
            <a:r>
              <a:rPr dirty="0" sz="1050" spc="10">
                <a:latin typeface="Calibri"/>
                <a:cs typeface="Calibri"/>
              </a:rPr>
              <a:t>Os </a:t>
            </a:r>
            <a:r>
              <a:rPr dirty="0" sz="1050">
                <a:latin typeface="Calibri"/>
                <a:cs typeface="Calibri"/>
              </a:rPr>
              <a:t>filhos </a:t>
            </a:r>
            <a:r>
              <a:rPr dirty="0" sz="1050" spc="10">
                <a:latin typeface="Calibri"/>
                <a:cs typeface="Calibri"/>
              </a:rPr>
              <a:t>Rubens  </a:t>
            </a:r>
            <a:r>
              <a:rPr dirty="0" sz="1050" spc="15">
                <a:latin typeface="Calibri"/>
                <a:cs typeface="Calibri"/>
              </a:rPr>
              <a:t>Junior </a:t>
            </a:r>
            <a:r>
              <a:rPr dirty="0" sz="1050">
                <a:latin typeface="Calibri"/>
                <a:cs typeface="Calibri"/>
              </a:rPr>
              <a:t>e Glasielli foram </a:t>
            </a:r>
            <a:r>
              <a:rPr dirty="0" sz="1050" spc="5">
                <a:latin typeface="Calibri"/>
                <a:cs typeface="Calibri"/>
              </a:rPr>
              <a:t>os responsáveis </a:t>
            </a:r>
            <a:r>
              <a:rPr dirty="0" sz="1050" spc="15">
                <a:latin typeface="Calibri"/>
                <a:cs typeface="Calibri"/>
              </a:rPr>
              <a:t>por</a:t>
            </a:r>
            <a:r>
              <a:rPr dirty="0" sz="1050" spc="-16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retomar as </a:t>
            </a:r>
            <a:r>
              <a:rPr dirty="0" sz="1050" spc="10">
                <a:latin typeface="Calibri"/>
                <a:cs typeface="Calibri"/>
              </a:rPr>
              <a:t>atividades</a:t>
            </a:r>
            <a:endParaRPr sz="1050">
              <a:latin typeface="Calibri"/>
              <a:cs typeface="Calibri"/>
            </a:endParaRPr>
          </a:p>
          <a:p>
            <a:pPr marL="12700" marR="1134745">
              <a:lnSpc>
                <a:spcPct val="107200"/>
              </a:lnSpc>
            </a:pPr>
            <a:r>
              <a:rPr dirty="0" sz="1050" spc="10">
                <a:latin typeface="Calibri"/>
                <a:cs typeface="Calibri"/>
              </a:rPr>
              <a:t>há </a:t>
            </a:r>
            <a:r>
              <a:rPr dirty="0" sz="1050" spc="15">
                <a:latin typeface="Calibri"/>
                <a:cs typeface="Calibri"/>
              </a:rPr>
              <a:t>cinco </a:t>
            </a:r>
            <a:r>
              <a:rPr dirty="0" sz="1050" spc="-5">
                <a:latin typeface="Calibri"/>
                <a:cs typeface="Calibri"/>
              </a:rPr>
              <a:t>anos. </a:t>
            </a:r>
            <a:r>
              <a:rPr dirty="0" sz="1050" spc="-25">
                <a:latin typeface="Calibri"/>
                <a:cs typeface="Calibri"/>
              </a:rPr>
              <a:t>“Meu </a:t>
            </a:r>
            <a:r>
              <a:rPr dirty="0" sz="1050" spc="5">
                <a:latin typeface="Calibri"/>
                <a:cs typeface="Calibri"/>
              </a:rPr>
              <a:t>irmão tem </a:t>
            </a:r>
            <a:r>
              <a:rPr dirty="0" sz="1050">
                <a:latin typeface="Calibri"/>
                <a:cs typeface="Calibri"/>
              </a:rPr>
              <a:t>a lavoura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25">
                <a:latin typeface="Calibri"/>
                <a:cs typeface="Calibri"/>
              </a:rPr>
              <a:t>goiaba </a:t>
            </a:r>
            <a:r>
              <a:rPr dirty="0" sz="1050">
                <a:latin typeface="Calibri"/>
                <a:cs typeface="Calibri"/>
              </a:rPr>
              <a:t>e café e </a:t>
            </a:r>
            <a:r>
              <a:rPr dirty="0" sz="1050" spc="10">
                <a:latin typeface="Calibri"/>
                <a:cs typeface="Calibri"/>
              </a:rPr>
              <a:t>eu </a:t>
            </a:r>
            <a:r>
              <a:rPr dirty="0" sz="1050" spc="15">
                <a:latin typeface="Calibri"/>
                <a:cs typeface="Calibri"/>
              </a:rPr>
              <a:t>sou  </a:t>
            </a:r>
            <a:r>
              <a:rPr dirty="0" sz="1050" spc="5">
                <a:latin typeface="Calibri"/>
                <a:cs typeface="Calibri"/>
              </a:rPr>
              <a:t>vigilante,</a:t>
            </a:r>
            <a:r>
              <a:rPr dirty="0" sz="1050" spc="-20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mas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procuramos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5">
                <a:latin typeface="Calibri"/>
                <a:cs typeface="Calibri"/>
              </a:rPr>
              <a:t>no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tanque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uma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forma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20">
                <a:latin typeface="Calibri"/>
                <a:cs typeface="Calibri"/>
              </a:rPr>
              <a:t>de</a:t>
            </a:r>
            <a:r>
              <a:rPr dirty="0" sz="1050" spc="-15">
                <a:latin typeface="Calibri"/>
                <a:cs typeface="Calibri"/>
              </a:rPr>
              <a:t> </a:t>
            </a:r>
            <a:r>
              <a:rPr dirty="0" sz="1050" spc="10">
                <a:latin typeface="Calibri"/>
                <a:cs typeface="Calibri"/>
              </a:rPr>
              <a:t>complementar  </a:t>
            </a:r>
            <a:r>
              <a:rPr dirty="0" sz="1050">
                <a:latin typeface="Calibri"/>
                <a:cs typeface="Calibri"/>
              </a:rPr>
              <a:t>a </a:t>
            </a:r>
            <a:r>
              <a:rPr dirty="0" sz="1050" spc="10">
                <a:latin typeface="Calibri"/>
                <a:cs typeface="Calibri"/>
              </a:rPr>
              <a:t>nossa </a:t>
            </a:r>
            <a:r>
              <a:rPr dirty="0" sz="1050" spc="-5">
                <a:latin typeface="Calibri"/>
                <a:cs typeface="Calibri"/>
              </a:rPr>
              <a:t>renda. </a:t>
            </a:r>
            <a:r>
              <a:rPr dirty="0" sz="1050" spc="20">
                <a:latin typeface="Calibri"/>
                <a:cs typeface="Calibri"/>
              </a:rPr>
              <a:t>Conseguimos </a:t>
            </a:r>
            <a:r>
              <a:rPr dirty="0" sz="1050" spc="5">
                <a:latin typeface="Calibri"/>
                <a:cs typeface="Calibri"/>
              </a:rPr>
              <a:t>dessa </a:t>
            </a:r>
            <a:r>
              <a:rPr dirty="0" sz="1050">
                <a:latin typeface="Calibri"/>
                <a:cs typeface="Calibri"/>
              </a:rPr>
              <a:t>forma conciliar e </a:t>
            </a:r>
            <a:r>
              <a:rPr dirty="0" sz="1050" spc="20">
                <a:latin typeface="Calibri"/>
                <a:cs typeface="Calibri"/>
              </a:rPr>
              <a:t>acabou </a:t>
            </a:r>
            <a:r>
              <a:rPr dirty="0" sz="1050" spc="25">
                <a:latin typeface="Calibri"/>
                <a:cs typeface="Calibri"/>
              </a:rPr>
              <a:t>dando  </a:t>
            </a:r>
            <a:r>
              <a:rPr dirty="0" sz="1050" spc="-10">
                <a:latin typeface="Calibri"/>
                <a:cs typeface="Calibri"/>
              </a:rPr>
              <a:t>certo. </a:t>
            </a:r>
            <a:r>
              <a:rPr dirty="0" sz="1050" spc="15">
                <a:latin typeface="Calibri"/>
                <a:cs typeface="Calibri"/>
              </a:rPr>
              <a:t>Se </a:t>
            </a:r>
            <a:r>
              <a:rPr dirty="0" sz="1050">
                <a:latin typeface="Calibri"/>
                <a:cs typeface="Calibri"/>
              </a:rPr>
              <a:t>futuramente ficarmos </a:t>
            </a:r>
            <a:r>
              <a:rPr dirty="0" sz="1050" spc="10">
                <a:latin typeface="Calibri"/>
                <a:cs typeface="Calibri"/>
              </a:rPr>
              <a:t>só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5">
                <a:latin typeface="Calibri"/>
                <a:cs typeface="Calibri"/>
              </a:rPr>
              <a:t>os </a:t>
            </a:r>
            <a:r>
              <a:rPr dirty="0" sz="1050" spc="10">
                <a:latin typeface="Calibri"/>
                <a:cs typeface="Calibri"/>
              </a:rPr>
              <a:t>peixes </a:t>
            </a:r>
            <a:r>
              <a:rPr dirty="0" sz="1050" spc="15">
                <a:latin typeface="Calibri"/>
                <a:cs typeface="Calibri"/>
              </a:rPr>
              <a:t>vamos </a:t>
            </a:r>
            <a:r>
              <a:rPr dirty="0" sz="1050">
                <a:latin typeface="Calibri"/>
                <a:cs typeface="Calibri"/>
              </a:rPr>
              <a:t>focar </a:t>
            </a:r>
            <a:r>
              <a:rPr dirty="0" sz="1050" spc="15">
                <a:latin typeface="Calibri"/>
                <a:cs typeface="Calibri"/>
              </a:rPr>
              <a:t>em  </a:t>
            </a:r>
            <a:r>
              <a:rPr dirty="0" sz="1050" spc="5">
                <a:latin typeface="Calibri"/>
                <a:cs typeface="Calibri"/>
              </a:rPr>
              <a:t>comprar </a:t>
            </a:r>
            <a:r>
              <a:rPr dirty="0" sz="1050" spc="25">
                <a:latin typeface="Calibri"/>
                <a:cs typeface="Calibri"/>
              </a:rPr>
              <a:t>um </a:t>
            </a:r>
            <a:r>
              <a:rPr dirty="0" sz="1050">
                <a:latin typeface="Calibri"/>
                <a:cs typeface="Calibri"/>
              </a:rPr>
              <a:t>aerador e aumentar </a:t>
            </a:r>
            <a:r>
              <a:rPr dirty="0" sz="1050" spc="5">
                <a:latin typeface="Calibri"/>
                <a:cs typeface="Calibri"/>
              </a:rPr>
              <a:t>para </a:t>
            </a:r>
            <a:r>
              <a:rPr dirty="0" sz="1050" spc="-10">
                <a:latin typeface="Calibri"/>
                <a:cs typeface="Calibri"/>
              </a:rPr>
              <a:t>seis, </a:t>
            </a:r>
            <a:r>
              <a:rPr dirty="0" sz="1050" spc="-5">
                <a:latin typeface="Calibri"/>
                <a:cs typeface="Calibri"/>
              </a:rPr>
              <a:t>sete </a:t>
            </a:r>
            <a:r>
              <a:rPr dirty="0" sz="1050" spc="10">
                <a:latin typeface="Calibri"/>
                <a:cs typeface="Calibri"/>
              </a:rPr>
              <a:t>peixes </a:t>
            </a:r>
            <a:r>
              <a:rPr dirty="0" sz="1050" spc="15">
                <a:latin typeface="Calibri"/>
                <a:cs typeface="Calibri"/>
              </a:rPr>
              <a:t>por </a:t>
            </a:r>
            <a:r>
              <a:rPr dirty="0" sz="1050">
                <a:latin typeface="Calibri"/>
                <a:cs typeface="Calibri"/>
              </a:rPr>
              <a:t>metro  </a:t>
            </a:r>
            <a:r>
              <a:rPr dirty="0" sz="1050" spc="-10">
                <a:latin typeface="Calibri"/>
                <a:cs typeface="Calibri"/>
              </a:rPr>
              <a:t>quadrado”, </a:t>
            </a:r>
            <a:r>
              <a:rPr dirty="0" sz="1050" spc="15">
                <a:latin typeface="Calibri"/>
                <a:cs typeface="Calibri"/>
              </a:rPr>
              <a:t>explicou</a:t>
            </a:r>
            <a:r>
              <a:rPr dirty="0" sz="1050" spc="-25">
                <a:latin typeface="Calibri"/>
                <a:cs typeface="Calibri"/>
              </a:rPr>
              <a:t> </a:t>
            </a:r>
            <a:r>
              <a:rPr dirty="0" sz="1050" spc="-5">
                <a:latin typeface="Calibri"/>
                <a:cs typeface="Calibri"/>
              </a:rPr>
              <a:t>Glasielli.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1025525">
              <a:lnSpc>
                <a:spcPct val="107200"/>
              </a:lnSpc>
            </a:pPr>
            <a:r>
              <a:rPr dirty="0" sz="1050" spc="-15">
                <a:latin typeface="Calibri"/>
                <a:cs typeface="Calibri"/>
              </a:rPr>
              <a:t>“Em </a:t>
            </a:r>
            <a:r>
              <a:rPr dirty="0" sz="1050" spc="10">
                <a:latin typeface="Calibri"/>
                <a:cs typeface="Calibri"/>
              </a:rPr>
              <a:t>nosso </a:t>
            </a:r>
            <a:r>
              <a:rPr dirty="0" sz="1050">
                <a:latin typeface="Calibri"/>
                <a:cs typeface="Calibri"/>
              </a:rPr>
              <a:t>primeiro </a:t>
            </a:r>
            <a:r>
              <a:rPr dirty="0" sz="1050" spc="15">
                <a:latin typeface="Calibri"/>
                <a:cs typeface="Calibri"/>
              </a:rPr>
              <a:t>ano nós colocamos </a:t>
            </a:r>
            <a:r>
              <a:rPr dirty="0" sz="1050" spc="-35">
                <a:latin typeface="Calibri"/>
                <a:cs typeface="Calibri"/>
              </a:rPr>
              <a:t>15 </a:t>
            </a:r>
            <a:r>
              <a:rPr dirty="0" sz="1050" spc="10">
                <a:latin typeface="Calibri"/>
                <a:cs typeface="Calibri"/>
              </a:rPr>
              <a:t>mil peixes </a:t>
            </a:r>
            <a:r>
              <a:rPr dirty="0" sz="1050">
                <a:latin typeface="Calibri"/>
                <a:cs typeface="Calibri"/>
              </a:rPr>
              <a:t>e </a:t>
            </a:r>
            <a:r>
              <a:rPr dirty="0" sz="1050" spc="20">
                <a:latin typeface="Calibri"/>
                <a:cs typeface="Calibri"/>
              </a:rPr>
              <a:t>como </a:t>
            </a:r>
            <a:r>
              <a:rPr dirty="0" sz="1050" spc="15">
                <a:latin typeface="Calibri"/>
                <a:cs typeface="Calibri"/>
              </a:rPr>
              <a:t>não  </a:t>
            </a:r>
            <a:r>
              <a:rPr dirty="0" sz="1050" spc="10">
                <a:latin typeface="Calibri"/>
                <a:cs typeface="Calibri"/>
              </a:rPr>
              <a:t>tínhamos </a:t>
            </a:r>
            <a:r>
              <a:rPr dirty="0" sz="1050" spc="5">
                <a:latin typeface="Calibri"/>
                <a:cs typeface="Calibri"/>
              </a:rPr>
              <a:t>experiência </a:t>
            </a:r>
            <a:r>
              <a:rPr dirty="0" sz="1050" spc="10">
                <a:latin typeface="Calibri"/>
                <a:cs typeface="Calibri"/>
              </a:rPr>
              <a:t>perdemos muito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nossa </a:t>
            </a:r>
            <a:r>
              <a:rPr dirty="0" sz="1050" spc="5">
                <a:latin typeface="Calibri"/>
                <a:cs typeface="Calibri"/>
              </a:rPr>
              <a:t>produção. </a:t>
            </a:r>
            <a:r>
              <a:rPr dirty="0" sz="1050" spc="15">
                <a:latin typeface="Calibri"/>
                <a:cs typeface="Calibri"/>
              </a:rPr>
              <a:t>No </a:t>
            </a:r>
            <a:r>
              <a:rPr dirty="0" sz="1050" spc="10">
                <a:latin typeface="Calibri"/>
                <a:cs typeface="Calibri"/>
              </a:rPr>
              <a:t>nosso  </a:t>
            </a:r>
            <a:r>
              <a:rPr dirty="0" sz="1050" spc="30">
                <a:latin typeface="Calibri"/>
                <a:cs typeface="Calibri"/>
              </a:rPr>
              <a:t>segundo </a:t>
            </a:r>
            <a:r>
              <a:rPr dirty="0" sz="1050" spc="5">
                <a:latin typeface="Calibri"/>
                <a:cs typeface="Calibri"/>
              </a:rPr>
              <a:t>cultivo </a:t>
            </a:r>
            <a:r>
              <a:rPr dirty="0" sz="1050" spc="15">
                <a:latin typeface="Calibri"/>
                <a:cs typeface="Calibri"/>
              </a:rPr>
              <a:t>colocamos nos </a:t>
            </a:r>
            <a:r>
              <a:rPr dirty="0" sz="1050" spc="10">
                <a:latin typeface="Calibri"/>
                <a:cs typeface="Calibri"/>
              </a:rPr>
              <a:t>dois </a:t>
            </a:r>
            <a:r>
              <a:rPr dirty="0" sz="1050" spc="5">
                <a:latin typeface="Calibri"/>
                <a:cs typeface="Calibri"/>
              </a:rPr>
              <a:t>tanques, </a:t>
            </a:r>
            <a:r>
              <a:rPr dirty="0" sz="1050">
                <a:latin typeface="Calibri"/>
                <a:cs typeface="Calibri"/>
              </a:rPr>
              <a:t>já </a:t>
            </a:r>
            <a:r>
              <a:rPr dirty="0" sz="1050" spc="25">
                <a:latin typeface="Calibri"/>
                <a:cs typeface="Calibri"/>
              </a:rPr>
              <a:t>no </a:t>
            </a:r>
            <a:r>
              <a:rPr dirty="0" sz="1050" spc="-10">
                <a:latin typeface="Calibri"/>
                <a:cs typeface="Calibri"/>
              </a:rPr>
              <a:t>terceiro </a:t>
            </a:r>
            <a:r>
              <a:rPr dirty="0" sz="1050">
                <a:latin typeface="Calibri"/>
                <a:cs typeface="Calibri"/>
              </a:rPr>
              <a:t>foi </a:t>
            </a:r>
            <a:r>
              <a:rPr dirty="0" sz="1050" spc="15">
                <a:latin typeface="Calibri"/>
                <a:cs typeface="Calibri"/>
              </a:rPr>
              <a:t>em  </a:t>
            </a:r>
            <a:r>
              <a:rPr dirty="0" sz="1050" spc="-20">
                <a:latin typeface="Calibri"/>
                <a:cs typeface="Calibri"/>
              </a:rPr>
              <a:t>três, </a:t>
            </a:r>
            <a:r>
              <a:rPr dirty="0" sz="1050" spc="10">
                <a:latin typeface="Calibri"/>
                <a:cs typeface="Calibri"/>
              </a:rPr>
              <a:t>enquanto </a:t>
            </a:r>
            <a:r>
              <a:rPr dirty="0" sz="1050">
                <a:latin typeface="Calibri"/>
                <a:cs typeface="Calibri"/>
              </a:rPr>
              <a:t>neste </a:t>
            </a:r>
            <a:r>
              <a:rPr dirty="0" sz="1050" spc="-5">
                <a:latin typeface="Calibri"/>
                <a:cs typeface="Calibri"/>
              </a:rPr>
              <a:t>ano, </a:t>
            </a:r>
            <a:r>
              <a:rPr dirty="0" sz="1050" spc="20">
                <a:latin typeface="Calibri"/>
                <a:cs typeface="Calibri"/>
              </a:rPr>
              <a:t>que </a:t>
            </a:r>
            <a:r>
              <a:rPr dirty="0" sz="1050" spc="-10">
                <a:latin typeface="Calibri"/>
                <a:cs typeface="Calibri"/>
              </a:rPr>
              <a:t>era </a:t>
            </a:r>
            <a:r>
              <a:rPr dirty="0" sz="1050" spc="5">
                <a:latin typeface="Calibri"/>
                <a:cs typeface="Calibri"/>
              </a:rPr>
              <a:t>para usarmos </a:t>
            </a:r>
            <a:r>
              <a:rPr dirty="0" sz="1050" spc="10">
                <a:latin typeface="Calibri"/>
                <a:cs typeface="Calibri"/>
              </a:rPr>
              <a:t>todos </a:t>
            </a:r>
            <a:r>
              <a:rPr dirty="0" sz="1050" spc="5">
                <a:latin typeface="Calibri"/>
                <a:cs typeface="Calibri"/>
              </a:rPr>
              <a:t>os tanques, </a:t>
            </a:r>
            <a:r>
              <a:rPr dirty="0" sz="1050" spc="10">
                <a:latin typeface="Calibri"/>
                <a:cs typeface="Calibri"/>
              </a:rPr>
              <a:t>só  </a:t>
            </a:r>
            <a:r>
              <a:rPr dirty="0" sz="1050" spc="20">
                <a:latin typeface="Calibri"/>
                <a:cs typeface="Calibri"/>
              </a:rPr>
              <a:t>deu </a:t>
            </a:r>
            <a:r>
              <a:rPr dirty="0" sz="1050" spc="5">
                <a:latin typeface="Calibri"/>
                <a:cs typeface="Calibri"/>
              </a:rPr>
              <a:t>para </a:t>
            </a:r>
            <a:r>
              <a:rPr dirty="0" sz="1050" spc="10">
                <a:latin typeface="Calibri"/>
                <a:cs typeface="Calibri"/>
              </a:rPr>
              <a:t>colocar </a:t>
            </a:r>
            <a:r>
              <a:rPr dirty="0" sz="1050" spc="15">
                <a:latin typeface="Calibri"/>
                <a:cs typeface="Calibri"/>
              </a:rPr>
              <a:t>em </a:t>
            </a:r>
            <a:r>
              <a:rPr dirty="0" sz="1050" spc="-40">
                <a:latin typeface="Calibri"/>
                <a:cs typeface="Calibri"/>
              </a:rPr>
              <a:t>um”, </a:t>
            </a:r>
            <a:r>
              <a:rPr dirty="0" sz="1050" spc="20">
                <a:latin typeface="Calibri"/>
                <a:cs typeface="Calibri"/>
              </a:rPr>
              <a:t>pontuou </a:t>
            </a:r>
            <a:r>
              <a:rPr dirty="0" sz="1050">
                <a:latin typeface="Calibri"/>
                <a:cs typeface="Calibri"/>
              </a:rPr>
              <a:t>a produtora. </a:t>
            </a:r>
            <a:r>
              <a:rPr dirty="0" sz="1050" spc="25">
                <a:latin typeface="Calibri"/>
                <a:cs typeface="Calibri"/>
              </a:rPr>
              <a:t>O </a:t>
            </a:r>
            <a:r>
              <a:rPr dirty="0" sz="1050" spc="5">
                <a:latin typeface="Calibri"/>
                <a:cs typeface="Calibri"/>
              </a:rPr>
              <a:t>perfil </a:t>
            </a:r>
            <a:r>
              <a:rPr dirty="0" sz="1050" spc="10">
                <a:latin typeface="Calibri"/>
                <a:cs typeface="Calibri"/>
              </a:rPr>
              <a:t>empreen-  </a:t>
            </a:r>
            <a:r>
              <a:rPr dirty="0" sz="1050" spc="15">
                <a:latin typeface="Calibri"/>
                <a:cs typeface="Calibri"/>
              </a:rPr>
              <a:t>dedor </a:t>
            </a:r>
            <a:r>
              <a:rPr dirty="0" sz="1050">
                <a:latin typeface="Calibri"/>
                <a:cs typeface="Calibri"/>
              </a:rPr>
              <a:t>é </a:t>
            </a:r>
            <a:r>
              <a:rPr dirty="0" sz="1050" spc="5">
                <a:latin typeface="Calibri"/>
                <a:cs typeface="Calibri"/>
              </a:rPr>
              <a:t>resultado </a:t>
            </a:r>
            <a:r>
              <a:rPr dirty="0" sz="1050" spc="20">
                <a:latin typeface="Calibri"/>
                <a:cs typeface="Calibri"/>
              </a:rPr>
              <a:t>de </a:t>
            </a:r>
            <a:r>
              <a:rPr dirty="0" sz="1050" spc="10">
                <a:latin typeface="Calibri"/>
                <a:cs typeface="Calibri"/>
              </a:rPr>
              <a:t>ação conjunta </a:t>
            </a:r>
            <a:r>
              <a:rPr dirty="0" sz="1050" spc="15">
                <a:latin typeface="Calibri"/>
                <a:cs typeface="Calibri"/>
              </a:rPr>
              <a:t>dos </a:t>
            </a:r>
            <a:r>
              <a:rPr dirty="0" sz="1050" spc="5">
                <a:latin typeface="Calibri"/>
                <a:cs typeface="Calibri"/>
              </a:rPr>
              <a:t>produtores </a:t>
            </a:r>
            <a:r>
              <a:rPr dirty="0" sz="1050" spc="20">
                <a:latin typeface="Calibri"/>
                <a:cs typeface="Calibri"/>
              </a:rPr>
              <a:t>com </a:t>
            </a:r>
            <a:r>
              <a:rPr dirty="0" sz="1050" spc="5">
                <a:latin typeface="Calibri"/>
                <a:cs typeface="Calibri"/>
              </a:rPr>
              <a:t>acesso </a:t>
            </a:r>
            <a:r>
              <a:rPr dirty="0" sz="1050" spc="10">
                <a:latin typeface="Calibri"/>
                <a:cs typeface="Calibri"/>
              </a:rPr>
              <a:t>ao  </a:t>
            </a:r>
            <a:r>
              <a:rPr dirty="0" sz="1050">
                <a:latin typeface="Calibri"/>
                <a:cs typeface="Calibri"/>
              </a:rPr>
              <a:t>crédito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e</a:t>
            </a:r>
            <a:r>
              <a:rPr dirty="0" sz="1050" spc="-5">
                <a:latin typeface="Calibri"/>
                <a:cs typeface="Calibri"/>
              </a:rPr>
              <a:t> </a:t>
            </a:r>
            <a:r>
              <a:rPr dirty="0" sz="1050">
                <a:latin typeface="Calibri"/>
                <a:cs typeface="Calibri"/>
              </a:rPr>
              <a:t>assistência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5">
                <a:latin typeface="Calibri"/>
                <a:cs typeface="Calibri"/>
              </a:rPr>
              <a:t>técnica</a:t>
            </a:r>
            <a:r>
              <a:rPr dirty="0" sz="1050" spc="-5">
                <a:latin typeface="Calibri"/>
                <a:cs typeface="Calibri"/>
              </a:rPr>
              <a:t> </a:t>
            </a:r>
            <a:r>
              <a:rPr dirty="0" sz="1050" spc="15">
                <a:latin typeface="Calibri"/>
                <a:cs typeface="Calibri"/>
              </a:rPr>
              <a:t>da</a:t>
            </a:r>
            <a:r>
              <a:rPr dirty="0" sz="1050" spc="-5">
                <a:latin typeface="Calibri"/>
                <a:cs typeface="Calibri"/>
              </a:rPr>
              <a:t> </a:t>
            </a:r>
            <a:r>
              <a:rPr dirty="0" sz="1050" spc="-20">
                <a:latin typeface="Calibri"/>
                <a:cs typeface="Calibri"/>
              </a:rPr>
              <a:t>Emater.</a:t>
            </a:r>
            <a:r>
              <a:rPr dirty="0" sz="1050" spc="-10">
                <a:latin typeface="Calibri"/>
                <a:cs typeface="Calibri"/>
              </a:rPr>
              <a:t> </a:t>
            </a:r>
            <a:r>
              <a:rPr dirty="0" sz="1050" spc="25" i="1">
                <a:latin typeface="Arial Narrow"/>
                <a:cs typeface="Arial Narrow"/>
              </a:rPr>
              <a:t>(Com</a:t>
            </a:r>
            <a:r>
              <a:rPr dirty="0" sz="1050" spc="-40" i="1">
                <a:latin typeface="Arial Narrow"/>
                <a:cs typeface="Arial Narrow"/>
              </a:rPr>
              <a:t> </a:t>
            </a:r>
            <a:r>
              <a:rPr dirty="0" sz="1050" spc="55" i="1">
                <a:latin typeface="Arial Narrow"/>
                <a:cs typeface="Arial Narrow"/>
              </a:rPr>
              <a:t>informação</a:t>
            </a:r>
            <a:r>
              <a:rPr dirty="0" sz="1050" spc="-45" i="1">
                <a:latin typeface="Arial Narrow"/>
                <a:cs typeface="Arial Narrow"/>
              </a:rPr>
              <a:t> </a:t>
            </a:r>
            <a:r>
              <a:rPr dirty="0" sz="1050" spc="65" i="1">
                <a:latin typeface="Arial Narrow"/>
                <a:cs typeface="Arial Narrow"/>
              </a:rPr>
              <a:t>da</a:t>
            </a:r>
            <a:r>
              <a:rPr dirty="0" sz="1050" spc="-40" i="1">
                <a:latin typeface="Arial Narrow"/>
                <a:cs typeface="Arial Narrow"/>
              </a:rPr>
              <a:t> </a:t>
            </a:r>
            <a:r>
              <a:rPr dirty="0" sz="1050" spc="25" i="1">
                <a:latin typeface="Arial Narrow"/>
                <a:cs typeface="Arial Narrow"/>
              </a:rPr>
              <a:t>Gazeta</a:t>
            </a:r>
            <a:r>
              <a:rPr dirty="0" sz="1050" spc="-45" i="1">
                <a:latin typeface="Arial Narrow"/>
                <a:cs typeface="Arial Narrow"/>
              </a:rPr>
              <a:t> </a:t>
            </a:r>
            <a:r>
              <a:rPr dirty="0" sz="1050" spc="65" i="1">
                <a:latin typeface="Arial Narrow"/>
                <a:cs typeface="Arial Narrow"/>
              </a:rPr>
              <a:t>do  </a:t>
            </a:r>
            <a:r>
              <a:rPr dirty="0" sz="1050" spc="-5" i="1">
                <a:latin typeface="Arial Narrow"/>
                <a:cs typeface="Arial Narrow"/>
              </a:rPr>
              <a:t>Povo).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98811" y="6664915"/>
            <a:ext cx="1105535" cy="1249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95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Grasielli,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segunda 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geração </a:t>
            </a:r>
            <a:r>
              <a:rPr dirty="0" sz="1000" spc="25" b="1" i="1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família  Oliveira retoma 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produção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de peixes 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com </a:t>
            </a:r>
            <a:r>
              <a:rPr dirty="0" sz="1000" spc="25" b="1" i="1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irmão em  Carlópolis, </a:t>
            </a: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Norte</a:t>
            </a:r>
            <a:r>
              <a:rPr dirty="0" sz="1000" spc="-13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5" b="1" i="1">
                <a:solidFill>
                  <a:srgbClr val="FFFFFF"/>
                </a:solidFill>
                <a:latin typeface="Calibri"/>
                <a:cs typeface="Calibri"/>
              </a:rPr>
              <a:t>do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Paraná.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9543" y="6672040"/>
            <a:ext cx="1127125" cy="1249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700"/>
              </a:lnSpc>
              <a:spcBef>
                <a:spcPts val="95"/>
              </a:spcBef>
            </a:pPr>
            <a:r>
              <a:rPr dirty="0" sz="1000" spc="5" b="1" i="1">
                <a:solidFill>
                  <a:srgbClr val="FFFFFF"/>
                </a:solidFill>
                <a:latin typeface="Calibri"/>
                <a:cs typeface="Calibri"/>
              </a:rPr>
              <a:t>Investimentos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em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agroindústria,</a:t>
            </a:r>
            <a:r>
              <a:rPr dirty="0" sz="1000" spc="-7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como  </a:t>
            </a:r>
            <a:r>
              <a:rPr dirty="0" sz="1000" spc="25" b="1" i="1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produção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de  queijo,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agregam 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valor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dirty="0" sz="1000" spc="-5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produção</a:t>
            </a:r>
            <a:r>
              <a:rPr dirty="0" sz="1000" spc="-5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0" b="1" i="1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dirty="0" sz="1000" spc="-5" b="1" i="1">
                <a:solidFill>
                  <a:srgbClr val="FFFFFF"/>
                </a:solidFill>
                <a:latin typeface="Calibri"/>
                <a:cs typeface="Calibri"/>
              </a:rPr>
              <a:t>leite e </a:t>
            </a:r>
            <a:r>
              <a:rPr dirty="0" sz="1000" spc="20" b="1" i="1">
                <a:solidFill>
                  <a:srgbClr val="FFFFFF"/>
                </a:solidFill>
                <a:latin typeface="Calibri"/>
                <a:cs typeface="Calibri"/>
              </a:rPr>
              <a:t>aumentam a 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renda </a:t>
            </a:r>
            <a:r>
              <a:rPr dirty="0" sz="1000" spc="30" b="1" i="1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1000" spc="-11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000" spc="15" b="1" i="1">
                <a:solidFill>
                  <a:srgbClr val="FFFFFF"/>
                </a:solidFill>
                <a:latin typeface="Calibri"/>
                <a:cs typeface="Calibri"/>
              </a:rPr>
              <a:t>campo.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52700" y="1093949"/>
            <a:ext cx="6503670" cy="0"/>
          </a:xfrm>
          <a:custGeom>
            <a:avLst/>
            <a:gdLst/>
            <a:ahLst/>
            <a:cxnLst/>
            <a:rect l="l" t="t" r="r" b="b"/>
            <a:pathLst>
              <a:path w="6503670" h="0">
                <a:moveTo>
                  <a:pt x="0" y="0"/>
                </a:moveTo>
                <a:lnTo>
                  <a:pt x="6503301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01900" y="237765"/>
            <a:ext cx="3079750" cy="8102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u="none" sz="2500" spc="-150" b="1">
                <a:solidFill>
                  <a:srgbClr val="CA581A"/>
                </a:solidFill>
                <a:latin typeface="Century Gothic"/>
                <a:cs typeface="Century Gothic"/>
              </a:rPr>
              <a:t>PRONAF</a:t>
            </a:r>
            <a:r>
              <a:rPr dirty="0" u="none" sz="2500" spc="-200" b="1">
                <a:solidFill>
                  <a:srgbClr val="CA581A"/>
                </a:solidFill>
                <a:latin typeface="Century Gothic"/>
                <a:cs typeface="Century Gothic"/>
              </a:rPr>
              <a:t> </a:t>
            </a:r>
            <a:r>
              <a:rPr dirty="0" u="none" baseline="-10787" sz="7725" spc="300">
                <a:solidFill>
                  <a:srgbClr val="CA581A"/>
                </a:solidFill>
              </a:rPr>
              <a:t>Mulher</a:t>
            </a:r>
            <a:endParaRPr baseline="-10787" sz="7725">
              <a:latin typeface="Century Gothic"/>
              <a:cs typeface="Century Gothic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5999" y="1093949"/>
            <a:ext cx="6516370" cy="0"/>
          </a:xfrm>
          <a:custGeom>
            <a:avLst/>
            <a:gdLst/>
            <a:ahLst/>
            <a:cxnLst/>
            <a:rect l="l" t="t" r="r" b="b"/>
            <a:pathLst>
              <a:path w="6516369" h="0">
                <a:moveTo>
                  <a:pt x="0" y="0"/>
                </a:moveTo>
                <a:lnTo>
                  <a:pt x="6516001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097899" y="482086"/>
            <a:ext cx="6592570" cy="605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13333" sz="3750" spc="-284" b="1" i="1">
                <a:solidFill>
                  <a:srgbClr val="CA581A"/>
                </a:solidFill>
                <a:latin typeface="Century Gothic"/>
                <a:cs typeface="Century Gothic"/>
              </a:rPr>
              <a:t>PRONAF </a:t>
            </a:r>
            <a:r>
              <a:rPr dirty="0" baseline="1461" sz="5700" spc="37" i="1">
                <a:solidFill>
                  <a:srgbClr val="CA581A"/>
                </a:solidFill>
                <a:latin typeface="Arial Narrow"/>
                <a:cs typeface="Arial Narrow"/>
              </a:rPr>
              <a:t>Agroindustrialização</a:t>
            </a:r>
            <a:r>
              <a:rPr dirty="0" baseline="1461" sz="5700" spc="-352" i="1">
                <a:solidFill>
                  <a:srgbClr val="CA581A"/>
                </a:solidFill>
                <a:latin typeface="Arial Narrow"/>
                <a:cs typeface="Arial Narrow"/>
              </a:rPr>
              <a:t> </a:t>
            </a:r>
            <a:r>
              <a:rPr dirty="0" sz="1350" spc="-10" b="1" i="1">
                <a:solidFill>
                  <a:srgbClr val="CA581A"/>
                </a:solidFill>
                <a:latin typeface="Calibri"/>
                <a:cs typeface="Calibri"/>
              </a:rPr>
              <a:t>(Agroindústria familar)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pc="-45"/>
              <a:t>PRONAF </a:t>
            </a:r>
            <a:r>
              <a:rPr dirty="0" spc="-90"/>
              <a:t>- </a:t>
            </a:r>
            <a:r>
              <a:rPr dirty="0" sz="1000" spc="-25"/>
              <a:t>25</a:t>
            </a:r>
            <a:r>
              <a:rPr dirty="0" sz="1000" spc="-215"/>
              <a:t> </a:t>
            </a:r>
            <a:r>
              <a:rPr dirty="0" spc="-75"/>
              <a:t>ANOS</a:t>
            </a: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13668556" y="10091197"/>
            <a:ext cx="970280" cy="18288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900" spc="-45" b="1" i="1">
                <a:solidFill>
                  <a:srgbClr val="808285"/>
                </a:solidFill>
                <a:latin typeface="Century Gothic"/>
                <a:cs typeface="Century Gothic"/>
              </a:rPr>
              <a:t>PRONAF </a:t>
            </a:r>
            <a:r>
              <a:rPr dirty="0" sz="900" spc="-90" b="1" i="1">
                <a:solidFill>
                  <a:srgbClr val="808285"/>
                </a:solidFill>
                <a:latin typeface="Century Gothic"/>
                <a:cs typeface="Century Gothic"/>
              </a:rPr>
              <a:t>- </a:t>
            </a:r>
            <a:r>
              <a:rPr dirty="0" sz="1000" spc="-25" b="1" i="1">
                <a:solidFill>
                  <a:srgbClr val="808285"/>
                </a:solidFill>
                <a:latin typeface="Century Gothic"/>
                <a:cs typeface="Century Gothic"/>
              </a:rPr>
              <a:t>25</a:t>
            </a:r>
            <a:r>
              <a:rPr dirty="0" sz="1000" spc="-215" b="1" i="1">
                <a:solidFill>
                  <a:srgbClr val="808285"/>
                </a:solidFill>
                <a:latin typeface="Century Gothic"/>
                <a:cs typeface="Century Gothic"/>
              </a:rPr>
              <a:t> </a:t>
            </a:r>
            <a:r>
              <a:rPr dirty="0" sz="900" spc="-75" b="1" i="1">
                <a:solidFill>
                  <a:srgbClr val="808285"/>
                </a:solidFill>
                <a:latin typeface="Century Gothic"/>
                <a:cs typeface="Century Gothic"/>
              </a:rPr>
              <a:t>ANOS</a:t>
            </a:r>
            <a:endParaRPr sz="9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7299" y="10151288"/>
            <a:ext cx="135255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15">
                <a:latin typeface="Arial"/>
                <a:cs typeface="Arial"/>
              </a:rPr>
              <a:t>16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890953" y="10151288"/>
            <a:ext cx="129539" cy="13906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800" spc="-40">
                <a:latin typeface="Arial"/>
                <a:cs typeface="Arial"/>
              </a:rPr>
              <a:t>17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2020-09-10T13:41:51Z</dcterms:created>
  <dcterms:modified xsi:type="dcterms:W3CDTF">2020-09-10T13:41:51Z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2020-07-10T00:00:00Z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2020-09-10T00:00:00Z</vt:filetime>
  </property>
</Properties>
</file>