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4" r:id="rId6"/>
    <p:sldId id="262" r:id="rId7"/>
    <p:sldId id="265" r:id="rId8"/>
    <p:sldId id="272" r:id="rId9"/>
    <p:sldId id="273" r:id="rId10"/>
    <p:sldId id="274" r:id="rId11"/>
    <p:sldId id="266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94A5E-DA27-4B69-B58B-3A2D48D6A764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0A6A-8897-4E56-A11D-49E6E1995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40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6D07-504D-4000-B3AF-3900B7A2645B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/>
              <a:t>SEA-5918 - Modelagem </a:t>
            </a:r>
            <a:r>
              <a:rPr lang="pt-BR" i="1" dirty="0"/>
              <a:t>Matemática em Bioprocessos Ambientais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>
            <a:normAutofit/>
          </a:bodyPr>
          <a:lstStyle/>
          <a:p>
            <a:r>
              <a:rPr lang="pt-BR" dirty="0" smtClean="0"/>
              <a:t>Responsável : Rogers Ribeiro</a:t>
            </a:r>
          </a:p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1266" name="Picture 2" descr="http://www1.eesc.usp.br/ppgse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36195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77463" y="15823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72276" y="877848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BALANÇO DE MASSA PARA UM CSTR</a:t>
            </a:r>
            <a:endParaRPr lang="pt-BR" sz="2400" b="1" cap="all" dirty="0"/>
          </a:p>
        </p:txBody>
      </p:sp>
      <p:sp>
        <p:nvSpPr>
          <p:cNvPr id="9" name="Retângulo 8"/>
          <p:cNvSpPr/>
          <p:nvPr/>
        </p:nvSpPr>
        <p:spPr>
          <a:xfrm>
            <a:off x="272276" y="1339513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Fase Aquosa</a:t>
            </a:r>
            <a:endParaRPr lang="pt-BR" sz="2400" b="1" cap="all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6" y="1981868"/>
            <a:ext cx="8335891" cy="28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77463" y="15823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72276" y="877848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BALANÇO DE MASSA PARA UM CSTR</a:t>
            </a:r>
            <a:endParaRPr lang="pt-BR" sz="2400" b="1" cap="all" dirty="0"/>
          </a:p>
        </p:txBody>
      </p:sp>
      <p:sp>
        <p:nvSpPr>
          <p:cNvPr id="9" name="Retângulo 8"/>
          <p:cNvSpPr/>
          <p:nvPr/>
        </p:nvSpPr>
        <p:spPr>
          <a:xfrm>
            <a:off x="272276" y="1339513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Fase Aquosa</a:t>
            </a:r>
            <a:endParaRPr lang="pt-BR" sz="2400" b="1" cap="all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5" y="1829026"/>
            <a:ext cx="8484483" cy="35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77463" y="15823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72276" y="877848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BALANÇO DE MASSA PARA UM CSTR</a:t>
            </a:r>
            <a:endParaRPr lang="pt-BR" sz="2400" b="1" cap="all" dirty="0"/>
          </a:p>
        </p:txBody>
      </p:sp>
      <p:sp>
        <p:nvSpPr>
          <p:cNvPr id="9" name="Retângulo 8"/>
          <p:cNvSpPr/>
          <p:nvPr/>
        </p:nvSpPr>
        <p:spPr>
          <a:xfrm>
            <a:off x="272276" y="1339513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Fase Aquosa</a:t>
            </a:r>
            <a:endParaRPr lang="pt-BR" sz="2400" b="1" cap="all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6659"/>
            <a:ext cx="6952838" cy="4276303"/>
          </a:xfrm>
          <a:prstGeom prst="rect">
            <a:avLst/>
          </a:prstGeom>
        </p:spPr>
      </p:pic>
      <p:sp>
        <p:nvSpPr>
          <p:cNvPr id="4" name="Seta para cima e para baixo 3"/>
          <p:cNvSpPr/>
          <p:nvPr/>
        </p:nvSpPr>
        <p:spPr>
          <a:xfrm>
            <a:off x="226557" y="3501008"/>
            <a:ext cx="45719" cy="457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9541"/>
            <a:ext cx="6952838" cy="800100"/>
          </a:xfrm>
          <a:prstGeom prst="rect">
            <a:avLst/>
          </a:prstGeom>
        </p:spPr>
      </p:pic>
      <p:sp>
        <p:nvSpPr>
          <p:cNvPr id="8" name="Seta para a esquerda e para a direita 7"/>
          <p:cNvSpPr/>
          <p:nvPr/>
        </p:nvSpPr>
        <p:spPr>
          <a:xfrm rot="19531220">
            <a:off x="2185603" y="2500451"/>
            <a:ext cx="766842" cy="2021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4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77463" y="15823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72276" y="877848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BALANÇO DE MASSA PARA UM CSTR</a:t>
            </a:r>
            <a:endParaRPr lang="pt-BR" sz="2400" b="1" cap="all" dirty="0"/>
          </a:p>
        </p:txBody>
      </p:sp>
      <p:sp>
        <p:nvSpPr>
          <p:cNvPr id="9" name="Retângulo 8"/>
          <p:cNvSpPr/>
          <p:nvPr/>
        </p:nvSpPr>
        <p:spPr>
          <a:xfrm>
            <a:off x="272276" y="1339513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Fase Aquosa</a:t>
            </a:r>
            <a:endParaRPr lang="pt-BR" sz="2400" b="1" cap="all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58" y="1485900"/>
            <a:ext cx="6673741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77463" y="15823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72276" y="877848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BALANÇO DE MASSA PARA UM CSTR</a:t>
            </a:r>
            <a:endParaRPr lang="pt-BR" sz="2400" b="1" cap="all" dirty="0"/>
          </a:p>
        </p:txBody>
      </p:sp>
      <p:sp>
        <p:nvSpPr>
          <p:cNvPr id="9" name="Retângulo 8"/>
          <p:cNvSpPr/>
          <p:nvPr/>
        </p:nvSpPr>
        <p:spPr>
          <a:xfrm>
            <a:off x="272276" y="1339513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Fase Aquosa</a:t>
            </a:r>
            <a:endParaRPr lang="pt-BR" sz="2400" b="1" cap="all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318" y="1801178"/>
            <a:ext cx="6593082" cy="50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77463" y="15823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72276" y="877848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BALANÇO DE MASSA PARA UM CSTR</a:t>
            </a:r>
            <a:endParaRPr lang="pt-BR" sz="2400" b="1" cap="all" dirty="0"/>
          </a:p>
        </p:txBody>
      </p:sp>
      <p:sp>
        <p:nvSpPr>
          <p:cNvPr id="9" name="Retângulo 8"/>
          <p:cNvSpPr/>
          <p:nvPr/>
        </p:nvSpPr>
        <p:spPr>
          <a:xfrm>
            <a:off x="272276" y="1339513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Fase Aquosa</a:t>
            </a:r>
            <a:endParaRPr lang="pt-BR" sz="2400" b="1" cap="all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318" y="1801178"/>
            <a:ext cx="6593082" cy="50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77463" y="15823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72276" y="877848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BALANÇO DE MASSA PARA UM CSTR</a:t>
            </a:r>
            <a:endParaRPr lang="pt-BR" sz="2400" b="1" cap="all" dirty="0"/>
          </a:p>
        </p:txBody>
      </p:sp>
      <p:sp>
        <p:nvSpPr>
          <p:cNvPr id="9" name="Retângulo 8"/>
          <p:cNvSpPr/>
          <p:nvPr/>
        </p:nvSpPr>
        <p:spPr>
          <a:xfrm>
            <a:off x="272276" y="1339513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Fase Gasosa</a:t>
            </a:r>
            <a:endParaRPr lang="pt-BR" sz="2400" b="1" cap="all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6" y="1801178"/>
            <a:ext cx="8404180" cy="4963338"/>
          </a:xfrm>
          <a:prstGeom prst="rect">
            <a:avLst/>
          </a:prstGeom>
        </p:spPr>
      </p:pic>
      <p:sp>
        <p:nvSpPr>
          <p:cNvPr id="7" name="Chave esquerda 6"/>
          <p:cNvSpPr/>
          <p:nvPr/>
        </p:nvSpPr>
        <p:spPr>
          <a:xfrm>
            <a:off x="2051720" y="5301208"/>
            <a:ext cx="504056" cy="13227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26939" y="530120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Expressões para o cálculo da vazão de biogás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66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4" y="1400175"/>
            <a:ext cx="8064896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432358"/>
            <a:ext cx="9073008" cy="237057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896" y="3802937"/>
            <a:ext cx="4608512" cy="30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828" y="1417638"/>
            <a:ext cx="5832648" cy="53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7463" y="15823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25" y="1196752"/>
            <a:ext cx="3914775" cy="55721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2277" y="877848"/>
            <a:ext cx="4313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Processos Bioquímicos</a:t>
            </a:r>
            <a:endParaRPr lang="pt-BR" sz="2400" b="1" cap="all" dirty="0"/>
          </a:p>
        </p:txBody>
      </p:sp>
      <p:sp>
        <p:nvSpPr>
          <p:cNvPr id="4" name="Retângulo 3"/>
          <p:cNvSpPr/>
          <p:nvPr/>
        </p:nvSpPr>
        <p:spPr>
          <a:xfrm>
            <a:off x="1696929" y="1468588"/>
            <a:ext cx="2279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Desintegração e hidrólise</a:t>
            </a:r>
          </a:p>
        </p:txBody>
      </p:sp>
      <p:sp>
        <p:nvSpPr>
          <p:cNvPr id="5" name="Chave esquerda 4"/>
          <p:cNvSpPr/>
          <p:nvPr/>
        </p:nvSpPr>
        <p:spPr>
          <a:xfrm>
            <a:off x="4977197" y="1196752"/>
            <a:ext cx="504056" cy="9130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03145" y="2109756"/>
            <a:ext cx="2299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/>
              <a:t>Acidogênese</a:t>
            </a:r>
            <a:r>
              <a:rPr lang="pt-BR" sz="1600" dirty="0"/>
              <a:t> </a:t>
            </a:r>
            <a:r>
              <a:rPr lang="pt-BR" sz="1600" dirty="0" smtClean="0"/>
              <a:t>via </a:t>
            </a:r>
            <a:r>
              <a:rPr lang="pt-BR" sz="1600" dirty="0"/>
              <a:t>açúcares</a:t>
            </a:r>
          </a:p>
        </p:txBody>
      </p:sp>
      <p:sp>
        <p:nvSpPr>
          <p:cNvPr id="8" name="Chave esquerda 7"/>
          <p:cNvSpPr/>
          <p:nvPr/>
        </p:nvSpPr>
        <p:spPr>
          <a:xfrm>
            <a:off x="5117673" y="2142804"/>
            <a:ext cx="223104" cy="306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716118" y="5180612"/>
            <a:ext cx="22720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/>
              <a:t>Acidogênese</a:t>
            </a:r>
            <a:r>
              <a:rPr lang="pt-BR" sz="1600" dirty="0"/>
              <a:t> de açúcares</a:t>
            </a:r>
          </a:p>
        </p:txBody>
      </p:sp>
      <p:sp>
        <p:nvSpPr>
          <p:cNvPr id="10" name="Chave esquerda 9"/>
          <p:cNvSpPr/>
          <p:nvPr/>
        </p:nvSpPr>
        <p:spPr>
          <a:xfrm>
            <a:off x="5117673" y="5276524"/>
            <a:ext cx="223104" cy="1467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703145" y="2518775"/>
            <a:ext cx="2670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/>
              <a:t>Acidogênese</a:t>
            </a:r>
            <a:r>
              <a:rPr lang="pt-BR" sz="1600" dirty="0"/>
              <a:t> </a:t>
            </a:r>
            <a:r>
              <a:rPr lang="pt-BR" sz="1600" dirty="0" smtClean="0"/>
              <a:t>via </a:t>
            </a:r>
            <a:r>
              <a:rPr lang="pt-BR" sz="1600" dirty="0"/>
              <a:t>aminoácidos </a:t>
            </a:r>
          </a:p>
        </p:txBody>
      </p:sp>
      <p:sp>
        <p:nvSpPr>
          <p:cNvPr id="12" name="Chave esquerda 11"/>
          <p:cNvSpPr/>
          <p:nvPr/>
        </p:nvSpPr>
        <p:spPr>
          <a:xfrm>
            <a:off x="5117673" y="2534986"/>
            <a:ext cx="223104" cy="306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700686" y="5423254"/>
            <a:ext cx="2643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/>
              <a:t>Acidogênese</a:t>
            </a:r>
            <a:r>
              <a:rPr lang="pt-BR" sz="1600" dirty="0"/>
              <a:t> de aminoácidos </a:t>
            </a:r>
          </a:p>
        </p:txBody>
      </p:sp>
      <p:sp>
        <p:nvSpPr>
          <p:cNvPr id="15" name="Chave esquerda 14"/>
          <p:cNvSpPr/>
          <p:nvPr/>
        </p:nvSpPr>
        <p:spPr>
          <a:xfrm>
            <a:off x="5103350" y="5512175"/>
            <a:ext cx="223104" cy="1467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have esquerda 15"/>
          <p:cNvSpPr/>
          <p:nvPr/>
        </p:nvSpPr>
        <p:spPr>
          <a:xfrm>
            <a:off x="5103350" y="5738569"/>
            <a:ext cx="223104" cy="1467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have esquerda 16"/>
          <p:cNvSpPr/>
          <p:nvPr/>
        </p:nvSpPr>
        <p:spPr>
          <a:xfrm>
            <a:off x="5099880" y="5949335"/>
            <a:ext cx="223104" cy="1467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have esquerda 17"/>
          <p:cNvSpPr/>
          <p:nvPr/>
        </p:nvSpPr>
        <p:spPr>
          <a:xfrm>
            <a:off x="5109284" y="6160101"/>
            <a:ext cx="223104" cy="1467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esquerda 18"/>
          <p:cNvSpPr/>
          <p:nvPr/>
        </p:nvSpPr>
        <p:spPr>
          <a:xfrm>
            <a:off x="5123111" y="6370867"/>
            <a:ext cx="223104" cy="1467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have esquerda 19"/>
          <p:cNvSpPr/>
          <p:nvPr/>
        </p:nvSpPr>
        <p:spPr>
          <a:xfrm>
            <a:off x="5117673" y="6580800"/>
            <a:ext cx="223104" cy="1467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have esquerda 20"/>
          <p:cNvSpPr/>
          <p:nvPr/>
        </p:nvSpPr>
        <p:spPr>
          <a:xfrm>
            <a:off x="5109284" y="2934504"/>
            <a:ext cx="223104" cy="306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have esquerda 21"/>
          <p:cNvSpPr/>
          <p:nvPr/>
        </p:nvSpPr>
        <p:spPr>
          <a:xfrm>
            <a:off x="5117673" y="3330458"/>
            <a:ext cx="223104" cy="306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have esquerda 22"/>
          <p:cNvSpPr/>
          <p:nvPr/>
        </p:nvSpPr>
        <p:spPr>
          <a:xfrm>
            <a:off x="5117673" y="3725263"/>
            <a:ext cx="223104" cy="306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have esquerda 23"/>
          <p:cNvSpPr/>
          <p:nvPr/>
        </p:nvSpPr>
        <p:spPr>
          <a:xfrm>
            <a:off x="5105397" y="4120068"/>
            <a:ext cx="223104" cy="306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have esquerda 24"/>
          <p:cNvSpPr/>
          <p:nvPr/>
        </p:nvSpPr>
        <p:spPr>
          <a:xfrm>
            <a:off x="5117673" y="4531167"/>
            <a:ext cx="223104" cy="306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have esquerda 25"/>
          <p:cNvSpPr/>
          <p:nvPr/>
        </p:nvSpPr>
        <p:spPr>
          <a:xfrm>
            <a:off x="5099880" y="4938374"/>
            <a:ext cx="223104" cy="306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1703145" y="2902082"/>
            <a:ext cx="2739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 smtClean="0"/>
              <a:t>Acetogênese</a:t>
            </a:r>
            <a:r>
              <a:rPr lang="pt-BR" sz="1600" dirty="0" smtClean="0"/>
              <a:t> via ácidos graxos </a:t>
            </a:r>
            <a:endParaRPr lang="pt-BR" sz="1600" dirty="0"/>
          </a:p>
        </p:txBody>
      </p:sp>
      <p:sp>
        <p:nvSpPr>
          <p:cNvPr id="28" name="Retângulo 27"/>
          <p:cNvSpPr/>
          <p:nvPr/>
        </p:nvSpPr>
        <p:spPr>
          <a:xfrm>
            <a:off x="1693627" y="3314247"/>
            <a:ext cx="2776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 smtClean="0"/>
              <a:t>Acetogênese</a:t>
            </a:r>
            <a:r>
              <a:rPr lang="pt-BR" sz="1600" dirty="0" smtClean="0"/>
              <a:t> via ácido valérico </a:t>
            </a:r>
            <a:endParaRPr lang="pt-BR" sz="1600" dirty="0"/>
          </a:p>
        </p:txBody>
      </p:sp>
      <p:sp>
        <p:nvSpPr>
          <p:cNvPr id="29" name="Retângulo 28"/>
          <p:cNvSpPr/>
          <p:nvPr/>
        </p:nvSpPr>
        <p:spPr>
          <a:xfrm>
            <a:off x="1696929" y="3698445"/>
            <a:ext cx="2770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 smtClean="0"/>
              <a:t>Acetogênese</a:t>
            </a:r>
            <a:r>
              <a:rPr lang="pt-BR" sz="1600" dirty="0" smtClean="0"/>
              <a:t> via ácido </a:t>
            </a:r>
            <a:r>
              <a:rPr lang="pt-BR" sz="1600" dirty="0" err="1" smtClean="0"/>
              <a:t>butírico</a:t>
            </a:r>
            <a:r>
              <a:rPr lang="pt-BR" sz="1600" dirty="0" smtClean="0"/>
              <a:t> </a:t>
            </a:r>
            <a:endParaRPr lang="pt-BR" sz="1600" dirty="0"/>
          </a:p>
        </p:txBody>
      </p:sp>
      <p:sp>
        <p:nvSpPr>
          <p:cNvPr id="30" name="Retângulo 29"/>
          <p:cNvSpPr/>
          <p:nvPr/>
        </p:nvSpPr>
        <p:spPr>
          <a:xfrm>
            <a:off x="1693627" y="4070433"/>
            <a:ext cx="2976841" cy="279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 smtClean="0"/>
              <a:t>Acetogênese</a:t>
            </a:r>
            <a:r>
              <a:rPr lang="pt-BR" sz="1600" dirty="0" smtClean="0"/>
              <a:t> via ácido </a:t>
            </a:r>
            <a:r>
              <a:rPr lang="pt-BR" sz="1600" dirty="0" err="1" smtClean="0"/>
              <a:t>propiônico</a:t>
            </a:r>
            <a:endParaRPr lang="pt-BR" sz="1600" dirty="0"/>
          </a:p>
        </p:txBody>
      </p:sp>
      <p:sp>
        <p:nvSpPr>
          <p:cNvPr id="11" name="Retângulo 10"/>
          <p:cNvSpPr/>
          <p:nvPr/>
        </p:nvSpPr>
        <p:spPr>
          <a:xfrm>
            <a:off x="1703145" y="4494808"/>
            <a:ext cx="2546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/>
              <a:t>Metanogênese</a:t>
            </a:r>
            <a:r>
              <a:rPr lang="pt-BR" sz="1600" dirty="0"/>
              <a:t> </a:t>
            </a:r>
            <a:r>
              <a:rPr lang="pt-BR" sz="1600" dirty="0" err="1"/>
              <a:t>acetoclástica</a:t>
            </a:r>
            <a:endParaRPr lang="pt-BR" sz="1600" dirty="0"/>
          </a:p>
        </p:txBody>
      </p:sp>
      <p:sp>
        <p:nvSpPr>
          <p:cNvPr id="33" name="Retângulo 32"/>
          <p:cNvSpPr/>
          <p:nvPr/>
        </p:nvSpPr>
        <p:spPr>
          <a:xfrm>
            <a:off x="1703145" y="4842058"/>
            <a:ext cx="2868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/>
              <a:t>Metanogênese</a:t>
            </a:r>
            <a:r>
              <a:rPr lang="pt-BR" sz="1600" dirty="0"/>
              <a:t> </a:t>
            </a:r>
            <a:r>
              <a:rPr lang="pt-BR" sz="1600" dirty="0" err="1" smtClean="0"/>
              <a:t>hidrogenotrófica</a:t>
            </a:r>
            <a:endParaRPr lang="pt-BR" sz="1600" dirty="0"/>
          </a:p>
        </p:txBody>
      </p:sp>
      <p:sp>
        <p:nvSpPr>
          <p:cNvPr id="34" name="Retângulo 33"/>
          <p:cNvSpPr/>
          <p:nvPr/>
        </p:nvSpPr>
        <p:spPr>
          <a:xfrm>
            <a:off x="1691680" y="5653655"/>
            <a:ext cx="2739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 smtClean="0"/>
              <a:t>Acetogênese</a:t>
            </a:r>
            <a:r>
              <a:rPr lang="pt-BR" sz="1600" dirty="0" smtClean="0"/>
              <a:t> via ácidos graxos </a:t>
            </a:r>
            <a:endParaRPr lang="pt-BR" sz="1600" dirty="0"/>
          </a:p>
        </p:txBody>
      </p:sp>
      <p:sp>
        <p:nvSpPr>
          <p:cNvPr id="35" name="Retângulo 34"/>
          <p:cNvSpPr/>
          <p:nvPr/>
        </p:nvSpPr>
        <p:spPr>
          <a:xfrm>
            <a:off x="1685549" y="5867333"/>
            <a:ext cx="3544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 smtClean="0"/>
              <a:t>Acetogênese</a:t>
            </a:r>
            <a:r>
              <a:rPr lang="pt-BR" sz="1600" dirty="0" smtClean="0"/>
              <a:t> via ácido valérico /</a:t>
            </a:r>
            <a:r>
              <a:rPr lang="pt-BR" sz="1600" dirty="0" err="1" smtClean="0"/>
              <a:t>butírico</a:t>
            </a:r>
            <a:r>
              <a:rPr lang="pt-BR" sz="1600" dirty="0" smtClean="0"/>
              <a:t> </a:t>
            </a:r>
            <a:endParaRPr lang="pt-BR" sz="1600" dirty="0"/>
          </a:p>
        </p:txBody>
      </p:sp>
      <p:sp>
        <p:nvSpPr>
          <p:cNvPr id="37" name="Retângulo 36"/>
          <p:cNvSpPr/>
          <p:nvPr/>
        </p:nvSpPr>
        <p:spPr>
          <a:xfrm>
            <a:off x="1685549" y="6093568"/>
            <a:ext cx="2976841" cy="279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 smtClean="0"/>
              <a:t>Acetogênese</a:t>
            </a:r>
            <a:r>
              <a:rPr lang="pt-BR" sz="1600" dirty="0" smtClean="0"/>
              <a:t> via ácido </a:t>
            </a:r>
            <a:r>
              <a:rPr lang="pt-BR" sz="1600" dirty="0" err="1" smtClean="0"/>
              <a:t>propiônico</a:t>
            </a:r>
            <a:endParaRPr lang="pt-BR" sz="1600" dirty="0"/>
          </a:p>
        </p:txBody>
      </p:sp>
      <p:sp>
        <p:nvSpPr>
          <p:cNvPr id="38" name="Retângulo 37"/>
          <p:cNvSpPr/>
          <p:nvPr/>
        </p:nvSpPr>
        <p:spPr>
          <a:xfrm>
            <a:off x="1693627" y="6325583"/>
            <a:ext cx="2546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/>
              <a:t>Metanogênese</a:t>
            </a:r>
            <a:r>
              <a:rPr lang="pt-BR" sz="1600" dirty="0"/>
              <a:t> </a:t>
            </a:r>
            <a:r>
              <a:rPr lang="pt-BR" sz="1600" dirty="0" err="1"/>
              <a:t>acetoclástica</a:t>
            </a:r>
            <a:endParaRPr lang="pt-BR" sz="1600" dirty="0"/>
          </a:p>
        </p:txBody>
      </p:sp>
      <p:sp>
        <p:nvSpPr>
          <p:cNvPr id="39" name="Retângulo 38"/>
          <p:cNvSpPr/>
          <p:nvPr/>
        </p:nvSpPr>
        <p:spPr>
          <a:xfrm>
            <a:off x="1693627" y="6554054"/>
            <a:ext cx="2868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/>
              <a:t>Metanogênese</a:t>
            </a:r>
            <a:r>
              <a:rPr lang="pt-BR" sz="1600" dirty="0"/>
              <a:t> </a:t>
            </a:r>
            <a:r>
              <a:rPr lang="pt-BR" sz="1600" dirty="0" err="1" smtClean="0"/>
              <a:t>hidrogenotrófica</a:t>
            </a:r>
            <a:endParaRPr lang="pt-BR" sz="1600" dirty="0"/>
          </a:p>
        </p:txBody>
      </p:sp>
      <p:sp>
        <p:nvSpPr>
          <p:cNvPr id="40" name="Chave esquerda 39"/>
          <p:cNvSpPr/>
          <p:nvPr/>
        </p:nvSpPr>
        <p:spPr>
          <a:xfrm>
            <a:off x="1326942" y="1525879"/>
            <a:ext cx="504056" cy="37298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-33680" y="3140488"/>
            <a:ext cx="1545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Crescimento</a:t>
            </a:r>
          </a:p>
          <a:p>
            <a:r>
              <a:rPr lang="pt-BR" sz="1600" dirty="0" smtClean="0"/>
              <a:t>Celular (Monod)</a:t>
            </a:r>
            <a:endParaRPr lang="pt-BR" sz="1600" dirty="0"/>
          </a:p>
        </p:txBody>
      </p:sp>
      <p:sp>
        <p:nvSpPr>
          <p:cNvPr id="42" name="Chave esquerda 41"/>
          <p:cNvSpPr/>
          <p:nvPr/>
        </p:nvSpPr>
        <p:spPr>
          <a:xfrm>
            <a:off x="1327039" y="5300529"/>
            <a:ext cx="504056" cy="15574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-8259" y="5678069"/>
            <a:ext cx="1190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Decaimento</a:t>
            </a:r>
          </a:p>
          <a:p>
            <a:r>
              <a:rPr lang="pt-BR" sz="1600" dirty="0" smtClean="0"/>
              <a:t>Celular </a:t>
            </a:r>
          </a:p>
          <a:p>
            <a:r>
              <a:rPr lang="pt-BR" sz="1600" dirty="0" smtClean="0"/>
              <a:t>(1ª. ordem)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367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3" y="2342737"/>
            <a:ext cx="6489598" cy="24482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77" y="5628281"/>
            <a:ext cx="4616416" cy="1130226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77463" y="15823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72277" y="877848"/>
            <a:ext cx="4313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Processos </a:t>
            </a:r>
            <a:r>
              <a:rPr lang="pt-BR" sz="2400" b="1" cap="all" dirty="0" err="1" smtClean="0"/>
              <a:t>FÍSICO-químicos</a:t>
            </a:r>
            <a:endParaRPr lang="pt-BR" sz="2400" b="1" cap="all" dirty="0"/>
          </a:p>
        </p:txBody>
      </p:sp>
      <p:sp>
        <p:nvSpPr>
          <p:cNvPr id="8" name="Retângulo 7"/>
          <p:cNvSpPr/>
          <p:nvPr/>
        </p:nvSpPr>
        <p:spPr>
          <a:xfrm>
            <a:off x="121005" y="1366106"/>
            <a:ext cx="8692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E</a:t>
            </a:r>
            <a:r>
              <a:rPr lang="pt-BR" sz="2800" dirty="0" smtClean="0"/>
              <a:t>quações </a:t>
            </a:r>
            <a:r>
              <a:rPr lang="pt-BR" sz="2800" dirty="0"/>
              <a:t>ácido-base </a:t>
            </a:r>
            <a:r>
              <a:rPr lang="pt-BR" sz="2800" dirty="0" smtClean="0"/>
              <a:t>implementadas </a:t>
            </a:r>
            <a:r>
              <a:rPr lang="pt-BR" sz="2800" dirty="0"/>
              <a:t>como um conjunto de equações </a:t>
            </a:r>
            <a:r>
              <a:rPr lang="pt-BR" sz="2800" dirty="0" smtClean="0"/>
              <a:t>diferenciais: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177463" y="4936773"/>
            <a:ext cx="3792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Transferência gás-líquido</a:t>
            </a:r>
          </a:p>
        </p:txBody>
      </p:sp>
    </p:spTree>
    <p:extLst>
      <p:ext uri="{BB962C8B-B14F-4D97-AF65-F5344CB8AC3E}">
        <p14:creationId xmlns:p14="http://schemas.microsoft.com/office/powerpoint/2010/main" val="29581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77463" y="15823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72277" y="877848"/>
            <a:ext cx="4313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Processos DE INIBIÇÃO</a:t>
            </a:r>
            <a:endParaRPr lang="pt-BR" sz="2400" b="1" cap="all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0198"/>
            <a:ext cx="2888854" cy="33082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426" y="1628800"/>
            <a:ext cx="5020574" cy="4246051"/>
          </a:xfrm>
          <a:prstGeom prst="rect">
            <a:avLst/>
          </a:prstGeom>
        </p:spPr>
      </p:pic>
      <p:sp>
        <p:nvSpPr>
          <p:cNvPr id="8" name="Seta para a esquerda e para a direita 7"/>
          <p:cNvSpPr/>
          <p:nvPr/>
        </p:nvSpPr>
        <p:spPr>
          <a:xfrm>
            <a:off x="2940454" y="3574260"/>
            <a:ext cx="1131371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8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77463" y="15823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72142" y="927990"/>
            <a:ext cx="4313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Processos DE INIBIÇÃO</a:t>
            </a:r>
            <a:endParaRPr lang="pt-BR" sz="2400" b="1" cap="all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55" y="3564012"/>
            <a:ext cx="2757985" cy="555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250" y="1139212"/>
            <a:ext cx="2803214" cy="176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086" y="3034757"/>
            <a:ext cx="2808377" cy="1830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557" y="4992786"/>
            <a:ext cx="2800906" cy="182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eta para cima 9"/>
          <p:cNvSpPr/>
          <p:nvPr/>
        </p:nvSpPr>
        <p:spPr>
          <a:xfrm rot="3801203">
            <a:off x="4223920" y="1577129"/>
            <a:ext cx="648072" cy="25546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cima 11"/>
          <p:cNvSpPr/>
          <p:nvPr/>
        </p:nvSpPr>
        <p:spPr>
          <a:xfrm rot="5239736">
            <a:off x="4364400" y="2755083"/>
            <a:ext cx="648072" cy="23705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cima 12"/>
          <p:cNvSpPr/>
          <p:nvPr/>
        </p:nvSpPr>
        <p:spPr>
          <a:xfrm rot="7269851">
            <a:off x="4121197" y="4001377"/>
            <a:ext cx="648072" cy="2376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9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77463" y="15823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ADM1 - </a:t>
            </a:r>
            <a:r>
              <a:rPr lang="pt-BR" dirty="0" err="1"/>
              <a:t>Anaerobic</a:t>
            </a:r>
            <a:r>
              <a:rPr lang="pt-BR" dirty="0"/>
              <a:t> </a:t>
            </a:r>
            <a:r>
              <a:rPr lang="pt-BR" dirty="0" err="1"/>
              <a:t>Digestion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smtClean="0"/>
              <a:t>N° </a:t>
            </a:r>
            <a:r>
              <a:rPr lang="pt-BR" dirty="0"/>
              <a:t>1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72276" y="877848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BALANÇO DE MASSA PARA UM CSTR</a:t>
            </a:r>
            <a:endParaRPr lang="pt-BR" sz="2400" b="1" cap="all" dirty="0"/>
          </a:p>
        </p:txBody>
      </p:sp>
      <p:sp>
        <p:nvSpPr>
          <p:cNvPr id="9" name="Retângulo 8"/>
          <p:cNvSpPr/>
          <p:nvPr/>
        </p:nvSpPr>
        <p:spPr>
          <a:xfrm>
            <a:off x="272276" y="1339513"/>
            <a:ext cx="509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cap="all" dirty="0" smtClean="0"/>
              <a:t>Fase Aquosa</a:t>
            </a:r>
            <a:endParaRPr lang="pt-BR" sz="2400" b="1" cap="all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1868"/>
            <a:ext cx="8361224" cy="22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299</Words>
  <Application>Microsoft Office PowerPoint</Application>
  <PresentationFormat>Apresentação na tela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do Office</vt:lpstr>
      <vt:lpstr>SEA-5918 - Modelagem Matemática em Bioprocessos Ambientais</vt:lpstr>
      <vt:lpstr>ADM1 - Anaerobic Digestion Model N° 1</vt:lpstr>
      <vt:lpstr>ADM1 - Anaerobic Digestion Model N° 1</vt:lpstr>
      <vt:lpstr>ADM1 - Anaerobic Digestion Model N° 1</vt:lpstr>
      <vt:lpstr>ADM1 - Anaerobic Digestion Model N° 1</vt:lpstr>
      <vt:lpstr>ADM1 - Anaerobic Digestion Model N° 1</vt:lpstr>
      <vt:lpstr>ADM1 - Anaerobic Digestion Model N° 1</vt:lpstr>
      <vt:lpstr>ADM1 - Anaerobic Digestion Model N° 1</vt:lpstr>
      <vt:lpstr>ADM1 - Anaerobic Digestion Model N° 1</vt:lpstr>
      <vt:lpstr>ADM1 - Anaerobic Digestion Model N° 1</vt:lpstr>
      <vt:lpstr>ADM1 - Anaerobic Digestion Model N° 1</vt:lpstr>
      <vt:lpstr>ADM1 - Anaerobic Digestion Model N° 1</vt:lpstr>
      <vt:lpstr>ADM1 - Anaerobic Digestion Model N° 1</vt:lpstr>
      <vt:lpstr>ADM1 - Anaerobic Digestion Model N° 1</vt:lpstr>
      <vt:lpstr>ADM1 - Anaerobic Digestion Model N° 1</vt:lpstr>
      <vt:lpstr>ADM1 - Anaerobic Digestion Model N°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</dc:creator>
  <cp:lastModifiedBy>Rogers</cp:lastModifiedBy>
  <cp:revision>100</cp:revision>
  <dcterms:created xsi:type="dcterms:W3CDTF">2018-02-16T11:32:43Z</dcterms:created>
  <dcterms:modified xsi:type="dcterms:W3CDTF">2020-10-05T21:32:16Z</dcterms:modified>
</cp:coreProperties>
</file>