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4" r:id="rId11"/>
    <p:sldId id="266" r:id="rId12"/>
    <p:sldId id="267" r:id="rId13"/>
    <p:sldId id="268" r:id="rId14"/>
    <p:sldId id="269" r:id="rId15"/>
    <p:sldId id="270" r:id="rId16"/>
    <p:sldId id="271" r:id="rId17"/>
    <p:sldId id="275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16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9462EF3-3C4F-43EE-ACEE-D4B806740EA3}" type="datetimeFigureOut">
              <a:rPr lang="en-US" dirty="0"/>
              <a:pPr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43B39-165A-4B68-AA5C-581F5336313C}" type="datetimeFigureOut">
              <a:rPr lang="en-US" dirty="0"/>
              <a:pPr/>
              <a:t>5/8/2017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C8C57-33F9-4259-AC4F-0E3F5BEC9B94}" type="datetimeFigureOut">
              <a:rPr lang="en-US" dirty="0"/>
              <a:pPr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8772B-8FA2-401F-A0A1-A59855EDBC3E}" type="datetimeFigureOut">
              <a:rPr lang="en-US" dirty="0"/>
              <a:pPr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D5BDE-5A90-4611-82E9-0FC5746D30C5}" type="datetimeFigureOut">
              <a:rPr lang="en-US" dirty="0"/>
              <a:pPr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A17D-0BEA-4E76-A7FC-F7C188BC48D1}" type="datetimeFigureOut">
              <a:rPr lang="en-US" dirty="0"/>
              <a:pPr/>
              <a:t>5/8/2017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AC7D-18CA-4236-82B9-D75EB1D66EAE}" type="datetimeFigureOut">
              <a:rPr lang="en-US" dirty="0"/>
              <a:pPr/>
              <a:t>5/8/2017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300E-C023-45CD-A0BE-EDB7A8C6EA8B}" type="datetimeFigureOut">
              <a:rPr lang="en-US" dirty="0"/>
              <a:pPr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0EAD-E369-4933-8469-ED7764B56A1B}" type="datetimeFigureOut">
              <a:rPr lang="en-US" dirty="0"/>
              <a:pPr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0EF2-9919-473B-8215-8616BAF10692}" type="datetimeFigureOut">
              <a:rPr lang="en-US" dirty="0"/>
              <a:pPr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72EB-AC54-4713-BFC2-BEB621108C63}" type="datetimeFigureOut">
              <a:rPr lang="en-US" dirty="0"/>
              <a:pPr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5A0C-791E-4545-B787-F98AD45CD761}" type="datetimeFigureOut">
              <a:rPr lang="en-US" dirty="0"/>
              <a:pPr/>
              <a:t>5/8/2017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6B77-F4F4-4427-AC4F-9A623798AD82}" type="datetimeFigureOut">
              <a:rPr lang="en-US" dirty="0"/>
              <a:pPr/>
              <a:t>5/8/2017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790C-34EB-4565-8437-CACF4CDB7822}" type="datetimeFigureOut">
              <a:rPr lang="en-US" dirty="0"/>
              <a:pPr/>
              <a:t>5/8/2017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4C11-22B8-4A4E-8126-B3AF6B948A8E}" type="datetimeFigureOut">
              <a:rPr lang="en-US" dirty="0"/>
              <a:pPr/>
              <a:t>5/8/2017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06B6-C816-4861-964D-15A98395707D}" type="datetimeFigureOut">
              <a:rPr lang="en-US" dirty="0"/>
              <a:pPr/>
              <a:t>5/8/2017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A8AB-EA7C-4B1B-9D73-E2551851FABE}" type="datetimeFigureOut">
              <a:rPr lang="en-US" dirty="0"/>
              <a:pPr/>
              <a:t>5/8/2017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0786BE5-D2A3-4BF0-8B30-D7403E61B3DC}" type="datetimeFigureOut">
              <a:rPr lang="en-US" dirty="0"/>
              <a:pPr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35260" y="914877"/>
            <a:ext cx="8825658" cy="2677648"/>
          </a:xfrm>
        </p:spPr>
        <p:txBody>
          <a:bodyPr/>
          <a:lstStyle/>
          <a:p>
            <a:pPr algn="ctr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Síntese do diagnóstico com trabalhadores do Poupa Tempo </a:t>
            </a:r>
            <a:r>
              <a:rPr lang="pt-B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(Ribeirão Preto)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17431" y="4417453"/>
            <a:ext cx="6581974" cy="1352281"/>
          </a:xfrm>
        </p:spPr>
        <p:txBody>
          <a:bodyPr>
            <a:normAutofit/>
          </a:bodyPr>
          <a:lstStyle/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Sociologia Aplicada à Administração - </a:t>
            </a:r>
            <a:r>
              <a:rPr lang="pt-BR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Noturno</a:t>
            </a:r>
          </a:p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FEA-RP – USP - Profa. Dra. Valquíria </a:t>
            </a:r>
            <a:r>
              <a:rPr lang="pt-B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padilha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1º semestre de 2017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8414952" y="4312508"/>
            <a:ext cx="276791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Guilherme</a:t>
            </a:r>
            <a:r>
              <a:rPr lang="en-US" dirty="0">
                <a:solidFill>
                  <a:schemeClr val="bg1"/>
                </a:solidFill>
              </a:rPr>
              <a:t> de Andrade</a:t>
            </a:r>
          </a:p>
          <a:p>
            <a:r>
              <a:rPr lang="en-US" dirty="0">
                <a:solidFill>
                  <a:schemeClr val="bg1"/>
                </a:solidFill>
              </a:rPr>
              <a:t>Milton Gomes</a:t>
            </a:r>
          </a:p>
          <a:p>
            <a:r>
              <a:rPr lang="en-US" dirty="0">
                <a:solidFill>
                  <a:schemeClr val="bg1"/>
                </a:solidFill>
              </a:rPr>
              <a:t>Bruno </a:t>
            </a:r>
            <a:r>
              <a:rPr lang="en-US" dirty="0" err="1">
                <a:solidFill>
                  <a:schemeClr val="bg1"/>
                </a:solidFill>
              </a:rPr>
              <a:t>Uekane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r>
              <a:rPr lang="en-US" dirty="0" err="1">
                <a:solidFill>
                  <a:schemeClr val="bg1"/>
                </a:solidFill>
              </a:rPr>
              <a:t>Ítalo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Bacchiega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err="1">
                <a:solidFill>
                  <a:schemeClr val="bg1"/>
                </a:solidFill>
              </a:rPr>
              <a:t>Tarso</a:t>
            </a:r>
            <a:r>
              <a:rPr lang="en-US" dirty="0">
                <a:solidFill>
                  <a:schemeClr val="bg1"/>
                </a:solidFill>
              </a:rPr>
              <a:t> Rueda</a:t>
            </a:r>
          </a:p>
        </p:txBody>
      </p:sp>
    </p:spTree>
    <p:extLst>
      <p:ext uri="{BB962C8B-B14F-4D97-AF65-F5344CB8AC3E}">
        <p14:creationId xmlns:p14="http://schemas.microsoft.com/office/powerpoint/2010/main" val="26748440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SUGESTÕES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PROBLEMA	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15"/>
          </p:nvPr>
        </p:nvSpPr>
        <p:spPr>
          <a:xfrm>
            <a:off x="744583" y="3179764"/>
            <a:ext cx="3539539" cy="3064282"/>
          </a:xfrm>
        </p:spPr>
        <p:txBody>
          <a:bodyPr>
            <a:normAutofit/>
          </a:bodyPr>
          <a:lstStyle/>
          <a:p>
            <a:r>
              <a:rPr lang="pt-BR" sz="2400" dirty="0"/>
              <a:t>Insatisfação salarial em função dos resultados trazidos para empresa</a:t>
            </a:r>
          </a:p>
          <a:p>
            <a:endParaRPr lang="pt-BR" sz="2400" dirty="0"/>
          </a:p>
          <a:p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/>
              <a:t>SUGESTÃO</a:t>
            </a:r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half" idx="16"/>
          </p:nvPr>
        </p:nvSpPr>
        <p:spPr/>
        <p:txBody>
          <a:bodyPr>
            <a:noAutofit/>
          </a:bodyPr>
          <a:lstStyle/>
          <a:p>
            <a:r>
              <a:rPr lang="pt-BR" sz="1600" dirty="0"/>
              <a:t>Profunda análise de produtividade (metas e pesquisa de satisfação do cliente) e bonificações para o funcionário que se destacar (restaurantes, viagens, cartão de presentes, entre outros.)</a:t>
            </a:r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dirty="0"/>
              <a:t>RESPONSÁVEL</a:t>
            </a:r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sz="half" idx="17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Diretoria do Poupa Tempo</a:t>
            </a:r>
          </a:p>
          <a:p>
            <a:r>
              <a:rPr lang="pt-BR" sz="2400" dirty="0"/>
              <a:t>Departamento de RH</a:t>
            </a:r>
          </a:p>
        </p:txBody>
      </p:sp>
    </p:spTree>
    <p:extLst>
      <p:ext uri="{BB962C8B-B14F-4D97-AF65-F5344CB8AC3E}">
        <p14:creationId xmlns:p14="http://schemas.microsoft.com/office/powerpoint/2010/main" val="26478363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SUGESTÕES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PROBLEMA	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15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Diferença salarial (funcionários x terceirizados)</a:t>
            </a:r>
          </a:p>
          <a:p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/>
              <a:t>SUGESTÃO</a:t>
            </a:r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half" idx="16"/>
          </p:nvPr>
        </p:nvSpPr>
        <p:spPr/>
        <p:txBody>
          <a:bodyPr>
            <a:noAutofit/>
          </a:bodyPr>
          <a:lstStyle/>
          <a:p>
            <a:r>
              <a:rPr lang="pt-BR" sz="2000" dirty="0"/>
              <a:t>Padronização salarial</a:t>
            </a:r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dirty="0"/>
              <a:t>RESPONSÁVEL</a:t>
            </a:r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sz="half" idx="17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Diretoria do Poupa Tempo</a:t>
            </a:r>
          </a:p>
          <a:p>
            <a:r>
              <a:rPr lang="pt-BR" sz="2400" dirty="0"/>
              <a:t>Departamento de RH</a:t>
            </a:r>
          </a:p>
        </p:txBody>
      </p:sp>
    </p:spTree>
    <p:extLst>
      <p:ext uri="{BB962C8B-B14F-4D97-AF65-F5344CB8AC3E}">
        <p14:creationId xmlns:p14="http://schemas.microsoft.com/office/powerpoint/2010/main" val="21034842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SUGESTÕES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PROBLEMA	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r>
              <a:rPr lang="pt-BR" sz="2400" dirty="0"/>
              <a:t>Ausência de novos desafios (trabalho repetitivo)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/>
              <a:t>SUGESTÃO</a:t>
            </a:r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half" idx="16"/>
          </p:nvPr>
        </p:nvSpPr>
        <p:spPr>
          <a:xfrm>
            <a:off x="4454434" y="3179764"/>
            <a:ext cx="3203667" cy="2847290"/>
          </a:xfrm>
        </p:spPr>
        <p:txBody>
          <a:bodyPr>
            <a:noAutofit/>
          </a:bodyPr>
          <a:lstStyle/>
          <a:p>
            <a:r>
              <a:rPr lang="pt-BR" sz="1600" dirty="0"/>
              <a:t>Rotatividade de funções e treinamento</a:t>
            </a:r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dirty="0"/>
              <a:t>RESPONSÁVEL</a:t>
            </a:r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sz="half" idx="17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Diretoria do Poupa Tempo</a:t>
            </a:r>
          </a:p>
        </p:txBody>
      </p:sp>
    </p:spTree>
    <p:extLst>
      <p:ext uri="{BB962C8B-B14F-4D97-AF65-F5344CB8AC3E}">
        <p14:creationId xmlns:p14="http://schemas.microsoft.com/office/powerpoint/2010/main" val="902368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SUGESTÕES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PROBLEMA	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15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Demora nos processos internos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/>
              <a:t>SUGESTÃO</a:t>
            </a:r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half" idx="16"/>
          </p:nvPr>
        </p:nvSpPr>
        <p:spPr>
          <a:xfrm>
            <a:off x="4512720" y="3179763"/>
            <a:ext cx="3233553" cy="3142659"/>
          </a:xfrm>
        </p:spPr>
        <p:txBody>
          <a:bodyPr>
            <a:normAutofit/>
          </a:bodyPr>
          <a:lstStyle/>
          <a:p>
            <a:r>
              <a:rPr lang="pt-BR" sz="2200" dirty="0"/>
              <a:t>Diminuição da burocracia interna</a:t>
            </a:r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dirty="0"/>
              <a:t>RESPONSÁVEL</a:t>
            </a:r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sz="half" idx="17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Diretoria do Poupa Tempo</a:t>
            </a:r>
          </a:p>
          <a:p>
            <a:r>
              <a:rPr lang="pt-BR" sz="2400" dirty="0"/>
              <a:t>Prodesp</a:t>
            </a:r>
          </a:p>
        </p:txBody>
      </p:sp>
    </p:spTree>
    <p:extLst>
      <p:ext uri="{BB962C8B-B14F-4D97-AF65-F5344CB8AC3E}">
        <p14:creationId xmlns:p14="http://schemas.microsoft.com/office/powerpoint/2010/main" val="20311289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SUGESTÕES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PROBLEMA	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15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Falta de contato com a PRODESP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/>
              <a:t>SUGESTÃO</a:t>
            </a:r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half" idx="16"/>
          </p:nvPr>
        </p:nvSpPr>
        <p:spPr>
          <a:xfrm>
            <a:off x="4512720" y="3135086"/>
            <a:ext cx="3285805" cy="3474720"/>
          </a:xfrm>
        </p:spPr>
        <p:txBody>
          <a:bodyPr>
            <a:normAutofit/>
          </a:bodyPr>
          <a:lstStyle/>
          <a:p>
            <a:r>
              <a:rPr lang="pt-BR" sz="1600" dirty="0"/>
              <a:t>Maior contato com o órgão através de: Reuniões semanais, criação de sistema integrado para a comunicação, intercâmbio de funcionários.</a:t>
            </a:r>
          </a:p>
          <a:p>
            <a:endParaRPr lang="pt-BR" sz="1600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dirty="0"/>
              <a:t>RESPONSÁVEL</a:t>
            </a:r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sz="half" idx="17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Diretoria do Poupa Tempo</a:t>
            </a:r>
          </a:p>
          <a:p>
            <a:r>
              <a:rPr lang="pt-BR" sz="2400" dirty="0"/>
              <a:t>Prodesp</a:t>
            </a:r>
          </a:p>
        </p:txBody>
      </p:sp>
    </p:spTree>
    <p:extLst>
      <p:ext uri="{BB962C8B-B14F-4D97-AF65-F5344CB8AC3E}">
        <p14:creationId xmlns:p14="http://schemas.microsoft.com/office/powerpoint/2010/main" val="14553716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SUGESTÕES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PROBLEMA	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15"/>
          </p:nvPr>
        </p:nvSpPr>
        <p:spPr>
          <a:xfrm>
            <a:off x="992777" y="3179763"/>
            <a:ext cx="3291345" cy="3051219"/>
          </a:xfrm>
        </p:spPr>
        <p:txBody>
          <a:bodyPr>
            <a:normAutofit/>
          </a:bodyPr>
          <a:lstStyle/>
          <a:p>
            <a:r>
              <a:rPr lang="pt-BR" sz="2400" dirty="0"/>
              <a:t>Trabalho aos finais de semana </a:t>
            </a:r>
          </a:p>
          <a:p>
            <a:endParaRPr lang="pt-BR" sz="2400" dirty="0"/>
          </a:p>
          <a:p>
            <a:endParaRPr lang="pt-BR" sz="2400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/>
              <a:t>SUGESTÃO</a:t>
            </a:r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half" idx="16"/>
          </p:nvPr>
        </p:nvSpPr>
        <p:spPr>
          <a:xfrm>
            <a:off x="4512720" y="3179763"/>
            <a:ext cx="3233553" cy="3299413"/>
          </a:xfrm>
        </p:spPr>
        <p:txBody>
          <a:bodyPr>
            <a:noAutofit/>
          </a:bodyPr>
          <a:lstStyle/>
          <a:p>
            <a:r>
              <a:rPr lang="pt-BR" sz="1600" dirty="0"/>
              <a:t>Aumento da carga horária semanal</a:t>
            </a:r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dirty="0"/>
              <a:t>RESPONSÁVEL</a:t>
            </a:r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sz="half" idx="17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Diretoria do Poupa Tempo</a:t>
            </a:r>
          </a:p>
        </p:txBody>
      </p:sp>
    </p:spTree>
    <p:extLst>
      <p:ext uri="{BB962C8B-B14F-4D97-AF65-F5344CB8AC3E}">
        <p14:creationId xmlns:p14="http://schemas.microsoft.com/office/powerpoint/2010/main" val="23197448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SUGESTÕES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PROBLEMA	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15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Ausência de um sistema detalhado de monitoramento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/>
              <a:t>SUGESTÃO</a:t>
            </a:r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half" idx="16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Melhor relação com a área de desenvolvimento de TI da PRODESP, para a otimização de processos e tecnologias.</a:t>
            </a:r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dirty="0"/>
              <a:t>RESPONSÁVEL</a:t>
            </a:r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sz="half" idx="17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Diretoria do Poupa Tempo</a:t>
            </a:r>
          </a:p>
          <a:p>
            <a:r>
              <a:rPr lang="pt-BR" sz="2400" dirty="0"/>
              <a:t>Diretoria da Prodesp</a:t>
            </a:r>
          </a:p>
        </p:txBody>
      </p:sp>
    </p:spTree>
    <p:extLst>
      <p:ext uri="{BB962C8B-B14F-4D97-AF65-F5344CB8AC3E}">
        <p14:creationId xmlns:p14="http://schemas.microsoft.com/office/powerpoint/2010/main" val="851090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65019" y="1384984"/>
            <a:ext cx="8865623" cy="1819656"/>
          </a:xfrm>
        </p:spPr>
        <p:txBody>
          <a:bodyPr/>
          <a:lstStyle/>
          <a:p>
            <a:pPr algn="ctr"/>
            <a:r>
              <a:rPr lang="en-US" sz="8000" dirty="0"/>
              <a:t>OBRIGADO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8561" y="4755871"/>
            <a:ext cx="3979510" cy="1927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224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Trabalhadores entrevistados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2580" y="2356833"/>
            <a:ext cx="11178862" cy="4262907"/>
          </a:xfrm>
        </p:spPr>
        <p:txBody>
          <a:bodyPr/>
          <a:lstStyle/>
          <a:p>
            <a:r>
              <a:rPr lang="pt-BR" dirty="0"/>
              <a:t>Março e abril de 2017: elaboração da entrevista em sala de aula</a:t>
            </a:r>
          </a:p>
          <a:p>
            <a:r>
              <a:rPr lang="pt-BR" dirty="0"/>
              <a:t>Abril de 2017: visitas dos grupos ao Poupa Tempo para realização das entrevistas</a:t>
            </a:r>
          </a:p>
          <a:p>
            <a:r>
              <a:rPr lang="pt-BR" dirty="0"/>
              <a:t>10 grupos de 4 a 5 alunos no total</a:t>
            </a:r>
          </a:p>
          <a:p>
            <a:r>
              <a:rPr lang="pt-BR" dirty="0"/>
              <a:t>Visitas previamente agendadas sob coordenação da Sra. Nilda (secretária)</a:t>
            </a:r>
          </a:p>
          <a:p>
            <a:r>
              <a:rPr lang="pt-BR" dirty="0"/>
              <a:t>Trabalhadores entrevistados:</a:t>
            </a:r>
          </a:p>
          <a:p>
            <a:pPr marL="457200" lvl="1" indent="0">
              <a:buNone/>
            </a:pPr>
            <a:r>
              <a:rPr lang="pt-BR" dirty="0"/>
              <a:t>Recursos Humanos                                      </a:t>
            </a:r>
            <a:r>
              <a:rPr lang="pt-BR" b="1" dirty="0"/>
              <a:t>Recursos Internos (Técnicos Administrativos)</a:t>
            </a:r>
            <a:endParaRPr lang="en-US" b="1" dirty="0"/>
          </a:p>
          <a:p>
            <a:pPr marL="457200" lvl="1" indent="0">
              <a:buNone/>
            </a:pPr>
            <a:r>
              <a:rPr lang="pt-BR" dirty="0"/>
              <a:t>Atendimento                                                Recursos Internos (Almoxarifado e manutenção)</a:t>
            </a:r>
            <a:endParaRPr lang="en-US" dirty="0"/>
          </a:p>
          <a:p>
            <a:pPr marL="0" indent="0">
              <a:buNone/>
            </a:pPr>
            <a:r>
              <a:rPr lang="pt-BR" sz="1600" dirty="0"/>
              <a:t>        Assistentes Administrativos                          Detran (Departamento Estadual de Transito; Terceirizados)</a:t>
            </a:r>
          </a:p>
          <a:p>
            <a:pPr marL="0" indent="0">
              <a:buNone/>
            </a:pPr>
            <a:r>
              <a:rPr lang="pt-BR" sz="1600" dirty="0"/>
              <a:t>        IRGD (Polícia Civil; Terceirizados)               SERT (Secretaria de Empregos e Relação de Trabalho; Prodesp)</a:t>
            </a:r>
          </a:p>
          <a:p>
            <a:pPr marL="0" indent="0">
              <a:buNone/>
            </a:pPr>
            <a:r>
              <a:rPr lang="pt-BR" sz="1600" dirty="0"/>
              <a:t>        E-Poupatempo</a:t>
            </a:r>
            <a:r>
              <a:rPr lang="en-US" sz="1600" dirty="0"/>
              <a:t> </a:t>
            </a:r>
            <a:r>
              <a:rPr lang="pt-BR" sz="1600" dirty="0"/>
              <a:t>(Prodesp)                           IRGD (Polícia Civil; Terceirizados)</a:t>
            </a:r>
            <a:endParaRPr lang="en-US" sz="1600" dirty="0"/>
          </a:p>
          <a:p>
            <a:pPr marL="457200" lvl="1" indent="0">
              <a:buNone/>
            </a:pPr>
            <a:endParaRPr lang="pt-BR" dirty="0"/>
          </a:p>
          <a:p>
            <a:pPr marL="457200" lvl="1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16213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Categorias analisadas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8151" y="2343955"/>
            <a:ext cx="5245846" cy="4146997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pt-BR" sz="2800" dirty="0"/>
              <a:t>Organização do trabalho e relações de trabalho</a:t>
            </a:r>
          </a:p>
          <a:p>
            <a:endParaRPr lang="pt-BR" sz="2800" dirty="0"/>
          </a:p>
          <a:p>
            <a:r>
              <a:rPr lang="pt-BR" sz="2800" dirty="0"/>
              <a:t>Carga, ritmo e jornada de trabalho</a:t>
            </a:r>
          </a:p>
          <a:p>
            <a:endParaRPr lang="pt-BR" sz="2800" dirty="0"/>
          </a:p>
          <a:p>
            <a:r>
              <a:rPr lang="pt-BR" sz="2800" dirty="0"/>
              <a:t>Salário</a:t>
            </a:r>
          </a:p>
          <a:p>
            <a:endParaRPr lang="pt-BR" sz="2800" dirty="0"/>
          </a:p>
          <a:p>
            <a:endParaRPr lang="pt-BR" sz="2800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6256951" y="2331076"/>
            <a:ext cx="5245846" cy="4146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800" dirty="0"/>
              <a:t>Rotatividade e formas de controle do trabalho</a:t>
            </a:r>
          </a:p>
          <a:p>
            <a:endParaRPr lang="pt-BR" sz="2800" dirty="0"/>
          </a:p>
          <a:p>
            <a:r>
              <a:rPr lang="pt-BR" sz="2800" dirty="0"/>
              <a:t>Equilíbrio trabalho-vida privada e saúde física/psíquica no trabalho</a:t>
            </a:r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925353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Pontos positivos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415" y="2603499"/>
            <a:ext cx="11247085" cy="401972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pt-BR" dirty="0"/>
              <a:t>Ambiente de trabalho amigável e cooperativo</a:t>
            </a:r>
          </a:p>
          <a:p>
            <a:r>
              <a:rPr lang="pt-BR" dirty="0"/>
              <a:t>Possui atividades bem definidas e consegue cumprir todas suas tarefas na jornada de trabalho</a:t>
            </a:r>
          </a:p>
          <a:p>
            <a:r>
              <a:rPr lang="pt-BR" dirty="0"/>
              <a:t>Contabilização correta de horas extras</a:t>
            </a:r>
          </a:p>
          <a:p>
            <a:r>
              <a:rPr lang="pt-BR" dirty="0"/>
              <a:t>Liberdade para escolher folgas, faltar e chegar atrasado quando necessário</a:t>
            </a:r>
          </a:p>
          <a:p>
            <a:r>
              <a:rPr lang="pt-BR" dirty="0"/>
              <a:t>Bons benefícios</a:t>
            </a:r>
          </a:p>
          <a:p>
            <a:r>
              <a:rPr lang="pt-BR" dirty="0"/>
              <a:t>Igualdade de gêneros no trabalho</a:t>
            </a:r>
          </a:p>
          <a:p>
            <a:r>
              <a:rPr lang="pt-BR" dirty="0"/>
              <a:t> Feedback diário</a:t>
            </a:r>
          </a:p>
          <a:p>
            <a:r>
              <a:rPr lang="pt-BR" dirty="0"/>
              <a:t>Transparência na realização das atividades</a:t>
            </a:r>
          </a:p>
          <a:p>
            <a:r>
              <a:rPr lang="pt-BR" dirty="0"/>
              <a:t>O trabalho não ocasiona problemas de saúde</a:t>
            </a:r>
          </a:p>
          <a:p>
            <a:r>
              <a:rPr lang="pt-BR" dirty="0"/>
              <a:t>Relação horizontal com superiores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81647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8436" y="883517"/>
            <a:ext cx="9367085" cy="706964"/>
          </a:xfrm>
        </p:spPr>
        <p:txBody>
          <a:bodyPr/>
          <a:lstStyle/>
          <a:p>
            <a:r>
              <a:rPr lang="pt-BR" b="1" dirty="0"/>
              <a:t>Pontos a melhorar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5351" y="2421228"/>
            <a:ext cx="11741038" cy="397957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pt-BR" sz="2200" dirty="0"/>
              <a:t>Estrutura engessada</a:t>
            </a:r>
          </a:p>
          <a:p>
            <a:r>
              <a:rPr lang="pt-BR" sz="2200" dirty="0"/>
              <a:t>Plano de carreira mal definido</a:t>
            </a:r>
          </a:p>
          <a:p>
            <a:r>
              <a:rPr lang="pt-BR" sz="2200" dirty="0"/>
              <a:t>Falta de clareza na hierarquia</a:t>
            </a:r>
          </a:p>
          <a:p>
            <a:r>
              <a:rPr lang="pt-BR" sz="2200" dirty="0"/>
              <a:t>Influencia exterior nas contratações</a:t>
            </a:r>
          </a:p>
          <a:p>
            <a:r>
              <a:rPr lang="pt-BR" sz="2200" dirty="0"/>
              <a:t>Preferencia pela recompensa monetária nas horas extras</a:t>
            </a:r>
          </a:p>
          <a:p>
            <a:r>
              <a:rPr lang="pt-BR" sz="2200" dirty="0"/>
              <a:t>Insatisfação salarial em função dos resultados trazidos para empresa</a:t>
            </a:r>
          </a:p>
          <a:p>
            <a:r>
              <a:rPr lang="pt-BR" sz="2200" dirty="0"/>
              <a:t>Diferença salarial (funcionários x terceirizados)</a:t>
            </a:r>
          </a:p>
          <a:p>
            <a:r>
              <a:rPr lang="pt-BR" sz="2200" dirty="0"/>
              <a:t>Ausência de novos desafios (trabalho repetitivo)</a:t>
            </a:r>
          </a:p>
          <a:p>
            <a:r>
              <a:rPr lang="pt-BR" sz="2200" dirty="0"/>
              <a:t>Demora nos processos internos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62146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Pontos a melhorar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79549" y="2511381"/>
            <a:ext cx="11140226" cy="3940934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pt-BR" sz="2000" dirty="0"/>
              <a:t>Falta de contato com a PRODESP</a:t>
            </a:r>
          </a:p>
          <a:p>
            <a:r>
              <a:rPr lang="pt-BR" sz="2000" dirty="0"/>
              <a:t>Trabalho aos finais de semana</a:t>
            </a:r>
          </a:p>
          <a:p>
            <a:r>
              <a:rPr lang="pt-BR" sz="2000" dirty="0"/>
              <a:t>Ausência de um sistema detalhado de monitoramento</a:t>
            </a:r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269940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SUGESTÕES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PROBLEMA	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r>
              <a:rPr lang="pt-BR" sz="2400" dirty="0"/>
              <a:t>Estrutura engessada e Plano de carreira mal definido</a:t>
            </a:r>
          </a:p>
          <a:p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/>
              <a:t>SUGESTÃO</a:t>
            </a:r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5380" cy="3468171"/>
          </a:xfrm>
        </p:spPr>
        <p:txBody>
          <a:bodyPr>
            <a:normAutofit fontScale="92500" lnSpcReduction="20000"/>
          </a:bodyPr>
          <a:lstStyle/>
          <a:p>
            <a:r>
              <a:rPr lang="pt-BR" sz="2000" dirty="0"/>
              <a:t>Criação de um plano de carreira baseado em: funções atribuídas, tempo de contribuição, desempenho e salário.</a:t>
            </a:r>
          </a:p>
          <a:p>
            <a:r>
              <a:rPr lang="pt-BR" sz="2000" dirty="0"/>
              <a:t>Seguir o plano de carreira e demonstrar a possibilidade de crescimento aos funcionários</a:t>
            </a:r>
          </a:p>
          <a:p>
            <a:r>
              <a:rPr lang="pt-BR" sz="2000" dirty="0"/>
              <a:t> </a:t>
            </a:r>
          </a:p>
          <a:p>
            <a:r>
              <a:rPr lang="pt-BR" sz="2000" dirty="0"/>
              <a:t> </a:t>
            </a:r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dirty="0"/>
              <a:t>RESPONSÁVEL</a:t>
            </a:r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sz="half" idx="17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Diretoria do Poupa Tempo e Departamento de RH</a:t>
            </a:r>
          </a:p>
        </p:txBody>
      </p:sp>
    </p:spTree>
    <p:extLst>
      <p:ext uri="{BB962C8B-B14F-4D97-AF65-F5344CB8AC3E}">
        <p14:creationId xmlns:p14="http://schemas.microsoft.com/office/powerpoint/2010/main" val="871021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SUGESTÕES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PROBLEMA	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15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Falta de clareza na hierarquia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/>
              <a:t>SUGESTÃO</a:t>
            </a:r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220490" cy="3064282"/>
          </a:xfrm>
        </p:spPr>
        <p:txBody>
          <a:bodyPr>
            <a:noAutofit/>
          </a:bodyPr>
          <a:lstStyle/>
          <a:p>
            <a:r>
              <a:rPr lang="pt-BR" sz="2000" dirty="0"/>
              <a:t>Colocar o organograma dos departamentos em suas respectivas salas e áreas comuns da empresa</a:t>
            </a:r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dirty="0"/>
              <a:t>RESPONSÁVEL</a:t>
            </a:r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sz="half" idx="17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Diretoria do Poupa Tempo e Departamento de RH</a:t>
            </a:r>
          </a:p>
        </p:txBody>
      </p:sp>
    </p:spTree>
    <p:extLst>
      <p:ext uri="{BB962C8B-B14F-4D97-AF65-F5344CB8AC3E}">
        <p14:creationId xmlns:p14="http://schemas.microsoft.com/office/powerpoint/2010/main" val="26376580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SUGESTÕES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PROBLEMA	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r>
              <a:rPr lang="pt-BR" sz="2400" dirty="0"/>
              <a:t>Preferencia pela recompensa monetária nas horas extras</a:t>
            </a:r>
          </a:p>
          <a:p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/>
              <a:t>SUGESTÃO</a:t>
            </a:r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246616" cy="3260225"/>
          </a:xfrm>
        </p:spPr>
        <p:txBody>
          <a:bodyPr>
            <a:normAutofit/>
          </a:bodyPr>
          <a:lstStyle/>
          <a:p>
            <a:r>
              <a:rPr lang="pt-BR" sz="1600" dirty="0"/>
              <a:t>Recompensa monetária de uma fração das horas extras a partir de um determinado número de horas acumuladas</a:t>
            </a:r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dirty="0"/>
              <a:t>RESPONSÁVEL</a:t>
            </a:r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sz="half" idx="17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Diretoria do Poupa Tempo</a:t>
            </a:r>
          </a:p>
        </p:txBody>
      </p:sp>
    </p:spTree>
    <p:extLst>
      <p:ext uri="{BB962C8B-B14F-4D97-AF65-F5344CB8AC3E}">
        <p14:creationId xmlns:p14="http://schemas.microsoft.com/office/powerpoint/2010/main" val="26478363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Íon - Sala da Diretoria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386</TotalTime>
  <Words>653</Words>
  <Application>Microsoft Office PowerPoint</Application>
  <PresentationFormat>Widescreen</PresentationFormat>
  <Paragraphs>135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1" baseType="lpstr">
      <vt:lpstr>Arial</vt:lpstr>
      <vt:lpstr>Century Gothic</vt:lpstr>
      <vt:lpstr>Wingdings 3</vt:lpstr>
      <vt:lpstr>Íon - Sala da Diretoria</vt:lpstr>
      <vt:lpstr>Síntese do diagnóstico com trabalhadores do Poupa Tempo (Ribeirão Preto)</vt:lpstr>
      <vt:lpstr>Trabalhadores entrevistados</vt:lpstr>
      <vt:lpstr>Categorias analisadas</vt:lpstr>
      <vt:lpstr>Pontos positivos </vt:lpstr>
      <vt:lpstr>Pontos a melhorar</vt:lpstr>
      <vt:lpstr>Pontos a melhorar</vt:lpstr>
      <vt:lpstr>SUGESTÕES</vt:lpstr>
      <vt:lpstr>SUGESTÕES</vt:lpstr>
      <vt:lpstr>SUGESTÕES</vt:lpstr>
      <vt:lpstr>SUGESTÕES</vt:lpstr>
      <vt:lpstr>SUGESTÕES</vt:lpstr>
      <vt:lpstr>SUGESTÕES</vt:lpstr>
      <vt:lpstr>SUGESTÕES</vt:lpstr>
      <vt:lpstr>SUGESTÕES</vt:lpstr>
      <vt:lpstr>SUGESTÕES</vt:lpstr>
      <vt:lpstr>SUGESTÕES</vt:lpstr>
      <vt:lpstr>OBRIGADO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Síntese do diagnóstico com trabalhadores da Mater</dc:title>
  <dc:creator>Valquiria Padilha</dc:creator>
  <cp:lastModifiedBy>Valquiria Padilha</cp:lastModifiedBy>
  <cp:revision>51</cp:revision>
  <dcterms:created xsi:type="dcterms:W3CDTF">2015-05-13T19:43:02Z</dcterms:created>
  <dcterms:modified xsi:type="dcterms:W3CDTF">2017-05-08T20:56:09Z</dcterms:modified>
</cp:coreProperties>
</file>