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</p:sldMasterIdLst>
  <p:notesMasterIdLst>
    <p:notesMasterId r:id="rId14"/>
  </p:notesMasterIdLst>
  <p:sldIdLst>
    <p:sldId id="314" r:id="rId2"/>
    <p:sldId id="418" r:id="rId3"/>
    <p:sldId id="420" r:id="rId4"/>
    <p:sldId id="421" r:id="rId5"/>
    <p:sldId id="465" r:id="rId6"/>
    <p:sldId id="446" r:id="rId7"/>
    <p:sldId id="462" r:id="rId8"/>
    <p:sldId id="468" r:id="rId9"/>
    <p:sldId id="469" r:id="rId10"/>
    <p:sldId id="470" r:id="rId11"/>
    <p:sldId id="471" r:id="rId12"/>
    <p:sldId id="472" r:id="rId13"/>
  </p:sldIdLst>
  <p:sldSz cx="9144000" cy="6858000" type="screen4x3"/>
  <p:notesSz cx="7099300" cy="10234613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FA1D"/>
    <a:srgbClr val="0000CC"/>
    <a:srgbClr val="006666"/>
    <a:srgbClr val="33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88" autoAdjust="0"/>
    <p:restoredTop sz="90126" autoAdjust="0"/>
  </p:normalViewPr>
  <p:slideViewPr>
    <p:cSldViewPr>
      <p:cViewPr varScale="1">
        <p:scale>
          <a:sx n="67" d="100"/>
          <a:sy n="67" d="100"/>
        </p:scale>
        <p:origin x="147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030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60" d="100"/>
        <a:sy n="160" d="100"/>
      </p:scale>
      <p:origin x="0" y="-49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CB5E5F0A-D45A-436F-8462-AAD31C373C34}" type="datetimeFigureOut">
              <a:rPr lang="pt-BR"/>
              <a:pPr>
                <a:defRPr/>
              </a:pPr>
              <a:t>12/09/2017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A51ABA0C-5546-46F2-BCBF-EA2F533F126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7633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6390757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13926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AD1CF63-562D-464A-9E05-03CD111E6E7B}" type="slidenum">
              <a:rPr lang="pt-BR" altLang="pt-BR" smtClean="0"/>
              <a:pPr/>
              <a:t>10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3239027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13926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AD1CF63-562D-464A-9E05-03CD111E6E7B}" type="slidenum">
              <a:rPr lang="pt-BR" altLang="pt-BR" smtClean="0"/>
              <a:pPr/>
              <a:t>11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4070513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13926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AD1CF63-562D-464A-9E05-03CD111E6E7B}" type="slidenum">
              <a:rPr lang="pt-BR" altLang="pt-BR" smtClean="0"/>
              <a:pPr/>
              <a:t>12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954100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23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048319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38" tIns="49520" rIns="99038" bIns="49520"/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135172" name="Espaço Reservado para Número de Slide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38" tIns="49520" rIns="99038" bIns="49520" anchor="b"/>
          <a:lstStyle>
            <a:lvl1pPr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A57D93E-06BA-42D0-A483-81E41D9E52C2}" type="slidenum">
              <a:rPr lang="pt-BR" altLang="pt-BR" sz="1300"/>
              <a:pPr algn="r" eaLnBrk="1" hangingPunct="1"/>
              <a:t>3</a:t>
            </a:fld>
            <a:endParaRPr lang="pt-BR" altLang="pt-BR" sz="1300"/>
          </a:p>
        </p:txBody>
      </p:sp>
    </p:spTree>
    <p:extLst>
      <p:ext uri="{BB962C8B-B14F-4D97-AF65-F5344CB8AC3E}">
        <p14:creationId xmlns:p14="http://schemas.microsoft.com/office/powerpoint/2010/main" val="2408817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1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38" tIns="49520" rIns="99038" bIns="49520"/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137220" name="Espaço Reservado para Número de Slide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38" tIns="49520" rIns="99038" bIns="49520" anchor="b"/>
          <a:lstStyle>
            <a:lvl1pPr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098F8A85-1A3B-4A97-8348-C669F8ECEDB5}" type="slidenum">
              <a:rPr lang="pt-BR" altLang="pt-BR" sz="1300"/>
              <a:pPr algn="r" eaLnBrk="1" hangingPunct="1"/>
              <a:t>4</a:t>
            </a:fld>
            <a:endParaRPr lang="pt-BR" altLang="pt-BR" sz="1300"/>
          </a:p>
        </p:txBody>
      </p:sp>
    </p:spTree>
    <p:extLst>
      <p:ext uri="{BB962C8B-B14F-4D97-AF65-F5344CB8AC3E}">
        <p14:creationId xmlns:p14="http://schemas.microsoft.com/office/powerpoint/2010/main" val="487254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1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38" tIns="49520" rIns="99038" bIns="49520"/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137220" name="Espaço Reservado para Número de Slide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38" tIns="49520" rIns="99038" bIns="49520" anchor="b"/>
          <a:lstStyle>
            <a:lvl1pPr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098F8A85-1A3B-4A97-8348-C669F8ECEDB5}" type="slidenum">
              <a:rPr lang="pt-BR" altLang="pt-BR" sz="1300"/>
              <a:pPr algn="r" eaLnBrk="1" hangingPunct="1"/>
              <a:t>5</a:t>
            </a:fld>
            <a:endParaRPr lang="pt-BR" altLang="pt-BR" sz="1300"/>
          </a:p>
        </p:txBody>
      </p:sp>
    </p:spTree>
    <p:extLst>
      <p:ext uri="{BB962C8B-B14F-4D97-AF65-F5344CB8AC3E}">
        <p14:creationId xmlns:p14="http://schemas.microsoft.com/office/powerpoint/2010/main" val="3726895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13926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AD1CF63-562D-464A-9E05-03CD111E6E7B}" type="slidenum">
              <a:rPr lang="pt-BR" altLang="pt-BR" smtClean="0"/>
              <a:pPr/>
              <a:t>6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9649498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13926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AD1CF63-562D-464A-9E05-03CD111E6E7B}" type="slidenum">
              <a:rPr lang="pt-BR" altLang="pt-BR" smtClean="0"/>
              <a:pPr/>
              <a:t>7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3156881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13926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AD1CF63-562D-464A-9E05-03CD111E6E7B}" type="slidenum">
              <a:rPr lang="pt-BR" altLang="pt-BR" smtClean="0"/>
              <a:pPr/>
              <a:t>8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038459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13926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AD1CF63-562D-464A-9E05-03CD111E6E7B}" type="slidenum">
              <a:rPr lang="pt-BR" altLang="pt-BR" smtClean="0"/>
              <a:pPr/>
              <a:t>9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299132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7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C954493-9209-432B-8E75-214A3A1B4C5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14722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DE6F2-B71C-4208-90D5-B6330EF7A77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2580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E99EF-E400-4EE9-9F02-7357D552273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2353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pt-BR" noProof="0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2A624-EDB8-4F68-95FC-0319AC3DCF6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9839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F08E9-2C9A-4221-A44B-368697ABF94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0893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54A69-761F-4B3F-80FF-2464ACF8F3C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5814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10735-A2CF-4A14-AC1A-6F47F3C6B1D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4115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7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A7E5471-F0EC-4B3C-9334-6645205E707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1649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E33EE30-1825-4F5E-AFA7-3467BDD0316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Espaço Reservado para Rodapé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3279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09FA59F-A2BC-4973-99FA-AC3FB63EF92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92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69BEB-7CA4-44DF-A11E-89223215318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4631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E23D5B3-97A9-498D-A27F-A8294EDD6C3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2470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45FC4-2B4F-453F-9BB1-FF24D3CA3FF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6913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tângulo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9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A379E590-838D-4634-94C1-79D8188229E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98412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  <a:endParaRPr lang="en-US" altLang="pt-BR" smtClean="0"/>
          </a:p>
        </p:txBody>
      </p:sp>
      <p:sp>
        <p:nvSpPr>
          <p:cNvPr id="1027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  <a:endParaRPr lang="en-US" altLang="pt-BR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tângulo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255034E6-6FF5-4879-9422-9948A62F50E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06" r:id="rId2"/>
    <p:sldLayoutId id="2147483914" r:id="rId3"/>
    <p:sldLayoutId id="2147483915" r:id="rId4"/>
    <p:sldLayoutId id="2147483916" r:id="rId5"/>
    <p:sldLayoutId id="2147483907" r:id="rId6"/>
    <p:sldLayoutId id="2147483917" r:id="rId7"/>
    <p:sldLayoutId id="2147483908" r:id="rId8"/>
    <p:sldLayoutId id="2147483918" r:id="rId9"/>
    <p:sldLayoutId id="2147483909" r:id="rId10"/>
    <p:sldLayoutId id="2147483919" r:id="rId11"/>
    <p:sldLayoutId id="2147483910" r:id="rId12"/>
    <p:sldLayoutId id="2147483911" r:id="rId13"/>
    <p:sldLayoutId id="214748391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/>
          </p:cNvSpPr>
          <p:nvPr>
            <p:ph type="ctrTitle"/>
          </p:nvPr>
        </p:nvSpPr>
        <p:spPr>
          <a:xfrm>
            <a:off x="539552" y="0"/>
            <a:ext cx="7918648" cy="1470025"/>
          </a:xfrm>
        </p:spPr>
        <p:txBody>
          <a:bodyPr/>
          <a:lstStyle/>
          <a:p>
            <a:pPr>
              <a:defRPr/>
            </a:pPr>
            <a:r>
              <a:rPr lang="pt-BR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PTR 5917 – ITS</a:t>
            </a:r>
          </a:p>
        </p:txBody>
      </p:sp>
      <p:sp>
        <p:nvSpPr>
          <p:cNvPr id="154627" name="Rectangle 3"/>
          <p:cNvSpPr>
            <a:spLocks noGrp="1"/>
          </p:cNvSpPr>
          <p:nvPr>
            <p:ph type="subTitle" idx="1"/>
          </p:nvPr>
        </p:nvSpPr>
        <p:spPr>
          <a:xfrm>
            <a:off x="1371600" y="1989138"/>
            <a:ext cx="6400800" cy="3816350"/>
          </a:xfrm>
        </p:spPr>
        <p:txBody>
          <a:bodyPr/>
          <a:lstStyle/>
          <a:p>
            <a:pPr>
              <a:defRPr/>
            </a:pPr>
            <a:endParaRPr lang="pt-BR" sz="33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pt-BR" sz="33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Sistemas “Inteligentes” de Transportes (ITS)</a:t>
            </a:r>
          </a:p>
          <a:p>
            <a:pPr>
              <a:defRPr/>
            </a:pPr>
            <a:r>
              <a:rPr lang="pt-BR" sz="33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</a:t>
            </a:r>
            <a:r>
              <a:rPr lang="pt-BR" sz="33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Intelligent</a:t>
            </a:r>
            <a:r>
              <a:rPr lang="pt-BR" sz="33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33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Transport</a:t>
            </a:r>
            <a:r>
              <a:rPr lang="pt-BR" sz="33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Systems]</a:t>
            </a:r>
          </a:p>
          <a:p>
            <a:pPr>
              <a:defRPr/>
            </a:pPr>
            <a:endParaRPr lang="pt-BR" sz="33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130"/>
          <p:cNvSpPr txBox="1">
            <a:spLocks noChangeArrowheads="1"/>
          </p:cNvSpPr>
          <p:nvPr/>
        </p:nvSpPr>
        <p:spPr bwMode="auto">
          <a:xfrm>
            <a:off x="395288" y="116632"/>
            <a:ext cx="83534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Calendário </a:t>
            </a:r>
            <a:r>
              <a:rPr lang="pt-B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– Novembro </a:t>
            </a:r>
            <a:r>
              <a:rPr lang="pt-B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</a:t>
            </a: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v. </a:t>
            </a:r>
            <a:r>
              <a:rPr lang="pt-B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13.9.17)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38243" name="Line 1131"/>
          <p:cNvSpPr>
            <a:spLocks noChangeShapeType="1"/>
          </p:cNvSpPr>
          <p:nvPr/>
        </p:nvSpPr>
        <p:spPr bwMode="auto">
          <a:xfrm>
            <a:off x="1524000" y="990600"/>
            <a:ext cx="6172200" cy="0"/>
          </a:xfrm>
          <a:prstGeom prst="line">
            <a:avLst/>
          </a:prstGeom>
          <a:noFill/>
          <a:ln w="38100">
            <a:pattFill prst="pct50">
              <a:fgClr>
                <a:schemeClr val="accent2"/>
              </a:fgClr>
              <a:bgClr>
                <a:srgbClr val="FFFFFF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graphicFrame>
        <p:nvGraphicFramePr>
          <p:cNvPr id="19556" name="Group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988444"/>
              </p:ext>
            </p:extLst>
          </p:nvPr>
        </p:nvGraphicFramePr>
        <p:xfrm>
          <a:off x="287334" y="620688"/>
          <a:ext cx="8569332" cy="6228681"/>
        </p:xfrm>
        <a:graphic>
          <a:graphicData uri="http://schemas.openxmlformats.org/drawingml/2006/table">
            <a:tbl>
              <a:tblPr/>
              <a:tblGrid>
                <a:gridCol w="936104"/>
                <a:gridCol w="1152128"/>
                <a:gridCol w="1512168"/>
                <a:gridCol w="4968932"/>
              </a:tblGrid>
              <a:tr h="4342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Data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Aula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Parte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Tema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1886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01/11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8.1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3C - 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Gerenciamento de Frotas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[</a:t>
                      </a: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CVO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]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Transporte sob Demanda. Processos relacionados ao Veículo Comercial (Baldeações Modais). Gerenciamento de Frotas para o Transporte de Cargas. </a:t>
                      </a:r>
                      <a:endParaRPr kumimoji="0" lang="pt-BR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5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8.2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6 - Exemplos de Aplicações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ITS aplicado na distribuição de mercadorias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05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8.3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         10 - Laboratórios</a:t>
                      </a:r>
                      <a:endParaRPr kumimoji="0" lang="pt-BR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6FA1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Laboratório com o Software de </a:t>
                      </a:r>
                      <a:r>
                        <a:rPr kumimoji="0" lang="pt-BR" sz="18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Microssimulação</a:t>
                      </a: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 (VISSIM + VISVAP)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(Lab ITS09)</a:t>
                      </a:r>
                      <a:endParaRPr kumimoji="0" lang="pt-BR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6FA1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501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08/11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9.1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 10 - Laboratórios</a:t>
                      </a: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Priorização Semafórica (TSP)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188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9.2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 10 - Laboratórios</a:t>
                      </a:r>
                      <a:endParaRPr kumimoji="0" lang="pt-BR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0" lang="pt-BR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pt-B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Planejamento de Transportes e </a:t>
                      </a:r>
                    </a:p>
                    <a:p>
                      <a:r>
                        <a:rPr kumimoji="0" lang="pt-B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Modelagem Macroscópica de Tráfego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094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9.3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         10 - Laboratórios</a:t>
                      </a:r>
                      <a:endParaRPr kumimoji="0" lang="pt-BR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6FA1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Laboratório com o Software de </a:t>
                      </a:r>
                      <a:r>
                        <a:rPr kumimoji="0" lang="pt-BR" sz="1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Macromodelos</a:t>
                      </a:r>
                      <a:r>
                        <a:rPr kumimoji="0" lang="pt-BR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 (VISUM): Construção da Rede </a:t>
                      </a: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Viária (</a:t>
                      </a:r>
                      <a:r>
                        <a:rPr kumimoji="0" lang="pt-BR" sz="18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Lab</a:t>
                      </a: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 ITS10)</a:t>
                      </a:r>
                      <a:endParaRPr kumimoji="0" lang="pt-BR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6FA1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676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130"/>
          <p:cNvSpPr txBox="1">
            <a:spLocks noChangeArrowheads="1"/>
          </p:cNvSpPr>
          <p:nvPr/>
        </p:nvSpPr>
        <p:spPr bwMode="auto">
          <a:xfrm>
            <a:off x="395288" y="116632"/>
            <a:ext cx="83534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Calendário </a:t>
            </a:r>
            <a:r>
              <a:rPr lang="pt-B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– Novembro </a:t>
            </a:r>
            <a:r>
              <a:rPr lang="pt-B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</a:t>
            </a: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v. </a:t>
            </a:r>
            <a:r>
              <a:rPr lang="pt-B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13.9.17)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38243" name="Line 1131"/>
          <p:cNvSpPr>
            <a:spLocks noChangeShapeType="1"/>
          </p:cNvSpPr>
          <p:nvPr/>
        </p:nvSpPr>
        <p:spPr bwMode="auto">
          <a:xfrm>
            <a:off x="1524000" y="990600"/>
            <a:ext cx="6172200" cy="0"/>
          </a:xfrm>
          <a:prstGeom prst="line">
            <a:avLst/>
          </a:prstGeom>
          <a:noFill/>
          <a:ln w="38100">
            <a:pattFill prst="pct50">
              <a:fgClr>
                <a:schemeClr val="accent2"/>
              </a:fgClr>
              <a:bgClr>
                <a:srgbClr val="FFFFFF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graphicFrame>
        <p:nvGraphicFramePr>
          <p:cNvPr id="19556" name="Group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465209"/>
              </p:ext>
            </p:extLst>
          </p:nvPr>
        </p:nvGraphicFramePr>
        <p:xfrm>
          <a:off x="287334" y="693532"/>
          <a:ext cx="8569332" cy="5987034"/>
        </p:xfrm>
        <a:graphic>
          <a:graphicData uri="http://schemas.openxmlformats.org/drawingml/2006/table">
            <a:tbl>
              <a:tblPr/>
              <a:tblGrid>
                <a:gridCol w="936104"/>
                <a:gridCol w="1152128"/>
                <a:gridCol w="1512168"/>
                <a:gridCol w="4968932"/>
              </a:tblGrid>
              <a:tr h="4173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Data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Aula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Parte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Tema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108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22/11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10.1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5 - Tarifação Variável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[EFC / ETC]</a:t>
                      </a: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Arrecadação / Validação e “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Clearing”.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Cenário Interurbano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- Pagamento Eletrônico de Pedágio.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Cenário Urbano -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Geração e Distribuição (dos créditos eletrônicos). Controle de Benefícios.</a:t>
                      </a: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228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10.2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6 - Exemplos de Aplicações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ITS aplicado em portos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502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10.3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         10 - Laboratórios</a:t>
                      </a:r>
                      <a:endParaRPr kumimoji="0" lang="pt-BR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6FA1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Laboratório com o Software de </a:t>
                      </a:r>
                      <a:r>
                        <a:rPr kumimoji="0" lang="pt-BR" sz="18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Macromodelos</a:t>
                      </a: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 (VISUM): Carregamento da rede </a:t>
                      </a: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(Lab ITS11)</a:t>
                      </a:r>
                      <a:endParaRPr kumimoji="0" lang="pt-BR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6FA1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929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29/11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11.1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9 –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Projeto Temático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Apresentação de Artigos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92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11.2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9 –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Projeto Temático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Apresentação de Artigos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90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11.3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         10 - Laboratórios</a:t>
                      </a:r>
                      <a:endParaRPr kumimoji="0" lang="pt-BR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6FA1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Laboratório com o Software de </a:t>
                      </a:r>
                      <a:r>
                        <a:rPr kumimoji="0" lang="pt-BR" sz="1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Macromodelos</a:t>
                      </a:r>
                      <a:r>
                        <a:rPr kumimoji="0" lang="pt-BR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 (VISUM):  Formulação de Cenários e Implantação de Melhorias na Rede de Transporte </a:t>
                      </a: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Público (</a:t>
                      </a:r>
                      <a:r>
                        <a:rPr kumimoji="0" lang="pt-BR" sz="18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Lab</a:t>
                      </a: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 ITS12)</a:t>
                      </a:r>
                      <a:endParaRPr kumimoji="0" lang="pt-BR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6FA1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130"/>
          <p:cNvSpPr txBox="1">
            <a:spLocks noChangeArrowheads="1"/>
          </p:cNvSpPr>
          <p:nvPr/>
        </p:nvSpPr>
        <p:spPr bwMode="auto">
          <a:xfrm>
            <a:off x="395288" y="116632"/>
            <a:ext cx="83534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Calendário </a:t>
            </a:r>
            <a:r>
              <a:rPr lang="pt-B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– Dezembro </a:t>
            </a:r>
            <a:r>
              <a:rPr lang="pt-B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</a:t>
            </a: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v. </a:t>
            </a:r>
            <a:r>
              <a:rPr lang="pt-B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13.9.17)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38243" name="Line 1131"/>
          <p:cNvSpPr>
            <a:spLocks noChangeShapeType="1"/>
          </p:cNvSpPr>
          <p:nvPr/>
        </p:nvSpPr>
        <p:spPr bwMode="auto">
          <a:xfrm>
            <a:off x="1524000" y="990600"/>
            <a:ext cx="6172200" cy="0"/>
          </a:xfrm>
          <a:prstGeom prst="line">
            <a:avLst/>
          </a:prstGeom>
          <a:noFill/>
          <a:ln w="38100">
            <a:pattFill prst="pct50">
              <a:fgClr>
                <a:schemeClr val="accent2"/>
              </a:fgClr>
              <a:bgClr>
                <a:srgbClr val="FFFFFF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graphicFrame>
        <p:nvGraphicFramePr>
          <p:cNvPr id="19556" name="Group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567846"/>
              </p:ext>
            </p:extLst>
          </p:nvPr>
        </p:nvGraphicFramePr>
        <p:xfrm>
          <a:off x="287334" y="693532"/>
          <a:ext cx="8569332" cy="5173158"/>
        </p:xfrm>
        <a:graphic>
          <a:graphicData uri="http://schemas.openxmlformats.org/drawingml/2006/table">
            <a:tbl>
              <a:tblPr/>
              <a:tblGrid>
                <a:gridCol w="936104"/>
                <a:gridCol w="1152128"/>
                <a:gridCol w="1512168"/>
                <a:gridCol w="4968932"/>
              </a:tblGrid>
              <a:tr h="4173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Data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Aula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Parte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Tema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108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06/12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12.1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9 –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Projeto Temático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Apresentação de Artigos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228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12.2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9 –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Projeto Temático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Apresentação de Artigos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502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12.3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9 –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Projeto Temático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Apresentação de Artigos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929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13/12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13.1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PROVA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Conteúdo: Partes 1 até 10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92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13.2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PROVA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Conteúdo: Partes 1 até 10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90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13.3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PROVA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Conteúdo: Partes 1 até 10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753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pt-B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Fundamentos de ITS</a:t>
            </a:r>
          </a:p>
        </p:txBody>
      </p:sp>
      <p:sp>
        <p:nvSpPr>
          <p:cNvPr id="132099" name="Rectangle 3"/>
          <p:cNvSpPr>
            <a:spLocks noGrp="1"/>
          </p:cNvSpPr>
          <p:nvPr>
            <p:ph type="subTitle" idx="1"/>
          </p:nvPr>
        </p:nvSpPr>
        <p:spPr>
          <a:xfrm>
            <a:off x="1371600" y="1989138"/>
            <a:ext cx="6400800" cy="3816350"/>
          </a:xfrm>
        </p:spPr>
        <p:txBody>
          <a:bodyPr/>
          <a:lstStyle/>
          <a:p>
            <a:endParaRPr lang="pt-BR" altLang="pt-BR" sz="4500" dirty="0" smtClean="0"/>
          </a:p>
          <a:p>
            <a:r>
              <a:rPr lang="pt-BR" altLang="pt-BR" sz="3700" dirty="0" smtClean="0"/>
              <a:t>Sobre a disciplina: </a:t>
            </a:r>
          </a:p>
          <a:p>
            <a:r>
              <a:rPr lang="pt-BR" altLang="pt-BR" sz="3700" dirty="0" smtClean="0"/>
              <a:t>Macro Temas e </a:t>
            </a:r>
          </a:p>
          <a:p>
            <a:r>
              <a:rPr lang="pt-BR" altLang="pt-BR" sz="3700" dirty="0" smtClean="0"/>
              <a:t>Calendário Proposto (v_13.9.17)</a:t>
            </a:r>
            <a:endParaRPr lang="pt-BR" altLang="pt-BR" sz="4500" dirty="0" smtClean="0"/>
          </a:p>
          <a:p>
            <a:endParaRPr lang="pt-BR" altLang="pt-BR" sz="4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Text Box 1130"/>
          <p:cNvSpPr txBox="1">
            <a:spLocks noChangeArrowheads="1"/>
          </p:cNvSpPr>
          <p:nvPr/>
        </p:nvSpPr>
        <p:spPr bwMode="auto">
          <a:xfrm>
            <a:off x="395288" y="381000"/>
            <a:ext cx="8353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pt-BR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Macro-Programação</a:t>
            </a:r>
            <a: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: “Fundamentos ITS”</a:t>
            </a:r>
            <a:endParaRPr 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34147" name="Line 1131"/>
          <p:cNvSpPr>
            <a:spLocks noChangeShapeType="1"/>
          </p:cNvSpPr>
          <p:nvPr/>
        </p:nvSpPr>
        <p:spPr bwMode="auto">
          <a:xfrm>
            <a:off x="1524000" y="990600"/>
            <a:ext cx="6172200" cy="0"/>
          </a:xfrm>
          <a:prstGeom prst="line">
            <a:avLst/>
          </a:prstGeom>
          <a:noFill/>
          <a:ln w="38100">
            <a:pattFill prst="pct50">
              <a:fgClr>
                <a:schemeClr val="accent2"/>
              </a:fgClr>
              <a:bgClr>
                <a:srgbClr val="FFFFFF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graphicFrame>
        <p:nvGraphicFramePr>
          <p:cNvPr id="285722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94716"/>
              </p:ext>
            </p:extLst>
          </p:nvPr>
        </p:nvGraphicFramePr>
        <p:xfrm>
          <a:off x="323850" y="1268413"/>
          <a:ext cx="8569325" cy="5486400"/>
        </p:xfrm>
        <a:graphic>
          <a:graphicData uri="http://schemas.openxmlformats.org/drawingml/2006/table">
            <a:tbl>
              <a:tblPr/>
              <a:tblGrid>
                <a:gridCol w="1800225"/>
                <a:gridCol w="1911350"/>
                <a:gridCol w="4857750"/>
              </a:tblGrid>
              <a:tr h="935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Parte 1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Introdução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Planejamento da Disciplina. Pacotes de Serviços (e Funções) ITS.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Arcabouço Conceitual e Metodológico - Arquiteturas ITS. Informações ao Usuário [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ITIS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]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7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Parte 2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Gerenciamento de Tráfego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[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IHS / ITMS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]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Cenário Interurbano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-  Supervisão Aplicada as Rodovias. Fiscalização do cumprimento de regras de trânsito. Serviços de Apoio aos Usuários (SAU).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Cenário Urbano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- Gerenciamento de Incidentes.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Controle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do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Fluxo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e 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da Demanda.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Parte 3</a:t>
                      </a: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     Gerenciamento de Frotas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[</a:t>
                      </a: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IPTS, CVO</a:t>
                      </a: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]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Cenário Urbano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Operação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do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Transporte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Público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(TP) de “Rota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Fixa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”. 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Gestão de Frotas e dos Serviços Prestados. Prevenção e Segurança.  Coordenação Multimodos.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BRTs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(Bus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Rapid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Transit)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Transporte sob Demanda. Processos relacionados ao Veículo Comercial (Baldeações Modais). Gerenciamento de Frotas para o Transporte de Cargas.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Text Box 1130"/>
          <p:cNvSpPr txBox="1">
            <a:spLocks noChangeArrowheads="1"/>
          </p:cNvSpPr>
          <p:nvPr/>
        </p:nvSpPr>
        <p:spPr bwMode="auto">
          <a:xfrm>
            <a:off x="395288" y="381000"/>
            <a:ext cx="8353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pt-BR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Macro-Programação</a:t>
            </a:r>
            <a:r>
              <a:rPr lang="pt-B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: “Fundamentos ITS”</a:t>
            </a:r>
            <a:endParaRPr 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36195" name="Line 1131"/>
          <p:cNvSpPr>
            <a:spLocks noChangeShapeType="1"/>
          </p:cNvSpPr>
          <p:nvPr/>
        </p:nvSpPr>
        <p:spPr bwMode="auto">
          <a:xfrm>
            <a:off x="1524000" y="990600"/>
            <a:ext cx="6172200" cy="0"/>
          </a:xfrm>
          <a:prstGeom prst="line">
            <a:avLst/>
          </a:prstGeom>
          <a:noFill/>
          <a:ln w="38100">
            <a:pattFill prst="pct50">
              <a:fgClr>
                <a:schemeClr val="accent2"/>
              </a:fgClr>
              <a:bgClr>
                <a:srgbClr val="FFFFFF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graphicFrame>
        <p:nvGraphicFramePr>
          <p:cNvPr id="28774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426995"/>
              </p:ext>
            </p:extLst>
          </p:nvPr>
        </p:nvGraphicFramePr>
        <p:xfrm>
          <a:off x="323850" y="1767606"/>
          <a:ext cx="8569325" cy="4757738"/>
        </p:xfrm>
        <a:graphic>
          <a:graphicData uri="http://schemas.openxmlformats.org/drawingml/2006/table">
            <a:tbl>
              <a:tblPr/>
              <a:tblGrid>
                <a:gridCol w="1800225"/>
                <a:gridCol w="1911350"/>
                <a:gridCol w="485775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Parte 4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Coordenação de Resposta à Emergências e Desastres</a:t>
                      </a: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Transporte de Cargas Perigosas (HAZMAT). Tratamento de </a:t>
                      </a: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Incidentes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 - categorizados como </a:t>
                      </a: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emergência.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Atividades, baseadas no transporte rodoviário, em </a:t>
                      </a: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resposta a desastres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7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Parte 5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Tarifação Variável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[</a:t>
                      </a: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EFC / ETC</a:t>
                      </a: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]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Arrecadação / Validação e “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Clearing”.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Cenário Interurbano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- Pagamento Eletrônico de Pedágio.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Cenário Urbano -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Geração e Distribuição (dos créditos eletrônicos). Controle de Benefícios.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Parte 6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Exemplos de Aplicações 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ITS aplicado em Grandes Eventos, Portos e na Distribuição </a:t>
                      </a: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de Mercadorias 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3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Parte 7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Próxima Geração de ITS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ITS Colaborativo (ITS-C)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Text Box 1130"/>
          <p:cNvSpPr txBox="1">
            <a:spLocks noChangeArrowheads="1"/>
          </p:cNvSpPr>
          <p:nvPr/>
        </p:nvSpPr>
        <p:spPr bwMode="auto">
          <a:xfrm>
            <a:off x="395288" y="381000"/>
            <a:ext cx="8353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pt-BR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Macro-Programação</a:t>
            </a:r>
            <a:r>
              <a:rPr lang="pt-B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: “Fundamentos ITS”</a:t>
            </a:r>
            <a:endParaRPr 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36195" name="Line 1131"/>
          <p:cNvSpPr>
            <a:spLocks noChangeShapeType="1"/>
          </p:cNvSpPr>
          <p:nvPr/>
        </p:nvSpPr>
        <p:spPr bwMode="auto">
          <a:xfrm>
            <a:off x="1524000" y="990600"/>
            <a:ext cx="6172200" cy="0"/>
          </a:xfrm>
          <a:prstGeom prst="line">
            <a:avLst/>
          </a:prstGeom>
          <a:noFill/>
          <a:ln w="38100">
            <a:pattFill prst="pct50">
              <a:fgClr>
                <a:schemeClr val="accent2"/>
              </a:fgClr>
              <a:bgClr>
                <a:srgbClr val="FFFFFF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graphicFrame>
        <p:nvGraphicFramePr>
          <p:cNvPr id="28774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964752"/>
              </p:ext>
            </p:extLst>
          </p:nvPr>
        </p:nvGraphicFramePr>
        <p:xfrm>
          <a:off x="323850" y="1865038"/>
          <a:ext cx="8569325" cy="2932114"/>
        </p:xfrm>
        <a:graphic>
          <a:graphicData uri="http://schemas.openxmlformats.org/drawingml/2006/table">
            <a:tbl>
              <a:tblPr/>
              <a:tblGrid>
                <a:gridCol w="1800225"/>
                <a:gridCol w="1911350"/>
                <a:gridCol w="4857750"/>
              </a:tblGrid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Parte 8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Apresentações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Temas diversos 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3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Parte 9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Projeto Integrado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Proposição de “intervenções tecnológicas - ITS” visando a “melhoria da operação”. 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3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Parte 10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Laboratórios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Objetos Móveis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577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130"/>
          <p:cNvSpPr txBox="1">
            <a:spLocks noChangeArrowheads="1"/>
          </p:cNvSpPr>
          <p:nvPr/>
        </p:nvSpPr>
        <p:spPr bwMode="auto">
          <a:xfrm>
            <a:off x="395288" y="116632"/>
            <a:ext cx="83534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Calendário </a:t>
            </a:r>
            <a:r>
              <a:rPr lang="pt-B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– Setembro </a:t>
            </a:r>
            <a:r>
              <a:rPr lang="pt-B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</a:t>
            </a: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v. </a:t>
            </a:r>
            <a:r>
              <a:rPr lang="pt-B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13.9.17)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38243" name="Line 1131"/>
          <p:cNvSpPr>
            <a:spLocks noChangeShapeType="1"/>
          </p:cNvSpPr>
          <p:nvPr/>
        </p:nvSpPr>
        <p:spPr bwMode="auto">
          <a:xfrm>
            <a:off x="1524000" y="990600"/>
            <a:ext cx="6172200" cy="0"/>
          </a:xfrm>
          <a:prstGeom prst="line">
            <a:avLst/>
          </a:prstGeom>
          <a:noFill/>
          <a:ln w="38100">
            <a:pattFill prst="pct50">
              <a:fgClr>
                <a:schemeClr val="accent2"/>
              </a:fgClr>
              <a:bgClr>
                <a:srgbClr val="FFFFFF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graphicFrame>
        <p:nvGraphicFramePr>
          <p:cNvPr id="19556" name="Group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349177"/>
              </p:ext>
            </p:extLst>
          </p:nvPr>
        </p:nvGraphicFramePr>
        <p:xfrm>
          <a:off x="287334" y="1196752"/>
          <a:ext cx="8569332" cy="5489768"/>
        </p:xfrm>
        <a:graphic>
          <a:graphicData uri="http://schemas.openxmlformats.org/drawingml/2006/table">
            <a:tbl>
              <a:tblPr/>
              <a:tblGrid>
                <a:gridCol w="936104"/>
                <a:gridCol w="1152128"/>
                <a:gridCol w="1512168"/>
                <a:gridCol w="4968932"/>
              </a:tblGrid>
              <a:tr h="4173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Data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Aula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Parte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Tema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108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13/09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1.1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1A - Introdução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Planejamento da Disciplina – Considerações, Definição. Pacotes de Serviços (e Funções) ITS. Arquiteturas ITS.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228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1.2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1B - Modelagem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Arcabouço Conceitual e Metodológico – Modelagem utilizada nas Arquiteturas ITS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502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1.3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         10 - Laboratórios</a:t>
                      </a:r>
                      <a:endParaRPr kumimoji="0" lang="pt-BR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6FA1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Objetos Móveis: Manipulação de Banco de Dados </a:t>
                      </a: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(Lab ITS01)</a:t>
                      </a:r>
                      <a:endParaRPr kumimoji="0" lang="pt-BR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6FA1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929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20/09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2.1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1C –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Informações ao Usuário [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ATIS / ITIS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]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Informações Operacionais ao Usuário: Antes do Início da viagem (planejamento) e Durante o Transcurso da Viagem (dinâmica).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92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2.2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8 – </a:t>
                      </a:r>
                      <a:r>
                        <a:rPr kumimoji="0" lang="pt-BR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Apresentações</a:t>
                      </a:r>
                      <a:endParaRPr kumimoji="0" lang="pt-BR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Metodologia Científica /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Pesquisa em ITS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284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2.3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         10 - Laboratórios</a:t>
                      </a:r>
                      <a:endParaRPr kumimoji="0" lang="pt-BR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6FA1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Objetos Móveis: SIG Dinâmico  e Mapas Virtuais </a:t>
                      </a: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(Lab ITS02)</a:t>
                      </a:r>
                      <a:endParaRPr kumimoji="0" lang="pt-BR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6FA1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920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130"/>
          <p:cNvSpPr txBox="1">
            <a:spLocks noChangeArrowheads="1"/>
          </p:cNvSpPr>
          <p:nvPr/>
        </p:nvSpPr>
        <p:spPr bwMode="auto">
          <a:xfrm>
            <a:off x="395288" y="116632"/>
            <a:ext cx="83534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Calendário </a:t>
            </a:r>
            <a:r>
              <a:rPr lang="pt-B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– Setembro</a:t>
            </a:r>
            <a:r>
              <a:rPr lang="pt-BR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(v. </a:t>
            </a:r>
            <a:r>
              <a:rPr lang="pt-B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13.9.17)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38243" name="Line 1131"/>
          <p:cNvSpPr>
            <a:spLocks noChangeShapeType="1"/>
          </p:cNvSpPr>
          <p:nvPr/>
        </p:nvSpPr>
        <p:spPr bwMode="auto">
          <a:xfrm>
            <a:off x="1524000" y="990600"/>
            <a:ext cx="6172200" cy="0"/>
          </a:xfrm>
          <a:prstGeom prst="line">
            <a:avLst/>
          </a:prstGeom>
          <a:noFill/>
          <a:ln w="38100">
            <a:pattFill prst="pct50">
              <a:fgClr>
                <a:schemeClr val="accent2"/>
              </a:fgClr>
              <a:bgClr>
                <a:srgbClr val="FFFFFF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graphicFrame>
        <p:nvGraphicFramePr>
          <p:cNvPr id="19556" name="Group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611113"/>
              </p:ext>
            </p:extLst>
          </p:nvPr>
        </p:nvGraphicFramePr>
        <p:xfrm>
          <a:off x="394128" y="1124744"/>
          <a:ext cx="8569332" cy="3287308"/>
        </p:xfrm>
        <a:graphic>
          <a:graphicData uri="http://schemas.openxmlformats.org/drawingml/2006/table">
            <a:tbl>
              <a:tblPr/>
              <a:tblGrid>
                <a:gridCol w="936104"/>
                <a:gridCol w="1152128"/>
                <a:gridCol w="1512168"/>
                <a:gridCol w="4968932"/>
              </a:tblGrid>
              <a:tr h="451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Data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Aula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Parte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Tema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469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27/09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     3.1 </a:t>
                      </a:r>
                      <a:endParaRPr lang="pt-BR" dirty="0"/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2A –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Gerenciamento de Tráfego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[IHS / AHS]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Cenário Interurbano:  Supervisão Aplicada as Rodovias. Fiscalização dos transportes (Serviços não delegados). Serviços de Apoio aos Usuários (SAU).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0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3.2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8 – </a:t>
                      </a:r>
                      <a:r>
                        <a:rPr kumimoji="0" lang="pt-BR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Apresentações</a:t>
                      </a:r>
                      <a:endParaRPr kumimoji="0" lang="pt-BR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4457" marR="444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Mapas Conceituas</a:t>
                      </a:r>
                    </a:p>
                  </a:txBody>
                  <a:tcPr marL="44457" marR="444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650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3.3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        10 - Laboratórios</a:t>
                      </a:r>
                      <a:endParaRPr kumimoji="0" lang="pt-BR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6FA1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Laboratório com o Software de </a:t>
                      </a:r>
                      <a:r>
                        <a:rPr kumimoji="0" lang="pt-BR" sz="18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Microssimulação</a:t>
                      </a: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 (VISSIM): Construção da Rede Viária </a:t>
                      </a: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(Lab ITS03)</a:t>
                      </a:r>
                      <a:endParaRPr kumimoji="0" lang="pt-BR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6FA1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63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130"/>
          <p:cNvSpPr txBox="1">
            <a:spLocks noChangeArrowheads="1"/>
          </p:cNvSpPr>
          <p:nvPr/>
        </p:nvSpPr>
        <p:spPr bwMode="auto">
          <a:xfrm>
            <a:off x="395288" y="44624"/>
            <a:ext cx="83534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Calendário </a:t>
            </a:r>
            <a:r>
              <a:rPr lang="pt-B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– Outubro </a:t>
            </a:r>
            <a:r>
              <a:rPr lang="pt-B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</a:t>
            </a: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v. </a:t>
            </a:r>
            <a:r>
              <a:rPr lang="pt-B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13.9.17)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38243" name="Line 1131"/>
          <p:cNvSpPr>
            <a:spLocks noChangeShapeType="1"/>
          </p:cNvSpPr>
          <p:nvPr/>
        </p:nvSpPr>
        <p:spPr bwMode="auto">
          <a:xfrm>
            <a:off x="1524000" y="990600"/>
            <a:ext cx="6172200" cy="0"/>
          </a:xfrm>
          <a:prstGeom prst="line">
            <a:avLst/>
          </a:prstGeom>
          <a:noFill/>
          <a:ln w="38100">
            <a:pattFill prst="pct50">
              <a:fgClr>
                <a:schemeClr val="accent2"/>
              </a:fgClr>
              <a:bgClr>
                <a:srgbClr val="FFFFFF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graphicFrame>
        <p:nvGraphicFramePr>
          <p:cNvPr id="19556" name="Group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278917"/>
              </p:ext>
            </p:extLst>
          </p:nvPr>
        </p:nvGraphicFramePr>
        <p:xfrm>
          <a:off x="287334" y="692696"/>
          <a:ext cx="8569332" cy="6110403"/>
        </p:xfrm>
        <a:graphic>
          <a:graphicData uri="http://schemas.openxmlformats.org/drawingml/2006/table">
            <a:tbl>
              <a:tblPr/>
              <a:tblGrid>
                <a:gridCol w="936104"/>
                <a:gridCol w="1152128"/>
                <a:gridCol w="1512168"/>
                <a:gridCol w="4968932"/>
              </a:tblGrid>
              <a:tr h="4173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Data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Aula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Parte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Tema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108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04/10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4.1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2B –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Gerenciamento de Tráfego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[ITMS / ATMS]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Cenário Urbano - Gerenciamento de Incidentes.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Controle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 do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Fluxo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 e </a:t>
                      </a:r>
                      <a:r>
                        <a:rPr kumimoji="0" lang="pt-BR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da Demanda. Fiscalização do cumprimento de regras de trânsito.</a:t>
                      </a:r>
                      <a:endParaRPr kumimoji="0" lang="pt-BR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228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4.2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10 - Laboratórios</a:t>
                      </a:r>
                      <a:endParaRPr kumimoji="0" lang="pt-BR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Modelos de </a:t>
                      </a:r>
                      <a:r>
                        <a:rPr kumimoji="0" lang="pt-BR" sz="18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Microssimulação</a:t>
                      </a: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kumimoji="0" lang="pt-BR" sz="18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Wiedemann</a:t>
                      </a: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502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4.3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         10 - Laboratórios</a:t>
                      </a:r>
                      <a:endParaRPr kumimoji="0" lang="pt-BR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6FA1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Laboratório com o Software de </a:t>
                      </a:r>
                      <a:r>
                        <a:rPr kumimoji="0" lang="pt-BR" sz="18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Microssimulação</a:t>
                      </a: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 (VISSIM): Calibração e carregamento da rede </a:t>
                      </a: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(Lab ITS04)</a:t>
                      </a:r>
                      <a:endParaRPr kumimoji="0" lang="pt-BR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6FA1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929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11/10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5.1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4 - Coordenação de Resposta à Emergências e Desastres</a:t>
                      </a:r>
                      <a:endParaRPr lang="pt-BR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Transporte de Cargas Perigosas (HAZMAT). Tratamento de Incidentes  - categorizados como </a:t>
                      </a: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emergência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. Atividades, baseadas no transporte rodoviário, em resposta a </a:t>
                      </a: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desastres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92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5.2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6 - Exemplos de Aplicações 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ITS em Grandes Eventos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284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5.3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         10 - Laboratórios</a:t>
                      </a:r>
                      <a:endParaRPr kumimoji="0" lang="pt-BR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6FA1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Laboratório com o Software de </a:t>
                      </a:r>
                      <a:r>
                        <a:rPr kumimoji="0" lang="pt-BR" sz="18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Microssimulação</a:t>
                      </a: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 (VISSIM): Formulação de Cenários e Implantação de Melhorias na Rede de Transporte Público </a:t>
                      </a: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(Lab ITS05)</a:t>
                      </a:r>
                      <a:endParaRPr kumimoji="0" lang="pt-BR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6FA1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994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130"/>
          <p:cNvSpPr txBox="1">
            <a:spLocks noChangeArrowheads="1"/>
          </p:cNvSpPr>
          <p:nvPr/>
        </p:nvSpPr>
        <p:spPr bwMode="auto">
          <a:xfrm>
            <a:off x="395288" y="313492"/>
            <a:ext cx="83534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Calendário </a:t>
            </a:r>
            <a:r>
              <a:rPr lang="pt-B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– Outubro </a:t>
            </a:r>
            <a:r>
              <a:rPr lang="pt-B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</a:t>
            </a: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v. </a:t>
            </a:r>
            <a:r>
              <a:rPr lang="pt-B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13.9.17)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38243" name="Line 1131"/>
          <p:cNvSpPr>
            <a:spLocks noChangeShapeType="1"/>
          </p:cNvSpPr>
          <p:nvPr/>
        </p:nvSpPr>
        <p:spPr bwMode="auto">
          <a:xfrm>
            <a:off x="1524000" y="990600"/>
            <a:ext cx="6172200" cy="0"/>
          </a:xfrm>
          <a:prstGeom prst="line">
            <a:avLst/>
          </a:prstGeom>
          <a:noFill/>
          <a:ln w="38100">
            <a:pattFill prst="pct50">
              <a:fgClr>
                <a:schemeClr val="accent2"/>
              </a:fgClr>
              <a:bgClr>
                <a:srgbClr val="FFFFFF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graphicFrame>
        <p:nvGraphicFramePr>
          <p:cNvPr id="19556" name="Group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731254"/>
              </p:ext>
            </p:extLst>
          </p:nvPr>
        </p:nvGraphicFramePr>
        <p:xfrm>
          <a:off x="287334" y="1077117"/>
          <a:ext cx="8569332" cy="5711947"/>
        </p:xfrm>
        <a:graphic>
          <a:graphicData uri="http://schemas.openxmlformats.org/drawingml/2006/table">
            <a:tbl>
              <a:tblPr/>
              <a:tblGrid>
                <a:gridCol w="936104"/>
                <a:gridCol w="1152128"/>
                <a:gridCol w="1512168"/>
                <a:gridCol w="4968932"/>
              </a:tblGrid>
              <a:tr h="4173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Data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Aula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Parte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Tema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108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18/10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6.1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3A - 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Gerenciamento de Frotas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[</a:t>
                      </a: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APTS / IPTS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]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Operação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do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Transporte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Público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Coletivo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de “Rota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Fixa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”. 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BRT (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Bus </a:t>
                      </a:r>
                      <a:r>
                        <a:rPr kumimoji="0" lang="pt-B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Rapid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Transit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pt-BR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. 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Coordenação Multimodos. </a:t>
                      </a:r>
                      <a:endParaRPr kumimoji="0" lang="pt-BR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228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6.2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7 - 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Próxima Geração de ITS</a:t>
                      </a: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ADAS</a:t>
                      </a:r>
                      <a:r>
                        <a:rPr kumimoji="0" lang="pt-BR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kumimoji="0" lang="pt-BR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IoT</a:t>
                      </a:r>
                      <a:r>
                        <a:rPr kumimoji="0" lang="pt-BR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 / Data Science)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502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6.3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         10 - Laboratórios</a:t>
                      </a:r>
                      <a:endParaRPr kumimoji="0" lang="pt-BR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6FA1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Laboratório com o Software de </a:t>
                      </a:r>
                      <a:r>
                        <a:rPr kumimoji="0" lang="pt-BR" sz="18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Microssimulação</a:t>
                      </a: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 (VISSIM + VISWALK): Pedestres em Terminais </a:t>
                      </a: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(Lab ITS07)</a:t>
                      </a:r>
                      <a:endParaRPr kumimoji="0" lang="pt-BR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6FA1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929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25/10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7.1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3B - 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Gerenciamento de Frotas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[</a:t>
                      </a: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APTS / IPTS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]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Operação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do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Transporte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Público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Coletivo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de “Rota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Fixa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”. 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P</a:t>
                      </a:r>
                      <a:r>
                        <a:rPr kumimoji="0" lang="pt-BR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revenção</a:t>
                      </a:r>
                      <a:r>
                        <a:rPr kumimoji="0" lang="pt-BR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 e Segurança.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Gestão de Frotas e dos Serviços Prestados. </a:t>
                      </a:r>
                      <a:endParaRPr kumimoji="0" lang="pt-BR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92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7.2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7 - 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Próxima Geração de ITS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Veículos Autônomos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7.3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         10 - Laboratórios</a:t>
                      </a:r>
                      <a:endParaRPr kumimoji="0" lang="pt-BR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6FA1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Laboratório com o Software de </a:t>
                      </a:r>
                      <a:r>
                        <a:rPr kumimoji="0" lang="pt-BR" sz="18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Microssimulação</a:t>
                      </a:r>
                      <a:r>
                        <a:rPr kumimoji="0" lang="pt-B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 (VISSIM): Faixas de Ultrapassagem </a:t>
                      </a: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6FA1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+mn-ea"/>
                          <a:cs typeface="Times New Roman" pitchFamily="18" charset="0"/>
                        </a:rPr>
                        <a:t>(Lab ITS08)</a:t>
                      </a:r>
                      <a:endParaRPr kumimoji="0" lang="pt-BR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6FA1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492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o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7170</TotalTime>
  <Words>1165</Words>
  <Application>Microsoft Office PowerPoint</Application>
  <PresentationFormat>Apresentação na tela (4:3)</PresentationFormat>
  <Paragraphs>251</Paragraphs>
  <Slides>12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9" baseType="lpstr">
      <vt:lpstr>Arial</vt:lpstr>
      <vt:lpstr>Calibri</vt:lpstr>
      <vt:lpstr>Times New Roman</vt:lpstr>
      <vt:lpstr>Tw Cen MT</vt:lpstr>
      <vt:lpstr>Wingdings</vt:lpstr>
      <vt:lpstr>Wingdings 2</vt:lpstr>
      <vt:lpstr>Mediano</vt:lpstr>
      <vt:lpstr>PTR 5917 – ITS</vt:lpstr>
      <vt:lpstr>Fundamentos de ITS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***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***</dc:creator>
  <cp:lastModifiedBy>User</cp:lastModifiedBy>
  <cp:revision>192</cp:revision>
  <dcterms:created xsi:type="dcterms:W3CDTF">2005-03-07T11:25:49Z</dcterms:created>
  <dcterms:modified xsi:type="dcterms:W3CDTF">2017-09-12T15:28:23Z</dcterms:modified>
</cp:coreProperties>
</file>