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p4" ContentType="video/unknown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  <p:sldMasterId id="2147483730" r:id="rId4"/>
    <p:sldMasterId id="2147483742" r:id="rId5"/>
  </p:sldMasterIdLst>
  <p:notesMasterIdLst>
    <p:notesMasterId r:id="rId55"/>
  </p:notesMasterIdLst>
  <p:sldIdLst>
    <p:sldId id="381" r:id="rId6"/>
    <p:sldId id="382" r:id="rId7"/>
    <p:sldId id="290" r:id="rId8"/>
    <p:sldId id="373" r:id="rId9"/>
    <p:sldId id="374" r:id="rId10"/>
    <p:sldId id="375" r:id="rId11"/>
    <p:sldId id="376" r:id="rId12"/>
    <p:sldId id="378" r:id="rId13"/>
    <p:sldId id="377" r:id="rId14"/>
    <p:sldId id="379" r:id="rId15"/>
    <p:sldId id="380" r:id="rId16"/>
    <p:sldId id="348" r:id="rId17"/>
    <p:sldId id="349" r:id="rId18"/>
    <p:sldId id="350" r:id="rId19"/>
    <p:sldId id="351" r:id="rId20"/>
    <p:sldId id="352" r:id="rId21"/>
    <p:sldId id="368" r:id="rId22"/>
    <p:sldId id="293" r:id="rId23"/>
    <p:sldId id="284" r:id="rId24"/>
    <p:sldId id="354" r:id="rId25"/>
    <p:sldId id="355" r:id="rId26"/>
    <p:sldId id="295" r:id="rId27"/>
    <p:sldId id="287" r:id="rId28"/>
    <p:sldId id="365" r:id="rId29"/>
    <p:sldId id="366" r:id="rId30"/>
    <p:sldId id="340" r:id="rId31"/>
    <p:sldId id="341" r:id="rId32"/>
    <p:sldId id="286" r:id="rId33"/>
    <p:sldId id="265" r:id="rId34"/>
    <p:sldId id="266" r:id="rId35"/>
    <p:sldId id="285" r:id="rId36"/>
    <p:sldId id="289" r:id="rId37"/>
    <p:sldId id="308" r:id="rId38"/>
    <p:sldId id="301" r:id="rId39"/>
    <p:sldId id="302" r:id="rId40"/>
    <p:sldId id="263" r:id="rId41"/>
    <p:sldId id="264" r:id="rId42"/>
    <p:sldId id="315" r:id="rId43"/>
    <p:sldId id="296" r:id="rId44"/>
    <p:sldId id="297" r:id="rId45"/>
    <p:sldId id="298" r:id="rId46"/>
    <p:sldId id="309" r:id="rId47"/>
    <p:sldId id="356" r:id="rId48"/>
    <p:sldId id="371" r:id="rId49"/>
    <p:sldId id="372" r:id="rId50"/>
    <p:sldId id="367" r:id="rId51"/>
    <p:sldId id="353" r:id="rId52"/>
    <p:sldId id="346" r:id="rId53"/>
    <p:sldId id="347" r:id="rId5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4550" autoAdjust="0"/>
  </p:normalViewPr>
  <p:slideViewPr>
    <p:cSldViewPr>
      <p:cViewPr varScale="1">
        <p:scale>
          <a:sx n="87" d="100"/>
          <a:sy n="87" d="100"/>
        </p:scale>
        <p:origin x="-16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C533BC5-EBE6-8F4C-AEDE-D0C1FCFB11D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21440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DECE6-C9A7-B541-B9A6-1AF8845579D8}" type="slidenum">
              <a:rPr lang="pt-BR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DEA926-4A72-0848-82A4-145E378039A2}" type="slidenum">
              <a:rPr lang="pt-BR"/>
              <a:pPr>
                <a:defRPr/>
              </a:pPr>
              <a:t>30</a:t>
            </a:fld>
            <a:endParaRPr lang="pt-BR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44ED13-111E-F040-8258-22877EA2105B}" type="slidenum">
              <a:rPr lang="pt-BR"/>
              <a:pPr>
                <a:defRPr/>
              </a:pPr>
              <a:t>36</a:t>
            </a:fld>
            <a:endParaRPr lang="pt-BR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0FA981-76BF-C94D-B67D-0B75482CBC37}" type="slidenum">
              <a:rPr lang="pt-BR"/>
              <a:pPr>
                <a:defRPr/>
              </a:pPr>
              <a:t>37</a:t>
            </a:fld>
            <a:endParaRPr lang="pt-BR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dirty="0" smtClean="0"/>
              <a:t>certa: 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19D6BE-2249-6247-A78E-4BBA64D9C019}" type="slidenum">
              <a:rPr lang="pt-BR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dirty="0" smtClean="0"/>
              <a:t>certa: 4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66E835-B04E-0549-97E6-70C2183CA6D4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48AEFA-5B9D-C643-BDB5-65A9A3087B3F}" type="slidenum">
              <a:rPr lang="pt-BR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6578AB-D08A-4A4E-A2A6-1927D58AAF4F}" type="slidenum">
              <a:rPr lang="pt-BR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495B67-6739-4445-B71F-FBC515681238}" type="slidenum">
              <a:rPr lang="pt-BR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dirty="0" smtClean="0"/>
              <a:t>certa:</a:t>
            </a:r>
            <a:r>
              <a:rPr lang="pt-BR" baseline="0" dirty="0" smtClean="0"/>
              <a:t> 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059CCD-6330-1743-A8A8-4667253CE4E6}" type="slidenum">
              <a:rPr lang="pt-BR" smtClean="0"/>
              <a:pPr>
                <a:defRPr/>
              </a:pPr>
              <a:t>18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520F52-8BCD-4543-B537-B2AEABCE89EB}" type="slidenum">
              <a:rPr lang="pt-BR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pt-BR">
              <a:solidFill>
                <a:prstClr val="black"/>
              </a:solidFill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dirty="0" smtClean="0"/>
              <a:t>certa: 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D41C32-2C76-DE4C-A5CA-C9F52F370D8E}" type="slidenum">
              <a:rPr lang="pt-BR">
                <a:solidFill>
                  <a:prstClr val="black"/>
                </a:solidFill>
                <a:latin typeface="Calibri"/>
              </a:rPr>
              <a:pPr>
                <a:defRPr/>
              </a:pPr>
              <a:t>24</a:t>
            </a:fld>
            <a:endParaRPr lang="pt-BR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dirty="0" smtClean="0"/>
              <a:t>1: viola cons. de momento</a:t>
            </a:r>
          </a:p>
          <a:p>
            <a:pPr>
              <a:defRPr/>
            </a:pPr>
            <a:r>
              <a:rPr lang="pt-BR" dirty="0" smtClean="0"/>
              <a:t>2: absurdo</a:t>
            </a:r>
          </a:p>
          <a:p>
            <a:pPr>
              <a:defRPr/>
            </a:pPr>
            <a:r>
              <a:rPr lang="pt-BR" dirty="0" smtClean="0"/>
              <a:t>3: viola cons. de momento</a:t>
            </a:r>
          </a:p>
          <a:p>
            <a:pPr>
              <a:defRPr/>
            </a:pPr>
            <a:r>
              <a:rPr lang="pt-BR" dirty="0" smtClean="0"/>
              <a:t>4: certo. A resultante</a:t>
            </a:r>
            <a:r>
              <a:rPr lang="pt-BR" baseline="0" dirty="0" smtClean="0"/>
              <a:t> sobre o sistema deve ser positiva (acelerando) ou nula (permitindo o deslocamento) sem desacelerar o conjunto pessoa + caixa.</a:t>
            </a:r>
            <a:endParaRPr lang="pt-BR" dirty="0" smtClean="0"/>
          </a:p>
          <a:p>
            <a:pPr>
              <a:defRPr/>
            </a:pPr>
            <a:r>
              <a:rPr lang="pt-BR" dirty="0" smtClean="0"/>
              <a:t>5: falso</a:t>
            </a:r>
          </a:p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AD5838-FBDD-AC48-B1E2-49A1420E6227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pt-B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52FA17-9ED7-8344-BE3D-BBC1F0FD6C76}" type="slidenum">
              <a:rPr lang="pt-BR"/>
              <a:pPr>
                <a:defRPr/>
              </a:pPr>
              <a:t>29</a:t>
            </a:fld>
            <a:endParaRPr lang="pt-BR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3B962-FD86-3542-90C3-532FB629B47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4400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DB114-B718-BE46-B308-FF2A8DD6364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957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073DC-F751-5A46-8BFD-EDDF9EAA28C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1232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1B9A3-58A3-914F-AB58-49AF70AC8F0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2294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90243-9227-254A-8F47-A23711C1D76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3464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423F0-6C53-A74E-BF5D-C3DE87336C7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8313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421C5-745A-C741-92D9-6CBF81A4D87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5035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9F0B9-59D8-794A-8281-DB754A83E95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6988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F2309-B611-7E4A-B168-218BF790A1A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2334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06B67-570D-BE45-9C1B-3DE22A6CBB5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09199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86EF3-11EC-9C4B-876D-B2BC513790D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9189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32B1B-81B2-5B48-87C1-6828D34F22C2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5228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AD1A1-318B-B942-A3CB-8E8720AA20C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0008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1D292A-7304-D444-8EA5-24BB29101B2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1548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9C301-1B34-B34B-8DDC-60A41A5F055D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15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3887C-6E5B-0F4C-AE49-8F919F676FD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5988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AED762-FF06-7B4A-BB9B-67B9EF83B19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3404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DF089-EEE9-7E45-A2DE-0A58756EA09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60179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EE30A-2118-F74C-A8F1-94F26F81B7E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04246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E08EF0-F89F-FB42-8EB3-6B22676313C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6220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576EB-1A90-2346-B305-FAAA9365CF0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187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BC66B-9864-4242-962A-A69A37FEFC9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773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F540C-1A2A-5E49-B937-471366C025A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433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43D77-4AEA-304A-8185-4F1474352E20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85703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A5263-4B49-2342-A3AF-B50456FD2F7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76034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DDA36-63ED-0C4E-A126-66A83A37AA9F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02706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CF452-EB02-B244-B486-E2D8534B60C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7117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61AC6-5A70-A041-8736-6B44DF21E6A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62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3D702-FB95-BD4A-BB41-75E41BD6B98D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620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70D2C-6FF3-4B4E-BD92-263CF3C69816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843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01766-0B58-314B-B79B-52B91DCC0C14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7506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1EAF9-9EF2-5142-84B6-E489B95C513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2828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90416-3C2F-6344-8AC8-897B2BCCDBE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719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3B8AA-0756-D941-97C4-686F1BC347C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09755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69FD2-54B0-AF44-B166-74CF74FCF03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428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F218D-61CC-C94A-BDC2-12E5623B8046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460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5ECA6-0090-2F41-8C81-534A52C2DCED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4F455-B688-3944-84C4-BDD7AA0D89FC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678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CE9B4-F199-8241-B487-DDC90A54D7D9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254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61AC6-5A70-A041-8736-6B44DF21E6A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814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3D702-FB95-BD4A-BB41-75E41BD6B98D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252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70D2C-6FF3-4B4E-BD92-263CF3C69816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7914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01766-0B58-314B-B79B-52B91DCC0C14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161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1EAF9-9EF2-5142-84B6-E489B95C513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1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DA3B7-C8A4-4940-9BE1-432DAACC1FD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04211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90416-3C2F-6344-8AC8-897B2BCCDBEB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4626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69FD2-54B0-AF44-B166-74CF74FCF037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25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F218D-61CC-C94A-BDC2-12E5623B8046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95ECA6-0090-2F41-8C81-534A52C2DCED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767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4F455-B688-3944-84C4-BDD7AA0D89FC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738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CE9B4-F199-8241-B487-DDC90A54D7D9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1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DF28B-1D6E-154F-8CAF-267C4B28B133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4720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BACEC-6453-5446-AFE4-99ED2FC4F93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572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79D0-CE64-2A44-96D7-9B6B91E8CD2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753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783BF-9344-1640-8F47-823CB59362E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4780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196546A9-0971-6148-8361-A904361681E5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DEBD3ABF-C59A-4940-AD37-6D149B50A5D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3C96B931-1621-C444-8CBB-3BB13265A87B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C953FBA-0E6C-EC4A-81F5-79FE99C4ACA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2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C953FBA-0E6C-EC4A-81F5-79FE99C4ACA3}" type="slidenum">
              <a:rPr lang="pt-B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14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image" Target="../media/image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hyperlink" Target="http://disciplinas.stoa.usp.br/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4" Type="http://schemas.openxmlformats.org/officeDocument/2006/relationships/image" Target="../media/image3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4" Type="http://schemas.openxmlformats.org/officeDocument/2006/relationships/image" Target="../media/image33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4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51"/>
            <a:ext cx="6785762" cy="2279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184" y="2276872"/>
            <a:ext cx="5814790" cy="1872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40750"/>
            <a:ext cx="4212580" cy="260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55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em lançador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20555" y="438132"/>
            <a:ext cx="9889099" cy="556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1019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0008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t-BR" sz="4000" u="sng" dirty="0" smtClean="0">
                <a:solidFill>
                  <a:schemeClr val="accent2"/>
                </a:solidFill>
                <a:latin typeface="Comic Sans MS" charset="0"/>
                <a:cs typeface="+mj-cs"/>
              </a:rPr>
              <a:t>Os Princípios da Dinâmica </a:t>
            </a:r>
            <a:br>
              <a:rPr lang="pt-BR" sz="4000" u="sng" dirty="0" smtClean="0">
                <a:solidFill>
                  <a:schemeClr val="accent2"/>
                </a:solidFill>
                <a:latin typeface="Comic Sans MS" charset="0"/>
                <a:cs typeface="+mj-cs"/>
              </a:rPr>
            </a:br>
            <a:r>
              <a:rPr lang="pt-BR" sz="4000" dirty="0" smtClean="0">
                <a:solidFill>
                  <a:schemeClr val="accent2"/>
                </a:solidFill>
                <a:latin typeface="Comic Sans MS" charset="0"/>
                <a:cs typeface="+mj-cs"/>
              </a:rPr>
              <a:t>As leis de Newton (1643-1727)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17700"/>
            <a:ext cx="2955925" cy="367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1557338"/>
            <a:ext cx="3649663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19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539750" y="333375"/>
            <a:ext cx="8012113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pt-BR" sz="2400">
                <a:solidFill>
                  <a:srgbClr val="000000"/>
                </a:solidFill>
              </a:rPr>
              <a:t>1º. Axioma: Todo corpo persiste em seu estado de repouso, ou de movimento retilíneo uniforme, a menos que seja compelido a modificar este estado pela ação de forças impressas a ele. </a:t>
            </a:r>
            <a:r>
              <a:rPr lang="pt-BR" sz="2400">
                <a:solidFill>
                  <a:srgbClr val="000000"/>
                </a:solidFill>
                <a:sym typeface="Wingdings" charset="0"/>
              </a:rPr>
              <a:t> </a:t>
            </a:r>
            <a:r>
              <a:rPr lang="pt-BR" sz="2400">
                <a:solidFill>
                  <a:srgbClr val="000000"/>
                </a:solidFill>
              </a:rPr>
              <a:t>Inércia</a:t>
            </a:r>
          </a:p>
        </p:txBody>
      </p:sp>
    </p:spTree>
    <p:extLst>
      <p:ext uri="{BB962C8B-B14F-4D97-AF65-F5344CB8AC3E}">
        <p14:creationId xmlns:p14="http://schemas.microsoft.com/office/powerpoint/2010/main" val="2285585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539750" y="333375"/>
            <a:ext cx="8012113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pt-BR" sz="2400">
                <a:solidFill>
                  <a:srgbClr val="000000"/>
                </a:solidFill>
              </a:rPr>
              <a:t>1º. Axioma: Todo corpo persiste em seu estado de repouso, ou de movimento retilíneo uniforme, a menos que seja compelido a modificar este estado pela ação de forças impressas a ele. </a:t>
            </a:r>
            <a:r>
              <a:rPr lang="pt-BR" sz="2400">
                <a:solidFill>
                  <a:srgbClr val="000000"/>
                </a:solidFill>
                <a:sym typeface="Wingdings" charset="0"/>
              </a:rPr>
              <a:t> </a:t>
            </a:r>
            <a:r>
              <a:rPr lang="pt-BR" sz="2400">
                <a:solidFill>
                  <a:srgbClr val="000000"/>
                </a:solidFill>
              </a:rPr>
              <a:t>Inércia</a:t>
            </a:r>
          </a:p>
        </p:txBody>
      </p:sp>
      <p:grpSp>
        <p:nvGrpSpPr>
          <p:cNvPr id="65538" name="Group 17"/>
          <p:cNvGrpSpPr>
            <a:grpSpLocks/>
          </p:cNvGrpSpPr>
          <p:nvPr/>
        </p:nvGrpSpPr>
        <p:grpSpPr bwMode="auto">
          <a:xfrm>
            <a:off x="468313" y="3933825"/>
            <a:ext cx="3065462" cy="2736850"/>
            <a:chOff x="3016" y="2023"/>
            <a:chExt cx="1931" cy="1724"/>
          </a:xfrm>
        </p:grpSpPr>
        <p:sp>
          <p:nvSpPr>
            <p:cNvPr id="36875" name="Line 11"/>
            <p:cNvSpPr>
              <a:spLocks noChangeShapeType="1"/>
            </p:cNvSpPr>
            <p:nvPr/>
          </p:nvSpPr>
          <p:spPr bwMode="auto">
            <a:xfrm flipV="1">
              <a:off x="3697" y="2114"/>
              <a:ext cx="0" cy="16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i="1">
                <a:solidFill>
                  <a:srgbClr val="000000"/>
                </a:solidFill>
              </a:endParaRPr>
            </a:p>
          </p:txBody>
        </p:sp>
        <p:sp>
          <p:nvSpPr>
            <p:cNvPr id="36876" name="Line 12"/>
            <p:cNvSpPr>
              <a:spLocks noChangeShapeType="1"/>
            </p:cNvSpPr>
            <p:nvPr/>
          </p:nvSpPr>
          <p:spPr bwMode="auto">
            <a:xfrm rot="5400000" flipV="1">
              <a:off x="3833" y="2250"/>
              <a:ext cx="0" cy="16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i="1">
                <a:solidFill>
                  <a:srgbClr val="000000"/>
                </a:solidFill>
              </a:endParaRPr>
            </a:p>
          </p:txBody>
        </p:sp>
        <p:sp>
          <p:nvSpPr>
            <p:cNvPr id="36878" name="Text Box 14"/>
            <p:cNvSpPr txBox="1">
              <a:spLocks noChangeArrowheads="1"/>
            </p:cNvSpPr>
            <p:nvPr/>
          </p:nvSpPr>
          <p:spPr bwMode="auto">
            <a:xfrm>
              <a:off x="4727" y="2943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>
                  <a:solidFill>
                    <a:srgbClr val="000000"/>
                  </a:solidFill>
                </a:rPr>
                <a:t>x</a:t>
              </a:r>
              <a:r>
                <a:rPr lang="ja-JP" altLang="pt-BR">
                  <a:solidFill>
                    <a:srgbClr val="000000"/>
                  </a:solidFill>
                  <a:latin typeface="Arial"/>
                </a:rPr>
                <a:t>’</a:t>
              </a:r>
              <a:endParaRPr lang="pt-BR">
                <a:solidFill>
                  <a:srgbClr val="000000"/>
                </a:solidFill>
              </a:endParaRPr>
            </a:p>
          </p:txBody>
        </p:sp>
        <p:sp>
          <p:nvSpPr>
            <p:cNvPr id="36879" name="Text Box 15"/>
            <p:cNvSpPr txBox="1">
              <a:spLocks noChangeArrowheads="1"/>
            </p:cNvSpPr>
            <p:nvPr/>
          </p:nvSpPr>
          <p:spPr bwMode="auto">
            <a:xfrm>
              <a:off x="3470" y="2023"/>
              <a:ext cx="2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>
                  <a:solidFill>
                    <a:srgbClr val="000000"/>
                  </a:solidFill>
                </a:rPr>
                <a:t>y</a:t>
              </a:r>
              <a:r>
                <a:rPr lang="ja-JP" altLang="pt-BR">
                  <a:solidFill>
                    <a:srgbClr val="000000"/>
                  </a:solidFill>
                  <a:latin typeface="Arial"/>
                </a:rPr>
                <a:t>’</a:t>
              </a:r>
              <a:endParaRPr lang="pt-BR">
                <a:solidFill>
                  <a:srgbClr val="000000"/>
                </a:solidFill>
              </a:endParaRPr>
            </a:p>
          </p:txBody>
        </p:sp>
      </p:grpSp>
      <p:grpSp>
        <p:nvGrpSpPr>
          <p:cNvPr id="36880" name="Group 16"/>
          <p:cNvGrpSpPr>
            <a:grpSpLocks/>
          </p:cNvGrpSpPr>
          <p:nvPr/>
        </p:nvGrpSpPr>
        <p:grpSpPr bwMode="auto">
          <a:xfrm>
            <a:off x="468313" y="3933825"/>
            <a:ext cx="3014662" cy="2736850"/>
            <a:chOff x="521" y="1933"/>
            <a:chExt cx="1899" cy="1724"/>
          </a:xfrm>
        </p:grpSpPr>
        <p:sp>
          <p:nvSpPr>
            <p:cNvPr id="36870" name="Line 6"/>
            <p:cNvSpPr>
              <a:spLocks noChangeShapeType="1"/>
            </p:cNvSpPr>
            <p:nvPr/>
          </p:nvSpPr>
          <p:spPr bwMode="auto">
            <a:xfrm flipV="1">
              <a:off x="1202" y="2024"/>
              <a:ext cx="0" cy="16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i="1">
                <a:solidFill>
                  <a:srgbClr val="000000"/>
                </a:solidFill>
              </a:endParaRPr>
            </a:p>
          </p:txBody>
        </p:sp>
        <p:sp>
          <p:nvSpPr>
            <p:cNvPr id="36871" name="Line 7"/>
            <p:cNvSpPr>
              <a:spLocks noChangeShapeType="1"/>
            </p:cNvSpPr>
            <p:nvPr/>
          </p:nvSpPr>
          <p:spPr bwMode="auto">
            <a:xfrm rot="5400000" flipV="1">
              <a:off x="1338" y="2160"/>
              <a:ext cx="0" cy="163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i="1">
                <a:solidFill>
                  <a:srgbClr val="000000"/>
                </a:solidFill>
              </a:endParaRPr>
            </a:p>
          </p:txBody>
        </p:sp>
        <p:sp>
          <p:nvSpPr>
            <p:cNvPr id="36872" name="Oval 8"/>
            <p:cNvSpPr>
              <a:spLocks noChangeArrowheads="1"/>
            </p:cNvSpPr>
            <p:nvPr/>
          </p:nvSpPr>
          <p:spPr bwMode="auto">
            <a:xfrm>
              <a:off x="1565" y="2432"/>
              <a:ext cx="168" cy="16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i="1">
                <a:solidFill>
                  <a:srgbClr val="000000"/>
                </a:solidFill>
              </a:endParaRPr>
            </a:p>
          </p:txBody>
        </p:sp>
        <p:sp>
          <p:nvSpPr>
            <p:cNvPr id="36873" name="Text Box 9"/>
            <p:cNvSpPr txBox="1">
              <a:spLocks noChangeArrowheads="1"/>
            </p:cNvSpPr>
            <p:nvPr/>
          </p:nvSpPr>
          <p:spPr bwMode="auto">
            <a:xfrm>
              <a:off x="2232" y="2853"/>
              <a:ext cx="18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>
                  <a:solidFill>
                    <a:srgbClr val="000000"/>
                  </a:solidFill>
                </a:rPr>
                <a:t>x</a:t>
              </a:r>
            </a:p>
          </p:txBody>
        </p:sp>
        <p:sp>
          <p:nvSpPr>
            <p:cNvPr id="36874" name="Text Box 10"/>
            <p:cNvSpPr txBox="1">
              <a:spLocks noChangeArrowheads="1"/>
            </p:cNvSpPr>
            <p:nvPr/>
          </p:nvSpPr>
          <p:spPr bwMode="auto">
            <a:xfrm>
              <a:off x="975" y="1933"/>
              <a:ext cx="18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>
                  <a:solidFill>
                    <a:srgbClr val="000000"/>
                  </a:solidFill>
                </a:rPr>
                <a:t>y</a:t>
              </a:r>
            </a:p>
          </p:txBody>
        </p:sp>
      </p:grpSp>
      <p:grpSp>
        <p:nvGrpSpPr>
          <p:cNvPr id="36884" name="Group 20"/>
          <p:cNvGrpSpPr>
            <a:grpSpLocks/>
          </p:cNvGrpSpPr>
          <p:nvPr/>
        </p:nvGrpSpPr>
        <p:grpSpPr bwMode="auto">
          <a:xfrm>
            <a:off x="5795963" y="3160713"/>
            <a:ext cx="792162" cy="484187"/>
            <a:chOff x="3651" y="1991"/>
            <a:chExt cx="499" cy="305"/>
          </a:xfrm>
        </p:grpSpPr>
        <p:sp>
          <p:nvSpPr>
            <p:cNvPr id="36882" name="Line 18"/>
            <p:cNvSpPr>
              <a:spLocks noChangeShapeType="1"/>
            </p:cNvSpPr>
            <p:nvPr/>
          </p:nvSpPr>
          <p:spPr bwMode="auto">
            <a:xfrm flipV="1">
              <a:off x="3651" y="2115"/>
              <a:ext cx="499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i="1">
                <a:solidFill>
                  <a:srgbClr val="000000"/>
                </a:solidFill>
              </a:endParaRPr>
            </a:p>
          </p:txBody>
        </p:sp>
        <p:sp>
          <p:nvSpPr>
            <p:cNvPr id="36883" name="Text Box 19"/>
            <p:cNvSpPr txBox="1">
              <a:spLocks noChangeArrowheads="1"/>
            </p:cNvSpPr>
            <p:nvPr/>
          </p:nvSpPr>
          <p:spPr bwMode="auto">
            <a:xfrm>
              <a:off x="3775" y="1991"/>
              <a:ext cx="1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>
                  <a:solidFill>
                    <a:srgbClr val="000000"/>
                  </a:solidFill>
                </a:rPr>
                <a:t>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64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7 L 0.60643 -0.3018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30887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539750" y="333375"/>
            <a:ext cx="8012113" cy="213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pt-BR" sz="2400">
                <a:solidFill>
                  <a:srgbClr val="000000"/>
                </a:solidFill>
              </a:rPr>
              <a:t>1º. Axioma: Todo corpo persiste em seu estado de repouso, ou de movimento retilíneo uniforme, a menos que seja compelido a modificar este estado pela ação de forças impressas a ele. </a:t>
            </a:r>
            <a:r>
              <a:rPr lang="pt-BR" sz="2400">
                <a:solidFill>
                  <a:srgbClr val="000000"/>
                </a:solidFill>
                <a:sym typeface="Wingdings" charset="0"/>
              </a:rPr>
              <a:t> </a:t>
            </a:r>
            <a:r>
              <a:rPr lang="pt-BR" sz="2400">
                <a:solidFill>
                  <a:srgbClr val="000000"/>
                </a:solidFill>
              </a:rPr>
              <a:t>Inércia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68313" y="3068638"/>
            <a:ext cx="8012112" cy="3216275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pt-BR" sz="2400">
                <a:solidFill>
                  <a:srgbClr val="000000"/>
                </a:solidFill>
              </a:rPr>
              <a:t>2º. Axioma: A variação do momento é proporcional à força impressa, e tem a direção da força. </a:t>
            </a:r>
            <a:br>
              <a:rPr lang="pt-BR" sz="2400">
                <a:solidFill>
                  <a:srgbClr val="000000"/>
                </a:solidFill>
              </a:rPr>
            </a:br>
            <a:r>
              <a:rPr lang="pt-BR" sz="2400">
                <a:solidFill>
                  <a:srgbClr val="000000"/>
                </a:solidFill>
              </a:rPr>
              <a:t>A quantidade de movimento é a medida do mesmo, que se origina conjuntamente da velocidade e da massa.</a:t>
            </a:r>
            <a:br>
              <a:rPr lang="pt-BR" sz="2400">
                <a:solidFill>
                  <a:srgbClr val="000000"/>
                </a:solidFill>
              </a:rPr>
            </a:br>
            <a:r>
              <a:rPr lang="pt-BR" sz="2400">
                <a:solidFill>
                  <a:srgbClr val="000000"/>
                </a:solidFill>
              </a:rPr>
              <a:t> </a:t>
            </a:r>
            <a:r>
              <a:rPr lang="pt-BR" sz="2400">
                <a:solidFill>
                  <a:srgbClr val="000000"/>
                </a:solidFill>
                <a:sym typeface="Wingdings" charset="0"/>
              </a:rPr>
              <a:t> Definição da massa i</a:t>
            </a:r>
            <a:r>
              <a:rPr lang="pt-BR" sz="2400">
                <a:solidFill>
                  <a:srgbClr val="000000"/>
                </a:solidFill>
              </a:rPr>
              <a:t>nercial, avaliação da força resultante.</a:t>
            </a:r>
          </a:p>
        </p:txBody>
      </p:sp>
    </p:spTree>
    <p:extLst>
      <p:ext uri="{BB962C8B-B14F-4D97-AF65-F5344CB8AC3E}">
        <p14:creationId xmlns:p14="http://schemas.microsoft.com/office/powerpoint/2010/main" val="676822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81472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1463" y="188913"/>
            <a:ext cx="8229600" cy="4071937"/>
          </a:xfrm>
        </p:spPr>
        <p:txBody>
          <a:bodyPr>
            <a:normAutofit/>
          </a:bodyPr>
          <a:lstStyle/>
          <a:p>
            <a:pPr indent="0" algn="just">
              <a:lnSpc>
                <a:spcPts val="4000"/>
              </a:lnSpc>
              <a:buFontTx/>
              <a:buNone/>
              <a:defRPr/>
            </a:pPr>
            <a:r>
              <a:rPr lang="pt-BR" sz="2400" dirty="0" smtClean="0"/>
              <a:t>Considere um carro em repouso. Podemos concluir que a força gravitacional para baixo da Terra sobre o carro e a força de contato para cima são iguais e opostas porque</a:t>
            </a:r>
          </a:p>
          <a:p>
            <a:pPr indent="0" algn="just">
              <a:lnSpc>
                <a:spcPts val="4000"/>
              </a:lnSpc>
              <a:buFontTx/>
              <a:buNone/>
              <a:defRPr/>
            </a:pPr>
            <a:endParaRPr lang="pt-BR" sz="2400" dirty="0" smtClean="0"/>
          </a:p>
          <a:p>
            <a:pPr marL="822960" indent="-457200" algn="just">
              <a:lnSpc>
                <a:spcPts val="4000"/>
              </a:lnSpc>
              <a:buFontTx/>
              <a:buAutoNum type="arabicPeriod"/>
              <a:defRPr/>
            </a:pPr>
            <a:r>
              <a:rPr lang="pt-BR" sz="2400" dirty="0" smtClean="0"/>
              <a:t>As duas forças formam um par de interação</a:t>
            </a:r>
          </a:p>
          <a:p>
            <a:pPr marL="822960" indent="-457200" algn="just">
              <a:lnSpc>
                <a:spcPts val="4000"/>
              </a:lnSpc>
              <a:buFontTx/>
              <a:buAutoNum type="arabicPeriod"/>
              <a:defRPr/>
            </a:pPr>
            <a:r>
              <a:rPr lang="pt-BR" sz="2400" dirty="0" smtClean="0"/>
              <a:t>A força resultante sobre o carro é zero</a:t>
            </a:r>
          </a:p>
          <a:p>
            <a:pPr marL="822960" indent="-457200" algn="just">
              <a:lnSpc>
                <a:spcPts val="4000"/>
              </a:lnSpc>
              <a:buFontTx/>
              <a:buAutoNum type="arabicPeriod"/>
              <a:defRPr/>
            </a:pPr>
            <a:r>
              <a:rPr lang="pt-BR" sz="2400" dirty="0" smtClean="0"/>
              <a:t>Nenhuma das anteriores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0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539750" y="2703513"/>
            <a:ext cx="8012113" cy="14303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pt-BR" sz="2000">
                <a:solidFill>
                  <a:srgbClr val="000000"/>
                </a:solidFill>
              </a:rPr>
              <a:t>1º. Axioma: Todo corpo persiste em seu estado de repouso, ou de movimento retilíneo uniforme, a menos que seja compelido a modificar este estado pela ação de forças impressas a ele. </a:t>
            </a:r>
            <a:r>
              <a:rPr lang="pt-BR" sz="2000">
                <a:solidFill>
                  <a:srgbClr val="000000"/>
                </a:solidFill>
                <a:sym typeface="Wingdings" charset="0"/>
              </a:rPr>
              <a:t> </a:t>
            </a:r>
            <a:r>
              <a:rPr lang="pt-BR" sz="2000">
                <a:solidFill>
                  <a:srgbClr val="000000"/>
                </a:solidFill>
              </a:rPr>
              <a:t>Inércia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20700" y="4457700"/>
            <a:ext cx="8012113" cy="228441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pt-BR" sz="2000">
                <a:solidFill>
                  <a:srgbClr val="000000"/>
                </a:solidFill>
              </a:rPr>
              <a:t>2º. Axioma: A variação do momento é proporcional à força impressa, e tem a direção da força. </a:t>
            </a:r>
            <a:br>
              <a:rPr lang="pt-BR" sz="2000">
                <a:solidFill>
                  <a:srgbClr val="000000"/>
                </a:solidFill>
              </a:rPr>
            </a:br>
            <a:r>
              <a:rPr lang="pt-BR" sz="2000">
                <a:solidFill>
                  <a:srgbClr val="000000"/>
                </a:solidFill>
              </a:rPr>
              <a:t>A quantidade de movimento é a medida do mesmo, que se origina conjuntamente da velocidade e da massa.</a:t>
            </a:r>
            <a:br>
              <a:rPr lang="pt-BR" sz="2000">
                <a:solidFill>
                  <a:srgbClr val="000000"/>
                </a:solidFill>
              </a:rPr>
            </a:br>
            <a:r>
              <a:rPr lang="pt-BR" sz="2000">
                <a:solidFill>
                  <a:srgbClr val="000000"/>
                </a:solidFill>
              </a:rPr>
              <a:t> </a:t>
            </a:r>
            <a:r>
              <a:rPr lang="pt-BR" sz="2000">
                <a:solidFill>
                  <a:srgbClr val="000000"/>
                </a:solidFill>
                <a:sym typeface="Wingdings" charset="0"/>
              </a:rPr>
              <a:t> Definição da massa i</a:t>
            </a:r>
            <a:r>
              <a:rPr lang="pt-BR" sz="2000">
                <a:solidFill>
                  <a:srgbClr val="000000"/>
                </a:solidFill>
              </a:rPr>
              <a:t>nercial, avaliação da força resultante.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39750" y="260350"/>
            <a:ext cx="8012113" cy="21939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40000"/>
              </a:lnSpc>
              <a:defRPr/>
            </a:pPr>
            <a:r>
              <a:rPr lang="pt-BR" sz="2400">
                <a:solidFill>
                  <a:srgbClr val="000000"/>
                </a:solidFill>
              </a:rPr>
              <a:t>3º. Axioma: A toda ação corresponde uma reação igual e contrária, as ações mútuas de dois corpos, um sobre o outro, são sempre iguais e dirigidas em sentidos opostos. </a:t>
            </a:r>
            <a:r>
              <a:rPr lang="pt-BR" sz="2400">
                <a:solidFill>
                  <a:srgbClr val="000000"/>
                </a:solidFill>
                <a:sym typeface="Wingdings" charset="0"/>
              </a:rPr>
              <a:t> Conservação de momento</a:t>
            </a:r>
            <a:endParaRPr lang="pt-BR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72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24741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0825" y="-26988"/>
            <a:ext cx="6459538" cy="628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001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/>
              <a:t>Newton associa</a:t>
            </a:r>
          </a:p>
          <a:p>
            <a:pPr lvl="1"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/>
              <a:t>Força (interação), </a:t>
            </a:r>
          </a:p>
          <a:p>
            <a:pPr lvl="1"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/>
              <a:t>Massa (inércia) e</a:t>
            </a:r>
          </a:p>
          <a:p>
            <a:pPr lvl="1"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/>
              <a:t>Aceleração (cinemática).</a:t>
            </a:r>
          </a:p>
          <a:p>
            <a:pPr eaLnBrk="1" hangingPunct="1">
              <a:lnSpc>
                <a:spcPct val="150000"/>
              </a:lnSpc>
            </a:pPr>
            <a:endParaRPr lang="en-US"/>
          </a:p>
          <a:p>
            <a:pPr eaLnBrk="1" hangingPunct="1">
              <a:lnSpc>
                <a:spcPct val="150000"/>
              </a:lnSpc>
            </a:pPr>
            <a:r>
              <a:rPr lang="en-US"/>
              <a:t>Quais as regras de interação? </a:t>
            </a:r>
          </a:p>
          <a:p>
            <a:pPr eaLnBrk="1" hangingPunct="1">
              <a:lnSpc>
                <a:spcPct val="150000"/>
              </a:lnSpc>
            </a:pPr>
            <a:r>
              <a:rPr lang="en-US"/>
              <a:t>Análise caso a caso, investigando a natureza:</a:t>
            </a:r>
          </a:p>
          <a:p>
            <a:pPr lvl="1"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/>
              <a:t>Peso,</a:t>
            </a:r>
          </a:p>
          <a:p>
            <a:pPr lvl="1"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/>
              <a:t>Deformação</a:t>
            </a:r>
          </a:p>
          <a:p>
            <a:pPr lvl="1" eaLnBrk="1" hangingPunct="1">
              <a:lnSpc>
                <a:spcPct val="120000"/>
              </a:lnSpc>
              <a:buFont typeface="Wingdings" charset="0"/>
              <a:buChar char="Ø"/>
            </a:pPr>
            <a:r>
              <a:rPr lang="en-US"/>
              <a:t>Atrito</a:t>
            </a:r>
          </a:p>
          <a:p>
            <a:pPr lvl="2" eaLnBrk="1" hangingPunct="1">
              <a:lnSpc>
                <a:spcPct val="120000"/>
              </a:lnSpc>
              <a:buFont typeface="Courier New" charset="0"/>
              <a:buChar char="o"/>
            </a:pPr>
            <a:r>
              <a:rPr lang="en-US"/>
              <a:t>estático</a:t>
            </a:r>
          </a:p>
          <a:p>
            <a:pPr lvl="2" eaLnBrk="1" hangingPunct="1">
              <a:lnSpc>
                <a:spcPct val="120000"/>
              </a:lnSpc>
              <a:buFont typeface="Courier New" charset="0"/>
              <a:buChar char="o"/>
            </a:pPr>
            <a:r>
              <a:rPr lang="en-US"/>
              <a:t>cinético</a:t>
            </a:r>
          </a:p>
          <a:p>
            <a:pPr lvl="2" eaLnBrk="1" hangingPunct="1">
              <a:lnSpc>
                <a:spcPct val="120000"/>
              </a:lnSpc>
              <a:buFont typeface="Courier New" charset="0"/>
              <a:buChar char="o"/>
            </a:pPr>
            <a:r>
              <a:rPr lang="en-US"/>
              <a:t>viscoso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381375"/>
            <a:ext cx="30734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682" y="7400"/>
            <a:ext cx="9116318" cy="5929312"/>
          </a:xfrm>
        </p:spPr>
        <p:txBody>
          <a:bodyPr>
            <a:normAutofit fontScale="85000" lnSpcReduction="10000"/>
          </a:bodyPr>
          <a:lstStyle/>
          <a:p>
            <a:pPr marL="365760" indent="0" algn="just" eaLnBrk="1" fontAlgn="auto" hangingPunct="1">
              <a:lnSpc>
                <a:spcPts val="4000"/>
              </a:lnSpc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pt-BR" sz="2400" dirty="0" smtClean="0">
                <a:ea typeface="+mn-ea"/>
                <a:cs typeface="+mn-cs"/>
              </a:rPr>
              <a:t>Você está empurrando um engradado de madeira pelo chão a uma velocidade constante. Você decide virar o engradado reduzindo pela metade a área de contato com o chão. Nesta nova orientação, para empurrar o mesmo engradado pelo mesmo chão com a mesma velocidade, a força a ser aplicada deve ser aproximadamente</a:t>
            </a:r>
          </a:p>
          <a:p>
            <a:pPr marL="365760" indent="0" algn="just" eaLnBrk="1" fontAlgn="auto" hangingPunct="1">
              <a:lnSpc>
                <a:spcPts val="4000"/>
              </a:lnSpc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pt-BR" sz="2400" dirty="0" smtClean="0">
              <a:ea typeface="+mn-ea"/>
              <a:cs typeface="+mn-cs"/>
            </a:endParaRPr>
          </a:p>
          <a:p>
            <a:pPr marL="822960" indent="-457200" algn="just" eaLnBrk="1" fontAlgn="auto" hangingPunct="1">
              <a:lnSpc>
                <a:spcPts val="4000"/>
              </a:lnSpc>
              <a:spcAft>
                <a:spcPts val="0"/>
              </a:spcAft>
              <a:buClrTx/>
              <a:buFont typeface="Georgia"/>
              <a:buAutoNum type="arabicPeriod"/>
              <a:defRPr/>
            </a:pPr>
            <a:r>
              <a:rPr lang="pt-BR" sz="2400" dirty="0" smtClean="0">
                <a:ea typeface="+mn-ea"/>
                <a:cs typeface="+mn-cs"/>
              </a:rPr>
              <a:t>Quatro vezes maior</a:t>
            </a:r>
          </a:p>
          <a:p>
            <a:pPr marL="822960" indent="-457200" algn="just" eaLnBrk="1" fontAlgn="auto" hangingPunct="1">
              <a:lnSpc>
                <a:spcPts val="4000"/>
              </a:lnSpc>
              <a:spcAft>
                <a:spcPts val="0"/>
              </a:spcAft>
              <a:buClrTx/>
              <a:buFont typeface="Georgia"/>
              <a:buAutoNum type="arabicPeriod"/>
              <a:defRPr/>
            </a:pPr>
            <a:r>
              <a:rPr lang="pt-BR" sz="2400" dirty="0" smtClean="0">
                <a:ea typeface="+mn-ea"/>
                <a:cs typeface="+mn-cs"/>
              </a:rPr>
              <a:t>Duas vezes maior</a:t>
            </a:r>
          </a:p>
          <a:p>
            <a:pPr marL="822960" indent="-457200" algn="just" eaLnBrk="1" fontAlgn="auto" hangingPunct="1">
              <a:lnSpc>
                <a:spcPts val="4000"/>
              </a:lnSpc>
              <a:spcAft>
                <a:spcPts val="0"/>
              </a:spcAft>
              <a:buClrTx/>
              <a:buFont typeface="Georgia"/>
              <a:buAutoNum type="arabicPeriod"/>
              <a:defRPr/>
            </a:pPr>
            <a:r>
              <a:rPr lang="pt-BR" sz="2400" dirty="0" smtClean="0">
                <a:ea typeface="+mn-ea"/>
                <a:cs typeface="+mn-cs"/>
              </a:rPr>
              <a:t>Igual à anterior</a:t>
            </a:r>
          </a:p>
          <a:p>
            <a:pPr marL="822960" indent="-457200" algn="just" eaLnBrk="1" fontAlgn="auto" hangingPunct="1">
              <a:lnSpc>
                <a:spcPts val="4000"/>
              </a:lnSpc>
              <a:spcAft>
                <a:spcPts val="0"/>
              </a:spcAft>
              <a:buClrTx/>
              <a:buFont typeface="Georgia"/>
              <a:buAutoNum type="arabicPeriod"/>
              <a:defRPr/>
            </a:pPr>
            <a:r>
              <a:rPr lang="pt-BR" sz="2400" dirty="0" smtClean="0">
                <a:ea typeface="+mn-ea"/>
                <a:cs typeface="+mn-cs"/>
              </a:rPr>
              <a:t>Metade da anterior</a:t>
            </a:r>
          </a:p>
          <a:p>
            <a:pPr marL="822960" indent="-457200" algn="just" eaLnBrk="1" fontAlgn="auto" hangingPunct="1">
              <a:lnSpc>
                <a:spcPts val="4000"/>
              </a:lnSpc>
              <a:spcAft>
                <a:spcPts val="0"/>
              </a:spcAft>
              <a:buClrTx/>
              <a:buFont typeface="Georgia"/>
              <a:buAutoNum type="arabicPeriod"/>
              <a:defRPr/>
            </a:pPr>
            <a:r>
              <a:rPr lang="pt-BR" sz="2400" dirty="0" smtClean="0">
                <a:ea typeface="+mn-ea"/>
                <a:cs typeface="+mn-cs"/>
              </a:rPr>
              <a:t>Um quarto da anterior</a:t>
            </a:r>
          </a:p>
          <a:p>
            <a:pPr marL="822960" indent="-457200" algn="just" eaLnBrk="1" fontAlgn="auto" hangingPunct="1">
              <a:lnSpc>
                <a:spcPts val="4000"/>
              </a:lnSpc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endParaRPr lang="pt-BR" sz="24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16200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01816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5199" y="0"/>
            <a:ext cx="9144000" cy="6643688"/>
          </a:xfrm>
        </p:spPr>
        <p:txBody>
          <a:bodyPr>
            <a:normAutofit fontScale="77500" lnSpcReduction="20000"/>
          </a:bodyPr>
          <a:lstStyle/>
          <a:p>
            <a:pPr indent="0" algn="just">
              <a:lnSpc>
                <a:spcPct val="170000"/>
              </a:lnSpc>
              <a:buFontTx/>
              <a:buNone/>
              <a:defRPr/>
            </a:pPr>
            <a:r>
              <a:rPr lang="pt-BR" sz="2400" dirty="0" smtClean="0"/>
              <a:t>Uma pessoa puxa uma caixa pelo chão. Qual a análise correta da situação?</a:t>
            </a:r>
          </a:p>
          <a:p>
            <a:pPr marL="822960" indent="-457200" algn="just">
              <a:lnSpc>
                <a:spcPct val="170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400" dirty="0" smtClean="0"/>
              <a:t>A caixa se move para frente porque a pessoa puxa a caixa com um pouco mais de força do que a caixa puxa a pessoa para trás.</a:t>
            </a:r>
          </a:p>
          <a:p>
            <a:pPr marL="822960" indent="-457200" algn="just">
              <a:lnSpc>
                <a:spcPct val="170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400" dirty="0" smtClean="0"/>
              <a:t>Porque ação é sempre igual a reação, a pessoa não pode puxar a caixa – a caixa puxa para trás tão fortemente quanto a pessoa puxa para a frente. Logo, não há movimento.</a:t>
            </a:r>
          </a:p>
          <a:p>
            <a:pPr marL="822960" indent="-457200" algn="just">
              <a:lnSpc>
                <a:spcPct val="170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400" dirty="0" smtClean="0"/>
              <a:t>A pessoa move a caixa dando um puxão durante o qual a força sobre a caixa é momentaneamente maior do que a força da caixa sobre a pessoa.</a:t>
            </a:r>
          </a:p>
          <a:p>
            <a:pPr marL="822960" indent="-457200" algn="just">
              <a:lnSpc>
                <a:spcPct val="170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400" dirty="0" smtClean="0"/>
              <a:t>A força da pessoa sobre a caixa é tão intensa quanto a da caixa sobre a pessoa, mas a força </a:t>
            </a:r>
            <a:r>
              <a:rPr lang="pt-BR" sz="2400" dirty="0" err="1" smtClean="0"/>
              <a:t>friccional</a:t>
            </a:r>
            <a:r>
              <a:rPr lang="pt-BR" sz="2400" dirty="0" smtClean="0"/>
              <a:t> sobre a pessoa é para a frente, enquanto a força </a:t>
            </a:r>
            <a:r>
              <a:rPr lang="pt-BR" sz="2400" dirty="0" err="1" smtClean="0"/>
              <a:t>friccional</a:t>
            </a:r>
            <a:r>
              <a:rPr lang="pt-BR" sz="2400" dirty="0" smtClean="0"/>
              <a:t> para trás sobre a caixa é menor ou igual à força sobre a pessoa.</a:t>
            </a:r>
          </a:p>
          <a:p>
            <a:pPr marL="822960" indent="-457200" algn="just">
              <a:lnSpc>
                <a:spcPct val="170000"/>
              </a:lnSpc>
              <a:buClr>
                <a:srgbClr val="FF0000"/>
              </a:buClr>
              <a:buFontTx/>
              <a:buAutoNum type="arabicPeriod"/>
              <a:defRPr/>
            </a:pPr>
            <a:r>
              <a:rPr lang="pt-BR" sz="2400" dirty="0" smtClean="0"/>
              <a:t>A pessoa puxa a caixa para a frente somente se pesar mais do que a caixa.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536527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2419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3175"/>
            <a:ext cx="90170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extBox 3"/>
          <p:cNvSpPr txBox="1">
            <a:spLocks noChangeArrowheads="1"/>
          </p:cNvSpPr>
          <p:nvPr/>
        </p:nvSpPr>
        <p:spPr bwMode="auto">
          <a:xfrm>
            <a:off x="0" y="28575"/>
            <a:ext cx="3019425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0000FF"/>
                </a:solidFill>
              </a:rPr>
              <a:t>Cavendish (1797)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420938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827088" y="4797425"/>
            <a:ext cx="188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pt-BR">
                <a:cs typeface="+mn-cs"/>
              </a:rPr>
              <a:t>D ~ 12,7 10</a:t>
            </a:r>
            <a:r>
              <a:rPr lang="pt-BR" baseline="30000">
                <a:cs typeface="+mn-cs"/>
              </a:rPr>
              <a:t> 3  </a:t>
            </a:r>
            <a:r>
              <a:rPr lang="pt-BR">
                <a:cs typeface="+mn-cs"/>
              </a:rPr>
              <a:t>km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909638"/>
            <a:ext cx="5753100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076825" y="1052513"/>
            <a:ext cx="1630363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pt-BR">
                <a:cs typeface="+mn-cs"/>
              </a:rPr>
              <a:t>R ~1,5 10</a:t>
            </a:r>
            <a:r>
              <a:rPr lang="pt-BR" baseline="30000">
                <a:cs typeface="+mn-cs"/>
              </a:rPr>
              <a:t>8</a:t>
            </a:r>
            <a:r>
              <a:rPr lang="pt-BR">
                <a:cs typeface="+mn-cs"/>
              </a:rPr>
              <a:t> km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1"/>
          <p:cNvSpPr txBox="1">
            <a:spLocks noChangeArrowheads="1"/>
          </p:cNvSpPr>
          <p:nvPr/>
        </p:nvSpPr>
        <p:spPr bwMode="auto">
          <a:xfrm>
            <a:off x="723900" y="333375"/>
            <a:ext cx="7625493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800" dirty="0">
                <a:solidFill>
                  <a:srgbClr val="000000"/>
                </a:solidFill>
              </a:rPr>
              <a:t>Bem vindos à aula 4</a:t>
            </a:r>
          </a:p>
          <a:p>
            <a:pPr eaLnBrk="1" hangingPunct="1"/>
            <a:endParaRPr lang="pt-BR" sz="2800" dirty="0">
              <a:solidFill>
                <a:srgbClr val="000000"/>
              </a:solidFill>
            </a:endParaRPr>
          </a:p>
          <a:p>
            <a:pPr eaLnBrk="1" hangingPunct="1"/>
            <a:r>
              <a:rPr lang="pt-BR" sz="2800" dirty="0">
                <a:solidFill>
                  <a:srgbClr val="000000"/>
                </a:solidFill>
              </a:rPr>
              <a:t>Dinâmica: Forças e leis de Newton</a:t>
            </a:r>
          </a:p>
          <a:p>
            <a:pPr lvl="0" eaLnBrk="1" hangingPunct="1"/>
            <a:endParaRPr lang="en-US" sz="1800" dirty="0">
              <a:solidFill>
                <a:srgbClr val="000000"/>
              </a:solidFill>
            </a:endParaRPr>
          </a:p>
          <a:p>
            <a:pPr lvl="0" eaLnBrk="1" hangingPunct="1"/>
            <a:r>
              <a:rPr lang="en-US" sz="1800" dirty="0">
                <a:solidFill>
                  <a:srgbClr val="000000"/>
                </a:solidFill>
                <a:hlinkClick r:id="rId2"/>
              </a:rPr>
              <a:t>http://disciplinas.stoa.usp.br/</a:t>
            </a:r>
            <a:endParaRPr lang="en-US" sz="1800" dirty="0">
              <a:solidFill>
                <a:srgbClr val="000000"/>
              </a:solidFill>
            </a:endParaRPr>
          </a:p>
          <a:p>
            <a:pPr lvl="0" eaLnBrk="1" hangingPunct="1"/>
            <a:endParaRPr lang="en-US" sz="1800" dirty="0">
              <a:solidFill>
                <a:srgbClr val="000000"/>
              </a:solidFill>
            </a:endParaRPr>
          </a:p>
          <a:p>
            <a:pPr lvl="0" eaLnBrk="1" hangingPunct="1"/>
            <a:r>
              <a:rPr lang="en-US" sz="1800" dirty="0" err="1">
                <a:solidFill>
                  <a:srgbClr val="000000"/>
                </a:solidFill>
              </a:rPr>
              <a:t>Livros-texto</a:t>
            </a:r>
            <a:r>
              <a:rPr lang="en-US" sz="1800" dirty="0">
                <a:solidFill>
                  <a:srgbClr val="000000"/>
                </a:solidFill>
              </a:rPr>
              <a:t>: Física 1 – H. M. </a:t>
            </a:r>
            <a:r>
              <a:rPr lang="en-US" sz="1800" dirty="0" err="1">
                <a:solidFill>
                  <a:srgbClr val="000000"/>
                </a:solidFill>
              </a:rPr>
              <a:t>Nussenzveig</a:t>
            </a:r>
            <a:endParaRPr lang="en-US" sz="1800" dirty="0">
              <a:solidFill>
                <a:srgbClr val="000000"/>
              </a:solidFill>
            </a:endParaRPr>
          </a:p>
          <a:p>
            <a:pPr lvl="0" eaLnBrk="1" hangingPunct="1"/>
            <a:endParaRPr lang="en-US" sz="1800" dirty="0">
              <a:solidFill>
                <a:srgbClr val="000000"/>
              </a:solidFill>
            </a:endParaRPr>
          </a:p>
          <a:p>
            <a:pPr lvl="0" eaLnBrk="1" hangingPunct="1"/>
            <a:r>
              <a:rPr lang="en-US" sz="1800" dirty="0" err="1">
                <a:solidFill>
                  <a:srgbClr val="000000"/>
                </a:solidFill>
              </a:rPr>
              <a:t>Aulas</a:t>
            </a:r>
            <a:r>
              <a:rPr lang="en-US" sz="1800" dirty="0">
                <a:solidFill>
                  <a:srgbClr val="000000"/>
                </a:solidFill>
              </a:rPr>
              <a:t> de </a:t>
            </a:r>
            <a:r>
              <a:rPr lang="en-US" sz="1800" dirty="0" err="1">
                <a:solidFill>
                  <a:srgbClr val="000000"/>
                </a:solidFill>
              </a:rPr>
              <a:t>exercícios</a:t>
            </a:r>
            <a:r>
              <a:rPr lang="en-US" sz="1800" dirty="0">
                <a:solidFill>
                  <a:srgbClr val="000000"/>
                </a:solidFill>
              </a:rPr>
              <a:t>: 	</a:t>
            </a:r>
            <a:r>
              <a:rPr lang="pt-BR" sz="1800" dirty="0">
                <a:solidFill>
                  <a:srgbClr val="000000"/>
                </a:solidFill>
              </a:rPr>
              <a:t>Quarta-feira: 13:10 às 14:50</a:t>
            </a:r>
          </a:p>
          <a:p>
            <a:pPr lvl="0" eaLnBrk="1" hangingPunct="1"/>
            <a:r>
              <a:rPr lang="pt-BR" sz="1800" dirty="0">
                <a:solidFill>
                  <a:srgbClr val="000000"/>
                </a:solidFill>
              </a:rPr>
              <a:t>	Sala: C2-01	Sexta-feira: 13:10 às 14:50 (primeiro horário)</a:t>
            </a:r>
          </a:p>
          <a:p>
            <a:pPr lvl="0" eaLnBrk="1" hangingPunct="1"/>
            <a:r>
              <a:rPr lang="pt-BR" sz="1800" dirty="0">
                <a:solidFill>
                  <a:srgbClr val="000000"/>
                </a:solidFill>
              </a:rPr>
              <a:t>			Sexta-feira: 15:00 às 16:40 (segundo horário)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1835150" y="5734050"/>
            <a:ext cx="2922588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pt-BR">
                <a:cs typeface="+mn-cs"/>
              </a:rPr>
              <a:t>D ~ 10</a:t>
            </a:r>
            <a:r>
              <a:rPr lang="pt-BR" baseline="30000">
                <a:cs typeface="+mn-cs"/>
              </a:rPr>
              <a:t>5</a:t>
            </a:r>
            <a:r>
              <a:rPr lang="pt-BR">
                <a:cs typeface="+mn-cs"/>
              </a:rPr>
              <a:t> anos-luz ~ 10</a:t>
            </a:r>
            <a:r>
              <a:rPr lang="pt-BR" baseline="30000">
                <a:cs typeface="+mn-cs"/>
              </a:rPr>
              <a:t>18</a:t>
            </a:r>
            <a:r>
              <a:rPr lang="pt-BR">
                <a:cs typeface="+mn-cs"/>
              </a:rPr>
              <a:t> km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0"/>
            <a:ext cx="7886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781300"/>
            <a:ext cx="6502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4017963"/>
            <a:ext cx="6502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72225" y="44450"/>
            <a:ext cx="2282825" cy="5876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900"/>
            <a:ext cx="9144000" cy="641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800"/>
            <a:ext cx="9144000" cy="598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3" name="Group 12"/>
          <p:cNvGrpSpPr>
            <a:grpSpLocks/>
          </p:cNvGrpSpPr>
          <p:nvPr/>
        </p:nvGrpSpPr>
        <p:grpSpPr bwMode="auto">
          <a:xfrm>
            <a:off x="755650" y="333375"/>
            <a:ext cx="4271963" cy="5715000"/>
            <a:chOff x="1610" y="0"/>
            <a:chExt cx="2691" cy="3600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" y="0"/>
              <a:ext cx="2646" cy="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508" name="Text Box 4"/>
            <p:cNvSpPr txBox="1">
              <a:spLocks noChangeArrowheads="1"/>
            </p:cNvSpPr>
            <p:nvPr/>
          </p:nvSpPr>
          <p:spPr bwMode="auto">
            <a:xfrm>
              <a:off x="1610" y="2341"/>
              <a:ext cx="604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pt-BR">
                  <a:cs typeface="+mn-cs"/>
                </a:rPr>
                <a:t>L ~ 2 m</a:t>
              </a:r>
            </a:p>
          </p:txBody>
        </p:sp>
      </p:grpSp>
      <p:grpSp>
        <p:nvGrpSpPr>
          <p:cNvPr id="74754" name="Group 13"/>
          <p:cNvGrpSpPr>
            <a:grpSpLocks/>
          </p:cNvGrpSpPr>
          <p:nvPr/>
        </p:nvGrpSpPr>
        <p:grpSpPr bwMode="auto">
          <a:xfrm>
            <a:off x="6300788" y="1989138"/>
            <a:ext cx="1577975" cy="1671637"/>
            <a:chOff x="3969" y="1253"/>
            <a:chExt cx="994" cy="1053"/>
          </a:xfrm>
        </p:grpSpPr>
        <p:pic>
          <p:nvPicPr>
            <p:cNvPr id="2150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1253"/>
              <a:ext cx="858" cy="8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510" name="Text Box 6"/>
            <p:cNvSpPr txBox="1">
              <a:spLocks noChangeArrowheads="1"/>
            </p:cNvSpPr>
            <p:nvPr/>
          </p:nvSpPr>
          <p:spPr bwMode="auto">
            <a:xfrm>
              <a:off x="3969" y="2069"/>
              <a:ext cx="676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pt-BR">
                  <a:cs typeface="+mn-cs"/>
                </a:rPr>
                <a:t>L ~ 1 cm</a:t>
              </a:r>
            </a:p>
          </p:txBody>
        </p:sp>
      </p:grpSp>
      <p:grpSp>
        <p:nvGrpSpPr>
          <p:cNvPr id="74755" name="Group 14"/>
          <p:cNvGrpSpPr>
            <a:grpSpLocks/>
          </p:cNvGrpSpPr>
          <p:nvPr/>
        </p:nvGrpSpPr>
        <p:grpSpPr bwMode="auto">
          <a:xfrm>
            <a:off x="6300788" y="4652963"/>
            <a:ext cx="1908175" cy="1816100"/>
            <a:chOff x="3969" y="2931"/>
            <a:chExt cx="1202" cy="1144"/>
          </a:xfrm>
        </p:grpSpPr>
        <p:pic>
          <p:nvPicPr>
            <p:cNvPr id="21511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2931"/>
              <a:ext cx="930" cy="10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512" name="Text Box 8"/>
            <p:cNvSpPr txBox="1">
              <a:spLocks noChangeArrowheads="1"/>
            </p:cNvSpPr>
            <p:nvPr/>
          </p:nvSpPr>
          <p:spPr bwMode="auto">
            <a:xfrm>
              <a:off x="3969" y="3838"/>
              <a:ext cx="727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pt-BR">
                  <a:cs typeface="+mn-cs"/>
                </a:rPr>
                <a:t>L ~10 </a:t>
              </a:r>
              <a:r>
                <a:rPr lang="pt-BR">
                  <a:latin typeface="Symbol" charset="0"/>
                  <a:cs typeface="+mn-cs"/>
                </a:rPr>
                <a:t>m</a:t>
              </a:r>
              <a:r>
                <a:rPr lang="pt-BR">
                  <a:cs typeface="+mn-cs"/>
                </a:rPr>
                <a:t>m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1" name="Group 8"/>
          <p:cNvGrpSpPr>
            <a:grpSpLocks/>
          </p:cNvGrpSpPr>
          <p:nvPr/>
        </p:nvGrpSpPr>
        <p:grpSpPr bwMode="auto">
          <a:xfrm>
            <a:off x="5403850" y="44450"/>
            <a:ext cx="3705225" cy="5351463"/>
            <a:chOff x="2971" y="300"/>
            <a:chExt cx="2334" cy="3371"/>
          </a:xfrm>
        </p:grpSpPr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300"/>
              <a:ext cx="2334" cy="2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556" name="Text Box 4"/>
            <p:cNvSpPr txBox="1">
              <a:spLocks noChangeArrowheads="1"/>
            </p:cNvSpPr>
            <p:nvPr/>
          </p:nvSpPr>
          <p:spPr bwMode="auto">
            <a:xfrm>
              <a:off x="3582" y="3267"/>
              <a:ext cx="168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pt-BR">
                  <a:cs typeface="+mn-cs"/>
                </a:rPr>
                <a:t>L ~ 1 Angstron</a:t>
              </a:r>
            </a:p>
            <a:p>
              <a:pPr>
                <a:defRPr/>
              </a:pPr>
              <a:r>
                <a:rPr lang="pt-BR">
                  <a:cs typeface="+mn-cs"/>
                </a:rPr>
                <a:t>Atom (ferro sobre cobre)</a:t>
              </a:r>
            </a:p>
          </p:txBody>
        </p:sp>
      </p:grpSp>
      <p:pic>
        <p:nvPicPr>
          <p:cNvPr id="76802" name="Picture 7" descr="250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3990975"/>
            <a:ext cx="28575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6803" name="Group 9"/>
          <p:cNvGrpSpPr>
            <a:grpSpLocks/>
          </p:cNvGrpSpPr>
          <p:nvPr/>
        </p:nvGrpSpPr>
        <p:grpSpPr bwMode="auto">
          <a:xfrm>
            <a:off x="107950" y="44450"/>
            <a:ext cx="2116138" cy="2687638"/>
            <a:chOff x="204" y="119"/>
            <a:chExt cx="1333" cy="1693"/>
          </a:xfrm>
        </p:grpSpPr>
        <p:pic>
          <p:nvPicPr>
            <p:cNvPr id="2356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19"/>
              <a:ext cx="1313" cy="1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3563" name="Text Box 11"/>
            <p:cNvSpPr txBox="1">
              <a:spLocks noChangeArrowheads="1"/>
            </p:cNvSpPr>
            <p:nvPr/>
          </p:nvSpPr>
          <p:spPr bwMode="auto">
            <a:xfrm>
              <a:off x="736" y="1581"/>
              <a:ext cx="80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>
                <a:defRPr/>
              </a:pPr>
              <a:r>
                <a:rPr lang="pt-BR">
                  <a:cs typeface="+mn-cs"/>
                </a:rPr>
                <a:t>L ~ 0,1</a:t>
              </a:r>
              <a:r>
                <a:rPr lang="pt-BR">
                  <a:latin typeface="Symbol" charset="0"/>
                  <a:cs typeface="+mn-cs"/>
                </a:rPr>
                <a:t>m</a:t>
              </a:r>
              <a:r>
                <a:rPr lang="pt-BR">
                  <a:cs typeface="+mn-cs"/>
                </a:rPr>
                <a:t>m </a:t>
              </a:r>
            </a:p>
          </p:txBody>
        </p:sp>
      </p:grpSp>
      <p:pic>
        <p:nvPicPr>
          <p:cNvPr id="2356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708275"/>
            <a:ext cx="2149475" cy="214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7" descr="250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981075"/>
            <a:ext cx="28575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7" descr="250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1075"/>
            <a:ext cx="285750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61108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10693400" cy="697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781300"/>
            <a:ext cx="6502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88913"/>
            <a:ext cx="64389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557338"/>
            <a:ext cx="64389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4017963"/>
            <a:ext cx="6502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6610350" y="44450"/>
            <a:ext cx="2282825" cy="58769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2781300"/>
            <a:ext cx="6502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88913"/>
            <a:ext cx="64389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1557338"/>
            <a:ext cx="64389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4017963"/>
            <a:ext cx="6502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4449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e from Top Secret movie (original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68341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93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versed clip of bookstore scene from Top Secret!(1984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1"/>
            <a:ext cx="9184938" cy="61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3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85750" y="115888"/>
            <a:ext cx="8229600" cy="2143125"/>
          </a:xfrm>
        </p:spPr>
        <p:txBody>
          <a:bodyPr>
            <a:normAutofit/>
          </a:bodyPr>
          <a:lstStyle/>
          <a:p>
            <a:pPr indent="0" algn="just">
              <a:lnSpc>
                <a:spcPts val="4000"/>
              </a:lnSpc>
              <a:buFontTx/>
              <a:buNone/>
              <a:defRPr/>
            </a:pPr>
            <a:r>
              <a:rPr lang="pt-BR" sz="2400" dirty="0" smtClean="0"/>
              <a:t>Um carro faz uma curva enquanto mantém uma velocidade constante. Há alguma força resultante sobre o carro enquanto este faz a curva?</a:t>
            </a:r>
            <a:endParaRPr lang="pt-BR" sz="2400" dirty="0"/>
          </a:p>
        </p:txBody>
      </p:sp>
      <p:sp>
        <p:nvSpPr>
          <p:cNvPr id="2" name="Block Arc 1"/>
          <p:cNvSpPr/>
          <p:nvPr/>
        </p:nvSpPr>
        <p:spPr bwMode="auto">
          <a:xfrm>
            <a:off x="179388" y="1989138"/>
            <a:ext cx="8569325" cy="7748587"/>
          </a:xfrm>
          <a:prstGeom prst="blockArc">
            <a:avLst>
              <a:gd name="adj1" fmla="val 10800000"/>
              <a:gd name="adj2" fmla="val 21538120"/>
              <a:gd name="adj3" fmla="val 525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i="1">
              <a:solidFill>
                <a:srgbClr val="000000"/>
              </a:solidFill>
            </a:endParaRPr>
          </a:p>
        </p:txBody>
      </p:sp>
      <p:sp>
        <p:nvSpPr>
          <p:cNvPr id="77827" name="Espaço Reservado para Conteúdo 2"/>
          <p:cNvSpPr txBox="1">
            <a:spLocks/>
          </p:cNvSpPr>
          <p:nvPr/>
        </p:nvSpPr>
        <p:spPr bwMode="auto">
          <a:xfrm>
            <a:off x="0" y="4500563"/>
            <a:ext cx="8929688" cy="17145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23888" indent="-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4000"/>
              </a:lnSpc>
              <a:spcBef>
                <a:spcPts val="300"/>
              </a:spcBef>
              <a:buFont typeface="Arial" charset="0"/>
              <a:buAutoNum type="arabicPeriod"/>
            </a:pPr>
            <a:r>
              <a:rPr lang="pt-BR">
                <a:solidFill>
                  <a:srgbClr val="000000"/>
                </a:solidFill>
              </a:rPr>
              <a:t>Não, sua velocidade é constante</a:t>
            </a:r>
          </a:p>
          <a:p>
            <a:pPr eaLnBrk="1" hangingPunct="1">
              <a:lnSpc>
                <a:spcPts val="4000"/>
              </a:lnSpc>
              <a:spcBef>
                <a:spcPts val="300"/>
              </a:spcBef>
              <a:buFont typeface="Arial" charset="0"/>
              <a:buAutoNum type="arabicPeriod"/>
            </a:pPr>
            <a:r>
              <a:rPr lang="pt-BR">
                <a:solidFill>
                  <a:srgbClr val="000000"/>
                </a:solidFill>
              </a:rPr>
              <a:t>Sim.</a:t>
            </a:r>
          </a:p>
          <a:p>
            <a:pPr eaLnBrk="1" hangingPunct="1">
              <a:lnSpc>
                <a:spcPts val="4000"/>
              </a:lnSpc>
              <a:spcBef>
                <a:spcPts val="300"/>
              </a:spcBef>
              <a:buFont typeface="Arial" charset="0"/>
              <a:buAutoNum type="arabicPeriod"/>
            </a:pPr>
            <a:r>
              <a:rPr lang="pt-BR">
                <a:solidFill>
                  <a:srgbClr val="000000"/>
                </a:solidFill>
              </a:rPr>
              <a:t>Depende da curvatura do trajeto e da velocidade do carro</a:t>
            </a:r>
          </a:p>
        </p:txBody>
      </p:sp>
      <p:pic>
        <p:nvPicPr>
          <p:cNvPr id="7782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844675"/>
            <a:ext cx="13716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32012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20917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0"/>
            <a:ext cx="9144000" cy="2143125"/>
          </a:xfrm>
        </p:spPr>
        <p:txBody>
          <a:bodyPr>
            <a:normAutofit/>
          </a:bodyPr>
          <a:lstStyle/>
          <a:p>
            <a:pPr indent="0" algn="just">
              <a:lnSpc>
                <a:spcPts val="4000"/>
              </a:lnSpc>
              <a:buFontTx/>
              <a:buNone/>
              <a:defRPr/>
            </a:pPr>
            <a:r>
              <a:rPr lang="pt-BR" sz="2000" dirty="0" smtClean="0"/>
              <a:t>Um carro em uma montanha russa desce o trilho mostrado abaixo. Enquanto o carro desce para além do ponto mostrado, o que ocorre com sua velocidade e aceleração na direção do movimento?</a:t>
            </a:r>
            <a:endParaRPr lang="pt-BR" sz="2000" dirty="0"/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34925" y="2205038"/>
            <a:ext cx="5265738" cy="3500437"/>
          </a:xfrm>
          <a:prstGeom prst="rect">
            <a:avLst/>
          </a:prstGeom>
        </p:spPr>
        <p:txBody>
          <a:bodyPr/>
          <a:lstStyle/>
          <a:p>
            <a:pPr marL="624078" indent="-514350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000" dirty="0">
                <a:solidFill>
                  <a:srgbClr val="000000"/>
                </a:solidFill>
              </a:rPr>
              <a:t>Ambas decrescem</a:t>
            </a:r>
            <a:endParaRPr lang="pt-BR" sz="20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624078" indent="-514350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000" dirty="0">
                <a:solidFill>
                  <a:srgbClr val="000000"/>
                </a:solidFill>
              </a:rPr>
              <a:t>A velocidade decresce, mas a aceleração aumenta</a:t>
            </a:r>
          </a:p>
          <a:p>
            <a:pPr marL="624078" indent="-514350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000" dirty="0">
                <a:solidFill>
                  <a:srgbClr val="000000"/>
                </a:solidFill>
              </a:rPr>
              <a:t>Ambas permanecem constantes</a:t>
            </a:r>
            <a:endParaRPr lang="pt-BR" sz="20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624078" indent="-514350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000" dirty="0">
                <a:solidFill>
                  <a:srgbClr val="000000"/>
                </a:solidFill>
              </a:rPr>
              <a:t>A velocidade aumenta, mas a aceleração decresce</a:t>
            </a:r>
          </a:p>
          <a:p>
            <a:pPr marL="624078" indent="-514350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000" dirty="0">
                <a:solidFill>
                  <a:srgbClr val="000000"/>
                </a:solidFill>
              </a:rPr>
              <a:t>Ambas aumentam</a:t>
            </a:r>
          </a:p>
          <a:p>
            <a:pPr marL="624078" indent="-514350" fontAlgn="auto">
              <a:lnSpc>
                <a:spcPts val="4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pt-BR" sz="2000" dirty="0">
                <a:solidFill>
                  <a:srgbClr val="000000"/>
                </a:solidFill>
                <a:latin typeface="Arial"/>
                <a:ea typeface="ＭＳ Ｐゴシック"/>
              </a:rPr>
              <a:t>Outro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700213"/>
            <a:ext cx="42862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65833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07077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contrast="100000"/>
          </a:blip>
          <a:srcRect l="2142" t="6930" r="-399"/>
          <a:stretch/>
        </p:blipFill>
        <p:spPr>
          <a:xfrm>
            <a:off x="-412140" y="0"/>
            <a:ext cx="11896908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870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393700"/>
            <a:ext cx="84074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5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19401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v_relativ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520" y="260648"/>
            <a:ext cx="9473052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6979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06465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8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4400</TotalTime>
  <Words>839</Words>
  <Application>Microsoft Macintosh PowerPoint</Application>
  <PresentationFormat>On-screen Show (4:3)</PresentationFormat>
  <Paragraphs>99</Paragraphs>
  <Slides>49</Slides>
  <Notes>14</Notes>
  <HiddenSlides>0</HiddenSlides>
  <MMClips>4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Design padrão</vt:lpstr>
      <vt:lpstr>2_Design padrão</vt:lpstr>
      <vt:lpstr>3_Design padrão</vt:lpstr>
      <vt:lpstr>1_Design padrão</vt:lpstr>
      <vt:lpstr>4_Design padrão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 Princípios da Dinâmica  As leis de Newton (1643-1727)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lmcal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Aula 3: Forças</dc:title>
  <dc:subject/>
  <dc:creator>martinelli</dc:creator>
  <cp:keywords/>
  <dc:description/>
  <cp:lastModifiedBy>Marcelo Martinelli</cp:lastModifiedBy>
  <cp:revision>45</cp:revision>
  <dcterms:created xsi:type="dcterms:W3CDTF">2010-03-01T21:01:48Z</dcterms:created>
  <dcterms:modified xsi:type="dcterms:W3CDTF">2017-03-28T17:49:08Z</dcterms:modified>
  <cp:category/>
</cp:coreProperties>
</file>