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99" r:id="rId4"/>
    <p:sldId id="29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3" r:id="rId25"/>
    <p:sldId id="294" r:id="rId26"/>
    <p:sldId id="300" r:id="rId27"/>
    <p:sldId id="295" r:id="rId28"/>
    <p:sldId id="296" r:id="rId29"/>
    <p:sldId id="297" r:id="rId30"/>
  </p:sldIdLst>
  <p:sldSz cx="12192000" cy="6858000"/>
  <p:notesSz cx="6858000" cy="9144000"/>
  <p:embeddedFontLst>
    <p:embeddedFont>
      <p:font typeface="Montserrat" panose="020B0604020202020204" charset="0"/>
      <p:regular r:id="rId32"/>
      <p:bold r:id="rId33"/>
      <p:italic r:id="rId34"/>
      <p:boldItalic r:id="rId35"/>
    </p:embeddedFont>
    <p:embeddedFont>
      <p:font typeface="Montserrat Light"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Poppins" panose="020B0604020202020204" charset="0"/>
      <p:regular r:id="rId44"/>
      <p:bold r:id="rId45"/>
      <p:italic r:id="rId46"/>
      <p:boldItalic r:id="rId47"/>
    </p:embeddedFont>
    <p:embeddedFont>
      <p:font typeface="EB Garamon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tL7ifDLGSIoBfEJeFfznzipQm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bff32e297_1_2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2bff32e297_1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bff32e297_1_2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22bff32e297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bff32e297_1_2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2bff32e297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bff32e297_1_2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2bff32e297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bff32e297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2bff32e29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bff32e297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2bff32e297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bff32e297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2bff32e29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bff32e297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2bff32e29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bff32e297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22bff32e297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2bff32e297_0_1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22bff32e29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2bff32e297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22bff32e29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bff32e297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2bff32e297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bff32e297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2bff32e29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bff32e297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2bff32e29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bff32e297_1_3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2bff32e297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2bff32e297_1_4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2bff32e297_1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bff32e297_1_4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2bff32e297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bff32e297_1_4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2bff32e297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8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2bff32e297_1_5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2bff32e297_1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bff32e297_1_5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22bff32e297_1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2bff32e297_1_6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22bff32e297_1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2bff32e297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22bff32e29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6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2bff32e297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22bff32e29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6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bff32e297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2bff32e29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bff32e297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2bff32e29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bff32e297_0_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22bff32e29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bff32e297_0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2bff32e29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2bff32e297_1_2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2bff32e297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grpSp>
        <p:nvGrpSpPr>
          <p:cNvPr id="14" name="Google Shape;14;p6"/>
          <p:cNvGrpSpPr/>
          <p:nvPr/>
        </p:nvGrpSpPr>
        <p:grpSpPr>
          <a:xfrm flipH="1">
            <a:off x="1216968" y="0"/>
            <a:ext cx="10975033" cy="5775400"/>
            <a:chOff x="0" y="0"/>
            <a:chExt cx="8231275" cy="4331550"/>
          </a:xfrm>
        </p:grpSpPr>
        <p:pic>
          <p:nvPicPr>
            <p:cNvPr id="15" name="Google Shape;15;p6"/>
            <p:cNvPicPr preferRelativeResize="0"/>
            <p:nvPr/>
          </p:nvPicPr>
          <p:blipFill rotWithShape="1">
            <a:blip r:embed="rId2">
              <a:alphaModFix/>
            </a:blip>
            <a:srcRect/>
            <a:stretch/>
          </p:blipFill>
          <p:spPr>
            <a:xfrm>
              <a:off x="685975" y="3434875"/>
              <a:ext cx="1371975" cy="896675"/>
            </a:xfrm>
            <a:prstGeom prst="rect">
              <a:avLst/>
            </a:prstGeom>
            <a:noFill/>
            <a:ln>
              <a:noFill/>
            </a:ln>
          </p:spPr>
        </p:pic>
        <p:grpSp>
          <p:nvGrpSpPr>
            <p:cNvPr id="16" name="Google Shape;16;p6"/>
            <p:cNvGrpSpPr/>
            <p:nvPr/>
          </p:nvGrpSpPr>
          <p:grpSpPr>
            <a:xfrm>
              <a:off x="0" y="2747250"/>
              <a:ext cx="3429750" cy="896675"/>
              <a:chOff x="0" y="0"/>
              <a:chExt cx="3429750" cy="896675"/>
            </a:xfrm>
          </p:grpSpPr>
          <p:pic>
            <p:nvPicPr>
              <p:cNvPr id="17" name="Google Shape;17;p6"/>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18" name="Google Shape;18;p6"/>
              <p:cNvPicPr preferRelativeResize="0"/>
              <p:nvPr/>
            </p:nvPicPr>
            <p:blipFill rotWithShape="1">
              <a:blip r:embed="rId2">
                <a:alphaModFix/>
              </a:blip>
              <a:srcRect/>
              <a:stretch/>
            </p:blipFill>
            <p:spPr>
              <a:xfrm>
                <a:off x="2057775" y="0"/>
                <a:ext cx="1371975" cy="896675"/>
              </a:xfrm>
              <a:prstGeom prst="rect">
                <a:avLst/>
              </a:prstGeom>
              <a:noFill/>
              <a:ln>
                <a:noFill/>
              </a:ln>
            </p:spPr>
          </p:pic>
        </p:grpSp>
        <p:grpSp>
          <p:nvGrpSpPr>
            <p:cNvPr id="19" name="Google Shape;19;p6"/>
            <p:cNvGrpSpPr/>
            <p:nvPr/>
          </p:nvGrpSpPr>
          <p:grpSpPr>
            <a:xfrm>
              <a:off x="685975" y="2061250"/>
              <a:ext cx="3429750" cy="896675"/>
              <a:chOff x="0" y="0"/>
              <a:chExt cx="3429750" cy="896675"/>
            </a:xfrm>
          </p:grpSpPr>
          <p:pic>
            <p:nvPicPr>
              <p:cNvPr id="20" name="Google Shape;20;p6"/>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21" name="Google Shape;21;p6"/>
              <p:cNvPicPr preferRelativeResize="0"/>
              <p:nvPr/>
            </p:nvPicPr>
            <p:blipFill rotWithShape="1">
              <a:blip r:embed="rId2">
                <a:alphaModFix/>
              </a:blip>
              <a:srcRect/>
              <a:stretch/>
            </p:blipFill>
            <p:spPr>
              <a:xfrm>
                <a:off x="2057775" y="0"/>
                <a:ext cx="1371975" cy="896675"/>
              </a:xfrm>
              <a:prstGeom prst="rect">
                <a:avLst/>
              </a:prstGeom>
              <a:noFill/>
              <a:ln>
                <a:noFill/>
              </a:ln>
            </p:spPr>
          </p:pic>
        </p:grpSp>
        <p:grpSp>
          <p:nvGrpSpPr>
            <p:cNvPr id="22" name="Google Shape;22;p6"/>
            <p:cNvGrpSpPr/>
            <p:nvPr/>
          </p:nvGrpSpPr>
          <p:grpSpPr>
            <a:xfrm>
              <a:off x="0" y="1373625"/>
              <a:ext cx="3429750" cy="896675"/>
              <a:chOff x="0" y="0"/>
              <a:chExt cx="3429750" cy="896675"/>
            </a:xfrm>
          </p:grpSpPr>
          <p:pic>
            <p:nvPicPr>
              <p:cNvPr id="23" name="Google Shape;23;p6"/>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24" name="Google Shape;24;p6"/>
              <p:cNvPicPr preferRelativeResize="0"/>
              <p:nvPr/>
            </p:nvPicPr>
            <p:blipFill rotWithShape="1">
              <a:blip r:embed="rId2">
                <a:alphaModFix/>
              </a:blip>
              <a:srcRect/>
              <a:stretch/>
            </p:blipFill>
            <p:spPr>
              <a:xfrm>
                <a:off x="2057775" y="0"/>
                <a:ext cx="1371975" cy="896675"/>
              </a:xfrm>
              <a:prstGeom prst="rect">
                <a:avLst/>
              </a:prstGeom>
              <a:noFill/>
              <a:ln>
                <a:noFill/>
              </a:ln>
            </p:spPr>
          </p:pic>
        </p:grpSp>
        <p:grpSp>
          <p:nvGrpSpPr>
            <p:cNvPr id="25" name="Google Shape;25;p6"/>
            <p:cNvGrpSpPr/>
            <p:nvPr/>
          </p:nvGrpSpPr>
          <p:grpSpPr>
            <a:xfrm>
              <a:off x="685975" y="687625"/>
              <a:ext cx="7545300" cy="896675"/>
              <a:chOff x="0" y="0"/>
              <a:chExt cx="7545300" cy="896675"/>
            </a:xfrm>
          </p:grpSpPr>
          <p:pic>
            <p:nvPicPr>
              <p:cNvPr id="26" name="Google Shape;26;p6"/>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27" name="Google Shape;27;p6"/>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28" name="Google Shape;28;p6"/>
              <p:cNvPicPr preferRelativeResize="0"/>
              <p:nvPr/>
            </p:nvPicPr>
            <p:blipFill rotWithShape="1">
              <a:blip r:embed="rId2">
                <a:alphaModFix/>
              </a:blip>
              <a:srcRect/>
              <a:stretch/>
            </p:blipFill>
            <p:spPr>
              <a:xfrm>
                <a:off x="4115550" y="0"/>
                <a:ext cx="1371975" cy="896675"/>
              </a:xfrm>
              <a:prstGeom prst="rect">
                <a:avLst/>
              </a:prstGeom>
              <a:noFill/>
              <a:ln>
                <a:noFill/>
              </a:ln>
            </p:spPr>
          </p:pic>
          <p:pic>
            <p:nvPicPr>
              <p:cNvPr id="29" name="Google Shape;29;p6"/>
              <p:cNvPicPr preferRelativeResize="0"/>
              <p:nvPr/>
            </p:nvPicPr>
            <p:blipFill rotWithShape="1">
              <a:blip r:embed="rId2">
                <a:alphaModFix/>
              </a:blip>
              <a:srcRect/>
              <a:stretch/>
            </p:blipFill>
            <p:spPr>
              <a:xfrm>
                <a:off x="6173325" y="0"/>
                <a:ext cx="1371975" cy="896675"/>
              </a:xfrm>
              <a:prstGeom prst="rect">
                <a:avLst/>
              </a:prstGeom>
              <a:noFill/>
              <a:ln>
                <a:noFill/>
              </a:ln>
            </p:spPr>
          </p:pic>
        </p:grpSp>
        <p:grpSp>
          <p:nvGrpSpPr>
            <p:cNvPr id="30" name="Google Shape;30;p6"/>
            <p:cNvGrpSpPr/>
            <p:nvPr/>
          </p:nvGrpSpPr>
          <p:grpSpPr>
            <a:xfrm>
              <a:off x="0" y="0"/>
              <a:ext cx="7545300" cy="896675"/>
              <a:chOff x="0" y="0"/>
              <a:chExt cx="7545300" cy="896675"/>
            </a:xfrm>
          </p:grpSpPr>
          <p:pic>
            <p:nvPicPr>
              <p:cNvPr id="31" name="Google Shape;31;p6"/>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32" name="Google Shape;32;p6"/>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33" name="Google Shape;33;p6"/>
              <p:cNvPicPr preferRelativeResize="0"/>
              <p:nvPr/>
            </p:nvPicPr>
            <p:blipFill rotWithShape="1">
              <a:blip r:embed="rId2">
                <a:alphaModFix/>
              </a:blip>
              <a:srcRect/>
              <a:stretch/>
            </p:blipFill>
            <p:spPr>
              <a:xfrm>
                <a:off x="4115550" y="0"/>
                <a:ext cx="1371975" cy="896675"/>
              </a:xfrm>
              <a:prstGeom prst="rect">
                <a:avLst/>
              </a:prstGeom>
              <a:noFill/>
              <a:ln>
                <a:noFill/>
              </a:ln>
            </p:spPr>
          </p:pic>
          <p:pic>
            <p:nvPicPr>
              <p:cNvPr id="34" name="Google Shape;34;p6"/>
              <p:cNvPicPr preferRelativeResize="0"/>
              <p:nvPr/>
            </p:nvPicPr>
            <p:blipFill rotWithShape="1">
              <a:blip r:embed="rId2">
                <a:alphaModFix/>
              </a:blip>
              <a:srcRect/>
              <a:stretch/>
            </p:blipFill>
            <p:spPr>
              <a:xfrm>
                <a:off x="6173325" y="0"/>
                <a:ext cx="1371975" cy="896675"/>
              </a:xfrm>
              <a:prstGeom prst="rect">
                <a:avLst/>
              </a:prstGeom>
              <a:noFill/>
              <a:ln>
                <a:noFill/>
              </a:ln>
            </p:spPr>
          </p:pic>
        </p:grpSp>
      </p:grpSp>
      <p:sp>
        <p:nvSpPr>
          <p:cNvPr id="35" name="Google Shape;35;p6"/>
          <p:cNvSpPr txBox="1">
            <a:spLocks noGrp="1"/>
          </p:cNvSpPr>
          <p:nvPr>
            <p:ph type="ctrTitle"/>
          </p:nvPr>
        </p:nvSpPr>
        <p:spPr>
          <a:xfrm>
            <a:off x="2703496" y="2604420"/>
            <a:ext cx="6764400" cy="1546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36" name="Google Shape;36;p6"/>
          <p:cNvGrpSpPr/>
          <p:nvPr/>
        </p:nvGrpSpPr>
        <p:grpSpPr>
          <a:xfrm flipH="1">
            <a:off x="1" y="4117464"/>
            <a:ext cx="5487633" cy="3027067"/>
            <a:chOff x="4115550" y="2061250"/>
            <a:chExt cx="4115725" cy="2270300"/>
          </a:xfrm>
        </p:grpSpPr>
        <p:grpSp>
          <p:nvGrpSpPr>
            <p:cNvPr id="37" name="Google Shape;37;p6"/>
            <p:cNvGrpSpPr/>
            <p:nvPr/>
          </p:nvGrpSpPr>
          <p:grpSpPr>
            <a:xfrm>
              <a:off x="4801525" y="3434875"/>
              <a:ext cx="3429750" cy="896675"/>
              <a:chOff x="4115550" y="0"/>
              <a:chExt cx="3429750" cy="896675"/>
            </a:xfrm>
          </p:grpSpPr>
          <p:pic>
            <p:nvPicPr>
              <p:cNvPr id="38" name="Google Shape;38;p6"/>
              <p:cNvPicPr preferRelativeResize="0"/>
              <p:nvPr/>
            </p:nvPicPr>
            <p:blipFill rotWithShape="1">
              <a:blip r:embed="rId2">
                <a:alphaModFix/>
              </a:blip>
              <a:srcRect/>
              <a:stretch/>
            </p:blipFill>
            <p:spPr>
              <a:xfrm>
                <a:off x="4115550" y="0"/>
                <a:ext cx="1371975" cy="896675"/>
              </a:xfrm>
              <a:prstGeom prst="rect">
                <a:avLst/>
              </a:prstGeom>
              <a:noFill/>
              <a:ln>
                <a:noFill/>
              </a:ln>
            </p:spPr>
          </p:pic>
          <p:pic>
            <p:nvPicPr>
              <p:cNvPr id="39" name="Google Shape;39;p6"/>
              <p:cNvPicPr preferRelativeResize="0"/>
              <p:nvPr/>
            </p:nvPicPr>
            <p:blipFill rotWithShape="1">
              <a:blip r:embed="rId2">
                <a:alphaModFix/>
              </a:blip>
              <a:srcRect/>
              <a:stretch/>
            </p:blipFill>
            <p:spPr>
              <a:xfrm>
                <a:off x="6173325" y="0"/>
                <a:ext cx="1371975" cy="896675"/>
              </a:xfrm>
              <a:prstGeom prst="rect">
                <a:avLst/>
              </a:prstGeom>
              <a:noFill/>
              <a:ln>
                <a:noFill/>
              </a:ln>
            </p:spPr>
          </p:pic>
        </p:grpSp>
        <p:grpSp>
          <p:nvGrpSpPr>
            <p:cNvPr id="40" name="Google Shape;40;p6"/>
            <p:cNvGrpSpPr/>
            <p:nvPr/>
          </p:nvGrpSpPr>
          <p:grpSpPr>
            <a:xfrm>
              <a:off x="4115550" y="2747250"/>
              <a:ext cx="3429750" cy="896675"/>
              <a:chOff x="4115550" y="0"/>
              <a:chExt cx="3429750" cy="896675"/>
            </a:xfrm>
          </p:grpSpPr>
          <p:pic>
            <p:nvPicPr>
              <p:cNvPr id="41" name="Google Shape;41;p6"/>
              <p:cNvPicPr preferRelativeResize="0"/>
              <p:nvPr/>
            </p:nvPicPr>
            <p:blipFill rotWithShape="1">
              <a:blip r:embed="rId2">
                <a:alphaModFix/>
              </a:blip>
              <a:srcRect/>
              <a:stretch/>
            </p:blipFill>
            <p:spPr>
              <a:xfrm>
                <a:off x="4115550" y="0"/>
                <a:ext cx="1371975" cy="896675"/>
              </a:xfrm>
              <a:prstGeom prst="rect">
                <a:avLst/>
              </a:prstGeom>
              <a:noFill/>
              <a:ln>
                <a:noFill/>
              </a:ln>
            </p:spPr>
          </p:pic>
          <p:pic>
            <p:nvPicPr>
              <p:cNvPr id="42" name="Google Shape;42;p6"/>
              <p:cNvPicPr preferRelativeResize="0"/>
              <p:nvPr/>
            </p:nvPicPr>
            <p:blipFill rotWithShape="1">
              <a:blip r:embed="rId2">
                <a:alphaModFix/>
              </a:blip>
              <a:srcRect/>
              <a:stretch/>
            </p:blipFill>
            <p:spPr>
              <a:xfrm>
                <a:off x="6173325" y="0"/>
                <a:ext cx="1371975" cy="896675"/>
              </a:xfrm>
              <a:prstGeom prst="rect">
                <a:avLst/>
              </a:prstGeom>
              <a:noFill/>
              <a:ln>
                <a:noFill/>
              </a:ln>
            </p:spPr>
          </p:pic>
        </p:grpSp>
        <p:pic>
          <p:nvPicPr>
            <p:cNvPr id="43" name="Google Shape;43;p6"/>
            <p:cNvPicPr preferRelativeResize="0"/>
            <p:nvPr/>
          </p:nvPicPr>
          <p:blipFill rotWithShape="1">
            <a:blip r:embed="rId2">
              <a:alphaModFix/>
            </a:blip>
            <a:srcRect/>
            <a:stretch/>
          </p:blipFill>
          <p:spPr>
            <a:xfrm>
              <a:off x="6859300" y="2061250"/>
              <a:ext cx="1371975" cy="89667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4"/>
        <p:cNvGrpSpPr/>
        <p:nvPr/>
      </p:nvGrpSpPr>
      <p:grpSpPr>
        <a:xfrm>
          <a:off x="0" y="0"/>
          <a:ext cx="0" cy="0"/>
          <a:chOff x="0" y="0"/>
          <a:chExt cx="0" cy="0"/>
        </a:xfrm>
      </p:grpSpPr>
      <p:grpSp>
        <p:nvGrpSpPr>
          <p:cNvPr id="45" name="Google Shape;45;p7"/>
          <p:cNvGrpSpPr/>
          <p:nvPr/>
        </p:nvGrpSpPr>
        <p:grpSpPr>
          <a:xfrm flipH="1">
            <a:off x="5818366" y="-4283"/>
            <a:ext cx="6373634" cy="2821561"/>
            <a:chOff x="0" y="0"/>
            <a:chExt cx="5072934" cy="2245751"/>
          </a:xfrm>
        </p:grpSpPr>
        <p:pic>
          <p:nvPicPr>
            <p:cNvPr id="46" name="Google Shape;46;p7"/>
            <p:cNvPicPr preferRelativeResize="0"/>
            <p:nvPr/>
          </p:nvPicPr>
          <p:blipFill rotWithShape="1">
            <a:blip r:embed="rId2">
              <a:alphaModFix/>
            </a:blip>
            <a:srcRect/>
            <a:stretch/>
          </p:blipFill>
          <p:spPr>
            <a:xfrm>
              <a:off x="0" y="1693130"/>
              <a:ext cx="845548" cy="552621"/>
            </a:xfrm>
            <a:prstGeom prst="rect">
              <a:avLst/>
            </a:prstGeom>
            <a:noFill/>
            <a:ln>
              <a:noFill/>
            </a:ln>
          </p:spPr>
        </p:pic>
        <p:pic>
          <p:nvPicPr>
            <p:cNvPr id="47" name="Google Shape;47;p7"/>
            <p:cNvPicPr preferRelativeResize="0"/>
            <p:nvPr/>
          </p:nvPicPr>
          <p:blipFill rotWithShape="1">
            <a:blip r:embed="rId2">
              <a:alphaModFix/>
            </a:blip>
            <a:srcRect/>
            <a:stretch/>
          </p:blipFill>
          <p:spPr>
            <a:xfrm>
              <a:off x="422766" y="1270348"/>
              <a:ext cx="845548" cy="552621"/>
            </a:xfrm>
            <a:prstGeom prst="rect">
              <a:avLst/>
            </a:prstGeom>
            <a:noFill/>
            <a:ln>
              <a:noFill/>
            </a:ln>
          </p:spPr>
        </p:pic>
        <p:grpSp>
          <p:nvGrpSpPr>
            <p:cNvPr id="48" name="Google Shape;48;p7"/>
            <p:cNvGrpSpPr/>
            <p:nvPr/>
          </p:nvGrpSpPr>
          <p:grpSpPr>
            <a:xfrm>
              <a:off x="0" y="846565"/>
              <a:ext cx="3381962" cy="552621"/>
              <a:chOff x="0" y="0"/>
              <a:chExt cx="5487525" cy="896675"/>
            </a:xfrm>
          </p:grpSpPr>
          <p:pic>
            <p:nvPicPr>
              <p:cNvPr id="49" name="Google Shape;49;p7"/>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50" name="Google Shape;50;p7"/>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51" name="Google Shape;51;p7"/>
              <p:cNvPicPr preferRelativeResize="0"/>
              <p:nvPr/>
            </p:nvPicPr>
            <p:blipFill rotWithShape="1">
              <a:blip r:embed="rId2">
                <a:alphaModFix/>
              </a:blip>
              <a:srcRect/>
              <a:stretch/>
            </p:blipFill>
            <p:spPr>
              <a:xfrm>
                <a:off x="4115550" y="0"/>
                <a:ext cx="1371975" cy="896675"/>
              </a:xfrm>
              <a:prstGeom prst="rect">
                <a:avLst/>
              </a:prstGeom>
              <a:noFill/>
              <a:ln>
                <a:noFill/>
              </a:ln>
            </p:spPr>
          </p:pic>
        </p:grpSp>
        <p:grpSp>
          <p:nvGrpSpPr>
            <p:cNvPr id="52" name="Google Shape;52;p7"/>
            <p:cNvGrpSpPr/>
            <p:nvPr/>
          </p:nvGrpSpPr>
          <p:grpSpPr>
            <a:xfrm>
              <a:off x="422766" y="423783"/>
              <a:ext cx="4650168" cy="552621"/>
              <a:chOff x="0" y="0"/>
              <a:chExt cx="7545300" cy="896675"/>
            </a:xfrm>
          </p:grpSpPr>
          <p:pic>
            <p:nvPicPr>
              <p:cNvPr id="53" name="Google Shape;53;p7"/>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54" name="Google Shape;54;p7"/>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55" name="Google Shape;55;p7"/>
              <p:cNvPicPr preferRelativeResize="0"/>
              <p:nvPr/>
            </p:nvPicPr>
            <p:blipFill rotWithShape="1">
              <a:blip r:embed="rId2">
                <a:alphaModFix/>
              </a:blip>
              <a:srcRect/>
              <a:stretch/>
            </p:blipFill>
            <p:spPr>
              <a:xfrm>
                <a:off x="4115550" y="0"/>
                <a:ext cx="1371975" cy="896675"/>
              </a:xfrm>
              <a:prstGeom prst="rect">
                <a:avLst/>
              </a:prstGeom>
              <a:noFill/>
              <a:ln>
                <a:noFill/>
              </a:ln>
            </p:spPr>
          </p:pic>
          <p:pic>
            <p:nvPicPr>
              <p:cNvPr id="56" name="Google Shape;56;p7"/>
              <p:cNvPicPr preferRelativeResize="0"/>
              <p:nvPr/>
            </p:nvPicPr>
            <p:blipFill rotWithShape="1">
              <a:blip r:embed="rId2">
                <a:alphaModFix/>
              </a:blip>
              <a:srcRect/>
              <a:stretch/>
            </p:blipFill>
            <p:spPr>
              <a:xfrm>
                <a:off x="6173325" y="0"/>
                <a:ext cx="1371975" cy="896675"/>
              </a:xfrm>
              <a:prstGeom prst="rect">
                <a:avLst/>
              </a:prstGeom>
              <a:noFill/>
              <a:ln>
                <a:noFill/>
              </a:ln>
            </p:spPr>
          </p:pic>
        </p:grpSp>
        <p:grpSp>
          <p:nvGrpSpPr>
            <p:cNvPr id="57" name="Google Shape;57;p7"/>
            <p:cNvGrpSpPr/>
            <p:nvPr/>
          </p:nvGrpSpPr>
          <p:grpSpPr>
            <a:xfrm>
              <a:off x="0" y="0"/>
              <a:ext cx="4650168" cy="552621"/>
              <a:chOff x="0" y="0"/>
              <a:chExt cx="7545300" cy="896675"/>
            </a:xfrm>
          </p:grpSpPr>
          <p:pic>
            <p:nvPicPr>
              <p:cNvPr id="58" name="Google Shape;58;p7"/>
              <p:cNvPicPr preferRelativeResize="0"/>
              <p:nvPr/>
            </p:nvPicPr>
            <p:blipFill rotWithShape="1">
              <a:blip r:embed="rId2">
                <a:alphaModFix/>
              </a:blip>
              <a:srcRect/>
              <a:stretch/>
            </p:blipFill>
            <p:spPr>
              <a:xfrm>
                <a:off x="0" y="0"/>
                <a:ext cx="1371975" cy="896675"/>
              </a:xfrm>
              <a:prstGeom prst="rect">
                <a:avLst/>
              </a:prstGeom>
              <a:noFill/>
              <a:ln>
                <a:noFill/>
              </a:ln>
            </p:spPr>
          </p:pic>
          <p:pic>
            <p:nvPicPr>
              <p:cNvPr id="59" name="Google Shape;59;p7"/>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60" name="Google Shape;60;p7"/>
              <p:cNvPicPr preferRelativeResize="0"/>
              <p:nvPr/>
            </p:nvPicPr>
            <p:blipFill rotWithShape="1">
              <a:blip r:embed="rId2">
                <a:alphaModFix/>
              </a:blip>
              <a:srcRect/>
              <a:stretch/>
            </p:blipFill>
            <p:spPr>
              <a:xfrm>
                <a:off x="4115550" y="0"/>
                <a:ext cx="1371975" cy="896675"/>
              </a:xfrm>
              <a:prstGeom prst="rect">
                <a:avLst/>
              </a:prstGeom>
              <a:noFill/>
              <a:ln>
                <a:noFill/>
              </a:ln>
            </p:spPr>
          </p:pic>
          <p:pic>
            <p:nvPicPr>
              <p:cNvPr id="61" name="Google Shape;61;p7"/>
              <p:cNvPicPr preferRelativeResize="0"/>
              <p:nvPr/>
            </p:nvPicPr>
            <p:blipFill rotWithShape="1">
              <a:blip r:embed="rId2">
                <a:alphaModFix/>
              </a:blip>
              <a:srcRect/>
              <a:stretch/>
            </p:blipFill>
            <p:spPr>
              <a:xfrm>
                <a:off x="6173325" y="0"/>
                <a:ext cx="1371975" cy="896675"/>
              </a:xfrm>
              <a:prstGeom prst="rect">
                <a:avLst/>
              </a:prstGeom>
              <a:noFill/>
              <a:ln>
                <a:noFill/>
              </a:ln>
            </p:spPr>
          </p:pic>
        </p:grpSp>
      </p:grpSp>
      <p:grpSp>
        <p:nvGrpSpPr>
          <p:cNvPr id="62" name="Google Shape;62;p7"/>
          <p:cNvGrpSpPr/>
          <p:nvPr/>
        </p:nvGrpSpPr>
        <p:grpSpPr>
          <a:xfrm flipH="1">
            <a:off x="8" y="5270900"/>
            <a:ext cx="3186885" cy="1757937"/>
            <a:chOff x="6607482" y="3879952"/>
            <a:chExt cx="2536521" cy="1399186"/>
          </a:xfrm>
        </p:grpSpPr>
        <p:grpSp>
          <p:nvGrpSpPr>
            <p:cNvPr id="63" name="Google Shape;63;p7"/>
            <p:cNvGrpSpPr/>
            <p:nvPr/>
          </p:nvGrpSpPr>
          <p:grpSpPr>
            <a:xfrm>
              <a:off x="6607482" y="4726517"/>
              <a:ext cx="2113755" cy="552621"/>
              <a:chOff x="2057775" y="0"/>
              <a:chExt cx="3429750" cy="896675"/>
            </a:xfrm>
          </p:grpSpPr>
          <p:pic>
            <p:nvPicPr>
              <p:cNvPr id="64" name="Google Shape;64;p7"/>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65" name="Google Shape;65;p7"/>
              <p:cNvPicPr preferRelativeResize="0"/>
              <p:nvPr/>
            </p:nvPicPr>
            <p:blipFill rotWithShape="1">
              <a:blip r:embed="rId2">
                <a:alphaModFix/>
              </a:blip>
              <a:srcRect/>
              <a:stretch/>
            </p:blipFill>
            <p:spPr>
              <a:xfrm>
                <a:off x="4115550" y="0"/>
                <a:ext cx="1371975" cy="896675"/>
              </a:xfrm>
              <a:prstGeom prst="rect">
                <a:avLst/>
              </a:prstGeom>
              <a:noFill/>
              <a:ln>
                <a:noFill/>
              </a:ln>
            </p:spPr>
          </p:pic>
        </p:grpSp>
        <p:grpSp>
          <p:nvGrpSpPr>
            <p:cNvPr id="66" name="Google Shape;66;p7"/>
            <p:cNvGrpSpPr/>
            <p:nvPr/>
          </p:nvGrpSpPr>
          <p:grpSpPr>
            <a:xfrm>
              <a:off x="7030248" y="4303735"/>
              <a:ext cx="2113755" cy="552621"/>
              <a:chOff x="2057775" y="0"/>
              <a:chExt cx="3429750" cy="896675"/>
            </a:xfrm>
          </p:grpSpPr>
          <p:pic>
            <p:nvPicPr>
              <p:cNvPr id="67" name="Google Shape;67;p7"/>
              <p:cNvPicPr preferRelativeResize="0"/>
              <p:nvPr/>
            </p:nvPicPr>
            <p:blipFill rotWithShape="1">
              <a:blip r:embed="rId2">
                <a:alphaModFix/>
              </a:blip>
              <a:srcRect/>
              <a:stretch/>
            </p:blipFill>
            <p:spPr>
              <a:xfrm>
                <a:off x="2057775" y="0"/>
                <a:ext cx="1371975" cy="896675"/>
              </a:xfrm>
              <a:prstGeom prst="rect">
                <a:avLst/>
              </a:prstGeom>
              <a:noFill/>
              <a:ln>
                <a:noFill/>
              </a:ln>
            </p:spPr>
          </p:pic>
          <p:pic>
            <p:nvPicPr>
              <p:cNvPr id="68" name="Google Shape;68;p7"/>
              <p:cNvPicPr preferRelativeResize="0"/>
              <p:nvPr/>
            </p:nvPicPr>
            <p:blipFill rotWithShape="1">
              <a:blip r:embed="rId2">
                <a:alphaModFix/>
              </a:blip>
              <a:srcRect/>
              <a:stretch/>
            </p:blipFill>
            <p:spPr>
              <a:xfrm>
                <a:off x="4115550" y="0"/>
                <a:ext cx="1371975" cy="896675"/>
              </a:xfrm>
              <a:prstGeom prst="rect">
                <a:avLst/>
              </a:prstGeom>
              <a:noFill/>
              <a:ln>
                <a:noFill/>
              </a:ln>
            </p:spPr>
          </p:pic>
        </p:grpSp>
        <p:pic>
          <p:nvPicPr>
            <p:cNvPr id="69" name="Google Shape;69;p7"/>
            <p:cNvPicPr preferRelativeResize="0"/>
            <p:nvPr/>
          </p:nvPicPr>
          <p:blipFill rotWithShape="1">
            <a:blip r:embed="rId2">
              <a:alphaModFix/>
            </a:blip>
            <a:srcRect/>
            <a:stretch/>
          </p:blipFill>
          <p:spPr>
            <a:xfrm>
              <a:off x="7875688" y="3879952"/>
              <a:ext cx="845548" cy="552621"/>
            </a:xfrm>
            <a:prstGeom prst="rect">
              <a:avLst/>
            </a:prstGeom>
            <a:noFill/>
            <a:ln>
              <a:noFill/>
            </a:ln>
          </p:spPr>
        </p:pic>
      </p:grpSp>
      <p:sp>
        <p:nvSpPr>
          <p:cNvPr id="70" name="Google Shape;70;p7"/>
          <p:cNvSpPr txBox="1">
            <a:spLocks noGrp="1"/>
          </p:cNvSpPr>
          <p:nvPr>
            <p:ph type="title"/>
          </p:nvPr>
        </p:nvSpPr>
        <p:spPr>
          <a:xfrm>
            <a:off x="1035267" y="536933"/>
            <a:ext cx="4783200" cy="1142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1" name="Google Shape;71;p7"/>
          <p:cNvSpPr txBox="1">
            <a:spLocks noGrp="1"/>
          </p:cNvSpPr>
          <p:nvPr>
            <p:ph type="body" idx="1"/>
          </p:nvPr>
        </p:nvSpPr>
        <p:spPr>
          <a:xfrm>
            <a:off x="1035267" y="2032500"/>
            <a:ext cx="10121600" cy="3910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800"/>
              </a:spcBef>
              <a:spcAft>
                <a:spcPts val="0"/>
              </a:spcAft>
              <a:buSzPts val="2000"/>
              <a:buChar char="❑"/>
              <a:defRPr/>
            </a:lvl1pPr>
            <a:lvl2pPr marL="914400" lvl="1" indent="-355600" algn="l">
              <a:lnSpc>
                <a:spcPct val="120000"/>
              </a:lnSpc>
              <a:spcBef>
                <a:spcPts val="800"/>
              </a:spcBef>
              <a:spcAft>
                <a:spcPts val="0"/>
              </a:spcAft>
              <a:buSzPts val="2000"/>
              <a:buChar char="❏"/>
              <a:defRPr/>
            </a:lvl2pPr>
            <a:lvl3pPr marL="1371600" lvl="2" indent="-355600" algn="l">
              <a:lnSpc>
                <a:spcPct val="120000"/>
              </a:lnSpc>
              <a:spcBef>
                <a:spcPts val="800"/>
              </a:spcBef>
              <a:spcAft>
                <a:spcPts val="0"/>
              </a:spcAft>
              <a:buSzPts val="2000"/>
              <a:buChar char="❏"/>
              <a:defRPr/>
            </a:lvl3pPr>
            <a:lvl4pPr marL="1828800" lvl="3" indent="-355600" algn="l">
              <a:lnSpc>
                <a:spcPct val="120000"/>
              </a:lnSpc>
              <a:spcBef>
                <a:spcPts val="800"/>
              </a:spcBef>
              <a:spcAft>
                <a:spcPts val="0"/>
              </a:spcAft>
              <a:buSzPts val="2000"/>
              <a:buChar char="❏"/>
              <a:defRPr/>
            </a:lvl4pPr>
            <a:lvl5pPr marL="2286000" lvl="4" indent="-355600" algn="l">
              <a:lnSpc>
                <a:spcPct val="120000"/>
              </a:lnSpc>
              <a:spcBef>
                <a:spcPts val="800"/>
              </a:spcBef>
              <a:spcAft>
                <a:spcPts val="0"/>
              </a:spcAft>
              <a:buSzPts val="2000"/>
              <a:buChar char="❏"/>
              <a:defRPr/>
            </a:lvl5pPr>
            <a:lvl6pPr marL="2743200" lvl="5" indent="-355600" algn="l">
              <a:lnSpc>
                <a:spcPct val="120000"/>
              </a:lnSpc>
              <a:spcBef>
                <a:spcPts val="800"/>
              </a:spcBef>
              <a:spcAft>
                <a:spcPts val="0"/>
              </a:spcAft>
              <a:buSzPts val="2000"/>
              <a:buChar char="❏"/>
              <a:defRPr/>
            </a:lvl6pPr>
            <a:lvl7pPr marL="3200400" lvl="6" indent="-355600" algn="l">
              <a:lnSpc>
                <a:spcPct val="120000"/>
              </a:lnSpc>
              <a:spcBef>
                <a:spcPts val="800"/>
              </a:spcBef>
              <a:spcAft>
                <a:spcPts val="0"/>
              </a:spcAft>
              <a:buSzPts val="2000"/>
              <a:buChar char="❏"/>
              <a:defRPr/>
            </a:lvl7pPr>
            <a:lvl8pPr marL="3657600" lvl="7" indent="-355600" algn="l">
              <a:lnSpc>
                <a:spcPct val="120000"/>
              </a:lnSpc>
              <a:spcBef>
                <a:spcPts val="800"/>
              </a:spcBef>
              <a:spcAft>
                <a:spcPts val="0"/>
              </a:spcAft>
              <a:buSzPts val="2000"/>
              <a:buChar char="❏"/>
              <a:defRPr/>
            </a:lvl8pPr>
            <a:lvl9pPr marL="4114800" lvl="8" indent="-355600" algn="l">
              <a:lnSpc>
                <a:spcPct val="120000"/>
              </a:lnSpc>
              <a:spcBef>
                <a:spcPts val="800"/>
              </a:spcBef>
              <a:spcAft>
                <a:spcPts val="0"/>
              </a:spcAft>
              <a:buSzPts val="2000"/>
              <a:buChar char="❏"/>
              <a:defRPr/>
            </a:lvl9pPr>
          </a:lstStyle>
          <a:p>
            <a:endParaRPr/>
          </a:p>
        </p:txBody>
      </p:sp>
      <p:sp>
        <p:nvSpPr>
          <p:cNvPr id="72" name="Google Shape;72;p7"/>
          <p:cNvSpPr txBox="1">
            <a:spLocks noGrp="1"/>
          </p:cNvSpPr>
          <p:nvPr>
            <p:ph type="sldNum" idx="12"/>
          </p:nvPr>
        </p:nvSpPr>
        <p:spPr>
          <a:xfrm>
            <a:off x="11639200" y="6312100"/>
            <a:ext cx="552800" cy="546000"/>
          </a:xfrm>
          <a:prstGeom prst="rect">
            <a:avLst/>
          </a:prstGeom>
          <a:noFill/>
          <a:ln>
            <a:noFill/>
          </a:ln>
        </p:spPr>
        <p:txBody>
          <a:bodyPr spcFirstLastPara="1" wrap="square" lIns="0" tIns="0" rIns="0" bIns="0" anchor="ctr" anchorCtr="0">
            <a:noAutofit/>
          </a:bodyPr>
          <a:lstStyle>
            <a:lvl1pPr marL="0" lvl="0"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1pPr>
            <a:lvl2pPr marL="0" lvl="1"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2pPr>
            <a:lvl3pPr marL="0" lvl="2"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3pPr>
            <a:lvl4pPr marL="0" lvl="3"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4pPr>
            <a:lvl5pPr marL="0" lvl="4"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5pPr>
            <a:lvl6pPr marL="0" lvl="5"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6pPr>
            <a:lvl7pPr marL="0" lvl="6"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7pPr>
            <a:lvl8pPr marL="0" lvl="7"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8pPr>
            <a:lvl9pPr marL="0" lvl="8" indent="0" algn="ctr">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73"/>
        <p:cNvGrpSpPr/>
        <p:nvPr/>
      </p:nvGrpSpPr>
      <p:grpSpPr>
        <a:xfrm>
          <a:off x="0" y="0"/>
          <a:ext cx="0" cy="0"/>
          <a:chOff x="0" y="0"/>
          <a:chExt cx="0" cy="0"/>
        </a:xfrm>
      </p:grpSpPr>
      <p:sp>
        <p:nvSpPr>
          <p:cNvPr id="74" name="Google Shape;74;g22bff32e297_0_1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4800"/>
              <a:buFont typeface="Calibri"/>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75" name="Google Shape;75;g22bff32e297_0_111"/>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76" name="Google Shape;76;g22bff32e297_0_11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g22bff32e297_0_11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g22bff32e297_0_11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44000">
              <a:schemeClr val="lt2"/>
            </a:gs>
            <a:gs pos="72000">
              <a:schemeClr val="lt2"/>
            </a:gs>
            <a:gs pos="100000">
              <a:srgbClr val="D0D8E5"/>
            </a:gs>
          </a:gsLst>
          <a:path path="circle">
            <a:fillToRect r="100000" b="100000"/>
          </a:path>
          <a:tileRect l="-100000" t="-100000"/>
        </a:gra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1035267" y="536933"/>
            <a:ext cx="4783200" cy="1142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1800"/>
              <a:buFont typeface="Poppins"/>
              <a:buNone/>
              <a:defRPr sz="1800" b="1" i="0" u="none" strike="noStrike" cap="none">
                <a:solidFill>
                  <a:schemeClr val="dk1"/>
                </a:solidFill>
                <a:latin typeface="Poppins"/>
                <a:ea typeface="Poppins"/>
                <a:cs typeface="Poppins"/>
                <a:sym typeface="Poppins"/>
              </a:defRPr>
            </a:lvl9pPr>
          </a:lstStyle>
          <a:p>
            <a:endParaRPr/>
          </a:p>
        </p:txBody>
      </p:sp>
      <p:sp>
        <p:nvSpPr>
          <p:cNvPr id="11" name="Google Shape;11;p5"/>
          <p:cNvSpPr txBox="1">
            <a:spLocks noGrp="1"/>
          </p:cNvSpPr>
          <p:nvPr>
            <p:ph type="body" idx="1"/>
          </p:nvPr>
        </p:nvSpPr>
        <p:spPr>
          <a:xfrm>
            <a:off x="1035267" y="2032500"/>
            <a:ext cx="10121600" cy="3910000"/>
          </a:xfrm>
          <a:prstGeom prst="rect">
            <a:avLst/>
          </a:prstGeom>
          <a:noFill/>
          <a:ln>
            <a:noFill/>
          </a:ln>
        </p:spPr>
        <p:txBody>
          <a:bodyPr spcFirstLastPara="1" wrap="square" lIns="0" tIns="0" rIns="0" bIns="0" anchor="t" anchorCtr="0">
            <a:noAutofit/>
          </a:bodyPr>
          <a:lstStyle>
            <a:lvl1pPr marL="457200" marR="0" lvl="0"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1pPr>
            <a:lvl2pPr marL="914400" marR="0" lvl="1"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4pPr>
            <a:lvl5pPr marL="2286000" marR="0" lvl="4"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5pPr>
            <a:lvl6pPr marL="2743200" marR="0" lvl="5"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6pPr>
            <a:lvl7pPr marL="3200400" marR="0" lvl="6"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7pPr>
            <a:lvl8pPr marL="3657600" marR="0" lvl="7"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8pPr>
            <a:lvl9pPr marL="4114800" marR="0" lvl="8" indent="-355600" algn="l" rtl="0">
              <a:lnSpc>
                <a:spcPct val="120000"/>
              </a:lnSpc>
              <a:spcBef>
                <a:spcPts val="600"/>
              </a:spcBef>
              <a:spcAft>
                <a:spcPts val="0"/>
              </a:spcAft>
              <a:buClr>
                <a:schemeClr val="accent6"/>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9pPr>
          </a:lstStyle>
          <a:p>
            <a:endParaRPr/>
          </a:p>
        </p:txBody>
      </p:sp>
      <p:sp>
        <p:nvSpPr>
          <p:cNvPr id="12" name="Google Shape;12;p5"/>
          <p:cNvSpPr txBox="1">
            <a:spLocks noGrp="1"/>
          </p:cNvSpPr>
          <p:nvPr>
            <p:ph type="sldNum" idx="12"/>
          </p:nvPr>
        </p:nvSpPr>
        <p:spPr>
          <a:xfrm>
            <a:off x="11639200" y="6312100"/>
            <a:ext cx="552800" cy="546000"/>
          </a:xfrm>
          <a:prstGeom prst="rect">
            <a:avLst/>
          </a:prstGeom>
          <a:noFill/>
          <a:ln>
            <a:noFill/>
          </a:ln>
        </p:spPr>
        <p:txBody>
          <a:bodyPr spcFirstLastPara="1" wrap="square" lIns="0" tIns="0" rIns="0" bIns="0" anchor="ctr" anchorCtr="0">
            <a:noAutofit/>
          </a:bodyPr>
          <a:lstStyle>
            <a:lvl1pPr marL="0" marR="0" lvl="0"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1pPr>
            <a:lvl2pPr marL="0" marR="0" lvl="1"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2pPr>
            <a:lvl3pPr marL="0" marR="0" lvl="2"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3pPr>
            <a:lvl4pPr marL="0" marR="0" lvl="3"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4pPr>
            <a:lvl5pPr marL="0" marR="0" lvl="4"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5pPr>
            <a:lvl6pPr marL="0" marR="0" lvl="5"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6pPr>
            <a:lvl7pPr marL="0" marR="0" lvl="6"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7pPr>
            <a:lvl8pPr marL="0" marR="0" lvl="7"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8pPr>
            <a:lvl9pPr marL="0" marR="0" lvl="8" indent="0" algn="ctr" rtl="0">
              <a:buClr>
                <a:schemeClr val="dk2"/>
              </a:buClr>
              <a:buSzPts val="1733"/>
              <a:buFont typeface="Montserrat Light"/>
              <a:buNone/>
              <a:defRPr sz="1733" b="0" i="0" u="none" strike="noStrike" cap="none">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4475" y="1365820"/>
            <a:ext cx="12197400" cy="230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pt-BR" sz="4000" dirty="0">
                <a:solidFill>
                  <a:srgbClr val="000000"/>
                </a:solidFill>
                <a:latin typeface="Montserrat"/>
                <a:ea typeface="Montserrat"/>
                <a:cs typeface="Montserrat"/>
                <a:sym typeface="Montserrat"/>
              </a:rPr>
              <a:t>MODELAGEM MÁTEMÁTICA</a:t>
            </a:r>
            <a:endParaRPr sz="6600" dirty="0">
              <a:latin typeface="Montserrat"/>
              <a:ea typeface="Montserrat"/>
              <a:cs typeface="Montserrat"/>
              <a:sym typeface="Montserrat"/>
            </a:endParaRPr>
          </a:p>
        </p:txBody>
      </p:sp>
      <p:sp>
        <p:nvSpPr>
          <p:cNvPr id="89" name="Google Shape;89;p1"/>
          <p:cNvSpPr txBox="1"/>
          <p:nvPr/>
        </p:nvSpPr>
        <p:spPr>
          <a:xfrm>
            <a:off x="0" y="4341722"/>
            <a:ext cx="12192000" cy="468301"/>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800"/>
              </a:spcBef>
              <a:spcAft>
                <a:spcPts val="0"/>
              </a:spcAft>
              <a:buClr>
                <a:srgbClr val="BDC3D3"/>
              </a:buClr>
              <a:buSzPts val="2000"/>
              <a:buFont typeface="Montserrat Light"/>
              <a:buNone/>
            </a:pPr>
            <a:endParaRPr sz="2667" b="1" i="0" u="none" strike="noStrike" cap="none">
              <a:solidFill>
                <a:srgbClr val="252831"/>
              </a:solidFill>
              <a:latin typeface="Montserrat Light"/>
              <a:ea typeface="Montserrat Light"/>
              <a:cs typeface="Montserrat Light"/>
              <a:sym typeface="Montserrat Light"/>
            </a:endParaRPr>
          </a:p>
        </p:txBody>
      </p:sp>
      <p:sp>
        <p:nvSpPr>
          <p:cNvPr id="90" name="Google Shape;90;p1"/>
          <p:cNvSpPr txBox="1"/>
          <p:nvPr/>
        </p:nvSpPr>
        <p:spPr>
          <a:xfrm>
            <a:off x="0" y="4186550"/>
            <a:ext cx="12123000" cy="1146437"/>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pt-BR" sz="2500" dirty="0">
                <a:latin typeface="Montserrat"/>
                <a:ea typeface="Montserrat"/>
                <a:cs typeface="Montserrat"/>
                <a:sym typeface="Montserrat"/>
              </a:rPr>
              <a:t>Prof. Dr. Régis Forner - SEDUC - SP</a:t>
            </a:r>
            <a:endParaRPr sz="2500" dirty="0">
              <a:latin typeface="Montserrat"/>
              <a:ea typeface="Montserrat"/>
              <a:cs typeface="Montserrat"/>
              <a:sym typeface="Montserrat"/>
            </a:endParaRPr>
          </a:p>
          <a:p>
            <a:pPr marL="0" lvl="0" indent="0" algn="ctr" rtl="0">
              <a:spcBef>
                <a:spcPts val="0"/>
              </a:spcBef>
              <a:spcAft>
                <a:spcPts val="0"/>
              </a:spcAft>
              <a:buNone/>
            </a:pPr>
            <a:endParaRPr sz="2500" dirty="0">
              <a:latin typeface="EB Garamond"/>
              <a:ea typeface="EB Garamond"/>
              <a:cs typeface="EB Garamond"/>
              <a:sym typeface="EB Garamond"/>
            </a:endParaRPr>
          </a:p>
        </p:txBody>
      </p:sp>
      <p:pic>
        <p:nvPicPr>
          <p:cNvPr id="91" name="Google Shape;91;p1"/>
          <p:cNvPicPr preferRelativeResize="0"/>
          <p:nvPr/>
        </p:nvPicPr>
        <p:blipFill rotWithShape="1">
          <a:blip r:embed="rId3">
            <a:alphaModFix/>
          </a:blip>
          <a:srcRect/>
          <a:stretch/>
        </p:blipFill>
        <p:spPr>
          <a:xfrm>
            <a:off x="12" y="6"/>
            <a:ext cx="1000124" cy="11534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2bff32e297_1_236"/>
          <p:cNvSpPr txBox="1">
            <a:spLocks noGrp="1"/>
          </p:cNvSpPr>
          <p:nvPr>
            <p:ph type="body" idx="1"/>
          </p:nvPr>
        </p:nvSpPr>
        <p:spPr>
          <a:xfrm>
            <a:off x="0" y="1845725"/>
            <a:ext cx="12192000" cy="5130300"/>
          </a:xfrm>
          <a:prstGeom prst="rect">
            <a:avLst/>
          </a:prstGeom>
          <a:noFill/>
          <a:ln>
            <a:noFill/>
          </a:ln>
        </p:spPr>
        <p:txBody>
          <a:bodyPr spcFirstLastPara="1" wrap="square" lIns="0" tIns="45700" rIns="0" bIns="45700" anchor="t" anchorCtr="0">
            <a:noAutofit/>
          </a:bodyPr>
          <a:lstStyle/>
          <a:p>
            <a:pPr marL="745049" lvl="1" indent="0" algn="ctr" rtl="0">
              <a:lnSpc>
                <a:spcPct val="190000"/>
              </a:lnSpc>
              <a:spcBef>
                <a:spcPts val="0"/>
              </a:spcBef>
              <a:spcAft>
                <a:spcPts val="0"/>
              </a:spcAft>
              <a:buClr>
                <a:srgbClr val="000000"/>
              </a:buClr>
              <a:buSzPts val="1700"/>
              <a:buFont typeface="Arial"/>
              <a:buNone/>
            </a:pPr>
            <a:r>
              <a:rPr lang="pt-BR" sz="2800" b="1">
                <a:latin typeface="Montserrat"/>
                <a:ea typeface="Montserrat"/>
                <a:cs typeface="Montserrat"/>
                <a:sym typeface="Montserrat"/>
              </a:rPr>
              <a:t>“pode motivar e apoiar a compreensão de conteúdos da matemática escolar, contribuindo para a construção de conhecimentos bem como pode servir para mostrar aplicações da Matemática em outras áreas de conhecimento” (ALMEIDA; SILVA; VERTUAN, 2013, p. 30). </a:t>
            </a:r>
            <a:endParaRPr sz="2800" b="1">
              <a:latin typeface="Montserrat"/>
              <a:ea typeface="Montserrat"/>
              <a:cs typeface="Montserrat"/>
              <a:sym typeface="Montserrat"/>
            </a:endParaRPr>
          </a:p>
          <a:p>
            <a:pPr marL="609584" lvl="0" indent="-537620" algn="l" rtl="0">
              <a:lnSpc>
                <a:spcPct val="190000"/>
              </a:lnSpc>
              <a:spcBef>
                <a:spcPts val="0"/>
              </a:spcBef>
              <a:spcAft>
                <a:spcPts val="0"/>
              </a:spcAft>
              <a:buSzPts val="3000"/>
              <a:buFont typeface="Montserrat"/>
              <a:buChar char="❑"/>
            </a:pPr>
            <a:r>
              <a:rPr lang="pt-BR" sz="3000" b="1">
                <a:latin typeface="Montserrat"/>
                <a:ea typeface="Montserrat"/>
                <a:cs typeface="Montserrat"/>
                <a:sym typeface="Montserrat"/>
              </a:rPr>
              <a:t>Matemática no “seu hoje” (SOUZA, 2022)</a:t>
            </a:r>
            <a:endParaRPr sz="3000" b="1">
              <a:latin typeface="Montserrat"/>
              <a:ea typeface="Montserrat"/>
              <a:cs typeface="Montserrat"/>
              <a:sym typeface="Montserrat"/>
            </a:endParaRPr>
          </a:p>
          <a:p>
            <a:pPr marL="91440" lvl="0" indent="0" algn="l" rtl="0">
              <a:lnSpc>
                <a:spcPct val="105000"/>
              </a:lnSpc>
              <a:spcBef>
                <a:spcPts val="1400"/>
              </a:spcBef>
              <a:spcAft>
                <a:spcPts val="0"/>
              </a:spcAft>
              <a:buSzPts val="1700"/>
              <a:buNone/>
            </a:pPr>
            <a:endParaRPr sz="2592">
              <a:latin typeface="Poppins"/>
              <a:ea typeface="Poppins"/>
              <a:cs typeface="Poppins"/>
              <a:sym typeface="Poppins"/>
            </a:endParaRPr>
          </a:p>
        </p:txBody>
      </p:sp>
      <p:sp>
        <p:nvSpPr>
          <p:cNvPr id="144" name="Google Shape;144;g22bff32e297_1_236"/>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Tema</a:t>
            </a:r>
            <a:endParaRPr sz="48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2bff32e297_1_241"/>
          <p:cNvSpPr txBox="1">
            <a:spLocks noGrp="1"/>
          </p:cNvSpPr>
          <p:nvPr>
            <p:ph type="body" idx="1"/>
          </p:nvPr>
        </p:nvSpPr>
        <p:spPr>
          <a:xfrm>
            <a:off x="0" y="1845725"/>
            <a:ext cx="12192000" cy="4907400"/>
          </a:xfrm>
          <a:prstGeom prst="rect">
            <a:avLst/>
          </a:prstGeom>
          <a:noFill/>
          <a:ln>
            <a:noFill/>
          </a:ln>
        </p:spPr>
        <p:txBody>
          <a:bodyPr spcFirstLastPara="1" wrap="square" lIns="0" tIns="45700" rIns="0" bIns="45700" anchor="t" anchorCtr="0">
            <a:normAutofit fontScale="47500" lnSpcReduction="10000"/>
          </a:bodyPr>
          <a:lstStyle/>
          <a:p>
            <a:pPr marL="914400" lvl="0" indent="-415290" algn="l" rtl="0">
              <a:lnSpc>
                <a:spcPct val="200000"/>
              </a:lnSpc>
              <a:spcBef>
                <a:spcPts val="0"/>
              </a:spcBef>
              <a:spcAft>
                <a:spcPts val="0"/>
              </a:spcAft>
              <a:buSzPct val="100000"/>
              <a:buFont typeface="Montserrat"/>
              <a:buChar char="❑"/>
            </a:pPr>
            <a:r>
              <a:rPr lang="pt-BR" sz="7350" b="1">
                <a:latin typeface="Montserrat"/>
                <a:ea typeface="Montserrat"/>
                <a:cs typeface="Montserrat"/>
                <a:sym typeface="Montserrat"/>
              </a:rPr>
              <a:t>Sensibilização</a:t>
            </a:r>
            <a:endParaRPr sz="7350" b="1">
              <a:latin typeface="Montserrat"/>
              <a:ea typeface="Montserrat"/>
              <a:cs typeface="Montserrat"/>
              <a:sym typeface="Montserrat"/>
            </a:endParaRPr>
          </a:p>
          <a:p>
            <a:pPr marL="1828800" lvl="2" indent="-415289" algn="l" rtl="0">
              <a:lnSpc>
                <a:spcPct val="200000"/>
              </a:lnSpc>
              <a:spcBef>
                <a:spcPts val="0"/>
              </a:spcBef>
              <a:spcAft>
                <a:spcPts val="0"/>
              </a:spcAft>
              <a:buSzPct val="100000"/>
              <a:buFont typeface="Montserrat"/>
              <a:buChar char="❏"/>
            </a:pPr>
            <a:r>
              <a:rPr lang="pt-BR" sz="7350" b="1">
                <a:latin typeface="Montserrat"/>
                <a:ea typeface="Montserrat"/>
                <a:cs typeface="Montserrat"/>
                <a:sym typeface="Montserrat"/>
              </a:rPr>
              <a:t>Vídeos, Leituras, ida a algum local, entre outros..</a:t>
            </a:r>
            <a:endParaRPr sz="7350" b="1">
              <a:latin typeface="Montserrat"/>
              <a:ea typeface="Montserrat"/>
              <a:cs typeface="Montserrat"/>
              <a:sym typeface="Montserrat"/>
            </a:endParaRPr>
          </a:p>
          <a:p>
            <a:pPr marL="914400" lvl="0" indent="-415290" algn="l" rtl="0">
              <a:lnSpc>
                <a:spcPct val="200000"/>
              </a:lnSpc>
              <a:spcBef>
                <a:spcPts val="0"/>
              </a:spcBef>
              <a:spcAft>
                <a:spcPts val="0"/>
              </a:spcAft>
              <a:buSzPct val="100000"/>
              <a:buFont typeface="Montserrat"/>
              <a:buChar char="❑"/>
            </a:pPr>
            <a:r>
              <a:rPr lang="pt-BR" sz="7350" b="1">
                <a:latin typeface="Montserrat"/>
                <a:ea typeface="Montserrat"/>
                <a:cs typeface="Montserrat"/>
                <a:sym typeface="Montserrat"/>
              </a:rPr>
              <a:t>Problematização</a:t>
            </a:r>
            <a:endParaRPr sz="7350" b="1">
              <a:latin typeface="Montserrat"/>
              <a:ea typeface="Montserrat"/>
              <a:cs typeface="Montserrat"/>
              <a:sym typeface="Montserrat"/>
            </a:endParaRPr>
          </a:p>
          <a:p>
            <a:pPr marL="1828800" lvl="2" indent="-415289" algn="l" rtl="0">
              <a:lnSpc>
                <a:spcPct val="200000"/>
              </a:lnSpc>
              <a:spcBef>
                <a:spcPts val="0"/>
              </a:spcBef>
              <a:spcAft>
                <a:spcPts val="0"/>
              </a:spcAft>
              <a:buSzPct val="100000"/>
              <a:buFont typeface="Montserrat"/>
              <a:buChar char="❏"/>
            </a:pPr>
            <a:r>
              <a:rPr lang="pt-BR" sz="7350" b="1">
                <a:latin typeface="Montserrat"/>
                <a:ea typeface="Montserrat"/>
                <a:cs typeface="Montserrat"/>
                <a:sym typeface="Montserrat"/>
              </a:rPr>
              <a:t>Teia de Assuntos</a:t>
            </a:r>
            <a:endParaRPr sz="7350" b="1">
              <a:latin typeface="Montserrat"/>
              <a:ea typeface="Montserrat"/>
              <a:cs typeface="Montserrat"/>
              <a:sym typeface="Montserrat"/>
            </a:endParaRPr>
          </a:p>
          <a:p>
            <a:pPr marL="1828800" lvl="2" indent="-415289" algn="l" rtl="0">
              <a:lnSpc>
                <a:spcPct val="200000"/>
              </a:lnSpc>
              <a:spcBef>
                <a:spcPts val="0"/>
              </a:spcBef>
              <a:spcAft>
                <a:spcPts val="0"/>
              </a:spcAft>
              <a:buSzPct val="100000"/>
              <a:buFont typeface="Montserrat"/>
              <a:buChar char="❏"/>
            </a:pPr>
            <a:r>
              <a:rPr lang="pt-BR" sz="7350" b="1">
                <a:latin typeface="Montserrat"/>
                <a:ea typeface="Montserrat"/>
                <a:cs typeface="Montserrat"/>
                <a:sym typeface="Montserrat"/>
              </a:rPr>
              <a:t>Curiosidade 🡪 Pergunta (FREIRE, 2014)</a:t>
            </a:r>
            <a:endParaRPr sz="3050" b="1">
              <a:latin typeface="Montserrat"/>
              <a:ea typeface="Montserrat"/>
              <a:cs typeface="Montserrat"/>
              <a:sym typeface="Montserrat"/>
            </a:endParaRPr>
          </a:p>
        </p:txBody>
      </p:sp>
      <p:sp>
        <p:nvSpPr>
          <p:cNvPr id="150" name="Google Shape;150;g22bff32e297_1_241"/>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Sensibilização e Problematização</a:t>
            </a:r>
            <a:endParaRPr sz="48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2bff32e297_1_246"/>
          <p:cNvSpPr txBox="1">
            <a:spLocks noGrp="1"/>
          </p:cNvSpPr>
          <p:nvPr>
            <p:ph type="body" idx="1"/>
          </p:nvPr>
        </p:nvSpPr>
        <p:spPr>
          <a:xfrm>
            <a:off x="0" y="1845725"/>
            <a:ext cx="12192000" cy="4907400"/>
          </a:xfrm>
          <a:prstGeom prst="rect">
            <a:avLst/>
          </a:prstGeom>
          <a:noFill/>
          <a:ln>
            <a:noFill/>
          </a:ln>
        </p:spPr>
        <p:txBody>
          <a:bodyPr spcFirstLastPara="1" wrap="square" lIns="0" tIns="45700" rIns="0" bIns="45700" anchor="t" anchorCtr="0">
            <a:normAutofit fontScale="77500" lnSpcReduction="20000"/>
          </a:bodyPr>
          <a:lstStyle/>
          <a:p>
            <a:pPr marL="457200" lvl="0" indent="-364236" algn="l" rtl="0">
              <a:lnSpc>
                <a:spcPct val="200000"/>
              </a:lnSpc>
              <a:spcBef>
                <a:spcPts val="0"/>
              </a:spcBef>
              <a:spcAft>
                <a:spcPts val="0"/>
              </a:spcAft>
              <a:buSzPct val="93848"/>
              <a:buFont typeface="Montserrat"/>
              <a:buChar char="❑"/>
            </a:pPr>
            <a:r>
              <a:rPr lang="pt-BR" sz="3251">
                <a:latin typeface="Montserrat"/>
                <a:ea typeface="Montserrat"/>
                <a:cs typeface="Montserrat"/>
                <a:sym typeface="Montserrat"/>
              </a:rPr>
              <a:t>E</a:t>
            </a:r>
            <a:r>
              <a:rPr lang="pt-BR" sz="3251" b="1">
                <a:latin typeface="Montserrat"/>
                <a:ea typeface="Montserrat"/>
                <a:cs typeface="Montserrat"/>
                <a:sym typeface="Montserrat"/>
              </a:rPr>
              <a:t>ducação Problematizadora (FREIRE; FAUNDEZ, 1985, p. 52)</a:t>
            </a:r>
            <a:endParaRPr sz="3051" b="1">
              <a:latin typeface="Montserrat"/>
              <a:ea typeface="Montserrat"/>
              <a:cs typeface="Montserrat"/>
              <a:sym typeface="Montserrat"/>
            </a:endParaRPr>
          </a:p>
          <a:p>
            <a:pPr marL="914400" lvl="1" indent="-364236" algn="l" rtl="0">
              <a:lnSpc>
                <a:spcPct val="200000"/>
              </a:lnSpc>
              <a:spcBef>
                <a:spcPts val="0"/>
              </a:spcBef>
              <a:spcAft>
                <a:spcPts val="0"/>
              </a:spcAft>
              <a:buSzPct val="93848"/>
              <a:buFont typeface="Montserrat"/>
              <a:buChar char="❏"/>
            </a:pPr>
            <a:r>
              <a:rPr lang="pt-BR" sz="3251" b="1">
                <a:latin typeface="Montserrat"/>
                <a:ea typeface="Montserrat"/>
                <a:cs typeface="Montserrat"/>
                <a:sym typeface="Montserrat"/>
              </a:rPr>
              <a:t>Criativa.</a:t>
            </a:r>
            <a:endParaRPr sz="3051" b="1">
              <a:latin typeface="Montserrat"/>
              <a:ea typeface="Montserrat"/>
              <a:cs typeface="Montserrat"/>
              <a:sym typeface="Montserrat"/>
            </a:endParaRPr>
          </a:p>
          <a:p>
            <a:pPr marL="914400" lvl="1" indent="-364236" algn="l" rtl="0">
              <a:lnSpc>
                <a:spcPct val="200000"/>
              </a:lnSpc>
              <a:spcBef>
                <a:spcPts val="0"/>
              </a:spcBef>
              <a:spcAft>
                <a:spcPts val="0"/>
              </a:spcAft>
              <a:buSzPct val="93848"/>
              <a:buFont typeface="Montserrat"/>
              <a:buChar char="❏"/>
            </a:pPr>
            <a:r>
              <a:rPr lang="pt-BR" sz="3251" b="1">
                <a:latin typeface="Montserrat"/>
                <a:ea typeface="Montserrat"/>
                <a:cs typeface="Montserrat"/>
                <a:sym typeface="Montserrat"/>
              </a:rPr>
              <a:t>Estimula a responder seus questionamentos.</a:t>
            </a:r>
            <a:endParaRPr sz="3051" b="1">
              <a:latin typeface="Montserrat"/>
              <a:ea typeface="Montserrat"/>
              <a:cs typeface="Montserrat"/>
              <a:sym typeface="Montserrat"/>
            </a:endParaRPr>
          </a:p>
          <a:p>
            <a:pPr marL="914400" lvl="1" indent="-364236" algn="l" rtl="0">
              <a:lnSpc>
                <a:spcPct val="200000"/>
              </a:lnSpc>
              <a:spcBef>
                <a:spcPts val="0"/>
              </a:spcBef>
              <a:spcAft>
                <a:spcPts val="0"/>
              </a:spcAft>
              <a:buSzPct val="93848"/>
              <a:buFont typeface="Montserrat"/>
              <a:buChar char="❏"/>
            </a:pPr>
            <a:r>
              <a:rPr lang="pt-BR" sz="3251" b="1">
                <a:latin typeface="Montserrat"/>
                <a:ea typeface="Montserrat"/>
                <a:cs typeface="Montserrat"/>
                <a:sym typeface="Montserrat"/>
              </a:rPr>
              <a:t>Difere da Educação Bancária (FREIRE, 1987)</a:t>
            </a:r>
            <a:endParaRPr sz="3051" b="1">
              <a:latin typeface="Montserrat"/>
              <a:ea typeface="Montserrat"/>
              <a:cs typeface="Montserrat"/>
              <a:sym typeface="Montserrat"/>
            </a:endParaRPr>
          </a:p>
          <a:p>
            <a:pPr marL="1371600" lvl="2" indent="-364236" algn="l" rtl="0">
              <a:lnSpc>
                <a:spcPct val="200000"/>
              </a:lnSpc>
              <a:spcBef>
                <a:spcPts val="0"/>
              </a:spcBef>
              <a:spcAft>
                <a:spcPts val="0"/>
              </a:spcAft>
              <a:buSzPct val="93848"/>
              <a:buFont typeface="Montserrat"/>
              <a:buChar char="❏"/>
            </a:pPr>
            <a:r>
              <a:rPr lang="pt-BR" sz="3251" b="1">
                <a:latin typeface="Montserrat"/>
                <a:ea typeface="Montserrat"/>
                <a:cs typeface="Montserrat"/>
                <a:sym typeface="Montserrat"/>
              </a:rPr>
              <a:t>Somente após pergunta que deve responder</a:t>
            </a:r>
            <a:endParaRPr sz="3051" b="1">
              <a:latin typeface="Montserrat"/>
              <a:ea typeface="Montserrat"/>
              <a:cs typeface="Montserrat"/>
              <a:sym typeface="Montserrat"/>
            </a:endParaRPr>
          </a:p>
          <a:p>
            <a:pPr marL="1828800" lvl="3" indent="-364236" algn="l" rtl="0">
              <a:lnSpc>
                <a:spcPct val="200000"/>
              </a:lnSpc>
              <a:spcBef>
                <a:spcPts val="0"/>
              </a:spcBef>
              <a:spcAft>
                <a:spcPts val="0"/>
              </a:spcAft>
              <a:buSzPct val="93848"/>
              <a:buFont typeface="Montserrat"/>
              <a:buChar char="❏"/>
            </a:pPr>
            <a:r>
              <a:rPr lang="pt-BR" sz="3251" b="1">
                <a:latin typeface="Montserrat"/>
                <a:ea typeface="Montserrat"/>
                <a:cs typeface="Montserrat"/>
                <a:sym typeface="Montserrat"/>
              </a:rPr>
              <a:t>Sujeitos da Própria Aprendizagem (FREIRE; FAUNDEZ, 1985)</a:t>
            </a:r>
            <a:endParaRPr sz="3051" b="1">
              <a:latin typeface="Montserrat"/>
              <a:ea typeface="Montserrat"/>
              <a:cs typeface="Montserrat"/>
              <a:sym typeface="Montserrat"/>
            </a:endParaRPr>
          </a:p>
          <a:p>
            <a:pPr marL="1828800" lvl="3" indent="-364236" algn="l" rtl="0">
              <a:lnSpc>
                <a:spcPct val="200000"/>
              </a:lnSpc>
              <a:spcBef>
                <a:spcPts val="0"/>
              </a:spcBef>
              <a:spcAft>
                <a:spcPts val="0"/>
              </a:spcAft>
              <a:buSzPct val="93848"/>
              <a:buFont typeface="Montserrat"/>
              <a:buChar char="❏"/>
            </a:pPr>
            <a:r>
              <a:rPr lang="pt-BR" sz="3251" b="1">
                <a:latin typeface="Montserrat"/>
                <a:ea typeface="Montserrat"/>
                <a:cs typeface="Montserrat"/>
                <a:sym typeface="Montserrat"/>
              </a:rPr>
              <a:t>Expositiva – Nem sempre é bancária! (FREIRE; GUIMARÃES, 2014)</a:t>
            </a:r>
            <a:endParaRPr sz="3050" b="1">
              <a:latin typeface="Montserrat"/>
              <a:ea typeface="Montserrat"/>
              <a:cs typeface="Montserrat"/>
              <a:sym typeface="Montserrat"/>
            </a:endParaRPr>
          </a:p>
        </p:txBody>
      </p:sp>
      <p:sp>
        <p:nvSpPr>
          <p:cNvPr id="156" name="Google Shape;156;g22bff32e297_1_246"/>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Problematização</a:t>
            </a:r>
            <a:endParaRPr sz="48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2bff32e297_1_251"/>
          <p:cNvSpPr txBox="1">
            <a:spLocks noGrp="1"/>
          </p:cNvSpPr>
          <p:nvPr>
            <p:ph type="body" idx="1"/>
          </p:nvPr>
        </p:nvSpPr>
        <p:spPr>
          <a:xfrm>
            <a:off x="0" y="1845725"/>
            <a:ext cx="12192000" cy="4907400"/>
          </a:xfrm>
          <a:prstGeom prst="rect">
            <a:avLst/>
          </a:prstGeom>
          <a:noFill/>
          <a:ln>
            <a:noFill/>
          </a:ln>
        </p:spPr>
        <p:txBody>
          <a:bodyPr spcFirstLastPara="1" wrap="square" lIns="0" tIns="45700" rIns="0" bIns="45700" anchor="t" anchorCtr="0">
            <a:normAutofit fontScale="92500"/>
          </a:bodyPr>
          <a:lstStyle/>
          <a:p>
            <a:pPr marL="457200" lvl="0" indent="-355600" algn="l" rtl="0">
              <a:lnSpc>
                <a:spcPct val="200000"/>
              </a:lnSpc>
              <a:spcBef>
                <a:spcPts val="0"/>
              </a:spcBef>
              <a:spcAft>
                <a:spcPts val="0"/>
              </a:spcAft>
              <a:buSzPts val="2000"/>
              <a:buFont typeface="Montserrat"/>
              <a:buChar char="❑"/>
            </a:pPr>
            <a:r>
              <a:rPr lang="pt-BR" sz="2400" b="1">
                <a:latin typeface="Montserrat"/>
                <a:ea typeface="Montserrat"/>
                <a:cs typeface="Montserrat"/>
                <a:sym typeface="Montserrat"/>
              </a:rPr>
              <a:t>Busca e organização de informações</a:t>
            </a:r>
            <a:endParaRPr b="1">
              <a:latin typeface="Montserrat"/>
              <a:ea typeface="Montserrat"/>
              <a:cs typeface="Montserrat"/>
              <a:sym typeface="Montserrat"/>
            </a:endParaRPr>
          </a:p>
          <a:p>
            <a:pPr marL="914400" lvl="1" indent="-355600" algn="l" rtl="0">
              <a:lnSpc>
                <a:spcPct val="200000"/>
              </a:lnSpc>
              <a:spcBef>
                <a:spcPts val="0"/>
              </a:spcBef>
              <a:spcAft>
                <a:spcPts val="0"/>
              </a:spcAft>
              <a:buSzPts val="2000"/>
              <a:buFont typeface="Montserrat"/>
              <a:buChar char="❏"/>
            </a:pPr>
            <a:r>
              <a:rPr lang="pt-BR" sz="2400" b="1">
                <a:latin typeface="Montserrat"/>
                <a:ea typeface="Montserrat"/>
                <a:cs typeface="Montserrat"/>
                <a:sym typeface="Montserrat"/>
              </a:rPr>
              <a:t>Organizar, simplificar e interpretar</a:t>
            </a:r>
            <a:endParaRPr b="1">
              <a:latin typeface="Montserrat"/>
              <a:ea typeface="Montserrat"/>
              <a:cs typeface="Montserrat"/>
              <a:sym typeface="Montserrat"/>
            </a:endParaRPr>
          </a:p>
          <a:p>
            <a:pPr marL="914400" lvl="1" indent="-355600" algn="l" rtl="0">
              <a:lnSpc>
                <a:spcPct val="200000"/>
              </a:lnSpc>
              <a:spcBef>
                <a:spcPts val="0"/>
              </a:spcBef>
              <a:spcAft>
                <a:spcPts val="0"/>
              </a:spcAft>
              <a:buSzPts val="2000"/>
              <a:buFont typeface="Montserrat"/>
              <a:buChar char="❏"/>
            </a:pPr>
            <a:r>
              <a:rPr lang="pt-BR" sz="2400" b="1">
                <a:latin typeface="Montserrat"/>
                <a:ea typeface="Montserrat"/>
                <a:cs typeface="Montserrat"/>
                <a:sym typeface="Montserrat"/>
              </a:rPr>
              <a:t>Não há procedimentos fixos e desmitificação</a:t>
            </a:r>
            <a:endParaRPr b="1">
              <a:latin typeface="Montserrat"/>
              <a:ea typeface="Montserrat"/>
              <a:cs typeface="Montserrat"/>
              <a:sym typeface="Montserrat"/>
            </a:endParaRPr>
          </a:p>
          <a:p>
            <a:pPr marL="914400" lvl="1" indent="-355600" algn="l" rtl="0">
              <a:lnSpc>
                <a:spcPct val="200000"/>
              </a:lnSpc>
              <a:spcBef>
                <a:spcPts val="0"/>
              </a:spcBef>
              <a:spcAft>
                <a:spcPts val="0"/>
              </a:spcAft>
              <a:buSzPts val="2000"/>
              <a:buFont typeface="Montserrat"/>
              <a:buChar char="❏"/>
            </a:pPr>
            <a:r>
              <a:rPr lang="pt-BR" sz="2400" b="1">
                <a:latin typeface="Montserrat"/>
                <a:ea typeface="Montserrat"/>
                <a:cs typeface="Montserrat"/>
                <a:sym typeface="Montserrat"/>
              </a:rPr>
              <a:t>Discernir o que é relevante</a:t>
            </a:r>
            <a:endParaRPr sz="2400" b="1">
              <a:latin typeface="Montserrat"/>
              <a:ea typeface="Montserrat"/>
              <a:cs typeface="Montserrat"/>
              <a:sym typeface="Montserrat"/>
            </a:endParaRPr>
          </a:p>
          <a:p>
            <a:pPr marL="1371600" lvl="2" indent="-381000" algn="l" rtl="0">
              <a:lnSpc>
                <a:spcPct val="200000"/>
              </a:lnSpc>
              <a:spcBef>
                <a:spcPts val="0"/>
              </a:spcBef>
              <a:spcAft>
                <a:spcPts val="0"/>
              </a:spcAft>
              <a:buSzPts val="2400"/>
              <a:buFont typeface="Montserrat"/>
              <a:buChar char="❏"/>
            </a:pPr>
            <a:r>
              <a:rPr lang="pt-BR" sz="2400" b="1">
                <a:latin typeface="Montserrat"/>
                <a:ea typeface="Montserrat"/>
                <a:cs typeface="Montserrat"/>
                <a:sym typeface="Montserrat"/>
              </a:rPr>
              <a:t>simplificação</a:t>
            </a:r>
            <a:endParaRPr sz="2400" b="1">
              <a:latin typeface="Montserrat"/>
              <a:ea typeface="Montserrat"/>
              <a:cs typeface="Montserrat"/>
              <a:sym typeface="Montserrat"/>
            </a:endParaRPr>
          </a:p>
          <a:p>
            <a:pPr marL="914400" lvl="1" indent="-355600" algn="l" rtl="0">
              <a:lnSpc>
                <a:spcPct val="200000"/>
              </a:lnSpc>
              <a:spcBef>
                <a:spcPts val="0"/>
              </a:spcBef>
              <a:spcAft>
                <a:spcPts val="0"/>
              </a:spcAft>
              <a:buSzPts val="2000"/>
              <a:buFont typeface="Montserrat"/>
              <a:buChar char="❏"/>
            </a:pPr>
            <a:r>
              <a:rPr lang="pt-BR" sz="2400" b="1">
                <a:latin typeface="Montserrat"/>
                <a:ea typeface="Montserrat"/>
                <a:cs typeface="Montserrat"/>
                <a:sym typeface="Montserrat"/>
              </a:rPr>
              <a:t>Idas e vindas</a:t>
            </a:r>
            <a:endParaRPr b="1">
              <a:latin typeface="Montserrat"/>
              <a:ea typeface="Montserrat"/>
              <a:cs typeface="Montserrat"/>
              <a:sym typeface="Montserrat"/>
            </a:endParaRPr>
          </a:p>
          <a:p>
            <a:pPr marL="457200" lvl="0" indent="-355600" algn="l" rtl="0">
              <a:lnSpc>
                <a:spcPct val="200000"/>
              </a:lnSpc>
              <a:spcBef>
                <a:spcPts val="0"/>
              </a:spcBef>
              <a:spcAft>
                <a:spcPts val="0"/>
              </a:spcAft>
              <a:buSzPts val="2000"/>
              <a:buFont typeface="Montserrat"/>
              <a:buChar char="❑"/>
            </a:pPr>
            <a:r>
              <a:rPr lang="pt-BR" sz="2400" b="1">
                <a:latin typeface="Montserrat"/>
                <a:ea typeface="Montserrat"/>
                <a:cs typeface="Montserrat"/>
                <a:sym typeface="Montserrat"/>
              </a:rPr>
              <a:t>Compreensão</a:t>
            </a:r>
            <a:endParaRPr sz="3251" b="1">
              <a:latin typeface="Montserrat"/>
              <a:ea typeface="Montserrat"/>
              <a:cs typeface="Montserrat"/>
              <a:sym typeface="Montserrat"/>
            </a:endParaRPr>
          </a:p>
        </p:txBody>
      </p:sp>
      <p:sp>
        <p:nvSpPr>
          <p:cNvPr id="162" name="Google Shape;162;g22bff32e297_1_251"/>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Investigação</a:t>
            </a:r>
            <a:endParaRPr sz="4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2bff32e297_0_137"/>
          <p:cNvSpPr txBox="1">
            <a:spLocks noGrp="1"/>
          </p:cNvSpPr>
          <p:nvPr>
            <p:ph type="body" idx="1"/>
          </p:nvPr>
        </p:nvSpPr>
        <p:spPr>
          <a:xfrm>
            <a:off x="1097275" y="1845723"/>
            <a:ext cx="10058400" cy="4880400"/>
          </a:xfrm>
          <a:prstGeom prst="rect">
            <a:avLst/>
          </a:prstGeom>
          <a:noFill/>
          <a:ln>
            <a:noFill/>
          </a:ln>
        </p:spPr>
        <p:txBody>
          <a:bodyPr spcFirstLastPara="1" wrap="square" lIns="0" tIns="45700" rIns="0" bIns="45700" anchor="t" anchorCtr="0">
            <a:normAutofit/>
          </a:bodyPr>
          <a:lstStyle/>
          <a:p>
            <a:pPr marL="457200" lvl="0" indent="-406400" algn="l" rtl="0">
              <a:lnSpc>
                <a:spcPct val="90000"/>
              </a:lnSpc>
              <a:spcBef>
                <a:spcPts val="0"/>
              </a:spcBef>
              <a:spcAft>
                <a:spcPts val="0"/>
              </a:spcAft>
              <a:buSzPts val="2800"/>
              <a:buFont typeface="Montserrat"/>
              <a:buChar char="❑"/>
            </a:pPr>
            <a:r>
              <a:rPr lang="pt-BR" sz="2800" b="1">
                <a:latin typeface="Montserrat"/>
                <a:ea typeface="Montserrat"/>
                <a:cs typeface="Montserrat"/>
                <a:sym typeface="Montserrat"/>
              </a:rPr>
              <a:t>Casos (BARBOSA, 2009)</a:t>
            </a:r>
            <a:endParaRPr sz="2800" b="1">
              <a:latin typeface="Montserrat"/>
              <a:ea typeface="Montserrat"/>
              <a:cs typeface="Montserrat"/>
              <a:sym typeface="Montserrat"/>
            </a:endParaRPr>
          </a:p>
        </p:txBody>
      </p:sp>
      <p:pic>
        <p:nvPicPr>
          <p:cNvPr id="168" name="Google Shape;168;g22bff32e297_0_137"/>
          <p:cNvPicPr preferRelativeResize="0"/>
          <p:nvPr/>
        </p:nvPicPr>
        <p:blipFill rotWithShape="1">
          <a:blip r:embed="rId3">
            <a:alphaModFix/>
          </a:blip>
          <a:srcRect/>
          <a:stretch/>
        </p:blipFill>
        <p:spPr>
          <a:xfrm>
            <a:off x="2819400" y="2433913"/>
            <a:ext cx="7524748" cy="3877204"/>
          </a:xfrm>
          <a:prstGeom prst="rect">
            <a:avLst/>
          </a:prstGeom>
          <a:noFill/>
          <a:ln>
            <a:noFill/>
          </a:ln>
        </p:spPr>
      </p:pic>
      <p:sp>
        <p:nvSpPr>
          <p:cNvPr id="169" name="Google Shape;169;g22bff32e297_0_13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Possibilidades para a Sala de Aula</a:t>
            </a:r>
            <a:endParaRPr sz="48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2bff32e297_0_143"/>
          <p:cNvSpPr txBox="1">
            <a:spLocks noGrp="1"/>
          </p:cNvSpPr>
          <p:nvPr>
            <p:ph type="body" idx="1"/>
          </p:nvPr>
        </p:nvSpPr>
        <p:spPr>
          <a:xfrm>
            <a:off x="0" y="1845725"/>
            <a:ext cx="12192000" cy="5130300"/>
          </a:xfrm>
          <a:prstGeom prst="rect">
            <a:avLst/>
          </a:prstGeom>
          <a:noFill/>
          <a:ln>
            <a:noFill/>
          </a:ln>
        </p:spPr>
        <p:txBody>
          <a:bodyPr spcFirstLastPara="1" wrap="square" lIns="0" tIns="45700" rIns="0" bIns="45700" anchor="t" anchorCtr="0">
            <a:normAutofit fontScale="85000" lnSpcReduction="20000"/>
          </a:bodyPr>
          <a:lstStyle/>
          <a:p>
            <a:pPr marL="914400" lvl="0" indent="-404018" algn="l" rtl="0">
              <a:lnSpc>
                <a:spcPct val="150000"/>
              </a:lnSpc>
              <a:spcBef>
                <a:spcPts val="0"/>
              </a:spcBef>
              <a:spcAft>
                <a:spcPts val="0"/>
              </a:spcAft>
              <a:buSzPct val="100000"/>
              <a:buFont typeface="Montserrat"/>
              <a:buChar char="❑"/>
            </a:pPr>
            <a:r>
              <a:rPr lang="pt-BR" sz="3250" b="1">
                <a:latin typeface="Montserrat"/>
                <a:ea typeface="Montserrat"/>
                <a:cs typeface="Montserrat"/>
                <a:sym typeface="Montserrat"/>
              </a:rPr>
              <a:t>Caso 1</a:t>
            </a:r>
            <a:endParaRPr sz="3250" b="1">
              <a:latin typeface="Montserrat"/>
              <a:ea typeface="Montserrat"/>
              <a:cs typeface="Montserrat"/>
              <a:sym typeface="Montserrat"/>
            </a:endParaRPr>
          </a:p>
          <a:p>
            <a:pPr marL="384048" lvl="0" indent="0" algn="l" rtl="0">
              <a:lnSpc>
                <a:spcPct val="150000"/>
              </a:lnSpc>
              <a:spcBef>
                <a:spcPts val="400"/>
              </a:spcBef>
              <a:spcAft>
                <a:spcPts val="0"/>
              </a:spcAft>
              <a:buNone/>
            </a:pPr>
            <a:r>
              <a:rPr lang="pt-BR" sz="3250" b="1">
                <a:latin typeface="Montserrat"/>
                <a:ea typeface="Montserrat"/>
                <a:cs typeface="Montserrat"/>
                <a:sym typeface="Montserrat"/>
              </a:rPr>
              <a:t>“mais fechado”</a:t>
            </a:r>
            <a:endParaRPr sz="3250" b="1">
              <a:latin typeface="Montserrat"/>
              <a:ea typeface="Montserrat"/>
              <a:cs typeface="Montserrat"/>
              <a:sym typeface="Montserrat"/>
            </a:endParaRPr>
          </a:p>
          <a:p>
            <a:pPr marL="201168" lvl="1" indent="0" algn="ctr" rtl="0">
              <a:lnSpc>
                <a:spcPct val="150000"/>
              </a:lnSpc>
              <a:spcBef>
                <a:spcPts val="600"/>
              </a:spcBef>
              <a:spcAft>
                <a:spcPts val="0"/>
              </a:spcAft>
              <a:buSzPct val="73846"/>
              <a:buNone/>
            </a:pPr>
            <a:r>
              <a:rPr lang="pt-BR" sz="3250" b="1">
                <a:latin typeface="Montserrat"/>
                <a:ea typeface="Montserrat"/>
                <a:cs typeface="Montserrat"/>
                <a:sym typeface="Montserrat"/>
              </a:rPr>
              <a:t>“o desenrolar da atividade é mais previsível para o professor, pois ele conhece, de antemão, a situação-problema e os dados disponíveis para a resolução” (BARBOSA, 2009, p. 4)</a:t>
            </a:r>
            <a:endParaRPr sz="3250" b="1">
              <a:latin typeface="Montserrat"/>
              <a:ea typeface="Montserrat"/>
              <a:cs typeface="Montserrat"/>
              <a:sym typeface="Montserrat"/>
            </a:endParaRPr>
          </a:p>
          <a:p>
            <a:pPr marL="201168" lvl="1" indent="0" algn="l" rtl="0">
              <a:lnSpc>
                <a:spcPct val="150000"/>
              </a:lnSpc>
              <a:spcBef>
                <a:spcPts val="600"/>
              </a:spcBef>
              <a:spcAft>
                <a:spcPts val="0"/>
              </a:spcAft>
              <a:buSzPct val="73846"/>
              <a:buNone/>
            </a:pPr>
            <a:endParaRPr sz="3250" b="1">
              <a:latin typeface="Montserrat"/>
              <a:ea typeface="Montserrat"/>
              <a:cs typeface="Montserrat"/>
              <a:sym typeface="Montserrat"/>
            </a:endParaRPr>
          </a:p>
          <a:p>
            <a:pPr marL="914400" lvl="0" indent="-404018" algn="l" rtl="0">
              <a:lnSpc>
                <a:spcPct val="150000"/>
              </a:lnSpc>
              <a:spcBef>
                <a:spcPts val="600"/>
              </a:spcBef>
              <a:spcAft>
                <a:spcPts val="0"/>
              </a:spcAft>
              <a:buSzPct val="100000"/>
              <a:buFont typeface="Montserrat"/>
              <a:buChar char="❑"/>
            </a:pPr>
            <a:r>
              <a:rPr lang="pt-BR" sz="3250" b="1">
                <a:latin typeface="Montserrat"/>
                <a:ea typeface="Montserrat"/>
                <a:cs typeface="Montserrat"/>
                <a:sym typeface="Montserrat"/>
              </a:rPr>
              <a:t>O professor propõe o tema e/ou problema;</a:t>
            </a:r>
            <a:endParaRPr sz="3250" b="1">
              <a:latin typeface="Montserrat"/>
              <a:ea typeface="Montserrat"/>
              <a:cs typeface="Montserrat"/>
              <a:sym typeface="Montserrat"/>
            </a:endParaRPr>
          </a:p>
          <a:p>
            <a:pPr marL="566928" lvl="0" indent="0" algn="l" rtl="0">
              <a:lnSpc>
                <a:spcPct val="150000"/>
              </a:lnSpc>
              <a:spcBef>
                <a:spcPts val="600"/>
              </a:spcBef>
              <a:spcAft>
                <a:spcPts val="0"/>
              </a:spcAft>
              <a:buNone/>
            </a:pPr>
            <a:r>
              <a:rPr lang="pt-BR" sz="3250" b="1">
                <a:latin typeface="Montserrat"/>
                <a:ea typeface="Montserrat"/>
                <a:cs typeface="Montserrat"/>
                <a:sym typeface="Montserrat"/>
              </a:rPr>
              <a:t>tema relacionado e/ou próximo ao cotidiano do estudante.</a:t>
            </a:r>
            <a:endParaRPr sz="3250" b="1">
              <a:latin typeface="Montserrat"/>
              <a:ea typeface="Montserrat"/>
              <a:cs typeface="Montserrat"/>
              <a:sym typeface="Montserrat"/>
            </a:endParaRPr>
          </a:p>
          <a:p>
            <a:pPr marL="384048" lvl="1" indent="-85725" algn="l" rtl="0">
              <a:lnSpc>
                <a:spcPct val="90000"/>
              </a:lnSpc>
              <a:spcBef>
                <a:spcPts val="600"/>
              </a:spcBef>
              <a:spcAft>
                <a:spcPts val="0"/>
              </a:spcAft>
              <a:buSzPct val="90000"/>
              <a:buFont typeface="Arial"/>
              <a:buNone/>
            </a:pPr>
            <a:endParaRPr/>
          </a:p>
        </p:txBody>
      </p:sp>
      <p:sp>
        <p:nvSpPr>
          <p:cNvPr id="175" name="Google Shape;175;g22bff32e297_0_14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Possibilidades para a Sala de Aula</a:t>
            </a:r>
            <a:endParaRPr sz="48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2bff32e297_0_148"/>
          <p:cNvSpPr txBox="1">
            <a:spLocks noGrp="1"/>
          </p:cNvSpPr>
          <p:nvPr>
            <p:ph type="body" idx="1"/>
          </p:nvPr>
        </p:nvSpPr>
        <p:spPr>
          <a:xfrm>
            <a:off x="76150" y="1776725"/>
            <a:ext cx="11959200" cy="5081400"/>
          </a:xfrm>
          <a:prstGeom prst="rect">
            <a:avLst/>
          </a:prstGeom>
          <a:noFill/>
          <a:ln>
            <a:noFill/>
          </a:ln>
        </p:spPr>
        <p:txBody>
          <a:bodyPr spcFirstLastPara="1" wrap="square" lIns="0" tIns="45700" rIns="0" bIns="45700" anchor="t" anchorCtr="0">
            <a:normAutofit fontScale="92500"/>
          </a:bodyPr>
          <a:lstStyle/>
          <a:p>
            <a:pPr marL="457200" lvl="0" indent="-393065" algn="l" rtl="0">
              <a:lnSpc>
                <a:spcPct val="150000"/>
              </a:lnSpc>
              <a:spcBef>
                <a:spcPts val="0"/>
              </a:spcBef>
              <a:spcAft>
                <a:spcPts val="0"/>
              </a:spcAft>
              <a:buSzPct val="100000"/>
              <a:buFont typeface="Montserrat"/>
              <a:buChar char="❑"/>
            </a:pPr>
            <a:r>
              <a:rPr lang="pt-BR" sz="2800" b="1">
                <a:latin typeface="Montserrat"/>
                <a:ea typeface="Montserrat"/>
                <a:cs typeface="Montserrat"/>
                <a:sym typeface="Montserrat"/>
              </a:rPr>
              <a:t>Caso 2</a:t>
            </a:r>
            <a:endParaRPr b="1">
              <a:latin typeface="Montserrat"/>
              <a:ea typeface="Montserrat"/>
              <a:cs typeface="Montserrat"/>
              <a:sym typeface="Montserrat"/>
            </a:endParaRPr>
          </a:p>
          <a:p>
            <a:pPr marL="914400" lvl="1" indent="-381317" algn="l" rtl="0">
              <a:lnSpc>
                <a:spcPct val="150000"/>
              </a:lnSpc>
              <a:spcBef>
                <a:spcPts val="0"/>
              </a:spcBef>
              <a:spcAft>
                <a:spcPts val="0"/>
              </a:spcAft>
              <a:buSzPct val="100000"/>
              <a:buFont typeface="Montserrat"/>
              <a:buChar char="❏"/>
            </a:pPr>
            <a:r>
              <a:rPr lang="pt-BR" sz="2600" b="1">
                <a:latin typeface="Montserrat"/>
                <a:ea typeface="Montserrat"/>
                <a:cs typeface="Montserrat"/>
                <a:sym typeface="Montserrat"/>
              </a:rPr>
              <a:t>tema relacionado e/ou próximo ao cotidiano do estudante</a:t>
            </a:r>
            <a:endParaRPr b="1">
              <a:latin typeface="Montserrat"/>
              <a:ea typeface="Montserrat"/>
              <a:cs typeface="Montserrat"/>
              <a:sym typeface="Montserrat"/>
            </a:endParaRPr>
          </a:p>
          <a:p>
            <a:pPr marL="457200" lvl="0" indent="0" algn="l" rtl="0">
              <a:lnSpc>
                <a:spcPct val="150000"/>
              </a:lnSpc>
              <a:spcBef>
                <a:spcPts val="600"/>
              </a:spcBef>
              <a:spcAft>
                <a:spcPts val="0"/>
              </a:spcAft>
              <a:buNone/>
            </a:pPr>
            <a:endParaRPr sz="2600" b="1">
              <a:latin typeface="Montserrat"/>
              <a:ea typeface="Montserrat"/>
              <a:cs typeface="Montserrat"/>
              <a:sym typeface="Montserrat"/>
            </a:endParaRPr>
          </a:p>
          <a:p>
            <a:pPr marL="457200" lvl="0" indent="0" algn="ctr" rtl="0">
              <a:lnSpc>
                <a:spcPct val="150000"/>
              </a:lnSpc>
              <a:spcBef>
                <a:spcPts val="600"/>
              </a:spcBef>
              <a:spcAft>
                <a:spcPts val="0"/>
              </a:spcAft>
              <a:buNone/>
            </a:pPr>
            <a:r>
              <a:rPr lang="pt-BR" sz="2400" b="1">
                <a:latin typeface="Montserrat"/>
                <a:ea typeface="Montserrat"/>
                <a:cs typeface="Montserrat"/>
                <a:sym typeface="Montserrat"/>
              </a:rPr>
              <a:t>“desenvolvimento da atividade demandaria mais tempo, pois a tarefa de coletar dados ficaria sob a responsabilidade dos alunos. Em resumo, o professor apresenta o problema, mas a coleta de dados e a resolução são de responsabilidade dos alunos. É o que chamo de caso 2” (BARBOSA, 2009, p. 5)</a:t>
            </a:r>
            <a:endParaRPr b="1">
              <a:latin typeface="Montserrat"/>
              <a:ea typeface="Montserrat"/>
              <a:cs typeface="Montserrat"/>
              <a:sym typeface="Montserrat"/>
            </a:endParaRPr>
          </a:p>
          <a:p>
            <a:pPr marL="457200" lvl="0" indent="-393065" algn="l" rtl="0">
              <a:lnSpc>
                <a:spcPct val="150000"/>
              </a:lnSpc>
              <a:spcBef>
                <a:spcPts val="1600"/>
              </a:spcBef>
              <a:spcAft>
                <a:spcPts val="0"/>
              </a:spcAft>
              <a:buSzPct val="100000"/>
              <a:buFont typeface="Montserrat"/>
              <a:buChar char="❑"/>
            </a:pPr>
            <a:r>
              <a:rPr lang="pt-BR" sz="2800" b="1">
                <a:latin typeface="Montserrat"/>
                <a:ea typeface="Montserrat"/>
                <a:cs typeface="Montserrat"/>
                <a:sym typeface="Montserrat"/>
              </a:rPr>
              <a:t>Caso 3</a:t>
            </a:r>
            <a:endParaRPr b="1">
              <a:latin typeface="Montserrat"/>
              <a:ea typeface="Montserrat"/>
              <a:cs typeface="Montserrat"/>
              <a:sym typeface="Montserrat"/>
            </a:endParaRPr>
          </a:p>
          <a:p>
            <a:pPr marL="384048" lvl="1" indent="-77152" algn="l" rtl="0">
              <a:lnSpc>
                <a:spcPct val="90000"/>
              </a:lnSpc>
              <a:spcBef>
                <a:spcPts val="400"/>
              </a:spcBef>
              <a:spcAft>
                <a:spcPts val="0"/>
              </a:spcAft>
              <a:buSzPct val="90000"/>
              <a:buFont typeface="Arial"/>
              <a:buNone/>
            </a:pPr>
            <a:endParaRPr/>
          </a:p>
        </p:txBody>
      </p:sp>
      <p:sp>
        <p:nvSpPr>
          <p:cNvPr id="181" name="Google Shape;181;g22bff32e297_0_148"/>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Possibilidades para a Sala de Aula</a:t>
            </a:r>
            <a:endParaRPr sz="48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2bff32e297_0_153"/>
          <p:cNvSpPr txBox="1">
            <a:spLocks noGrp="1"/>
          </p:cNvSpPr>
          <p:nvPr>
            <p:ph type="body" idx="1"/>
          </p:nvPr>
        </p:nvSpPr>
        <p:spPr>
          <a:xfrm>
            <a:off x="113150" y="1845725"/>
            <a:ext cx="12078900" cy="4797000"/>
          </a:xfrm>
          <a:prstGeom prst="rect">
            <a:avLst/>
          </a:prstGeom>
          <a:noFill/>
          <a:ln>
            <a:noFill/>
          </a:ln>
        </p:spPr>
        <p:txBody>
          <a:bodyPr spcFirstLastPara="1" wrap="square" lIns="0" tIns="45700" rIns="0" bIns="45700" anchor="t" anchorCtr="0">
            <a:normAutofit/>
          </a:bodyPr>
          <a:lstStyle/>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Problemas abertos;</a:t>
            </a:r>
            <a:endParaRPr b="1">
              <a:latin typeface="Montserrat"/>
              <a:ea typeface="Montserrat"/>
              <a:cs typeface="Montserrat"/>
              <a:sym typeface="Montserrat"/>
            </a:endParaRPr>
          </a:p>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Pode proporcionar quebra na estrutura curricular;</a:t>
            </a:r>
            <a:endParaRPr b="1">
              <a:latin typeface="Montserrat"/>
              <a:ea typeface="Montserrat"/>
              <a:cs typeface="Montserrat"/>
              <a:sym typeface="Montserrat"/>
            </a:endParaRPr>
          </a:p>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Resolução de Problemas;</a:t>
            </a:r>
            <a:endParaRPr b="1">
              <a:latin typeface="Montserrat"/>
              <a:ea typeface="Montserrat"/>
              <a:cs typeface="Montserrat"/>
              <a:sym typeface="Montserrat"/>
            </a:endParaRPr>
          </a:p>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Contextualização da Matemática;</a:t>
            </a:r>
            <a:endParaRPr b="1">
              <a:latin typeface="Montserrat"/>
              <a:ea typeface="Montserrat"/>
              <a:cs typeface="Montserrat"/>
              <a:sym typeface="Montserrat"/>
            </a:endParaRPr>
          </a:p>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Interdisciplinaridade;</a:t>
            </a:r>
            <a:endParaRPr sz="3200" b="1">
              <a:latin typeface="Montserrat"/>
              <a:ea typeface="Montserrat"/>
              <a:cs typeface="Montserrat"/>
              <a:sym typeface="Montserrat"/>
            </a:endParaRPr>
          </a:p>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Experimentação.</a:t>
            </a:r>
            <a:endParaRPr b="1">
              <a:latin typeface="Montserrat"/>
              <a:ea typeface="Montserrat"/>
              <a:cs typeface="Montserrat"/>
              <a:sym typeface="Montserrat"/>
            </a:endParaRPr>
          </a:p>
          <a:p>
            <a:pPr marL="0" lvl="0" indent="0" algn="l" rtl="0">
              <a:lnSpc>
                <a:spcPct val="90000"/>
              </a:lnSpc>
              <a:spcBef>
                <a:spcPts val="1200"/>
              </a:spcBef>
              <a:spcAft>
                <a:spcPts val="0"/>
              </a:spcAft>
              <a:buSzPts val="2000"/>
              <a:buNone/>
            </a:pPr>
            <a:endParaRPr/>
          </a:p>
        </p:txBody>
      </p:sp>
      <p:sp>
        <p:nvSpPr>
          <p:cNvPr id="187" name="Google Shape;187;g22bff32e297_0_15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Características da Modelagem</a:t>
            </a:r>
            <a:endParaRPr sz="48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2bff32e297_0_158"/>
          <p:cNvSpPr txBox="1">
            <a:spLocks noGrp="1"/>
          </p:cNvSpPr>
          <p:nvPr>
            <p:ph type="body" idx="1"/>
          </p:nvPr>
        </p:nvSpPr>
        <p:spPr>
          <a:xfrm>
            <a:off x="0" y="1845725"/>
            <a:ext cx="12132000" cy="5012400"/>
          </a:xfrm>
          <a:prstGeom prst="rect">
            <a:avLst/>
          </a:prstGeom>
          <a:noFill/>
          <a:ln>
            <a:noFill/>
          </a:ln>
        </p:spPr>
        <p:txBody>
          <a:bodyPr spcFirstLastPara="1" wrap="square" lIns="0" tIns="45700" rIns="0" bIns="45700" anchor="t" anchorCtr="0">
            <a:normAutofit fontScale="92500" lnSpcReduction="10000"/>
          </a:bodyPr>
          <a:lstStyle/>
          <a:p>
            <a:pPr marL="914400" lvl="1"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Motivação;</a:t>
            </a:r>
            <a:endParaRPr b="1">
              <a:latin typeface="Montserrat"/>
              <a:ea typeface="Montserrat"/>
              <a:cs typeface="Montserrat"/>
              <a:sym typeface="Montserrat"/>
            </a:endParaRPr>
          </a:p>
          <a:p>
            <a:pPr marL="914400" lvl="1"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Facilitação da aprendizagem;</a:t>
            </a:r>
            <a:endParaRPr b="1">
              <a:latin typeface="Montserrat"/>
              <a:ea typeface="Montserrat"/>
              <a:cs typeface="Montserrat"/>
              <a:sym typeface="Montserrat"/>
            </a:endParaRPr>
          </a:p>
          <a:p>
            <a:pPr marL="914400" lvl="1"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Utilização da Matemática em outras áreas do conhecimento;</a:t>
            </a:r>
            <a:endParaRPr b="1">
              <a:latin typeface="Montserrat"/>
              <a:ea typeface="Montserrat"/>
              <a:cs typeface="Montserrat"/>
              <a:sym typeface="Montserrat"/>
            </a:endParaRPr>
          </a:p>
          <a:p>
            <a:pPr marL="914400" lvl="1"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Desenvolvimento de habilidades gerais de investigação e exploração;</a:t>
            </a:r>
            <a:endParaRPr b="1">
              <a:latin typeface="Montserrat"/>
              <a:ea typeface="Montserrat"/>
              <a:cs typeface="Montserrat"/>
              <a:sym typeface="Montserrat"/>
            </a:endParaRPr>
          </a:p>
          <a:p>
            <a:pPr marL="914400" lvl="1"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Compreensão do papel sociocultural da Matemática.</a:t>
            </a:r>
            <a:endParaRPr b="1">
              <a:latin typeface="Montserrat"/>
              <a:ea typeface="Montserrat"/>
              <a:cs typeface="Montserrat"/>
              <a:sym typeface="Montserrat"/>
            </a:endParaRPr>
          </a:p>
          <a:p>
            <a:pPr marL="0" lvl="0" indent="0" algn="l" rtl="0">
              <a:lnSpc>
                <a:spcPct val="90000"/>
              </a:lnSpc>
              <a:spcBef>
                <a:spcPts val="1200"/>
              </a:spcBef>
              <a:spcAft>
                <a:spcPts val="0"/>
              </a:spcAft>
              <a:buSzPts val="2000"/>
              <a:buNone/>
            </a:pPr>
            <a:endParaRPr/>
          </a:p>
        </p:txBody>
      </p:sp>
      <p:sp>
        <p:nvSpPr>
          <p:cNvPr id="193" name="Google Shape;193;g22bff32e297_0_158"/>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Características da Modelagem</a:t>
            </a:r>
            <a:endParaRPr sz="48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2bff32e297_0_163"/>
          <p:cNvSpPr txBox="1">
            <a:spLocks noGrp="1"/>
          </p:cNvSpPr>
          <p:nvPr>
            <p:ph type="body" idx="1"/>
          </p:nvPr>
        </p:nvSpPr>
        <p:spPr>
          <a:xfrm>
            <a:off x="0" y="1845725"/>
            <a:ext cx="12192000" cy="5012400"/>
          </a:xfrm>
          <a:prstGeom prst="rect">
            <a:avLst/>
          </a:prstGeom>
          <a:noFill/>
          <a:ln>
            <a:noFill/>
          </a:ln>
        </p:spPr>
        <p:txBody>
          <a:bodyPr spcFirstLastPara="1" wrap="square" lIns="0" tIns="45700" rIns="0" bIns="45700" anchor="t" anchorCtr="0">
            <a:normAutofit/>
          </a:bodyPr>
          <a:lstStyle/>
          <a:p>
            <a:pPr marL="457200" lvl="0" indent="-406400" algn="l" rtl="0">
              <a:lnSpc>
                <a:spcPct val="150000"/>
              </a:lnSpc>
              <a:spcBef>
                <a:spcPts val="0"/>
              </a:spcBef>
              <a:spcAft>
                <a:spcPts val="0"/>
              </a:spcAft>
              <a:buSzPts val="2800"/>
              <a:buFont typeface="Montserrat"/>
              <a:buChar char="❑"/>
            </a:pPr>
            <a:r>
              <a:rPr lang="pt-BR" sz="2800" b="1">
                <a:latin typeface="Montserrat"/>
                <a:ea typeface="Montserrat"/>
                <a:cs typeface="Montserrat"/>
                <a:sym typeface="Montserrat"/>
              </a:rPr>
              <a:t>Currículo Dinâmico (de certa forma)</a:t>
            </a:r>
            <a:endParaRPr sz="2800" b="1">
              <a:latin typeface="Montserrat"/>
              <a:ea typeface="Montserrat"/>
              <a:cs typeface="Montserrat"/>
              <a:sym typeface="Montserrat"/>
            </a:endParaRPr>
          </a:p>
          <a:p>
            <a:pPr marL="914400" lvl="1" indent="-400050" algn="l" rtl="0">
              <a:lnSpc>
                <a:spcPct val="150000"/>
              </a:lnSpc>
              <a:spcBef>
                <a:spcPts val="0"/>
              </a:spcBef>
              <a:spcAft>
                <a:spcPts val="0"/>
              </a:spcAft>
              <a:buSzPts val="2700"/>
              <a:buFont typeface="Montserrat"/>
              <a:buChar char="❏"/>
            </a:pPr>
            <a:r>
              <a:rPr lang="pt-BR" sz="2700" b="1">
                <a:latin typeface="Montserrat"/>
                <a:ea typeface="Montserrat"/>
                <a:cs typeface="Montserrat"/>
                <a:sym typeface="Montserrat"/>
              </a:rPr>
              <a:t>Não há procedimentos rígidos para resolução;</a:t>
            </a:r>
            <a:endParaRPr sz="2700" b="1">
              <a:latin typeface="Montserrat"/>
              <a:ea typeface="Montserrat"/>
              <a:cs typeface="Montserrat"/>
              <a:sym typeface="Montserrat"/>
            </a:endParaRPr>
          </a:p>
          <a:p>
            <a:pPr marL="914400" lvl="1" indent="-400050" algn="l" rtl="0">
              <a:lnSpc>
                <a:spcPct val="150000"/>
              </a:lnSpc>
              <a:spcBef>
                <a:spcPts val="0"/>
              </a:spcBef>
              <a:spcAft>
                <a:spcPts val="0"/>
              </a:spcAft>
              <a:buSzPts val="2700"/>
              <a:buFont typeface="Montserrat"/>
              <a:buChar char="❏"/>
            </a:pPr>
            <a:r>
              <a:rPr lang="pt-BR" sz="2700" b="1">
                <a:latin typeface="Montserrat"/>
                <a:ea typeface="Montserrat"/>
                <a:cs typeface="Montserrat"/>
                <a:sym typeface="Montserrat"/>
              </a:rPr>
              <a:t>Não há como prever “tudo” o que pode acontecer</a:t>
            </a:r>
            <a:endParaRPr sz="2700" b="1">
              <a:latin typeface="Montserrat"/>
              <a:ea typeface="Montserrat"/>
              <a:cs typeface="Montserrat"/>
              <a:sym typeface="Montserrat"/>
            </a:endParaRPr>
          </a:p>
          <a:p>
            <a:pPr marL="1371600" lvl="2" indent="-393700" algn="l" rtl="0">
              <a:lnSpc>
                <a:spcPct val="150000"/>
              </a:lnSpc>
              <a:spcBef>
                <a:spcPts val="0"/>
              </a:spcBef>
              <a:spcAft>
                <a:spcPts val="0"/>
              </a:spcAft>
              <a:buSzPts val="2600"/>
              <a:buFont typeface="Montserrat"/>
              <a:buChar char="❏"/>
            </a:pPr>
            <a:r>
              <a:rPr lang="pt-BR" sz="2600" b="1">
                <a:latin typeface="Montserrat"/>
                <a:ea typeface="Montserrat"/>
                <a:cs typeface="Montserrat"/>
                <a:sym typeface="Montserrat"/>
              </a:rPr>
              <a:t>Imprevisibilidade.</a:t>
            </a:r>
            <a:endParaRPr sz="2600" b="1">
              <a:latin typeface="Montserrat"/>
              <a:ea typeface="Montserrat"/>
              <a:cs typeface="Montserrat"/>
              <a:sym typeface="Montserrat"/>
            </a:endParaRPr>
          </a:p>
          <a:p>
            <a:pPr marL="457200" lvl="0" indent="0" algn="l" rtl="0">
              <a:lnSpc>
                <a:spcPct val="150000"/>
              </a:lnSpc>
              <a:spcBef>
                <a:spcPts val="1600"/>
              </a:spcBef>
              <a:spcAft>
                <a:spcPts val="0"/>
              </a:spcAft>
              <a:buNone/>
            </a:pPr>
            <a:endParaRPr sz="2800" b="1">
              <a:latin typeface="Montserrat"/>
              <a:ea typeface="Montserrat"/>
              <a:cs typeface="Montserrat"/>
              <a:sym typeface="Montserrat"/>
            </a:endParaRPr>
          </a:p>
          <a:p>
            <a:pPr marL="457200" lvl="0" indent="-406400" algn="l" rtl="0">
              <a:lnSpc>
                <a:spcPct val="150000"/>
              </a:lnSpc>
              <a:spcBef>
                <a:spcPts val="1600"/>
              </a:spcBef>
              <a:spcAft>
                <a:spcPts val="0"/>
              </a:spcAft>
              <a:buSzPts val="2800"/>
              <a:buFont typeface="Montserrat"/>
              <a:buChar char="❑"/>
            </a:pPr>
            <a:r>
              <a:rPr lang="pt-BR" sz="2800" b="1">
                <a:latin typeface="Montserrat"/>
                <a:ea typeface="Montserrat"/>
                <a:cs typeface="Montserrat"/>
                <a:sym typeface="Montserrat"/>
              </a:rPr>
              <a:t>Problematização</a:t>
            </a:r>
            <a:endParaRPr sz="2800" b="1">
              <a:latin typeface="Montserrat"/>
              <a:ea typeface="Montserrat"/>
              <a:cs typeface="Montserrat"/>
              <a:sym typeface="Montserrat"/>
            </a:endParaRPr>
          </a:p>
          <a:p>
            <a:pPr marL="457200" lvl="0" indent="-406400" algn="l" rtl="0">
              <a:lnSpc>
                <a:spcPct val="150000"/>
              </a:lnSpc>
              <a:spcBef>
                <a:spcPts val="0"/>
              </a:spcBef>
              <a:spcAft>
                <a:spcPts val="0"/>
              </a:spcAft>
              <a:buSzPts val="2800"/>
              <a:buFont typeface="Montserrat"/>
              <a:buChar char="❑"/>
            </a:pPr>
            <a:r>
              <a:rPr lang="pt-BR" sz="2800" b="1">
                <a:latin typeface="Montserrat"/>
                <a:ea typeface="Montserrat"/>
                <a:cs typeface="Montserrat"/>
                <a:sym typeface="Montserrat"/>
              </a:rPr>
              <a:t>É preciso fazer perguntas, levantar  hipóteses, etc.</a:t>
            </a:r>
            <a:endParaRPr sz="2800" b="1">
              <a:latin typeface="Montserrat"/>
              <a:ea typeface="Montserrat"/>
              <a:cs typeface="Montserrat"/>
              <a:sym typeface="Montserrat"/>
            </a:endParaRPr>
          </a:p>
          <a:p>
            <a:pPr marL="91440" lvl="0" indent="0" algn="l" rtl="0">
              <a:lnSpc>
                <a:spcPct val="90000"/>
              </a:lnSpc>
              <a:spcBef>
                <a:spcPts val="1600"/>
              </a:spcBef>
              <a:spcAft>
                <a:spcPts val="0"/>
              </a:spcAft>
              <a:buNone/>
            </a:pPr>
            <a:endParaRPr>
              <a:latin typeface="Montserrat"/>
              <a:ea typeface="Montserrat"/>
              <a:cs typeface="Montserrat"/>
              <a:sym typeface="Montserrat"/>
            </a:endParaRPr>
          </a:p>
        </p:txBody>
      </p:sp>
      <p:sp>
        <p:nvSpPr>
          <p:cNvPr id="199" name="Google Shape;199;g22bff32e297_0_16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Por que Modelagem?</a:t>
            </a:r>
            <a:endParaRPr sz="48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2bff32e297_0_3"/>
          <p:cNvPicPr preferRelativeResize="0"/>
          <p:nvPr/>
        </p:nvPicPr>
        <p:blipFill rotWithShape="1">
          <a:blip r:embed="rId3">
            <a:alphaModFix/>
          </a:blip>
          <a:srcRect/>
          <a:stretch/>
        </p:blipFill>
        <p:spPr>
          <a:xfrm>
            <a:off x="3273075" y="1"/>
            <a:ext cx="6043875" cy="6916274"/>
          </a:xfrm>
          <a:prstGeom prst="rect">
            <a:avLst/>
          </a:prstGeom>
          <a:noFill/>
          <a:ln>
            <a:noFill/>
          </a:ln>
        </p:spPr>
      </p:pic>
      <p:sp>
        <p:nvSpPr>
          <p:cNvPr id="97" name="Google Shape;97;g22bff32e297_0_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pt-BR" sz="4800" dirty="0">
                <a:latin typeface="Montserrat"/>
                <a:ea typeface="Montserrat"/>
                <a:cs typeface="Montserrat"/>
                <a:sym typeface="Montserrat"/>
              </a:rPr>
              <a:t>Ideias iniciais</a:t>
            </a:r>
            <a:endParaRPr sz="4800" dirty="0">
              <a:latin typeface="Montserrat"/>
              <a:ea typeface="Montserrat"/>
              <a:cs typeface="Montserrat"/>
              <a:sym typeface="Montserrat"/>
            </a:endParaRPr>
          </a:p>
        </p:txBody>
      </p:sp>
      <p:sp>
        <p:nvSpPr>
          <p:cNvPr id="98" name="Google Shape;98;g22bff32e297_0_3"/>
          <p:cNvSpPr txBox="1">
            <a:spLocks noGrp="1"/>
          </p:cNvSpPr>
          <p:nvPr>
            <p:ph type="body" idx="1"/>
          </p:nvPr>
        </p:nvSpPr>
        <p:spPr>
          <a:xfrm>
            <a:off x="57950" y="1873350"/>
            <a:ext cx="12134100" cy="5043000"/>
          </a:xfrm>
          <a:prstGeom prst="rect">
            <a:avLst/>
          </a:prstGeom>
          <a:noFill/>
          <a:ln>
            <a:noFill/>
          </a:ln>
        </p:spPr>
        <p:txBody>
          <a:bodyPr spcFirstLastPara="1" wrap="square" lIns="0" tIns="45700" rIns="0" bIns="45700" anchor="t" anchorCtr="0">
            <a:noAutofit/>
          </a:bodyPr>
          <a:lstStyle/>
          <a:p>
            <a:pPr marL="262890" indent="-171450" algn="just">
              <a:lnSpc>
                <a:spcPct val="150000"/>
              </a:lnSpc>
              <a:spcBef>
                <a:spcPts val="0"/>
              </a:spcBef>
              <a:buSzPts val="440"/>
            </a:pPr>
            <a:r>
              <a:rPr lang="pt-BR" sz="2140" b="1" dirty="0">
                <a:latin typeface="Montserrat"/>
                <a:ea typeface="Montserrat"/>
                <a:cs typeface="Montserrat"/>
                <a:sym typeface="Montserrat"/>
              </a:rPr>
              <a:t>Como as tendências em Educação Matemática fazem sentido para o professor de Matemática?</a:t>
            </a:r>
          </a:p>
          <a:p>
            <a:pPr marL="262890" indent="-171450" algn="just">
              <a:lnSpc>
                <a:spcPct val="150000"/>
              </a:lnSpc>
              <a:spcBef>
                <a:spcPts val="0"/>
              </a:spcBef>
              <a:buSzPts val="440"/>
            </a:pPr>
            <a:r>
              <a:rPr lang="pt-BR" sz="2140" b="1" dirty="0">
                <a:latin typeface="Montserrat"/>
                <a:ea typeface="Montserrat"/>
                <a:cs typeface="Montserrat"/>
                <a:sym typeface="Montserrat"/>
              </a:rPr>
              <a:t>“Feliz aquele que transfere o que sabe e aprende o que ensina” – Cora Coralina</a:t>
            </a:r>
          </a:p>
          <a:p>
            <a:pPr marL="262890" indent="-171450" algn="just">
              <a:lnSpc>
                <a:spcPct val="150000"/>
              </a:lnSpc>
              <a:spcBef>
                <a:spcPts val="0"/>
              </a:spcBef>
              <a:buSzPts val="440"/>
            </a:pPr>
            <a:r>
              <a:rPr lang="pt-BR" sz="2140" b="1" dirty="0">
                <a:latin typeface="Montserrat"/>
                <a:ea typeface="Montserrat"/>
                <a:cs typeface="Montserrat"/>
                <a:sym typeface="Montserrat"/>
              </a:rPr>
              <a:t>“Ensinar não é transferir conhecimento, mas criar possibilidades para a sua produção ou a sua construção” – Paulo Freire</a:t>
            </a:r>
          </a:p>
          <a:p>
            <a:pPr marL="262890" indent="-171450" algn="just">
              <a:lnSpc>
                <a:spcPct val="150000"/>
              </a:lnSpc>
              <a:spcBef>
                <a:spcPts val="0"/>
              </a:spcBef>
              <a:buSzPts val="440"/>
            </a:pPr>
            <a:r>
              <a:rPr lang="pt-BR" sz="2140" b="1" dirty="0">
                <a:latin typeface="Montserrat"/>
                <a:ea typeface="Montserrat"/>
                <a:cs typeface="Montserrat"/>
                <a:sym typeface="Montserrat"/>
              </a:rPr>
              <a:t>“Quem ensina aprende ao ensinar e quem aprende ensina ao aprender”</a:t>
            </a:r>
          </a:p>
          <a:p>
            <a:pPr marL="262890" indent="-171450" algn="just">
              <a:lnSpc>
                <a:spcPct val="150000"/>
              </a:lnSpc>
              <a:spcBef>
                <a:spcPts val="0"/>
              </a:spcBef>
              <a:buSzPts val="440"/>
            </a:pPr>
            <a:r>
              <a:rPr lang="pt-BR" sz="2140" b="1" dirty="0">
                <a:latin typeface="Montserrat"/>
                <a:ea typeface="Montserrat"/>
                <a:cs typeface="Montserrat"/>
                <a:sym typeface="Montserrat"/>
              </a:rPr>
              <a:t>Influência de Freire x respaldo em práticas já adotadas – ressignificar – avançar nas discussões – “perturbação”</a:t>
            </a:r>
          </a:p>
          <a:p>
            <a:pPr marL="262890" indent="-171450" algn="just">
              <a:lnSpc>
                <a:spcPct val="150000"/>
              </a:lnSpc>
              <a:spcBef>
                <a:spcPts val="0"/>
              </a:spcBef>
              <a:buSzPts val="440"/>
            </a:pPr>
            <a:r>
              <a:rPr lang="pt-BR" sz="2140" b="1" dirty="0">
                <a:latin typeface="Montserrat"/>
                <a:ea typeface="Montserrat"/>
                <a:cs typeface="Montserrat"/>
                <a:sym typeface="Montserrat"/>
              </a:rPr>
              <a:t>Modelagem – prática já adotada mas a leitura ajuda a sistematizar e pensar em coisas novas</a:t>
            </a:r>
            <a:endParaRPr sz="1100" b="1" dirty="0">
              <a:latin typeface="Montserrat"/>
              <a:ea typeface="Montserrat"/>
              <a:cs typeface="Montserrat"/>
              <a:sym typeface="Montserrat"/>
            </a:endParaRPr>
          </a:p>
          <a:p>
            <a:pPr marL="91440" lvl="0" indent="-31114" algn="l" rtl="0">
              <a:lnSpc>
                <a:spcPct val="90000"/>
              </a:lnSpc>
              <a:spcBef>
                <a:spcPts val="1200"/>
              </a:spcBef>
              <a:spcAft>
                <a:spcPts val="0"/>
              </a:spcAft>
              <a:buSzPts val="800"/>
              <a:buNone/>
            </a:pPr>
            <a:endParaRPr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2bff32e297_0_168"/>
          <p:cNvSpPr txBox="1">
            <a:spLocks noGrp="1"/>
          </p:cNvSpPr>
          <p:nvPr>
            <p:ph type="body" idx="1"/>
          </p:nvPr>
        </p:nvSpPr>
        <p:spPr>
          <a:xfrm>
            <a:off x="57950" y="1845725"/>
            <a:ext cx="11097600" cy="5012400"/>
          </a:xfrm>
          <a:prstGeom prst="rect">
            <a:avLst/>
          </a:prstGeom>
          <a:noFill/>
          <a:ln>
            <a:noFill/>
          </a:ln>
        </p:spPr>
        <p:txBody>
          <a:bodyPr spcFirstLastPara="1" wrap="square" lIns="0" tIns="45700" rIns="0" bIns="45700" anchor="t" anchorCtr="0">
            <a:normAutofit fontScale="85000" lnSpcReduction="20000"/>
          </a:bodyPr>
          <a:lstStyle/>
          <a:p>
            <a:pPr marL="457200" lvl="0" indent="-406400" algn="l" rtl="0">
              <a:lnSpc>
                <a:spcPct val="150000"/>
              </a:lnSpc>
              <a:spcBef>
                <a:spcPts val="0"/>
              </a:spcBef>
              <a:spcAft>
                <a:spcPts val="0"/>
              </a:spcAft>
              <a:buSzPct val="100000"/>
              <a:buFont typeface="Montserrat"/>
              <a:buChar char="❑"/>
            </a:pPr>
            <a:r>
              <a:rPr lang="pt-BR" sz="4000" b="1">
                <a:latin typeface="Montserrat"/>
                <a:ea typeface="Montserrat"/>
                <a:cs typeface="Montserrat"/>
                <a:sym typeface="Montserrat"/>
              </a:rPr>
              <a:t>Investigação</a:t>
            </a:r>
            <a:endParaRPr sz="4000" b="1">
              <a:latin typeface="Montserrat"/>
              <a:ea typeface="Montserrat"/>
              <a:cs typeface="Montserrat"/>
              <a:sym typeface="Montserrat"/>
            </a:endParaRPr>
          </a:p>
          <a:p>
            <a:pPr marL="914400" lvl="1" indent="-406400" algn="l" rtl="0">
              <a:lnSpc>
                <a:spcPct val="150000"/>
              </a:lnSpc>
              <a:spcBef>
                <a:spcPts val="0"/>
              </a:spcBef>
              <a:spcAft>
                <a:spcPts val="0"/>
              </a:spcAft>
              <a:buSzPct val="100000"/>
              <a:buFont typeface="Montserrat"/>
              <a:buChar char="❏"/>
            </a:pPr>
            <a:r>
              <a:rPr lang="pt-BR" sz="4000" b="1">
                <a:latin typeface="Montserrat"/>
                <a:ea typeface="Montserrat"/>
                <a:cs typeface="Montserrat"/>
                <a:sym typeface="Montserrat"/>
              </a:rPr>
              <a:t>Inerente ao processo;</a:t>
            </a:r>
            <a:endParaRPr sz="4000" b="1">
              <a:latin typeface="Montserrat"/>
              <a:ea typeface="Montserrat"/>
              <a:cs typeface="Montserrat"/>
              <a:sym typeface="Montserrat"/>
            </a:endParaRPr>
          </a:p>
          <a:p>
            <a:pPr marL="914400" lvl="1" indent="-406400" algn="l" rtl="0">
              <a:lnSpc>
                <a:spcPct val="150000"/>
              </a:lnSpc>
              <a:spcBef>
                <a:spcPts val="0"/>
              </a:spcBef>
              <a:spcAft>
                <a:spcPts val="0"/>
              </a:spcAft>
              <a:buSzPct val="100000"/>
              <a:buFont typeface="Montserrat"/>
              <a:buChar char="❏"/>
            </a:pPr>
            <a:r>
              <a:rPr lang="pt-BR" sz="4000" b="1">
                <a:latin typeface="Montserrat"/>
                <a:ea typeface="Montserrat"/>
                <a:cs typeface="Montserrat"/>
                <a:sym typeface="Montserrat"/>
              </a:rPr>
              <a:t>Mesmo quando o professor fornece os dados.</a:t>
            </a:r>
            <a:endParaRPr sz="4000" b="1">
              <a:latin typeface="Montserrat"/>
              <a:ea typeface="Montserrat"/>
              <a:cs typeface="Montserrat"/>
              <a:sym typeface="Montserrat"/>
            </a:endParaRPr>
          </a:p>
          <a:p>
            <a:pPr marL="457200" lvl="0" indent="0" algn="l" rtl="0">
              <a:lnSpc>
                <a:spcPct val="150000"/>
              </a:lnSpc>
              <a:spcBef>
                <a:spcPts val="600"/>
              </a:spcBef>
              <a:spcAft>
                <a:spcPts val="0"/>
              </a:spcAft>
              <a:buNone/>
            </a:pPr>
            <a:endParaRPr sz="4000" b="1">
              <a:latin typeface="Montserrat"/>
              <a:ea typeface="Montserrat"/>
              <a:cs typeface="Montserrat"/>
              <a:sym typeface="Montserrat"/>
            </a:endParaRPr>
          </a:p>
          <a:p>
            <a:pPr marL="457200" lvl="0" indent="-406400" algn="l" rtl="0">
              <a:lnSpc>
                <a:spcPct val="150000"/>
              </a:lnSpc>
              <a:spcBef>
                <a:spcPts val="1600"/>
              </a:spcBef>
              <a:spcAft>
                <a:spcPts val="0"/>
              </a:spcAft>
              <a:buSzPct val="100000"/>
              <a:buFont typeface="Montserrat"/>
              <a:buChar char="❑"/>
            </a:pPr>
            <a:r>
              <a:rPr lang="pt-BR" sz="4000" b="1">
                <a:latin typeface="Montserrat"/>
                <a:ea typeface="Montserrat"/>
                <a:cs typeface="Montserrat"/>
                <a:sym typeface="Montserrat"/>
              </a:rPr>
              <a:t>Criticidade</a:t>
            </a:r>
            <a:endParaRPr sz="4000" b="1">
              <a:latin typeface="Montserrat"/>
              <a:ea typeface="Montserrat"/>
              <a:cs typeface="Montserrat"/>
              <a:sym typeface="Montserrat"/>
            </a:endParaRPr>
          </a:p>
          <a:p>
            <a:pPr marL="914400" lvl="1" indent="-406400" algn="l" rtl="0">
              <a:lnSpc>
                <a:spcPct val="150000"/>
              </a:lnSpc>
              <a:spcBef>
                <a:spcPts val="0"/>
              </a:spcBef>
              <a:spcAft>
                <a:spcPts val="0"/>
              </a:spcAft>
              <a:buSzPct val="100000"/>
              <a:buChar char="❏"/>
            </a:pPr>
            <a:r>
              <a:rPr lang="pt-BR" sz="4000" b="1">
                <a:latin typeface="Montserrat"/>
                <a:ea typeface="Montserrat"/>
                <a:cs typeface="Montserrat"/>
                <a:sym typeface="Montserrat"/>
              </a:rPr>
              <a:t>Analisar os dados, as respostas encontradas, etc.</a:t>
            </a:r>
            <a:endParaRPr sz="4000" b="1">
              <a:latin typeface="Montserrat"/>
              <a:ea typeface="Montserrat"/>
              <a:cs typeface="Montserrat"/>
              <a:sym typeface="Montserrat"/>
            </a:endParaRPr>
          </a:p>
          <a:p>
            <a:pPr marL="91440" lvl="0" indent="0" algn="l" rtl="0">
              <a:lnSpc>
                <a:spcPct val="150000"/>
              </a:lnSpc>
              <a:spcBef>
                <a:spcPts val="1600"/>
              </a:spcBef>
              <a:spcAft>
                <a:spcPts val="0"/>
              </a:spcAft>
              <a:buSzPct val="100000"/>
              <a:buFont typeface="Arial"/>
              <a:buNone/>
            </a:pPr>
            <a:endParaRPr sz="3200"/>
          </a:p>
          <a:p>
            <a:pPr marL="0" lvl="0" indent="0" algn="l" rtl="0">
              <a:lnSpc>
                <a:spcPct val="90000"/>
              </a:lnSpc>
              <a:spcBef>
                <a:spcPts val="1400"/>
              </a:spcBef>
              <a:spcAft>
                <a:spcPts val="0"/>
              </a:spcAft>
              <a:buSzPct val="100000"/>
              <a:buNone/>
            </a:pPr>
            <a:endParaRPr/>
          </a:p>
        </p:txBody>
      </p:sp>
      <p:sp>
        <p:nvSpPr>
          <p:cNvPr id="205" name="Google Shape;205;g22bff32e297_0_168"/>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Por que Modelagem?</a:t>
            </a:r>
            <a:endParaRPr sz="48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2bff32e297_0_173"/>
          <p:cNvSpPr txBox="1">
            <a:spLocks noGrp="1"/>
          </p:cNvSpPr>
          <p:nvPr>
            <p:ph type="body" idx="1"/>
          </p:nvPr>
        </p:nvSpPr>
        <p:spPr>
          <a:xfrm>
            <a:off x="0" y="1845725"/>
            <a:ext cx="12132000" cy="5012400"/>
          </a:xfrm>
          <a:prstGeom prst="rect">
            <a:avLst/>
          </a:prstGeom>
          <a:noFill/>
          <a:ln>
            <a:noFill/>
          </a:ln>
        </p:spPr>
        <p:txBody>
          <a:bodyPr spcFirstLastPara="1" wrap="square" lIns="0" tIns="45700" rIns="0" bIns="45700" anchor="t" anchorCtr="0">
            <a:normAutofit/>
          </a:bodyPr>
          <a:lstStyle/>
          <a:p>
            <a:pPr marL="914400" lvl="0" indent="-431800" algn="l" rtl="0">
              <a:lnSpc>
                <a:spcPct val="150000"/>
              </a:lnSpc>
              <a:spcBef>
                <a:spcPts val="0"/>
              </a:spcBef>
              <a:spcAft>
                <a:spcPts val="0"/>
              </a:spcAft>
              <a:buSzPts val="3200"/>
              <a:buFont typeface="Montserrat"/>
              <a:buChar char="❑"/>
            </a:pPr>
            <a:r>
              <a:rPr lang="pt-BR" sz="3200" b="1">
                <a:latin typeface="Montserrat"/>
                <a:ea typeface="Montserrat"/>
                <a:cs typeface="Montserrat"/>
                <a:sym typeface="Montserrat"/>
              </a:rPr>
              <a:t>Autonomia</a:t>
            </a:r>
            <a:endParaRPr b="1">
              <a:latin typeface="Montserrat"/>
              <a:ea typeface="Montserrat"/>
              <a:cs typeface="Montserrat"/>
              <a:sym typeface="Montserrat"/>
            </a:endParaRPr>
          </a:p>
          <a:p>
            <a:pPr marL="1371600" lvl="1" indent="-419100" algn="l" rtl="0">
              <a:lnSpc>
                <a:spcPct val="150000"/>
              </a:lnSpc>
              <a:spcBef>
                <a:spcPts val="0"/>
              </a:spcBef>
              <a:spcAft>
                <a:spcPts val="0"/>
              </a:spcAft>
              <a:buSzPts val="3000"/>
              <a:buFont typeface="Montserrat"/>
              <a:buChar char="❏"/>
            </a:pPr>
            <a:r>
              <a:rPr lang="pt-BR" sz="3000" b="1">
                <a:latin typeface="Montserrat"/>
                <a:ea typeface="Montserrat"/>
                <a:cs typeface="Montserrat"/>
                <a:sym typeface="Montserrat"/>
              </a:rPr>
              <a:t>Fazer perguntas, buscar caminhos e soluções.</a:t>
            </a:r>
            <a:endParaRPr b="1">
              <a:latin typeface="Montserrat"/>
              <a:ea typeface="Montserrat"/>
              <a:cs typeface="Montserrat"/>
              <a:sym typeface="Montserrat"/>
            </a:endParaRPr>
          </a:p>
          <a:p>
            <a:pPr marL="914400" lvl="0" indent="0" algn="l" rtl="0">
              <a:lnSpc>
                <a:spcPct val="150000"/>
              </a:lnSpc>
              <a:spcBef>
                <a:spcPts val="600"/>
              </a:spcBef>
              <a:spcAft>
                <a:spcPts val="0"/>
              </a:spcAft>
              <a:buNone/>
            </a:pPr>
            <a:endParaRPr sz="1800" b="1">
              <a:latin typeface="Montserrat"/>
              <a:ea typeface="Montserrat"/>
              <a:cs typeface="Montserrat"/>
              <a:sym typeface="Montserrat"/>
            </a:endParaRPr>
          </a:p>
          <a:p>
            <a:pPr marL="914400" lvl="0" indent="-431800" algn="l" rtl="0">
              <a:lnSpc>
                <a:spcPct val="150000"/>
              </a:lnSpc>
              <a:spcBef>
                <a:spcPts val="1600"/>
              </a:spcBef>
              <a:spcAft>
                <a:spcPts val="0"/>
              </a:spcAft>
              <a:buSzPts val="3200"/>
              <a:buFont typeface="Montserrat"/>
              <a:buChar char="❑"/>
            </a:pPr>
            <a:r>
              <a:rPr lang="pt-BR" sz="3200" b="1">
                <a:latin typeface="Montserrat"/>
                <a:ea typeface="Montserrat"/>
                <a:cs typeface="Montserrat"/>
                <a:sym typeface="Montserrat"/>
              </a:rPr>
              <a:t>Papel Social da Matemática</a:t>
            </a:r>
            <a:endParaRPr b="1">
              <a:latin typeface="Montserrat"/>
              <a:ea typeface="Montserrat"/>
              <a:cs typeface="Montserrat"/>
              <a:sym typeface="Montserrat"/>
            </a:endParaRPr>
          </a:p>
          <a:p>
            <a:pPr marL="1371600" lvl="1" indent="-419100" algn="l" rtl="0">
              <a:lnSpc>
                <a:spcPct val="150000"/>
              </a:lnSpc>
              <a:spcBef>
                <a:spcPts val="0"/>
              </a:spcBef>
              <a:spcAft>
                <a:spcPts val="0"/>
              </a:spcAft>
              <a:buSzPts val="3000"/>
              <a:buFont typeface="Montserrat"/>
              <a:buChar char="❏"/>
            </a:pPr>
            <a:r>
              <a:rPr lang="pt-BR" sz="3000" b="1">
                <a:latin typeface="Montserrat"/>
                <a:ea typeface="Montserrat"/>
                <a:cs typeface="Montserrat"/>
                <a:sym typeface="Montserrat"/>
              </a:rPr>
              <a:t>Leitura do mundo pela matemática</a:t>
            </a:r>
            <a:endParaRPr b="1">
              <a:latin typeface="Montserrat"/>
              <a:ea typeface="Montserrat"/>
              <a:cs typeface="Montserrat"/>
              <a:sym typeface="Montserrat"/>
            </a:endParaRPr>
          </a:p>
          <a:p>
            <a:pPr marL="1828800" lvl="2" indent="-393700" algn="l" rtl="0">
              <a:lnSpc>
                <a:spcPct val="150000"/>
              </a:lnSpc>
              <a:spcBef>
                <a:spcPts val="0"/>
              </a:spcBef>
              <a:spcAft>
                <a:spcPts val="0"/>
              </a:spcAft>
              <a:buSzPts val="2600"/>
              <a:buFont typeface="Montserrat"/>
              <a:buChar char="❏"/>
            </a:pPr>
            <a:r>
              <a:rPr lang="pt-BR" sz="2600" b="1">
                <a:latin typeface="Montserrat"/>
                <a:ea typeface="Montserrat"/>
                <a:cs typeface="Montserrat"/>
                <a:sym typeface="Montserrat"/>
              </a:rPr>
              <a:t>Converge com o que entendemos como um dos papéisl da escola!</a:t>
            </a:r>
            <a:endParaRPr b="1">
              <a:latin typeface="Montserrat"/>
              <a:ea typeface="Montserrat"/>
              <a:cs typeface="Montserrat"/>
              <a:sym typeface="Montserrat"/>
            </a:endParaRPr>
          </a:p>
          <a:p>
            <a:pPr marL="91440" lvl="0" indent="0" algn="l" rtl="0">
              <a:lnSpc>
                <a:spcPct val="90000"/>
              </a:lnSpc>
              <a:spcBef>
                <a:spcPts val="1600"/>
              </a:spcBef>
              <a:spcAft>
                <a:spcPts val="0"/>
              </a:spcAft>
              <a:buSzPts val="2000"/>
              <a:buFont typeface="Arial"/>
              <a:buNone/>
            </a:pPr>
            <a:endParaRPr/>
          </a:p>
        </p:txBody>
      </p:sp>
      <p:sp>
        <p:nvSpPr>
          <p:cNvPr id="211" name="Google Shape;211;g22bff32e297_0_17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Por que Modelagem?</a:t>
            </a:r>
            <a:endParaRPr sz="48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2bff32e297_0_178"/>
          <p:cNvSpPr txBox="1">
            <a:spLocks noGrp="1"/>
          </p:cNvSpPr>
          <p:nvPr>
            <p:ph type="body" idx="1"/>
          </p:nvPr>
        </p:nvSpPr>
        <p:spPr>
          <a:xfrm>
            <a:off x="0" y="1845725"/>
            <a:ext cx="12104400" cy="5012400"/>
          </a:xfrm>
          <a:prstGeom prst="rect">
            <a:avLst/>
          </a:prstGeom>
          <a:noFill/>
          <a:ln>
            <a:noFill/>
          </a:ln>
        </p:spPr>
        <p:txBody>
          <a:bodyPr spcFirstLastPara="1" wrap="square" lIns="0" tIns="45700" rIns="0" bIns="45700" anchor="t" anchorCtr="0">
            <a:normAutofit fontScale="85000" lnSpcReduction="10000"/>
          </a:bodyPr>
          <a:lstStyle/>
          <a:p>
            <a:pPr marL="91440" lvl="0" indent="-91440" algn="ctr" rtl="0">
              <a:lnSpc>
                <a:spcPct val="150000"/>
              </a:lnSpc>
              <a:spcBef>
                <a:spcPts val="0"/>
              </a:spcBef>
              <a:spcAft>
                <a:spcPts val="0"/>
              </a:spcAft>
              <a:buSzPct val="100000"/>
              <a:buNone/>
            </a:pPr>
            <a:r>
              <a:rPr lang="pt-BR" sz="2800" b="1">
                <a:latin typeface="Montserrat"/>
                <a:ea typeface="Montserrat"/>
                <a:cs typeface="Montserrat"/>
                <a:sym typeface="Montserrat"/>
              </a:rPr>
              <a:t>“Por que não aproveitar a experiência que têm os alunos de viver em áreas da cidade descuidadas pelo poder público para discutir, por exemplo, a poluição dos riachos e dos córregos e os baixos níveis de bem estar das populações, os lixões e os riscos que oferecem à saúde da gente” (FREIRE, 2011, p. 32)</a:t>
            </a:r>
            <a:endParaRPr b="1">
              <a:latin typeface="Montserrat"/>
              <a:ea typeface="Montserrat"/>
              <a:cs typeface="Montserrat"/>
              <a:sym typeface="Montserrat"/>
            </a:endParaRPr>
          </a:p>
          <a:p>
            <a:pPr marL="91440" lvl="0" indent="0" algn="just" rtl="0">
              <a:lnSpc>
                <a:spcPct val="150000"/>
              </a:lnSpc>
              <a:spcBef>
                <a:spcPts val="1400"/>
              </a:spcBef>
              <a:spcAft>
                <a:spcPts val="0"/>
              </a:spcAft>
              <a:buSzPct val="100000"/>
              <a:buNone/>
            </a:pPr>
            <a:endParaRPr b="1">
              <a:latin typeface="Montserrat"/>
              <a:ea typeface="Montserrat"/>
              <a:cs typeface="Montserrat"/>
              <a:sym typeface="Montserrat"/>
            </a:endParaRPr>
          </a:p>
          <a:p>
            <a:pPr marL="914400" lvl="0" indent="-402580" algn="just" rtl="0">
              <a:lnSpc>
                <a:spcPct val="150000"/>
              </a:lnSpc>
              <a:spcBef>
                <a:spcPts val="1400"/>
              </a:spcBef>
              <a:spcAft>
                <a:spcPts val="0"/>
              </a:spcAft>
              <a:buSzPct val="100000"/>
              <a:buFont typeface="Montserrat"/>
              <a:buChar char="❑"/>
            </a:pPr>
            <a:r>
              <a:rPr lang="pt-BR" sz="3535" b="1">
                <a:latin typeface="Montserrat"/>
                <a:ea typeface="Montserrat"/>
                <a:cs typeface="Montserrat"/>
                <a:sym typeface="Montserrat"/>
              </a:rPr>
              <a:t>Trazer o contexto do estudante para dentro da sala de aula</a:t>
            </a:r>
            <a:endParaRPr sz="2235" b="1">
              <a:latin typeface="Montserrat"/>
              <a:ea typeface="Montserrat"/>
              <a:cs typeface="Montserrat"/>
              <a:sym typeface="Montserrat"/>
            </a:endParaRPr>
          </a:p>
          <a:p>
            <a:pPr marL="1371600" lvl="1" indent="-358289" algn="just" rtl="0">
              <a:lnSpc>
                <a:spcPct val="150000"/>
              </a:lnSpc>
              <a:spcBef>
                <a:spcPts val="0"/>
              </a:spcBef>
              <a:spcAft>
                <a:spcPts val="0"/>
              </a:spcAft>
              <a:buSzPct val="100000"/>
              <a:buFont typeface="Montserrat"/>
              <a:buChar char="❏"/>
            </a:pPr>
            <a:r>
              <a:rPr lang="pt-BR" sz="2635" b="1">
                <a:latin typeface="Montserrat"/>
                <a:ea typeface="Montserrat"/>
                <a:cs typeface="Montserrat"/>
                <a:sym typeface="Montserrat"/>
              </a:rPr>
              <a:t>Pressuposto para uma educação libertadora;</a:t>
            </a:r>
            <a:endParaRPr sz="2235" b="1">
              <a:latin typeface="Montserrat"/>
              <a:ea typeface="Montserrat"/>
              <a:cs typeface="Montserrat"/>
              <a:sym typeface="Montserrat"/>
            </a:endParaRPr>
          </a:p>
          <a:p>
            <a:pPr marL="1371600" lvl="1" indent="-358289" algn="just" rtl="0">
              <a:lnSpc>
                <a:spcPct val="150000"/>
              </a:lnSpc>
              <a:spcBef>
                <a:spcPts val="0"/>
              </a:spcBef>
              <a:spcAft>
                <a:spcPts val="0"/>
              </a:spcAft>
              <a:buSzPct val="100000"/>
              <a:buFont typeface="Montserrat"/>
              <a:buChar char="❏"/>
            </a:pPr>
            <a:r>
              <a:rPr lang="pt-BR" sz="2635" b="1">
                <a:latin typeface="Montserrat"/>
                <a:ea typeface="Montserrat"/>
                <a:cs typeface="Montserrat"/>
                <a:sym typeface="Montserrat"/>
              </a:rPr>
              <a:t>Possibilidades para o desenvolvimento do pensamento crítico e da autonomia.</a:t>
            </a:r>
            <a:endParaRPr sz="2235" b="1">
              <a:latin typeface="Montserrat"/>
              <a:ea typeface="Montserrat"/>
              <a:cs typeface="Montserrat"/>
              <a:sym typeface="Montserrat"/>
            </a:endParaRPr>
          </a:p>
          <a:p>
            <a:pPr marL="91440" lvl="0" indent="0" algn="l" rtl="0">
              <a:lnSpc>
                <a:spcPct val="90000"/>
              </a:lnSpc>
              <a:spcBef>
                <a:spcPts val="1600"/>
              </a:spcBef>
              <a:spcAft>
                <a:spcPts val="0"/>
              </a:spcAft>
              <a:buSzPct val="100000"/>
              <a:buFont typeface="Arial"/>
              <a:buNone/>
            </a:pPr>
            <a:endParaRPr/>
          </a:p>
        </p:txBody>
      </p:sp>
      <p:sp>
        <p:nvSpPr>
          <p:cNvPr id="217" name="Google Shape;217;g22bff32e297_0_178"/>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Por que Modelagem?</a:t>
            </a:r>
            <a:endParaRPr sz="48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2bff32e297_1_336"/>
          <p:cNvSpPr txBox="1">
            <a:spLocks noGrp="1"/>
          </p:cNvSpPr>
          <p:nvPr>
            <p:ph type="body" idx="1"/>
          </p:nvPr>
        </p:nvSpPr>
        <p:spPr>
          <a:xfrm>
            <a:off x="43800" y="1678950"/>
            <a:ext cx="12104400" cy="5012400"/>
          </a:xfrm>
          <a:prstGeom prst="rect">
            <a:avLst/>
          </a:prstGeom>
          <a:noFill/>
          <a:ln>
            <a:noFill/>
          </a:ln>
        </p:spPr>
        <p:txBody>
          <a:bodyPr spcFirstLastPara="1" wrap="square" lIns="0" tIns="45700" rIns="0" bIns="45700" anchor="t" anchorCtr="0">
            <a:noAutofit/>
          </a:bodyPr>
          <a:lstStyle/>
          <a:p>
            <a:pPr marL="342900" lvl="0" indent="-349250" algn="just" rtl="0">
              <a:lnSpc>
                <a:spcPct val="130000"/>
              </a:lnSpc>
              <a:spcBef>
                <a:spcPts val="800"/>
              </a:spcBef>
              <a:spcAft>
                <a:spcPts val="0"/>
              </a:spcAft>
              <a:buSzPts val="2100"/>
              <a:buFont typeface="Montserrat"/>
              <a:buChar char="❑"/>
            </a:pPr>
            <a:r>
              <a:rPr lang="pt-BR" sz="2300" b="1">
                <a:latin typeface="Montserrat"/>
                <a:ea typeface="Montserrat"/>
                <a:cs typeface="Montserrat"/>
                <a:sym typeface="Montserrat"/>
              </a:rPr>
              <a:t>Frenagem ( 9º ano – Equação do 2º grau)</a:t>
            </a:r>
            <a:endParaRPr sz="2100" b="1">
              <a:latin typeface="Montserrat"/>
              <a:ea typeface="Montserrat"/>
              <a:cs typeface="Montserrat"/>
              <a:sym typeface="Montserrat"/>
            </a:endParaRPr>
          </a:p>
          <a:p>
            <a:pPr marL="952484" lvl="1" indent="-349250" algn="just" rtl="0">
              <a:lnSpc>
                <a:spcPct val="130000"/>
              </a:lnSpc>
              <a:spcBef>
                <a:spcPts val="1400"/>
              </a:spcBef>
              <a:spcAft>
                <a:spcPts val="0"/>
              </a:spcAft>
              <a:buSzPts val="2100"/>
              <a:buFont typeface="Montserrat"/>
              <a:buAutoNum type="arabicParenR"/>
            </a:pPr>
            <a:r>
              <a:rPr lang="pt-BR" sz="2200" b="1">
                <a:latin typeface="Montserrat"/>
                <a:ea typeface="Montserrat"/>
                <a:cs typeface="Montserrat"/>
                <a:sym typeface="Montserrat"/>
              </a:rPr>
              <a:t>Em sala de aula -  Vídeo Youtube;  Sensibilização; Questionamento; Divisão em Grupos;</a:t>
            </a:r>
            <a:endParaRPr sz="2100" b="1">
              <a:latin typeface="Montserrat"/>
              <a:ea typeface="Montserrat"/>
              <a:cs typeface="Montserrat"/>
              <a:sym typeface="Montserrat"/>
            </a:endParaRPr>
          </a:p>
          <a:p>
            <a:pPr marL="952484" lvl="1" indent="-349250" algn="just" rtl="0">
              <a:lnSpc>
                <a:spcPct val="130000"/>
              </a:lnSpc>
              <a:spcBef>
                <a:spcPts val="1200"/>
              </a:spcBef>
              <a:spcAft>
                <a:spcPts val="0"/>
              </a:spcAft>
              <a:buSzPts val="2100"/>
              <a:buFont typeface="Montserrat"/>
              <a:buAutoNum type="arabicParenR"/>
            </a:pPr>
            <a:r>
              <a:rPr lang="pt-BR" sz="2200" b="1">
                <a:latin typeface="Montserrat"/>
                <a:ea typeface="Montserrat"/>
                <a:cs typeface="Montserrat"/>
                <a:sym typeface="Montserrat"/>
              </a:rPr>
              <a:t>Contraturno e Sala de Aula – Investigações;</a:t>
            </a:r>
            <a:endParaRPr sz="2100" b="1">
              <a:latin typeface="Montserrat"/>
              <a:ea typeface="Montserrat"/>
              <a:cs typeface="Montserrat"/>
              <a:sym typeface="Montserrat"/>
            </a:endParaRPr>
          </a:p>
          <a:p>
            <a:pPr marL="952484" lvl="1" indent="-349250" algn="just" rtl="0">
              <a:lnSpc>
                <a:spcPct val="130000"/>
              </a:lnSpc>
              <a:spcBef>
                <a:spcPts val="1200"/>
              </a:spcBef>
              <a:spcAft>
                <a:spcPts val="0"/>
              </a:spcAft>
              <a:buSzPts val="2100"/>
              <a:buFont typeface="Montserrat"/>
              <a:buAutoNum type="arabicParenR"/>
            </a:pPr>
            <a:r>
              <a:rPr lang="pt-BR" sz="2200" b="1">
                <a:latin typeface="Montserrat"/>
                <a:ea typeface="Montserrat"/>
                <a:cs typeface="Montserrat"/>
                <a:sym typeface="Montserrat"/>
              </a:rPr>
              <a:t>Em sala de aula - Discussão sobre as possibilidades encontradas e escolha do melhor caminho a seguir. Encaminhamento para a produção de dados empíricos;</a:t>
            </a:r>
            <a:endParaRPr sz="2100" b="1">
              <a:latin typeface="Montserrat"/>
              <a:ea typeface="Montserrat"/>
              <a:cs typeface="Montserrat"/>
              <a:sym typeface="Montserrat"/>
            </a:endParaRPr>
          </a:p>
          <a:p>
            <a:pPr marL="952484" lvl="1" indent="-349250" algn="just" rtl="0">
              <a:lnSpc>
                <a:spcPct val="130000"/>
              </a:lnSpc>
              <a:spcBef>
                <a:spcPts val="1200"/>
              </a:spcBef>
              <a:spcAft>
                <a:spcPts val="0"/>
              </a:spcAft>
              <a:buSzPts val="2100"/>
              <a:buFont typeface="Montserrat"/>
              <a:buAutoNum type="arabicParenR"/>
            </a:pPr>
            <a:r>
              <a:rPr lang="pt-BR" sz="2200" b="1">
                <a:latin typeface="Montserrat"/>
                <a:ea typeface="Montserrat"/>
                <a:cs typeface="Montserrat"/>
                <a:sym typeface="Montserrat"/>
              </a:rPr>
              <a:t>Contraturno – Produção de dados empíricos e cálculos;</a:t>
            </a:r>
            <a:endParaRPr sz="2100" b="1">
              <a:latin typeface="Montserrat"/>
              <a:ea typeface="Montserrat"/>
              <a:cs typeface="Montserrat"/>
              <a:sym typeface="Montserrat"/>
            </a:endParaRPr>
          </a:p>
          <a:p>
            <a:pPr marL="952484" lvl="1" indent="-349250" algn="just" rtl="0">
              <a:lnSpc>
                <a:spcPct val="130000"/>
              </a:lnSpc>
              <a:spcBef>
                <a:spcPts val="1200"/>
              </a:spcBef>
              <a:spcAft>
                <a:spcPts val="0"/>
              </a:spcAft>
              <a:buSzPts val="2100"/>
              <a:buFont typeface="Montserrat"/>
              <a:buAutoNum type="arabicParenR"/>
            </a:pPr>
            <a:r>
              <a:rPr lang="pt-BR" sz="2200" b="1">
                <a:latin typeface="Montserrat"/>
                <a:ea typeface="Montserrat"/>
                <a:cs typeface="Montserrat"/>
                <a:sym typeface="Montserrat"/>
              </a:rPr>
              <a:t>Em sala de aula - Apresentação e discussão a respeito dos resultados encontrados. </a:t>
            </a:r>
            <a:endParaRPr sz="2100" b="1">
              <a:latin typeface="Montserrat"/>
              <a:ea typeface="Montserrat"/>
              <a:cs typeface="Montserrat"/>
              <a:sym typeface="Montserrat"/>
            </a:endParaRPr>
          </a:p>
          <a:p>
            <a:pPr marL="91440" lvl="0" indent="0" algn="l" rtl="0">
              <a:lnSpc>
                <a:spcPct val="70000"/>
              </a:lnSpc>
              <a:spcBef>
                <a:spcPts val="1600"/>
              </a:spcBef>
              <a:spcAft>
                <a:spcPts val="0"/>
              </a:spcAft>
              <a:buSzPts val="2000"/>
              <a:buFont typeface="Arial"/>
              <a:buNone/>
            </a:pPr>
            <a:endParaRPr sz="2800">
              <a:latin typeface="EB Garamond"/>
              <a:ea typeface="EB Garamond"/>
              <a:cs typeface="EB Garamond"/>
              <a:sym typeface="EB Garamond"/>
            </a:endParaRPr>
          </a:p>
        </p:txBody>
      </p:sp>
      <p:sp>
        <p:nvSpPr>
          <p:cNvPr id="223" name="Google Shape;223;g22bff32e297_1_336"/>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Exemplo de Atividade (SOUZA, 2022)</a:t>
            </a:r>
            <a:endParaRPr sz="48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2bff32e297_1_492"/>
          <p:cNvSpPr txBox="1">
            <a:spLocks noGrp="1"/>
          </p:cNvSpPr>
          <p:nvPr>
            <p:ph type="body" idx="1"/>
          </p:nvPr>
        </p:nvSpPr>
        <p:spPr>
          <a:xfrm>
            <a:off x="0" y="1845725"/>
            <a:ext cx="11155800" cy="5012400"/>
          </a:xfrm>
          <a:prstGeom prst="rect">
            <a:avLst/>
          </a:prstGeom>
          <a:noFill/>
          <a:ln>
            <a:noFill/>
          </a:ln>
        </p:spPr>
        <p:txBody>
          <a:bodyPr spcFirstLastPara="1" wrap="square" lIns="0" tIns="45700" rIns="0" bIns="45700" anchor="t" anchorCtr="0">
            <a:normAutofit fontScale="92500"/>
          </a:bodyPr>
          <a:lstStyle/>
          <a:p>
            <a:pPr marL="91440" lvl="0" indent="0" algn="l" rtl="0">
              <a:lnSpc>
                <a:spcPct val="150000"/>
              </a:lnSpc>
              <a:spcBef>
                <a:spcPts val="0"/>
              </a:spcBef>
              <a:spcAft>
                <a:spcPts val="0"/>
              </a:spcAft>
              <a:buNone/>
            </a:pPr>
            <a:r>
              <a:rPr lang="pt-BR" sz="3600" b="1">
                <a:latin typeface="Montserrat"/>
                <a:ea typeface="Montserrat"/>
                <a:cs typeface="Montserrat"/>
                <a:sym typeface="Montserrat"/>
              </a:rPr>
              <a:t>A Modelagem pode contribuir</a:t>
            </a:r>
            <a:endParaRPr b="1">
              <a:latin typeface="Montserrat"/>
              <a:ea typeface="Montserrat"/>
              <a:cs typeface="Montserrat"/>
              <a:sym typeface="Montserrat"/>
            </a:endParaRPr>
          </a:p>
          <a:p>
            <a:pPr marL="384048" lvl="1" indent="-203200" algn="l" rtl="0">
              <a:lnSpc>
                <a:spcPct val="150000"/>
              </a:lnSpc>
              <a:spcBef>
                <a:spcPts val="400"/>
              </a:spcBef>
              <a:spcAft>
                <a:spcPts val="0"/>
              </a:spcAft>
              <a:buSzPts val="3200"/>
              <a:buFont typeface="Arial"/>
              <a:buChar char="❏"/>
            </a:pPr>
            <a:r>
              <a:rPr lang="pt-BR" sz="3200" b="1">
                <a:latin typeface="Montserrat"/>
                <a:ea typeface="Montserrat"/>
                <a:cs typeface="Montserrat"/>
                <a:sym typeface="Montserrat"/>
              </a:rPr>
              <a:t>protagonismo do estudante nas aulas de Matemática;</a:t>
            </a:r>
            <a:endParaRPr b="1">
              <a:latin typeface="Montserrat"/>
              <a:ea typeface="Montserrat"/>
              <a:cs typeface="Montserrat"/>
              <a:sym typeface="Montserrat"/>
            </a:endParaRPr>
          </a:p>
          <a:p>
            <a:pPr marL="384048" lvl="1" indent="-203200" algn="l" rtl="0">
              <a:lnSpc>
                <a:spcPct val="150000"/>
              </a:lnSpc>
              <a:spcBef>
                <a:spcPts val="600"/>
              </a:spcBef>
              <a:spcAft>
                <a:spcPts val="0"/>
              </a:spcAft>
              <a:buSzPts val="3200"/>
              <a:buFont typeface="Arial"/>
              <a:buChar char="❏"/>
            </a:pPr>
            <a:r>
              <a:rPr lang="pt-BR" sz="3200" b="1">
                <a:latin typeface="Montserrat"/>
                <a:ea typeface="Montserrat"/>
                <a:cs typeface="Montserrat"/>
                <a:sym typeface="Montserrat"/>
              </a:rPr>
              <a:t>Discussão sobre o papel da matemática da sociedade;</a:t>
            </a:r>
            <a:endParaRPr b="1">
              <a:latin typeface="Montserrat"/>
              <a:ea typeface="Montserrat"/>
              <a:cs typeface="Montserrat"/>
              <a:sym typeface="Montserrat"/>
            </a:endParaRPr>
          </a:p>
          <a:p>
            <a:pPr marL="384048" lvl="1" indent="-203200" algn="l" rtl="0">
              <a:lnSpc>
                <a:spcPct val="150000"/>
              </a:lnSpc>
              <a:spcBef>
                <a:spcPts val="600"/>
              </a:spcBef>
              <a:spcAft>
                <a:spcPts val="0"/>
              </a:spcAft>
              <a:buSzPts val="3200"/>
              <a:buFont typeface="Arial"/>
              <a:buChar char="❏"/>
            </a:pPr>
            <a:r>
              <a:rPr lang="pt-BR" sz="3200" b="1">
                <a:latin typeface="Montserrat"/>
                <a:ea typeface="Montserrat"/>
                <a:cs typeface="Montserrat"/>
                <a:sym typeface="Montserrat"/>
              </a:rPr>
              <a:t>Estudantes se assumam como matemáticos;</a:t>
            </a:r>
            <a:endParaRPr b="1">
              <a:latin typeface="Montserrat"/>
              <a:ea typeface="Montserrat"/>
              <a:cs typeface="Montserrat"/>
              <a:sym typeface="Montserrat"/>
            </a:endParaRPr>
          </a:p>
          <a:p>
            <a:pPr marL="384048" lvl="1" indent="-203200" algn="l" rtl="0">
              <a:lnSpc>
                <a:spcPct val="150000"/>
              </a:lnSpc>
              <a:spcBef>
                <a:spcPts val="600"/>
              </a:spcBef>
              <a:spcAft>
                <a:spcPts val="0"/>
              </a:spcAft>
              <a:buSzPts val="3200"/>
              <a:buFont typeface="Arial"/>
              <a:buChar char="❏"/>
            </a:pPr>
            <a:r>
              <a:rPr lang="pt-BR" sz="3200" b="1">
                <a:latin typeface="Montserrat"/>
                <a:ea typeface="Montserrat"/>
                <a:cs typeface="Montserrat"/>
                <a:sym typeface="Montserrat"/>
              </a:rPr>
              <a:t>Leitura de mundo pela matemática.</a:t>
            </a:r>
            <a:endParaRPr b="1">
              <a:latin typeface="Montserrat"/>
              <a:ea typeface="Montserrat"/>
              <a:cs typeface="Montserrat"/>
              <a:sym typeface="Montserrat"/>
            </a:endParaRPr>
          </a:p>
        </p:txBody>
      </p:sp>
      <p:sp>
        <p:nvSpPr>
          <p:cNvPr id="316" name="Google Shape;316;g22bff32e297_1_492"/>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Para (não) concluir</a:t>
            </a:r>
            <a:endParaRPr sz="48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2bff32e297_1_497"/>
          <p:cNvSpPr txBox="1">
            <a:spLocks noGrp="1"/>
          </p:cNvSpPr>
          <p:nvPr>
            <p:ph type="body" idx="1"/>
          </p:nvPr>
        </p:nvSpPr>
        <p:spPr>
          <a:xfrm>
            <a:off x="-1" y="1845725"/>
            <a:ext cx="11155800" cy="4517100"/>
          </a:xfrm>
          <a:prstGeom prst="rect">
            <a:avLst/>
          </a:prstGeom>
          <a:noFill/>
          <a:ln>
            <a:noFill/>
          </a:ln>
        </p:spPr>
        <p:txBody>
          <a:bodyPr spcFirstLastPara="1" wrap="square" lIns="0" tIns="45700" rIns="0" bIns="45700" anchor="t" anchorCtr="0">
            <a:normAutofit fontScale="92500" lnSpcReduction="20000"/>
          </a:bodyPr>
          <a:lstStyle/>
          <a:p>
            <a:pPr marL="384048" lvl="1" indent="-303530" algn="l" rtl="0">
              <a:lnSpc>
                <a:spcPct val="150000"/>
              </a:lnSpc>
              <a:spcBef>
                <a:spcPts val="0"/>
              </a:spcBef>
              <a:spcAft>
                <a:spcPts val="0"/>
              </a:spcAft>
              <a:buSzPct val="100000"/>
              <a:buFont typeface="Montserrat"/>
              <a:buChar char="❏"/>
            </a:pPr>
            <a:r>
              <a:rPr lang="pt-BR" sz="4000" b="1">
                <a:latin typeface="Montserrat"/>
                <a:ea typeface="Montserrat"/>
                <a:cs typeface="Montserrat"/>
                <a:sym typeface="Montserrat"/>
              </a:rPr>
              <a:t>Diferentes possibilidades do trabalho com a Modelagem nas aulas de Matemática</a:t>
            </a:r>
            <a:endParaRPr b="1">
              <a:latin typeface="Montserrat"/>
              <a:ea typeface="Montserrat"/>
              <a:cs typeface="Montserrat"/>
              <a:sym typeface="Montserrat"/>
            </a:endParaRPr>
          </a:p>
          <a:p>
            <a:pPr marL="384048" lvl="1" indent="-211455" algn="l" rtl="0">
              <a:lnSpc>
                <a:spcPct val="150000"/>
              </a:lnSpc>
              <a:spcBef>
                <a:spcPts val="400"/>
              </a:spcBef>
              <a:spcAft>
                <a:spcPts val="0"/>
              </a:spcAft>
              <a:buSzPct val="100000"/>
              <a:buFont typeface="Arial"/>
              <a:buChar char="❏"/>
            </a:pPr>
            <a:r>
              <a:rPr lang="pt-BR" sz="3600" b="1">
                <a:latin typeface="Montserrat"/>
                <a:ea typeface="Montserrat"/>
                <a:cs typeface="Montserrat"/>
                <a:sym typeface="Montserrat"/>
              </a:rPr>
              <a:t>Objetivos do professor;</a:t>
            </a:r>
            <a:endParaRPr b="1">
              <a:latin typeface="Montserrat"/>
              <a:ea typeface="Montserrat"/>
              <a:cs typeface="Montserrat"/>
              <a:sym typeface="Montserrat"/>
            </a:endParaRPr>
          </a:p>
          <a:p>
            <a:pPr marL="384048" lvl="1" indent="-211455" algn="l" rtl="0">
              <a:lnSpc>
                <a:spcPct val="150000"/>
              </a:lnSpc>
              <a:spcBef>
                <a:spcPts val="600"/>
              </a:spcBef>
              <a:spcAft>
                <a:spcPts val="0"/>
              </a:spcAft>
              <a:buSzPct val="100000"/>
              <a:buFont typeface="Arial"/>
              <a:buChar char="❏"/>
            </a:pPr>
            <a:r>
              <a:rPr lang="pt-BR" sz="3600" b="1">
                <a:latin typeface="Montserrat"/>
                <a:ea typeface="Montserrat"/>
                <a:cs typeface="Montserrat"/>
                <a:sym typeface="Montserrat"/>
              </a:rPr>
              <a:t>Segurança do professor;</a:t>
            </a:r>
            <a:endParaRPr b="1">
              <a:latin typeface="Montserrat"/>
              <a:ea typeface="Montserrat"/>
              <a:cs typeface="Montserrat"/>
              <a:sym typeface="Montserrat"/>
            </a:endParaRPr>
          </a:p>
          <a:p>
            <a:pPr marL="384048" lvl="1" indent="-211455" algn="l" rtl="0">
              <a:lnSpc>
                <a:spcPct val="150000"/>
              </a:lnSpc>
              <a:spcBef>
                <a:spcPts val="600"/>
              </a:spcBef>
              <a:spcAft>
                <a:spcPts val="0"/>
              </a:spcAft>
              <a:buSzPct val="100000"/>
              <a:buFont typeface="Arial"/>
              <a:buChar char="❏"/>
            </a:pPr>
            <a:r>
              <a:rPr lang="pt-BR" sz="3600" b="1">
                <a:latin typeface="Montserrat"/>
                <a:ea typeface="Montserrat"/>
                <a:cs typeface="Montserrat"/>
                <a:sym typeface="Montserrat"/>
              </a:rPr>
              <a:t>Tempo disponível para o trabalho;</a:t>
            </a:r>
            <a:endParaRPr b="1">
              <a:latin typeface="Montserrat"/>
              <a:ea typeface="Montserrat"/>
              <a:cs typeface="Montserrat"/>
              <a:sym typeface="Montserrat"/>
            </a:endParaRPr>
          </a:p>
          <a:p>
            <a:pPr marL="384048" lvl="1" indent="-211455" algn="l" rtl="0">
              <a:lnSpc>
                <a:spcPct val="150000"/>
              </a:lnSpc>
              <a:spcBef>
                <a:spcPts val="600"/>
              </a:spcBef>
              <a:spcAft>
                <a:spcPts val="0"/>
              </a:spcAft>
              <a:buSzPct val="100000"/>
              <a:buFont typeface="Arial"/>
              <a:buChar char="❏"/>
            </a:pPr>
            <a:r>
              <a:rPr lang="pt-BR" sz="3600" b="1">
                <a:latin typeface="Montserrat"/>
                <a:ea typeface="Montserrat"/>
                <a:cs typeface="Montserrat"/>
                <a:sym typeface="Montserrat"/>
              </a:rPr>
              <a:t>Possibilidades que a escola oferece.</a:t>
            </a:r>
            <a:endParaRPr b="1">
              <a:latin typeface="Montserrat"/>
              <a:ea typeface="Montserrat"/>
              <a:cs typeface="Montserrat"/>
              <a:sym typeface="Montserrat"/>
            </a:endParaRPr>
          </a:p>
        </p:txBody>
      </p:sp>
      <p:sp>
        <p:nvSpPr>
          <p:cNvPr id="322" name="Google Shape;322;g22bff32e297_1_49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Para (não) concluir</a:t>
            </a:r>
            <a:endParaRPr sz="4800">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2bff32e297_1_497"/>
          <p:cNvSpPr txBox="1">
            <a:spLocks noGrp="1"/>
          </p:cNvSpPr>
          <p:nvPr>
            <p:ph type="body" idx="1"/>
          </p:nvPr>
        </p:nvSpPr>
        <p:spPr>
          <a:xfrm>
            <a:off x="-1" y="1845725"/>
            <a:ext cx="11155800" cy="4517100"/>
          </a:xfrm>
          <a:prstGeom prst="rect">
            <a:avLst/>
          </a:prstGeom>
          <a:noFill/>
          <a:ln>
            <a:noFill/>
          </a:ln>
        </p:spPr>
        <p:txBody>
          <a:bodyPr spcFirstLastPara="1" wrap="square" lIns="0" tIns="45700" rIns="0" bIns="45700" anchor="t" anchorCtr="0">
            <a:normAutofit/>
          </a:bodyPr>
          <a:lstStyle/>
          <a:p>
            <a:pPr marL="384048" lvl="1" indent="-303530" algn="l" rtl="0">
              <a:lnSpc>
                <a:spcPct val="150000"/>
              </a:lnSpc>
              <a:spcBef>
                <a:spcPts val="0"/>
              </a:spcBef>
              <a:spcAft>
                <a:spcPts val="0"/>
              </a:spcAft>
              <a:buSzPct val="100000"/>
              <a:buFont typeface="Montserrat"/>
              <a:buChar char="❏"/>
            </a:pPr>
            <a:r>
              <a:rPr lang="pt-BR" sz="4000" b="1" dirty="0">
                <a:latin typeface="Montserrat"/>
                <a:ea typeface="Montserrat"/>
                <a:cs typeface="Montserrat"/>
                <a:sym typeface="Montserrat"/>
              </a:rPr>
              <a:t>Cuidado com modismos. Exemplo: Metodologias Ativas.</a:t>
            </a:r>
          </a:p>
          <a:p>
            <a:pPr marL="384048" lvl="1" indent="-303530" algn="l" rtl="0">
              <a:lnSpc>
                <a:spcPct val="150000"/>
              </a:lnSpc>
              <a:spcBef>
                <a:spcPts val="0"/>
              </a:spcBef>
              <a:spcAft>
                <a:spcPts val="0"/>
              </a:spcAft>
              <a:buSzPct val="100000"/>
              <a:buFont typeface="Montserrat"/>
              <a:buChar char="❏"/>
            </a:pPr>
            <a:r>
              <a:rPr lang="pt-BR" sz="4000" b="1" dirty="0">
                <a:latin typeface="Montserrat"/>
                <a:ea typeface="Montserrat"/>
                <a:cs typeface="Montserrat"/>
                <a:sym typeface="Montserrat"/>
              </a:rPr>
              <a:t>Avançar nas discussões. Leitura profunda </a:t>
            </a:r>
            <a:r>
              <a:rPr lang="pt-BR" sz="4000" b="1">
                <a:latin typeface="Montserrat"/>
                <a:ea typeface="Montserrat"/>
                <a:cs typeface="Montserrat"/>
                <a:sym typeface="Montserrat"/>
              </a:rPr>
              <a:t>e atenta.</a:t>
            </a:r>
            <a:endParaRPr b="1" dirty="0">
              <a:latin typeface="Montserrat"/>
              <a:ea typeface="Montserrat"/>
              <a:cs typeface="Montserrat"/>
              <a:sym typeface="Montserrat"/>
            </a:endParaRPr>
          </a:p>
        </p:txBody>
      </p:sp>
      <p:sp>
        <p:nvSpPr>
          <p:cNvPr id="322" name="Google Shape;322;g22bff32e297_1_49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dirty="0">
                <a:latin typeface="Montserrat"/>
                <a:ea typeface="Montserrat"/>
                <a:cs typeface="Montserrat"/>
                <a:sym typeface="Montserrat"/>
              </a:rPr>
              <a:t>Atenção</a:t>
            </a:r>
            <a:endParaRPr sz="4800" dirty="0">
              <a:latin typeface="Montserrat"/>
              <a:ea typeface="Montserrat"/>
              <a:cs typeface="Montserrat"/>
              <a:sym typeface="Montserrat"/>
            </a:endParaRPr>
          </a:p>
        </p:txBody>
      </p:sp>
    </p:spTree>
    <p:extLst>
      <p:ext uri="{BB962C8B-B14F-4D97-AF65-F5344CB8AC3E}">
        <p14:creationId xmlns:p14="http://schemas.microsoft.com/office/powerpoint/2010/main" val="264806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2bff32e297_1_502"/>
          <p:cNvSpPr txBox="1">
            <a:spLocks noGrp="1"/>
          </p:cNvSpPr>
          <p:nvPr>
            <p:ph type="body" idx="1"/>
          </p:nvPr>
        </p:nvSpPr>
        <p:spPr>
          <a:xfrm>
            <a:off x="99350" y="1845725"/>
            <a:ext cx="12032700" cy="4023300"/>
          </a:xfrm>
          <a:prstGeom prst="rect">
            <a:avLst/>
          </a:prstGeom>
          <a:noFill/>
          <a:ln>
            <a:noFill/>
          </a:ln>
        </p:spPr>
        <p:txBody>
          <a:bodyPr spcFirstLastPara="1" wrap="square" lIns="0" tIns="45700" rIns="0" bIns="45700" anchor="t" anchorCtr="0">
            <a:normAutofit/>
          </a:bodyPr>
          <a:lstStyle/>
          <a:p>
            <a:pPr marL="91440" lvl="0" indent="0" algn="ctr" rtl="0">
              <a:lnSpc>
                <a:spcPct val="90000"/>
              </a:lnSpc>
              <a:spcBef>
                <a:spcPts val="0"/>
              </a:spcBef>
              <a:spcAft>
                <a:spcPts val="0"/>
              </a:spcAft>
              <a:buNone/>
            </a:pPr>
            <a:r>
              <a:rPr lang="pt-BR" sz="6000" b="1" i="0" u="none" strike="noStrike">
                <a:solidFill>
                  <a:srgbClr val="000000"/>
                </a:solidFill>
                <a:latin typeface="Montserrat"/>
                <a:ea typeface="Montserrat"/>
                <a:cs typeface="Montserrat"/>
                <a:sym typeface="Montserrat"/>
              </a:rPr>
              <a:t>“ 'ser' no mundo significa transformar e retransformar o mundo, e não adaptar-se a ele” (FREIRE, 2020, p. 50)</a:t>
            </a:r>
            <a:endParaRPr sz="6000" b="1">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2bff32e297_1_507"/>
          <p:cNvSpPr txBox="1">
            <a:spLocks noGrp="1"/>
          </p:cNvSpPr>
          <p:nvPr>
            <p:ph type="body" idx="1"/>
          </p:nvPr>
        </p:nvSpPr>
        <p:spPr>
          <a:xfrm>
            <a:off x="0" y="1845725"/>
            <a:ext cx="12192000" cy="50124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pt-BR" sz="1600" b="1">
                <a:latin typeface="Montserrat"/>
                <a:ea typeface="Montserrat"/>
                <a:cs typeface="Montserrat"/>
                <a:sym typeface="Montserrat"/>
              </a:rPr>
              <a:t>ALMEIDA, L. M. W.; BRITO, D. S.  Atividades de Modelagem Matemática: que sentido os alunos podem lhe atribuir? </a:t>
            </a:r>
            <a:r>
              <a:rPr lang="pt-BR" sz="1600" b="1" i="1">
                <a:latin typeface="Montserrat"/>
                <a:ea typeface="Montserrat"/>
                <a:cs typeface="Montserrat"/>
                <a:sym typeface="Montserrat"/>
              </a:rPr>
              <a:t>Ciência &amp; Educação</a:t>
            </a:r>
            <a:r>
              <a:rPr lang="pt-BR" sz="1600" b="1">
                <a:latin typeface="Montserrat"/>
                <a:ea typeface="Montserrat"/>
                <a:cs typeface="Montserrat"/>
                <a:sym typeface="Montserrat"/>
              </a:rPr>
              <a:t>, v. 11, n. 3, p. 483-498, 2005.</a:t>
            </a:r>
            <a:endParaRPr sz="1600" b="1">
              <a:latin typeface="Montserrat"/>
              <a:ea typeface="Montserrat"/>
              <a:cs typeface="Montserrat"/>
              <a:sym typeface="Montserrat"/>
            </a:endParaRPr>
          </a:p>
          <a:p>
            <a:pPr marL="0" lvl="0" indent="0" algn="just" rtl="0">
              <a:lnSpc>
                <a:spcPct val="100000"/>
              </a:lnSpc>
              <a:spcBef>
                <a:spcPts val="2400"/>
              </a:spcBef>
              <a:spcAft>
                <a:spcPts val="0"/>
              </a:spcAft>
              <a:buNone/>
            </a:pPr>
            <a:r>
              <a:rPr lang="pt-BR" sz="1600" b="1">
                <a:solidFill>
                  <a:srgbClr val="000000"/>
                </a:solidFill>
                <a:latin typeface="Montserrat"/>
                <a:ea typeface="Montserrat"/>
                <a:cs typeface="Montserrat"/>
                <a:sym typeface="Montserrat"/>
              </a:rPr>
              <a:t>ALMEIDA, L. M. W de; SILVA, K. P.; VERTUAN, R. E. Modelagem Matemática na Educação Básica. São Paulo: Editora Contexto, 2013</a:t>
            </a:r>
            <a:endParaRPr sz="1600" b="1">
              <a:latin typeface="Montserrat"/>
              <a:ea typeface="Montserrat"/>
              <a:cs typeface="Montserrat"/>
              <a:sym typeface="Montserrat"/>
            </a:endParaRPr>
          </a:p>
          <a:p>
            <a:pPr marL="0" lvl="0" indent="0" algn="l" rtl="0">
              <a:lnSpc>
                <a:spcPct val="90000"/>
              </a:lnSpc>
              <a:spcBef>
                <a:spcPts val="1400"/>
              </a:spcBef>
              <a:spcAft>
                <a:spcPts val="0"/>
              </a:spcAft>
              <a:buNone/>
            </a:pPr>
            <a:r>
              <a:rPr lang="pt-BR" sz="1600" b="1">
                <a:latin typeface="Montserrat"/>
                <a:ea typeface="Montserrat"/>
                <a:cs typeface="Montserrat"/>
                <a:sym typeface="Montserrat"/>
              </a:rPr>
              <a:t>ARAÚJO, J. L. Relação entre matemática e realidade em algumas perspectivas de Modelagem Matemática na Educação Matemática. In: BARBOSA, J.C.; CALDEIRA, A.D.; ARAÚJO, J.L. </a:t>
            </a:r>
            <a:r>
              <a:rPr lang="pt-BR" sz="1600" b="1" i="1">
                <a:latin typeface="Montserrat"/>
                <a:ea typeface="Montserrat"/>
                <a:cs typeface="Montserrat"/>
                <a:sym typeface="Montserrat"/>
              </a:rPr>
              <a:t>Modelagem Matemática na Educação Matemática Brasileira: </a:t>
            </a:r>
            <a:r>
              <a:rPr lang="pt-BR" sz="1600" b="1">
                <a:latin typeface="Montserrat"/>
                <a:ea typeface="Montserrat"/>
                <a:cs typeface="Montserrat"/>
                <a:sym typeface="Montserrat"/>
              </a:rPr>
              <a:t>Pesquisas e Práticas Educacionais. Recife: Sbem, 2007. p. 17 - 32. (Biblioteca do Educador Matemático). V.3.</a:t>
            </a:r>
            <a:endParaRPr sz="1600" b="1">
              <a:latin typeface="Montserrat"/>
              <a:ea typeface="Montserrat"/>
              <a:cs typeface="Montserrat"/>
              <a:sym typeface="Montserrat"/>
            </a:endParaRPr>
          </a:p>
          <a:p>
            <a:pPr marL="0" lvl="0" indent="0" algn="l" rtl="0">
              <a:lnSpc>
                <a:spcPct val="90000"/>
              </a:lnSpc>
              <a:spcBef>
                <a:spcPts val="1400"/>
              </a:spcBef>
              <a:spcAft>
                <a:spcPts val="0"/>
              </a:spcAft>
              <a:buNone/>
            </a:pPr>
            <a:r>
              <a:rPr lang="pt-BR" sz="1600" b="1">
                <a:latin typeface="Montserrat"/>
                <a:ea typeface="Montserrat"/>
                <a:cs typeface="Montserrat"/>
                <a:sym typeface="Montserrat"/>
              </a:rPr>
              <a:t>BARBOSA, J. C. Integrando Modelagem Matemática nas Práticas Pedagógicas. </a:t>
            </a:r>
            <a:r>
              <a:rPr lang="pt-BR" sz="1600" b="1" i="1">
                <a:latin typeface="Montserrat"/>
                <a:ea typeface="Montserrat"/>
                <a:cs typeface="Montserrat"/>
                <a:sym typeface="Montserrat"/>
              </a:rPr>
              <a:t>Educação Matemática em Revista</a:t>
            </a:r>
            <a:r>
              <a:rPr lang="pt-BR" sz="1600" b="1">
                <a:latin typeface="Montserrat"/>
                <a:ea typeface="Montserrat"/>
                <a:cs typeface="Montserrat"/>
                <a:sym typeface="Montserrat"/>
              </a:rPr>
              <a:t>, Ano 14. n° 26, 2009.</a:t>
            </a:r>
            <a:endParaRPr sz="1600" b="1">
              <a:latin typeface="Montserrat"/>
              <a:ea typeface="Montserrat"/>
              <a:cs typeface="Montserrat"/>
              <a:sym typeface="Montserrat"/>
            </a:endParaRPr>
          </a:p>
          <a:p>
            <a:pPr marL="0" lvl="0" indent="0" algn="just" rtl="0">
              <a:lnSpc>
                <a:spcPct val="100000"/>
              </a:lnSpc>
              <a:spcBef>
                <a:spcPts val="2400"/>
              </a:spcBef>
              <a:spcAft>
                <a:spcPts val="0"/>
              </a:spcAft>
              <a:buNone/>
            </a:pPr>
            <a:r>
              <a:rPr lang="pt-BR" sz="1600" b="1">
                <a:solidFill>
                  <a:srgbClr val="000000"/>
                </a:solidFill>
                <a:latin typeface="Montserrat"/>
                <a:ea typeface="Montserrat"/>
                <a:cs typeface="Montserrat"/>
                <a:sym typeface="Montserrat"/>
              </a:rPr>
              <a:t>FORNER, Régis. Modelagem Matemática e o Legado de Paulo Freire: relações que se estabelecem com o currículo. 2018. 200 f. Tese (Doutorado em Educação Matemática) –Universidade Estadual Paulista, Rio Claro, 2018. </a:t>
            </a:r>
            <a:endParaRPr sz="1600" b="1">
              <a:solidFill>
                <a:srgbClr val="000000"/>
              </a:solidFill>
              <a:latin typeface="Montserrat"/>
              <a:ea typeface="Montserrat"/>
              <a:cs typeface="Montserrat"/>
              <a:sym typeface="Montserrat"/>
            </a:endParaRPr>
          </a:p>
          <a:p>
            <a:pPr marL="0" lvl="0" indent="0" algn="l" rtl="0">
              <a:spcBef>
                <a:spcPts val="1400"/>
              </a:spcBef>
              <a:spcAft>
                <a:spcPts val="0"/>
              </a:spcAft>
              <a:buNone/>
            </a:pPr>
            <a:r>
              <a:rPr lang="pt-BR" sz="1600" b="1">
                <a:latin typeface="Montserrat"/>
                <a:ea typeface="Montserrat"/>
                <a:cs typeface="Montserrat"/>
                <a:sym typeface="Montserrat"/>
              </a:rPr>
              <a:t>FREIRE, P.; D’AMBROSIO, U.; MENDONÇA, M. C. D. A conversation with Paulo Freire. </a:t>
            </a:r>
            <a:r>
              <a:rPr lang="pt-BR" sz="1600" b="1" i="1">
                <a:latin typeface="Montserrat"/>
                <a:ea typeface="Montserrat"/>
                <a:cs typeface="Montserrat"/>
                <a:sym typeface="Montserrat"/>
              </a:rPr>
              <a:t>For the Learning of Mathematics</a:t>
            </a:r>
            <a:r>
              <a:rPr lang="pt-BR" sz="1600" b="1">
                <a:latin typeface="Montserrat"/>
                <a:ea typeface="Montserrat"/>
                <a:cs typeface="Montserrat"/>
                <a:sym typeface="Montserrat"/>
              </a:rPr>
              <a:t>, vol. 17, n.3, November, p.7-10. 1997</a:t>
            </a:r>
            <a:endParaRPr sz="1600" b="1">
              <a:solidFill>
                <a:srgbClr val="000000"/>
              </a:solidFill>
              <a:latin typeface="Montserrat"/>
              <a:ea typeface="Montserrat"/>
              <a:cs typeface="Montserrat"/>
              <a:sym typeface="Montserrat"/>
            </a:endParaRPr>
          </a:p>
          <a:p>
            <a:pPr marL="0" lvl="0" indent="0" algn="just" rtl="0">
              <a:lnSpc>
                <a:spcPct val="100000"/>
              </a:lnSpc>
              <a:spcBef>
                <a:spcPts val="2400"/>
              </a:spcBef>
              <a:spcAft>
                <a:spcPts val="1200"/>
              </a:spcAft>
              <a:buNone/>
            </a:pPr>
            <a:r>
              <a:rPr lang="pt-BR" sz="1600" b="1">
                <a:solidFill>
                  <a:srgbClr val="000000"/>
                </a:solidFill>
                <a:latin typeface="Montserrat"/>
                <a:ea typeface="Montserrat"/>
                <a:cs typeface="Montserrat"/>
                <a:sym typeface="Montserrat"/>
              </a:rPr>
              <a:t>FREIRE, Paulo; FAUNDEZ, Antônio. Por uma pedagogia da pergunta. Rio de Janeiro: Paz e Terra, 1985.</a:t>
            </a:r>
            <a:endParaRPr sz="1600" b="1">
              <a:latin typeface="Montserrat"/>
              <a:ea typeface="Montserrat"/>
              <a:cs typeface="Montserrat"/>
              <a:sym typeface="Montserrat"/>
            </a:endParaRPr>
          </a:p>
        </p:txBody>
      </p:sp>
      <p:sp>
        <p:nvSpPr>
          <p:cNvPr id="333" name="Google Shape;333;g22bff32e297_1_50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Referências</a:t>
            </a:r>
            <a:endParaRPr sz="4800">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2bff32e297_1_615"/>
          <p:cNvSpPr txBox="1">
            <a:spLocks noGrp="1"/>
          </p:cNvSpPr>
          <p:nvPr>
            <p:ph type="body" idx="1"/>
          </p:nvPr>
        </p:nvSpPr>
        <p:spPr>
          <a:xfrm>
            <a:off x="0" y="1845725"/>
            <a:ext cx="12192000" cy="4536000"/>
          </a:xfrm>
          <a:prstGeom prst="rect">
            <a:avLst/>
          </a:prstGeom>
          <a:noFill/>
          <a:ln>
            <a:noFill/>
          </a:ln>
        </p:spPr>
        <p:txBody>
          <a:bodyPr spcFirstLastPara="1" wrap="square" lIns="0" tIns="45700" rIns="0" bIns="45700" anchor="t" anchorCtr="0">
            <a:noAutofit/>
          </a:bodyPr>
          <a:lstStyle/>
          <a:p>
            <a:pPr marL="0" lvl="0" indent="0" algn="just" rtl="0">
              <a:lnSpc>
                <a:spcPct val="100000"/>
              </a:lnSpc>
              <a:spcBef>
                <a:spcPts val="2400"/>
              </a:spcBef>
              <a:spcAft>
                <a:spcPts val="0"/>
              </a:spcAft>
              <a:buNone/>
            </a:pPr>
            <a:r>
              <a:rPr lang="pt-BR" sz="1600" b="1">
                <a:solidFill>
                  <a:srgbClr val="000000"/>
                </a:solidFill>
                <a:latin typeface="Montserrat"/>
                <a:ea typeface="Montserrat"/>
                <a:cs typeface="Montserrat"/>
                <a:sym typeface="Montserrat"/>
              </a:rPr>
              <a:t>FREIRE, Paulo; GUIMARÃES, Sérgio. Partir da infância: diálogos sobre educação.1º ed. Rio de Janeiro: Paz e Terra, 2014.</a:t>
            </a:r>
            <a:endParaRPr sz="1600" b="1">
              <a:solidFill>
                <a:srgbClr val="000000"/>
              </a:solidFill>
              <a:latin typeface="Montserrat"/>
              <a:ea typeface="Montserrat"/>
              <a:cs typeface="Montserrat"/>
              <a:sym typeface="Montserrat"/>
            </a:endParaRPr>
          </a:p>
          <a:p>
            <a:pPr marL="0" lvl="0" indent="0" algn="just" rtl="0">
              <a:lnSpc>
                <a:spcPct val="100000"/>
              </a:lnSpc>
              <a:spcBef>
                <a:spcPts val="2400"/>
              </a:spcBef>
              <a:spcAft>
                <a:spcPts val="0"/>
              </a:spcAft>
              <a:buNone/>
            </a:pPr>
            <a:r>
              <a:rPr lang="pt-BR" sz="1600" b="1">
                <a:solidFill>
                  <a:srgbClr val="000000"/>
                </a:solidFill>
                <a:latin typeface="Montserrat"/>
                <a:ea typeface="Montserrat"/>
                <a:cs typeface="Montserrat"/>
                <a:sym typeface="Montserrat"/>
              </a:rPr>
              <a:t>FREIRE, Paulo. Pedagogia da Autonomia: Saberes necessários à prática educativa. 48 ed. Edição. Rio de Janeiro: Paz e Terra, 2014</a:t>
            </a:r>
            <a:endParaRPr sz="1600" b="1">
              <a:solidFill>
                <a:srgbClr val="000000"/>
              </a:solidFill>
              <a:latin typeface="Montserrat"/>
              <a:ea typeface="Montserrat"/>
              <a:cs typeface="Montserrat"/>
              <a:sym typeface="Montserrat"/>
            </a:endParaRPr>
          </a:p>
          <a:p>
            <a:pPr marL="0" lvl="0" indent="0" algn="just" rtl="0">
              <a:lnSpc>
                <a:spcPct val="100000"/>
              </a:lnSpc>
              <a:spcBef>
                <a:spcPts val="2400"/>
              </a:spcBef>
              <a:spcAft>
                <a:spcPts val="0"/>
              </a:spcAft>
              <a:buNone/>
            </a:pPr>
            <a:r>
              <a:rPr lang="pt-BR" sz="1600" b="1">
                <a:solidFill>
                  <a:srgbClr val="000000"/>
                </a:solidFill>
                <a:latin typeface="Montserrat"/>
                <a:ea typeface="Montserrat"/>
                <a:cs typeface="Montserrat"/>
                <a:sym typeface="Montserrat"/>
              </a:rPr>
              <a:t>FREIRE, Paulo. Pedagogia do Oprimido.17. Ed. Rio de Janeiro: Paz e Terra, 1987. </a:t>
            </a:r>
            <a:endParaRPr sz="1600" b="1">
              <a:solidFill>
                <a:srgbClr val="000000"/>
              </a:solidFill>
              <a:latin typeface="Montserrat"/>
              <a:ea typeface="Montserrat"/>
              <a:cs typeface="Montserrat"/>
              <a:sym typeface="Montserrat"/>
            </a:endParaRPr>
          </a:p>
          <a:p>
            <a:pPr marL="0" lvl="0" indent="0" algn="l" rtl="0">
              <a:spcBef>
                <a:spcPts val="1400"/>
              </a:spcBef>
              <a:spcAft>
                <a:spcPts val="0"/>
              </a:spcAft>
              <a:buNone/>
            </a:pPr>
            <a:r>
              <a:rPr lang="pt-BR" sz="1600" b="1">
                <a:latin typeface="Montserrat"/>
                <a:ea typeface="Montserrat"/>
                <a:cs typeface="Montserrat"/>
                <a:sym typeface="Montserrat"/>
              </a:rPr>
              <a:t>FREIRE, Paulo. Pedagogia dos Sonhos Possíveis. São Paulo: Paz e Terra, 2020.</a:t>
            </a:r>
            <a:endParaRPr sz="1600" b="1">
              <a:latin typeface="Montserrat"/>
              <a:ea typeface="Montserrat"/>
              <a:cs typeface="Montserrat"/>
              <a:sym typeface="Montserrat"/>
            </a:endParaRPr>
          </a:p>
          <a:p>
            <a:pPr marL="0" lvl="0" indent="0" algn="l" rtl="0">
              <a:lnSpc>
                <a:spcPct val="90000"/>
              </a:lnSpc>
              <a:spcBef>
                <a:spcPts val="1400"/>
              </a:spcBef>
              <a:spcAft>
                <a:spcPts val="0"/>
              </a:spcAft>
              <a:buNone/>
            </a:pPr>
            <a:r>
              <a:rPr lang="pt-BR" sz="1600" b="1">
                <a:solidFill>
                  <a:srgbClr val="000000"/>
                </a:solidFill>
                <a:latin typeface="Montserrat"/>
                <a:ea typeface="Montserrat"/>
                <a:cs typeface="Montserrat"/>
                <a:sym typeface="Montserrat"/>
              </a:rPr>
              <a:t>SOUZA, Lahis Braga. Modelagem Matemática: os olhares dos estudantes após o desenvolvimento de uma atividade. 2022. 216f. Tese (Doutorado) – Universidade Estadual Paulista. Instituto de Geociências e Ciências Exatas, 2022.</a:t>
            </a:r>
            <a:r>
              <a:rPr lang="pt-BR" sz="1600" b="1">
                <a:latin typeface="Montserrat"/>
                <a:ea typeface="Montserrat"/>
                <a:cs typeface="Montserrat"/>
                <a:sym typeface="Montserrat"/>
              </a:rPr>
              <a:t>.</a:t>
            </a:r>
            <a:endParaRPr sz="1600" b="1">
              <a:latin typeface="Montserrat"/>
              <a:ea typeface="Montserrat"/>
              <a:cs typeface="Montserrat"/>
              <a:sym typeface="Montserrat"/>
            </a:endParaRPr>
          </a:p>
          <a:p>
            <a:pPr marL="0" lvl="0" indent="0" algn="l" rtl="0">
              <a:lnSpc>
                <a:spcPct val="90000"/>
              </a:lnSpc>
              <a:spcBef>
                <a:spcPts val="1400"/>
              </a:spcBef>
              <a:spcAft>
                <a:spcPts val="0"/>
              </a:spcAft>
              <a:buNone/>
            </a:pPr>
            <a:r>
              <a:rPr lang="pt-BR" sz="1600" b="1">
                <a:latin typeface="Montserrat"/>
                <a:ea typeface="Montserrat"/>
                <a:cs typeface="Montserrat"/>
                <a:sym typeface="Montserrat"/>
              </a:rPr>
              <a:t>MEYER, J. F. C. A.; CALDEIRA, A. D.; MALHEIROS, A. P. S. </a:t>
            </a:r>
            <a:r>
              <a:rPr lang="pt-BR" sz="1600" b="1" i="1">
                <a:latin typeface="Montserrat"/>
                <a:ea typeface="Montserrat"/>
                <a:cs typeface="Montserrat"/>
                <a:sym typeface="Montserrat"/>
              </a:rPr>
              <a:t>Modelagem  em Educação Matemática</a:t>
            </a:r>
            <a:r>
              <a:rPr lang="pt-BR" sz="1600" b="1">
                <a:latin typeface="Montserrat"/>
                <a:ea typeface="Montserrat"/>
                <a:cs typeface="Montserrat"/>
                <a:sym typeface="Montserrat"/>
              </a:rPr>
              <a:t>. Belo Horizonte, MG: Autêntica Editora, 2012.</a:t>
            </a:r>
            <a:endParaRPr sz="1600" b="1">
              <a:latin typeface="Montserrat"/>
              <a:ea typeface="Montserrat"/>
              <a:cs typeface="Montserrat"/>
              <a:sym typeface="Montserrat"/>
            </a:endParaRPr>
          </a:p>
          <a:p>
            <a:pPr marL="91440" lvl="0" indent="0" algn="l" rtl="0">
              <a:lnSpc>
                <a:spcPct val="90000"/>
              </a:lnSpc>
              <a:spcBef>
                <a:spcPts val="1400"/>
              </a:spcBef>
              <a:spcAft>
                <a:spcPts val="0"/>
              </a:spcAft>
              <a:buSzPts val="2000"/>
              <a:buNone/>
            </a:pPr>
            <a:endParaRPr sz="1000">
              <a:latin typeface="Montserrat"/>
              <a:ea typeface="Montserrat"/>
              <a:cs typeface="Montserrat"/>
              <a:sym typeface="Montserrat"/>
            </a:endParaRPr>
          </a:p>
          <a:p>
            <a:pPr marL="91440" lvl="0" indent="0" algn="l" rtl="0">
              <a:lnSpc>
                <a:spcPct val="90000"/>
              </a:lnSpc>
              <a:spcBef>
                <a:spcPts val="1400"/>
              </a:spcBef>
              <a:spcAft>
                <a:spcPts val="0"/>
              </a:spcAft>
              <a:buSzPts val="2000"/>
              <a:buNone/>
            </a:pPr>
            <a:endParaRPr sz="1000">
              <a:latin typeface="EB Garamond"/>
              <a:ea typeface="EB Garamond"/>
              <a:cs typeface="EB Garamond"/>
              <a:sym typeface="EB Garamond"/>
            </a:endParaRPr>
          </a:p>
          <a:p>
            <a:pPr marL="91440" lvl="0" indent="0" algn="l" rtl="0">
              <a:lnSpc>
                <a:spcPct val="90000"/>
              </a:lnSpc>
              <a:spcBef>
                <a:spcPts val="1400"/>
              </a:spcBef>
              <a:spcAft>
                <a:spcPts val="0"/>
              </a:spcAft>
              <a:buSzPts val="2000"/>
              <a:buNone/>
            </a:pPr>
            <a:endParaRPr sz="1000">
              <a:latin typeface="EB Garamond"/>
              <a:ea typeface="EB Garamond"/>
              <a:cs typeface="EB Garamond"/>
              <a:sym typeface="EB Garamond"/>
            </a:endParaRPr>
          </a:p>
        </p:txBody>
      </p:sp>
      <p:sp>
        <p:nvSpPr>
          <p:cNvPr id="339" name="Google Shape;339;g22bff32e297_1_615"/>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Referências</a:t>
            </a:r>
            <a:endParaRPr sz="4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2bff32e297_0_3"/>
          <p:cNvPicPr preferRelativeResize="0"/>
          <p:nvPr/>
        </p:nvPicPr>
        <p:blipFill rotWithShape="1">
          <a:blip r:embed="rId3">
            <a:alphaModFix/>
          </a:blip>
          <a:srcRect/>
          <a:stretch/>
        </p:blipFill>
        <p:spPr>
          <a:xfrm>
            <a:off x="3273075" y="1"/>
            <a:ext cx="6043875" cy="6916274"/>
          </a:xfrm>
          <a:prstGeom prst="rect">
            <a:avLst/>
          </a:prstGeom>
          <a:noFill/>
          <a:ln>
            <a:noFill/>
          </a:ln>
        </p:spPr>
      </p:pic>
      <p:sp>
        <p:nvSpPr>
          <p:cNvPr id="97" name="Google Shape;97;g22bff32e297_0_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pt-BR" sz="4800" dirty="0">
                <a:latin typeface="Montserrat"/>
                <a:ea typeface="Montserrat"/>
                <a:cs typeface="Montserrat"/>
                <a:sym typeface="Montserrat"/>
              </a:rPr>
              <a:t>Concepções</a:t>
            </a:r>
            <a:endParaRPr sz="4800" dirty="0">
              <a:latin typeface="Montserrat"/>
              <a:ea typeface="Montserrat"/>
              <a:cs typeface="Montserrat"/>
              <a:sym typeface="Montserrat"/>
            </a:endParaRPr>
          </a:p>
        </p:txBody>
      </p:sp>
      <p:sp>
        <p:nvSpPr>
          <p:cNvPr id="98" name="Google Shape;98;g22bff32e297_0_3"/>
          <p:cNvSpPr txBox="1">
            <a:spLocks noGrp="1"/>
          </p:cNvSpPr>
          <p:nvPr>
            <p:ph type="body" idx="1"/>
          </p:nvPr>
        </p:nvSpPr>
        <p:spPr>
          <a:xfrm>
            <a:off x="28950" y="1955543"/>
            <a:ext cx="12134100" cy="5043000"/>
          </a:xfrm>
          <a:prstGeom prst="rect">
            <a:avLst/>
          </a:prstGeom>
          <a:noFill/>
          <a:ln>
            <a:noFill/>
          </a:ln>
        </p:spPr>
        <p:txBody>
          <a:bodyPr spcFirstLastPara="1" wrap="square" lIns="0" tIns="45700" rIns="0" bIns="45700" anchor="t" anchorCtr="0">
            <a:noAutofit/>
          </a:bodyPr>
          <a:lstStyle/>
          <a:p>
            <a:pPr marL="262890" indent="-171450" algn="just">
              <a:lnSpc>
                <a:spcPct val="150000"/>
              </a:lnSpc>
              <a:spcBef>
                <a:spcPts val="0"/>
              </a:spcBef>
              <a:buSzPts val="440"/>
            </a:pPr>
            <a:r>
              <a:rPr lang="pt-BR" sz="2140" b="1" dirty="0">
                <a:latin typeface="Montserrat"/>
                <a:ea typeface="Montserrat"/>
                <a:cs typeface="Montserrat"/>
                <a:sym typeface="Montserrat"/>
              </a:rPr>
              <a:t>Diferentes concepções “nascem” de diferentes objetivos</a:t>
            </a:r>
          </a:p>
          <a:p>
            <a:pPr marL="262890" indent="-171450" algn="just">
              <a:lnSpc>
                <a:spcPct val="150000"/>
              </a:lnSpc>
              <a:spcBef>
                <a:spcPts val="0"/>
              </a:spcBef>
              <a:buSzPts val="440"/>
            </a:pPr>
            <a:r>
              <a:rPr lang="pt-BR" sz="2140" b="1" dirty="0">
                <a:latin typeface="Montserrat"/>
                <a:ea typeface="Montserrat"/>
                <a:cs typeface="Montserrat"/>
                <a:sym typeface="Montserrat"/>
              </a:rPr>
              <a:t>Preocupação teórica</a:t>
            </a:r>
          </a:p>
          <a:p>
            <a:pPr marL="262890" indent="-171450" algn="just">
              <a:lnSpc>
                <a:spcPct val="150000"/>
              </a:lnSpc>
              <a:spcBef>
                <a:spcPts val="0"/>
              </a:spcBef>
              <a:buSzPts val="440"/>
            </a:pPr>
            <a:r>
              <a:rPr lang="pt-BR" sz="2140" b="1" dirty="0">
                <a:latin typeface="Montserrat"/>
                <a:ea typeface="Montserrat"/>
                <a:cs typeface="Montserrat"/>
                <a:sym typeface="Montserrat"/>
              </a:rPr>
              <a:t>Burak </a:t>
            </a:r>
            <a:r>
              <a:rPr lang="pt-BR" sz="2140" b="1" dirty="0">
                <a:latin typeface="Montserrat"/>
                <a:ea typeface="Montserrat"/>
                <a:cs typeface="Montserrat"/>
                <a:sym typeface="Wingdings" panose="05000000000000000000" pitchFamily="2" charset="2"/>
              </a:rPr>
              <a:t> modelo – interesse – etapas (influência </a:t>
            </a:r>
            <a:r>
              <a:rPr lang="pt-BR" sz="2140" b="1" dirty="0" err="1">
                <a:latin typeface="Montserrat"/>
                <a:ea typeface="Montserrat"/>
                <a:cs typeface="Montserrat"/>
                <a:sym typeface="Wingdings" panose="05000000000000000000" pitchFamily="2" charset="2"/>
              </a:rPr>
              <a:t>Bassanezzi</a:t>
            </a:r>
            <a:r>
              <a:rPr lang="pt-BR" sz="2140" b="1" dirty="0">
                <a:latin typeface="Montserrat"/>
                <a:ea typeface="Montserrat"/>
                <a:cs typeface="Montserrat"/>
                <a:sym typeface="Wingdings" panose="05000000000000000000" pitchFamily="2" charset="2"/>
              </a:rPr>
              <a:t>)</a:t>
            </a:r>
          </a:p>
          <a:p>
            <a:pPr marL="262890" indent="-171450" algn="just">
              <a:lnSpc>
                <a:spcPct val="150000"/>
              </a:lnSpc>
              <a:spcBef>
                <a:spcPts val="0"/>
              </a:spcBef>
              <a:buSzPts val="440"/>
            </a:pPr>
            <a:r>
              <a:rPr lang="pt-BR" sz="2140" b="1" dirty="0" err="1">
                <a:latin typeface="Montserrat"/>
                <a:ea typeface="Montserrat"/>
                <a:cs typeface="Montserrat"/>
                <a:sym typeface="Wingdings" panose="05000000000000000000" pitchFamily="2" charset="2"/>
              </a:rPr>
              <a:t>Bienbengut</a:t>
            </a:r>
            <a:r>
              <a:rPr lang="pt-BR" sz="2140" b="1" dirty="0">
                <a:latin typeface="Montserrat"/>
                <a:ea typeface="Montserrat"/>
                <a:cs typeface="Montserrat"/>
                <a:sym typeface="Wingdings" panose="05000000000000000000" pitchFamily="2" charset="2"/>
              </a:rPr>
              <a:t>  foco no professor (influência </a:t>
            </a:r>
            <a:r>
              <a:rPr lang="pt-BR" sz="2140" b="1" dirty="0" err="1">
                <a:latin typeface="Montserrat"/>
                <a:ea typeface="Montserrat"/>
                <a:cs typeface="Montserrat"/>
                <a:sym typeface="Wingdings" panose="05000000000000000000" pitchFamily="2" charset="2"/>
              </a:rPr>
              <a:t>Bassanezzi</a:t>
            </a:r>
            <a:r>
              <a:rPr lang="pt-BR" sz="2140" b="1" dirty="0">
                <a:latin typeface="Montserrat"/>
                <a:ea typeface="Montserrat"/>
                <a:cs typeface="Montserrat"/>
                <a:sym typeface="Wingdings" panose="05000000000000000000" pitchFamily="2" charset="2"/>
              </a:rPr>
              <a:t>)</a:t>
            </a:r>
          </a:p>
          <a:p>
            <a:pPr marL="262890" indent="-171450" algn="just">
              <a:lnSpc>
                <a:spcPct val="150000"/>
              </a:lnSpc>
              <a:spcBef>
                <a:spcPts val="0"/>
              </a:spcBef>
              <a:buSzPts val="440"/>
            </a:pPr>
            <a:r>
              <a:rPr lang="pt-BR" sz="2140" b="1" dirty="0">
                <a:latin typeface="Montserrat"/>
                <a:ea typeface="Montserrat"/>
                <a:cs typeface="Montserrat"/>
                <a:sym typeface="Wingdings" panose="05000000000000000000" pitchFamily="2" charset="2"/>
              </a:rPr>
              <a:t>Caldeira  fora do currículo</a:t>
            </a:r>
          </a:p>
          <a:p>
            <a:pPr marL="262890" indent="-171450" algn="just">
              <a:lnSpc>
                <a:spcPct val="150000"/>
              </a:lnSpc>
              <a:spcBef>
                <a:spcPts val="0"/>
              </a:spcBef>
              <a:buSzPts val="440"/>
            </a:pPr>
            <a:r>
              <a:rPr lang="pt-BR" sz="2140" b="1" dirty="0">
                <a:latin typeface="Montserrat"/>
                <a:ea typeface="Montserrat"/>
                <a:cs typeface="Montserrat"/>
                <a:sym typeface="Wingdings" panose="05000000000000000000" pitchFamily="2" charset="2"/>
              </a:rPr>
              <a:t>Barbosa  mais aberto – livre – autonomia – foco no aluno</a:t>
            </a:r>
            <a:endParaRPr lang="pt-BR" sz="2140" b="1" dirty="0">
              <a:latin typeface="Montserrat"/>
              <a:ea typeface="Montserrat"/>
              <a:cs typeface="Montserrat"/>
              <a:sym typeface="Montserrat"/>
            </a:endParaRPr>
          </a:p>
          <a:p>
            <a:pPr marL="262890" indent="-171450" algn="just">
              <a:lnSpc>
                <a:spcPct val="150000"/>
              </a:lnSpc>
              <a:spcBef>
                <a:spcPts val="0"/>
              </a:spcBef>
              <a:buSzPts val="440"/>
            </a:pPr>
            <a:endParaRPr sz="1100" b="1" dirty="0">
              <a:latin typeface="Montserrat"/>
              <a:ea typeface="Montserrat"/>
              <a:cs typeface="Montserrat"/>
              <a:sym typeface="Montserrat"/>
            </a:endParaRPr>
          </a:p>
          <a:p>
            <a:pPr marL="91440" lvl="0" indent="-31114" algn="l" rtl="0">
              <a:lnSpc>
                <a:spcPct val="90000"/>
              </a:lnSpc>
              <a:spcBef>
                <a:spcPts val="1200"/>
              </a:spcBef>
              <a:spcAft>
                <a:spcPts val="0"/>
              </a:spcAft>
              <a:buSzPts val="800"/>
              <a:buNone/>
            </a:pPr>
            <a:endParaRPr sz="800" dirty="0"/>
          </a:p>
        </p:txBody>
      </p:sp>
    </p:spTree>
    <p:extLst>
      <p:ext uri="{BB962C8B-B14F-4D97-AF65-F5344CB8AC3E}">
        <p14:creationId xmlns:p14="http://schemas.microsoft.com/office/powerpoint/2010/main" val="6599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2bff32e297_0_3"/>
          <p:cNvPicPr preferRelativeResize="0"/>
          <p:nvPr/>
        </p:nvPicPr>
        <p:blipFill rotWithShape="1">
          <a:blip r:embed="rId3">
            <a:alphaModFix/>
          </a:blip>
          <a:srcRect/>
          <a:stretch/>
        </p:blipFill>
        <p:spPr>
          <a:xfrm>
            <a:off x="3273075" y="1"/>
            <a:ext cx="6043875" cy="6916274"/>
          </a:xfrm>
          <a:prstGeom prst="rect">
            <a:avLst/>
          </a:prstGeom>
          <a:noFill/>
          <a:ln>
            <a:noFill/>
          </a:ln>
        </p:spPr>
      </p:pic>
      <p:sp>
        <p:nvSpPr>
          <p:cNvPr id="97" name="Google Shape;97;g22bff32e297_0_3"/>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pt-BR" sz="4800" dirty="0">
                <a:latin typeface="Montserrat"/>
                <a:ea typeface="Montserrat"/>
                <a:cs typeface="Montserrat"/>
                <a:sym typeface="Montserrat"/>
              </a:rPr>
              <a:t>Inspiração</a:t>
            </a:r>
            <a:endParaRPr sz="4800" dirty="0">
              <a:latin typeface="Montserrat"/>
              <a:ea typeface="Montserrat"/>
              <a:cs typeface="Montserrat"/>
              <a:sym typeface="Montserrat"/>
            </a:endParaRPr>
          </a:p>
        </p:txBody>
      </p:sp>
      <p:sp>
        <p:nvSpPr>
          <p:cNvPr id="98" name="Google Shape;98;g22bff32e297_0_3"/>
          <p:cNvSpPr txBox="1">
            <a:spLocks noGrp="1"/>
          </p:cNvSpPr>
          <p:nvPr>
            <p:ph type="body" idx="1"/>
          </p:nvPr>
        </p:nvSpPr>
        <p:spPr>
          <a:xfrm>
            <a:off x="57950" y="1873350"/>
            <a:ext cx="12134100" cy="5043000"/>
          </a:xfrm>
          <a:prstGeom prst="rect">
            <a:avLst/>
          </a:prstGeom>
          <a:noFill/>
          <a:ln>
            <a:noFill/>
          </a:ln>
        </p:spPr>
        <p:txBody>
          <a:bodyPr spcFirstLastPara="1" wrap="square" lIns="0" tIns="45700" rIns="0" bIns="45700" anchor="t" anchorCtr="0">
            <a:noAutofit/>
          </a:bodyPr>
          <a:lstStyle/>
          <a:p>
            <a:pPr marL="91440" lvl="0" indent="0" algn="ctr" rtl="0">
              <a:lnSpc>
                <a:spcPct val="150000"/>
              </a:lnSpc>
              <a:spcBef>
                <a:spcPts val="0"/>
              </a:spcBef>
              <a:spcAft>
                <a:spcPts val="0"/>
              </a:spcAft>
              <a:buSzPts val="440"/>
              <a:buNone/>
            </a:pPr>
            <a:r>
              <a:rPr lang="pt-BR" sz="2140" b="1">
                <a:solidFill>
                  <a:schemeClr val="dk1"/>
                </a:solidFill>
                <a:latin typeface="Montserrat"/>
                <a:ea typeface="Montserrat"/>
                <a:cs typeface="Montserrat"/>
                <a:sym typeface="Montserrat"/>
              </a:rPr>
              <a:t>“A vida que vira existência se matematiza[...] eu acho que uma das grandes preocupações deveria ser essa: a de propor aos jovens, estudantes, alunos homens do campo, que antes e ao mesmo em que descobrem que 4 por 4 são 16, descobrem também que há uma forma matemática de estar no mundo. [...] Para mim essa deveria ser uma das preocupações, a de mostrar a naturalidade do exercício matemático. [...] uma das coisas que eu faria era, não um apelo, mas eu diria aos congressistas, professores de matemática de várias partes do mundo, que ao mesmo tempo em que ensinam que 4 vezes 4 são 16 ou raiz quadrada e isso e aquilo outro, despertem os alunos para que se assumam como matemáticos” (FREIRE; D'AMBROSIO; MENDONÇA, 1997).</a:t>
            </a:r>
            <a:endParaRPr sz="1100" b="1">
              <a:latin typeface="Montserrat"/>
              <a:ea typeface="Montserrat"/>
              <a:cs typeface="Montserrat"/>
              <a:sym typeface="Montserrat"/>
            </a:endParaRPr>
          </a:p>
          <a:p>
            <a:pPr marL="91440" lvl="0" indent="-31114" algn="l" rtl="0">
              <a:lnSpc>
                <a:spcPct val="90000"/>
              </a:lnSpc>
              <a:spcBef>
                <a:spcPts val="1200"/>
              </a:spcBef>
              <a:spcAft>
                <a:spcPts val="0"/>
              </a:spcAft>
              <a:buSzPts val="800"/>
              <a:buNone/>
            </a:pPr>
            <a:endParaRPr sz="800"/>
          </a:p>
        </p:txBody>
      </p:sp>
    </p:spTree>
    <p:extLst>
      <p:ext uri="{BB962C8B-B14F-4D97-AF65-F5344CB8AC3E}">
        <p14:creationId xmlns:p14="http://schemas.microsoft.com/office/powerpoint/2010/main" val="113390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2bff32e297_0_11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ct val="100000"/>
              <a:buFont typeface="Calibri"/>
              <a:buNone/>
            </a:pPr>
            <a:r>
              <a:rPr lang="pt-BR" sz="4800">
                <a:latin typeface="Montserrat"/>
                <a:ea typeface="Montserrat"/>
                <a:cs typeface="Montserrat"/>
                <a:sym typeface="Montserrat"/>
              </a:rPr>
              <a:t>Mas o que é Modelagem Matemática?</a:t>
            </a:r>
            <a:endParaRPr sz="4800">
              <a:latin typeface="Montserrat"/>
              <a:ea typeface="Montserrat"/>
              <a:cs typeface="Montserrat"/>
              <a:sym typeface="Montserrat"/>
            </a:endParaRPr>
          </a:p>
        </p:txBody>
      </p:sp>
      <p:sp>
        <p:nvSpPr>
          <p:cNvPr id="114" name="Google Shape;114;g22bff32e297_0_117"/>
          <p:cNvSpPr txBox="1">
            <a:spLocks noGrp="1"/>
          </p:cNvSpPr>
          <p:nvPr>
            <p:ph type="body" idx="1"/>
          </p:nvPr>
        </p:nvSpPr>
        <p:spPr>
          <a:xfrm>
            <a:off x="154550" y="1845725"/>
            <a:ext cx="12037500" cy="5012400"/>
          </a:xfrm>
          <a:prstGeom prst="rect">
            <a:avLst/>
          </a:prstGeom>
          <a:noFill/>
          <a:ln>
            <a:noFill/>
          </a:ln>
        </p:spPr>
        <p:txBody>
          <a:bodyPr spcFirstLastPara="1" wrap="square" lIns="0" tIns="45700" rIns="0" bIns="45700" anchor="t" anchorCtr="0">
            <a:noAutofit/>
          </a:bodyPr>
          <a:lstStyle/>
          <a:p>
            <a:pPr marL="457200" lvl="0" indent="-406400" algn="l" rtl="0">
              <a:lnSpc>
                <a:spcPct val="150000"/>
              </a:lnSpc>
              <a:spcBef>
                <a:spcPts val="0"/>
              </a:spcBef>
              <a:spcAft>
                <a:spcPts val="0"/>
              </a:spcAft>
              <a:buSzPts val="2800"/>
              <a:buFont typeface="Montserrat"/>
              <a:buChar char="❑"/>
            </a:pPr>
            <a:r>
              <a:rPr lang="pt-BR" sz="2800" b="1">
                <a:latin typeface="Montserrat"/>
                <a:ea typeface="Montserrat"/>
                <a:cs typeface="Montserrat"/>
                <a:sym typeface="Montserrat"/>
              </a:rPr>
              <a:t>Matemática Aplicada</a:t>
            </a:r>
            <a:endParaRPr sz="2800" b="1">
              <a:latin typeface="Montserrat"/>
              <a:ea typeface="Montserrat"/>
              <a:cs typeface="Montserrat"/>
              <a:sym typeface="Montserrat"/>
            </a:endParaRPr>
          </a:p>
          <a:p>
            <a:pPr marL="914400" lvl="1" indent="-406400" algn="l" rtl="0">
              <a:lnSpc>
                <a:spcPct val="150000"/>
              </a:lnSpc>
              <a:spcBef>
                <a:spcPts val="0"/>
              </a:spcBef>
              <a:spcAft>
                <a:spcPts val="0"/>
              </a:spcAft>
              <a:buSzPts val="2800"/>
              <a:buFont typeface="Montserrat"/>
              <a:buChar char="❏"/>
            </a:pPr>
            <a:r>
              <a:rPr lang="pt-BR" sz="2800" b="1">
                <a:latin typeface="Montserrat"/>
                <a:ea typeface="Montserrat"/>
                <a:cs typeface="Montserrat"/>
                <a:sym typeface="Montserrat"/>
              </a:rPr>
              <a:t>Um método de pesquisa em Matemática.</a:t>
            </a:r>
            <a:endParaRPr sz="2800" b="1">
              <a:latin typeface="Montserrat"/>
              <a:ea typeface="Montserrat"/>
              <a:cs typeface="Montserrat"/>
              <a:sym typeface="Montserrat"/>
            </a:endParaRPr>
          </a:p>
          <a:p>
            <a:pPr marL="914400" lvl="0" indent="0" algn="l" rtl="0">
              <a:lnSpc>
                <a:spcPct val="150000"/>
              </a:lnSpc>
              <a:spcBef>
                <a:spcPts val="400"/>
              </a:spcBef>
              <a:spcAft>
                <a:spcPts val="0"/>
              </a:spcAft>
              <a:buNone/>
            </a:pPr>
            <a:endParaRPr sz="2800" b="1">
              <a:latin typeface="Montserrat"/>
              <a:ea typeface="Montserrat"/>
              <a:cs typeface="Montserrat"/>
              <a:sym typeface="Montserrat"/>
            </a:endParaRPr>
          </a:p>
          <a:p>
            <a:pPr marL="457200" lvl="0" indent="-406400" algn="l" rtl="0">
              <a:lnSpc>
                <a:spcPct val="150000"/>
              </a:lnSpc>
              <a:spcBef>
                <a:spcPts val="1400"/>
              </a:spcBef>
              <a:spcAft>
                <a:spcPts val="0"/>
              </a:spcAft>
              <a:buSzPts val="2800"/>
              <a:buFont typeface="Montserrat"/>
              <a:buChar char="❑"/>
            </a:pPr>
            <a:r>
              <a:rPr lang="pt-BR" sz="2800" b="1">
                <a:latin typeface="Montserrat"/>
                <a:ea typeface="Montserrat"/>
                <a:cs typeface="Montserrat"/>
                <a:sym typeface="Montserrat"/>
              </a:rPr>
              <a:t>Educação Matemática</a:t>
            </a:r>
            <a:endParaRPr sz="2800" b="1">
              <a:latin typeface="Montserrat"/>
              <a:ea typeface="Montserrat"/>
              <a:cs typeface="Montserrat"/>
              <a:sym typeface="Montserrat"/>
            </a:endParaRPr>
          </a:p>
          <a:p>
            <a:pPr marL="914400" lvl="1" indent="-406400" algn="l" rtl="0">
              <a:lnSpc>
                <a:spcPct val="150000"/>
              </a:lnSpc>
              <a:spcBef>
                <a:spcPts val="0"/>
              </a:spcBef>
              <a:spcAft>
                <a:spcPts val="0"/>
              </a:spcAft>
              <a:buSzPts val="2800"/>
              <a:buFont typeface="Montserrat"/>
              <a:buChar char="❏"/>
            </a:pPr>
            <a:r>
              <a:rPr lang="pt-BR" sz="2800" b="1">
                <a:latin typeface="Montserrat"/>
                <a:ea typeface="Montserrat"/>
                <a:cs typeface="Montserrat"/>
                <a:sym typeface="Montserrat"/>
              </a:rPr>
              <a:t>Um caminho para os processos de ensino e aprendizagem da Matemática;</a:t>
            </a:r>
            <a:endParaRPr sz="2800" b="1">
              <a:latin typeface="Montserrat"/>
              <a:ea typeface="Montserrat"/>
              <a:cs typeface="Montserrat"/>
              <a:sym typeface="Montserrat"/>
            </a:endParaRPr>
          </a:p>
          <a:p>
            <a:pPr marL="914400" lvl="1" indent="-406400" algn="l" rtl="0">
              <a:lnSpc>
                <a:spcPct val="150000"/>
              </a:lnSpc>
              <a:spcBef>
                <a:spcPts val="0"/>
              </a:spcBef>
              <a:spcAft>
                <a:spcPts val="0"/>
              </a:spcAft>
              <a:buSzPts val="2800"/>
              <a:buFont typeface="Montserrat"/>
              <a:buChar char="❏"/>
            </a:pPr>
            <a:r>
              <a:rPr lang="pt-BR" sz="2800" b="1">
                <a:latin typeface="Montserrat"/>
                <a:ea typeface="Montserrat"/>
                <a:cs typeface="Montserrat"/>
                <a:sym typeface="Montserrat"/>
              </a:rPr>
              <a:t>Uma tendência em Educação Matemática.</a:t>
            </a:r>
            <a:endParaRPr sz="2800"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2bff32e297_0_122"/>
          <p:cNvSpPr txBox="1">
            <a:spLocks noGrp="1"/>
          </p:cNvSpPr>
          <p:nvPr>
            <p:ph type="body" idx="1"/>
          </p:nvPr>
        </p:nvSpPr>
        <p:spPr>
          <a:xfrm>
            <a:off x="0" y="1859525"/>
            <a:ext cx="12063000" cy="4553700"/>
          </a:xfrm>
          <a:prstGeom prst="rect">
            <a:avLst/>
          </a:prstGeom>
          <a:noFill/>
          <a:ln>
            <a:noFill/>
          </a:ln>
        </p:spPr>
        <p:txBody>
          <a:bodyPr spcFirstLastPara="1" wrap="square" lIns="0" tIns="45700" rIns="0" bIns="45700" anchor="t" anchorCtr="0">
            <a:normAutofit/>
          </a:bodyPr>
          <a:lstStyle/>
          <a:p>
            <a:pPr marL="91440" lvl="0" indent="0" algn="ctr" rtl="0">
              <a:lnSpc>
                <a:spcPct val="90000"/>
              </a:lnSpc>
              <a:spcBef>
                <a:spcPts val="0"/>
              </a:spcBef>
              <a:spcAft>
                <a:spcPts val="0"/>
              </a:spcAft>
              <a:buSzPts val="3600"/>
              <a:buNone/>
            </a:pPr>
            <a:endParaRPr sz="3000">
              <a:latin typeface="EB Garamond"/>
              <a:ea typeface="EB Garamond"/>
              <a:cs typeface="EB Garamond"/>
              <a:sym typeface="EB Garamond"/>
            </a:endParaRPr>
          </a:p>
          <a:p>
            <a:pPr marL="91440" lvl="0" indent="0" algn="ctr" rtl="0">
              <a:lnSpc>
                <a:spcPct val="150000"/>
              </a:lnSpc>
              <a:spcBef>
                <a:spcPts val="1400"/>
              </a:spcBef>
              <a:spcAft>
                <a:spcPts val="0"/>
              </a:spcAft>
              <a:buNone/>
            </a:pPr>
            <a:r>
              <a:rPr lang="pt-BR" sz="3000" b="1">
                <a:latin typeface="Montserrat"/>
                <a:ea typeface="Montserrat"/>
                <a:cs typeface="Montserrat"/>
                <a:sym typeface="Montserrat"/>
              </a:rPr>
              <a:t>“[...] existência de uma multiplicidade de perspectivas de Modelagem Matemática e a transformação dessas perspectivas no contexto da Educação Matemática” (ARAÚJO, 2007, p.17).</a:t>
            </a:r>
            <a:endParaRPr sz="3000" b="1">
              <a:latin typeface="Montserrat"/>
              <a:ea typeface="Montserrat"/>
              <a:cs typeface="Montserrat"/>
              <a:sym typeface="Montserrat"/>
            </a:endParaRPr>
          </a:p>
          <a:p>
            <a:pPr marL="91440" lvl="0" indent="0" algn="l" rtl="0">
              <a:lnSpc>
                <a:spcPct val="90000"/>
              </a:lnSpc>
              <a:spcBef>
                <a:spcPts val="1400"/>
              </a:spcBef>
              <a:spcAft>
                <a:spcPts val="0"/>
              </a:spcAft>
              <a:buSzPts val="2000"/>
              <a:buNone/>
            </a:pPr>
            <a:endParaRPr sz="3000">
              <a:latin typeface="EB Garamond"/>
              <a:ea typeface="EB Garamond"/>
              <a:cs typeface="EB Garamond"/>
              <a:sym typeface="EB Garamond"/>
            </a:endParaRPr>
          </a:p>
        </p:txBody>
      </p:sp>
      <p:sp>
        <p:nvSpPr>
          <p:cNvPr id="120" name="Google Shape;120;g22bff32e297_0_122"/>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ct val="100000"/>
              <a:buFont typeface="Calibri"/>
              <a:buNone/>
            </a:pPr>
            <a:r>
              <a:rPr lang="pt-BR" sz="4800">
                <a:latin typeface="Montserrat"/>
                <a:ea typeface="Montserrat"/>
                <a:cs typeface="Montserrat"/>
                <a:sym typeface="Montserrat"/>
              </a:rPr>
              <a:t>Mas o que é Modelagem Matemática?</a:t>
            </a:r>
            <a:endParaRPr sz="48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2bff32e297_0_127"/>
          <p:cNvSpPr txBox="1">
            <a:spLocks noGrp="1"/>
          </p:cNvSpPr>
          <p:nvPr>
            <p:ph type="body" idx="1"/>
          </p:nvPr>
        </p:nvSpPr>
        <p:spPr>
          <a:xfrm>
            <a:off x="0" y="1845725"/>
            <a:ext cx="12192000" cy="4901100"/>
          </a:xfrm>
          <a:prstGeom prst="rect">
            <a:avLst/>
          </a:prstGeom>
          <a:noFill/>
          <a:ln>
            <a:noFill/>
          </a:ln>
        </p:spPr>
        <p:txBody>
          <a:bodyPr spcFirstLastPara="1" wrap="square" lIns="0" tIns="45700" rIns="0" bIns="45700" anchor="t" anchorCtr="0">
            <a:normAutofit fontScale="47500" lnSpcReduction="20000"/>
          </a:bodyPr>
          <a:lstStyle/>
          <a:p>
            <a:pPr marL="91440" lvl="0" indent="0" algn="ctr" rtl="0">
              <a:lnSpc>
                <a:spcPct val="115000"/>
              </a:lnSpc>
              <a:spcBef>
                <a:spcPts val="0"/>
              </a:spcBef>
              <a:spcAft>
                <a:spcPts val="0"/>
              </a:spcAft>
              <a:buNone/>
            </a:pPr>
            <a:r>
              <a:rPr lang="pt-BR" sz="7000" b="1">
                <a:latin typeface="Montserrat"/>
                <a:ea typeface="Montserrat"/>
                <a:cs typeface="Montserrat"/>
                <a:sym typeface="Montserrat"/>
              </a:rPr>
              <a:t>“Pode ser compreendida como um caminho para os processos de ensino e de aprendizagem da Matemática ou para o “fazer” Matemática em sala de aula, referindo-se à observação da realidade (do aluno ou do mundo) e, partindo de questionamentos, discussões e investigações, defronta-se com um problema que modificam ações na sala de aula, além da forma como se observa o mundo” (MEYER; CALDEIRA; MALHEIROS, p. 79, 2012). </a:t>
            </a:r>
            <a:endParaRPr sz="7000" b="1">
              <a:latin typeface="Montserrat"/>
              <a:ea typeface="Montserrat"/>
              <a:cs typeface="Montserrat"/>
              <a:sym typeface="Montserrat"/>
            </a:endParaRPr>
          </a:p>
          <a:p>
            <a:pPr marL="91440" lvl="0" indent="0" algn="l" rtl="0">
              <a:lnSpc>
                <a:spcPct val="90000"/>
              </a:lnSpc>
              <a:spcBef>
                <a:spcPts val="1400"/>
              </a:spcBef>
              <a:spcAft>
                <a:spcPts val="0"/>
              </a:spcAft>
              <a:buSzPct val="100000"/>
              <a:buNone/>
            </a:pPr>
            <a:endParaRPr/>
          </a:p>
        </p:txBody>
      </p:sp>
      <p:sp>
        <p:nvSpPr>
          <p:cNvPr id="126" name="Google Shape;126;g22bff32e297_0_12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Uma resposta (mas não a única!)</a:t>
            </a:r>
            <a:endParaRPr sz="48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bff32e297_0_132"/>
          <p:cNvSpPr txBox="1">
            <a:spLocks noGrp="1"/>
          </p:cNvSpPr>
          <p:nvPr>
            <p:ph type="body" idx="1"/>
          </p:nvPr>
        </p:nvSpPr>
        <p:spPr>
          <a:xfrm>
            <a:off x="0" y="1845725"/>
            <a:ext cx="12192000" cy="5012400"/>
          </a:xfrm>
          <a:prstGeom prst="rect">
            <a:avLst/>
          </a:prstGeom>
          <a:noFill/>
          <a:ln>
            <a:noFill/>
          </a:ln>
        </p:spPr>
        <p:txBody>
          <a:bodyPr spcFirstLastPara="1" wrap="square" lIns="0" tIns="45700" rIns="0" bIns="45700" anchor="t" anchorCtr="0">
            <a:normAutofit/>
          </a:bodyPr>
          <a:lstStyle/>
          <a:p>
            <a:pPr marL="0" lvl="0" indent="0" algn="ctr" rtl="0">
              <a:lnSpc>
                <a:spcPct val="115000"/>
              </a:lnSpc>
              <a:spcBef>
                <a:spcPts val="0"/>
              </a:spcBef>
              <a:spcAft>
                <a:spcPts val="0"/>
              </a:spcAft>
              <a:buSzPts val="3200"/>
              <a:buNone/>
            </a:pPr>
            <a:r>
              <a:rPr lang="pt-BR" sz="2800" b="1">
                <a:latin typeface="Montserrat"/>
                <a:ea typeface="Montserrat"/>
                <a:cs typeface="Montserrat"/>
                <a:sym typeface="Montserrat"/>
              </a:rPr>
              <a:t>“Assim, é com base nos quatro Ds é que entendemos e fazemos Modelagem. Ela é </a:t>
            </a:r>
            <a:r>
              <a:rPr lang="pt-BR" sz="2800" b="1" i="1">
                <a:latin typeface="Montserrat"/>
                <a:ea typeface="Montserrat"/>
                <a:cs typeface="Montserrat"/>
                <a:sym typeface="Montserrat"/>
              </a:rPr>
              <a:t>Datada</a:t>
            </a:r>
            <a:r>
              <a:rPr lang="pt-BR" sz="2800" b="1">
                <a:latin typeface="Montserrat"/>
                <a:ea typeface="Montserrat"/>
                <a:cs typeface="Montserrat"/>
                <a:sym typeface="Montserrat"/>
              </a:rPr>
              <a:t>, </a:t>
            </a:r>
            <a:r>
              <a:rPr lang="pt-BR" sz="2800" b="1" i="1">
                <a:latin typeface="Montserrat"/>
                <a:ea typeface="Montserrat"/>
                <a:cs typeface="Montserrat"/>
                <a:sym typeface="Montserrat"/>
              </a:rPr>
              <a:t>Dinâmica</a:t>
            </a:r>
            <a:r>
              <a:rPr lang="pt-BR" sz="2800" b="1">
                <a:latin typeface="Montserrat"/>
                <a:ea typeface="Montserrat"/>
                <a:cs typeface="Montserrat"/>
                <a:sym typeface="Montserrat"/>
              </a:rPr>
              <a:t>, </a:t>
            </a:r>
            <a:r>
              <a:rPr lang="pt-BR" sz="2800" b="1" i="1">
                <a:latin typeface="Montserrat"/>
                <a:ea typeface="Montserrat"/>
                <a:cs typeface="Montserrat"/>
                <a:sym typeface="Montserrat"/>
              </a:rPr>
              <a:t>Dialógica</a:t>
            </a:r>
            <a:r>
              <a:rPr lang="pt-BR" sz="2800" b="1">
                <a:latin typeface="Montserrat"/>
                <a:ea typeface="Montserrat"/>
                <a:cs typeface="Montserrat"/>
                <a:sym typeface="Montserrat"/>
              </a:rPr>
              <a:t> e </a:t>
            </a:r>
            <a:r>
              <a:rPr lang="pt-BR" sz="2800" b="1" i="1">
                <a:latin typeface="Montserrat"/>
                <a:ea typeface="Montserrat"/>
                <a:cs typeface="Montserrat"/>
                <a:sym typeface="Montserrat"/>
              </a:rPr>
              <a:t>Diversa</a:t>
            </a:r>
            <a:r>
              <a:rPr lang="pt-BR" sz="2800" b="1">
                <a:latin typeface="Montserrat"/>
                <a:ea typeface="Montserrat"/>
                <a:cs typeface="Montserrat"/>
                <a:sym typeface="Montserrat"/>
              </a:rPr>
              <a:t>. Para nós, a Modelagem não é o caminho para a resposta certa, para a verdade absoluta, para as certezas. É, muito mais; é um reconhecimento de que sempre há muito por aprender. Mas também em Modelagem podemos ter a companhia de interlocutores que trilhem conosco os mesmos caminhos de aprendizagem e desafios. E a Modelagem, nessa perspectiva, torna-se um meio de educar matematicamente (MEYER; CALDEIRA; MALHEIROS, 2012, p. 127, grifo dos autores)”.</a:t>
            </a:r>
            <a:endParaRPr sz="2800" b="1">
              <a:latin typeface="Montserrat"/>
              <a:ea typeface="Montserrat"/>
              <a:cs typeface="Montserrat"/>
              <a:sym typeface="Montserrat"/>
            </a:endParaRPr>
          </a:p>
          <a:p>
            <a:pPr marL="91440" lvl="0" indent="0" algn="l" rtl="0">
              <a:lnSpc>
                <a:spcPct val="115000"/>
              </a:lnSpc>
              <a:spcBef>
                <a:spcPts val="1400"/>
              </a:spcBef>
              <a:spcAft>
                <a:spcPts val="0"/>
              </a:spcAft>
              <a:buSzPts val="2000"/>
              <a:buNone/>
            </a:pPr>
            <a:endParaRPr sz="2800">
              <a:latin typeface="EB Garamond"/>
              <a:ea typeface="EB Garamond"/>
              <a:cs typeface="EB Garamond"/>
              <a:sym typeface="EB Garamond"/>
            </a:endParaRPr>
          </a:p>
        </p:txBody>
      </p:sp>
      <p:sp>
        <p:nvSpPr>
          <p:cNvPr id="132" name="Google Shape;132;g22bff32e297_0_132"/>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Uma resposta (mas não a única!)</a:t>
            </a:r>
            <a:endParaRPr sz="48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2bff32e297_1_231"/>
          <p:cNvSpPr txBox="1">
            <a:spLocks noGrp="1"/>
          </p:cNvSpPr>
          <p:nvPr>
            <p:ph type="body" idx="1"/>
          </p:nvPr>
        </p:nvSpPr>
        <p:spPr>
          <a:xfrm>
            <a:off x="0" y="1845725"/>
            <a:ext cx="12192000" cy="5012400"/>
          </a:xfrm>
          <a:prstGeom prst="rect">
            <a:avLst/>
          </a:prstGeom>
          <a:noFill/>
          <a:ln>
            <a:noFill/>
          </a:ln>
        </p:spPr>
        <p:txBody>
          <a:bodyPr spcFirstLastPara="1" wrap="square" lIns="0" tIns="45700" rIns="0" bIns="45700" anchor="t" anchorCtr="0">
            <a:noAutofit/>
          </a:bodyPr>
          <a:lstStyle/>
          <a:p>
            <a:pPr marL="1219169" lvl="1" indent="-515204" algn="l" rtl="0">
              <a:lnSpc>
                <a:spcPct val="190000"/>
              </a:lnSpc>
              <a:spcBef>
                <a:spcPts val="0"/>
              </a:spcBef>
              <a:spcAft>
                <a:spcPts val="0"/>
              </a:spcAft>
              <a:buSzPts val="2647"/>
              <a:buFont typeface="Montserrat"/>
              <a:buChar char="❑"/>
            </a:pPr>
            <a:r>
              <a:rPr lang="pt-BR" sz="2647" b="1">
                <a:latin typeface="Montserrat"/>
                <a:ea typeface="Montserrat"/>
                <a:cs typeface="Montserrat"/>
                <a:sym typeface="Montserrat"/>
              </a:rPr>
              <a:t>Cotidiano,</a:t>
            </a:r>
            <a:endParaRPr sz="2647" b="1">
              <a:latin typeface="Montserrat"/>
              <a:ea typeface="Montserrat"/>
              <a:cs typeface="Montserrat"/>
              <a:sym typeface="Montserrat"/>
            </a:endParaRPr>
          </a:p>
          <a:p>
            <a:pPr marL="1219169" lvl="1" indent="-515204" algn="l" rtl="0">
              <a:lnSpc>
                <a:spcPct val="190000"/>
              </a:lnSpc>
              <a:spcBef>
                <a:spcPts val="0"/>
              </a:spcBef>
              <a:spcAft>
                <a:spcPts val="0"/>
              </a:spcAft>
              <a:buSzPts val="2647"/>
              <a:buFont typeface="Montserrat"/>
              <a:buChar char="❑"/>
            </a:pPr>
            <a:r>
              <a:rPr lang="pt-BR" sz="2647" b="1">
                <a:latin typeface="Montserrat"/>
                <a:ea typeface="Montserrat"/>
                <a:cs typeface="Montserrat"/>
                <a:sym typeface="Montserrat"/>
              </a:rPr>
              <a:t>Vivências, </a:t>
            </a:r>
            <a:endParaRPr sz="2647" b="1">
              <a:latin typeface="Montserrat"/>
              <a:ea typeface="Montserrat"/>
              <a:cs typeface="Montserrat"/>
              <a:sym typeface="Montserrat"/>
            </a:endParaRPr>
          </a:p>
          <a:p>
            <a:pPr marL="1219169" lvl="1" indent="-515204" algn="l" rtl="0">
              <a:lnSpc>
                <a:spcPct val="190000"/>
              </a:lnSpc>
              <a:spcBef>
                <a:spcPts val="0"/>
              </a:spcBef>
              <a:spcAft>
                <a:spcPts val="0"/>
              </a:spcAft>
              <a:buSzPts val="2647"/>
              <a:buFont typeface="Montserrat"/>
              <a:buChar char="❑"/>
            </a:pPr>
            <a:r>
              <a:rPr lang="pt-BR" sz="2647" b="1">
                <a:latin typeface="Montserrat"/>
                <a:ea typeface="Montserrat"/>
                <a:cs typeface="Montserrat"/>
                <a:sym typeface="Montserrat"/>
              </a:rPr>
              <a:t>Despertar o interesse; </a:t>
            </a:r>
            <a:endParaRPr sz="2647" b="1">
              <a:latin typeface="Montserrat"/>
              <a:ea typeface="Montserrat"/>
              <a:cs typeface="Montserrat"/>
              <a:sym typeface="Montserrat"/>
            </a:endParaRPr>
          </a:p>
          <a:p>
            <a:pPr marL="1219169" lvl="1" indent="-515204" algn="l" rtl="0">
              <a:lnSpc>
                <a:spcPct val="190000"/>
              </a:lnSpc>
              <a:spcBef>
                <a:spcPts val="0"/>
              </a:spcBef>
              <a:spcAft>
                <a:spcPts val="0"/>
              </a:spcAft>
              <a:buSzPts val="2647"/>
              <a:buFont typeface="Montserrat"/>
              <a:buChar char="❑"/>
            </a:pPr>
            <a:r>
              <a:rPr lang="pt-BR" sz="2647" b="1">
                <a:latin typeface="Montserrat"/>
                <a:ea typeface="Montserrat"/>
                <a:cs typeface="Montserrat"/>
                <a:sym typeface="Montserrat"/>
              </a:rPr>
              <a:t>Pode não ter relação com Matemática</a:t>
            </a:r>
            <a:endParaRPr sz="2647" b="1">
              <a:latin typeface="Montserrat"/>
              <a:ea typeface="Montserrat"/>
              <a:cs typeface="Montserrat"/>
              <a:sym typeface="Montserrat"/>
            </a:endParaRPr>
          </a:p>
          <a:p>
            <a:pPr marL="1219169" lvl="1" indent="-515204" algn="l" rtl="0">
              <a:lnSpc>
                <a:spcPct val="190000"/>
              </a:lnSpc>
              <a:spcBef>
                <a:spcPts val="0"/>
              </a:spcBef>
              <a:spcAft>
                <a:spcPts val="0"/>
              </a:spcAft>
              <a:buSzPts val="2647"/>
              <a:buFont typeface="Montserrat"/>
              <a:buChar char="❑"/>
            </a:pPr>
            <a:r>
              <a:rPr lang="pt-BR" sz="2647" b="1">
                <a:latin typeface="Montserrat"/>
                <a:ea typeface="Montserrat"/>
                <a:cs typeface="Montserrat"/>
                <a:sym typeface="Montserrat"/>
              </a:rPr>
              <a:t>Conhecer os estudantes – Diálogo (FORNER, 2018)</a:t>
            </a:r>
            <a:endParaRPr sz="2647" b="1">
              <a:latin typeface="Montserrat"/>
              <a:ea typeface="Montserrat"/>
              <a:cs typeface="Montserrat"/>
              <a:sym typeface="Montserrat"/>
            </a:endParaRPr>
          </a:p>
          <a:p>
            <a:pPr marL="91440" lvl="0" indent="0" algn="l" rtl="0">
              <a:lnSpc>
                <a:spcPct val="105000"/>
              </a:lnSpc>
              <a:spcBef>
                <a:spcPts val="1400"/>
              </a:spcBef>
              <a:spcAft>
                <a:spcPts val="0"/>
              </a:spcAft>
              <a:buSzPts val="1400"/>
              <a:buNone/>
            </a:pPr>
            <a:endParaRPr sz="1960">
              <a:latin typeface="EB Garamond"/>
              <a:ea typeface="EB Garamond"/>
              <a:cs typeface="EB Garamond"/>
              <a:sym typeface="EB Garamond"/>
            </a:endParaRPr>
          </a:p>
        </p:txBody>
      </p:sp>
      <p:sp>
        <p:nvSpPr>
          <p:cNvPr id="138" name="Google Shape;138;g22bff32e297_1_231"/>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4800"/>
              <a:buFont typeface="Calibri"/>
              <a:buNone/>
            </a:pPr>
            <a:r>
              <a:rPr lang="pt-BR" sz="4800">
                <a:latin typeface="Montserrat"/>
                <a:ea typeface="Montserrat"/>
                <a:cs typeface="Montserrat"/>
                <a:sym typeface="Montserrat"/>
              </a:rPr>
              <a:t>Tema</a:t>
            </a:r>
            <a:endParaRPr sz="4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Volsce template">
  <a:themeElements>
    <a:clrScheme name="Custom 347">
      <a:dk1>
        <a:srgbClr val="252831"/>
      </a:dk1>
      <a:lt1>
        <a:srgbClr val="FFFFFF"/>
      </a:lt1>
      <a:dk2>
        <a:srgbClr val="68728D"/>
      </a:dk2>
      <a:lt2>
        <a:srgbClr val="E9EDF3"/>
      </a:lt2>
      <a:accent1>
        <a:srgbClr val="7D89AC"/>
      </a:accent1>
      <a:accent2>
        <a:srgbClr val="728CD8"/>
      </a:accent2>
      <a:accent3>
        <a:srgbClr val="72D8D8"/>
      </a:accent3>
      <a:accent4>
        <a:srgbClr val="B1D872"/>
      </a:accent4>
      <a:accent5>
        <a:srgbClr val="F8D067"/>
      </a:accent5>
      <a:accent6>
        <a:srgbClr val="BDC3D3"/>
      </a:accent6>
      <a:hlink>
        <a:srgbClr val="7D89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1884</Words>
  <Application>Microsoft Office PowerPoint</Application>
  <PresentationFormat>Widescreen</PresentationFormat>
  <Paragraphs>158</Paragraphs>
  <Slides>29</Slides>
  <Notes>29</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29</vt:i4>
      </vt:variant>
    </vt:vector>
  </HeadingPairs>
  <TitlesOfParts>
    <vt:vector size="37" baseType="lpstr">
      <vt:lpstr>Montserrat</vt:lpstr>
      <vt:lpstr>Arial</vt:lpstr>
      <vt:lpstr>Montserrat Light</vt:lpstr>
      <vt:lpstr>Calibri</vt:lpstr>
      <vt:lpstr>Wingdings</vt:lpstr>
      <vt:lpstr>Poppins</vt:lpstr>
      <vt:lpstr>EB Garamond</vt:lpstr>
      <vt:lpstr>Volsce template</vt:lpstr>
      <vt:lpstr>MODELAGEM MÁTEMÁTICA</vt:lpstr>
      <vt:lpstr>Ideias iniciais</vt:lpstr>
      <vt:lpstr>Concepções</vt:lpstr>
      <vt:lpstr>Inspiração</vt:lpstr>
      <vt:lpstr>Mas o que é Modelagem Matemática?</vt:lpstr>
      <vt:lpstr>Mas o que é Modelagem Matemática?</vt:lpstr>
      <vt:lpstr>Uma resposta (mas não a única!)</vt:lpstr>
      <vt:lpstr>Uma resposta (mas não a única!)</vt:lpstr>
      <vt:lpstr>Tema</vt:lpstr>
      <vt:lpstr>Tema</vt:lpstr>
      <vt:lpstr>Sensibilização e Problematização</vt:lpstr>
      <vt:lpstr>Problematização</vt:lpstr>
      <vt:lpstr>Investigação</vt:lpstr>
      <vt:lpstr>Possibilidades para a Sala de Aula</vt:lpstr>
      <vt:lpstr>Possibilidades para a Sala de Aula</vt:lpstr>
      <vt:lpstr>Possibilidades para a Sala de Aula</vt:lpstr>
      <vt:lpstr>Características da Modelagem</vt:lpstr>
      <vt:lpstr>Características da Modelagem</vt:lpstr>
      <vt:lpstr>Por que Modelagem?</vt:lpstr>
      <vt:lpstr>Por que Modelagem?</vt:lpstr>
      <vt:lpstr>Por que Modelagem?</vt:lpstr>
      <vt:lpstr>Por que Modelagem?</vt:lpstr>
      <vt:lpstr>Exemplo de Atividade (SOUZA, 2022)</vt:lpstr>
      <vt:lpstr>Para (não) concluir</vt:lpstr>
      <vt:lpstr>Para (não) concluir</vt:lpstr>
      <vt:lpstr>Atenção</vt:lpstr>
      <vt:lpstr>Apresentação do PowerPoint</vt:lpstr>
      <vt:lpstr>Referências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MODELAGEM NAS AULAS DE MATEMÁTICA DA EDUCAÇÃO BÁSICA:  POR QUE? COMO?</dc:title>
  <dc:creator>Lahís Braga Souza</dc:creator>
  <cp:lastModifiedBy>aula</cp:lastModifiedBy>
  <cp:revision>4</cp:revision>
  <dcterms:created xsi:type="dcterms:W3CDTF">2022-01-13T20:14:22Z</dcterms:created>
  <dcterms:modified xsi:type="dcterms:W3CDTF">2023-04-25T19:05:52Z</dcterms:modified>
</cp:coreProperties>
</file>