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05FB-4B11-44FA-B456-BB79D9530DD2}" type="datetimeFigureOut">
              <a:rPr lang="en-US" smtClean="0"/>
              <a:pPr/>
              <a:t>3/8/2018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9F0B-500B-46ED-AEBE-04F4DD424B4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920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05FB-4B11-44FA-B456-BB79D9530DD2}" type="datetimeFigureOut">
              <a:rPr lang="en-US" smtClean="0"/>
              <a:pPr/>
              <a:t>3/8/2018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9F0B-500B-46ED-AEBE-04F4DD424B4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8558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05FB-4B11-44FA-B456-BB79D9530DD2}" type="datetimeFigureOut">
              <a:rPr lang="en-US" smtClean="0"/>
              <a:pPr/>
              <a:t>3/8/2018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9F0B-500B-46ED-AEBE-04F4DD424B4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6466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05FB-4B11-44FA-B456-BB79D9530DD2}" type="datetimeFigureOut">
              <a:rPr lang="en-US" smtClean="0"/>
              <a:pPr/>
              <a:t>3/8/2018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9F0B-500B-46ED-AEBE-04F4DD424B4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194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05FB-4B11-44FA-B456-BB79D9530DD2}" type="datetimeFigureOut">
              <a:rPr lang="en-US" smtClean="0"/>
              <a:pPr/>
              <a:t>3/8/2018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9F0B-500B-46ED-AEBE-04F4DD424B4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1787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05FB-4B11-44FA-B456-BB79D9530DD2}" type="datetimeFigureOut">
              <a:rPr lang="en-US" smtClean="0"/>
              <a:pPr/>
              <a:t>3/8/2018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9F0B-500B-46ED-AEBE-04F4DD424B4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2321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05FB-4B11-44FA-B456-BB79D9530DD2}" type="datetimeFigureOut">
              <a:rPr lang="en-US" smtClean="0"/>
              <a:pPr/>
              <a:t>3/8/2018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9F0B-500B-46ED-AEBE-04F4DD424B4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6623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05FB-4B11-44FA-B456-BB79D9530DD2}" type="datetimeFigureOut">
              <a:rPr lang="en-US" smtClean="0"/>
              <a:pPr/>
              <a:t>3/8/2018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9F0B-500B-46ED-AEBE-04F4DD424B4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7797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05FB-4B11-44FA-B456-BB79D9530DD2}" type="datetimeFigureOut">
              <a:rPr lang="en-US" smtClean="0"/>
              <a:pPr/>
              <a:t>3/8/2018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9F0B-500B-46ED-AEBE-04F4DD424B4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4706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05FB-4B11-44FA-B456-BB79D9530DD2}" type="datetimeFigureOut">
              <a:rPr lang="en-US" smtClean="0"/>
              <a:pPr/>
              <a:t>3/8/2018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9F0B-500B-46ED-AEBE-04F4DD424B4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4125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05FB-4B11-44FA-B456-BB79D9530DD2}" type="datetimeFigureOut">
              <a:rPr lang="en-US" smtClean="0"/>
              <a:pPr/>
              <a:t>3/8/2018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C9F0B-500B-46ED-AEBE-04F4DD424B4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8440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805FB-4B11-44FA-B456-BB79D9530DD2}" type="datetimeFigureOut">
              <a:rPr lang="en-US" smtClean="0"/>
              <a:pPr/>
              <a:t>3/8/2018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C9F0B-500B-46ED-AEBE-04F4DD424B4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0265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>
                <a:solidFill>
                  <a:srgbClr val="C00000"/>
                </a:solidFill>
              </a:rPr>
              <a:t>Diagrama de Ishikawa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Exemplo e notas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7614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23528" y="-61649"/>
            <a:ext cx="86409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000" dirty="0"/>
          </a:p>
          <a:p>
            <a:pPr marL="342900" indent="-342900">
              <a:buAutoNum type="arabicPeriod"/>
            </a:pPr>
            <a:r>
              <a:rPr lang="pt-BR" sz="2000" b="1" dirty="0">
                <a:solidFill>
                  <a:srgbClr val="C00000"/>
                </a:solidFill>
              </a:rPr>
              <a:t>Diagrama de Ishikawa</a:t>
            </a:r>
            <a:r>
              <a:rPr lang="pt-BR" sz="2000" dirty="0"/>
              <a:t>: forte instrumento para a </a:t>
            </a:r>
            <a:r>
              <a:rPr lang="pt-BR" sz="2000" b="1" dirty="0">
                <a:solidFill>
                  <a:srgbClr val="C00000"/>
                </a:solidFill>
              </a:rPr>
              <a:t>análise da causa raiz de problemas</a:t>
            </a:r>
            <a:r>
              <a:rPr lang="pt-BR" sz="2000" dirty="0"/>
              <a:t> usado principalmente pelas indústrias e empresas de engenharia.</a:t>
            </a:r>
          </a:p>
          <a:p>
            <a:pPr marL="342900" indent="-342900">
              <a:buAutoNum type="arabicPeriod"/>
            </a:pPr>
            <a:r>
              <a:rPr lang="pt-BR" sz="2000" b="1" dirty="0" smtClean="0"/>
              <a:t>D</a:t>
            </a:r>
            <a:r>
              <a:rPr lang="pt-BR" sz="2000" b="1" dirty="0" smtClean="0"/>
              <a:t>esenho </a:t>
            </a:r>
            <a:r>
              <a:rPr lang="pt-BR" sz="2000" b="1" dirty="0"/>
              <a:t>em forma de espinha de peixe</a:t>
            </a:r>
            <a:r>
              <a:rPr lang="pt-BR" sz="2000" dirty="0"/>
              <a:t>, cujas </a:t>
            </a:r>
            <a:r>
              <a:rPr lang="pt-BR" sz="2000" b="1" dirty="0">
                <a:solidFill>
                  <a:srgbClr val="C00000"/>
                </a:solidFill>
              </a:rPr>
              <a:t>vértebras</a:t>
            </a:r>
            <a:r>
              <a:rPr lang="pt-BR" sz="2000" dirty="0">
                <a:solidFill>
                  <a:srgbClr val="C00000"/>
                </a:solidFill>
              </a:rPr>
              <a:t> são os </a:t>
            </a:r>
            <a:r>
              <a:rPr lang="pt-BR" sz="2000" b="1" dirty="0">
                <a:solidFill>
                  <a:srgbClr val="C00000"/>
                </a:solidFill>
              </a:rPr>
              <a:t>principais fatores </a:t>
            </a:r>
            <a:r>
              <a:rPr lang="pt-BR" sz="2000" dirty="0"/>
              <a:t>considerados.</a:t>
            </a:r>
          </a:p>
          <a:p>
            <a:pPr marL="342900" indent="-342900">
              <a:buAutoNum type="arabicPeriod"/>
            </a:pPr>
            <a:r>
              <a:rPr lang="pt-BR" sz="2000" dirty="0"/>
              <a:t>O centro da espinha de peixe forma uma flecha, que leva ao problema considerado.</a:t>
            </a:r>
          </a:p>
          <a:p>
            <a:pPr marL="342900" indent="-342900">
              <a:buAutoNum type="arabicPeriod"/>
            </a:pPr>
            <a:endParaRPr lang="en-US" sz="2000" dirty="0"/>
          </a:p>
        </p:txBody>
      </p:sp>
      <p:grpSp>
        <p:nvGrpSpPr>
          <p:cNvPr id="24" name="Grupo 23"/>
          <p:cNvGrpSpPr/>
          <p:nvPr/>
        </p:nvGrpSpPr>
        <p:grpSpPr>
          <a:xfrm>
            <a:off x="678791" y="2546320"/>
            <a:ext cx="7539468" cy="3763000"/>
            <a:chOff x="678791" y="3059668"/>
            <a:chExt cx="7539468" cy="3763000"/>
          </a:xfrm>
        </p:grpSpPr>
        <p:cxnSp>
          <p:nvCxnSpPr>
            <p:cNvPr id="8" name="Conector de seta reta 7"/>
            <p:cNvCxnSpPr/>
            <p:nvPr/>
          </p:nvCxnSpPr>
          <p:spPr>
            <a:xfrm>
              <a:off x="755576" y="4941168"/>
              <a:ext cx="6048672" cy="0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CaixaDeTexto 8"/>
            <p:cNvSpPr txBox="1"/>
            <p:nvPr/>
          </p:nvSpPr>
          <p:spPr>
            <a:xfrm>
              <a:off x="6868017" y="4654877"/>
              <a:ext cx="1350242" cy="646331"/>
            </a:xfrm>
            <a:prstGeom prst="rect">
              <a:avLst/>
            </a:prstGeom>
            <a:noFill/>
            <a:ln>
              <a:solidFill>
                <a:schemeClr val="accent1">
                  <a:shade val="95000"/>
                  <a:satMod val="105000"/>
                </a:schemeClr>
              </a:solidFill>
            </a:ln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</p:spPr>
          <p:txBody>
            <a:bodyPr wrap="none" rtlCol="0">
              <a:spAutoFit/>
            </a:bodyPr>
            <a:lstStyle/>
            <a:p>
              <a:pPr algn="ctr"/>
              <a:r>
                <a:rPr lang="pt-BR" b="1" dirty="0">
                  <a:solidFill>
                    <a:srgbClr val="C00000"/>
                  </a:solidFill>
                </a:rPr>
                <a:t>Problema </a:t>
              </a:r>
            </a:p>
            <a:p>
              <a:pPr algn="ctr"/>
              <a:r>
                <a:rPr lang="pt-BR" b="1" dirty="0">
                  <a:solidFill>
                    <a:srgbClr val="C00000"/>
                  </a:solidFill>
                </a:rPr>
                <a:t>considerado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cxnSp>
          <p:nvCxnSpPr>
            <p:cNvPr id="11" name="Conector reto 10"/>
            <p:cNvCxnSpPr/>
            <p:nvPr/>
          </p:nvCxnSpPr>
          <p:spPr>
            <a:xfrm>
              <a:off x="1043608" y="3356992"/>
              <a:ext cx="936104" cy="1584176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>
              <a:off x="2627784" y="3356992"/>
              <a:ext cx="936104" cy="1584176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>
              <a:off x="4283968" y="3356992"/>
              <a:ext cx="936104" cy="1584176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to 13"/>
            <p:cNvCxnSpPr/>
            <p:nvPr/>
          </p:nvCxnSpPr>
          <p:spPr>
            <a:xfrm flipV="1">
              <a:off x="1043608" y="4941168"/>
              <a:ext cx="936104" cy="1584176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to 14"/>
            <p:cNvCxnSpPr/>
            <p:nvPr/>
          </p:nvCxnSpPr>
          <p:spPr>
            <a:xfrm flipV="1">
              <a:off x="2627784" y="4941168"/>
              <a:ext cx="936104" cy="1584176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flipV="1">
              <a:off x="4283968" y="4941168"/>
              <a:ext cx="936104" cy="1584176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CaixaDeTexto 16"/>
            <p:cNvSpPr txBox="1"/>
            <p:nvPr/>
          </p:nvSpPr>
          <p:spPr>
            <a:xfrm>
              <a:off x="678791" y="3059668"/>
              <a:ext cx="848887" cy="369332"/>
            </a:xfrm>
            <a:prstGeom prst="rect">
              <a:avLst/>
            </a:prstGeom>
            <a:noFill/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pt-BR" b="1" dirty="0"/>
                <a:t>Fator 1</a:t>
              </a:r>
              <a:endParaRPr lang="en-US" b="1" dirty="0"/>
            </a:p>
          </p:txBody>
        </p:sp>
        <p:sp>
          <p:nvSpPr>
            <p:cNvPr id="18" name="CaixaDeTexto 17"/>
            <p:cNvSpPr txBox="1"/>
            <p:nvPr/>
          </p:nvSpPr>
          <p:spPr>
            <a:xfrm>
              <a:off x="2215723" y="3068960"/>
              <a:ext cx="848887" cy="369332"/>
            </a:xfrm>
            <a:prstGeom prst="rect">
              <a:avLst/>
            </a:prstGeom>
            <a:noFill/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pt-BR" b="1" dirty="0"/>
                <a:t>Fator 2</a:t>
              </a:r>
              <a:endParaRPr lang="en-US" b="1" dirty="0"/>
            </a:p>
          </p:txBody>
        </p:sp>
        <p:sp>
          <p:nvSpPr>
            <p:cNvPr id="19" name="CaixaDeTexto 18"/>
            <p:cNvSpPr txBox="1"/>
            <p:nvPr/>
          </p:nvSpPr>
          <p:spPr>
            <a:xfrm>
              <a:off x="3871906" y="3068960"/>
              <a:ext cx="848887" cy="369332"/>
            </a:xfrm>
            <a:prstGeom prst="rect">
              <a:avLst/>
            </a:prstGeom>
            <a:noFill/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pt-BR" b="1" dirty="0"/>
                <a:t>Fator 3</a:t>
              </a:r>
              <a:endParaRPr lang="en-US" b="1" dirty="0"/>
            </a:p>
          </p:txBody>
        </p:sp>
        <p:sp>
          <p:nvSpPr>
            <p:cNvPr id="21" name="CaixaDeTexto 20"/>
            <p:cNvSpPr txBox="1"/>
            <p:nvPr/>
          </p:nvSpPr>
          <p:spPr>
            <a:xfrm>
              <a:off x="678791" y="6444044"/>
              <a:ext cx="848887" cy="369332"/>
            </a:xfrm>
            <a:prstGeom prst="rect">
              <a:avLst/>
            </a:prstGeom>
            <a:noFill/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pt-BR" b="1" dirty="0"/>
                <a:t>Fator 4</a:t>
              </a:r>
              <a:endParaRPr lang="en-US" b="1" dirty="0"/>
            </a:p>
          </p:txBody>
        </p:sp>
        <p:sp>
          <p:nvSpPr>
            <p:cNvPr id="22" name="CaixaDeTexto 21"/>
            <p:cNvSpPr txBox="1"/>
            <p:nvPr/>
          </p:nvSpPr>
          <p:spPr>
            <a:xfrm>
              <a:off x="2215723" y="6444044"/>
              <a:ext cx="848887" cy="369332"/>
            </a:xfrm>
            <a:prstGeom prst="rect">
              <a:avLst/>
            </a:prstGeom>
            <a:noFill/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pt-BR" b="1" dirty="0"/>
                <a:t>Fator</a:t>
              </a:r>
              <a:r>
                <a:rPr lang="pt-BR" dirty="0"/>
                <a:t> 5</a:t>
              </a:r>
              <a:endParaRPr lang="en-US" dirty="0"/>
            </a:p>
          </p:txBody>
        </p:sp>
        <p:sp>
          <p:nvSpPr>
            <p:cNvPr id="23" name="CaixaDeTexto 22"/>
            <p:cNvSpPr txBox="1"/>
            <p:nvPr/>
          </p:nvSpPr>
          <p:spPr>
            <a:xfrm>
              <a:off x="3871906" y="6453336"/>
              <a:ext cx="848887" cy="369332"/>
            </a:xfrm>
            <a:prstGeom prst="rect">
              <a:avLst/>
            </a:prstGeom>
            <a:noFill/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pt-BR" b="1" dirty="0"/>
                <a:t>Fator 6</a:t>
              </a:r>
              <a:endParaRPr lang="en-US" b="1" dirty="0"/>
            </a:p>
          </p:txBody>
        </p:sp>
      </p:grpSp>
      <p:sp>
        <p:nvSpPr>
          <p:cNvPr id="25" name="CaixaDeTexto 24"/>
          <p:cNvSpPr txBox="1"/>
          <p:nvPr/>
        </p:nvSpPr>
        <p:spPr>
          <a:xfrm>
            <a:off x="1979712" y="6300028"/>
            <a:ext cx="5209438" cy="369332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dirty="0"/>
              <a:t>Figura 1: configuração típica do Diagrama de Ishikawa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9362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23528" y="260648"/>
            <a:ext cx="83529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000" dirty="0"/>
          </a:p>
          <a:p>
            <a:r>
              <a:rPr lang="pt-BR" sz="2000" dirty="0"/>
              <a:t>4. Em problemas de engenharia (automobilística) são seis os fatores considerados:</a:t>
            </a:r>
          </a:p>
          <a:p>
            <a:r>
              <a:rPr lang="pt-BR" sz="2000" dirty="0"/>
              <a:t>Máquinas; Método (observação); Mão de Obra; Meio ambiente; Medição; Matéria Prima. Outras áreas do conhecimento podem utilizar fatores diferentes e quantidade também diferente de fatores.</a:t>
            </a:r>
            <a:endParaRPr lang="en-US" sz="2000" dirty="0"/>
          </a:p>
        </p:txBody>
      </p:sp>
      <p:cxnSp>
        <p:nvCxnSpPr>
          <p:cNvPr id="8" name="Conector de seta reta 7"/>
          <p:cNvCxnSpPr/>
          <p:nvPr/>
        </p:nvCxnSpPr>
        <p:spPr>
          <a:xfrm>
            <a:off x="755576" y="4302388"/>
            <a:ext cx="6048672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6868017" y="4016097"/>
            <a:ext cx="1350242" cy="64633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pPr algn="ctr"/>
            <a:r>
              <a:rPr lang="pt-BR" b="1" dirty="0"/>
              <a:t>Problema </a:t>
            </a:r>
          </a:p>
          <a:p>
            <a:pPr algn="ctr"/>
            <a:r>
              <a:rPr lang="pt-BR" b="1" dirty="0"/>
              <a:t>considerado</a:t>
            </a:r>
            <a:endParaRPr lang="en-US" b="1" dirty="0"/>
          </a:p>
        </p:txBody>
      </p:sp>
      <p:cxnSp>
        <p:nvCxnSpPr>
          <p:cNvPr id="11" name="Conector reto 10"/>
          <p:cNvCxnSpPr/>
          <p:nvPr/>
        </p:nvCxnSpPr>
        <p:spPr>
          <a:xfrm>
            <a:off x="1043608" y="2718212"/>
            <a:ext cx="936104" cy="158417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>
            <a:off x="2627784" y="2718212"/>
            <a:ext cx="936104" cy="158417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283968" y="2718212"/>
            <a:ext cx="936104" cy="158417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 flipV="1">
            <a:off x="1043608" y="4302388"/>
            <a:ext cx="936104" cy="158417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 flipV="1">
            <a:off x="2627784" y="4302388"/>
            <a:ext cx="936104" cy="158417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 flipV="1">
            <a:off x="4283968" y="4302388"/>
            <a:ext cx="936104" cy="158417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678791" y="2420888"/>
            <a:ext cx="848887" cy="369332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b="1" dirty="0"/>
              <a:t>Fator 1</a:t>
            </a:r>
            <a:endParaRPr lang="en-US" b="1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2215723" y="2430180"/>
            <a:ext cx="848887" cy="369332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b="1" dirty="0"/>
              <a:t>Fator 2</a:t>
            </a:r>
            <a:endParaRPr lang="en-US" b="1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3871906" y="2430180"/>
            <a:ext cx="848887" cy="369332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b="1" dirty="0"/>
              <a:t>Fator 3</a:t>
            </a:r>
            <a:endParaRPr lang="en-US" b="1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678791" y="5805264"/>
            <a:ext cx="848887" cy="369332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b="1" dirty="0"/>
              <a:t>Fator 4</a:t>
            </a:r>
            <a:endParaRPr lang="en-US" b="1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2215723" y="5805264"/>
            <a:ext cx="848887" cy="369332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b="1" dirty="0"/>
              <a:t>Fator 5</a:t>
            </a:r>
            <a:endParaRPr lang="en-US" b="1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3871906" y="5814556"/>
            <a:ext cx="848887" cy="369332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b="1" dirty="0"/>
              <a:t>Fator 6</a:t>
            </a:r>
            <a:endParaRPr lang="en-US" b="1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1979712" y="6300028"/>
            <a:ext cx="5209438" cy="369332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dirty="0"/>
              <a:t>Figura 1: configuração típica do Diagrama de Ishikawa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9190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23528" y="423242"/>
            <a:ext cx="835292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5. </a:t>
            </a:r>
            <a:r>
              <a:rPr lang="pt-BR" sz="2000" b="1" dirty="0">
                <a:solidFill>
                  <a:srgbClr val="C00000"/>
                </a:solidFill>
              </a:rPr>
              <a:t>Em cada fator são colocados “possíveis causas” (PCs) (que podem ocasionar o problema final).</a:t>
            </a:r>
            <a:r>
              <a:rPr lang="pt-BR" sz="2000" b="1" dirty="0"/>
              <a:t> </a:t>
            </a:r>
            <a:r>
              <a:rPr lang="pt-BR" sz="2000" dirty="0"/>
              <a:t>Usualmente são colocados os passos ou estágios utilizados na obtenção do produto ou equipamento que apresenta um problema. </a:t>
            </a:r>
          </a:p>
          <a:p>
            <a:endParaRPr lang="pt-BR" sz="1400" dirty="0"/>
          </a:p>
          <a:p>
            <a:r>
              <a:rPr lang="pt-BR" sz="2000" dirty="0"/>
              <a:t>Por exemplo: </a:t>
            </a:r>
          </a:p>
          <a:p>
            <a:pPr marL="342900" indent="-342900">
              <a:buAutoNum type="alphaLcParenR"/>
            </a:pPr>
            <a:r>
              <a:rPr lang="pt-BR" sz="2000" dirty="0"/>
              <a:t>Para a matéria prima:  suas características, composição, concentração, densidade, estrutura cristalina, estado (líquido, sólido ou gasoso) etc.</a:t>
            </a:r>
          </a:p>
          <a:p>
            <a:pPr marL="342900" indent="-342900">
              <a:buAutoNum type="alphaLcParenR"/>
            </a:pPr>
            <a:r>
              <a:rPr lang="pt-BR" sz="2000" dirty="0"/>
              <a:t>Meio ambiente: dados sobre o local onde ocorre o problema, temperatura do local pressão atmosférica, umidade relativa, etc. </a:t>
            </a:r>
            <a:endParaRPr lang="en-US" sz="2000" dirty="0"/>
          </a:p>
        </p:txBody>
      </p:sp>
      <p:grpSp>
        <p:nvGrpSpPr>
          <p:cNvPr id="5" name="Grupo 4"/>
          <p:cNvGrpSpPr/>
          <p:nvPr/>
        </p:nvGrpSpPr>
        <p:grpSpPr>
          <a:xfrm>
            <a:off x="207625" y="4261739"/>
            <a:ext cx="3471242" cy="1903565"/>
            <a:chOff x="2313443" y="4077072"/>
            <a:chExt cx="3676477" cy="2101257"/>
          </a:xfrm>
        </p:grpSpPr>
        <p:cxnSp>
          <p:nvCxnSpPr>
            <p:cNvPr id="20" name="Conector reto 19"/>
            <p:cNvCxnSpPr/>
            <p:nvPr/>
          </p:nvCxnSpPr>
          <p:spPr>
            <a:xfrm>
              <a:off x="3177934" y="4594153"/>
              <a:ext cx="936104" cy="1584176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CaixaDeTexto 25"/>
            <p:cNvSpPr txBox="1"/>
            <p:nvPr/>
          </p:nvSpPr>
          <p:spPr>
            <a:xfrm>
              <a:off x="2313443" y="4077072"/>
              <a:ext cx="1292350" cy="407689"/>
            </a:xfrm>
            <a:prstGeom prst="rect">
              <a:avLst/>
            </a:prstGeom>
            <a:noFill/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pt-BR" b="1" dirty="0"/>
                <a:t>Meio </a:t>
              </a:r>
              <a:r>
                <a:rPr lang="pt-BR" b="1" dirty="0" err="1"/>
                <a:t>amb</a:t>
              </a:r>
              <a:r>
                <a:rPr lang="pt-BR" b="1" dirty="0"/>
                <a:t>.</a:t>
              </a:r>
              <a:endParaRPr lang="en-US" b="1" dirty="0"/>
            </a:p>
          </p:txBody>
        </p:sp>
        <p:cxnSp>
          <p:nvCxnSpPr>
            <p:cNvPr id="3" name="Conector reto 2"/>
            <p:cNvCxnSpPr/>
            <p:nvPr/>
          </p:nvCxnSpPr>
          <p:spPr>
            <a:xfrm>
              <a:off x="3440054" y="4974463"/>
              <a:ext cx="172819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to 26"/>
            <p:cNvCxnSpPr/>
            <p:nvPr/>
          </p:nvCxnSpPr>
          <p:spPr>
            <a:xfrm>
              <a:off x="3656078" y="5358506"/>
              <a:ext cx="172819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to 27"/>
            <p:cNvCxnSpPr/>
            <p:nvPr/>
          </p:nvCxnSpPr>
          <p:spPr>
            <a:xfrm>
              <a:off x="3944110" y="5742548"/>
              <a:ext cx="172819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to 28"/>
            <p:cNvCxnSpPr/>
            <p:nvPr/>
          </p:nvCxnSpPr>
          <p:spPr>
            <a:xfrm>
              <a:off x="3224030" y="4590420"/>
              <a:ext cx="172819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CaixaDeTexto 3"/>
            <p:cNvSpPr txBox="1"/>
            <p:nvPr/>
          </p:nvSpPr>
          <p:spPr>
            <a:xfrm>
              <a:off x="3656078" y="4293096"/>
              <a:ext cx="1445490" cy="4076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FF0000"/>
                  </a:solidFill>
                </a:rPr>
                <a:t>temperatura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0" name="CaixaDeTexto 29"/>
            <p:cNvSpPr txBox="1"/>
            <p:nvPr/>
          </p:nvSpPr>
          <p:spPr>
            <a:xfrm>
              <a:off x="3808478" y="4653136"/>
              <a:ext cx="2181442" cy="4076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FF0000"/>
                  </a:solidFill>
                </a:rPr>
                <a:t>Pressão </a:t>
              </a:r>
              <a:r>
                <a:rPr lang="pt-BR" dirty="0" err="1">
                  <a:solidFill>
                    <a:srgbClr val="FF0000"/>
                  </a:solidFill>
                </a:rPr>
                <a:t>atmosferica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1" name="CaixaDeTexto 30"/>
            <p:cNvSpPr txBox="1"/>
            <p:nvPr/>
          </p:nvSpPr>
          <p:spPr>
            <a:xfrm>
              <a:off x="3960878" y="5022468"/>
              <a:ext cx="1892820" cy="4076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FF0000"/>
                  </a:solidFill>
                </a:rPr>
                <a:t>Umidade relativa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2" name="CaixaDeTexto 31"/>
            <p:cNvSpPr txBox="1"/>
            <p:nvPr/>
          </p:nvSpPr>
          <p:spPr>
            <a:xfrm>
              <a:off x="4710692" y="5445224"/>
              <a:ext cx="1018465" cy="4076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FF0000"/>
                  </a:solidFill>
                </a:rPr>
                <a:t>chuvoso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Grupo 6"/>
          <p:cNvGrpSpPr/>
          <p:nvPr/>
        </p:nvGrpSpPr>
        <p:grpSpPr>
          <a:xfrm>
            <a:off x="3406489" y="4365104"/>
            <a:ext cx="5630007" cy="1778134"/>
            <a:chOff x="2990900" y="4365104"/>
            <a:chExt cx="5630007" cy="1778134"/>
          </a:xfrm>
        </p:grpSpPr>
        <p:cxnSp>
          <p:nvCxnSpPr>
            <p:cNvPr id="34" name="Conector reto 33"/>
            <p:cNvCxnSpPr/>
            <p:nvPr/>
          </p:nvCxnSpPr>
          <p:spPr>
            <a:xfrm>
              <a:off x="3951719" y="4708106"/>
              <a:ext cx="883847" cy="1435132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CaixaDeTexto 34"/>
            <p:cNvSpPr txBox="1"/>
            <p:nvPr/>
          </p:nvSpPr>
          <p:spPr>
            <a:xfrm>
              <a:off x="2990900" y="4365104"/>
              <a:ext cx="1558312" cy="369332"/>
            </a:xfrm>
            <a:prstGeom prst="rect">
              <a:avLst/>
            </a:prstGeom>
            <a:noFill/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pt-BR" b="1" dirty="0"/>
                <a:t>Matéria Prima</a:t>
              </a:r>
              <a:endParaRPr lang="en-US" b="1" dirty="0"/>
            </a:p>
          </p:txBody>
        </p:sp>
        <p:cxnSp>
          <p:nvCxnSpPr>
            <p:cNvPr id="36" name="Conector reto 35"/>
            <p:cNvCxnSpPr/>
            <p:nvPr/>
          </p:nvCxnSpPr>
          <p:spPr>
            <a:xfrm>
              <a:off x="4223671" y="5178066"/>
              <a:ext cx="16317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to 36"/>
            <p:cNvCxnSpPr/>
            <p:nvPr/>
          </p:nvCxnSpPr>
          <p:spPr>
            <a:xfrm>
              <a:off x="4427636" y="5525977"/>
              <a:ext cx="16317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reto 37"/>
            <p:cNvCxnSpPr/>
            <p:nvPr/>
          </p:nvCxnSpPr>
          <p:spPr>
            <a:xfrm>
              <a:off x="4699589" y="5873887"/>
              <a:ext cx="16317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ector reto 38"/>
            <p:cNvCxnSpPr/>
            <p:nvPr/>
          </p:nvCxnSpPr>
          <p:spPr>
            <a:xfrm>
              <a:off x="4019707" y="4830155"/>
              <a:ext cx="16317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CaixaDeTexto 39"/>
            <p:cNvSpPr txBox="1"/>
            <p:nvPr/>
          </p:nvSpPr>
          <p:spPr>
            <a:xfrm>
              <a:off x="4427636" y="4560804"/>
              <a:ext cx="21220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/>
                <a:t>Composição química</a:t>
              </a:r>
              <a:endParaRPr lang="en-US" dirty="0"/>
            </a:p>
          </p:txBody>
        </p:sp>
        <p:sp>
          <p:nvSpPr>
            <p:cNvPr id="41" name="CaixaDeTexto 40"/>
            <p:cNvSpPr txBox="1"/>
            <p:nvPr/>
          </p:nvSpPr>
          <p:spPr>
            <a:xfrm>
              <a:off x="4571529" y="4886970"/>
              <a:ext cx="4049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FF0000"/>
                  </a:solidFill>
                </a:rPr>
                <a:t>Temperatura (no momento do problema)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42" name="CaixaDeTexto 41"/>
            <p:cNvSpPr txBox="1"/>
            <p:nvPr/>
          </p:nvSpPr>
          <p:spPr>
            <a:xfrm>
              <a:off x="4715421" y="5221554"/>
              <a:ext cx="1156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FF0000"/>
                  </a:solidFill>
                </a:rPr>
                <a:t>densidade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5423377" y="5604536"/>
              <a:ext cx="15038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/>
                <a:t>Estado gasoso</a:t>
              </a:r>
              <a:endParaRPr lang="en-US" dirty="0"/>
            </a:p>
          </p:txBody>
        </p:sp>
      </p:grpSp>
      <p:cxnSp>
        <p:nvCxnSpPr>
          <p:cNvPr id="25" name="Conector de seta reta 24"/>
          <p:cNvCxnSpPr/>
          <p:nvPr/>
        </p:nvCxnSpPr>
        <p:spPr>
          <a:xfrm>
            <a:off x="107504" y="6165304"/>
            <a:ext cx="7632848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ixaDeTexto 43"/>
          <p:cNvSpPr txBox="1"/>
          <p:nvPr/>
        </p:nvSpPr>
        <p:spPr>
          <a:xfrm>
            <a:off x="7686254" y="5734997"/>
            <a:ext cx="1350242" cy="64633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pPr algn="ctr"/>
            <a:r>
              <a:rPr lang="pt-BR" b="1" dirty="0"/>
              <a:t>Problema </a:t>
            </a:r>
          </a:p>
          <a:p>
            <a:pPr algn="ctr"/>
            <a:r>
              <a:rPr lang="pt-BR" b="1" dirty="0"/>
              <a:t>considerado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47992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23528" y="168310"/>
            <a:ext cx="835292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6. </a:t>
            </a:r>
            <a:r>
              <a:rPr lang="pt-BR" sz="2000" b="1" dirty="0"/>
              <a:t>Depois de completamente montado o diagrama, passa-se </a:t>
            </a:r>
            <a:r>
              <a:rPr lang="pt-BR" sz="2000" b="1" dirty="0">
                <a:solidFill>
                  <a:srgbClr val="C00000"/>
                </a:solidFill>
              </a:rPr>
              <a:t>a examinar cada fator isoladamente cada “possível causa” (PC).</a:t>
            </a:r>
          </a:p>
          <a:p>
            <a:endParaRPr lang="pt-BR" sz="1600" dirty="0"/>
          </a:p>
          <a:p>
            <a:r>
              <a:rPr lang="pt-BR" sz="2000" dirty="0"/>
              <a:t>Caso uma </a:t>
            </a:r>
            <a:r>
              <a:rPr lang="pt-BR" sz="2000" b="1" dirty="0">
                <a:solidFill>
                  <a:srgbClr val="C00000"/>
                </a:solidFill>
              </a:rPr>
              <a:t>PC não apresente contribuição para a causa do problema final ela deve ser riscada</a:t>
            </a:r>
            <a:r>
              <a:rPr lang="pt-BR" sz="2000" dirty="0"/>
              <a:t>. A partir deste momento (em que tiver sido riscada) essa PC deixa de ser considerada.</a:t>
            </a:r>
          </a:p>
          <a:p>
            <a:endParaRPr lang="pt-BR" sz="1600" dirty="0"/>
          </a:p>
          <a:p>
            <a:r>
              <a:rPr lang="pt-BR" sz="2000" b="1" dirty="0"/>
              <a:t>Para todas as PCs não riscadas deve-se fazer um exame sobre sua potencial contribuição para a ocorrência do problema</a:t>
            </a:r>
            <a:r>
              <a:rPr lang="pt-BR" sz="2000" dirty="0"/>
              <a:t>. </a:t>
            </a:r>
            <a:endParaRPr lang="pt-BR" sz="2000" dirty="0" smtClean="0"/>
          </a:p>
          <a:p>
            <a:endParaRPr lang="pt-BR" sz="16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pt-BR" sz="2000" b="1" dirty="0" smtClean="0">
                <a:solidFill>
                  <a:schemeClr val="accent5">
                    <a:lumMod val="75000"/>
                  </a:schemeClr>
                </a:solidFill>
              </a:rPr>
              <a:t>Determinando-se </a:t>
            </a:r>
            <a:r>
              <a:rPr lang="pt-BR" sz="2000" b="1" dirty="0">
                <a:solidFill>
                  <a:schemeClr val="accent5">
                    <a:lumMod val="75000"/>
                  </a:schemeClr>
                </a:solidFill>
              </a:rPr>
              <a:t>que a PC é relevante / influente, ela deve ser objeto de estudo e provavelmente de um plano de </a:t>
            </a:r>
            <a:r>
              <a:rPr lang="pt-BR" sz="2000" b="1" dirty="0" smtClean="0">
                <a:solidFill>
                  <a:schemeClr val="accent5">
                    <a:lumMod val="75000"/>
                  </a:schemeClr>
                </a:solidFill>
              </a:rPr>
              <a:t>ação</a:t>
            </a:r>
          </a:p>
          <a:p>
            <a:pPr lvl="1">
              <a:buFont typeface="Wingdings" pitchFamily="2" charset="2"/>
              <a:buChar char="v"/>
            </a:pPr>
            <a:r>
              <a:rPr lang="pt-BR" sz="2000" b="1" dirty="0" smtClean="0">
                <a:solidFill>
                  <a:srgbClr val="FF0000"/>
                </a:solidFill>
              </a:rPr>
              <a:t> 	C</a:t>
            </a:r>
            <a:r>
              <a:rPr lang="pt-BR" sz="2000" b="1" dirty="0" smtClean="0">
                <a:solidFill>
                  <a:srgbClr val="FF0000"/>
                </a:solidFill>
              </a:rPr>
              <a:t>omo </a:t>
            </a:r>
            <a:r>
              <a:rPr lang="pt-BR" sz="2000" b="1" dirty="0">
                <a:solidFill>
                  <a:srgbClr val="FF0000"/>
                </a:solidFill>
              </a:rPr>
              <a:t>melhorar? Como resolver? O que fazer? </a:t>
            </a:r>
            <a:r>
              <a:rPr lang="pt-BR" sz="2000" b="1" dirty="0" smtClean="0">
                <a:solidFill>
                  <a:srgbClr val="FF0000"/>
                </a:solidFill>
              </a:rPr>
              <a:t> (PBL)</a:t>
            </a:r>
            <a:endParaRPr lang="pt-BR" sz="2000" dirty="0">
              <a:solidFill>
                <a:srgbClr val="FF0000"/>
              </a:solidFill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395536" y="4365104"/>
            <a:ext cx="3508210" cy="1962800"/>
            <a:chOff x="2359934" y="4077072"/>
            <a:chExt cx="3508210" cy="1962800"/>
          </a:xfrm>
        </p:grpSpPr>
        <p:cxnSp>
          <p:nvCxnSpPr>
            <p:cNvPr id="20" name="Conector reto 19"/>
            <p:cNvCxnSpPr/>
            <p:nvPr/>
          </p:nvCxnSpPr>
          <p:spPr>
            <a:xfrm>
              <a:off x="3152022" y="4455696"/>
              <a:ext cx="936104" cy="1584176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CaixaDeTexto 25"/>
            <p:cNvSpPr txBox="1"/>
            <p:nvPr/>
          </p:nvSpPr>
          <p:spPr>
            <a:xfrm>
              <a:off x="2359934" y="4077072"/>
              <a:ext cx="1199367" cy="369332"/>
            </a:xfrm>
            <a:prstGeom prst="rect">
              <a:avLst/>
            </a:prstGeom>
            <a:noFill/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pt-BR" dirty="0"/>
                <a:t>Meio </a:t>
              </a:r>
              <a:r>
                <a:rPr lang="pt-BR" dirty="0" err="1"/>
                <a:t>amb</a:t>
              </a:r>
              <a:r>
                <a:rPr lang="pt-BR" dirty="0"/>
                <a:t>.</a:t>
              </a:r>
              <a:endParaRPr lang="en-US" dirty="0"/>
            </a:p>
          </p:txBody>
        </p:sp>
        <p:cxnSp>
          <p:nvCxnSpPr>
            <p:cNvPr id="3" name="Conector reto 2"/>
            <p:cNvCxnSpPr/>
            <p:nvPr/>
          </p:nvCxnSpPr>
          <p:spPr>
            <a:xfrm>
              <a:off x="3440054" y="4974463"/>
              <a:ext cx="172819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to 26"/>
            <p:cNvCxnSpPr/>
            <p:nvPr/>
          </p:nvCxnSpPr>
          <p:spPr>
            <a:xfrm>
              <a:off x="3656078" y="5358506"/>
              <a:ext cx="172819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to 27"/>
            <p:cNvCxnSpPr/>
            <p:nvPr/>
          </p:nvCxnSpPr>
          <p:spPr>
            <a:xfrm>
              <a:off x="3944110" y="5742548"/>
              <a:ext cx="172819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to 28"/>
            <p:cNvCxnSpPr/>
            <p:nvPr/>
          </p:nvCxnSpPr>
          <p:spPr>
            <a:xfrm>
              <a:off x="3224030" y="4590420"/>
              <a:ext cx="172819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CaixaDeTexto 3"/>
            <p:cNvSpPr txBox="1"/>
            <p:nvPr/>
          </p:nvSpPr>
          <p:spPr>
            <a:xfrm>
              <a:off x="3656078" y="4293096"/>
              <a:ext cx="13647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/>
                <a:t>temperatura</a:t>
              </a:r>
              <a:endParaRPr lang="en-US" dirty="0"/>
            </a:p>
          </p:txBody>
        </p:sp>
        <p:sp>
          <p:nvSpPr>
            <p:cNvPr id="30" name="CaixaDeTexto 29"/>
            <p:cNvSpPr txBox="1"/>
            <p:nvPr/>
          </p:nvSpPr>
          <p:spPr>
            <a:xfrm>
              <a:off x="3808478" y="4653136"/>
              <a:ext cx="20596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/>
                <a:t>Pressão </a:t>
              </a:r>
              <a:r>
                <a:rPr lang="pt-BR" dirty="0" err="1"/>
                <a:t>atmosferica</a:t>
              </a:r>
              <a:endParaRPr lang="en-US" dirty="0"/>
            </a:p>
          </p:txBody>
        </p:sp>
        <p:sp>
          <p:nvSpPr>
            <p:cNvPr id="31" name="CaixaDeTexto 30"/>
            <p:cNvSpPr txBox="1"/>
            <p:nvPr/>
          </p:nvSpPr>
          <p:spPr>
            <a:xfrm>
              <a:off x="3960878" y="5022468"/>
              <a:ext cx="17871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trike="sngStrike" dirty="0">
                  <a:solidFill>
                    <a:schemeClr val="accent2">
                      <a:lumMod val="75000"/>
                    </a:schemeClr>
                  </a:solidFill>
                </a:rPr>
                <a:t>Umidade relativa</a:t>
              </a:r>
              <a:endParaRPr lang="en-US" strike="sngStrike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32" name="CaixaDeTexto 31"/>
            <p:cNvSpPr txBox="1"/>
            <p:nvPr/>
          </p:nvSpPr>
          <p:spPr>
            <a:xfrm>
              <a:off x="4710692" y="5445224"/>
              <a:ext cx="9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trike="sngStrike" dirty="0">
                  <a:solidFill>
                    <a:schemeClr val="accent2">
                      <a:lumMod val="75000"/>
                    </a:schemeClr>
                  </a:solidFill>
                </a:rPr>
                <a:t>chuvoso</a:t>
              </a:r>
              <a:endParaRPr lang="en-US" strike="sngStrike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5" name="CaixaDeTexto 4"/>
          <p:cNvSpPr txBox="1"/>
          <p:nvPr/>
        </p:nvSpPr>
        <p:spPr>
          <a:xfrm>
            <a:off x="3923928" y="4293096"/>
            <a:ext cx="51682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Por ex.: temperatura</a:t>
            </a:r>
          </a:p>
          <a:p>
            <a:pPr marL="285750" indent="-285750">
              <a:buFontTx/>
              <a:buChar char="-"/>
            </a:pPr>
            <a:r>
              <a:rPr lang="pt-BR" dirty="0"/>
              <a:t>Providenciar aquecimento, OU</a:t>
            </a:r>
          </a:p>
          <a:p>
            <a:pPr marL="285750" indent="-285750">
              <a:buFontTx/>
              <a:buChar char="-"/>
            </a:pPr>
            <a:r>
              <a:rPr lang="pt-BR" dirty="0"/>
              <a:t>Providenciar refrigeração ou isolamento </a:t>
            </a:r>
          </a:p>
          <a:p>
            <a:pPr marL="285750" indent="-285750">
              <a:buFontTx/>
              <a:buChar char="-"/>
            </a:pPr>
            <a:r>
              <a:rPr lang="pt-BR" dirty="0"/>
              <a:t>Modificar o material para outro mais adequado (isolante térmico: </a:t>
            </a:r>
            <a:r>
              <a:rPr lang="pt-BR" dirty="0" smtClean="0"/>
              <a:t>cabo </a:t>
            </a:r>
            <a:r>
              <a:rPr lang="pt-BR" dirty="0"/>
              <a:t>da tampa de uma panela)</a:t>
            </a:r>
          </a:p>
        </p:txBody>
      </p:sp>
      <p:cxnSp>
        <p:nvCxnSpPr>
          <p:cNvPr id="15" name="Conector de seta reta 14"/>
          <p:cNvCxnSpPr/>
          <p:nvPr/>
        </p:nvCxnSpPr>
        <p:spPr>
          <a:xfrm flipV="1">
            <a:off x="395536" y="6309320"/>
            <a:ext cx="4032448" cy="929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4499992" y="5949280"/>
            <a:ext cx="1350242" cy="64633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pPr algn="ctr"/>
            <a:r>
              <a:rPr lang="pt-BR" b="1" dirty="0"/>
              <a:t>Problema </a:t>
            </a:r>
          </a:p>
          <a:p>
            <a:pPr algn="ctr"/>
            <a:r>
              <a:rPr lang="pt-BR" b="1" dirty="0"/>
              <a:t>considerado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415385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ixaDeTexto 14"/>
          <p:cNvSpPr txBox="1"/>
          <p:nvPr/>
        </p:nvSpPr>
        <p:spPr>
          <a:xfrm>
            <a:off x="2433113" y="5086925"/>
            <a:ext cx="66353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Falta de ferramentas adequadas (esta PC não pertence a este fator e </a:t>
            </a:r>
          </a:p>
          <a:p>
            <a:r>
              <a:rPr lang="pt-BR" dirty="0">
                <a:solidFill>
                  <a:srgbClr val="FF0000"/>
                </a:solidFill>
              </a:rPr>
              <a:t>  deve ser colocada em Máquinas)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23528" y="260648"/>
            <a:ext cx="835292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400" dirty="0"/>
          </a:p>
          <a:p>
            <a:r>
              <a:rPr lang="pt-BR" sz="2000" dirty="0"/>
              <a:t>6. Depois de completamente montado o diagrama, passa-se a examinar isoladamente cada subfator. </a:t>
            </a:r>
          </a:p>
          <a:p>
            <a:r>
              <a:rPr lang="pt-BR" sz="2000" dirty="0"/>
              <a:t>É comum determinar-se que </a:t>
            </a:r>
            <a:r>
              <a:rPr lang="pt-BR" sz="2000" b="1" dirty="0"/>
              <a:t>uma dada PC (possível causa) não pertence ao fator considerado. Neste caso, ela deve ser removida e colocada no fator correto!</a:t>
            </a:r>
            <a:endParaRPr lang="en-US" sz="2000" b="1" dirty="0"/>
          </a:p>
        </p:txBody>
      </p:sp>
      <p:cxnSp>
        <p:nvCxnSpPr>
          <p:cNvPr id="20" name="Conector reto 19"/>
          <p:cNvCxnSpPr/>
          <p:nvPr/>
        </p:nvCxnSpPr>
        <p:spPr>
          <a:xfrm>
            <a:off x="950247" y="2943528"/>
            <a:ext cx="1924034" cy="322177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ixaDeTexto 25"/>
          <p:cNvSpPr txBox="1"/>
          <p:nvPr/>
        </p:nvSpPr>
        <p:spPr>
          <a:xfrm>
            <a:off x="35496" y="2564904"/>
            <a:ext cx="1444691" cy="369332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dirty="0"/>
              <a:t>Mão de obra.</a:t>
            </a:r>
            <a:endParaRPr lang="en-US" dirty="0"/>
          </a:p>
        </p:txBody>
      </p:sp>
      <p:cxnSp>
        <p:nvCxnSpPr>
          <p:cNvPr id="3" name="Conector reto 2"/>
          <p:cNvCxnSpPr/>
          <p:nvPr/>
        </p:nvCxnSpPr>
        <p:spPr>
          <a:xfrm>
            <a:off x="1238279" y="3462295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>
            <a:off x="1454303" y="3846338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1835696" y="4374396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1022255" y="3078252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ixaDeTexto 3"/>
          <p:cNvSpPr txBox="1"/>
          <p:nvPr/>
        </p:nvSpPr>
        <p:spPr>
          <a:xfrm>
            <a:off x="1454303" y="2780928"/>
            <a:ext cx="3320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Falta de formação do trabalhador</a:t>
            </a:r>
            <a:endParaRPr lang="en-US" dirty="0"/>
          </a:p>
        </p:txBody>
      </p:sp>
      <p:sp>
        <p:nvSpPr>
          <p:cNvPr id="30" name="CaixaDeTexto 29"/>
          <p:cNvSpPr txBox="1"/>
          <p:nvPr/>
        </p:nvSpPr>
        <p:spPr>
          <a:xfrm>
            <a:off x="1606703" y="3140968"/>
            <a:ext cx="2671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Força física do trabalhador</a:t>
            </a:r>
            <a:endParaRPr lang="en-US" dirty="0"/>
          </a:p>
        </p:txBody>
      </p:sp>
      <p:sp>
        <p:nvSpPr>
          <p:cNvPr id="31" name="CaixaDeTexto 30"/>
          <p:cNvSpPr txBox="1"/>
          <p:nvPr/>
        </p:nvSpPr>
        <p:spPr>
          <a:xfrm>
            <a:off x="1759103" y="3510300"/>
            <a:ext cx="3530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Atenção do trabalhador (falta de ...)</a:t>
            </a:r>
            <a:endParaRPr lang="en-US" dirty="0"/>
          </a:p>
        </p:txBody>
      </p:sp>
      <p:sp>
        <p:nvSpPr>
          <p:cNvPr id="32" name="CaixaDeTexto 31"/>
          <p:cNvSpPr txBox="1"/>
          <p:nvPr/>
        </p:nvSpPr>
        <p:spPr>
          <a:xfrm>
            <a:off x="2214443" y="4077072"/>
            <a:ext cx="69034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Acuidade visual do trabalhador: pode ser necessária a modificação das </a:t>
            </a:r>
          </a:p>
          <a:p>
            <a:r>
              <a:rPr lang="pt-BR" dirty="0">
                <a:solidFill>
                  <a:srgbClr val="FF0000"/>
                </a:solidFill>
              </a:rPr>
              <a:t>Condições de iluminação – neste caso, remover esta PC e adicioná-la no</a:t>
            </a:r>
          </a:p>
          <a:p>
            <a:r>
              <a:rPr lang="pt-BR" dirty="0">
                <a:solidFill>
                  <a:srgbClr val="FF0000"/>
                </a:solidFill>
              </a:rPr>
              <a:t>Fator Meio Ambiente)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4" name="Conector reto 13"/>
          <p:cNvCxnSpPr/>
          <p:nvPr/>
        </p:nvCxnSpPr>
        <p:spPr>
          <a:xfrm>
            <a:off x="2411760" y="5384249"/>
            <a:ext cx="59661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>
            <a:off x="395536" y="6165304"/>
            <a:ext cx="6048672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6444208" y="5807005"/>
            <a:ext cx="1350242" cy="64633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pPr algn="ctr"/>
            <a:r>
              <a:rPr lang="pt-BR" b="1" dirty="0"/>
              <a:t>Problema </a:t>
            </a:r>
          </a:p>
          <a:p>
            <a:pPr algn="ctr"/>
            <a:r>
              <a:rPr lang="pt-BR" b="1" dirty="0"/>
              <a:t>considerado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16461335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23528" y="1340768"/>
            <a:ext cx="835292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600" dirty="0"/>
          </a:p>
          <a:p>
            <a:r>
              <a:rPr lang="pt-BR" sz="2600" dirty="0"/>
              <a:t>7. Esquecimento de uma PC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600" dirty="0"/>
              <a:t>Quando se inicia o emprego do Diagrama de Ishikawa é comum o esquecimento de uma ou mais PCs.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6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600" dirty="0"/>
              <a:t>Ocorre por diversos motivos: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600" dirty="0"/>
              <a:t>Falta de método ao usar o diagrama ou conhecimento sobre o assunto estudado.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pt-BR" sz="26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600" dirty="0"/>
              <a:t>SE A MAIS IMPORTANTE PC FOR ESQUECIDA.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600" dirty="0"/>
              <a:t>Não se chegará a uma (boa) solução correta (ou eficaz).</a:t>
            </a:r>
          </a:p>
          <a:p>
            <a:endParaRPr lang="pt-BR" sz="2600" dirty="0"/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xmlns="" id="{B43FB4A0-FD3F-47A3-A8C2-3E95CA2E2E8F}"/>
              </a:ext>
            </a:extLst>
          </p:cNvPr>
          <p:cNvSpPr txBox="1">
            <a:spLocks/>
          </p:cNvSpPr>
          <p:nvPr/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Esquecimento de uma PC</a:t>
            </a:r>
          </a:p>
        </p:txBody>
      </p:sp>
    </p:spTree>
    <p:extLst>
      <p:ext uri="{BB962C8B-B14F-4D97-AF65-F5344CB8AC3E}">
        <p14:creationId xmlns:p14="http://schemas.microsoft.com/office/powerpoint/2010/main" xmlns="" val="16149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69BCE6F-5B2A-4F04-B894-F5B17127C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pt-BR" dirty="0"/>
              <a:t>Brainstorming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A967BA1A-D448-42BA-BBFF-E4B693BD3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435280" cy="5904656"/>
          </a:xfrm>
        </p:spPr>
        <p:txBody>
          <a:bodyPr>
            <a:noAutofit/>
          </a:bodyPr>
          <a:lstStyle/>
          <a:p>
            <a:r>
              <a:rPr lang="pt-BR" sz="2400" dirty="0"/>
              <a:t>8. Brainstorming</a:t>
            </a:r>
          </a:p>
          <a:p>
            <a:endParaRPr lang="pt-BR" sz="1200" dirty="0"/>
          </a:p>
          <a:p>
            <a:r>
              <a:rPr lang="pt-BR" sz="2400" dirty="0"/>
              <a:t>Participação de todos os componentes de um grupo.</a:t>
            </a:r>
          </a:p>
          <a:p>
            <a:endParaRPr lang="pt-BR" sz="1050" dirty="0"/>
          </a:p>
          <a:p>
            <a:r>
              <a:rPr lang="pt-BR" sz="2400" dirty="0"/>
              <a:t>Acompanhar o engajamento ou envolvimento de um participante na solução de um problema. </a:t>
            </a:r>
          </a:p>
          <a:p>
            <a:endParaRPr lang="pt-BR" sz="1100" dirty="0"/>
          </a:p>
          <a:p>
            <a:r>
              <a:rPr lang="pt-BR" sz="2400" dirty="0"/>
              <a:t>Alguns participantes podem participar apenas modestamente ou com pouco envolvimento.</a:t>
            </a:r>
          </a:p>
          <a:p>
            <a:endParaRPr lang="pt-BR" sz="1100" dirty="0"/>
          </a:p>
          <a:p>
            <a:r>
              <a:rPr lang="pt-BR" sz="2400" dirty="0"/>
              <a:t>Esse comportamento deve ser desestimulado. Todos devem participar e dar contribuições, mesmo que à primeira vista elas pareçam absurdas.</a:t>
            </a:r>
          </a:p>
          <a:p>
            <a:endParaRPr lang="pt-BR" sz="1100" dirty="0"/>
          </a:p>
          <a:p>
            <a:pPr algn="ctr"/>
            <a:r>
              <a:rPr lang="pt-BR" sz="2400" b="1" dirty="0">
                <a:solidFill>
                  <a:srgbClr val="FF0000"/>
                </a:solidFill>
              </a:rPr>
              <a:t>IMPORTANTE: TODAS AS CONTRIBUIÇÕES DEVEM SER ANOTADAS.</a:t>
            </a:r>
            <a:endParaRPr lang="en-US" sz="2400" b="1" dirty="0">
              <a:solidFill>
                <a:srgbClr val="FF0000"/>
              </a:solidFill>
            </a:endParaRP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275535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1039</TotalTime>
  <Words>671</Words>
  <Application>Microsoft Office PowerPoint</Application>
  <PresentationFormat>Apresentação na tela (4:3)</PresentationFormat>
  <Paragraphs>100</Paragraphs>
  <Slides>8</Slides>
  <Notes>0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Diagrama de Ishikawa</vt:lpstr>
      <vt:lpstr>Slide 2</vt:lpstr>
      <vt:lpstr>Slide 3</vt:lpstr>
      <vt:lpstr>Slide 4</vt:lpstr>
      <vt:lpstr>Slide 5</vt:lpstr>
      <vt:lpstr>Slide 6</vt:lpstr>
      <vt:lpstr>Slide 7</vt:lpstr>
      <vt:lpstr>Brainstorming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Diagrama de Ishikawa</dc:title>
  <dc:creator>Saba</dc:creator>
  <cp:lastModifiedBy>ikmiura</cp:lastModifiedBy>
  <cp:revision>22</cp:revision>
  <dcterms:created xsi:type="dcterms:W3CDTF">2018-03-07T18:04:03Z</dcterms:created>
  <dcterms:modified xsi:type="dcterms:W3CDTF">2018-03-08T12:41:04Z</dcterms:modified>
</cp:coreProperties>
</file>