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924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9D9D9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775F54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9D9D9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9D9D9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524000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0" y="1143000"/>
                </a:moveTo>
                <a:lnTo>
                  <a:pt x="9144000" y="1143000"/>
                </a:lnTo>
                <a:lnTo>
                  <a:pt x="91440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0594" y="1715846"/>
            <a:ext cx="6242811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D9D9D9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62430" y="2671837"/>
            <a:ext cx="6819138" cy="276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775F54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4000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0" y="1143000"/>
                </a:moveTo>
                <a:lnTo>
                  <a:pt x="9144000" y="1143000"/>
                </a:lnTo>
                <a:lnTo>
                  <a:pt x="91440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600200"/>
            <a:ext cx="1295400" cy="990600"/>
          </a:xfrm>
          <a:custGeom>
            <a:avLst/>
            <a:gdLst/>
            <a:ahLst/>
            <a:cxnLst/>
            <a:rect l="l" t="t" r="r" b="b"/>
            <a:pathLst>
              <a:path w="1295400" h="990600">
                <a:moveTo>
                  <a:pt x="0" y="990600"/>
                </a:moveTo>
                <a:lnTo>
                  <a:pt x="1295400" y="990600"/>
                </a:lnTo>
                <a:lnTo>
                  <a:pt x="1295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600200"/>
            <a:ext cx="1295400" cy="990600"/>
          </a:xfrm>
          <a:custGeom>
            <a:avLst/>
            <a:gdLst/>
            <a:ahLst/>
            <a:cxnLst/>
            <a:rect l="l" t="t" r="r" b="b"/>
            <a:pathLst>
              <a:path w="1295400" h="990600">
                <a:moveTo>
                  <a:pt x="0" y="990600"/>
                </a:moveTo>
                <a:lnTo>
                  <a:pt x="1295400" y="990600"/>
                </a:lnTo>
                <a:lnTo>
                  <a:pt x="1295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1600" y="1600200"/>
            <a:ext cx="7772400" cy="990600"/>
          </a:xfrm>
          <a:custGeom>
            <a:avLst/>
            <a:gdLst/>
            <a:ahLst/>
            <a:cxnLst/>
            <a:rect l="l" t="t" r="r" b="b"/>
            <a:pathLst>
              <a:path w="7772400" h="990600">
                <a:moveTo>
                  <a:pt x="0" y="990600"/>
                </a:moveTo>
                <a:lnTo>
                  <a:pt x="7772400" y="990600"/>
                </a:lnTo>
                <a:lnTo>
                  <a:pt x="7772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7582" y="2708871"/>
            <a:ext cx="7849234" cy="3888740"/>
          </a:xfrm>
          <a:custGeom>
            <a:avLst/>
            <a:gdLst/>
            <a:ahLst/>
            <a:cxnLst/>
            <a:rect l="l" t="t" r="r" b="b"/>
            <a:pathLst>
              <a:path w="7849234" h="3888740">
                <a:moveTo>
                  <a:pt x="0" y="3888486"/>
                </a:moveTo>
                <a:lnTo>
                  <a:pt x="7848854" y="3888486"/>
                </a:lnTo>
                <a:lnTo>
                  <a:pt x="7848854" y="0"/>
                </a:lnTo>
                <a:lnTo>
                  <a:pt x="0" y="0"/>
                </a:lnTo>
                <a:lnTo>
                  <a:pt x="0" y="38884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397" y="0"/>
            <a:ext cx="9123602" cy="10068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rgbClr val="93B6D2"/>
          </a:solidFill>
        </p:spPr>
        <p:txBody>
          <a:bodyPr vert="horz" wrap="square" lIns="0" tIns="1289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15"/>
              </a:spcBef>
            </a:pPr>
            <a:r>
              <a:rPr dirty="0"/>
              <a:t>Aula</a:t>
            </a:r>
            <a:r>
              <a:rPr spc="-5" dirty="0"/>
              <a:t> </a:t>
            </a:r>
            <a:r>
              <a:rPr dirty="0"/>
              <a:t>S7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550032" y="720674"/>
            <a:ext cx="371030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32510" algn="l"/>
              </a:tabLst>
            </a:pPr>
            <a:r>
              <a:rPr sz="1600" spc="-5" dirty="0">
                <a:latin typeface="Arial"/>
                <a:cs typeface="Arial"/>
              </a:rPr>
              <a:t>0313101	Introdução à Engenharia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12494" y="2671837"/>
            <a:ext cx="6852284" cy="367347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795"/>
              </a:spcBef>
            </a:pPr>
            <a:r>
              <a:rPr sz="2400" b="1" dirty="0">
                <a:solidFill>
                  <a:srgbClr val="775F54"/>
                </a:solidFill>
                <a:latin typeface="Tw Cen MT"/>
                <a:cs typeface="Tw Cen MT"/>
              </a:rPr>
              <a:t>Lição de Casa da </a:t>
            </a:r>
            <a:r>
              <a:rPr sz="2400" b="1" spc="-15" dirty="0">
                <a:solidFill>
                  <a:srgbClr val="775F54"/>
                </a:solidFill>
                <a:latin typeface="Tw Cen MT"/>
                <a:cs typeface="Tw Cen MT"/>
              </a:rPr>
              <a:t>Aula</a:t>
            </a:r>
            <a:r>
              <a:rPr sz="2400" b="1" spc="-50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400" b="1" spc="-5" dirty="0">
                <a:solidFill>
                  <a:srgbClr val="775F54"/>
                </a:solidFill>
                <a:latin typeface="Tw Cen MT"/>
                <a:cs typeface="Tw Cen MT"/>
              </a:rPr>
              <a:t>S6</a:t>
            </a:r>
            <a:endParaRPr sz="2400">
              <a:latin typeface="Tw Cen MT"/>
              <a:cs typeface="Tw Cen MT"/>
            </a:endParaRPr>
          </a:p>
          <a:p>
            <a:pPr marL="50800" marR="43180">
              <a:lnSpc>
                <a:spcPct val="100000"/>
              </a:lnSpc>
              <a:spcBef>
                <a:spcPts val="695"/>
              </a:spcBef>
            </a:pP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Cada par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de </a:t>
            </a:r>
            <a:r>
              <a:rPr sz="2400" spc="5" dirty="0">
                <a:solidFill>
                  <a:srgbClr val="775F54"/>
                </a:solidFill>
                <a:latin typeface="Tw Cen MT"/>
                <a:cs typeface="Tw Cen MT"/>
              </a:rPr>
              <a:t>grupos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espelho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(antigo)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deverá entregar 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uma cópia do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Relatório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de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Integração da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1</a:t>
            </a:r>
            <a:r>
              <a:rPr sz="2400" u="sng" baseline="24305" dirty="0">
                <a:solidFill>
                  <a:srgbClr val="775F54"/>
                </a:solidFill>
                <a:uFill>
                  <a:solidFill>
                    <a:srgbClr val="775F54"/>
                  </a:solidFill>
                </a:uFill>
                <a:latin typeface="Tw Cen MT"/>
                <a:cs typeface="Tw Cen MT"/>
              </a:rPr>
              <a:t>a</a:t>
            </a:r>
            <a:r>
              <a:rPr sz="2400" baseline="2430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Fase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com  os correspondentes </a:t>
            </a:r>
            <a:r>
              <a:rPr sz="2400" spc="-25" dirty="0">
                <a:solidFill>
                  <a:srgbClr val="775F54"/>
                </a:solidFill>
                <a:latin typeface="Tw Cen MT"/>
                <a:cs typeface="Tw Cen MT"/>
              </a:rPr>
              <a:t>anexos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para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o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professor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e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entregar  arquivos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digitais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para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os </a:t>
            </a:r>
            <a:r>
              <a:rPr sz="2400" spc="5" dirty="0">
                <a:solidFill>
                  <a:srgbClr val="775F54"/>
                </a:solidFill>
                <a:latin typeface="Tw Cen MT"/>
                <a:cs typeface="Tw Cen MT"/>
              </a:rPr>
              <a:t>grupos</a:t>
            </a:r>
            <a:r>
              <a:rPr sz="2400" spc="1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400" spc="-15" dirty="0">
                <a:solidFill>
                  <a:srgbClr val="775F54"/>
                </a:solidFill>
                <a:latin typeface="Tw Cen MT"/>
                <a:cs typeface="Tw Cen MT"/>
              </a:rPr>
              <a:t>novos.</a:t>
            </a:r>
            <a:endParaRPr sz="24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700">
              <a:latin typeface="Times New Roman"/>
              <a:cs typeface="Times New Roman"/>
            </a:endParaRPr>
          </a:p>
          <a:p>
            <a:pPr marL="50800" marR="510540">
              <a:lnSpc>
                <a:spcPct val="100000"/>
              </a:lnSpc>
              <a:tabLst>
                <a:tab pos="3108960" algn="l"/>
              </a:tabLst>
            </a:pP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Os </a:t>
            </a:r>
            <a:r>
              <a:rPr sz="2400" spc="5" dirty="0">
                <a:solidFill>
                  <a:srgbClr val="775F54"/>
                </a:solidFill>
                <a:latin typeface="Tw Cen MT"/>
                <a:cs typeface="Tw Cen MT"/>
              </a:rPr>
              <a:t>grupos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novos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devem	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trazer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um relatório</a:t>
            </a:r>
            <a:r>
              <a:rPr sz="2400" spc="-8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digital, 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para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discussão na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próxima aula,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com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proposta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de  critérios de mérito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para avaliar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as soluções.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600200"/>
            <a:ext cx="1295400" cy="990600"/>
          </a:xfrm>
          <a:custGeom>
            <a:avLst/>
            <a:gdLst/>
            <a:ahLst/>
            <a:cxnLst/>
            <a:rect l="l" t="t" r="r" b="b"/>
            <a:pathLst>
              <a:path w="1295400" h="990600">
                <a:moveTo>
                  <a:pt x="0" y="990600"/>
                </a:moveTo>
                <a:lnTo>
                  <a:pt x="1295400" y="990600"/>
                </a:lnTo>
                <a:lnTo>
                  <a:pt x="1295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71600" y="1600200"/>
            <a:ext cx="7772400" cy="990600"/>
          </a:xfrm>
          <a:custGeom>
            <a:avLst/>
            <a:gdLst/>
            <a:ahLst/>
            <a:cxnLst/>
            <a:rect l="l" t="t" r="r" b="b"/>
            <a:pathLst>
              <a:path w="7772400" h="990600">
                <a:moveTo>
                  <a:pt x="0" y="990600"/>
                </a:moveTo>
                <a:lnTo>
                  <a:pt x="7772400" y="990600"/>
                </a:lnTo>
                <a:lnTo>
                  <a:pt x="7772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1152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50594" y="1715846"/>
            <a:ext cx="1783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FFFFFF"/>
                </a:solidFill>
              </a:rPr>
              <a:t>Aula</a:t>
            </a:r>
            <a:r>
              <a:rPr spc="-8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S7</a:t>
            </a:r>
          </a:p>
        </p:txBody>
      </p:sp>
      <p:sp>
        <p:nvSpPr>
          <p:cNvPr id="6" name="object 6"/>
          <p:cNvSpPr/>
          <p:nvPr/>
        </p:nvSpPr>
        <p:spPr>
          <a:xfrm>
            <a:off x="827582" y="2708871"/>
            <a:ext cx="7849234" cy="3888740"/>
          </a:xfrm>
          <a:custGeom>
            <a:avLst/>
            <a:gdLst/>
            <a:ahLst/>
            <a:cxnLst/>
            <a:rect l="l" t="t" r="r" b="b"/>
            <a:pathLst>
              <a:path w="7849234" h="3888740">
                <a:moveTo>
                  <a:pt x="0" y="3888486"/>
                </a:moveTo>
                <a:lnTo>
                  <a:pt x="7848854" y="3888486"/>
                </a:lnTo>
                <a:lnTo>
                  <a:pt x="7848854" y="0"/>
                </a:lnTo>
                <a:lnTo>
                  <a:pt x="0" y="0"/>
                </a:lnTo>
                <a:lnTo>
                  <a:pt x="0" y="38884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50594" y="2649508"/>
            <a:ext cx="6925945" cy="320167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800" b="1" spc="-40" dirty="0">
                <a:solidFill>
                  <a:srgbClr val="775F54"/>
                </a:solidFill>
                <a:latin typeface="Tw Cen MT"/>
                <a:cs typeface="Tw Cen MT"/>
              </a:rPr>
              <a:t>ROTEIRO </a:t>
            </a:r>
            <a:r>
              <a:rPr sz="2800" b="1" spc="-100" dirty="0">
                <a:solidFill>
                  <a:srgbClr val="775F54"/>
                </a:solidFill>
                <a:latin typeface="Tw Cen MT"/>
                <a:cs typeface="Tw Cen MT"/>
              </a:rPr>
              <a:t>DA </a:t>
            </a:r>
            <a:r>
              <a:rPr sz="2800" b="1" spc="-35" dirty="0">
                <a:solidFill>
                  <a:srgbClr val="775F54"/>
                </a:solidFill>
                <a:latin typeface="Tw Cen MT"/>
                <a:cs typeface="Tw Cen MT"/>
              </a:rPr>
              <a:t>AULA</a:t>
            </a:r>
            <a:r>
              <a:rPr sz="2800" b="1" spc="14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800" b="1" spc="-10" dirty="0">
                <a:solidFill>
                  <a:srgbClr val="775F54"/>
                </a:solidFill>
                <a:latin typeface="Tw Cen MT"/>
                <a:cs typeface="Tw Cen MT"/>
              </a:rPr>
              <a:t>S7</a:t>
            </a:r>
            <a:endParaRPr sz="28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2400" b="1" dirty="0">
                <a:solidFill>
                  <a:srgbClr val="775F54"/>
                </a:solidFill>
                <a:latin typeface="Tw Cen MT"/>
                <a:cs typeface="Tw Cen MT"/>
              </a:rPr>
              <a:t>Comentários </a:t>
            </a:r>
            <a:r>
              <a:rPr sz="2400" b="1" spc="5" dirty="0">
                <a:solidFill>
                  <a:srgbClr val="775F54"/>
                </a:solidFill>
                <a:latin typeface="Tw Cen MT"/>
                <a:cs typeface="Tw Cen MT"/>
              </a:rPr>
              <a:t>sobre </a:t>
            </a:r>
            <a:r>
              <a:rPr sz="2400" b="1" dirty="0">
                <a:solidFill>
                  <a:srgbClr val="775F54"/>
                </a:solidFill>
                <a:latin typeface="Tw Cen MT"/>
                <a:cs typeface="Tw Cen MT"/>
              </a:rPr>
              <a:t>a 2ª </a:t>
            </a:r>
            <a:r>
              <a:rPr sz="2400" b="1" spc="5" dirty="0">
                <a:solidFill>
                  <a:srgbClr val="775F54"/>
                </a:solidFill>
                <a:latin typeface="Tw Cen MT"/>
                <a:cs typeface="Tw Cen MT"/>
              </a:rPr>
              <a:t>fase </a:t>
            </a:r>
            <a:r>
              <a:rPr sz="2400" b="1" dirty="0">
                <a:solidFill>
                  <a:srgbClr val="775F54"/>
                </a:solidFill>
                <a:latin typeface="Tw Cen MT"/>
                <a:cs typeface="Tw Cen MT"/>
              </a:rPr>
              <a:t>do</a:t>
            </a:r>
            <a:r>
              <a:rPr sz="2400" b="1" spc="-4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400" b="1" dirty="0">
                <a:solidFill>
                  <a:srgbClr val="775F54"/>
                </a:solidFill>
                <a:latin typeface="Tw Cen MT"/>
                <a:cs typeface="Tw Cen MT"/>
              </a:rPr>
              <a:t>projeto</a:t>
            </a:r>
            <a:endParaRPr sz="2400">
              <a:latin typeface="Tw Cen MT"/>
              <a:cs typeface="Tw Cen MT"/>
            </a:endParaRPr>
          </a:p>
          <a:p>
            <a:pPr marL="203200" indent="-190500">
              <a:lnSpc>
                <a:spcPct val="100000"/>
              </a:lnSpc>
              <a:spcBef>
                <a:spcPts val="700"/>
              </a:spcBef>
              <a:buChar char="•"/>
              <a:tabLst>
                <a:tab pos="203200" algn="l"/>
              </a:tabLst>
            </a:pP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Definição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dos critérios de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avaliação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ou de</a:t>
            </a:r>
            <a:r>
              <a:rPr sz="2400" spc="-2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mérito.</a:t>
            </a:r>
            <a:endParaRPr sz="2400">
              <a:latin typeface="Tw Cen MT"/>
              <a:cs typeface="Tw Cen MT"/>
            </a:endParaRPr>
          </a:p>
          <a:p>
            <a:pPr marL="203200" marR="5080" indent="-203200">
              <a:lnSpc>
                <a:spcPct val="100000"/>
              </a:lnSpc>
              <a:spcBef>
                <a:spcPts val="710"/>
              </a:spcBef>
              <a:buChar char="•"/>
              <a:tabLst>
                <a:tab pos="203200" algn="l"/>
              </a:tabLst>
            </a:pPr>
            <a:r>
              <a:rPr sz="2400" spc="-15" dirty="0">
                <a:solidFill>
                  <a:srgbClr val="775F54"/>
                </a:solidFill>
                <a:latin typeface="Tw Cen MT"/>
                <a:cs typeface="Tw Cen MT"/>
              </a:rPr>
              <a:t>Avaliação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das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soluções e determinação de seus méritos  segundo os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critérios</a:t>
            </a:r>
            <a:r>
              <a:rPr sz="2400" spc="-30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adotados.</a:t>
            </a:r>
            <a:endParaRPr sz="2400">
              <a:latin typeface="Tw Cen MT"/>
              <a:cs typeface="Tw Cen MT"/>
            </a:endParaRPr>
          </a:p>
          <a:p>
            <a:pPr marL="203200" indent="-190500">
              <a:lnSpc>
                <a:spcPct val="100000"/>
              </a:lnSpc>
              <a:spcBef>
                <a:spcPts val="695"/>
              </a:spcBef>
              <a:buChar char="•"/>
              <a:tabLst>
                <a:tab pos="203200" algn="l"/>
              </a:tabLst>
            </a:pP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Escolha da solução</a:t>
            </a:r>
            <a:r>
              <a:rPr sz="2400" spc="-3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final.</a:t>
            </a:r>
            <a:endParaRPr sz="2400">
              <a:latin typeface="Tw Cen MT"/>
              <a:cs typeface="Tw Cen MT"/>
            </a:endParaRPr>
          </a:p>
          <a:p>
            <a:pPr marL="203200" indent="-190500">
              <a:lnSpc>
                <a:spcPct val="100000"/>
              </a:lnSpc>
              <a:spcBef>
                <a:spcPts val="700"/>
              </a:spcBef>
              <a:buChar char="•"/>
              <a:tabLst>
                <a:tab pos="203200" algn="l"/>
              </a:tabLst>
            </a:pP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Especificação da solução</a:t>
            </a:r>
            <a:r>
              <a:rPr sz="2400" spc="-2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final.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50032" y="720674"/>
            <a:ext cx="371030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32510" algn="l"/>
              </a:tabLst>
            </a:pPr>
            <a:r>
              <a:rPr sz="1600" spc="-5" dirty="0">
                <a:latin typeface="Arial"/>
                <a:cs typeface="Arial"/>
              </a:rPr>
              <a:t>0313101	Introdução à Engenharia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600200"/>
            <a:ext cx="1295400" cy="990600"/>
          </a:xfrm>
          <a:custGeom>
            <a:avLst/>
            <a:gdLst/>
            <a:ahLst/>
            <a:cxnLst/>
            <a:rect l="l" t="t" r="r" b="b"/>
            <a:pathLst>
              <a:path w="1295400" h="990600">
                <a:moveTo>
                  <a:pt x="0" y="990600"/>
                </a:moveTo>
                <a:lnTo>
                  <a:pt x="1295400" y="990600"/>
                </a:lnTo>
                <a:lnTo>
                  <a:pt x="1295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71600" y="1600200"/>
            <a:ext cx="7772400" cy="990600"/>
          </a:xfrm>
          <a:custGeom>
            <a:avLst/>
            <a:gdLst/>
            <a:ahLst/>
            <a:cxnLst/>
            <a:rect l="l" t="t" r="r" b="b"/>
            <a:pathLst>
              <a:path w="7772400" h="990600">
                <a:moveTo>
                  <a:pt x="0" y="990600"/>
                </a:moveTo>
                <a:lnTo>
                  <a:pt x="7772400" y="990600"/>
                </a:lnTo>
                <a:lnTo>
                  <a:pt x="7772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3564" y="2590749"/>
            <a:ext cx="7489190" cy="3888740"/>
          </a:xfrm>
          <a:custGeom>
            <a:avLst/>
            <a:gdLst/>
            <a:ahLst/>
            <a:cxnLst/>
            <a:rect l="l" t="t" r="r" b="b"/>
            <a:pathLst>
              <a:path w="7489190" h="3888740">
                <a:moveTo>
                  <a:pt x="0" y="3888486"/>
                </a:moveTo>
                <a:lnTo>
                  <a:pt x="7488808" y="3888486"/>
                </a:lnTo>
                <a:lnTo>
                  <a:pt x="7488808" y="0"/>
                </a:lnTo>
                <a:lnTo>
                  <a:pt x="0" y="0"/>
                </a:lnTo>
                <a:lnTo>
                  <a:pt x="0" y="38884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1152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50594" y="1715846"/>
            <a:ext cx="1783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Aula</a:t>
            </a:r>
            <a:r>
              <a:rPr spc="-80" dirty="0"/>
              <a:t> </a:t>
            </a:r>
            <a:r>
              <a:rPr dirty="0"/>
              <a:t>S7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45286" y="2673144"/>
            <a:ext cx="7019290" cy="358394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95"/>
              </a:spcBef>
            </a:pPr>
            <a:r>
              <a:rPr sz="2400" b="1" dirty="0">
                <a:solidFill>
                  <a:srgbClr val="775F54"/>
                </a:solidFill>
                <a:latin typeface="Tw Cen MT"/>
                <a:cs typeface="Tw Cen MT"/>
              </a:rPr>
              <a:t>Definição de critérios de</a:t>
            </a:r>
            <a:r>
              <a:rPr sz="2400" b="1" spc="-30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400" b="1" spc="-5" dirty="0">
                <a:solidFill>
                  <a:srgbClr val="775F54"/>
                </a:solidFill>
                <a:latin typeface="Tw Cen MT"/>
                <a:cs typeface="Tw Cen MT"/>
              </a:rPr>
              <a:t>avaliação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.</a:t>
            </a:r>
            <a:endParaRPr sz="2400">
              <a:latin typeface="Tw Cen MT"/>
              <a:cs typeface="Tw Cen MT"/>
            </a:endParaRPr>
          </a:p>
          <a:p>
            <a:pPr marL="12700" marR="30480" algn="just">
              <a:lnSpc>
                <a:spcPct val="100000"/>
              </a:lnSpc>
              <a:spcBef>
                <a:spcPts val="700"/>
              </a:spcBef>
              <a:buChar char="•"/>
              <a:tabLst>
                <a:tab pos="203835" algn="l"/>
              </a:tabLst>
            </a:pP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Em casa, cada </a:t>
            </a:r>
            <a:r>
              <a:rPr sz="2400" spc="5" dirty="0">
                <a:solidFill>
                  <a:srgbClr val="775F54"/>
                </a:solidFill>
                <a:latin typeface="Tw Cen MT"/>
                <a:cs typeface="Tw Cen MT"/>
              </a:rPr>
              <a:t>grupo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fez uma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primeira lista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de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critérios  de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avaliação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das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soluções;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cada </a:t>
            </a:r>
            <a:r>
              <a:rPr sz="2400" spc="5" dirty="0">
                <a:solidFill>
                  <a:srgbClr val="775F54"/>
                </a:solidFill>
                <a:latin typeface="Tw Cen MT"/>
                <a:cs typeface="Tw Cen MT"/>
              </a:rPr>
              <a:t>grupo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pode ler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ou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listar 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no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quadro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os critérios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 propostos.</a:t>
            </a:r>
            <a:endParaRPr sz="2400">
              <a:latin typeface="Tw Cen MT"/>
              <a:cs typeface="Tw Cen MT"/>
            </a:endParaRPr>
          </a:p>
          <a:p>
            <a:pPr marL="12700" marR="5080">
              <a:lnSpc>
                <a:spcPct val="100000"/>
              </a:lnSpc>
              <a:spcBef>
                <a:spcPts val="695"/>
              </a:spcBef>
              <a:buChar char="•"/>
              <a:tabLst>
                <a:tab pos="203200" algn="l"/>
              </a:tabLst>
            </a:pP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Discussão com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toda </a:t>
            </a:r>
            <a:r>
              <a:rPr sz="2400" spc="10" dirty="0">
                <a:solidFill>
                  <a:srgbClr val="775F54"/>
                </a:solidFill>
                <a:latin typeface="Tw Cen MT"/>
                <a:cs typeface="Tw Cen MT"/>
              </a:rPr>
              <a:t>turma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sobre os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critérios,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verificando 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a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aplicabilidade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face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aos dados disponíveis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e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às  limitações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de conhecimento técnico dos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alunos.</a:t>
            </a:r>
            <a:r>
              <a:rPr sz="2400" spc="-90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Questionar  se os critérios são suficientes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para avaliar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as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alternativas 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existentes para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cada uso final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considerado.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50032" y="720674"/>
            <a:ext cx="371030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32510" algn="l"/>
              </a:tabLst>
            </a:pPr>
            <a:r>
              <a:rPr sz="1600" spc="-5" dirty="0">
                <a:latin typeface="Arial"/>
                <a:cs typeface="Arial"/>
              </a:rPr>
              <a:t>0313101	Introdução à Engenharia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4000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0" y="1143000"/>
                </a:moveTo>
                <a:lnTo>
                  <a:pt x="9144000" y="1143000"/>
                </a:lnTo>
                <a:lnTo>
                  <a:pt x="91440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600200"/>
            <a:ext cx="1295400" cy="990600"/>
          </a:xfrm>
          <a:custGeom>
            <a:avLst/>
            <a:gdLst/>
            <a:ahLst/>
            <a:cxnLst/>
            <a:rect l="l" t="t" r="r" b="b"/>
            <a:pathLst>
              <a:path w="1295400" h="990600">
                <a:moveTo>
                  <a:pt x="0" y="990600"/>
                </a:moveTo>
                <a:lnTo>
                  <a:pt x="1295400" y="990600"/>
                </a:lnTo>
                <a:lnTo>
                  <a:pt x="1295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600200"/>
            <a:ext cx="1295400" cy="990600"/>
          </a:xfrm>
          <a:custGeom>
            <a:avLst/>
            <a:gdLst/>
            <a:ahLst/>
            <a:cxnLst/>
            <a:rect l="l" t="t" r="r" b="b"/>
            <a:pathLst>
              <a:path w="1295400" h="990600">
                <a:moveTo>
                  <a:pt x="0" y="990600"/>
                </a:moveTo>
                <a:lnTo>
                  <a:pt x="1295400" y="990600"/>
                </a:lnTo>
                <a:lnTo>
                  <a:pt x="1295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1600" y="1600200"/>
            <a:ext cx="7772400" cy="990600"/>
          </a:xfrm>
          <a:custGeom>
            <a:avLst/>
            <a:gdLst/>
            <a:ahLst/>
            <a:cxnLst/>
            <a:rect l="l" t="t" r="r" b="b"/>
            <a:pathLst>
              <a:path w="7772400" h="990600">
                <a:moveTo>
                  <a:pt x="0" y="990600"/>
                </a:moveTo>
                <a:lnTo>
                  <a:pt x="7772400" y="990600"/>
                </a:lnTo>
                <a:lnTo>
                  <a:pt x="7772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1555" y="3038436"/>
            <a:ext cx="8281034" cy="3270885"/>
          </a:xfrm>
          <a:custGeom>
            <a:avLst/>
            <a:gdLst/>
            <a:ahLst/>
            <a:cxnLst/>
            <a:rect l="l" t="t" r="r" b="b"/>
            <a:pathLst>
              <a:path w="8281034" h="3270885">
                <a:moveTo>
                  <a:pt x="0" y="3270885"/>
                </a:moveTo>
                <a:lnTo>
                  <a:pt x="8280908" y="3270885"/>
                </a:lnTo>
                <a:lnTo>
                  <a:pt x="8280908" y="0"/>
                </a:lnTo>
                <a:lnTo>
                  <a:pt x="0" y="0"/>
                </a:lnTo>
                <a:lnTo>
                  <a:pt x="0" y="32708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39673" y="3365119"/>
            <a:ext cx="8147050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765" marR="233679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05765" algn="l"/>
                <a:tab pos="406400" algn="l"/>
              </a:tabLst>
            </a:pPr>
            <a:r>
              <a:rPr sz="2400" spc="-25" dirty="0">
                <a:latin typeface="Tw Cen MT"/>
                <a:cs typeface="Tw Cen MT"/>
              </a:rPr>
              <a:t>Podem </a:t>
            </a:r>
            <a:r>
              <a:rPr sz="2400" dirty="0">
                <a:latin typeface="Tw Cen MT"/>
                <a:cs typeface="Tw Cen MT"/>
              </a:rPr>
              <a:t>ser </a:t>
            </a:r>
            <a:r>
              <a:rPr sz="2400" spc="-10" dirty="0">
                <a:latin typeface="Tw Cen MT"/>
                <a:cs typeface="Tw Cen MT"/>
              </a:rPr>
              <a:t>sugeridos </a:t>
            </a:r>
            <a:r>
              <a:rPr sz="2400" dirty="0">
                <a:latin typeface="Tw Cen MT"/>
                <a:cs typeface="Tw Cen MT"/>
              </a:rPr>
              <a:t>alguns critérios de </a:t>
            </a:r>
            <a:r>
              <a:rPr sz="2400" spc="-10" dirty="0">
                <a:latin typeface="Tw Cen MT"/>
                <a:cs typeface="Tw Cen MT"/>
              </a:rPr>
              <a:t>avaliação </a:t>
            </a:r>
            <a:r>
              <a:rPr sz="2400" spc="-5" dirty="0">
                <a:latin typeface="Tw Cen MT"/>
                <a:cs typeface="Tw Cen MT"/>
              </a:rPr>
              <a:t>específicos.  Fazer </a:t>
            </a:r>
            <a:r>
              <a:rPr sz="2400" dirty="0">
                <a:latin typeface="Tw Cen MT"/>
                <a:cs typeface="Tw Cen MT"/>
              </a:rPr>
              <a:t>uma </a:t>
            </a:r>
            <a:r>
              <a:rPr sz="2400" spc="-5" dirty="0">
                <a:latin typeface="Tw Cen MT"/>
                <a:cs typeface="Tw Cen MT"/>
              </a:rPr>
              <a:t>definição inicial </a:t>
            </a:r>
            <a:r>
              <a:rPr sz="2400" dirty="0">
                <a:latin typeface="Tw Cen MT"/>
                <a:cs typeface="Tw Cen MT"/>
              </a:rPr>
              <a:t>dos </a:t>
            </a:r>
            <a:r>
              <a:rPr sz="2400" spc="-5" dirty="0">
                <a:latin typeface="Tw Cen MT"/>
                <a:cs typeface="Tw Cen MT"/>
              </a:rPr>
              <a:t>critérios </a:t>
            </a:r>
            <a:r>
              <a:rPr sz="2400" dirty="0">
                <a:latin typeface="Tw Cen MT"/>
                <a:cs typeface="Tw Cen MT"/>
              </a:rPr>
              <a:t>de mérito que serão  </a:t>
            </a:r>
            <a:r>
              <a:rPr sz="2400" spc="-5" dirty="0">
                <a:latin typeface="Tw Cen MT"/>
                <a:cs typeface="Tw Cen MT"/>
              </a:rPr>
              <a:t>usados </a:t>
            </a:r>
            <a:r>
              <a:rPr sz="2400" dirty="0">
                <a:latin typeface="Tw Cen MT"/>
                <a:cs typeface="Tw Cen MT"/>
              </a:rPr>
              <a:t>na </a:t>
            </a:r>
            <a:r>
              <a:rPr sz="2400" spc="-10" dirty="0">
                <a:latin typeface="Tw Cen MT"/>
                <a:cs typeface="Tw Cen MT"/>
              </a:rPr>
              <a:t>avaliação </a:t>
            </a:r>
            <a:r>
              <a:rPr sz="2400" spc="-5" dirty="0">
                <a:latin typeface="Tw Cen MT"/>
                <a:cs typeface="Tw Cen MT"/>
              </a:rPr>
              <a:t>das</a:t>
            </a:r>
            <a:r>
              <a:rPr sz="2400" spc="2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soluções.</a:t>
            </a:r>
            <a:endParaRPr sz="2400">
              <a:latin typeface="Tw Cen MT"/>
              <a:cs typeface="Tw Cen MT"/>
            </a:endParaRPr>
          </a:p>
          <a:p>
            <a:pPr marL="405765" marR="1279525" indent="-342900">
              <a:lnSpc>
                <a:spcPct val="100000"/>
              </a:lnSpc>
              <a:buFont typeface="Arial"/>
              <a:buChar char="•"/>
              <a:tabLst>
                <a:tab pos="405765" algn="l"/>
                <a:tab pos="406400" algn="l"/>
              </a:tabLst>
            </a:pPr>
            <a:r>
              <a:rPr sz="2400" spc="-5" dirty="0">
                <a:latin typeface="Tw Cen MT"/>
                <a:cs typeface="Tw Cen MT"/>
              </a:rPr>
              <a:t>Considerar </a:t>
            </a:r>
            <a:r>
              <a:rPr sz="2400" dirty="0">
                <a:latin typeface="Tw Cen MT"/>
                <a:cs typeface="Tw Cen MT"/>
              </a:rPr>
              <a:t>os aspectos </a:t>
            </a:r>
            <a:r>
              <a:rPr sz="2400" spc="-5" dirty="0">
                <a:latin typeface="Tw Cen MT"/>
                <a:cs typeface="Tw Cen MT"/>
              </a:rPr>
              <a:t>técnicos, econômicos, </a:t>
            </a:r>
            <a:r>
              <a:rPr sz="2400" dirty="0">
                <a:latin typeface="Tw Cen MT"/>
                <a:cs typeface="Tw Cen MT"/>
              </a:rPr>
              <a:t>sociais</a:t>
            </a:r>
            <a:r>
              <a:rPr sz="2400" spc="-8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e  </a:t>
            </a:r>
            <a:r>
              <a:rPr sz="2400" spc="-5" dirty="0">
                <a:latin typeface="Tw Cen MT"/>
                <a:cs typeface="Tw Cen MT"/>
              </a:rPr>
              <a:t>ambientais.</a:t>
            </a:r>
            <a:endParaRPr sz="2400">
              <a:latin typeface="Tw Cen MT"/>
              <a:cs typeface="Tw Cen MT"/>
            </a:endParaRPr>
          </a:p>
          <a:p>
            <a:pPr marL="4064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05765" algn="l"/>
                <a:tab pos="406400" algn="l"/>
              </a:tabLst>
            </a:pPr>
            <a:r>
              <a:rPr sz="2400" spc="-20" dirty="0">
                <a:latin typeface="Tw Cen MT"/>
                <a:cs typeface="Tw Cen MT"/>
              </a:rPr>
              <a:t>Trabalhar </a:t>
            </a:r>
            <a:r>
              <a:rPr sz="2400" dirty="0">
                <a:latin typeface="Tw Cen MT"/>
                <a:cs typeface="Tw Cen MT"/>
              </a:rPr>
              <a:t>em </a:t>
            </a:r>
            <a:r>
              <a:rPr sz="2400" spc="-5" dirty="0">
                <a:latin typeface="Tw Cen MT"/>
                <a:cs typeface="Tw Cen MT"/>
              </a:rPr>
              <a:t>grupos, </a:t>
            </a:r>
            <a:r>
              <a:rPr sz="2400" dirty="0">
                <a:latin typeface="Tw Cen MT"/>
                <a:cs typeface="Tw Cen MT"/>
              </a:rPr>
              <a:t>segundo a </a:t>
            </a:r>
            <a:r>
              <a:rPr sz="2400" spc="-15" dirty="0">
                <a:latin typeface="Tw Cen MT"/>
                <a:cs typeface="Tw Cen MT"/>
              </a:rPr>
              <a:t>nova </a:t>
            </a:r>
            <a:r>
              <a:rPr sz="2400" spc="-5" dirty="0">
                <a:latin typeface="Tw Cen MT"/>
                <a:cs typeface="Tw Cen MT"/>
              </a:rPr>
              <a:t>formação definida</a:t>
            </a:r>
            <a:r>
              <a:rPr sz="2400" spc="45" dirty="0">
                <a:latin typeface="Tw Cen MT"/>
                <a:cs typeface="Tw Cen MT"/>
              </a:rPr>
              <a:t> </a:t>
            </a:r>
            <a:r>
              <a:rPr sz="2400" spc="-10" dirty="0">
                <a:latin typeface="Tw Cen MT"/>
                <a:cs typeface="Tw Cen MT"/>
              </a:rPr>
              <a:t>para</a:t>
            </a:r>
            <a:endParaRPr sz="2400">
              <a:latin typeface="Tw Cen MT"/>
              <a:cs typeface="Tw Cen MT"/>
            </a:endParaRPr>
          </a:p>
          <a:p>
            <a:pPr marL="405765">
              <a:lnSpc>
                <a:spcPct val="100000"/>
              </a:lnSpc>
            </a:pPr>
            <a:r>
              <a:rPr sz="2400" dirty="0">
                <a:latin typeface="Tw Cen MT"/>
                <a:cs typeface="Tw Cen MT"/>
              </a:rPr>
              <a:t>a </a:t>
            </a:r>
            <a:r>
              <a:rPr sz="2400" spc="-5" dirty="0">
                <a:latin typeface="Tw Cen MT"/>
                <a:cs typeface="Tw Cen MT"/>
              </a:rPr>
              <a:t>2</a:t>
            </a:r>
            <a:r>
              <a:rPr sz="2400" u="sng" spc="-7" baseline="24305" dirty="0">
                <a:uFill>
                  <a:solidFill>
                    <a:srgbClr val="000000"/>
                  </a:solidFill>
                </a:uFill>
                <a:latin typeface="Tw Cen MT"/>
                <a:cs typeface="Tw Cen MT"/>
              </a:rPr>
              <a:t>a</a:t>
            </a:r>
            <a:r>
              <a:rPr sz="2400" spc="322" baseline="24305" dirty="0">
                <a:latin typeface="Tw Cen MT"/>
                <a:cs typeface="Tw Cen MT"/>
              </a:rPr>
              <a:t> </a:t>
            </a:r>
            <a:r>
              <a:rPr sz="2400" spc="-10" dirty="0">
                <a:latin typeface="Tw Cen MT"/>
                <a:cs typeface="Tw Cen MT"/>
              </a:rPr>
              <a:t>Fase.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0"/>
            <a:ext cx="9144000" cy="1152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rgbClr val="93B6D2"/>
          </a:solidFill>
        </p:spPr>
        <p:txBody>
          <a:bodyPr vert="horz" wrap="square" lIns="0" tIns="1289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15"/>
              </a:spcBef>
            </a:pPr>
            <a:r>
              <a:rPr dirty="0"/>
              <a:t>Aula</a:t>
            </a:r>
            <a:r>
              <a:rPr spc="-5" dirty="0"/>
              <a:t> </a:t>
            </a:r>
            <a:r>
              <a:rPr dirty="0"/>
              <a:t>S7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550032" y="720674"/>
            <a:ext cx="371030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32510" algn="l"/>
              </a:tabLst>
            </a:pPr>
            <a:r>
              <a:rPr sz="1600" spc="-5" dirty="0">
                <a:latin typeface="Arial"/>
                <a:cs typeface="Arial"/>
              </a:rPr>
              <a:t>0313101	Introdução à Engenharia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600200"/>
            <a:ext cx="1295400" cy="990600"/>
          </a:xfrm>
          <a:custGeom>
            <a:avLst/>
            <a:gdLst/>
            <a:ahLst/>
            <a:cxnLst/>
            <a:rect l="l" t="t" r="r" b="b"/>
            <a:pathLst>
              <a:path w="1295400" h="990600">
                <a:moveTo>
                  <a:pt x="0" y="990600"/>
                </a:moveTo>
                <a:lnTo>
                  <a:pt x="1295400" y="990600"/>
                </a:lnTo>
                <a:lnTo>
                  <a:pt x="1295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71600" y="1600200"/>
            <a:ext cx="7772400" cy="990600"/>
          </a:xfrm>
          <a:custGeom>
            <a:avLst/>
            <a:gdLst/>
            <a:ahLst/>
            <a:cxnLst/>
            <a:rect l="l" t="t" r="r" b="b"/>
            <a:pathLst>
              <a:path w="7772400" h="990600">
                <a:moveTo>
                  <a:pt x="0" y="990600"/>
                </a:moveTo>
                <a:lnTo>
                  <a:pt x="7772400" y="990600"/>
                </a:lnTo>
                <a:lnTo>
                  <a:pt x="7772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15618" y="2708871"/>
            <a:ext cx="7560945" cy="3024505"/>
          </a:xfrm>
          <a:custGeom>
            <a:avLst/>
            <a:gdLst/>
            <a:ahLst/>
            <a:cxnLst/>
            <a:rect l="l" t="t" r="r" b="b"/>
            <a:pathLst>
              <a:path w="7560945" h="3024504">
                <a:moveTo>
                  <a:pt x="0" y="3024378"/>
                </a:moveTo>
                <a:lnTo>
                  <a:pt x="7560817" y="3024378"/>
                </a:lnTo>
                <a:lnTo>
                  <a:pt x="7560817" y="0"/>
                </a:lnTo>
                <a:lnTo>
                  <a:pt x="0" y="0"/>
                </a:lnTo>
                <a:lnTo>
                  <a:pt x="0" y="30243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1152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50594" y="1715846"/>
            <a:ext cx="1783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Aula</a:t>
            </a:r>
            <a:r>
              <a:rPr spc="-80" dirty="0"/>
              <a:t> </a:t>
            </a:r>
            <a:r>
              <a:rPr dirty="0"/>
              <a:t>S7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50594" y="2760090"/>
            <a:ext cx="6795770" cy="276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775F54"/>
                </a:solidFill>
                <a:latin typeface="Tw Cen MT"/>
                <a:cs typeface="Tw Cen MT"/>
              </a:rPr>
              <a:t>Procedimento </a:t>
            </a:r>
            <a:r>
              <a:rPr sz="2400" b="1" spc="5" dirty="0">
                <a:solidFill>
                  <a:srgbClr val="775F54"/>
                </a:solidFill>
                <a:latin typeface="Tw Cen MT"/>
                <a:cs typeface="Tw Cen MT"/>
              </a:rPr>
              <a:t>para </a:t>
            </a:r>
            <a:r>
              <a:rPr sz="2400" b="1" dirty="0">
                <a:solidFill>
                  <a:srgbClr val="775F54"/>
                </a:solidFill>
                <a:latin typeface="Tw Cen MT"/>
                <a:cs typeface="Tw Cen MT"/>
              </a:rPr>
              <a:t>determinar o </a:t>
            </a:r>
            <a:r>
              <a:rPr sz="2400" b="1" spc="-5" dirty="0">
                <a:solidFill>
                  <a:srgbClr val="775F54"/>
                </a:solidFill>
                <a:latin typeface="Tw Cen MT"/>
                <a:cs typeface="Tw Cen MT"/>
              </a:rPr>
              <a:t>mérito das</a:t>
            </a:r>
            <a:r>
              <a:rPr sz="2400" b="1" spc="-20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400" b="1" spc="-5" dirty="0">
                <a:solidFill>
                  <a:srgbClr val="775F54"/>
                </a:solidFill>
                <a:latin typeface="Tw Cen MT"/>
                <a:cs typeface="Tw Cen MT"/>
              </a:rPr>
              <a:t>soluções</a:t>
            </a:r>
            <a:endParaRPr sz="24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Discutir:</a:t>
            </a:r>
            <a:endParaRPr sz="2400">
              <a:latin typeface="Tw Cen MT"/>
              <a:cs typeface="Tw Cen MT"/>
            </a:endParaRPr>
          </a:p>
          <a:p>
            <a:pPr marL="12700" marR="274320">
              <a:lnSpc>
                <a:spcPct val="100000"/>
              </a:lnSpc>
              <a:spcBef>
                <a:spcPts val="695"/>
              </a:spcBef>
              <a:buAutoNum type="alphaLcParenR"/>
              <a:tabLst>
                <a:tab pos="347980" algn="l"/>
              </a:tabLst>
            </a:pP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a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uniformização das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escalas de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valores relativas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a  diferentes</a:t>
            </a:r>
            <a:r>
              <a:rPr sz="2400" spc="-1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critérios;</a:t>
            </a:r>
            <a:endParaRPr sz="2400">
              <a:latin typeface="Tw Cen MT"/>
              <a:cs typeface="Tw Cen MT"/>
            </a:endParaRPr>
          </a:p>
          <a:p>
            <a:pPr marL="12700" marR="5080">
              <a:lnSpc>
                <a:spcPct val="100000"/>
              </a:lnSpc>
              <a:spcBef>
                <a:spcPts val="700"/>
              </a:spcBef>
              <a:buAutoNum type="alphaLcParenR"/>
              <a:tabLst>
                <a:tab pos="347345" algn="l"/>
              </a:tabLst>
            </a:pP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a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escala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de importância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dos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critérios e atribuição de  pesos a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cada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um,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para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determinação do mérito das 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soluções.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50032" y="720674"/>
            <a:ext cx="371030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32510" algn="l"/>
              </a:tabLst>
            </a:pPr>
            <a:r>
              <a:rPr sz="1600" spc="-5" dirty="0">
                <a:latin typeface="Arial"/>
                <a:cs typeface="Arial"/>
              </a:rPr>
              <a:t>0313101	Introdução à Engenharia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600200"/>
            <a:ext cx="1295400" cy="990600"/>
          </a:xfrm>
          <a:custGeom>
            <a:avLst/>
            <a:gdLst/>
            <a:ahLst/>
            <a:cxnLst/>
            <a:rect l="l" t="t" r="r" b="b"/>
            <a:pathLst>
              <a:path w="1295400" h="990600">
                <a:moveTo>
                  <a:pt x="0" y="990600"/>
                </a:moveTo>
                <a:lnTo>
                  <a:pt x="1295400" y="990600"/>
                </a:lnTo>
                <a:lnTo>
                  <a:pt x="1295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71600" y="1600200"/>
            <a:ext cx="7772400" cy="990600"/>
          </a:xfrm>
          <a:custGeom>
            <a:avLst/>
            <a:gdLst/>
            <a:ahLst/>
            <a:cxnLst/>
            <a:rect l="l" t="t" r="r" b="b"/>
            <a:pathLst>
              <a:path w="7772400" h="990600">
                <a:moveTo>
                  <a:pt x="0" y="990600"/>
                </a:moveTo>
                <a:lnTo>
                  <a:pt x="7772400" y="990600"/>
                </a:lnTo>
                <a:lnTo>
                  <a:pt x="7772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43609" y="2708871"/>
            <a:ext cx="7633334" cy="3312795"/>
          </a:xfrm>
          <a:custGeom>
            <a:avLst/>
            <a:gdLst/>
            <a:ahLst/>
            <a:cxnLst/>
            <a:rect l="l" t="t" r="r" b="b"/>
            <a:pathLst>
              <a:path w="7633334" h="3312795">
                <a:moveTo>
                  <a:pt x="0" y="3312414"/>
                </a:moveTo>
                <a:lnTo>
                  <a:pt x="7632827" y="3312414"/>
                </a:lnTo>
                <a:lnTo>
                  <a:pt x="7632827" y="0"/>
                </a:lnTo>
                <a:lnTo>
                  <a:pt x="0" y="0"/>
                </a:lnTo>
                <a:lnTo>
                  <a:pt x="0" y="331241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1152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50594" y="1715846"/>
            <a:ext cx="1783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Aula</a:t>
            </a:r>
            <a:r>
              <a:rPr spc="-80" dirty="0"/>
              <a:t> </a:t>
            </a:r>
            <a:r>
              <a:rPr dirty="0"/>
              <a:t>S7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50594" y="2671837"/>
            <a:ext cx="6844665" cy="321754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2400" b="1" spc="-5" dirty="0">
                <a:solidFill>
                  <a:srgbClr val="775F54"/>
                </a:solidFill>
                <a:latin typeface="Tw Cen MT"/>
                <a:cs typeface="Tw Cen MT"/>
              </a:rPr>
              <a:t>Consolidação dos</a:t>
            </a:r>
            <a:r>
              <a:rPr sz="2400" b="1" dirty="0">
                <a:solidFill>
                  <a:srgbClr val="775F54"/>
                </a:solidFill>
                <a:latin typeface="Tw Cen MT"/>
                <a:cs typeface="Tw Cen MT"/>
              </a:rPr>
              <a:t> critérios</a:t>
            </a:r>
            <a:endParaRPr sz="2400">
              <a:latin typeface="Tw Cen MT"/>
              <a:cs typeface="Tw Cen MT"/>
            </a:endParaRPr>
          </a:p>
          <a:p>
            <a:pPr marL="12700" marR="424180">
              <a:lnSpc>
                <a:spcPct val="100000"/>
              </a:lnSpc>
              <a:spcBef>
                <a:spcPts val="695"/>
              </a:spcBef>
              <a:buChar char="•"/>
              <a:tabLst>
                <a:tab pos="203835" algn="l"/>
              </a:tabLst>
            </a:pP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Cada </a:t>
            </a:r>
            <a:r>
              <a:rPr sz="2400" spc="5" dirty="0">
                <a:solidFill>
                  <a:srgbClr val="775F54"/>
                </a:solidFill>
                <a:latin typeface="Tw Cen MT"/>
                <a:cs typeface="Tw Cen MT"/>
              </a:rPr>
              <a:t>grupo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revê os critérios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propostos,</a:t>
            </a:r>
            <a:r>
              <a:rPr sz="2400" spc="-80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eliminando 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aqueles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que não se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aplicam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e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acrescentando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outros  julgados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pertinentes.</a:t>
            </a:r>
            <a:endParaRPr sz="2400">
              <a:latin typeface="Tw Cen MT"/>
              <a:cs typeface="Tw Cen MT"/>
            </a:endParaRPr>
          </a:p>
          <a:p>
            <a:pPr marL="12700" marR="5080">
              <a:lnSpc>
                <a:spcPct val="100000"/>
              </a:lnSpc>
              <a:spcBef>
                <a:spcPts val="700"/>
              </a:spcBef>
              <a:buChar char="•"/>
              <a:tabLst>
                <a:tab pos="203200" algn="l"/>
              </a:tabLst>
            </a:pP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Em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seguida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os </a:t>
            </a:r>
            <a:r>
              <a:rPr sz="2400" spc="5" dirty="0">
                <a:solidFill>
                  <a:srgbClr val="775F54"/>
                </a:solidFill>
                <a:latin typeface="Tw Cen MT"/>
                <a:cs typeface="Tw Cen MT"/>
              </a:rPr>
              <a:t>grupos </a:t>
            </a:r>
            <a:r>
              <a:rPr sz="2400" spc="-15" dirty="0">
                <a:solidFill>
                  <a:srgbClr val="775F54"/>
                </a:solidFill>
                <a:latin typeface="Tw Cen MT"/>
                <a:cs typeface="Tw Cen MT"/>
              </a:rPr>
              <a:t>devem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estabelecer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uma 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hierarquia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entre os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critérios,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atribuindo a cada um</a:t>
            </a:r>
            <a:r>
              <a:rPr sz="2400" spc="-120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deles  um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peso associado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à sua importância na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definição da 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solução.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50032" y="720674"/>
            <a:ext cx="371030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32510" algn="l"/>
              </a:tabLst>
            </a:pPr>
            <a:r>
              <a:rPr sz="1600" spc="-5" dirty="0">
                <a:latin typeface="Arial"/>
                <a:cs typeface="Arial"/>
              </a:rPr>
              <a:t>0313101	Introdução à Engenharia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600200"/>
            <a:ext cx="1295400" cy="990600"/>
          </a:xfrm>
          <a:custGeom>
            <a:avLst/>
            <a:gdLst/>
            <a:ahLst/>
            <a:cxnLst/>
            <a:rect l="l" t="t" r="r" b="b"/>
            <a:pathLst>
              <a:path w="1295400" h="990600">
                <a:moveTo>
                  <a:pt x="0" y="990600"/>
                </a:moveTo>
                <a:lnTo>
                  <a:pt x="1295400" y="990600"/>
                </a:lnTo>
                <a:lnTo>
                  <a:pt x="1295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71600" y="1600200"/>
            <a:ext cx="7772400" cy="990600"/>
          </a:xfrm>
          <a:custGeom>
            <a:avLst/>
            <a:gdLst/>
            <a:ahLst/>
            <a:cxnLst/>
            <a:rect l="l" t="t" r="r" b="b"/>
            <a:pathLst>
              <a:path w="7772400" h="990600">
                <a:moveTo>
                  <a:pt x="0" y="990600"/>
                </a:moveTo>
                <a:lnTo>
                  <a:pt x="7772400" y="990600"/>
                </a:lnTo>
                <a:lnTo>
                  <a:pt x="7772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87627" y="2708871"/>
            <a:ext cx="7489190" cy="3816985"/>
          </a:xfrm>
          <a:custGeom>
            <a:avLst/>
            <a:gdLst/>
            <a:ahLst/>
            <a:cxnLst/>
            <a:rect l="l" t="t" r="r" b="b"/>
            <a:pathLst>
              <a:path w="7489190" h="3816984">
                <a:moveTo>
                  <a:pt x="0" y="3816477"/>
                </a:moveTo>
                <a:lnTo>
                  <a:pt x="7488808" y="3816477"/>
                </a:lnTo>
                <a:lnTo>
                  <a:pt x="7488808" y="0"/>
                </a:lnTo>
                <a:lnTo>
                  <a:pt x="0" y="0"/>
                </a:lnTo>
                <a:lnTo>
                  <a:pt x="0" y="38164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1152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50594" y="1715846"/>
            <a:ext cx="1783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Aula</a:t>
            </a:r>
            <a:r>
              <a:rPr spc="-80" dirty="0"/>
              <a:t> </a:t>
            </a:r>
            <a:r>
              <a:rPr dirty="0"/>
              <a:t>S7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50594" y="2671837"/>
            <a:ext cx="6804659" cy="349504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2400" b="1" spc="-5" dirty="0">
                <a:solidFill>
                  <a:srgbClr val="775F54"/>
                </a:solidFill>
                <a:latin typeface="Tw Cen MT"/>
                <a:cs typeface="Tw Cen MT"/>
              </a:rPr>
              <a:t>Simulação da </a:t>
            </a:r>
            <a:r>
              <a:rPr sz="2400" b="1" dirty="0">
                <a:solidFill>
                  <a:srgbClr val="775F54"/>
                </a:solidFill>
                <a:latin typeface="Tw Cen MT"/>
                <a:cs typeface="Tw Cen MT"/>
              </a:rPr>
              <a:t>escolha da</a:t>
            </a:r>
            <a:r>
              <a:rPr sz="2400" b="1" spc="-15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400" b="1" spc="-5" dirty="0">
                <a:solidFill>
                  <a:srgbClr val="775F54"/>
                </a:solidFill>
                <a:latin typeface="Tw Cen MT"/>
                <a:cs typeface="Tw Cen MT"/>
              </a:rPr>
              <a:t>solução</a:t>
            </a:r>
            <a:endParaRPr sz="2400">
              <a:latin typeface="Tw Cen MT"/>
              <a:cs typeface="Tw Cen MT"/>
            </a:endParaRPr>
          </a:p>
          <a:p>
            <a:pPr marL="12700" marR="5080">
              <a:lnSpc>
                <a:spcPct val="100000"/>
              </a:lnSpc>
              <a:spcBef>
                <a:spcPts val="695"/>
              </a:spcBef>
              <a:buChar char="•"/>
              <a:tabLst>
                <a:tab pos="203200" algn="l"/>
              </a:tabLst>
            </a:pP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Fazer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uma “simulação”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da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escolha da solução com 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base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nos critérios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adotados.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Procurar avaliar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cada 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solução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proposta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segundo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cada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critério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estabelecido.  </a:t>
            </a:r>
            <a:r>
              <a:rPr sz="2400" spc="10" dirty="0">
                <a:solidFill>
                  <a:srgbClr val="775F54"/>
                </a:solidFill>
                <a:latin typeface="Tw Cen MT"/>
                <a:cs typeface="Tw Cen MT"/>
              </a:rPr>
              <a:t>Serve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para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que se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verifique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a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existência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de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todos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os 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dados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necessários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para avaliar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cada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solução ou se a  atribuição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de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pesos </a:t>
            </a:r>
            <a:r>
              <a:rPr sz="2400" spc="-15" dirty="0">
                <a:solidFill>
                  <a:srgbClr val="775F54"/>
                </a:solidFill>
                <a:latin typeface="Tw Cen MT"/>
                <a:cs typeface="Tw Cen MT"/>
              </a:rPr>
              <a:t>foi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adequada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ou ainda se a escala  de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notas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é consistente </a:t>
            </a:r>
            <a:r>
              <a:rPr sz="2400" spc="-10" dirty="0">
                <a:solidFill>
                  <a:srgbClr val="775F54"/>
                </a:solidFill>
                <a:latin typeface="Tw Cen MT"/>
                <a:cs typeface="Tw Cen MT"/>
              </a:rPr>
              <a:t>para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distinguir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claramente 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o  mérito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das</a:t>
            </a:r>
            <a:r>
              <a:rPr sz="2400" dirty="0">
                <a:solidFill>
                  <a:srgbClr val="775F54"/>
                </a:solidFill>
                <a:latin typeface="Tw Cen MT"/>
                <a:cs typeface="Tw Cen MT"/>
              </a:rPr>
              <a:t> </a:t>
            </a:r>
            <a:r>
              <a:rPr sz="2400" spc="-5" dirty="0">
                <a:solidFill>
                  <a:srgbClr val="775F54"/>
                </a:solidFill>
                <a:latin typeface="Tw Cen MT"/>
                <a:cs typeface="Tw Cen MT"/>
              </a:rPr>
              <a:t>soluções.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50032" y="720674"/>
            <a:ext cx="371030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32510" algn="l"/>
              </a:tabLst>
            </a:pPr>
            <a:r>
              <a:rPr sz="1600" spc="-5" dirty="0">
                <a:latin typeface="Arial"/>
                <a:cs typeface="Arial"/>
              </a:rPr>
              <a:t>0313101	Introdução à Engenharia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600200"/>
            <a:ext cx="1295400" cy="990600"/>
          </a:xfrm>
          <a:custGeom>
            <a:avLst/>
            <a:gdLst/>
            <a:ahLst/>
            <a:cxnLst/>
            <a:rect l="l" t="t" r="r" b="b"/>
            <a:pathLst>
              <a:path w="1295400" h="990600">
                <a:moveTo>
                  <a:pt x="0" y="990600"/>
                </a:moveTo>
                <a:lnTo>
                  <a:pt x="1295400" y="990600"/>
                </a:lnTo>
                <a:lnTo>
                  <a:pt x="1295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DD8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71600" y="1600200"/>
            <a:ext cx="7772400" cy="990600"/>
          </a:xfrm>
          <a:custGeom>
            <a:avLst/>
            <a:gdLst/>
            <a:ahLst/>
            <a:cxnLst/>
            <a:rect l="l" t="t" r="r" b="b"/>
            <a:pathLst>
              <a:path w="7772400" h="990600">
                <a:moveTo>
                  <a:pt x="0" y="990600"/>
                </a:moveTo>
                <a:lnTo>
                  <a:pt x="7772400" y="990600"/>
                </a:lnTo>
                <a:lnTo>
                  <a:pt x="77724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3564" y="2708884"/>
            <a:ext cx="7993380" cy="2952750"/>
          </a:xfrm>
          <a:custGeom>
            <a:avLst/>
            <a:gdLst/>
            <a:ahLst/>
            <a:cxnLst/>
            <a:rect l="l" t="t" r="r" b="b"/>
            <a:pathLst>
              <a:path w="7993380" h="2952750">
                <a:moveTo>
                  <a:pt x="0" y="2952369"/>
                </a:moveTo>
                <a:lnTo>
                  <a:pt x="7992872" y="2952369"/>
                </a:lnTo>
                <a:lnTo>
                  <a:pt x="7992872" y="0"/>
                </a:lnTo>
                <a:lnTo>
                  <a:pt x="0" y="0"/>
                </a:lnTo>
                <a:lnTo>
                  <a:pt x="0" y="29523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1152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50594" y="1715846"/>
            <a:ext cx="17830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Aula</a:t>
            </a:r>
            <a:r>
              <a:rPr spc="-80" dirty="0"/>
              <a:t> </a:t>
            </a:r>
            <a:r>
              <a:rPr dirty="0"/>
              <a:t>S7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00355">
              <a:lnSpc>
                <a:spcPct val="100000"/>
              </a:lnSpc>
              <a:spcBef>
                <a:spcPts val="795"/>
              </a:spcBef>
            </a:pPr>
            <a:r>
              <a:rPr dirty="0"/>
              <a:t>Definição dos </a:t>
            </a:r>
            <a:r>
              <a:rPr spc="-5" dirty="0"/>
              <a:t>próximos</a:t>
            </a:r>
            <a:r>
              <a:rPr spc="-10" dirty="0"/>
              <a:t> </a:t>
            </a:r>
            <a:r>
              <a:rPr spc="-5" dirty="0"/>
              <a:t>passos</a:t>
            </a:r>
          </a:p>
          <a:p>
            <a:pPr marL="300355" marR="5080">
              <a:lnSpc>
                <a:spcPct val="100000"/>
              </a:lnSpc>
              <a:spcBef>
                <a:spcPts val="695"/>
              </a:spcBef>
              <a:buChar char="•"/>
              <a:tabLst>
                <a:tab pos="491490" algn="l"/>
              </a:tabLst>
            </a:pPr>
            <a:r>
              <a:rPr b="0" dirty="0">
                <a:latin typeface="Tw Cen MT"/>
                <a:cs typeface="Tw Cen MT"/>
              </a:rPr>
              <a:t>Os </a:t>
            </a:r>
            <a:r>
              <a:rPr b="0" spc="5" dirty="0">
                <a:latin typeface="Tw Cen MT"/>
                <a:cs typeface="Tw Cen MT"/>
              </a:rPr>
              <a:t>grupos </a:t>
            </a:r>
            <a:r>
              <a:rPr b="0" spc="-15" dirty="0">
                <a:latin typeface="Tw Cen MT"/>
                <a:cs typeface="Tw Cen MT"/>
              </a:rPr>
              <a:t>devem </a:t>
            </a:r>
            <a:r>
              <a:rPr b="0" spc="-5" dirty="0">
                <a:latin typeface="Tw Cen MT"/>
                <a:cs typeface="Tw Cen MT"/>
              </a:rPr>
              <a:t>preparar </a:t>
            </a:r>
            <a:r>
              <a:rPr b="0" spc="-10" dirty="0">
                <a:latin typeface="Tw Cen MT"/>
                <a:cs typeface="Tw Cen MT"/>
              </a:rPr>
              <a:t>para </a:t>
            </a:r>
            <a:r>
              <a:rPr b="0" dirty="0">
                <a:latin typeface="Tw Cen MT"/>
                <a:cs typeface="Tw Cen MT"/>
              </a:rPr>
              <a:t>a próxima aula a  </a:t>
            </a:r>
            <a:r>
              <a:rPr b="0" spc="-5" dirty="0">
                <a:latin typeface="Tw Cen MT"/>
                <a:cs typeface="Tw Cen MT"/>
              </a:rPr>
              <a:t>primeira </a:t>
            </a:r>
            <a:r>
              <a:rPr b="0" spc="5" dirty="0">
                <a:latin typeface="Tw Cen MT"/>
                <a:cs typeface="Tw Cen MT"/>
              </a:rPr>
              <a:t>parte </a:t>
            </a:r>
            <a:r>
              <a:rPr b="0" dirty="0">
                <a:latin typeface="Tw Cen MT"/>
                <a:cs typeface="Tw Cen MT"/>
              </a:rPr>
              <a:t>do </a:t>
            </a:r>
            <a:r>
              <a:rPr b="0" spc="-5" dirty="0">
                <a:latin typeface="Tw Cen MT"/>
                <a:cs typeface="Tw Cen MT"/>
              </a:rPr>
              <a:t>relatório </a:t>
            </a:r>
            <a:r>
              <a:rPr b="0" dirty="0">
                <a:latin typeface="Tw Cen MT"/>
                <a:cs typeface="Tw Cen MT"/>
              </a:rPr>
              <a:t>da 2a </a:t>
            </a:r>
            <a:r>
              <a:rPr b="0" spc="-20" dirty="0">
                <a:latin typeface="Tw Cen MT"/>
                <a:cs typeface="Tw Cen MT"/>
              </a:rPr>
              <a:t>fase, </a:t>
            </a:r>
            <a:r>
              <a:rPr b="0" dirty="0">
                <a:latin typeface="Tw Cen MT"/>
                <a:cs typeface="Tw Cen MT"/>
              </a:rPr>
              <a:t>enunciando e  </a:t>
            </a:r>
            <a:r>
              <a:rPr b="0" spc="-5" dirty="0">
                <a:latin typeface="Tw Cen MT"/>
                <a:cs typeface="Tw Cen MT"/>
              </a:rPr>
              <a:t>justificando </a:t>
            </a:r>
            <a:r>
              <a:rPr b="0" dirty="0">
                <a:latin typeface="Tw Cen MT"/>
                <a:cs typeface="Tw Cen MT"/>
              </a:rPr>
              <a:t>os </a:t>
            </a:r>
            <a:r>
              <a:rPr b="0" spc="-5" dirty="0">
                <a:latin typeface="Tw Cen MT"/>
                <a:cs typeface="Tw Cen MT"/>
              </a:rPr>
              <a:t>critérios </a:t>
            </a:r>
            <a:r>
              <a:rPr b="0" dirty="0">
                <a:latin typeface="Tw Cen MT"/>
                <a:cs typeface="Tw Cen MT"/>
              </a:rPr>
              <a:t>e </a:t>
            </a:r>
            <a:r>
              <a:rPr b="0" spc="-5" dirty="0">
                <a:latin typeface="Tw Cen MT"/>
                <a:cs typeface="Tw Cen MT"/>
              </a:rPr>
              <a:t>pesos </a:t>
            </a:r>
            <a:r>
              <a:rPr b="0" spc="-10" dirty="0">
                <a:latin typeface="Tw Cen MT"/>
                <a:cs typeface="Tw Cen MT"/>
              </a:rPr>
              <a:t>adotados. Devem  </a:t>
            </a:r>
            <a:r>
              <a:rPr b="0" spc="-5" dirty="0">
                <a:latin typeface="Tw Cen MT"/>
                <a:cs typeface="Tw Cen MT"/>
              </a:rPr>
              <a:t>também </a:t>
            </a:r>
            <a:r>
              <a:rPr b="0" spc="-10" dirty="0">
                <a:latin typeface="Tw Cen MT"/>
                <a:cs typeface="Tw Cen MT"/>
              </a:rPr>
              <a:t>aprofundar </a:t>
            </a:r>
            <a:r>
              <a:rPr b="0" dirty="0">
                <a:latin typeface="Tw Cen MT"/>
                <a:cs typeface="Tw Cen MT"/>
              </a:rPr>
              <a:t>a </a:t>
            </a:r>
            <a:r>
              <a:rPr b="0" spc="-10" dirty="0">
                <a:latin typeface="Tw Cen MT"/>
                <a:cs typeface="Tw Cen MT"/>
              </a:rPr>
              <a:t>avaliação </a:t>
            </a:r>
            <a:r>
              <a:rPr b="0" spc="-5" dirty="0">
                <a:latin typeface="Tw Cen MT"/>
                <a:cs typeface="Tw Cen MT"/>
              </a:rPr>
              <a:t>das alternativas </a:t>
            </a:r>
            <a:r>
              <a:rPr b="0" spc="-10" dirty="0">
                <a:latin typeface="Tw Cen MT"/>
                <a:cs typeface="Tw Cen MT"/>
              </a:rPr>
              <a:t>de  </a:t>
            </a:r>
            <a:r>
              <a:rPr b="0" dirty="0">
                <a:latin typeface="Tw Cen MT"/>
                <a:cs typeface="Tw Cen MT"/>
              </a:rPr>
              <a:t>acordo com </a:t>
            </a:r>
            <a:r>
              <a:rPr b="0" spc="-5" dirty="0">
                <a:latin typeface="Tw Cen MT"/>
                <a:cs typeface="Tw Cen MT"/>
              </a:rPr>
              <a:t>cada </a:t>
            </a:r>
            <a:r>
              <a:rPr b="0" spc="-10" dirty="0">
                <a:latin typeface="Tw Cen MT"/>
                <a:cs typeface="Tw Cen MT"/>
              </a:rPr>
              <a:t>critério, </a:t>
            </a:r>
            <a:r>
              <a:rPr b="0" spc="-5" dirty="0">
                <a:latin typeface="Tw Cen MT"/>
                <a:cs typeface="Tw Cen MT"/>
              </a:rPr>
              <a:t>justificando </a:t>
            </a:r>
            <a:r>
              <a:rPr b="0" dirty="0">
                <a:latin typeface="Tw Cen MT"/>
                <a:cs typeface="Tw Cen MT"/>
              </a:rPr>
              <a:t>as notas  </a:t>
            </a:r>
            <a:r>
              <a:rPr b="0" spc="-5" dirty="0">
                <a:latin typeface="Tw Cen MT"/>
                <a:cs typeface="Tw Cen MT"/>
              </a:rPr>
              <a:t>atribuídas.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550032" y="720674"/>
            <a:ext cx="371030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32510" algn="l"/>
              </a:tabLst>
            </a:pPr>
            <a:r>
              <a:rPr sz="1600" spc="-5" dirty="0">
                <a:latin typeface="Arial"/>
                <a:cs typeface="Arial"/>
              </a:rPr>
              <a:t>0313101	Introdução à Engenharia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Civil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447</Words>
  <Application>Microsoft Office PowerPoint</Application>
  <PresentationFormat>Apresentação na tela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Tw Cen MT</vt:lpstr>
      <vt:lpstr>Office Theme</vt:lpstr>
      <vt:lpstr>Aula S7</vt:lpstr>
      <vt:lpstr>Aula S7</vt:lpstr>
      <vt:lpstr>Aula S7</vt:lpstr>
      <vt:lpstr>Aula S7</vt:lpstr>
      <vt:lpstr>Aula S7</vt:lpstr>
      <vt:lpstr>Aula S7</vt:lpstr>
      <vt:lpstr>Aula S7</vt:lpstr>
      <vt:lpstr>Aula S7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Engenharia</dc:title>
  <dc:creator>Bruno</dc:creator>
  <cp:lastModifiedBy>Osvaldo Nakao</cp:lastModifiedBy>
  <cp:revision>1</cp:revision>
  <dcterms:created xsi:type="dcterms:W3CDTF">2019-04-08T19:38:59Z</dcterms:created>
  <dcterms:modified xsi:type="dcterms:W3CDTF">2019-04-08T19:40:09Z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2017-03-10T00:00:00Z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2019-04-08T00:00:00Z</vt:filetime>
  </property>
</Properties>
</file>