
<file path=[Content_Types].xml><?xml version="1.0" encoding="utf-8"?>
<Types xmlns="http://schemas.openxmlformats.org/package/2006/content-types">
  <Default Extension="png" ContentType="image/png"/>
  <Default Extension="mpeg" ContentType="video/mpe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0"/>
  </p:notesMasterIdLst>
  <p:sldIdLst>
    <p:sldId id="283" r:id="rId2"/>
    <p:sldId id="343" r:id="rId3"/>
    <p:sldId id="344" r:id="rId4"/>
    <p:sldId id="434" r:id="rId5"/>
    <p:sldId id="469" r:id="rId6"/>
    <p:sldId id="468" r:id="rId7"/>
    <p:sldId id="444" r:id="rId8"/>
    <p:sldId id="445" r:id="rId9"/>
    <p:sldId id="447" r:id="rId10"/>
    <p:sldId id="446" r:id="rId11"/>
    <p:sldId id="448" r:id="rId12"/>
    <p:sldId id="435" r:id="rId13"/>
    <p:sldId id="436" r:id="rId14"/>
    <p:sldId id="425" r:id="rId15"/>
    <p:sldId id="420" r:id="rId16"/>
    <p:sldId id="426" r:id="rId17"/>
    <p:sldId id="427" r:id="rId18"/>
    <p:sldId id="357" r:id="rId19"/>
    <p:sldId id="419" r:id="rId20"/>
    <p:sldId id="415" r:id="rId21"/>
    <p:sldId id="414" r:id="rId22"/>
    <p:sldId id="416" r:id="rId23"/>
    <p:sldId id="417" r:id="rId24"/>
    <p:sldId id="424" r:id="rId25"/>
    <p:sldId id="413" r:id="rId26"/>
    <p:sldId id="421" r:id="rId27"/>
    <p:sldId id="284" r:id="rId28"/>
    <p:sldId id="443" r:id="rId29"/>
    <p:sldId id="428" r:id="rId30"/>
    <p:sldId id="449" r:id="rId31"/>
    <p:sldId id="451" r:id="rId32"/>
    <p:sldId id="452" r:id="rId33"/>
    <p:sldId id="384" r:id="rId34"/>
    <p:sldId id="422" r:id="rId35"/>
    <p:sldId id="454" r:id="rId36"/>
    <p:sldId id="453" r:id="rId37"/>
    <p:sldId id="432" r:id="rId38"/>
    <p:sldId id="455" r:id="rId39"/>
    <p:sldId id="456" r:id="rId40"/>
    <p:sldId id="429" r:id="rId41"/>
    <p:sldId id="457" r:id="rId42"/>
    <p:sldId id="458" r:id="rId43"/>
    <p:sldId id="459" r:id="rId44"/>
    <p:sldId id="461" r:id="rId45"/>
    <p:sldId id="430" r:id="rId46"/>
    <p:sldId id="431" r:id="rId47"/>
    <p:sldId id="462" r:id="rId48"/>
    <p:sldId id="441" r:id="rId49"/>
    <p:sldId id="442" r:id="rId50"/>
    <p:sldId id="450" r:id="rId51"/>
    <p:sldId id="423" r:id="rId52"/>
    <p:sldId id="378" r:id="rId53"/>
    <p:sldId id="379" r:id="rId54"/>
    <p:sldId id="381" r:id="rId55"/>
    <p:sldId id="382" r:id="rId56"/>
    <p:sldId id="371" r:id="rId57"/>
    <p:sldId id="460" r:id="rId58"/>
    <p:sldId id="433" r:id="rId59"/>
    <p:sldId id="467" r:id="rId60"/>
    <p:sldId id="464" r:id="rId61"/>
    <p:sldId id="465" r:id="rId62"/>
    <p:sldId id="466" r:id="rId63"/>
    <p:sldId id="437" r:id="rId64"/>
    <p:sldId id="438" r:id="rId65"/>
    <p:sldId id="370" r:id="rId66"/>
    <p:sldId id="373" r:id="rId67"/>
    <p:sldId id="374" r:id="rId68"/>
    <p:sldId id="372" r:id="rId69"/>
    <p:sldId id="375" r:id="rId70"/>
    <p:sldId id="376" r:id="rId71"/>
    <p:sldId id="377" r:id="rId72"/>
    <p:sldId id="380" r:id="rId73"/>
    <p:sldId id="409" r:id="rId74"/>
    <p:sldId id="410" r:id="rId75"/>
    <p:sldId id="383" r:id="rId76"/>
    <p:sldId id="411" r:id="rId77"/>
    <p:sldId id="412" r:id="rId78"/>
    <p:sldId id="333" r:id="rId79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0000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36" autoAdjust="0"/>
    <p:restoredTop sz="94737" autoAdjust="0"/>
  </p:normalViewPr>
  <p:slideViewPr>
    <p:cSldViewPr>
      <p:cViewPr varScale="1">
        <p:scale>
          <a:sx n="85" d="100"/>
          <a:sy n="85" d="100"/>
        </p:scale>
        <p:origin x="648" y="1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C3223A-6DB2-44CE-99FB-7994E9839098}" type="datetimeFigureOut">
              <a:rPr lang="pt-BR" smtClean="0"/>
              <a:pPr/>
              <a:t>31/05/2017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96F8CD-B879-449A-A8CB-95CF88ACDC5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7653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a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6F8CD-B879-449A-A8CB-95CF88ACDC5E}" type="slidenum">
              <a:rPr lang="pt-BR" smtClean="0"/>
              <a:pPr/>
              <a:t>27</a:t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51EF1-9533-42C1-A1EC-51B26366D650}" type="datetimeFigureOut">
              <a:rPr lang="pt-BR" smtClean="0"/>
              <a:pPr/>
              <a:t>31/05/2017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DC767-8695-4F5D-A50B-AB40061C4A8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1354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51EF1-9533-42C1-A1EC-51B26366D650}" type="datetimeFigureOut">
              <a:rPr lang="pt-BR" smtClean="0"/>
              <a:pPr/>
              <a:t>31/05/2017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DC767-8695-4F5D-A50B-AB40061C4A8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9532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51EF1-9533-42C1-A1EC-51B26366D650}" type="datetimeFigureOut">
              <a:rPr lang="pt-BR" smtClean="0"/>
              <a:pPr/>
              <a:t>31/05/2017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DC767-8695-4F5D-A50B-AB40061C4A8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3341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51EF1-9533-42C1-A1EC-51B26366D650}" type="datetimeFigureOut">
              <a:rPr lang="pt-BR" smtClean="0"/>
              <a:pPr/>
              <a:t>31/05/2017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DC767-8695-4F5D-A50B-AB40061C4A8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2588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51EF1-9533-42C1-A1EC-51B26366D650}" type="datetimeFigureOut">
              <a:rPr lang="pt-BR" smtClean="0"/>
              <a:pPr/>
              <a:t>31/05/2017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DC767-8695-4F5D-A50B-AB40061C4A8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8706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51EF1-9533-42C1-A1EC-51B26366D650}" type="datetimeFigureOut">
              <a:rPr lang="pt-BR" smtClean="0"/>
              <a:pPr/>
              <a:t>31/05/2017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DC767-8695-4F5D-A50B-AB40061C4A8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0407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51EF1-9533-42C1-A1EC-51B26366D650}" type="datetimeFigureOut">
              <a:rPr lang="pt-BR" smtClean="0"/>
              <a:pPr/>
              <a:t>31/05/2017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DC767-8695-4F5D-A50B-AB40061C4A8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9018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51EF1-9533-42C1-A1EC-51B26366D650}" type="datetimeFigureOut">
              <a:rPr lang="pt-BR" smtClean="0"/>
              <a:pPr/>
              <a:t>31/05/2017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DC767-8695-4F5D-A50B-AB40061C4A8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1179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51EF1-9533-42C1-A1EC-51B26366D650}" type="datetimeFigureOut">
              <a:rPr lang="pt-BR" smtClean="0"/>
              <a:pPr/>
              <a:t>31/05/2017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DC767-8695-4F5D-A50B-AB40061C4A8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896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51EF1-9533-42C1-A1EC-51B26366D650}" type="datetimeFigureOut">
              <a:rPr lang="pt-BR" smtClean="0"/>
              <a:pPr/>
              <a:t>31/05/2017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DC767-8695-4F5D-A50B-AB40061C4A8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1243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51EF1-9533-42C1-A1EC-51B26366D650}" type="datetimeFigureOut">
              <a:rPr lang="pt-BR" smtClean="0"/>
              <a:pPr/>
              <a:t>31/05/2017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DC767-8695-4F5D-A50B-AB40061C4A8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9663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251EF1-9533-42C1-A1EC-51B26366D650}" type="datetimeFigureOut">
              <a:rPr lang="pt-BR" smtClean="0"/>
              <a:pPr/>
              <a:t>31/05/2017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DC767-8695-4F5D-A50B-AB40061C4A8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4990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eg"/><Relationship Id="rId1" Type="http://schemas.microsoft.com/office/2007/relationships/media" Target="../media/media1.mpeg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eg"/><Relationship Id="rId1" Type="http://schemas.microsoft.com/office/2007/relationships/media" Target="../media/media3.mpeg"/><Relationship Id="rId4" Type="http://schemas.openxmlformats.org/officeDocument/2006/relationships/image" Target="../media/image4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1008112" cy="1084845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5" name="Picture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332656"/>
            <a:ext cx="1080120" cy="116781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AutoShape 2" descr="Image result for Petro Chin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755576" y="332656"/>
            <a:ext cx="763284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Eletrônica Automotiva</a:t>
            </a:r>
          </a:p>
          <a:p>
            <a:pPr algn="ctr"/>
            <a:endParaRPr lang="pt-BR" sz="24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sz="24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3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Veículos Autônomos</a:t>
            </a:r>
          </a:p>
          <a:p>
            <a:pPr algn="ctr"/>
            <a:endParaRPr lang="pt-BR" sz="24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sz="24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1º de junho de 2017</a:t>
            </a:r>
          </a:p>
          <a:p>
            <a:pPr algn="ctr"/>
            <a:endParaRPr lang="pt-BR" sz="24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Leopoldo </a:t>
            </a:r>
            <a:r>
              <a:rPr lang="pt-BR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Yoshioka</a:t>
            </a:r>
            <a:endParaRPr lang="pt-BR" sz="24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506" name="Picture 2" descr="https://s3.amazonaws.com/user-media.venngage.com/474435-e92d951587c73dfdad739f592022dab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02" y="4074297"/>
            <a:ext cx="4440248" cy="2739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https://www.wired.com/images_blogs/autopia/2013/06/volvo_road_train-66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850" y="4075536"/>
            <a:ext cx="4060614" cy="273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65603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11560" y="404664"/>
            <a:ext cx="39410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</a:rPr>
              <a:t>Era 2:      2027 ~  2040 </a:t>
            </a:r>
          </a:p>
        </p:txBody>
      </p:sp>
      <p:sp>
        <p:nvSpPr>
          <p:cNvPr id="3" name="Retângulo 2"/>
          <p:cNvSpPr/>
          <p:nvPr/>
        </p:nvSpPr>
        <p:spPr>
          <a:xfrm>
            <a:off x="539552" y="1124744"/>
            <a:ext cx="842493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3200" dirty="0">
                <a:solidFill>
                  <a:srgbClr val="0000CC"/>
                </a:solidFill>
              </a:rPr>
              <a:t>Car-service landscape changes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sz="3000" dirty="0">
                <a:solidFill>
                  <a:srgbClr val="0000CC"/>
                </a:solidFill>
              </a:rPr>
              <a:t>Original service equipment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sz="3000" dirty="0">
                <a:solidFill>
                  <a:srgbClr val="0000CC"/>
                </a:solidFill>
              </a:rPr>
              <a:t>AV-maintenance systems</a:t>
            </a:r>
          </a:p>
          <a:p>
            <a:pPr marL="514350" indent="-514350">
              <a:lnSpc>
                <a:spcPct val="150000"/>
              </a:lnSpc>
              <a:buFontTx/>
              <a:buAutoNum type="arabicPeriod"/>
            </a:pPr>
            <a:r>
              <a:rPr lang="en-US" sz="3200" dirty="0">
                <a:solidFill>
                  <a:srgbClr val="0000CC"/>
                </a:solidFill>
              </a:rPr>
              <a:t>Car insurers shit business model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sz="3000" dirty="0">
                <a:solidFill>
                  <a:srgbClr val="0000CC"/>
                </a:solidFill>
              </a:rPr>
              <a:t>Insuring car manufacturer for liabilities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sz="3000" dirty="0">
                <a:solidFill>
                  <a:srgbClr val="0000CC"/>
                </a:solidFill>
              </a:rPr>
              <a:t>Infrastructure operators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>
                <a:solidFill>
                  <a:srgbClr val="0000CC"/>
                </a:solidFill>
              </a:rPr>
              <a:t>Reshape supply chains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sz="3000" dirty="0">
                <a:solidFill>
                  <a:srgbClr val="0000CC"/>
                </a:solidFill>
              </a:rPr>
              <a:t>Logistic operations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sz="3000" dirty="0">
                <a:solidFill>
                  <a:srgbClr val="0000CC"/>
                </a:solidFill>
              </a:rPr>
              <a:t>Smart distribution technologies</a:t>
            </a:r>
          </a:p>
        </p:txBody>
      </p:sp>
    </p:spTree>
    <p:extLst>
      <p:ext uri="{BB962C8B-B14F-4D97-AF65-F5344CB8AC3E}">
        <p14:creationId xmlns:p14="http://schemas.microsoft.com/office/powerpoint/2010/main" val="117866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11560" y="404664"/>
            <a:ext cx="36621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</a:rPr>
              <a:t>Era 3  : 2040  ~  2050</a:t>
            </a:r>
          </a:p>
        </p:txBody>
      </p:sp>
      <p:sp>
        <p:nvSpPr>
          <p:cNvPr id="3" name="Retângulo 2"/>
          <p:cNvSpPr/>
          <p:nvPr/>
        </p:nvSpPr>
        <p:spPr>
          <a:xfrm>
            <a:off x="539552" y="1124744"/>
            <a:ext cx="8424936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3200" dirty="0">
                <a:solidFill>
                  <a:srgbClr val="0000CC"/>
                </a:solidFill>
              </a:rPr>
              <a:t>Drivers have more time for everything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sz="3000" dirty="0">
                <a:solidFill>
                  <a:srgbClr val="0000CC"/>
                </a:solidFill>
              </a:rPr>
              <a:t>Free as much as 50 min a day for users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sz="3000" dirty="0">
                <a:solidFill>
                  <a:srgbClr val="0000CC"/>
                </a:solidFill>
              </a:rPr>
              <a:t>Mind-blowing one billion hours </a:t>
            </a:r>
          </a:p>
          <a:p>
            <a:pPr marL="514350" indent="-514350">
              <a:lnSpc>
                <a:spcPct val="150000"/>
              </a:lnSpc>
              <a:buFontTx/>
              <a:buAutoNum type="arabicPeriod"/>
            </a:pPr>
            <a:r>
              <a:rPr lang="en-US" sz="3200" dirty="0">
                <a:solidFill>
                  <a:srgbClr val="0000CC"/>
                </a:solidFill>
              </a:rPr>
              <a:t>Parking becomes easier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sz="3000" dirty="0">
                <a:solidFill>
                  <a:srgbClr val="0000CC"/>
                </a:solidFill>
              </a:rPr>
              <a:t>Reducing the parking infrastructure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>
                <a:solidFill>
                  <a:srgbClr val="0000CC"/>
                </a:solidFill>
              </a:rPr>
              <a:t>Accelerate robotic development 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sz="3000" dirty="0">
                <a:solidFill>
                  <a:srgbClr val="0000CC"/>
                </a:solidFill>
              </a:rPr>
              <a:t>Robotics for consumer applications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sz="3000" dirty="0">
                <a:solidFill>
                  <a:srgbClr val="0000CC"/>
                </a:solidFill>
              </a:rPr>
              <a:t>Remote advanced sensing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sz="3000" dirty="0">
                <a:solidFill>
                  <a:srgbClr val="0000CC"/>
                </a:solidFill>
              </a:rPr>
              <a:t>Use of same infrastructure (recharge </a:t>
            </a:r>
            <a:r>
              <a:rPr lang="en-US" sz="3000" dirty="0" err="1">
                <a:solidFill>
                  <a:srgbClr val="0000CC"/>
                </a:solidFill>
              </a:rPr>
              <a:t>st.</a:t>
            </a:r>
            <a:r>
              <a:rPr lang="en-US" sz="3000" dirty="0">
                <a:solidFill>
                  <a:srgbClr val="0000CC"/>
                </a:solidFill>
              </a:rPr>
              <a:t>, service centers, M2M networks)</a:t>
            </a:r>
          </a:p>
        </p:txBody>
      </p:sp>
    </p:spTree>
    <p:extLst>
      <p:ext uri="{BB962C8B-B14F-4D97-AF65-F5344CB8AC3E}">
        <p14:creationId xmlns:p14="http://schemas.microsoft.com/office/powerpoint/2010/main" val="724761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412620"/>
            <a:ext cx="9036496" cy="3211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 txBox="1">
            <a:spLocks/>
          </p:cNvSpPr>
          <p:nvPr/>
        </p:nvSpPr>
        <p:spPr>
          <a:xfrm>
            <a:off x="971600" y="404664"/>
            <a:ext cx="6696744" cy="10772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sz="3200" b="1">
                <a:solidFill>
                  <a:srgbClr val="0000CC"/>
                </a:solidFill>
              </a:defRPr>
            </a:lvl1pPr>
          </a:lstStyle>
          <a:p>
            <a:r>
              <a:rPr lang="pt-BR" dirty="0"/>
              <a:t>30 empresas que estão atuando na área de Veículos Autônomos</a:t>
            </a:r>
          </a:p>
        </p:txBody>
      </p:sp>
      <p:sp>
        <p:nvSpPr>
          <p:cNvPr id="4" name="Rectangle 2"/>
          <p:cNvSpPr txBox="1">
            <a:spLocks/>
          </p:cNvSpPr>
          <p:nvPr/>
        </p:nvSpPr>
        <p:spPr>
          <a:xfrm>
            <a:off x="2483768" y="5906127"/>
            <a:ext cx="6264696" cy="54006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Fonte: CB</a:t>
            </a:r>
            <a:r>
              <a:rPr kumimoji="0" lang="pt-BR" sz="24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Insights, abril 2016)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1200" b="1" dirty="0">
                <a:latin typeface="+mj-lt"/>
                <a:ea typeface="+mj-ea"/>
                <a:cs typeface="+mj-cs"/>
              </a:rPr>
              <a:t>https://www.cbinsights.com/blog/autonomous-driverless-vehicles-corporations-list/</a:t>
            </a:r>
            <a:endParaRPr kumimoji="0" lang="pt-BR" sz="1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738289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s://upload.wikimedia.org/wikipedia/commons/thumb/f/fa/Apple_logo_black.svg/2000px-Apple_logo_black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158" y="332656"/>
            <a:ext cx="1505349" cy="150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 txBox="1">
            <a:spLocks/>
          </p:cNvSpPr>
          <p:nvPr/>
        </p:nvSpPr>
        <p:spPr>
          <a:xfrm>
            <a:off x="3563888" y="908720"/>
            <a:ext cx="4896544" cy="54006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“Project</a:t>
            </a:r>
            <a:r>
              <a:rPr kumimoji="0" lang="pt-BR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Titan”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2400" b="1" baseline="0" dirty="0" err="1">
                <a:solidFill>
                  <a:srgbClr val="0000CC"/>
                </a:solidFill>
                <a:latin typeface="+mj-lt"/>
                <a:ea typeface="+mj-ea"/>
                <a:cs typeface="+mj-cs"/>
              </a:rPr>
              <a:t>Stev</a:t>
            </a:r>
            <a:r>
              <a:rPr lang="pt-BR" sz="2400" b="1" baseline="0" dirty="0">
                <a:solidFill>
                  <a:srgbClr val="0000CC"/>
                </a:solidFill>
                <a:latin typeface="+mj-lt"/>
                <a:ea typeface="+mj-ea"/>
                <a:cs typeface="+mj-cs"/>
              </a:rPr>
              <a:t> </a:t>
            </a:r>
            <a:r>
              <a:rPr lang="pt-BR" sz="2400" b="1" baseline="0" dirty="0" err="1">
                <a:solidFill>
                  <a:srgbClr val="0000CC"/>
                </a:solidFill>
                <a:latin typeface="+mj-lt"/>
                <a:ea typeface="+mj-ea"/>
                <a:cs typeface="+mj-cs"/>
              </a:rPr>
              <a:t>Zadesky</a:t>
            </a:r>
            <a:r>
              <a:rPr lang="pt-BR" sz="2400" b="1" baseline="0" dirty="0">
                <a:solidFill>
                  <a:srgbClr val="0000CC"/>
                </a:solidFill>
                <a:latin typeface="+mj-lt"/>
                <a:ea typeface="+mj-ea"/>
                <a:cs typeface="+mj-cs"/>
              </a:rPr>
              <a:t> VP </a:t>
            </a:r>
            <a:r>
              <a:rPr lang="pt-BR" sz="2400" b="1" baseline="0" dirty="0" err="1">
                <a:solidFill>
                  <a:srgbClr val="0000CC"/>
                </a:solidFill>
                <a:latin typeface="+mj-lt"/>
                <a:ea typeface="+mj-ea"/>
                <a:cs typeface="+mj-cs"/>
              </a:rPr>
              <a:t>of</a:t>
            </a:r>
            <a:r>
              <a:rPr lang="pt-BR" sz="2400" b="1" dirty="0">
                <a:solidFill>
                  <a:srgbClr val="0000CC"/>
                </a:solidFill>
                <a:latin typeface="+mj-lt"/>
                <a:ea typeface="+mj-ea"/>
                <a:cs typeface="+mj-cs"/>
              </a:rPr>
              <a:t> </a:t>
            </a:r>
            <a:r>
              <a:rPr lang="pt-BR" sz="2400" b="1" dirty="0" err="1">
                <a:solidFill>
                  <a:srgbClr val="0000CC"/>
                </a:solidFill>
                <a:latin typeface="+mj-lt"/>
                <a:ea typeface="+mj-ea"/>
                <a:cs typeface="+mj-cs"/>
              </a:rPr>
              <a:t>Product</a:t>
            </a:r>
            <a:r>
              <a:rPr lang="pt-BR" sz="2400" b="1" dirty="0">
                <a:solidFill>
                  <a:srgbClr val="0000CC"/>
                </a:solidFill>
                <a:latin typeface="+mj-lt"/>
                <a:ea typeface="+mj-ea"/>
                <a:cs typeface="+mj-cs"/>
              </a:rPr>
              <a:t> Design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Rectangle 2"/>
          <p:cNvSpPr txBox="1">
            <a:spLocks/>
          </p:cNvSpPr>
          <p:nvPr/>
        </p:nvSpPr>
        <p:spPr>
          <a:xfrm>
            <a:off x="827584" y="2708920"/>
            <a:ext cx="7488832" cy="108012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 Apple tem cerca de mil funcionários trabalhando num veículo elétrico</a:t>
            </a:r>
            <a:r>
              <a:rPr lang="pt-BR" sz="2400" b="1" dirty="0">
                <a:latin typeface="+mj-lt"/>
                <a:ea typeface="+mj-ea"/>
                <a:cs typeface="+mj-cs"/>
              </a:rPr>
              <a:t>, incluindo desenvolvimento de tecnologia </a:t>
            </a:r>
            <a:r>
              <a:rPr lang="pt-BR" sz="2400" b="1" i="1" dirty="0">
                <a:latin typeface="+mj-lt"/>
                <a:ea typeface="+mj-ea"/>
                <a:cs typeface="+mj-cs"/>
              </a:rPr>
              <a:t>self-</a:t>
            </a:r>
            <a:r>
              <a:rPr lang="pt-BR" sz="2400" b="1" i="1" dirty="0" err="1">
                <a:latin typeface="+mj-lt"/>
                <a:ea typeface="+mj-ea"/>
                <a:cs typeface="+mj-cs"/>
              </a:rPr>
              <a:t>driving</a:t>
            </a:r>
            <a:r>
              <a:rPr lang="pt-BR" sz="2400" b="1" dirty="0">
                <a:latin typeface="+mj-lt"/>
                <a:ea typeface="+mj-ea"/>
                <a:cs typeface="+mj-cs"/>
              </a:rPr>
              <a:t>.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180550" y="5661248"/>
            <a:ext cx="64877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/>
              <a:t>http://www.macrumors.com/roundup/apple-car/</a:t>
            </a:r>
          </a:p>
        </p:txBody>
      </p:sp>
      <p:sp>
        <p:nvSpPr>
          <p:cNvPr id="6" name="Rectangle 2"/>
          <p:cNvSpPr txBox="1">
            <a:spLocks/>
          </p:cNvSpPr>
          <p:nvPr/>
        </p:nvSpPr>
        <p:spPr>
          <a:xfrm>
            <a:off x="3059832" y="3789040"/>
            <a:ext cx="3168352" cy="100811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?</a:t>
            </a:r>
            <a:endParaRPr kumimoji="0" lang="pt-BR" sz="7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857588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971600" y="260648"/>
            <a:ext cx="604867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rgbClr val="0000CC"/>
                </a:solidFill>
              </a:rPr>
              <a:t>Desafios (1)</a:t>
            </a:r>
          </a:p>
          <a:p>
            <a:endParaRPr lang="pt-BR" sz="3200" b="1" dirty="0">
              <a:solidFill>
                <a:srgbClr val="0000CC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>
                <a:solidFill>
                  <a:srgbClr val="0000CC"/>
                </a:solidFill>
              </a:rPr>
              <a:t>Sistema de Mapas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rgbClr val="0000CC"/>
                </a:solidFill>
              </a:rPr>
              <a:t>Altamente detalhados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rgbClr val="0000CC"/>
                </a:solidFill>
              </a:rPr>
              <a:t>2 mil milhas mapeadas*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rgbClr val="0000CC"/>
                </a:solidFill>
              </a:rPr>
              <a:t>170 mil milhas (Califórnia)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rgbClr val="0000CC"/>
                </a:solidFill>
              </a:rPr>
              <a:t>4 milhões de milhas (US)</a:t>
            </a:r>
          </a:p>
        </p:txBody>
      </p:sp>
      <p:sp>
        <p:nvSpPr>
          <p:cNvPr id="4" name="Retângulo 3"/>
          <p:cNvSpPr/>
          <p:nvPr/>
        </p:nvSpPr>
        <p:spPr>
          <a:xfrm>
            <a:off x="683568" y="4725144"/>
            <a:ext cx="73939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dirty="0">
                <a:solidFill>
                  <a:srgbClr val="0000CC"/>
                </a:solidFill>
              </a:rPr>
              <a:t>(*)   os testes do Google foram em vias mapeadas</a:t>
            </a:r>
          </a:p>
        </p:txBody>
      </p:sp>
    </p:spTree>
    <p:extLst>
      <p:ext uri="{BB962C8B-B14F-4D97-AF65-F5344CB8AC3E}">
        <p14:creationId xmlns:p14="http://schemas.microsoft.com/office/powerpoint/2010/main" val="33921104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159877" y="332656"/>
            <a:ext cx="3359381" cy="65556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/>
              <a:t>11 Empresas   (2020):</a:t>
            </a:r>
          </a:p>
          <a:p>
            <a:endParaRPr lang="pt-BR" sz="28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800" b="1" dirty="0"/>
              <a:t>Tesla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rgbClr val="0000CC"/>
                </a:solidFill>
              </a:rPr>
              <a:t>Google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800" b="1" dirty="0"/>
              <a:t>Toyota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800" b="1" dirty="0"/>
              <a:t>BMW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800" b="1" dirty="0"/>
              <a:t>Volvo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800" b="1" dirty="0"/>
              <a:t>Nissan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800" b="1" dirty="0"/>
              <a:t>Ford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800" b="1" dirty="0"/>
              <a:t>GM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800" b="1" dirty="0"/>
              <a:t>Daimler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800" b="1" dirty="0"/>
              <a:t>Audi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800" b="1" dirty="0" err="1">
                <a:solidFill>
                  <a:srgbClr val="0000CC"/>
                </a:solidFill>
              </a:rPr>
              <a:t>Baidu</a:t>
            </a:r>
            <a:endParaRPr lang="pt-BR" sz="2800" b="1" dirty="0">
              <a:solidFill>
                <a:srgbClr val="0000CC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rgbClr val="FF0000"/>
                </a:solidFill>
              </a:rPr>
              <a:t>Apple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38072663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971600" y="188640"/>
            <a:ext cx="6048672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rgbClr val="0000CC"/>
                </a:solidFill>
              </a:rPr>
              <a:t>Desafios (2)</a:t>
            </a:r>
          </a:p>
          <a:p>
            <a:endParaRPr lang="pt-BR" sz="3200" b="1" dirty="0">
              <a:solidFill>
                <a:srgbClr val="0000CC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>
                <a:solidFill>
                  <a:srgbClr val="0000CC"/>
                </a:solidFill>
              </a:rPr>
              <a:t>Condições Ambientais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rgbClr val="0000CC"/>
                </a:solidFill>
              </a:rPr>
              <a:t>Neve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rgbClr val="0000CC"/>
                </a:solidFill>
              </a:rPr>
              <a:t>Gelo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rgbClr val="0000CC"/>
                </a:solidFill>
              </a:rPr>
              <a:t>Chuva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rgbClr val="0000CC"/>
                </a:solidFill>
              </a:rPr>
              <a:t>Neblina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>
                <a:solidFill>
                  <a:srgbClr val="0000CC"/>
                </a:solidFill>
              </a:rPr>
              <a:t>Semáforo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pt-BR" sz="3200" dirty="0" err="1">
                <a:solidFill>
                  <a:srgbClr val="0000CC"/>
                </a:solidFill>
              </a:rPr>
              <a:t>Contra-luz</a:t>
            </a:r>
            <a:endParaRPr lang="pt-BR" sz="3200" dirty="0">
              <a:solidFill>
                <a:srgbClr val="0000CC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rgbClr val="0000CC"/>
                </a:solidFill>
              </a:rPr>
              <a:t>Falhas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>
                <a:solidFill>
                  <a:srgbClr val="0000CC"/>
                </a:solidFill>
              </a:rPr>
              <a:t>“Ilusões de ótica”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rgbClr val="0000CC"/>
                </a:solidFill>
              </a:rPr>
              <a:t>Criança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rgbClr val="0000CC"/>
                </a:solidFill>
              </a:rPr>
              <a:t>Folha de jornal</a:t>
            </a:r>
          </a:p>
        </p:txBody>
      </p:sp>
    </p:spTree>
    <p:extLst>
      <p:ext uri="{BB962C8B-B14F-4D97-AF65-F5344CB8AC3E}">
        <p14:creationId xmlns:p14="http://schemas.microsoft.com/office/powerpoint/2010/main" val="21965045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1233636"/>
            <a:ext cx="8151813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>
            <a:off x="542308" y="457508"/>
            <a:ext cx="82781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>
                <a:solidFill>
                  <a:srgbClr val="0000CC"/>
                </a:solidFill>
              </a:rPr>
              <a:t>4 estados já criaram leis permitindo a circulação de VA</a:t>
            </a:r>
          </a:p>
        </p:txBody>
      </p:sp>
    </p:spTree>
    <p:extLst>
      <p:ext uri="{BB962C8B-B14F-4D97-AF65-F5344CB8AC3E}">
        <p14:creationId xmlns:p14="http://schemas.microsoft.com/office/powerpoint/2010/main" val="4836306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3"/>
            <a:ext cx="936104" cy="1008112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5" name="Picture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5107" y="116633"/>
            <a:ext cx="864096" cy="100811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AutoShape 5" descr="Image result for Pitágora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AutoShape 8" descr="data:image/jpeg;base64,/9j/4AAQSkZJRgABAQAAAQABAAD/2wCEAAkGBxITERUTExMWFRUWGBgbGBgXGRcWGBcVGxsdHBscGBgcHCggHBwlHRgZITEhJSorOi4uGB8/ODMsNygtMisBCgoKDgwNFxAPFCwcHBwsLCwsLCwsLCwsLCwsLCwsLCwsLCwsLCwsLCwsLCwsLCwsLCwsLCwsLCwsLCwsLCwsLP/AABEIAPcAzAMBIgACEQEDEQH/xAAcAAABBAMBAAAAAAAAAAAAAAAABAUGBwECAwj/xABBEAACAgEDAwMCBAQEBQEHBQABAgMREgAEIQUiMQYTQTJRByNCYRRxgZEzUmKhCBVysfDBFiRDY6LR4TRzgoOS/8QAFgEBAQEAAAAAAAAAAAAAAAAAAAEC/8QAGBEBAQEBAQAAAAAAAAAAAAAAAAERMUH/2gAMAwEAAhEDEQA/ALx0aNGgNGjRoDRo0aA0aNGgNcN5u44kLyOqKASWYhQABZJJ4AoE2dcN/wBVii+qRAfsWrn96sgf01Xv4i9SEoQBj7TrgKTIHcB8o6LgDtCs1VZxFWMgYH7qv4h7aNMo2943QVAxJ4B8sFFkEUASTYr76iO6/EDeN3R1EP8AWufPzkikVzxwx8eeaFaSSLHOM2JVgSFLswLZ8PL3ZNYsNyOAaqwoftxtm9oTRKvtKCOx0S8K8K5YsoI+48nk82FndJ/EiMjHcoUcC8lBaMj5K4gsALHla7hz8B13XrvbKLQGWwaC0LarC21AE/BJrVCDrsYjUgorxtioNjHto+39OIPI4IonkkclTsvV6CUS5Fyrc2MPgqAGdj5Lg3agYkkGgNLxV6dV9Z7fa0k0sXuADJfcCvZ4vCjiCfGVaeOi9Wj3MSyp9LXVlDdGjRViP99eZV6vM/HvO6MDlWcuLH6mJ83f+YngctfmXeiPWA2zv7wYgkOL/JUS2Ae6QgNaliUXntfHIHgi/NGmHo3qmGfEAi2NAoS62bxslQVujRYAEigSdP2qDRo0aA0aNGgNGjRoDRo0aA0aNGgNGjRoDRo0aA1x3kxRGYCyAaFE2fjxzrtqC/iRv3REZXlVbBAiq3P+XkjyDXFEebFWJRH/AFz6t2hlSBzL7xFikWxZNDFm4PaOACSSPHOqoXrXtb33ljUGNj2sqFmu1AJVASGBo2OFryfql/p/bDc7rdyOok3YWolZrjQKg9wmUkksSwBbixlXJKrXfV+jywTFKqQVeIrEkBuF+pAPuQDRHA+UU++tenpjEkZS41AwYsJmAJs1ZVlZi7ZUL8EWO506DvJt97e3Zh7ykIuZURxoSQxbJcQbiJ8MxMgplo2x7Pq8yiBhg5au8qHZJMgLW67rZST57jR4OkPR+sPtOoe61v3lXBysgnutQwDfPa1g86IWde6bJG0mbh8ewLiQCqDyAhAHycTyoonwQGXZwxZWykjwFLBSGN8cg2LP24oXQOrL9a9X2E+0XcKB7jkqsY4MnLZA8Uotg5Ki7xBawBqvOnsc28K/A7IvdyFMTfN/ayLuxzqyjgzLaGNcuSCgMlDyDa5ZEm+GVgD4oaXIiqMomIxHKmyDG1csPkd4BHbVg0edds3lijBBbI8Mpv2WUhFUE2RdJ5Ibk+QeUm3lZCspbIH5CBiASVNFqx5IoHg2bv5Cx/QO4eMmSQsVyb3VNk418sAWJr28iLPg8kWt9RggAE2QOTxyfvxryfs+pug4R2plKusiSBJOQDQFKSLYKxssguxep76J9WzvOjxztUr06SOZEEzGlRybISQ0FdQCjkWGU1qcF66NctrOHUMLF+QfIINEH9wQR/TXXVBo0aNAaNGjQGjRo0Bo0aNAaNGjQGjRo0GH8HVJfiH6iBknEj4tEzQlMTWEvMbmuawUjJTxkeLIGrc9Rbkx7eRhfCMTiaYAC7WuSfFAaoHfs2/3p24jT3nLBn5AGAskEUBWV8+CK7clYRUf/wCaTRbWWZWUSzYRuy42EwrEU3axBLEi7y5AIvT0+x2LiAQRsirCDm2QdpnYKCVBKop9tj5Nhm5FaYtntER3SUhUR2u8gSMSgVxVUzYVkQFp748zyTYwRyxx7pEWGeIQ5EZpHOWaVHJ4OLEgDED6G5GN6IU/h96R/iF/iyQSgMUKdwEUgJzaSwDYYHyAf/pxh/W/SrncTuIWpHLMoQyeyTbe1KoNgWe2RSQyYkWTxaHoXp2920zrC0G427NZHvZe3kGNrII+QSF4ZbrHkgWbA3nSIJXWR4kaRRSuVBZR9g1XV81oPNMXpOSQtGg28a1y3uSmrJrIYBieOBQ+eD4Eh6N0OWKJBtx2D9QEf5znzmJPpb4ChuVA+Tq536HkpQlGRrDxmFMHB8gjzVfvpFsejey4wYMiNkqlI2l5BHfMQXYC6DEZccs3nQVP6l6SFCTJEySKT7pjSvdK/mBjFS5qjLkzKAQF+nkssD3QjVfb5azQo3kuVrIn/WW8WfJs9p16R6l0deWyAHkkUKCE/wBSPPz5Y/c6pH1l0MRBJV+Glcg5MRGZGxZo6FUHQ+eLP25sELhhZZsTlRvwe775LXJPhv3rUx9AkpuHEhKqXbOJEUkKqvL9JNKA6JXJ5HAN3pk3/TiPzsSyOCqkHtGVgJag23PF8A0DYrSj051xotwtBQ1oV9zJ6IoCgvhsS61/8zjgAaD1LsB9ZBBVmBX5IGK+f5nn+uleo96L64m5hIAAaMkEAhgwyYBwR5DFG/qD58mQ6A0aNGgNGjRoDRo0aA0aNGgNGjRoDRo0aBh9ZRsdvkvwRfjiyOQSQBRq7+CfGvM/Vd++26l7sbEFT4Fpjd5CmUEdwY+ObBvnXoD8X5SvTZDjkt8g2QSASuQHxkAfPkD76obY7iNmPv8AcV7gTiAcgnDEgZDmTgkABmJNmmg23nXW30ZhxRWJVUAQZMVRMVv5yaNqF+X8W2rc9AerI9zt4UZbZhgxr6JAO8SBuWjYiwUsANTY1ZoqGBa+qo3xUO1WhawS1fBMcim64o0OBqeeizI+/hj3arLTflzAqJSwidkykUhnVwGovlYJo8HSi/em7WKNfy40jDGyEVUtq8kKPPAFn7aTdU9R7aDiSQZecV7mqxZofax/cfcaxuJ1/h7YdhH2BBU/cHiiD/v4+NQqJ9xvHlO1EcMKkh9y7kx2Bz7SrQko/V3BQR5sEAFu7/FTp44VpCwKh7ikX2yT+vJQRwPgH4+dawer4N2Vj24yJbEKwIftHJxNcAEE/wDpWoN1z0+GlHtb1N8gb82GKXbxkZEBiAHbEdvNAHxz5Isv8PI4lidYYjFGHOIaMRNzz3L5yAK2SOdAl9TepU2oqYlefqBoEUa4DGvtR+9+Beqz6h67in7F25k7j2nyVJIYdobyoIIYVV0G8aX/AI/bGaTdbSJF4lsA3SlwQO4nhaDffxyeBpoXadP2Kou3nnl3FBnZdvnG4IP+G2IJThu5W5ANN9gi3XYYbOO0O3LX+Vk5PaBTDuPkg/B8sRx4Q+ndpnPEFKgm8cjYHBA7fIGQaz+kcmgLL1N1Ft6zKYysYPkLmCKXwzAc13VVn9iNN/oQgylGKEWpxkyKP8FKEi3kPghgaHiuaL//AAs2koh9yQmitAny4yJXk89q0ookEEcmtTvTP6XyaBWfDLlQEQxxxqpICIhJIocG+bsECsQ8aA0aNGgNGjRoDRo0aA0aNGgNGjRoDRo0aBt9R9IXd7aTbvVOvBIJAYcqeCDwwB4IPHBGvLvUOlJFuVhQM0jEKihlOfuHABXUA/SwAYgWQTQHbr1mwsVrzb+J2wfabtXKjGOZXUUOUyyU3xlwtY320/m7AQz1B0zcbSQCVPbyDEJzSq1qV/8A8j7+P3sCV/h3sA0m2OCk/wATaPYfERqshRfDc/VX2yHDHm497Lt9/BA8ZibbSljIcUJdCf8ADxYcFmUi7BUpwCeVh3TegjZ7sbaMnGJo5F5Lku0ahlNgBgrPJJiKsFfFczRafUun+5AIy4S6Bc9xA/ayB54Fgj7qRxqM9Y9ISTQmCSS4gB/DrEiMkLKbz3CSMEnJ/wAuIUDKlBoicRix/wCeRrYLWgqz0v6Eh2bPCymR5njOaqkYg9uz+TnI75HM2wJrJfGrF2nT0iPYKuyx4GRJJLMFABYliS1Wfm9KmVVJcgXX1ULr+f21x2XUElsqbANcci6ur+9V/caCG/jDFW1i3CorPtpUkAaypWwHVvupQmwfjUWVOmNDLu9uJQdyHZ4HlZUSZ1dclVULNfuNjiSO4FQDVWj6n6RHuts8UgBDCua4J+9/F0f6aqD0FPGqzQBw0+3dlyP2WwGDc9px5FGuTzxpRGZ+kTorTuDAUrBTEkbOF7lpQbUCqxbx2lvJJQ/h3sR/GBpAFiVirXiVzbhFI845MGsDxl8Xp99TdXaTIv3AXwRakgfq+xPPJ4o/tqzfQ/onbrsts5YuztFuXawc5AFMYurxWhxfNtd3oJL6P25j2ioVKYyTgKSSQvvSY+f9NHT1rAGs6oNGjRoDRo0aA0aNGgNGjRoDRo0aA0aNGgNRn156Ui3+3ZGLK1EKyY2b5CkNwRkAfuK4I51JtV9+NXX322wCROUlmbFSrlGAA5Kkc+Sv9D8edBWfoL1ZJ0+Q9N3p9lc1qQmwmVWJAQytG64i67f25It3qzo0sUi0JLAyQ3wtkhvBIogcDm6Jo8UP+HXQf495XnMjRQ+27tZOQDWUu7sxrIRwar44ufemkfpXVZdrKT7EvftXLdjR2FxU82VVzYHjAmqI1Bb+3cYivAoc8f7V9+Kr40oy02QTDK7UBjlV0V4oAgcclWP9Pnis7qah580R4B5U8fsfPP8AP4B00Ievb0v+SgazVsLIUE0P5ng+D/tZCB+kS/wf8JtN2IZCwDzFAXJdsnYcimIsD7cCwaIT9T6fO+3X2eJ3NW1YoSQCSKsgGz/Jau9cd9sd9tospeoQIKAacbSWR74UMyLLig4stWNnkAVqKZPXux33TumsuylllvncbiWZmnVR21Gh4UG/qU3QP89Vl6ZaSB/fMi2VCgoeHQ3llwATdDySCKr41POsdSd9nLGev7OTJaLCFfdkHNRtixCrmxo42ATqL+jekBtwpmKhPZkwVMgA9VRDEmTj3OL/AEqTxxqo7+qNoqSBAKJsGjRtXBBHheaXt44I1f8A0OLDbQLVYxRiqAqlAqhwP6apDqTjcdSghiBUM6kkA/LKLII8UEu/9zR1fo0gNGjRqg0aNGgNGjRoDRo0aA0aNGgNGjRoDRo0aA1RP/EbPI242UCZElJCFUWWZ2VOAOSTVf1/fV7a89fjMH3XVXMDcbOKBZGJNLK0hK442SfzVHANU11WgivoP1FJ0vc5yxsYJiYpkOSGg1Mw4ssltx5BPNWDq/V6RBPtlRMd5snOcWLfmbcjx7MgI4U3XKsvI5HAond/+8e4kvtDFC5eqK4q7ERk22GXOKgKA4oDgFX6b6p1HpQhk28qOk6GZtuB7lxAC3koAqxAYg34Qi+K1Bd7beeFHOBliJo0MJABSk4UQbok4gXd0PjeDrAZg4KmPnm7Q/SDbVVqQSTz5+eKQ+i/xP2m+ZYXDbbcmvypP1Ei/wAt6ph9gaJ+2pNvuiwyNkVxbza8X/1jw3k1fizVWdTFG1kV7qgy/I55HANfbg196NHXLrnSjuFADhVPDdoIKki/60K8jmruqMf3/RZIG9yN2I7jmql8WICjJVNlB9iGHAsrRJa5vV+6gnkWRAVDEfbnggAkAEEkLYHGYJ8Npofdr6H2SL4LEcsTzZP+kigP/Oebg/q2H+EdhGq4uwAxBDm/qLs5IY8AADjiuBZCg+uJy/0g32lVBJv5JIBNAkAVd+aHFpOq7mfeSJHGgk3Z7RECXihUink3fHZ2/pNG/C2eA4fh3CP49ZWWpjxIGWxHGXAjB5sM9qV4/T8VWrx1QvqvpwRP4Dbbl13NGaSQ3Gd1OCop2oFFpmCC8BiLNm1V/ht+LTRn+E6oWUocBO4OStZGG4+QeCMj9jl8nVgu/RrSGVXUMrBlYAhlIIIPggjgjW+qg0aNGgNGjRoDRo0aA0aNGgNGjWNBnWo861c+dNvX+tR7TbSbmTkIpoDy7fpUceSaH9dAk9Wetdl05QdzLTMCVjUF5Gr7KPAPi2ofvryt1TrEsm6mnV2VppGkOLMtZMWxq/gsRX/fS71R1F95LPuJxhKWLUWy4PaiKB4RVAAP3P78M5IaINxkvAoA8Cj3A/fuPHyDfm9Apk6iTKkv0spByjxUk5eWIFK31HMA8kcanPTeoK0g3McSkrBIZCwD0lKeUJFkOyAMpJJk5DGxqtZ+DxYv/sR4/f8Ac/N+NSXoUCBgJCGTcwsuIxDG3A/LyAVWDx0o+CB8HQPCRkbEvFGUk20rTbeVcex4pDmtlrZK7xacFQCzD6b39F+pju9pDOwDNKmQwsBmXiRKbw6sCOTTAWKFhaF6Rv4huBkzvHgGMcSRig6hbLE0pKOg7SSSCpAPOpt+Eu5fHcdKZmikhdpNq5X23Xk84ut9wJJBXwWBHNagsfe+qI4XCukqgjk+zuO0/YuI2iPH+sf76i/X/WXTdwGhk2plskAiXZKb+eRuc1+bNf01J/TPqKHc5I2Ee6Q4zRKzB0dTVEEKzLZPcAQR86Rep/SmylJeSSeJyPqjldax55UEr/WvnzzoqAPLs2uMbVGWiSj7zezfHGW2iiK5USAAR5u/nXXpnqhI1VY0iWCA0REhjUyWMD7JYnINQ/MYsCLqjel8no7aYml325jNm9xuGjix4XkgLlQNjnwDbChpB1Doxjh9iC55HcrQURRBcQziIDtKhAozpmFqLpjUojsqPvdwRAWfcPLYY0QylWjqQKAVAjRclYcd/Lc67fj10MQT7J1NF4PaZyTk7RUCzm7YlXAJNmtWB+ECRv78wADsEvwXpixtiCeTQ8Gu3Sf/AIhem+50xZfmCZSf+lwUP/1FP7asDb/w79Z/Kn2Lt3IRNGLv8t6DAD7BsT//AGfvq49eVfw49QrtOp7aUnCN/wAuT6qxfiyGPaoJB4vw1fYep2POqjfRrTLW+gNGjRoDRo0aA0aNY0ATrF61v/z/APOkvU97HDG0kjBUXyTf9hXJYngAck1Wg67idUUs5AUc2SK/l/trzN+I/qh95upPziIUy9tCF7U+kAK1WzXZNghS1g1zIfWnrqTdymND7SIxAWlLOwPxSk5ci+aB/YNcA3O2cksGBJFZHzywJPgBuSo4H/xaN0dIFvQOtLEDDg7B2JjZVieRXYAMoDWHWRe0oTY+CeQVsHpSNs1RxDMBYjnb2xICeAqsCU4sBmbhgAaJYCPbPqUsQYRYh5CLlHDlfBCuW7LY8kUTQ5A0nCOcUtSBWIOVci68cEX814PnnQKeo7IhhC8RWe8auzYCKPimyIaiCQch45J6bXavG8m1miZZAwKxkAEEfXgWB7mCqBXBrz4OnjEIn8NuQqDFpYbAySVrKLRWkVxipBFZJZIPOnbqHT0mh327fbyGEsrrQwMbOzBiHZCLsWykDkL3U2gYleQruN1icZAFlACYe5amWlLH5dHAxFAuO0KTp12XWmVNrvUUtNtQsbN+WVWMqETy+Rpqu2591gSPAi2w2+5jMzRpJJEgMcjCN/bsilEqkDwxH1fIHnjUh6bvNtLuW22Mf8O0LCoyUBlxAzBkRCzrZIBHcUX9qC0PU2wz3W26lt/axnBjkSSOORTuFBUB/m6EiGmHKADk8zTb7TcIMotrs0c3kVdlsmueIL5r5+w86rb8LN9/GbTcdMmOMyKHQv31IjCnCkm1B9gnwGLPXknSxut9TGcO4hxe2BX29ywYGktXjLRspJHBVf5WdRT51bfqj22G53JGSxRumEXhbeaSlVb8MUsnwLoaZ+k9ZR4JN5OCG28UyFVsqxtiY/CrYJBDEKf3pSdbRemJHjwfaKLYBxGsiILBHuYllVWp+SkZv7mqCrqvoXcywyLBIkBmBWVMMlZTlwSXHgEeFAseOdZwZ/BOWNoZCgcEhLyDUOWAAY9p5DeP/TUz9ZdKG62G5gNd8TgXyA4Fof6MAf6agf4cbDddK3J2W5XOKXiLcJeGYFqrD9JZQ3n5AAsk6tXWojxfs0LRGgSRYsBuxPPOP6Tkw/r/AC16c/D/ANTrvOnQSs/5gAjkJIP5yij4Pk8P/J9UL696Iu16rutuARHZkj4Jr3FDACuQAWx/kv6qAKLpfqPddOmL7dqSQ2yMoMUg+1eCBfBFEX8eNB6o/jsbyU0vkn7DzxVka77DeK4OPwf/ADkcH7cap70j+LG3mkVdwv8ADvzRv8onmlLfHn5AqvqF6tXZ7sFAyMHXg9pUnE83fih/vXzqKeNGuUcoP/nx99ddaQaNGjQYJ1i9ayH4H/g039X6okEDTFgQBwfgn4+f+2gU7reRoQGdFZrxVmClv2F6or136keeRh7wIRypogRIuIIAGfnyS1GwfJC1rPqHrLSNI+ROX1GywC4gnHK6y4Cj/wDB1H/YpaADMcqBxuZrexRItcvcXGrAnHOik20nAjAD0pyvEhi2QLMBiOSAxH7Nh55OtN3tGs8ADnPu4oFsq8dv/wCp5+0ZI/TrlJ0qMqEDMvdwRiQ5+4RmBJKFLr5R/HNpYJn91Y2xZTlbMChxABKCiKcYkUL5YfKriRzbZk/XHQ8tVi/BewLNgxzXfFihdADpHFJiQQlYnGyLLcDmxyQ0ka+fKKOcTpY0QNgiMFgapitOUA4IYgANKxuyOwH6UGWZUAY/R5BoKWJUyO3gEEEog/c5AHmTgG9YLYnNFW6joBsV9xMWA8+JOL5q/wBtddluRChQu+bKhQIxTyoUk4m3JZgQLApCb4APbaxNwwJOSqhYKCOY0W8jTEl5kuvmzdlaV5Y0VUsGaxiqKaYl6BUE85w8AeWWruIEOu63bbcO0iwuZ0VnESAjAksBIQRH4HCrlYok+La9zt4kkRoMhGwEiMCInRbJYd+IcgRcEWCGUmi1DrMhlkVpWAWQk/lhljEZGbBTJXAUhhd4kDwFOn/oHQW/jX2ypGWii9we6eyb8xysj4cmJfdGSj6ggsUW0Dp0Tqm43scu3ZxJvIwwg3ADxblOx3UGZDVF0VauiDep76N6+dwu23TEBdzGY5gAoKb5CqtxdgMFLAUfpFkWAY/6l3EEETbiJotvuYEHtoiLgsbBY2VqpG7pQQw5FUayZS6Q7ONtw8an2oupq0qf/J6hDxKF+5cc2Dz7bFSPIirJhLVTVf3Hg/8A2/lrLA+R/b4P89Mm0nn2yQpupVlsBGmClC0lGiyiwAaq7HNeb4fTqoS7uMSLjQNHm/KsKIoV58H+x1x6fNL7jrIQVOJj4pwDdhh+1cef5/bsNspcOO0rwaFEijQb9hZI/f8ArbP6s9RJsUEjqWvhUQgOxJUWtkKRbAc1yR99QRL8Wvw2k3zjebUj+IRQpjJCiVRZGLnhXF0CePHIrVGt0uVGePcR+2y2GBUWr42O0UQ1EGh5x5Fc69cbDee4Caqsf6gqDf7eSOftfyNU7/xHxYDaSqi2/uo7VywGDIGPzRzIvxZqudUUhNAVYjyPg15F+R/av76uH8DPWQv/AJfOxo3/AA7ED+bRE/1tf6i/Gqw6pJHL7TJwfDUFBFtY8Hny1WLock/CRWKMsiHF071ZWtslbz57SCLv9h/PQev42rGvHgm+fivPni9OEbXqF+h/UK77ZxzM652Vkqu2dODV/BGLj9mH76lu2vjm9SKVg6zrUa21UN293gRgG/VwKBP3PIAOq3/E/raN7UKupwstTUUf4tQeAACMq4s/BNWJ1sqkbSF8aViD83Xxwef2r58a8+b/AKl70jykgFiGPIKITQNggXF4H8hQIOIE9UO923NDuN5lBkiEEpffkG7QKx4+wGuq5AkMSO5c8mQufzYa94rWIPkBQxOf71pJJQClslKjjkPiwHd7RxNsTGQ55C2fFE674qKHPYzYBcaQ5AsYS4Ac3GxZv081zrSOPtgrjQKhFW2CutBAoNUDHXvqQrAhbN27ABs3+0Ln3VwjdMn7QV8BWIb4BC5douvbkH6TbkqkUEsfpBjzWquMdhsrRMR//kpBzZK3m3cIpn9oKargjz3AYryAFLLxX+ElcBCIG3Z7t3wq2PY3AUVRiDAUCCMlHgC6BPCnXUqWSsJMitLyqXcaRr5F8mZ+LPLfJLuGaGLDdSQtQDE4n6h9QPFqc7xocd3FeeXZCiimCZjn6RXBY8CwSfyyOPqzF8O2gxupe++w5EkFnZqyYsDwfFPEfp5BHgEhdnRTRpSP9Gb0CB+xypGQ83ZU+cgJmzfsqzD9QWwQoNCiY8gx8/Qhs/q+bJpySUNw6kWGBWRyrDlyVUAcMC7qAR/8ZOKY+4G273QUohC0ZMwMnjXLF8h/mNu3yT9K2TllIlXeuskciy4ShTEoULGWUq6KWpQCKBjayTZ8jmu89NwX44siXyWOBPcSCpynYX5GRJxLNLlI2BLojJmhV3xRsFfEnt4yXAkG1NCgQt0oJ97uJ9wpjkcCNRkRFzkCXlGckr+61MzdrXj9gTzM/Rck0kEu1PbNA0e420khfA7iNQwQH6VJQMrrdke4Se0nUVbbshSMK0hmd/bDDBkUiIUoUdzFcbKeceL+F+06qINztpI5H9tDgVTFQaoktkFEmZLK1UbD0fA0F27PdRb/ANwWTHPDRF4tEQMXR1ByRwcgebB+dLvSfVS6Nt5eNxt+xwf1qvAlW/Kt/WjYJsahXQ97Gu8fbW6DdFJQOQxl4Tcxm7xIYBjz5kejY4kXrba9+330VExOEdgeBGWrJqIyEb3234d/njWVSTdze1crt2Ad3BIUDwwAs+CQf5DjTT1qAbtI6xmi4kBT8yOU3WPB7bVhT2RRcmsQTI8uLHPF6gUGx/hd8ojkuDcyOXilHbHP/ip7ZRcUORUBTXAc8mybQ6bBzsooYy2YKdpjjpJMENRoqgtkfrHLcK3wK1E/+IiIP0uGRe4LuENiiMWjfm/tePP76k/XesJ/Fw7ZWVtxTujGmWKgA2S5eRZIsiuP31FPxBlLenJ0eQSvFIi+549ytwFDgWaJo8A/y4I1IKDhgJUFTVdxJ+mwaHxQPIHP9wNc4XGS8+fquvH25P2/l506dJhz28nBGPzVCj8ZfeyAAb88c+WqVMW/lRFj/Yg8H5/trSLC/CD1KNvujt3cCHcgC6FLMt4ZfAytlNXdr8DV/baYrSk1+kEg2fm6A+P/AF/v49yBFccf3Jvm/wCn/bV6fhH6zbdRttN0592JTTt+pMgAG/cE0b8gi751Kq5InvXbTZsZbJ+CPIPx9v6fy86cr0iIX+LW7x2GF17skYJpSAqnMk5EcdoFjkZCudUiYQjXkBkhK1yD4uwbsXQJPgkfAa7Y/GGUgwDjEK5YEEg5MgHj+VeCe4f1rPdRc+BZBIpwVJKsh8/FyRH4NPQ5NCq0kQ32gdxIADGJWW5/okHCIbFCsnJv5vXLdZo7hqK3iyhSKUhzZQlgtfmNiBwAC4+3dEtm58sTmO2yfOePaGxlBaQUVDgACtdZwGUE0LUkX4VSCVNqwxj/ADmITlmABPzohsn6gjIXZsrs5AklSQzkiiCwDxFrJJFsbtrXH8Ws4Mb/AOY2soAqiRdiuA01HEjhSe0KF1v1PaCQm3bkt3fSZLM1BzXBNCl5oXfFaTdW2ShDkpawfoFlvzFIPnzgxJP/AE8Dgaob0tkaHc2CATG9c5n7/wCblT9msvfg106b1IlsJKJVW7gEs4hyHtlBa8ySSfBYng2Om+28bIfdcFgz0bIs5hhiWHaDm5ojmj/ppl287puQSSXFqCqKzE0VBCmrbxzwfBBBo6gz1hWEpDHgE0CQwAPwAOPir+ePB8OPTJZOFKnkg1Slu0IfBW+cR9/r54D2p36pLKMaN0ApJsILoBE+nsxYA/5W+MQOUWxNYuBl+kmI/VRCg/BGUQFEfIJoll0C8K5xUozDgMTE3B7RyR3WS0rg8nJ/84BQ+lPcCgdoHAcLWDS14qgXQjmseLxykbTaEWccKcGjg4HNqoNHjjcLfng0cwQJcRCIsENYWPDsv5Jk5PI8hFiXEHKzXL/4YKpt0I3WWXvijYKYs3ARkc0qEkEMqkSIf8rstVYVT6S2M0skyCSJQY/bklcWrJKy44qAS7v7SkKoBI4BHnW/XtjHEm5SN5pw3cod4u3AnCYOF8nOXtFZXzZag+fh96i2ux285klcLIecVjLRzAcLw1qXDDB27VIYFzR0GnU+kdQ2qxiaEO8QM8csTFmZVNzKxkQOH9qQ8MB9AoHnG1vTe6SfZbeNhazwtyMqr45JPJGRu/K/uNUd1P128272buQ8W3mc/mAtEAxAtiq9zAW1hTVirGrR9JB4N5udnCAxSQyQuzNiu3np8iL/ADArZIACOU5Iu9RUp6JuHWNfcRleM+xISSFIQ9siryKcEMPH11yaGor6l2kp3JdsoVgikeNFkBRsWPev0GNyr0WB44ux5nO+Co4ZguElI9gcuSBGSa+9p/Nl0w7iXbp7m5m23MRCP5lUWBbKtUBhicqFggfOoMemHiIRySBM7e0JbEjY5sGpzZsDLxd/JoahX4h7nPYdXAULi23DVVe7/Ei/i7KlTfg3x5Ouu/8AUCbYiWGNkhXiAABQHcFwZEZbWNUxS18ChjwpKH1rO3/K9w8uQk6lLCYIKbL242WQkg2QavnigsY/bSCqfTE0oEgXIoAMgoViC3bliQTQ5HHyR+w00SscmyPNm75ryK/8+2nboMTCcnEMQaIYFrajVsBYsgsCPt54vSCdKlfI8B/B7cgTfzyAQLuvt+2tISkWR+1D5P8AsedSz8Pt6dv1KAEGpT7DgU5Ik7VBX+eNj7XXPiJSsCxI4FkgftfAA+P76X9MlK7iGRWxYSoQ3ypDAhvNXd8f6dB6r6aHoHIdvFW1Ecc/f+l6fYZLHjTeNni/FEHk2Pn7itOkaUNZi1Wf4xwLI+3XEs6JKwHFHIpXwbpkHjkEjzdNXjq1L7RKFgpQgqy5tlL9X2rE1yfzA7ADnVmfiHti25VvqCxlQooHkgmyT88Ua4o8+NQeTbBga7L8iTLEktmCGING7kXmzghAnNMKG2EnID6SBV0fCd3IJAAsxCm7FORYlzRyenJSRlQw4oGmU90aZIxplv22/NcUR4FHSjbqVZ8VKcsRQXEMpByzNoMXmPL5BSPmQtW8kaMXICkpmzBQQxWNauVJGLis2b3Z2NEAhO4XQ0HaoAAho4XyWBJK1ZFFiCZsVcDklePnWs++CE5LiMwKaymdU8dgGhXA/wBI4NrRdpMlbu4o8HIgdzqoYTkWLWJ+5wnAAjVrBKLbOjn2sQjqRwFUMVRaWipoENa+BjVdx9wkIr6qjeN1bxZIAKrXbiQVI4Ngjx5q/mtN+z3Ik3ETMt0wscHKjYsGl+wPi6P30/wR3M+1mYMHoqwBSie5hwCLvg2D9NngAaYNwDBuM1xBQqy0Qe6x4HNG74+PuaFkPW6nT3GjJZie3IHBRZpyCR22Keq/UbuySr4si1Dciy5BU2L8E1ThGo8BX+1FG7p+yYR5MgyJsAra8iz2A0bBYfABVRwTp1jwY2t5ZMCAnIe8SSDzlkIj8G2FcmpA1WU9xVjZ+TKQReSpd18ynybBQ8qRIy9WdiCyq7UWOK+3IWJrEDt8UNv8UQ3igI2wCGSuKxJVilDE93cQTQAKNY8fw/nEJriIlbJiI8h2utupBOQKqPuB7qAUbBSgSCug3bfnFA7F41BUM2Sugu6yUsTV2VvyP1HAvy6bsTJGIhLSvLG3+aSMvcbKsZAWmeYAOvHYTx40o2QmViY1a/bKvjUoEZcLnRsFTJneRo2fuZSi6m80B91omhWQKhzhwsAozKFUKinuayBdg+MjoHqTosc0p2ys0awuGEaqoJY0ENgqB2hrItjh96uUfhz1xUk2jrGEjjy2TAUK9xg4kJyOVy+2LNczPwa1Ft8MiWgkCwzsGZ5AqMZJgvGIbsUYMDRvh8R9GSLYi1eNSztJGTEqmLtmjPlkLHJqj7SrG8efpOivSOy3C7iBy3Cs0g+1IrFQ37GgGv4J+NR/qQgl26x7mmzJjkHfzPFkrO2DUw+QpqhiTVduvozeLufa3VjExiKONfpUsvuPYJ4kHKHye2/nW3Xej/8Av6uix4SRuZLVBciADljyclwBFG1jN/FZoa/QXTIZopptyYpht9xN7YXmOJP8SgP1A5h6a6IWqxWq69T9Yn6hu1nchYisg26DKxCGHewry3ax48FPI8Sff9QlPTY9uAJZ9/O8kqqSl7eNwhIvIhWwjBADEhnoE8aiHU95JJLCsEMKSXJEhjOANksCbvIKvcXH3FcnVEf3vS2icg4ho+412gEM3cMeAKxoX5Uc/dl6xIGdWAYKQD9ISvFgUSPsb+7c82TY34gxxrNAkWSrFtgrNzyc5frH0FS3uk0DdGyvnVedZ2LLLgAPGQCm1Ck8EEniyTx/KiQQdIGtl8fv/Tn+v9/66VBRjyPNAV8kHm/HHjm/kVx432kRZ14B8ki1ugBkKPAFfceAftreaFVJb5JNL2ggj5KDgc/BPx8+TUepPw29QJv+nxSfrQCOQfZ1AFjkmiObJ/31LNUt+AayLI9hgj7cEZAAsFkODCv007f1J5PxdOgg3rB2fdiGjQjRvpUhg7SKVBIIyUxo488qva9UIvv+mOrEq4ZXRqjYnFhw1KXytZCyl1OVALkkqkS6sX1D0vM+4qEviqgqeayPFcf5ibvj5pS2o/LtJiF4IBKqQy8FQckFGlLWR5CWWtTG+SGKgm72xNOrFqKKZY7XnKktVLUMnYixdAiNVU8od0SaDKVC8AiyFcgtITHRaKQRqGxQNLcvc6E2JvP6eIBYZAhW5XMsbvIFo47kAkc5HBJDjbBiMiy7jaFiEkUlD2I6KXRgWH5a+0GJS0swx5WK9wrzQM/sy1YYMz58KxD504cKytywaWiAWICnOZarUe9U9KDfmQ8MnIoKKXKTnsAVxahQVFdygXRLTCPags6tz+w7vcUs7AMqEgABb9rKNcbLk1WugQEeQbW8i4sr3DIvQsXYElCNciEzbVED6cf4uIhr9+G2VvcX3KGTG2NH9Y8mifnjHTV1ME7yNpQpDABvJBPg2GOdgmqbkV40/wDVvS0sUn8RtEt0JZowGFj5xQnIHk2o5A8HJWpu69uA24i3CEKrgBmHIDfNlSBdKOVIIryBVQLTImWYBWyCGYCQk8Cyznmmw80bUDsEgB0nkxFB3C0QKJ4WsVprXwBXIH+C3ij7a54nkADoRkvFgRlfBuyLX6kIYDtL+DkqTabuMUFWh8cg82w882atB5sYxC8vbEFDft5WVix9z9qdls2ThyDkM+2+f8VTwzU3QygRlhm6gHIkq1oFB5IHykUQJs/4gu0ADn/KmzDE2RwvAQreQFFF54AQAUCQQKWI+3lIpAOxo7FNZvGwUf6+BhiuRPHbDGbwZQSN+nb6WNzJCwL0y5YlCxZfGNi8nLueRQUFiAAulP8A7Rk2BGcXV39yqkWUgFTkMQ6lTEOQnay5fuig2rW3uHsA8EICoCrZfgEso5ZW7cnGVcqXpvUu6jVFVCVUU8cZSPJvb9tu32/rb3AtCixUkKB5Dn0bobzxww7YB4jMzlXUI8DKGYmVqalGPt55KTf0A45OEHp+fYSQbuRIpoldoyVyfHJP4f8AMjkSMmPI1x/mCijyeHp3r7RzNJKvtRe0/uAqpXhlRzmOZHVlQFObQv8AIorfVfr7YTbA7LacNK4TL2yuMTMrPI9BQXYpbUPnRUv/AA73I2R3ezmVRLC3vRgWAUnAJRLvgSZLf2rzWnz8SVhG3SXcztBDG9y4gsZUKlfaxumyYqaIYdvIrUFi6tFs+obBGSRY5tqVb33LPSSSNCXayCbJGN8BgP0gack623UpRs5Cuao+4hcC6miYe2zJdFLLDE/tVEXqCtfVPW5NzullxbZwLHjtlcL7vtgAEhjyCxJbMWRkccz5n/4b+mU9v3WTBJVYLkoJZGuNvcYjIZE5AE+FbhReUY9a+r9rvP4cbe49yJAzMmapEHU+8C7Bbwx+rEUGYg+SVXWfUW4aJYdsrAMqlVpy0qqAELLRbHAHgeVKhqGWUWG71FvhJ1OdUktUEEcQs5Yql5AAjut2ooRyT20a1GN+RLvY4r4UDlgLpvzMSo54yrHuNg1ydJdqVRmJk/NDkl2ok+QxN2GN9wotZPya1IfQnTfd3DSk9pMjVmvfyLDLdcKwJ8jvH7aqI/NtJI95KtUyWSTdplzZ+qmXKuPFHz8vvQ/TP8RKBePyzBS3axHOR4zYWRzfBIIHAlMXpL+M3G4ZZSEEsuX6AzBUH1EintSQuJoxm/irF9G9FERCGM9gHc1AWo4OIFA/SQKHlua4LRr+GfRzt1lUqFw9tMQQwQlFdlHAP6lbn5c/fU41okQBJAotyf3NVZ/egB/ID7a31UGtJYwylWAKkEEHkEHyCNb6NAg33S1kAFkH7/UfuPqsGieLBr4rzqO9V9KGQ26rKSKLKWWQj7G5FZh/+5I4/wBOpjo0Fdf+zMwLFRJywJLBXxPHIQhUUBeAIkY/6r0hm6LIjF1BdgWNor5K1YhmjJ90NgAAXYsVupYlsatPWCo1BTG3jYurL24Htw4K4eAhUqCAvkR9iAvyTbFq9V+hT7kuLgI8ysid3uxlpAHkjBJtSM2CZEkKxFcjV4f8qhz9woC5qybIsfZSSBzzps670FZSpyYDKM0gFgpKkilQQQDakE/Ic3xVFVk3QUpPMdCOm4QMWsrZINAoH5JIpcQSZpbQzbEID+WX+nuFo1glQCQGK5EsiqrMVUscmZiUsHd9BQgqVEeQsjHIMQQGu+1mJ4x5+pzZyJZw23ToqpoULBrpwwawP81EP22pKAjHt4XwFPbrohIyI7mAqlzDsRiAI2H0lkFKDiUgANr3NiLY/wDUaCklbaiWLC7buJNNfJLENTFRVu7roO0lAcopQArQYhR2hScw1KwjLLldnwftrbaemYlaxt41Y3bYMeeFtQWJFAACz9PigOWinWoAlioCiyebU5H2yoNklRkVU2A5LHNtO2y6DA8AYsqSK3tsykv7UZJxEgMgZQMlYsDTMSTyNTvfekXomIIoJvERouCIvYBSnIiwaQLyoUsQDaDfdHdYDJ70wQKuZHtvLkt8KABHFkZfpU/PABFgK53u2AJ2+RVn9lFkoMVjzjQEAHsuyU4UfXzZy0xf8pVQMSQhBUYgAyh1YBgxAsUI/PFu2PKtdz7D0MbcTRB1YECiRKoNFVaVWQOFbuBxYrTU18aY936NkV3ElhBy2BZcsrY/vIRR+qssTY86ohv4ibSMN09WZkKxL7mZZ2EbSMfcNimumYk+cuAQBU79M9S6Xs5TtNq88u4mUxjcyJkqNTMqZNXaG8KoIJHN6afxM6CHl2jSWhk2rIxx8GFkK9tGjUjdpP8AXgalOw9MQDbjavBHLGQVhkJ/NlHtqS+ZNCwScR4UHj41BWW1/DeeOdhl7hDAdgdSfJINMKawDifHBo2Lm2w9DM6vtjuMDKF90RBczFhRzbjC2XEmmNcEGzqyekdKhCK4VWL9+dKWa1AUs5sscVUXf6Rrn1Nv4dfyhDGGJJ8+5I5NlURVssR8jI/6TqDzr+IvQ02m9KQqUCKhEQJfsC9pVjTMOGy80VJuiMbf9C9BCrHlGsT4AlMQtGgbIC0DZ5BANqD+nTL+IfoxpyJpKREVmKnJvykRyzO95MzOY+P03/PVtbKLGNFoClAIFUCB+3Gr0NvQvT8e3TEEscnckk/U7Fjz5I7q5J4A07ooAoAAD4HA1nRqoNGjRoDRo0aA0aNGgNGjRoDRo0aDDKD5GuLbcEEX5+9n41nRoOcWyC2V4Jrni8R4UccKPgD9/k67Mrff/wBP5nj+usaNAe2fvfA/uPn/AM+w1t7Q54HJs3zZ+5/sP7DWNGgysdeOB9hVf9tJd3sc3DBq4IPmzwaxN0tZHkC9GjQI9x6fhlZPejDhM8Q3IFsh/YkkoCbvm9LIumRKRioUD4UADzf28XR/oNGjTB3iBDMK7eK/nzf8h410KAkGhYujXIvzR/oP7aNGgzWs6NGgNGjRoDRo0aD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Retângulo de cantos arredondados 7"/>
          <p:cNvSpPr/>
          <p:nvPr/>
        </p:nvSpPr>
        <p:spPr>
          <a:xfrm>
            <a:off x="6156176" y="1556792"/>
            <a:ext cx="1728192" cy="93176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/>
              <a:t>Montadoras &amp;</a:t>
            </a:r>
          </a:p>
          <a:p>
            <a:pPr algn="ctr"/>
            <a:r>
              <a:rPr lang="pt-BR" b="1" dirty="0" err="1"/>
              <a:t>New</a:t>
            </a:r>
            <a:r>
              <a:rPr lang="pt-BR" b="1" dirty="0"/>
              <a:t> Players</a:t>
            </a:r>
          </a:p>
        </p:txBody>
      </p:sp>
      <p:sp>
        <p:nvSpPr>
          <p:cNvPr id="9" name="Retângulo de cantos arredondados 8"/>
          <p:cNvSpPr/>
          <p:nvPr/>
        </p:nvSpPr>
        <p:spPr>
          <a:xfrm>
            <a:off x="5292080" y="2759038"/>
            <a:ext cx="1800200" cy="74197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/>
              <a:t>Google </a:t>
            </a:r>
          </a:p>
          <a:p>
            <a:pPr algn="ctr"/>
            <a:r>
              <a:rPr lang="pt-BR" b="1" dirty="0" err="1"/>
              <a:t>Driverless</a:t>
            </a:r>
            <a:r>
              <a:rPr lang="pt-BR" b="1" dirty="0"/>
              <a:t>  </a:t>
            </a:r>
            <a:r>
              <a:rPr lang="pt-BR" b="1" dirty="0" err="1"/>
              <a:t>Car</a:t>
            </a:r>
            <a:endParaRPr lang="pt-BR" b="1" dirty="0"/>
          </a:p>
        </p:txBody>
      </p:sp>
      <p:sp>
        <p:nvSpPr>
          <p:cNvPr id="10" name="Retângulo de cantos arredondados 9"/>
          <p:cNvSpPr/>
          <p:nvPr/>
        </p:nvSpPr>
        <p:spPr>
          <a:xfrm>
            <a:off x="3056211" y="3717032"/>
            <a:ext cx="2307877" cy="63157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/>
              <a:t>DARPA</a:t>
            </a:r>
          </a:p>
          <a:p>
            <a:pPr algn="ctr"/>
            <a:r>
              <a:rPr lang="pt-BR" b="1" dirty="0" err="1"/>
              <a:t>Grand</a:t>
            </a:r>
            <a:r>
              <a:rPr lang="pt-BR" b="1" dirty="0"/>
              <a:t> </a:t>
            </a:r>
            <a:r>
              <a:rPr lang="pt-BR" b="1" dirty="0" err="1"/>
              <a:t>Challenges</a:t>
            </a:r>
            <a:endParaRPr lang="pt-BR" b="1" dirty="0"/>
          </a:p>
        </p:txBody>
      </p:sp>
      <p:sp>
        <p:nvSpPr>
          <p:cNvPr id="11" name="Retângulo de cantos arredondados 10"/>
          <p:cNvSpPr/>
          <p:nvPr/>
        </p:nvSpPr>
        <p:spPr>
          <a:xfrm>
            <a:off x="1178944" y="4547393"/>
            <a:ext cx="2394520" cy="61912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/>
              <a:t>Pesquisa em universidades</a:t>
            </a:r>
          </a:p>
        </p:txBody>
      </p:sp>
      <p:sp>
        <p:nvSpPr>
          <p:cNvPr id="12" name="Forma livre 11"/>
          <p:cNvSpPr/>
          <p:nvPr/>
        </p:nvSpPr>
        <p:spPr>
          <a:xfrm>
            <a:off x="1223121" y="1556792"/>
            <a:ext cx="7165303" cy="4104456"/>
          </a:xfrm>
          <a:custGeom>
            <a:avLst/>
            <a:gdLst>
              <a:gd name="connsiteX0" fmla="*/ 0 w 5829300"/>
              <a:gd name="connsiteY0" fmla="*/ 5153025 h 5162190"/>
              <a:gd name="connsiteX1" fmla="*/ 1219200 w 5829300"/>
              <a:gd name="connsiteY1" fmla="*/ 5010150 h 5162190"/>
              <a:gd name="connsiteX2" fmla="*/ 3124200 w 5829300"/>
              <a:gd name="connsiteY2" fmla="*/ 4105275 h 5162190"/>
              <a:gd name="connsiteX3" fmla="*/ 4781550 w 5829300"/>
              <a:gd name="connsiteY3" fmla="*/ 2514600 h 5162190"/>
              <a:gd name="connsiteX4" fmla="*/ 5829300 w 5829300"/>
              <a:gd name="connsiteY4" fmla="*/ 0 h 5162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29300" h="5162190">
                <a:moveTo>
                  <a:pt x="0" y="5153025"/>
                </a:moveTo>
                <a:cubicBezTo>
                  <a:pt x="349250" y="5168900"/>
                  <a:pt x="698500" y="5184775"/>
                  <a:pt x="1219200" y="5010150"/>
                </a:cubicBezTo>
                <a:cubicBezTo>
                  <a:pt x="1739900" y="4835525"/>
                  <a:pt x="2530475" y="4521200"/>
                  <a:pt x="3124200" y="4105275"/>
                </a:cubicBezTo>
                <a:cubicBezTo>
                  <a:pt x="3717925" y="3689350"/>
                  <a:pt x="4330700" y="3198812"/>
                  <a:pt x="4781550" y="2514600"/>
                </a:cubicBezTo>
                <a:cubicBezTo>
                  <a:pt x="5232400" y="1830388"/>
                  <a:pt x="5530850" y="915194"/>
                  <a:pt x="5829300" y="0"/>
                </a:cubicBezTo>
              </a:path>
            </a:pathLst>
          </a:custGeom>
          <a:noFill/>
          <a:ln>
            <a:prstDash val="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3" name="Conector de seta reta 12"/>
          <p:cNvCxnSpPr/>
          <p:nvPr/>
        </p:nvCxnSpPr>
        <p:spPr>
          <a:xfrm>
            <a:off x="809328" y="6165304"/>
            <a:ext cx="8208912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/>
          <p:cNvSpPr txBox="1"/>
          <p:nvPr/>
        </p:nvSpPr>
        <p:spPr>
          <a:xfrm>
            <a:off x="827584" y="616530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1980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3995936" y="616530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2007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5447878" y="6165304"/>
            <a:ext cx="668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2012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6732240" y="6165304"/>
            <a:ext cx="668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2015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7777633" y="6165304"/>
            <a:ext cx="754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2020</a:t>
            </a:r>
          </a:p>
        </p:txBody>
      </p:sp>
      <p:sp>
        <p:nvSpPr>
          <p:cNvPr id="29" name="CaixaDeTexto 28"/>
          <p:cNvSpPr txBox="1"/>
          <p:nvPr/>
        </p:nvSpPr>
        <p:spPr>
          <a:xfrm>
            <a:off x="2555776" y="616530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2003</a:t>
            </a:r>
          </a:p>
        </p:txBody>
      </p:sp>
      <p:sp>
        <p:nvSpPr>
          <p:cNvPr id="30" name="Retângulo de cantos arredondados 29"/>
          <p:cNvSpPr/>
          <p:nvPr/>
        </p:nvSpPr>
        <p:spPr>
          <a:xfrm>
            <a:off x="2771800" y="5589240"/>
            <a:ext cx="1692188" cy="43204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600" b="1" dirty="0"/>
              <a:t>VLP - </a:t>
            </a:r>
            <a:r>
              <a:rPr lang="pt-BR" sz="1600" b="1" dirty="0" err="1"/>
              <a:t>SPTrans</a:t>
            </a:r>
            <a:endParaRPr lang="pt-BR" sz="1600" b="1" dirty="0"/>
          </a:p>
        </p:txBody>
      </p:sp>
      <p:sp>
        <p:nvSpPr>
          <p:cNvPr id="19" name="Rectangle 2"/>
          <p:cNvSpPr txBox="1">
            <a:spLocks/>
          </p:cNvSpPr>
          <p:nvPr/>
        </p:nvSpPr>
        <p:spPr>
          <a:xfrm>
            <a:off x="1547664" y="854715"/>
            <a:ext cx="4896544" cy="54006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Histórico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0" name="Retângulo de cantos arredondados 19"/>
          <p:cNvSpPr/>
          <p:nvPr/>
        </p:nvSpPr>
        <p:spPr>
          <a:xfrm>
            <a:off x="4632201" y="5245697"/>
            <a:ext cx="2100039" cy="51531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600" b="1" dirty="0"/>
              <a:t>Carina – USP </a:t>
            </a:r>
            <a:r>
              <a:rPr lang="pt-BR" sz="1600" b="1" dirty="0" err="1"/>
              <a:t>SCar</a:t>
            </a:r>
            <a:endParaRPr lang="pt-BR" sz="1600" b="1" dirty="0"/>
          </a:p>
        </p:txBody>
      </p:sp>
      <p:sp>
        <p:nvSpPr>
          <p:cNvPr id="21" name="Retângulo de cantos arredondados 20"/>
          <p:cNvSpPr/>
          <p:nvPr/>
        </p:nvSpPr>
        <p:spPr>
          <a:xfrm>
            <a:off x="7092281" y="4535771"/>
            <a:ext cx="1440160" cy="630747"/>
          </a:xfrm>
          <a:prstGeom prst="roundRect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600" b="1" dirty="0"/>
              <a:t>EPUSP</a:t>
            </a:r>
          </a:p>
          <a:p>
            <a:pPr algn="ctr"/>
            <a:r>
              <a:rPr lang="pt-BR" sz="1600" b="1" dirty="0"/>
              <a:t>GEA</a:t>
            </a:r>
          </a:p>
        </p:txBody>
      </p:sp>
    </p:spTree>
    <p:extLst>
      <p:ext uri="{BB962C8B-B14F-4D97-AF65-F5344CB8AC3E}">
        <p14:creationId xmlns:p14="http://schemas.microsoft.com/office/powerpoint/2010/main" val="1180735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268760"/>
            <a:ext cx="5300762" cy="5139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 txBox="1">
            <a:spLocks/>
          </p:cNvSpPr>
          <p:nvPr/>
        </p:nvSpPr>
        <p:spPr>
          <a:xfrm>
            <a:off x="971600" y="476672"/>
            <a:ext cx="7488832" cy="63056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>
                <a:latin typeface="+mj-lt"/>
                <a:ea typeface="+mj-ea"/>
                <a:cs typeface="+mj-cs"/>
              </a:rPr>
              <a:t>1940’s  -  </a:t>
            </a:r>
            <a:r>
              <a:rPr lang="en-US" sz="2400" b="1" noProof="0" dirty="0" err="1">
                <a:latin typeface="+mj-lt"/>
                <a:ea typeface="+mj-ea"/>
                <a:cs typeface="+mj-cs"/>
              </a:rPr>
              <a:t>Centrilized</a:t>
            </a:r>
            <a:r>
              <a:rPr lang="en-US" sz="2400" b="1" noProof="0" dirty="0">
                <a:latin typeface="+mj-lt"/>
                <a:ea typeface="+mj-ea"/>
                <a:cs typeface="+mj-cs"/>
              </a:rPr>
              <a:t>  Grid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622278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de cantos arredondados 1"/>
          <p:cNvSpPr/>
          <p:nvPr/>
        </p:nvSpPr>
        <p:spPr>
          <a:xfrm>
            <a:off x="3322587" y="908720"/>
            <a:ext cx="2520280" cy="1224136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Veículos Autônomos</a:t>
            </a:r>
          </a:p>
        </p:txBody>
      </p:sp>
      <p:sp>
        <p:nvSpPr>
          <p:cNvPr id="3" name="Retângulo de cantos arredondados 2"/>
          <p:cNvSpPr/>
          <p:nvPr/>
        </p:nvSpPr>
        <p:spPr>
          <a:xfrm>
            <a:off x="2627784" y="3084090"/>
            <a:ext cx="1656184" cy="848966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2. Tecnologias</a:t>
            </a:r>
          </a:p>
        </p:txBody>
      </p:sp>
      <p:sp>
        <p:nvSpPr>
          <p:cNvPr id="10" name="Retângulo de cantos arredondados 9"/>
          <p:cNvSpPr/>
          <p:nvPr/>
        </p:nvSpPr>
        <p:spPr>
          <a:xfrm>
            <a:off x="4932040" y="3084090"/>
            <a:ext cx="1821655" cy="848966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3. Projetos</a:t>
            </a:r>
          </a:p>
        </p:txBody>
      </p:sp>
      <p:sp>
        <p:nvSpPr>
          <p:cNvPr id="11" name="Retângulo de cantos arredondados 10"/>
          <p:cNvSpPr/>
          <p:nvPr/>
        </p:nvSpPr>
        <p:spPr>
          <a:xfrm>
            <a:off x="395536" y="3084090"/>
            <a:ext cx="1656184" cy="848966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1. Introdução</a:t>
            </a:r>
          </a:p>
        </p:txBody>
      </p:sp>
      <p:sp>
        <p:nvSpPr>
          <p:cNvPr id="13" name="Seta para a direita 12"/>
          <p:cNvSpPr/>
          <p:nvPr/>
        </p:nvSpPr>
        <p:spPr>
          <a:xfrm>
            <a:off x="2195736" y="3384265"/>
            <a:ext cx="36004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de cantos arredondados 16"/>
          <p:cNvSpPr/>
          <p:nvPr/>
        </p:nvSpPr>
        <p:spPr>
          <a:xfrm>
            <a:off x="7380312" y="3039264"/>
            <a:ext cx="1431776" cy="848966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4. Reflexão</a:t>
            </a:r>
          </a:p>
        </p:txBody>
      </p:sp>
      <p:sp>
        <p:nvSpPr>
          <p:cNvPr id="18" name="Seta para a direita 17"/>
          <p:cNvSpPr/>
          <p:nvPr/>
        </p:nvSpPr>
        <p:spPr>
          <a:xfrm>
            <a:off x="6876256" y="3328553"/>
            <a:ext cx="36004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Seta para a direita 18"/>
          <p:cNvSpPr/>
          <p:nvPr/>
        </p:nvSpPr>
        <p:spPr>
          <a:xfrm>
            <a:off x="4422737" y="3328553"/>
            <a:ext cx="36004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1008112" cy="1084845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21" name="Picture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116632"/>
            <a:ext cx="864096" cy="10848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7611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/>
          </p:cNvSpPr>
          <p:nvPr/>
        </p:nvSpPr>
        <p:spPr>
          <a:xfrm>
            <a:off x="971600" y="476672"/>
            <a:ext cx="7488832" cy="63056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00CC"/>
                </a:solidFill>
                <a:latin typeface="+mj-lt"/>
                <a:ea typeface="+mj-ea"/>
                <a:cs typeface="+mj-cs"/>
              </a:rPr>
              <a:t>DARPA – Defense Advanced Research Project Agency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331640" y="1484784"/>
            <a:ext cx="748883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rgbClr val="0000CC"/>
                </a:solidFill>
              </a:rPr>
              <a:t>2004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rgbClr val="0000CC"/>
                </a:solidFill>
              </a:rPr>
              <a:t>Open </a:t>
            </a:r>
            <a:r>
              <a:rPr lang="pt-BR" sz="2800" b="1" dirty="0" err="1">
                <a:solidFill>
                  <a:srgbClr val="0000CC"/>
                </a:solidFill>
              </a:rPr>
              <a:t>autonomous</a:t>
            </a:r>
            <a:r>
              <a:rPr lang="pt-BR" sz="2800" b="1" dirty="0">
                <a:solidFill>
                  <a:srgbClr val="0000CC"/>
                </a:solidFill>
              </a:rPr>
              <a:t> </a:t>
            </a:r>
            <a:r>
              <a:rPr lang="pt-BR" sz="2800" b="1" dirty="0" err="1">
                <a:solidFill>
                  <a:srgbClr val="0000CC"/>
                </a:solidFill>
              </a:rPr>
              <a:t>vehicle</a:t>
            </a:r>
            <a:r>
              <a:rPr lang="pt-BR" sz="2800" b="1" dirty="0">
                <a:solidFill>
                  <a:srgbClr val="0000CC"/>
                </a:solidFill>
              </a:rPr>
              <a:t> </a:t>
            </a:r>
            <a:r>
              <a:rPr lang="pt-BR" sz="2800" b="1" dirty="0" err="1">
                <a:solidFill>
                  <a:srgbClr val="0000CC"/>
                </a:solidFill>
              </a:rPr>
              <a:t>competition</a:t>
            </a:r>
            <a:endParaRPr lang="pt-BR" sz="2800" b="1" dirty="0">
              <a:solidFill>
                <a:srgbClr val="0000CC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rgbClr val="0000CC"/>
                </a:solidFill>
              </a:rPr>
              <a:t>142-miles </a:t>
            </a:r>
            <a:r>
              <a:rPr lang="pt-BR" sz="2800" b="1" dirty="0" err="1">
                <a:solidFill>
                  <a:srgbClr val="0000CC"/>
                </a:solidFill>
              </a:rPr>
              <a:t>course</a:t>
            </a:r>
            <a:endParaRPr lang="pt-BR" sz="2800" b="1" dirty="0">
              <a:solidFill>
                <a:srgbClr val="0000CC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rgbClr val="0000CC"/>
                </a:solidFill>
              </a:rPr>
              <a:t>Mojave </a:t>
            </a:r>
            <a:r>
              <a:rPr lang="pt-BR" sz="2800" b="1" dirty="0" err="1">
                <a:solidFill>
                  <a:srgbClr val="0000CC"/>
                </a:solidFill>
              </a:rPr>
              <a:t>Desert</a:t>
            </a:r>
            <a:r>
              <a:rPr lang="pt-BR" sz="2800" b="1" dirty="0">
                <a:solidFill>
                  <a:srgbClr val="0000CC"/>
                </a:solidFill>
              </a:rPr>
              <a:t> (CA)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rgbClr val="0000CC"/>
                </a:solidFill>
              </a:rPr>
              <a:t>15 </a:t>
            </a:r>
            <a:r>
              <a:rPr lang="pt-BR" sz="2800" b="1" dirty="0" err="1">
                <a:solidFill>
                  <a:srgbClr val="0000CC"/>
                </a:solidFill>
              </a:rPr>
              <a:t>cars</a:t>
            </a:r>
            <a:endParaRPr lang="pt-BR" sz="2800" b="1" dirty="0">
              <a:solidFill>
                <a:srgbClr val="0000CC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rgbClr val="0000CC"/>
                </a:solidFill>
              </a:rPr>
              <a:t>No </a:t>
            </a:r>
            <a:r>
              <a:rPr lang="pt-BR" sz="2800" b="1" dirty="0" err="1">
                <a:solidFill>
                  <a:srgbClr val="0000CC"/>
                </a:solidFill>
              </a:rPr>
              <a:t>singlle</a:t>
            </a:r>
            <a:r>
              <a:rPr lang="pt-BR" sz="2800" b="1" dirty="0">
                <a:solidFill>
                  <a:srgbClr val="0000CC"/>
                </a:solidFill>
              </a:rPr>
              <a:t> </a:t>
            </a:r>
            <a:r>
              <a:rPr lang="pt-BR" sz="2800" b="1" dirty="0" err="1">
                <a:solidFill>
                  <a:srgbClr val="0000CC"/>
                </a:solidFill>
              </a:rPr>
              <a:t>one</a:t>
            </a:r>
            <a:r>
              <a:rPr lang="pt-BR" sz="2800" b="1" dirty="0">
                <a:solidFill>
                  <a:srgbClr val="0000CC"/>
                </a:solidFill>
              </a:rPr>
              <a:t> </a:t>
            </a:r>
            <a:r>
              <a:rPr lang="pt-BR" sz="2800" b="1" dirty="0" err="1">
                <a:solidFill>
                  <a:srgbClr val="0000CC"/>
                </a:solidFill>
              </a:rPr>
              <a:t>finished</a:t>
            </a:r>
            <a:endParaRPr lang="pt-BR" sz="2800" b="1" dirty="0">
              <a:solidFill>
                <a:srgbClr val="0000CC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pt-BR" sz="2800" b="1" dirty="0">
              <a:solidFill>
                <a:srgbClr val="0000CC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rgbClr val="0000CC"/>
                </a:solidFill>
              </a:rPr>
              <a:t>2007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800" b="1" dirty="0" err="1">
                <a:solidFill>
                  <a:srgbClr val="0000CC"/>
                </a:solidFill>
              </a:rPr>
              <a:t>Urban</a:t>
            </a:r>
            <a:r>
              <a:rPr lang="pt-BR" sz="2800" b="1" dirty="0">
                <a:solidFill>
                  <a:srgbClr val="0000CC"/>
                </a:solidFill>
              </a:rPr>
              <a:t> </a:t>
            </a:r>
            <a:r>
              <a:rPr lang="pt-BR" sz="2800" b="1" dirty="0" err="1">
                <a:solidFill>
                  <a:srgbClr val="0000CC"/>
                </a:solidFill>
              </a:rPr>
              <a:t>Challenge</a:t>
            </a:r>
            <a:endParaRPr lang="pt-BR" sz="2800" b="1" dirty="0">
              <a:solidFill>
                <a:srgbClr val="0000CC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pt-BR" sz="28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2910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2eof2j3oc7is20vt9q3g7tlo5xe.wpengine.netdna-cdn.com/wp-content/uploads/2013/12/DARPAA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13" y="980728"/>
            <a:ext cx="7799019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 txBox="1">
            <a:spLocks/>
          </p:cNvSpPr>
          <p:nvPr/>
        </p:nvSpPr>
        <p:spPr>
          <a:xfrm>
            <a:off x="971600" y="260648"/>
            <a:ext cx="7488832" cy="63056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00CC"/>
                </a:solidFill>
                <a:latin typeface="+mj-lt"/>
                <a:ea typeface="+mj-ea"/>
                <a:cs typeface="+mj-cs"/>
              </a:rPr>
              <a:t>DARPA Challenge</a:t>
            </a:r>
            <a:endParaRPr kumimoji="0" lang="pt-BR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2562892" y="5791943"/>
            <a:ext cx="45413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>
                <a:solidFill>
                  <a:srgbClr val="0000CC"/>
                </a:solidFill>
              </a:rPr>
              <a:t>Carnegie </a:t>
            </a:r>
            <a:r>
              <a:rPr lang="pt-BR" sz="2400" b="1" dirty="0" err="1">
                <a:solidFill>
                  <a:srgbClr val="0000CC"/>
                </a:solidFill>
              </a:rPr>
              <a:t>Mellon</a:t>
            </a:r>
            <a:r>
              <a:rPr lang="pt-BR" sz="2400" b="1" dirty="0">
                <a:solidFill>
                  <a:srgbClr val="0000CC"/>
                </a:solidFill>
              </a:rPr>
              <a:t> </a:t>
            </a:r>
            <a:r>
              <a:rPr lang="pt-BR" sz="2400" b="1" dirty="0" err="1">
                <a:solidFill>
                  <a:srgbClr val="0000CC"/>
                </a:solidFill>
              </a:rPr>
              <a:t>University</a:t>
            </a:r>
            <a:r>
              <a:rPr lang="pt-BR" sz="2400" b="1" dirty="0">
                <a:solidFill>
                  <a:srgbClr val="0000CC"/>
                </a:solidFill>
              </a:rPr>
              <a:t> (CMU)</a:t>
            </a:r>
          </a:p>
        </p:txBody>
      </p:sp>
    </p:spTree>
    <p:extLst>
      <p:ext uri="{BB962C8B-B14F-4D97-AF65-F5344CB8AC3E}">
        <p14:creationId xmlns:p14="http://schemas.microsoft.com/office/powerpoint/2010/main" val="8671617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/>
          </p:cNvSpPr>
          <p:nvPr/>
        </p:nvSpPr>
        <p:spPr>
          <a:xfrm>
            <a:off x="971600" y="188640"/>
            <a:ext cx="7488832" cy="63056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00CC"/>
                </a:solidFill>
                <a:latin typeface="+mj-lt"/>
                <a:ea typeface="+mj-ea"/>
                <a:cs typeface="+mj-cs"/>
              </a:rPr>
              <a:t>DARPA Urban Challenge</a:t>
            </a:r>
            <a:endParaRPr kumimoji="0" lang="pt-BR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251520" y="5791943"/>
            <a:ext cx="879497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CC"/>
                </a:solidFill>
              </a:rPr>
              <a:t>MIT's Computer Science and Artificial Intelligence Laboratory (CSAIL) </a:t>
            </a:r>
          </a:p>
          <a:p>
            <a:r>
              <a:rPr lang="en-US" sz="2400" dirty="0">
                <a:solidFill>
                  <a:srgbClr val="0000CC"/>
                </a:solidFill>
              </a:rPr>
              <a:t>and Lincoln Laboratory</a:t>
            </a:r>
            <a:endParaRPr lang="pt-BR" sz="2400" b="1" dirty="0">
              <a:solidFill>
                <a:srgbClr val="0000CC"/>
              </a:solidFill>
            </a:endParaRPr>
          </a:p>
        </p:txBody>
      </p:sp>
      <p:pic>
        <p:nvPicPr>
          <p:cNvPr id="17410" name="Picture 2" descr="MIT's autonomous vehicle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791952"/>
            <a:ext cx="7239956" cy="4794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86081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www.extremetech.com/wp-content/uploads/2014/09/Toyota-Prius-Google-Autonomo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07" y="404664"/>
            <a:ext cx="8661473" cy="5413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2555776" y="5991670"/>
            <a:ext cx="35659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/>
              <a:t>Google, 2012, Toyota </a:t>
            </a:r>
            <a:r>
              <a:rPr lang="pt-BR" sz="2400" b="1" dirty="0" err="1"/>
              <a:t>Prius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37539558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elf-Driving Car on City Streets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528" y="836712"/>
            <a:ext cx="8696966" cy="4892043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187624" y="188640"/>
            <a:ext cx="7056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CC"/>
                </a:solidFill>
              </a:rPr>
              <a:t>Google Self-Driving Car on City Streets</a:t>
            </a:r>
          </a:p>
        </p:txBody>
      </p:sp>
    </p:spTree>
    <p:extLst>
      <p:ext uri="{BB962C8B-B14F-4D97-AF65-F5344CB8AC3E}">
        <p14:creationId xmlns:p14="http://schemas.microsoft.com/office/powerpoint/2010/main" val="3762392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http://www.greenbiz.com/sites/default/files/styles/gbz_article_full/public/media-inline/screen_shot_2015-09-21_at_6.25.52_pm.png?itok=5VIMdpP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476672"/>
            <a:ext cx="7239000" cy="54959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3203848" y="31334"/>
            <a:ext cx="26046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dirty="0">
                <a:solidFill>
                  <a:srgbClr val="0000CC"/>
                </a:solidFill>
              </a:rPr>
              <a:t>“ A </a:t>
            </a:r>
            <a:r>
              <a:rPr lang="pt-BR" sz="3200" b="1" dirty="0" err="1">
                <a:solidFill>
                  <a:srgbClr val="0000CC"/>
                </a:solidFill>
              </a:rPr>
              <a:t>first</a:t>
            </a:r>
            <a:r>
              <a:rPr lang="pt-BR" sz="3200" b="1" dirty="0">
                <a:solidFill>
                  <a:srgbClr val="0000CC"/>
                </a:solidFill>
              </a:rPr>
              <a:t> drive”</a:t>
            </a:r>
          </a:p>
        </p:txBody>
      </p:sp>
      <p:pic>
        <p:nvPicPr>
          <p:cNvPr id="2" name="A First Driv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709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5" descr="Image result for Pitágora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AutoShape 8" descr="data:image/jpeg;base64,/9j/4AAQSkZJRgABAQAAAQABAAD/2wCEAAkGBxITERUTExMWFRUWGBgbGBgXGRcWGBcVGxsdHBscGBgcHCggHBwlHRgZITEhJSorOi4uGB8/ODMsNygtMisBCgoKDgwNFxAPFCwcHBwsLCwsLCwsLCwsLCwsLCwsLCwsLCwsLCwsLCwsLCwsLCwsLCwsLCwsLCwsLCwsLCwsLP/AABEIAPcAzAMBIgACEQEDEQH/xAAcAAABBAMBAAAAAAAAAAAAAAAABAUGBwECAwj/xABBEAACAgEDAwMCBAQEBQEHBQABAgMREgAEIQUiMQYTQTJRByNCYRRxgZEzUmKhCBVysfDBFiRDY6LR4TRzgoOS/8QAFgEBAQEAAAAAAAAAAAAAAAAAAAEC/8QAGBEBAQEBAQAAAAAAAAAAAAAAAAERMUH/2gAMAwEAAhEDEQA/ALx0aNGgNGjRoDRo0aA0aNGgNcN5u44kLyOqKASWYhQABZJJ4AoE2dcN/wBVii+qRAfsWrn96sgf01Xv4i9SEoQBj7TrgKTIHcB8o6LgDtCs1VZxFWMgYH7qv4h7aNMo2943QVAxJ4B8sFFkEUASTYr76iO6/EDeN3R1EP8AWufPzkikVzxwx8eeaFaSSLHOM2JVgSFLswLZ8PL3ZNYsNyOAaqwoftxtm9oTRKvtKCOx0S8K8K5YsoI+48nk82FndJ/EiMjHcoUcC8lBaMj5K4gsALHla7hz8B13XrvbKLQGWwaC0LarC21AE/BJrVCDrsYjUgorxtioNjHto+39OIPI4IonkkclTsvV6CUS5Fyrc2MPgqAGdj5Lg3agYkkGgNLxV6dV9Z7fa0k0sXuADJfcCvZ4vCjiCfGVaeOi9Wj3MSyp9LXVlDdGjRViP99eZV6vM/HvO6MDlWcuLH6mJ83f+YngctfmXeiPWA2zv7wYgkOL/JUS2Ae6QgNaliUXntfHIHgi/NGmHo3qmGfEAi2NAoS62bxslQVujRYAEigSdP2qDRo0aA0aNGgNGjRoDRo0aA0aNGgNGjRoDRo0aA1x3kxRGYCyAaFE2fjxzrtqC/iRv3REZXlVbBAiq3P+XkjyDXFEebFWJRH/AFz6t2hlSBzL7xFikWxZNDFm4PaOACSSPHOqoXrXtb33ljUGNj2sqFmu1AJVASGBo2OFryfql/p/bDc7rdyOok3YWolZrjQKg9wmUkksSwBbixlXJKrXfV+jywTFKqQVeIrEkBuF+pAPuQDRHA+UU++tenpjEkZS41AwYsJmAJs1ZVlZi7ZUL8EWO506DvJt97e3Zh7ykIuZURxoSQxbJcQbiJ8MxMgplo2x7Pq8yiBhg5au8qHZJMgLW67rZST57jR4OkPR+sPtOoe61v3lXBysgnutQwDfPa1g86IWde6bJG0mbh8ewLiQCqDyAhAHycTyoonwQGXZwxZWykjwFLBSGN8cg2LP24oXQOrL9a9X2E+0XcKB7jkqsY4MnLZA8Uotg5Ki7xBawBqvOnsc28K/A7IvdyFMTfN/ayLuxzqyjgzLaGNcuSCgMlDyDa5ZEm+GVgD4oaXIiqMomIxHKmyDG1csPkd4BHbVg0edds3lijBBbI8Mpv2WUhFUE2RdJ5Ibk+QeUm3lZCspbIH5CBiASVNFqx5IoHg2bv5Cx/QO4eMmSQsVyb3VNk418sAWJr28iLPg8kWt9RggAE2QOTxyfvxryfs+pug4R2plKusiSBJOQDQFKSLYKxssguxep76J9WzvOjxztUr06SOZEEzGlRybISQ0FdQCjkWGU1qcF66NctrOHUMLF+QfIINEH9wQR/TXXVBo0aNAaNGjQGjRo0Bo0aNAaNGjQGjRo0GH8HVJfiH6iBknEj4tEzQlMTWEvMbmuawUjJTxkeLIGrc9Rbkx7eRhfCMTiaYAC7WuSfFAaoHfs2/3p24jT3nLBn5AGAskEUBWV8+CK7clYRUf/wCaTRbWWZWUSzYRuy42EwrEU3axBLEi7y5AIvT0+x2LiAQRsirCDm2QdpnYKCVBKop9tj5Nhm5FaYtntER3SUhUR2u8gSMSgVxVUzYVkQFp748zyTYwRyxx7pEWGeIQ5EZpHOWaVHJ4OLEgDED6G5GN6IU/h96R/iF/iyQSgMUKdwEUgJzaSwDYYHyAf/pxh/W/SrncTuIWpHLMoQyeyTbe1KoNgWe2RSQyYkWTxaHoXp2920zrC0G427NZHvZe3kGNrII+QSF4ZbrHkgWbA3nSIJXWR4kaRRSuVBZR9g1XV81oPNMXpOSQtGg28a1y3uSmrJrIYBieOBQ+eD4Eh6N0OWKJBtx2D9QEf5znzmJPpb4ChuVA+Tq536HkpQlGRrDxmFMHB8gjzVfvpFsejey4wYMiNkqlI2l5BHfMQXYC6DEZccs3nQVP6l6SFCTJEySKT7pjSvdK/mBjFS5qjLkzKAQF+nkssD3QjVfb5azQo3kuVrIn/WW8WfJs9p16R6l0deWyAHkkUKCE/wBSPPz5Y/c6pH1l0MRBJV+Glcg5MRGZGxZo6FUHQ+eLP25sELhhZZsTlRvwe775LXJPhv3rUx9AkpuHEhKqXbOJEUkKqvL9JNKA6JXJ5HAN3pk3/TiPzsSyOCqkHtGVgJag23PF8A0DYrSj051xotwtBQ1oV9zJ6IoCgvhsS61/8zjgAaD1LsB9ZBBVmBX5IGK+f5nn+uleo96L64m5hIAAaMkEAhgwyYBwR5DFG/qD58mQ6A0aNGgNGjRoDRo0aA0aNGgNGjRoDRo0aBh9ZRsdvkvwRfjiyOQSQBRq7+CfGvM/Vd++26l7sbEFT4Fpjd5CmUEdwY+ObBvnXoD8X5SvTZDjkt8g2QSASuQHxkAfPkD76obY7iNmPv8AcV7gTiAcgnDEgZDmTgkABmJNmmg23nXW30ZhxRWJVUAQZMVRMVv5yaNqF+X8W2rc9AerI9zt4UZbZhgxr6JAO8SBuWjYiwUsANTY1ZoqGBa+qo3xUO1WhawS1fBMcim64o0OBqeeizI+/hj3arLTflzAqJSwidkykUhnVwGovlYJo8HSi/em7WKNfy40jDGyEVUtq8kKPPAFn7aTdU9R7aDiSQZecV7mqxZofax/cfcaxuJ1/h7YdhH2BBU/cHiiD/v4+NQqJ9xvHlO1EcMKkh9y7kx2Bz7SrQko/V3BQR5sEAFu7/FTp44VpCwKh7ikX2yT+vJQRwPgH4+dawer4N2Vj24yJbEKwIftHJxNcAEE/wDpWoN1z0+GlHtb1N8gb82GKXbxkZEBiAHbEdvNAHxz5Isv8PI4lidYYjFGHOIaMRNzz3L5yAK2SOdAl9TepU2oqYlefqBoEUa4DGvtR+9+Beqz6h67in7F25k7j2nyVJIYdobyoIIYVV0G8aX/AI/bGaTdbSJF4lsA3SlwQO4nhaDffxyeBpoXadP2Kou3nnl3FBnZdvnG4IP+G2IJThu5W5ANN9gi3XYYbOO0O3LX+Vk5PaBTDuPkg/B8sRx4Q+ndpnPEFKgm8cjYHBA7fIGQaz+kcmgLL1N1Ft6zKYysYPkLmCKXwzAc13VVn9iNN/oQgylGKEWpxkyKP8FKEi3kPghgaHiuaL//AAs2koh9yQmitAny4yJXk89q0ookEEcmtTvTP6XyaBWfDLlQEQxxxqpICIhJIocG+bsECsQ8aA0aNGgNGjRoDRo0aA0aNGgNGjRoDRo0aBt9R9IXd7aTbvVOvBIJAYcqeCDwwB4IPHBGvLvUOlJFuVhQM0jEKihlOfuHABXUA/SwAYgWQTQHbr1mwsVrzb+J2wfabtXKjGOZXUUOUyyU3xlwtY320/m7AQz1B0zcbSQCVPbyDEJzSq1qV/8A8j7+P3sCV/h3sA0m2OCk/wATaPYfERqshRfDc/VX2yHDHm497Lt9/BA8ZibbSljIcUJdCf8ADxYcFmUi7BUpwCeVh3TegjZ7sbaMnGJo5F5Lku0ahlNgBgrPJJiKsFfFczRafUun+5AIy4S6Bc9xA/ayB54Fgj7qRxqM9Y9ISTQmCSS4gB/DrEiMkLKbz3CSMEnJ/wAuIUDKlBoicRix/wCeRrYLWgqz0v6Eh2bPCymR5njOaqkYg9uz+TnI75HM2wJrJfGrF2nT0iPYKuyx4GRJJLMFABYliS1Wfm9KmVVJcgXX1ULr+f21x2XUElsqbANcci6ur+9V/caCG/jDFW1i3CorPtpUkAaypWwHVvupQmwfjUWVOmNDLu9uJQdyHZ4HlZUSZ1dclVULNfuNjiSO4FQDVWj6n6RHuts8UgBDCua4J+9/F0f6aqD0FPGqzQBw0+3dlyP2WwGDc9px5FGuTzxpRGZ+kTorTuDAUrBTEkbOF7lpQbUCqxbx2lvJJQ/h3sR/GBpAFiVirXiVzbhFI845MGsDxl8Xp99TdXaTIv3AXwRakgfq+xPPJ4o/tqzfQ/onbrsts5YuztFuXawc5AFMYurxWhxfNtd3oJL6P25j2ioVKYyTgKSSQvvSY+f9NHT1rAGs6oNGjRoDRo0aA0aNGgNGjRoDRo0aA0aNGgNRn156Ui3+3ZGLK1EKyY2b5CkNwRkAfuK4I51JtV9+NXX322wCROUlmbFSrlGAA5Kkc+Sv9D8edBWfoL1ZJ0+Q9N3p9lc1qQmwmVWJAQytG64i67f25It3qzo0sUi0JLAyQ3wtkhvBIogcDm6Jo8UP+HXQf495XnMjRQ+27tZOQDWUu7sxrIRwar44ufemkfpXVZdrKT7EvftXLdjR2FxU82VVzYHjAmqI1Bb+3cYivAoc8f7V9+Kr40oy02QTDK7UBjlV0V4oAgcclWP9Pnis7qah580R4B5U8fsfPP8AP4B00Ievb0v+SgazVsLIUE0P5ng+D/tZCB+kS/wf8JtN2IZCwDzFAXJdsnYcimIsD7cCwaIT9T6fO+3X2eJ3NW1YoSQCSKsgGz/Jau9cd9sd9tospeoQIKAacbSWR74UMyLLig4stWNnkAVqKZPXux33TumsuylllvncbiWZmnVR21Gh4UG/qU3QP89Vl6ZaSB/fMi2VCgoeHQ3llwATdDySCKr41POsdSd9nLGev7OTJaLCFfdkHNRtixCrmxo42ATqL+jekBtwpmKhPZkwVMgA9VRDEmTj3OL/AEqTxxqo7+qNoqSBAKJsGjRtXBBHheaXt44I1f8A0OLDbQLVYxRiqAqlAqhwP6apDqTjcdSghiBUM6kkA/LKLII8UEu/9zR1fo0gNGjRqg0aNGgNGjRoDRo0aA0aNGgNGjRoDRo0aA1RP/EbPI242UCZElJCFUWWZ2VOAOSTVf1/fV7a89fjMH3XVXMDcbOKBZGJNLK0hK442SfzVHANU11WgivoP1FJ0vc5yxsYJiYpkOSGg1Mw4ssltx5BPNWDq/V6RBPtlRMd5snOcWLfmbcjx7MgI4U3XKsvI5HAond/+8e4kvtDFC5eqK4q7ERk22GXOKgKA4oDgFX6b6p1HpQhk28qOk6GZtuB7lxAC3koAqxAYg34Qi+K1Bd7beeFHOBliJo0MJABSk4UQbok4gXd0PjeDrAZg4KmPnm7Q/SDbVVqQSTz5+eKQ+i/xP2m+ZYXDbbcmvypP1Ei/wAt6ph9gaJ+2pNvuiwyNkVxbza8X/1jw3k1fizVWdTFG1kV7qgy/I55HANfbg196NHXLrnSjuFADhVPDdoIKki/60K8jmruqMf3/RZIG9yN2I7jmql8WICjJVNlB9iGHAsrRJa5vV+6gnkWRAVDEfbnggAkAEEkLYHGYJ8Npofdr6H2SL4LEcsTzZP+kigP/Oebg/q2H+EdhGq4uwAxBDm/qLs5IY8AADjiuBZCg+uJy/0g32lVBJv5JIBNAkAVd+aHFpOq7mfeSJHGgk3Z7RECXihUink3fHZ2/pNG/C2eA4fh3CP49ZWWpjxIGWxHGXAjB5sM9qV4/T8VWrx1QvqvpwRP4Dbbl13NGaSQ3Gd1OCop2oFFpmCC8BiLNm1V/ht+LTRn+E6oWUocBO4OStZGG4+QeCMj9jl8nVgu/RrSGVXUMrBlYAhlIIIPggjgjW+qg0aNGgNGjRoDRo0aA0aNGgNGjWNBnWo861c+dNvX+tR7TbSbmTkIpoDy7fpUceSaH9dAk9Wetdl05QdzLTMCVjUF5Gr7KPAPi2ofvryt1TrEsm6mnV2VppGkOLMtZMWxq/gsRX/fS71R1F95LPuJxhKWLUWy4PaiKB4RVAAP3P78M5IaINxkvAoA8Cj3A/fuPHyDfm9Apk6iTKkv0spByjxUk5eWIFK31HMA8kcanPTeoK0g3McSkrBIZCwD0lKeUJFkOyAMpJJk5DGxqtZ+DxYv/sR4/f8Ac/N+NSXoUCBgJCGTcwsuIxDG3A/LyAVWDx0o+CB8HQPCRkbEvFGUk20rTbeVcex4pDmtlrZK7xacFQCzD6b39F+pju9pDOwDNKmQwsBmXiRKbw6sCOTTAWKFhaF6Rv4huBkzvHgGMcSRig6hbLE0pKOg7SSSCpAPOpt+Eu5fHcdKZmikhdpNq5X23Xk84ut9wJJBXwWBHNagsfe+qI4XCukqgjk+zuO0/YuI2iPH+sf76i/X/WXTdwGhk2plskAiXZKb+eRuc1+bNf01J/TPqKHc5I2Ee6Q4zRKzB0dTVEEKzLZPcAQR86Rep/SmylJeSSeJyPqjldax55UEr/WvnzzoqAPLs2uMbVGWiSj7zezfHGW2iiK5USAAR5u/nXXpnqhI1VY0iWCA0REhjUyWMD7JYnINQ/MYsCLqjel8no7aYml325jNm9xuGjix4XkgLlQNjnwDbChpB1Doxjh9iC55HcrQURRBcQziIDtKhAozpmFqLpjUojsqPvdwRAWfcPLYY0QylWjqQKAVAjRclYcd/Lc67fj10MQT7J1NF4PaZyTk7RUCzm7YlXAJNmtWB+ECRv78wADsEvwXpixtiCeTQ8Gu3Sf/AIhem+50xZfmCZSf+lwUP/1FP7asDb/w79Z/Kn2Lt3IRNGLv8t6DAD7BsT//AGfvq49eVfw49QrtOp7aUnCN/wAuT6qxfiyGPaoJB4vw1fYep2POqjfRrTLW+gNGjRoDRo0aA0aNY0ATrF61v/z/APOkvU97HDG0kjBUXyTf9hXJYngAck1Wg67idUUs5AUc2SK/l/trzN+I/qh95upPziIUy9tCF7U+kAK1WzXZNghS1g1zIfWnrqTdymND7SIxAWlLOwPxSk5ci+aB/YNcA3O2cksGBJFZHzywJPgBuSo4H/xaN0dIFvQOtLEDDg7B2JjZVieRXYAMoDWHWRe0oTY+CeQVsHpSNs1RxDMBYjnb2xICeAqsCU4sBmbhgAaJYCPbPqUsQYRYh5CLlHDlfBCuW7LY8kUTQ5A0nCOcUtSBWIOVci68cEX814PnnQKeo7IhhC8RWe8auzYCKPimyIaiCQch45J6bXavG8m1miZZAwKxkAEEfXgWB7mCqBXBrz4OnjEIn8NuQqDFpYbAySVrKLRWkVxipBFZJZIPOnbqHT0mh327fbyGEsrrQwMbOzBiHZCLsWykDkL3U2gYleQruN1icZAFlACYe5amWlLH5dHAxFAuO0KTp12XWmVNrvUUtNtQsbN+WVWMqETy+Rpqu2591gSPAi2w2+5jMzRpJJEgMcjCN/bsilEqkDwxH1fIHnjUh6bvNtLuW22Mf8O0LCoyUBlxAzBkRCzrZIBHcUX9qC0PU2wz3W26lt/axnBjkSSOORTuFBUB/m6EiGmHKADk8zTb7TcIMotrs0c3kVdlsmueIL5r5+w86rb8LN9/GbTcdMmOMyKHQv31IjCnCkm1B9gnwGLPXknSxut9TGcO4hxe2BX29ywYGktXjLRspJHBVf5WdRT51bfqj22G53JGSxRumEXhbeaSlVb8MUsnwLoaZ+k9ZR4JN5OCG28UyFVsqxtiY/CrYJBDEKf3pSdbRemJHjwfaKLYBxGsiILBHuYllVWp+SkZv7mqCrqvoXcywyLBIkBmBWVMMlZTlwSXHgEeFAseOdZwZ/BOWNoZCgcEhLyDUOWAAY9p5DeP/TUz9ZdKG62G5gNd8TgXyA4Fof6MAf6agf4cbDddK3J2W5XOKXiLcJeGYFqrD9JZQ3n5AAsk6tXWojxfs0LRGgSRYsBuxPPOP6Tkw/r/AC16c/D/ANTrvOnQSs/5gAjkJIP5yij4Pk8P/J9UL696Iu16rutuARHZkj4Jr3FDACuQAWx/kv6qAKLpfqPddOmL7dqSQ2yMoMUg+1eCBfBFEX8eNB6o/jsbyU0vkn7DzxVka77DeK4OPwf/ADkcH7cap70j+LG3mkVdwv8ADvzRv8onmlLfHn5AqvqF6tXZ7sFAyMHXg9pUnE83fih/vXzqKeNGuUcoP/nx99ddaQaNGjQYJ1i9ayH4H/g039X6okEDTFgQBwfgn4+f+2gU7reRoQGdFZrxVmClv2F6or136keeRh7wIRypogRIuIIAGfnyS1GwfJC1rPqHrLSNI+ROX1GywC4gnHK6y4Cj/wDB1H/YpaADMcqBxuZrexRItcvcXGrAnHOik20nAjAD0pyvEhi2QLMBiOSAxH7Nh55OtN3tGs8ADnPu4oFsq8dv/wCp5+0ZI/TrlJ0qMqEDMvdwRiQ5+4RmBJKFLr5R/HNpYJn91Y2xZTlbMChxABKCiKcYkUL5YfKriRzbZk/XHQ8tVi/BewLNgxzXfFihdADpHFJiQQlYnGyLLcDmxyQ0ka+fKKOcTpY0QNgiMFgapitOUA4IYgANKxuyOwH6UGWZUAY/R5BoKWJUyO3gEEEog/c5AHmTgG9YLYnNFW6joBsV9xMWA8+JOL5q/wBtddluRChQu+bKhQIxTyoUk4m3JZgQLApCb4APbaxNwwJOSqhYKCOY0W8jTEl5kuvmzdlaV5Y0VUsGaxiqKaYl6BUE85w8AeWWruIEOu63bbcO0iwuZ0VnESAjAksBIQRH4HCrlYok+La9zt4kkRoMhGwEiMCInRbJYd+IcgRcEWCGUmi1DrMhlkVpWAWQk/lhljEZGbBTJXAUhhd4kDwFOn/oHQW/jX2ypGWii9we6eyb8xysj4cmJfdGSj6ggsUW0Dp0Tqm43scu3ZxJvIwwg3ADxblOx3UGZDVF0VauiDep76N6+dwu23TEBdzGY5gAoKb5CqtxdgMFLAUfpFkWAY/6l3EEETbiJotvuYEHtoiLgsbBY2VqpG7pQQw5FUayZS6Q7ONtw8an2oupq0qf/J6hDxKF+5cc2Dz7bFSPIirJhLVTVf3Hg/8A2/lrLA+R/b4P89Mm0nn2yQpupVlsBGmClC0lGiyiwAaq7HNeb4fTqoS7uMSLjQNHm/KsKIoV58H+x1x6fNL7jrIQVOJj4pwDdhh+1cef5/bsNspcOO0rwaFEijQb9hZI/f8ArbP6s9RJsUEjqWvhUQgOxJUWtkKRbAc1yR99QRL8Wvw2k3zjebUj+IRQpjJCiVRZGLnhXF0CePHIrVGt0uVGePcR+2y2GBUWr42O0UQ1EGh5x5Fc69cbDee4Caqsf6gqDf7eSOftfyNU7/xHxYDaSqi2/uo7VywGDIGPzRzIvxZqudUUhNAVYjyPg15F+R/av76uH8DPWQv/AJfOxo3/AA7ED+bRE/1tf6i/Gqw6pJHL7TJwfDUFBFtY8Hny1WLock/CRWKMsiHF071ZWtslbz57SCLv9h/PQev42rGvHgm+fivPni9OEbXqF+h/UK77ZxzM652Vkqu2dODV/BGLj9mH76lu2vjm9SKVg6zrUa21UN293gRgG/VwKBP3PIAOq3/E/raN7UKupwstTUUf4tQeAACMq4s/BNWJ1sqkbSF8aViD83Xxwef2r58a8+b/AKl70jykgFiGPIKITQNggXF4H8hQIOIE9UO923NDuN5lBkiEEpffkG7QKx4+wGuq5AkMSO5c8mQufzYa94rWIPkBQxOf71pJJQClslKjjkPiwHd7RxNsTGQ55C2fFE674qKHPYzYBcaQ5AsYS4Ac3GxZv081zrSOPtgrjQKhFW2CutBAoNUDHXvqQrAhbN27ABs3+0Ln3VwjdMn7QV8BWIb4BC5douvbkH6TbkqkUEsfpBjzWquMdhsrRMR//kpBzZK3m3cIpn9oKargjz3AYryAFLLxX+ElcBCIG3Z7t3wq2PY3AUVRiDAUCCMlHgC6BPCnXUqWSsJMitLyqXcaRr5F8mZ+LPLfJLuGaGLDdSQtQDE4n6h9QPFqc7xocd3FeeXZCiimCZjn6RXBY8CwSfyyOPqzF8O2gxupe++w5EkFnZqyYsDwfFPEfp5BHgEhdnRTRpSP9Gb0CB+xypGQ83ZU+cgJmzfsqzD9QWwQoNCiY8gx8/Qhs/q+bJpySUNw6kWGBWRyrDlyVUAcMC7qAR/8ZOKY+4G273QUohC0ZMwMnjXLF8h/mNu3yT9K2TllIlXeuskciy4ShTEoULGWUq6KWpQCKBjayTZ8jmu89NwX44siXyWOBPcSCpynYX5GRJxLNLlI2BLojJmhV3xRsFfEnt4yXAkG1NCgQt0oJ97uJ9wpjkcCNRkRFzkCXlGckr+61MzdrXj9gTzM/Rck0kEu1PbNA0e420khfA7iNQwQH6VJQMrrdke4Se0nUVbbshSMK0hmd/bDDBkUiIUoUdzFcbKeceL+F+06qINztpI5H9tDgVTFQaoktkFEmZLK1UbD0fA0F27PdRb/ANwWTHPDRF4tEQMXR1ByRwcgebB+dLvSfVS6Nt5eNxt+xwf1qvAlW/Kt/WjYJsahXQ97Gu8fbW6DdFJQOQxl4Tcxm7xIYBjz5kejY4kXrba9+330VExOEdgeBGWrJqIyEb3234d/njWVSTdze1crt2Ad3BIUDwwAs+CQf5DjTT1qAbtI6xmi4kBT8yOU3WPB7bVhT2RRcmsQTI8uLHPF6gUGx/hd8ojkuDcyOXilHbHP/ip7ZRcUORUBTXAc8mybQ6bBzsooYy2YKdpjjpJMENRoqgtkfrHLcK3wK1E/+IiIP0uGRe4LuENiiMWjfm/tePP76k/XesJ/Fw7ZWVtxTujGmWKgA2S5eRZIsiuP31FPxBlLenJ0eQSvFIi+549ytwFDgWaJo8A/y4I1IKDhgJUFTVdxJ+mwaHxQPIHP9wNc4XGS8+fquvH25P2/l506dJhz28nBGPzVCj8ZfeyAAb88c+WqVMW/lRFj/Yg8H5/trSLC/CD1KNvujt3cCHcgC6FLMt4ZfAytlNXdr8DV/baYrSk1+kEg2fm6A+P/AF/v49yBFccf3Jvm/wCn/bV6fhH6zbdRttN0592JTTt+pMgAG/cE0b8gi751Kq5InvXbTZsZbJ+CPIPx9v6fy86cr0iIX+LW7x2GF17skYJpSAqnMk5EcdoFjkZCudUiYQjXkBkhK1yD4uwbsXQJPgkfAa7Y/GGUgwDjEK5YEEg5MgHj+VeCe4f1rPdRc+BZBIpwVJKsh8/FyRH4NPQ5NCq0kQ32gdxIADGJWW5/okHCIbFCsnJv5vXLdZo7hqK3iyhSKUhzZQlgtfmNiBwAC4+3dEtm58sTmO2yfOePaGxlBaQUVDgACtdZwGUE0LUkX4VSCVNqwxj/ADmITlmABPzohsn6gjIXZsrs5AklSQzkiiCwDxFrJJFsbtrXH8Ws4Mb/AOY2soAqiRdiuA01HEjhSe0KF1v1PaCQm3bkt3fSZLM1BzXBNCl5oXfFaTdW2ShDkpawfoFlvzFIPnzgxJP/AE8Dgaob0tkaHc2CATG9c5n7/wCblT9msvfg106b1IlsJKJVW7gEs4hyHtlBa8ySSfBYng2Om+28bIfdcFgz0bIs5hhiWHaDm5ojmj/ppl287puQSSXFqCqKzE0VBCmrbxzwfBBBo6gz1hWEpDHgE0CQwAPwAOPir+ePB8OPTJZOFKnkg1Slu0IfBW+cR9/r54D2p36pLKMaN0ApJsILoBE+nsxYA/5W+MQOUWxNYuBl+kmI/VRCg/BGUQFEfIJoll0C8K5xUozDgMTE3B7RyR3WS0rg8nJ/84BQ+lPcCgdoHAcLWDS14qgXQjmseLxykbTaEWccKcGjg4HNqoNHjjcLfng0cwQJcRCIsENYWPDsv5Jk5PI8hFiXEHKzXL/4YKpt0I3WWXvijYKYs3ARkc0qEkEMqkSIf8rstVYVT6S2M0skyCSJQY/bklcWrJKy44qAS7v7SkKoBI4BHnW/XtjHEm5SN5pw3cod4u3AnCYOF8nOXtFZXzZag+fh96i2ux285klcLIecVjLRzAcLw1qXDDB27VIYFzR0GnU+kdQ2qxiaEO8QM8csTFmZVNzKxkQOH9qQ8MB9AoHnG1vTe6SfZbeNhazwtyMqr45JPJGRu/K/uNUd1P128272buQ8W3mc/mAtEAxAtiq9zAW1hTVirGrR9JB4N5udnCAxSQyQuzNiu3np8iL/ADArZIACOU5Iu9RUp6JuHWNfcRleM+xISSFIQ9siryKcEMPH11yaGor6l2kp3JdsoVgikeNFkBRsWPev0GNyr0WB44ux5nO+Co4ZguElI9gcuSBGSa+9p/Nl0w7iXbp7m5m23MRCP5lUWBbKtUBhicqFggfOoMemHiIRySBM7e0JbEjY5sGpzZsDLxd/JoahX4h7nPYdXAULi23DVVe7/Ei/i7KlTfg3x5Ouu/8AUCbYiWGNkhXiAABQHcFwZEZbWNUxS18ChjwpKH1rO3/K9w8uQk6lLCYIKbL242WQkg2QavnigsY/bSCqfTE0oEgXIoAMgoViC3bliQTQ5HHyR+w00SscmyPNm75ryK/8+2nboMTCcnEMQaIYFrajVsBYsgsCPt54vSCdKlfI8B/B7cgTfzyAQLuvt+2tISkWR+1D5P8AsedSz8Pt6dv1KAEGpT7DgU5Ik7VBX+eNj7XXPiJSsCxI4FkgftfAA+P76X9MlK7iGRWxYSoQ3ypDAhvNXd8f6dB6r6aHoHIdvFW1Ecc/f+l6fYZLHjTeNni/FEHk2Pn7itOkaUNZi1Wf4xwLI+3XEs6JKwHFHIpXwbpkHjkEjzdNXjq1L7RKFgpQgqy5tlL9X2rE1yfzA7ADnVmfiHti25VvqCxlQooHkgmyT88Ua4o8+NQeTbBga7L8iTLEktmCGING7kXmzghAnNMKG2EnID6SBV0fCd3IJAAsxCm7FORYlzRyenJSRlQw4oGmU90aZIxplv22/NcUR4FHSjbqVZ8VKcsRQXEMpByzNoMXmPL5BSPmQtW8kaMXICkpmzBQQxWNauVJGLis2b3Z2NEAhO4XQ0HaoAAho4XyWBJK1ZFFiCZsVcDklePnWs++CE5LiMwKaymdU8dgGhXA/wBI4NrRdpMlbu4o8HIgdzqoYTkWLWJ+5wnAAjVrBKLbOjn2sQjqRwFUMVRaWipoENa+BjVdx9wkIr6qjeN1bxZIAKrXbiQVI4Ngjx5q/mtN+z3Ik3ETMt0wscHKjYsGl+wPi6P30/wR3M+1mYMHoqwBSie5hwCLvg2D9NngAaYNwDBuM1xBQqy0Qe6x4HNG74+PuaFkPW6nT3GjJZie3IHBRZpyCR22Keq/UbuySr4si1Dciy5BU2L8E1ThGo8BX+1FG7p+yYR5MgyJsAra8iz2A0bBYfABVRwTp1jwY2t5ZMCAnIe8SSDzlkIj8G2FcmpA1WU9xVjZ+TKQReSpd18ynybBQ8qRIy9WdiCyq7UWOK+3IWJrEDt8UNv8UQ3igI2wCGSuKxJVilDE93cQTQAKNY8fw/nEJriIlbJiI8h2utupBOQKqPuB7qAUbBSgSCug3bfnFA7F41BUM2Sugu6yUsTV2VvyP1HAvy6bsTJGIhLSvLG3+aSMvcbKsZAWmeYAOvHYTx40o2QmViY1a/bKvjUoEZcLnRsFTJneRo2fuZSi6m80B91omhWQKhzhwsAozKFUKinuayBdg+MjoHqTosc0p2ys0awuGEaqoJY0ENgqB2hrItjh96uUfhz1xUk2jrGEjjy2TAUK9xg4kJyOVy+2LNczPwa1Ft8MiWgkCwzsGZ5AqMZJgvGIbsUYMDRvh8R9GSLYi1eNSztJGTEqmLtmjPlkLHJqj7SrG8efpOivSOy3C7iBy3Cs0g+1IrFQ37GgGv4J+NR/qQgl26x7mmzJjkHfzPFkrO2DUw+QpqhiTVduvozeLufa3VjExiKONfpUsvuPYJ4kHKHye2/nW3Xej/8Av6uix4SRuZLVBciADljyclwBFG1jN/FZoa/QXTIZopptyYpht9xN7YXmOJP8SgP1A5h6a6IWqxWq69T9Yn6hu1nchYisg26DKxCGHewry3ax48FPI8Sff9QlPTY9uAJZ9/O8kqqSl7eNwhIvIhWwjBADEhnoE8aiHU95JJLCsEMKSXJEhjOANksCbvIKvcXH3FcnVEf3vS2icg4ho+412gEM3cMeAKxoX5Uc/dl6xIGdWAYKQD9ISvFgUSPsb+7c82TY34gxxrNAkWSrFtgrNzyc5frH0FS3uk0DdGyvnVedZ2LLLgAPGQCm1Ck8EEniyTx/KiQQdIGtl8fv/Tn+v9/66VBRjyPNAV8kHm/HHjm/kVx432kRZ14B8ki1ugBkKPAFfceAftreaFVJb5JNL2ggj5KDgc/BPx8+TUepPw29QJv+nxSfrQCOQfZ1AFjkmiObJ/31LNUt+AayLI9hgj7cEZAAsFkODCv007f1J5PxdOgg3rB2fdiGjQjRvpUhg7SKVBIIyUxo488qva9UIvv+mOrEq4ZXRqjYnFhw1KXytZCyl1OVALkkqkS6sX1D0vM+4qEviqgqeayPFcf5ibvj5pS2o/LtJiF4IBKqQy8FQckFGlLWR5CWWtTG+SGKgm72xNOrFqKKZY7XnKktVLUMnYixdAiNVU8od0SaDKVC8AiyFcgtITHRaKQRqGxQNLcvc6E2JvP6eIBYZAhW5XMsbvIFo47kAkc5HBJDjbBiMiy7jaFiEkUlD2I6KXRgWH5a+0GJS0swx5WK9wrzQM/sy1YYMz58KxD504cKytywaWiAWICnOZarUe9U9KDfmQ8MnIoKKXKTnsAVxahQVFdygXRLTCPags6tz+w7vcUs7AMqEgABb9rKNcbLk1WugQEeQbW8i4sr3DIvQsXYElCNciEzbVED6cf4uIhr9+G2VvcX3KGTG2NH9Y8mifnjHTV1ME7yNpQpDABvJBPg2GOdgmqbkV40/wDVvS0sUn8RtEt0JZowGFj5xQnIHk2o5A8HJWpu69uA24i3CEKrgBmHIDfNlSBdKOVIIryBVQLTImWYBWyCGYCQk8Cyznmmw80bUDsEgB0nkxFB3C0QKJ4WsVprXwBXIH+C3ij7a54nkADoRkvFgRlfBuyLX6kIYDtL+DkqTabuMUFWh8cg82w882atB5sYxC8vbEFDft5WVix9z9qdls2ThyDkM+2+f8VTwzU3QygRlhm6gHIkq1oFB5IHykUQJs/4gu0ADn/KmzDE2RwvAQreQFFF54AQAUCQQKWI+3lIpAOxo7FNZvGwUf6+BhiuRPHbDGbwZQSN+nb6WNzJCwL0y5YlCxZfGNi8nLueRQUFiAAulP8A7Rk2BGcXV39yqkWUgFTkMQ6lTEOQnay5fuig2rW3uHsA8EICoCrZfgEso5ZW7cnGVcqXpvUu6jVFVCVUU8cZSPJvb9tu32/rb3AtCixUkKB5Dn0bobzxww7YB4jMzlXUI8DKGYmVqalGPt55KTf0A45OEHp+fYSQbuRIpoldoyVyfHJP4f8AMjkSMmPI1x/mCijyeHp3r7RzNJKvtRe0/uAqpXhlRzmOZHVlQFObQv8AIorfVfr7YTbA7LacNK4TL2yuMTMrPI9BQXYpbUPnRUv/AA73I2R3ezmVRLC3vRgWAUnAJRLvgSZLf2rzWnz8SVhG3SXcztBDG9y4gsZUKlfaxumyYqaIYdvIrUFi6tFs+obBGSRY5tqVb33LPSSSNCXayCbJGN8BgP0gack623UpRs5Cuao+4hcC6miYe2zJdFLLDE/tVEXqCtfVPW5NzullxbZwLHjtlcL7vtgAEhjyCxJbMWRkccz5n/4b+mU9v3WTBJVYLkoJZGuNvcYjIZE5AE+FbhReUY9a+r9rvP4cbe49yJAzMmapEHU+8C7Bbwx+rEUGYg+SVXWfUW4aJYdsrAMqlVpy0qqAELLRbHAHgeVKhqGWUWG71FvhJ1OdUktUEEcQs5Yql5AAjut2ooRyT20a1GN+RLvY4r4UDlgLpvzMSo54yrHuNg1ydJdqVRmJk/NDkl2ok+QxN2GN9wotZPya1IfQnTfd3DSk9pMjVmvfyLDLdcKwJ8jvH7aqI/NtJI95KtUyWSTdplzZ+qmXKuPFHz8vvQ/TP8RKBePyzBS3axHOR4zYWRzfBIIHAlMXpL+M3G4ZZSEEsuX6AzBUH1EintSQuJoxm/irF9G9FERCGM9gHc1AWo4OIFA/SQKHlua4LRr+GfRzt1lUqFw9tMQQwQlFdlHAP6lbn5c/fU41okQBJAotyf3NVZ/egB/ID7a31UGtJYwylWAKkEEHkEHyCNb6NAg33S1kAFkH7/UfuPqsGieLBr4rzqO9V9KGQ26rKSKLKWWQj7G5FZh/+5I4/wBOpjo0Fdf+zMwLFRJywJLBXxPHIQhUUBeAIkY/6r0hm6LIjF1BdgWNor5K1YhmjJ90NgAAXYsVupYlsatPWCo1BTG3jYurL24Htw4K4eAhUqCAvkR9iAvyTbFq9V+hT7kuLgI8ysid3uxlpAHkjBJtSM2CZEkKxFcjV4f8qhz9woC5qybIsfZSSBzzps670FZSpyYDKM0gFgpKkilQQQDakE/Ic3xVFVk3QUpPMdCOm4QMWsrZINAoH5JIpcQSZpbQzbEID+WX+nuFo1glQCQGK5EsiqrMVUscmZiUsHd9BQgqVEeQsjHIMQQGu+1mJ4x5+pzZyJZw23ToqpoULBrpwwawP81EP22pKAjHt4XwFPbrohIyI7mAqlzDsRiAI2H0lkFKDiUgANr3NiLY/wDUaCklbaiWLC7buJNNfJLENTFRVu7roO0lAcopQArQYhR2hScw1KwjLLldnwftrbaemYlaxt41Y3bYMeeFtQWJFAACz9PigOWinWoAlioCiyebU5H2yoNklRkVU2A5LHNtO2y6DA8AYsqSK3tsykv7UZJxEgMgZQMlYsDTMSTyNTvfekXomIIoJvERouCIvYBSnIiwaQLyoUsQDaDfdHdYDJ70wQKuZHtvLkt8KABHFkZfpU/PABFgK53u2AJ2+RVn9lFkoMVjzjQEAHsuyU4UfXzZy0xf8pVQMSQhBUYgAyh1YBgxAsUI/PFu2PKtdz7D0MbcTRB1YECiRKoNFVaVWQOFbuBxYrTU18aY936NkV3ElhBy2BZcsrY/vIRR+qssTY86ohv4ibSMN09WZkKxL7mZZ2EbSMfcNimumYk+cuAQBU79M9S6Xs5TtNq88u4mUxjcyJkqNTMqZNXaG8KoIJHN6afxM6CHl2jSWhk2rIxx8GFkK9tGjUjdpP8AXgalOw9MQDbjavBHLGQVhkJ/NlHtqS+ZNCwScR4UHj41BWW1/DeeOdhl7hDAdgdSfJINMKawDifHBo2Lm2w9DM6vtjuMDKF90RBczFhRzbjC2XEmmNcEGzqyekdKhCK4VWL9+dKWa1AUs5sscVUXf6Rrn1Nv4dfyhDGGJJ8+5I5NlURVssR8jI/6TqDzr+IvQ02m9KQqUCKhEQJfsC9pVjTMOGy80VJuiMbf9C9BCrHlGsT4AlMQtGgbIC0DZ5BANqD+nTL+IfoxpyJpKREVmKnJvykRyzO95MzOY+P03/PVtbKLGNFoClAIFUCB+3Gr0NvQvT8e3TEEscnckk/U7Fjz5I7q5J4A07ooAoAAD4HA1nRqoNGjRoDRo0aA0aNGgNGjRoDRo0aDDKD5GuLbcEEX5+9n41nRoOcWyC2V4Jrni8R4UccKPgD9/k67Mrff/wBP5nj+usaNAe2fvfA/uPn/AM+w1t7Q54HJs3zZ+5/sP7DWNGgysdeOB9hVf9tJd3sc3DBq4IPmzwaxN0tZHkC9GjQI9x6fhlZPejDhM8Q3IFsh/YkkoCbvm9LIumRKRioUD4UADzf28XR/oNGjTB3iBDMK7eK/nzf8h410KAkGhYujXIvzR/oP7aNGgzWs6NGgNGjRoDRo0aD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0" name="Retângulo de cantos arredondados 29"/>
          <p:cNvSpPr/>
          <p:nvPr/>
        </p:nvSpPr>
        <p:spPr>
          <a:xfrm>
            <a:off x="611560" y="2996952"/>
            <a:ext cx="1656184" cy="848966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Perceber o ambiente</a:t>
            </a:r>
          </a:p>
        </p:txBody>
      </p:sp>
      <p:sp>
        <p:nvSpPr>
          <p:cNvPr id="37" name="Retângulo de cantos arredondados 36"/>
          <p:cNvSpPr/>
          <p:nvPr/>
        </p:nvSpPr>
        <p:spPr>
          <a:xfrm>
            <a:off x="611560" y="4020194"/>
            <a:ext cx="1656184" cy="848966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Decidir a rota que vai seguir</a:t>
            </a:r>
          </a:p>
        </p:txBody>
      </p:sp>
      <p:sp>
        <p:nvSpPr>
          <p:cNvPr id="45" name="Elipse 44"/>
          <p:cNvSpPr/>
          <p:nvPr/>
        </p:nvSpPr>
        <p:spPr>
          <a:xfrm>
            <a:off x="467544" y="1124744"/>
            <a:ext cx="2016224" cy="9144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/>
              <a:t>Sistema Autônomo</a:t>
            </a:r>
          </a:p>
        </p:txBody>
      </p:sp>
      <p:sp>
        <p:nvSpPr>
          <p:cNvPr id="57" name="Elipse 56"/>
          <p:cNvSpPr/>
          <p:nvPr/>
        </p:nvSpPr>
        <p:spPr>
          <a:xfrm>
            <a:off x="6804248" y="1124744"/>
            <a:ext cx="1872208" cy="9144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/>
              <a:t>Passageiro</a:t>
            </a:r>
          </a:p>
        </p:txBody>
      </p:sp>
      <p:sp>
        <p:nvSpPr>
          <p:cNvPr id="58" name="Retângulo de cantos arredondados 57"/>
          <p:cNvSpPr/>
          <p:nvPr/>
        </p:nvSpPr>
        <p:spPr>
          <a:xfrm>
            <a:off x="6948264" y="3068960"/>
            <a:ext cx="1656184" cy="848966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Supervisionar</a:t>
            </a:r>
          </a:p>
        </p:txBody>
      </p:sp>
      <p:sp>
        <p:nvSpPr>
          <p:cNvPr id="59" name="Retângulo de cantos arredondados 58"/>
          <p:cNvSpPr/>
          <p:nvPr/>
        </p:nvSpPr>
        <p:spPr>
          <a:xfrm>
            <a:off x="6948264" y="4581128"/>
            <a:ext cx="1656184" cy="848966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Operar</a:t>
            </a:r>
          </a:p>
        </p:txBody>
      </p:sp>
      <p:cxnSp>
        <p:nvCxnSpPr>
          <p:cNvPr id="61" name="Conector reto 60"/>
          <p:cNvCxnSpPr>
            <a:stCxn id="45" idx="4"/>
            <a:endCxn id="30" idx="0"/>
          </p:cNvCxnSpPr>
          <p:nvPr/>
        </p:nvCxnSpPr>
        <p:spPr>
          <a:xfrm flipH="1">
            <a:off x="1439652" y="2039144"/>
            <a:ext cx="36004" cy="9578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ector reto 63"/>
          <p:cNvCxnSpPr>
            <a:stCxn id="30" idx="2"/>
            <a:endCxn id="37" idx="0"/>
          </p:cNvCxnSpPr>
          <p:nvPr/>
        </p:nvCxnSpPr>
        <p:spPr>
          <a:xfrm>
            <a:off x="1439652" y="3845918"/>
            <a:ext cx="0" cy="1742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CaixaDeTexto 66"/>
          <p:cNvSpPr txBox="1"/>
          <p:nvPr/>
        </p:nvSpPr>
        <p:spPr>
          <a:xfrm>
            <a:off x="755576" y="2420888"/>
            <a:ext cx="14401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é capaz de</a:t>
            </a:r>
          </a:p>
        </p:txBody>
      </p:sp>
      <p:cxnSp>
        <p:nvCxnSpPr>
          <p:cNvPr id="71" name="Conector reto 70"/>
          <p:cNvCxnSpPr>
            <a:stCxn id="57" idx="4"/>
            <a:endCxn id="58" idx="0"/>
          </p:cNvCxnSpPr>
          <p:nvPr/>
        </p:nvCxnSpPr>
        <p:spPr>
          <a:xfrm>
            <a:off x="7740352" y="2039144"/>
            <a:ext cx="36004" cy="10298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 reto 72"/>
          <p:cNvCxnSpPr>
            <a:stCxn id="58" idx="2"/>
            <a:endCxn id="59" idx="0"/>
          </p:cNvCxnSpPr>
          <p:nvPr/>
        </p:nvCxnSpPr>
        <p:spPr>
          <a:xfrm>
            <a:off x="7776356" y="3917926"/>
            <a:ext cx="0" cy="6632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CaixaDeTexto 73"/>
          <p:cNvSpPr txBox="1"/>
          <p:nvPr/>
        </p:nvSpPr>
        <p:spPr>
          <a:xfrm>
            <a:off x="7020272" y="2420888"/>
            <a:ext cx="14401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não precisa</a:t>
            </a:r>
          </a:p>
        </p:txBody>
      </p:sp>
      <p:sp>
        <p:nvSpPr>
          <p:cNvPr id="79" name="Elipse 78"/>
          <p:cNvSpPr/>
          <p:nvPr/>
        </p:nvSpPr>
        <p:spPr>
          <a:xfrm>
            <a:off x="3635896" y="1124744"/>
            <a:ext cx="1800200" cy="9144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/>
              <a:t>Veículo</a:t>
            </a:r>
          </a:p>
        </p:txBody>
      </p:sp>
      <p:sp>
        <p:nvSpPr>
          <p:cNvPr id="86" name="CaixaDeTexto 85"/>
          <p:cNvSpPr txBox="1"/>
          <p:nvPr/>
        </p:nvSpPr>
        <p:spPr>
          <a:xfrm>
            <a:off x="2627784" y="908720"/>
            <a:ext cx="100811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assume</a:t>
            </a:r>
          </a:p>
          <a:p>
            <a:pPr algn="ctr"/>
            <a:r>
              <a:rPr lang="pt-BR" dirty="0"/>
              <a:t>controle</a:t>
            </a:r>
          </a:p>
        </p:txBody>
      </p:sp>
      <p:sp>
        <p:nvSpPr>
          <p:cNvPr id="92" name="CaixaDeTexto 91"/>
          <p:cNvSpPr txBox="1"/>
          <p:nvPr/>
        </p:nvSpPr>
        <p:spPr>
          <a:xfrm>
            <a:off x="5436096" y="1196752"/>
            <a:ext cx="12961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transporta</a:t>
            </a:r>
          </a:p>
        </p:txBody>
      </p:sp>
      <p:cxnSp>
        <p:nvCxnSpPr>
          <p:cNvPr id="101" name="Conector reto 100"/>
          <p:cNvCxnSpPr>
            <a:stCxn id="45" idx="6"/>
            <a:endCxn id="79" idx="2"/>
          </p:cNvCxnSpPr>
          <p:nvPr/>
        </p:nvCxnSpPr>
        <p:spPr>
          <a:xfrm>
            <a:off x="2483768" y="1581944"/>
            <a:ext cx="11521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ector reto 111"/>
          <p:cNvCxnSpPr>
            <a:stCxn id="79" idx="6"/>
            <a:endCxn id="57" idx="2"/>
          </p:cNvCxnSpPr>
          <p:nvPr/>
        </p:nvCxnSpPr>
        <p:spPr>
          <a:xfrm>
            <a:off x="5436096" y="1581944"/>
            <a:ext cx="13681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Retângulo de cantos arredondados 115"/>
          <p:cNvSpPr/>
          <p:nvPr/>
        </p:nvSpPr>
        <p:spPr>
          <a:xfrm>
            <a:off x="3616846" y="2996952"/>
            <a:ext cx="1872208" cy="488926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Chassis</a:t>
            </a:r>
          </a:p>
        </p:txBody>
      </p:sp>
      <p:sp>
        <p:nvSpPr>
          <p:cNvPr id="117" name="Retângulo de cantos arredondados 116"/>
          <p:cNvSpPr/>
          <p:nvPr/>
        </p:nvSpPr>
        <p:spPr>
          <a:xfrm>
            <a:off x="3616846" y="3701902"/>
            <a:ext cx="1872208" cy="488926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 err="1">
                <a:solidFill>
                  <a:schemeClr val="tx1"/>
                </a:solidFill>
              </a:rPr>
              <a:t>Powertrain</a:t>
            </a: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118" name="Retângulo de cantos arredondados 117"/>
          <p:cNvSpPr/>
          <p:nvPr/>
        </p:nvSpPr>
        <p:spPr>
          <a:xfrm>
            <a:off x="3616846" y="4406852"/>
            <a:ext cx="1872208" cy="488926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Carroceria</a:t>
            </a:r>
          </a:p>
        </p:txBody>
      </p:sp>
      <p:sp>
        <p:nvSpPr>
          <p:cNvPr id="119" name="Retângulo de cantos arredondados 118"/>
          <p:cNvSpPr/>
          <p:nvPr/>
        </p:nvSpPr>
        <p:spPr>
          <a:xfrm>
            <a:off x="3616846" y="5157192"/>
            <a:ext cx="1872208" cy="504056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tx1"/>
                </a:solidFill>
              </a:rPr>
              <a:t>Eletroeletrônicos</a:t>
            </a:r>
          </a:p>
        </p:txBody>
      </p:sp>
      <p:cxnSp>
        <p:nvCxnSpPr>
          <p:cNvPr id="121" name="Conector reto 120"/>
          <p:cNvCxnSpPr>
            <a:stCxn id="79" idx="4"/>
            <a:endCxn id="116" idx="0"/>
          </p:cNvCxnSpPr>
          <p:nvPr/>
        </p:nvCxnSpPr>
        <p:spPr>
          <a:xfrm>
            <a:off x="4535996" y="2039144"/>
            <a:ext cx="16954" cy="9578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Conector reto 122"/>
          <p:cNvCxnSpPr>
            <a:stCxn id="116" idx="2"/>
            <a:endCxn id="117" idx="0"/>
          </p:cNvCxnSpPr>
          <p:nvPr/>
        </p:nvCxnSpPr>
        <p:spPr>
          <a:xfrm>
            <a:off x="4552950" y="3485878"/>
            <a:ext cx="0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to 124"/>
          <p:cNvCxnSpPr>
            <a:stCxn id="117" idx="2"/>
            <a:endCxn id="118" idx="0"/>
          </p:cNvCxnSpPr>
          <p:nvPr/>
        </p:nvCxnSpPr>
        <p:spPr>
          <a:xfrm>
            <a:off x="4552950" y="4190828"/>
            <a:ext cx="0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Conector reto 126"/>
          <p:cNvCxnSpPr>
            <a:stCxn id="118" idx="2"/>
            <a:endCxn id="119" idx="0"/>
          </p:cNvCxnSpPr>
          <p:nvPr/>
        </p:nvCxnSpPr>
        <p:spPr>
          <a:xfrm>
            <a:off x="4552950" y="4895778"/>
            <a:ext cx="0" cy="2614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CaixaDeTexto 127"/>
          <p:cNvSpPr txBox="1"/>
          <p:nvPr/>
        </p:nvSpPr>
        <p:spPr>
          <a:xfrm>
            <a:off x="3851920" y="2411596"/>
            <a:ext cx="14401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constitui  de</a:t>
            </a:r>
          </a:p>
        </p:txBody>
      </p:sp>
      <p:sp>
        <p:nvSpPr>
          <p:cNvPr id="130" name="Retângulo de cantos arredondados 129"/>
          <p:cNvSpPr/>
          <p:nvPr/>
        </p:nvSpPr>
        <p:spPr>
          <a:xfrm>
            <a:off x="611560" y="5085184"/>
            <a:ext cx="1656184" cy="848966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Dirigir o veículo</a:t>
            </a:r>
          </a:p>
        </p:txBody>
      </p:sp>
    </p:spTree>
    <p:extLst>
      <p:ext uri="{BB962C8B-B14F-4D97-AF65-F5344CB8AC3E}">
        <p14:creationId xmlns:p14="http://schemas.microsoft.com/office/powerpoint/2010/main" val="11807350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assets.inhabitat.com/wp-content/blogs.dir/1/files/2013/05/lexus-self-driving-advanced-active-safety-research-vehic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338" y="2060848"/>
            <a:ext cx="3245308" cy="2220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689137" y="936104"/>
            <a:ext cx="1368152" cy="86409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3200" b="1" dirty="0"/>
              <a:t>GPS</a:t>
            </a:r>
          </a:p>
        </p:txBody>
      </p:sp>
      <p:sp>
        <p:nvSpPr>
          <p:cNvPr id="4" name="Retângulo 3"/>
          <p:cNvSpPr/>
          <p:nvPr/>
        </p:nvSpPr>
        <p:spPr>
          <a:xfrm>
            <a:off x="2915816" y="504056"/>
            <a:ext cx="1584176" cy="86409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3200" b="1" dirty="0"/>
              <a:t>3D </a:t>
            </a:r>
            <a:r>
              <a:rPr lang="pt-BR" sz="3200" b="1" dirty="0" err="1"/>
              <a:t>Images</a:t>
            </a:r>
            <a:endParaRPr lang="pt-BR" sz="3200" b="1" dirty="0"/>
          </a:p>
        </p:txBody>
      </p:sp>
      <p:sp>
        <p:nvSpPr>
          <p:cNvPr id="5" name="Retângulo 4"/>
          <p:cNvSpPr/>
          <p:nvPr/>
        </p:nvSpPr>
        <p:spPr>
          <a:xfrm>
            <a:off x="4860032" y="476672"/>
            <a:ext cx="1296144" cy="86409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3200" b="1" dirty="0" err="1"/>
              <a:t>Map</a:t>
            </a:r>
            <a:endParaRPr lang="pt-BR" sz="3200" b="1" dirty="0"/>
          </a:p>
        </p:txBody>
      </p:sp>
      <p:sp>
        <p:nvSpPr>
          <p:cNvPr id="6" name="Retângulo 5"/>
          <p:cNvSpPr/>
          <p:nvPr/>
        </p:nvSpPr>
        <p:spPr>
          <a:xfrm>
            <a:off x="683568" y="2151322"/>
            <a:ext cx="1368152" cy="86409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800" b="1" dirty="0" err="1"/>
              <a:t>Inertial</a:t>
            </a:r>
            <a:r>
              <a:rPr lang="pt-BR" sz="2800" b="1" dirty="0"/>
              <a:t> Sensor</a:t>
            </a:r>
          </a:p>
        </p:txBody>
      </p:sp>
      <p:sp>
        <p:nvSpPr>
          <p:cNvPr id="7" name="Retângulo 6"/>
          <p:cNvSpPr/>
          <p:nvPr/>
        </p:nvSpPr>
        <p:spPr>
          <a:xfrm>
            <a:off x="683568" y="5013176"/>
            <a:ext cx="1368152" cy="86409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800" b="1" dirty="0"/>
              <a:t>Radar</a:t>
            </a:r>
          </a:p>
        </p:txBody>
      </p:sp>
      <p:sp>
        <p:nvSpPr>
          <p:cNvPr id="8" name="Retângulo 7"/>
          <p:cNvSpPr/>
          <p:nvPr/>
        </p:nvSpPr>
        <p:spPr>
          <a:xfrm>
            <a:off x="6822437" y="482312"/>
            <a:ext cx="1944216" cy="147871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800" b="1" dirty="0" err="1"/>
              <a:t>Deep</a:t>
            </a:r>
            <a:r>
              <a:rPr lang="pt-BR" sz="2800" b="1" dirty="0"/>
              <a:t> </a:t>
            </a:r>
            <a:r>
              <a:rPr lang="pt-BR" sz="2800" b="1" dirty="0" err="1"/>
              <a:t>learning</a:t>
            </a:r>
            <a:endParaRPr lang="pt-BR" sz="2800" b="1" dirty="0"/>
          </a:p>
        </p:txBody>
      </p:sp>
      <p:sp>
        <p:nvSpPr>
          <p:cNvPr id="3" name="Seta para baixo 2"/>
          <p:cNvSpPr/>
          <p:nvPr/>
        </p:nvSpPr>
        <p:spPr>
          <a:xfrm>
            <a:off x="3779912" y="1484784"/>
            <a:ext cx="288032" cy="504056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Seta para baixo 9"/>
          <p:cNvSpPr/>
          <p:nvPr/>
        </p:nvSpPr>
        <p:spPr>
          <a:xfrm>
            <a:off x="5522173" y="1484784"/>
            <a:ext cx="288032" cy="504056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Seta para baixo 11"/>
          <p:cNvSpPr/>
          <p:nvPr/>
        </p:nvSpPr>
        <p:spPr>
          <a:xfrm rot="16200000">
            <a:off x="2301649" y="2312876"/>
            <a:ext cx="288032" cy="504056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Seta para baixo 12"/>
          <p:cNvSpPr/>
          <p:nvPr/>
        </p:nvSpPr>
        <p:spPr>
          <a:xfrm rot="16200000">
            <a:off x="2345947" y="3537012"/>
            <a:ext cx="288032" cy="504056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Seta para baixo 14"/>
          <p:cNvSpPr/>
          <p:nvPr/>
        </p:nvSpPr>
        <p:spPr>
          <a:xfrm rot="13647790">
            <a:off x="6348677" y="1964363"/>
            <a:ext cx="288032" cy="504056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Seta para baixo 15"/>
          <p:cNvSpPr/>
          <p:nvPr/>
        </p:nvSpPr>
        <p:spPr>
          <a:xfrm>
            <a:off x="7668344" y="2168859"/>
            <a:ext cx="288032" cy="504056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/>
          <p:cNvSpPr/>
          <p:nvPr/>
        </p:nvSpPr>
        <p:spPr>
          <a:xfrm>
            <a:off x="6492693" y="2921477"/>
            <a:ext cx="2520280" cy="13506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800" b="1" dirty="0" err="1"/>
              <a:t>lanes</a:t>
            </a:r>
            <a:r>
              <a:rPr lang="pt-BR" sz="2800" b="1" dirty="0"/>
              <a:t>,</a:t>
            </a:r>
          </a:p>
          <a:p>
            <a:pPr algn="ctr"/>
            <a:r>
              <a:rPr lang="pt-BR" sz="2800" b="1" dirty="0" err="1"/>
              <a:t>road</a:t>
            </a:r>
            <a:r>
              <a:rPr lang="pt-BR" sz="2800" b="1" dirty="0"/>
              <a:t> </a:t>
            </a:r>
            <a:r>
              <a:rPr lang="pt-BR" sz="2800" b="1" dirty="0" err="1"/>
              <a:t>signs</a:t>
            </a:r>
            <a:r>
              <a:rPr lang="pt-BR" sz="2800" b="1" dirty="0"/>
              <a:t>, </a:t>
            </a:r>
            <a:r>
              <a:rPr lang="pt-BR" sz="2800" b="1" dirty="0" err="1"/>
              <a:t>environment</a:t>
            </a:r>
            <a:endParaRPr lang="pt-BR" sz="2800" b="1" dirty="0"/>
          </a:p>
        </p:txBody>
      </p:sp>
      <p:sp>
        <p:nvSpPr>
          <p:cNvPr id="18" name="Retângulo 17"/>
          <p:cNvSpPr/>
          <p:nvPr/>
        </p:nvSpPr>
        <p:spPr>
          <a:xfrm>
            <a:off x="2877338" y="5157192"/>
            <a:ext cx="3245308" cy="13506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800" b="1" dirty="0" err="1"/>
              <a:t>steering</a:t>
            </a:r>
            <a:r>
              <a:rPr lang="pt-BR" sz="2800" b="1" dirty="0"/>
              <a:t>,</a:t>
            </a:r>
          </a:p>
          <a:p>
            <a:pPr algn="ctr"/>
            <a:r>
              <a:rPr lang="pt-BR" sz="2800" b="1" dirty="0" err="1"/>
              <a:t>acceleration</a:t>
            </a:r>
            <a:r>
              <a:rPr lang="pt-BR" sz="2800" b="1" dirty="0"/>
              <a:t> </a:t>
            </a:r>
            <a:r>
              <a:rPr lang="pt-BR" sz="2800" b="1" dirty="0" err="1"/>
              <a:t>and</a:t>
            </a:r>
            <a:r>
              <a:rPr lang="pt-BR" sz="2800" b="1" dirty="0"/>
              <a:t> </a:t>
            </a:r>
            <a:r>
              <a:rPr lang="pt-BR" sz="2800" b="1" dirty="0" err="1"/>
              <a:t>breaking</a:t>
            </a:r>
            <a:r>
              <a:rPr lang="pt-BR" sz="2800" b="1" dirty="0"/>
              <a:t> </a:t>
            </a:r>
            <a:r>
              <a:rPr lang="pt-BR" sz="2800" b="1" dirty="0" err="1"/>
              <a:t>control</a:t>
            </a:r>
            <a:endParaRPr lang="pt-BR" sz="2800" b="1" dirty="0"/>
          </a:p>
        </p:txBody>
      </p:sp>
      <p:sp>
        <p:nvSpPr>
          <p:cNvPr id="19" name="Seta para baixo 18"/>
          <p:cNvSpPr/>
          <p:nvPr/>
        </p:nvSpPr>
        <p:spPr>
          <a:xfrm rot="10800000">
            <a:off x="4355976" y="4509120"/>
            <a:ext cx="288032" cy="504056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Seta para baixo 19"/>
          <p:cNvSpPr/>
          <p:nvPr/>
        </p:nvSpPr>
        <p:spPr>
          <a:xfrm>
            <a:off x="7643743" y="4495996"/>
            <a:ext cx="288032" cy="504056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20"/>
          <p:cNvSpPr/>
          <p:nvPr/>
        </p:nvSpPr>
        <p:spPr>
          <a:xfrm>
            <a:off x="6948263" y="5157193"/>
            <a:ext cx="1872209" cy="135061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800" b="1" dirty="0" err="1"/>
              <a:t>Vehicle</a:t>
            </a:r>
            <a:r>
              <a:rPr lang="pt-BR" sz="2800" b="1" dirty="0"/>
              <a:t> dynamics</a:t>
            </a:r>
          </a:p>
        </p:txBody>
      </p:sp>
      <p:sp>
        <p:nvSpPr>
          <p:cNvPr id="22" name="Seta para baixo 21"/>
          <p:cNvSpPr/>
          <p:nvPr/>
        </p:nvSpPr>
        <p:spPr>
          <a:xfrm rot="5400000">
            <a:off x="6377759" y="5580474"/>
            <a:ext cx="288032" cy="504056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Seta para baixo 22"/>
          <p:cNvSpPr/>
          <p:nvPr/>
        </p:nvSpPr>
        <p:spPr>
          <a:xfrm rot="14056818">
            <a:off x="2289963" y="4482608"/>
            <a:ext cx="288032" cy="504056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 23"/>
          <p:cNvSpPr/>
          <p:nvPr/>
        </p:nvSpPr>
        <p:spPr>
          <a:xfrm>
            <a:off x="683568" y="3356991"/>
            <a:ext cx="1368152" cy="86409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800" b="1" dirty="0"/>
              <a:t>Lidar</a:t>
            </a:r>
          </a:p>
        </p:txBody>
      </p:sp>
      <p:sp>
        <p:nvSpPr>
          <p:cNvPr id="25" name="Seta para baixo 24"/>
          <p:cNvSpPr/>
          <p:nvPr/>
        </p:nvSpPr>
        <p:spPr>
          <a:xfrm rot="10800000">
            <a:off x="3347864" y="1481375"/>
            <a:ext cx="288032" cy="504056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Seta para baixo 25"/>
          <p:cNvSpPr/>
          <p:nvPr/>
        </p:nvSpPr>
        <p:spPr>
          <a:xfrm rot="10800000">
            <a:off x="5148064" y="1456967"/>
            <a:ext cx="288032" cy="504056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Seta para baixo 26"/>
          <p:cNvSpPr/>
          <p:nvPr/>
        </p:nvSpPr>
        <p:spPr>
          <a:xfrm rot="18757715">
            <a:off x="6345536" y="4290809"/>
            <a:ext cx="288032" cy="795654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/>
          <p:cNvSpPr/>
          <p:nvPr/>
        </p:nvSpPr>
        <p:spPr>
          <a:xfrm>
            <a:off x="5021057" y="3645023"/>
            <a:ext cx="1092019" cy="5760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3200" b="1" dirty="0"/>
              <a:t>CAN</a:t>
            </a:r>
          </a:p>
        </p:txBody>
      </p:sp>
    </p:spTree>
    <p:extLst>
      <p:ext uri="{BB962C8B-B14F-4D97-AF65-F5344CB8AC3E}">
        <p14:creationId xmlns:p14="http://schemas.microsoft.com/office/powerpoint/2010/main" val="39456150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791659" y="758309"/>
            <a:ext cx="759676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/>
              <a:t>Sensores e atuadores para Veículos Autônomos</a:t>
            </a:r>
          </a:p>
          <a:p>
            <a:endParaRPr lang="pt-BR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b="1" dirty="0"/>
              <a:t>Navegação e guiagem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pt-BR" sz="2800" dirty="0"/>
              <a:t>Onde estou, onde quero ir e como faço?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b="1" dirty="0"/>
              <a:t>Direção e segurança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pt-BR" sz="2800" dirty="0"/>
              <a:t>Dirigir o veículo, garantir reação adequada e seguir leis de trânsito</a:t>
            </a:r>
          </a:p>
          <a:p>
            <a:endParaRPr lang="pt-BR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b="1" dirty="0"/>
              <a:t>Desempenho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pt-BR" sz="2800" dirty="0"/>
              <a:t>Gerenciamento de sistemas básicos do carro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1224636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de cantos arredondados 1"/>
          <p:cNvSpPr/>
          <p:nvPr/>
        </p:nvSpPr>
        <p:spPr>
          <a:xfrm>
            <a:off x="3322587" y="908720"/>
            <a:ext cx="2520280" cy="1224136"/>
          </a:xfrm>
          <a:prstGeom prst="roundRect">
            <a:avLst/>
          </a:prstGeom>
          <a:noFill/>
          <a:ln>
            <a:solidFill>
              <a:srgbClr val="CCECFF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2"/>
                </a:solidFill>
              </a:rPr>
              <a:t>Aula ITS</a:t>
            </a:r>
          </a:p>
          <a:p>
            <a:pPr algn="ctr"/>
            <a:r>
              <a:rPr lang="pt-BR" b="1" dirty="0">
                <a:solidFill>
                  <a:schemeClr val="bg2"/>
                </a:solidFill>
              </a:rPr>
              <a:t>26.10.2015</a:t>
            </a:r>
          </a:p>
        </p:txBody>
      </p:sp>
      <p:sp>
        <p:nvSpPr>
          <p:cNvPr id="3" name="Retângulo de cantos arredondados 2"/>
          <p:cNvSpPr/>
          <p:nvPr/>
        </p:nvSpPr>
        <p:spPr>
          <a:xfrm>
            <a:off x="2627784" y="3084090"/>
            <a:ext cx="1656184" cy="848966"/>
          </a:xfrm>
          <a:prstGeom prst="roundRect">
            <a:avLst/>
          </a:prstGeom>
          <a:noFill/>
          <a:ln>
            <a:solidFill>
              <a:srgbClr val="CCECFF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2"/>
                </a:solidFill>
              </a:rPr>
              <a:t>2. Sistemas Colaborativos</a:t>
            </a:r>
          </a:p>
        </p:txBody>
      </p:sp>
      <p:sp>
        <p:nvSpPr>
          <p:cNvPr id="10" name="Retângulo de cantos arredondados 9"/>
          <p:cNvSpPr/>
          <p:nvPr/>
        </p:nvSpPr>
        <p:spPr>
          <a:xfrm>
            <a:off x="4932040" y="3084090"/>
            <a:ext cx="1821655" cy="848966"/>
          </a:xfrm>
          <a:prstGeom prst="roundRect">
            <a:avLst/>
          </a:prstGeom>
          <a:noFill/>
          <a:ln>
            <a:solidFill>
              <a:srgbClr val="CCECFF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2"/>
                </a:solidFill>
              </a:rPr>
              <a:t>3. Fontes de Financiamento</a:t>
            </a:r>
          </a:p>
        </p:txBody>
      </p:sp>
      <p:sp>
        <p:nvSpPr>
          <p:cNvPr id="11" name="Retângulo de cantos arredondados 10"/>
          <p:cNvSpPr/>
          <p:nvPr/>
        </p:nvSpPr>
        <p:spPr>
          <a:xfrm>
            <a:off x="395536" y="3084090"/>
            <a:ext cx="1656184" cy="848966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1. Introdução</a:t>
            </a:r>
          </a:p>
        </p:txBody>
      </p:sp>
      <p:sp>
        <p:nvSpPr>
          <p:cNvPr id="13" name="Seta para a direita 12"/>
          <p:cNvSpPr/>
          <p:nvPr/>
        </p:nvSpPr>
        <p:spPr>
          <a:xfrm>
            <a:off x="2195736" y="3384265"/>
            <a:ext cx="360040" cy="360040"/>
          </a:xfrm>
          <a:prstGeom prst="rightArrow">
            <a:avLst/>
          </a:prstGeom>
          <a:noFill/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2"/>
              </a:solidFill>
            </a:endParaRPr>
          </a:p>
        </p:txBody>
      </p:sp>
      <p:sp>
        <p:nvSpPr>
          <p:cNvPr id="17" name="Retângulo de cantos arredondados 16"/>
          <p:cNvSpPr/>
          <p:nvPr/>
        </p:nvSpPr>
        <p:spPr>
          <a:xfrm>
            <a:off x="7380312" y="3039264"/>
            <a:ext cx="1431776" cy="848966"/>
          </a:xfrm>
          <a:prstGeom prst="roundRect">
            <a:avLst/>
          </a:prstGeom>
          <a:noFill/>
          <a:ln>
            <a:solidFill>
              <a:srgbClr val="CCECFF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2"/>
                </a:solidFill>
              </a:rPr>
              <a:t>4. Reflexão</a:t>
            </a:r>
          </a:p>
        </p:txBody>
      </p:sp>
      <p:sp>
        <p:nvSpPr>
          <p:cNvPr id="18" name="Seta para a direita 17"/>
          <p:cNvSpPr/>
          <p:nvPr/>
        </p:nvSpPr>
        <p:spPr>
          <a:xfrm>
            <a:off x="6876256" y="3328553"/>
            <a:ext cx="360040" cy="360040"/>
          </a:xfrm>
          <a:prstGeom prst="rightArrow">
            <a:avLst/>
          </a:prstGeom>
          <a:noFill/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2"/>
              </a:solidFill>
            </a:endParaRPr>
          </a:p>
        </p:txBody>
      </p:sp>
      <p:sp>
        <p:nvSpPr>
          <p:cNvPr id="19" name="Seta para a direita 18"/>
          <p:cNvSpPr/>
          <p:nvPr/>
        </p:nvSpPr>
        <p:spPr>
          <a:xfrm>
            <a:off x="4422737" y="3328553"/>
            <a:ext cx="360040" cy="360040"/>
          </a:xfrm>
          <a:prstGeom prst="rightArrow">
            <a:avLst/>
          </a:prstGeom>
          <a:noFill/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2"/>
              </a:solidFill>
            </a:endParaRPr>
          </a:p>
        </p:txBody>
      </p:sp>
      <p:pic>
        <p:nvPicPr>
          <p:cNvPr id="20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1008112" cy="1084845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21" name="Picture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116632"/>
            <a:ext cx="864096" cy="10848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99656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-27384"/>
            <a:ext cx="9068066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103070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050650" y="332656"/>
            <a:ext cx="64023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CC"/>
                </a:solidFill>
              </a:rPr>
              <a:t>LIDAR – Light Detection And Ranging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412776"/>
            <a:ext cx="348615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>
            <a:off x="2123728" y="6067842"/>
            <a:ext cx="14398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HDL-64E</a:t>
            </a:r>
            <a:endParaRPr lang="pt-BR" sz="28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3851920" y="1628800"/>
            <a:ext cx="504056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0000CC"/>
                </a:solidFill>
              </a:rPr>
              <a:t>5 – 20 Hz frame 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0000CC"/>
                </a:solidFill>
              </a:rPr>
              <a:t>2.2 </a:t>
            </a:r>
            <a:r>
              <a:rPr lang="pt-BR" sz="2800" dirty="0" err="1">
                <a:solidFill>
                  <a:srgbClr val="0000CC"/>
                </a:solidFill>
              </a:rPr>
              <a:t>million</a:t>
            </a:r>
            <a:r>
              <a:rPr lang="pt-BR" sz="2800" dirty="0">
                <a:solidFill>
                  <a:srgbClr val="0000CC"/>
                </a:solidFill>
              </a:rPr>
              <a:t> points per </a:t>
            </a:r>
            <a:r>
              <a:rPr lang="pt-BR" sz="2800" dirty="0" err="1">
                <a:solidFill>
                  <a:srgbClr val="0000CC"/>
                </a:solidFill>
              </a:rPr>
              <a:t>second</a:t>
            </a:r>
            <a:endParaRPr lang="pt-BR" sz="2800" dirty="0">
              <a:solidFill>
                <a:srgbClr val="0000CC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0000CC"/>
                </a:solidFill>
              </a:rPr>
              <a:t>64 lasers/detector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0000CC"/>
                </a:solidFill>
              </a:rPr>
              <a:t>360 </a:t>
            </a:r>
            <a:r>
              <a:rPr lang="pt-BR" sz="2800" dirty="0" err="1">
                <a:solidFill>
                  <a:srgbClr val="0000CC"/>
                </a:solidFill>
              </a:rPr>
              <a:t>degree</a:t>
            </a:r>
            <a:r>
              <a:rPr lang="pt-BR" sz="2800" dirty="0">
                <a:solidFill>
                  <a:srgbClr val="0000CC"/>
                </a:solidFill>
              </a:rPr>
              <a:t> </a:t>
            </a:r>
            <a:r>
              <a:rPr lang="pt-BR" sz="2800" dirty="0" err="1">
                <a:solidFill>
                  <a:srgbClr val="0000CC"/>
                </a:solidFill>
              </a:rPr>
              <a:t>field</a:t>
            </a:r>
            <a:r>
              <a:rPr lang="pt-BR" sz="2800" dirty="0">
                <a:solidFill>
                  <a:srgbClr val="0000CC"/>
                </a:solidFill>
              </a:rPr>
              <a:t> </a:t>
            </a:r>
            <a:r>
              <a:rPr lang="pt-BR" sz="2800" dirty="0" err="1">
                <a:solidFill>
                  <a:srgbClr val="0000CC"/>
                </a:solidFill>
              </a:rPr>
              <a:t>of</a:t>
            </a:r>
            <a:r>
              <a:rPr lang="pt-BR" sz="2800" dirty="0">
                <a:solidFill>
                  <a:srgbClr val="0000CC"/>
                </a:solidFill>
              </a:rPr>
              <a:t> </a:t>
            </a:r>
            <a:r>
              <a:rPr lang="pt-BR" sz="2800" dirty="0" err="1">
                <a:solidFill>
                  <a:srgbClr val="0000CC"/>
                </a:solidFill>
              </a:rPr>
              <a:t>view</a:t>
            </a:r>
            <a:endParaRPr lang="pt-BR" sz="2800" dirty="0">
              <a:solidFill>
                <a:srgbClr val="0000CC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0000CC"/>
                </a:solidFill>
              </a:rPr>
              <a:t>0.08 </a:t>
            </a:r>
            <a:r>
              <a:rPr lang="pt-BR" sz="2800" dirty="0" err="1">
                <a:solidFill>
                  <a:srgbClr val="0000CC"/>
                </a:solidFill>
              </a:rPr>
              <a:t>degree</a:t>
            </a:r>
            <a:r>
              <a:rPr lang="pt-BR" sz="2800" dirty="0">
                <a:solidFill>
                  <a:srgbClr val="0000CC"/>
                </a:solidFill>
              </a:rPr>
              <a:t> angular </a:t>
            </a:r>
            <a:r>
              <a:rPr lang="pt-BR" sz="2800" dirty="0" err="1">
                <a:solidFill>
                  <a:srgbClr val="0000CC"/>
                </a:solidFill>
              </a:rPr>
              <a:t>resolution</a:t>
            </a:r>
            <a:endParaRPr lang="pt-BR" sz="2800" dirty="0">
              <a:solidFill>
                <a:srgbClr val="0000CC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0000CC"/>
                </a:solidFill>
              </a:rPr>
              <a:t>2 cm </a:t>
            </a:r>
            <a:r>
              <a:rPr lang="pt-BR" sz="2800" dirty="0" err="1">
                <a:solidFill>
                  <a:srgbClr val="0000CC"/>
                </a:solidFill>
              </a:rPr>
              <a:t>distance</a:t>
            </a:r>
            <a:r>
              <a:rPr lang="pt-BR" sz="2800" dirty="0">
                <a:solidFill>
                  <a:srgbClr val="0000CC"/>
                </a:solidFill>
              </a:rPr>
              <a:t> </a:t>
            </a:r>
            <a:r>
              <a:rPr lang="pt-BR" sz="2800" dirty="0" err="1">
                <a:solidFill>
                  <a:srgbClr val="0000CC"/>
                </a:solidFill>
              </a:rPr>
              <a:t>accuracy</a:t>
            </a:r>
            <a:endParaRPr lang="pt-BR" sz="2800" dirty="0">
              <a:solidFill>
                <a:srgbClr val="0000CC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0000CC"/>
                </a:solidFill>
              </a:rPr>
              <a:t>50 m range for </a:t>
            </a:r>
            <a:r>
              <a:rPr lang="pt-BR" sz="2800" dirty="0" err="1">
                <a:solidFill>
                  <a:srgbClr val="0000CC"/>
                </a:solidFill>
              </a:rPr>
              <a:t>pavement</a:t>
            </a:r>
            <a:endParaRPr lang="pt-BR" sz="2800" dirty="0">
              <a:solidFill>
                <a:srgbClr val="0000CC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0000CC"/>
                </a:solidFill>
              </a:rPr>
              <a:t>120 m range for </a:t>
            </a:r>
            <a:r>
              <a:rPr lang="pt-BR" sz="2800" dirty="0" err="1">
                <a:solidFill>
                  <a:srgbClr val="0000CC"/>
                </a:solidFill>
              </a:rPr>
              <a:t>cars</a:t>
            </a:r>
            <a:endParaRPr lang="pt-BR" sz="2800" dirty="0">
              <a:solidFill>
                <a:srgbClr val="0000CC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0000CC"/>
                </a:solidFill>
              </a:rPr>
              <a:t>Laser: 905 </a:t>
            </a:r>
            <a:r>
              <a:rPr lang="pt-BR" sz="2800" dirty="0" err="1">
                <a:solidFill>
                  <a:srgbClr val="0000CC"/>
                </a:solidFill>
              </a:rPr>
              <a:t>nm</a:t>
            </a:r>
            <a:r>
              <a:rPr lang="pt-BR" sz="2800" dirty="0">
                <a:solidFill>
                  <a:srgbClr val="0000CC"/>
                </a:solidFill>
              </a:rPr>
              <a:t>,  ~ 10 </a:t>
            </a:r>
            <a:r>
              <a:rPr lang="pt-BR" sz="2800" dirty="0" err="1">
                <a:solidFill>
                  <a:srgbClr val="0000CC"/>
                </a:solidFill>
              </a:rPr>
              <a:t>ns</a:t>
            </a:r>
            <a:r>
              <a:rPr lang="pt-BR" sz="2800" dirty="0">
                <a:solidFill>
                  <a:srgbClr val="0000CC"/>
                </a:solidFill>
              </a:rPr>
              <a:t> pulse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0000CC"/>
                </a:solidFill>
              </a:rPr>
              <a:t>300 – 1200 RPM spin rate</a:t>
            </a:r>
          </a:p>
        </p:txBody>
      </p:sp>
    </p:spTree>
    <p:extLst>
      <p:ext uri="{BB962C8B-B14F-4D97-AF65-F5344CB8AC3E}">
        <p14:creationId xmlns:p14="http://schemas.microsoft.com/office/powerpoint/2010/main" val="18199490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949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251520" y="5949280"/>
            <a:ext cx="8496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CC"/>
                </a:solidFill>
              </a:rPr>
              <a:t>Actual point cloud image from HDL-64E S3 showing vehicle at intersection and other vehicles in vicinity along with road features.</a:t>
            </a:r>
            <a:endParaRPr lang="pt-BR" sz="24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9080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www.michaeldempsey.me/wp-content/uploads/2016/03/Lidar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25" y="0"/>
            <a:ext cx="91464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898887" y="332656"/>
            <a:ext cx="67058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CC"/>
                </a:solidFill>
              </a:rPr>
              <a:t>RADAR (Radio Detection And Ranging)</a:t>
            </a:r>
          </a:p>
        </p:txBody>
      </p:sp>
      <p:pic>
        <p:nvPicPr>
          <p:cNvPr id="25602" name="Picture 2" descr="Delphi ESR Detection Zon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8" y="1772815"/>
            <a:ext cx="9066383" cy="4680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58443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29923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3"/>
            <a:ext cx="8784975" cy="662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77674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816841" y="188640"/>
            <a:ext cx="50669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algn="ctr"/>
            <a:r>
              <a:rPr lang="pt-BR" sz="2800" b="1" dirty="0">
                <a:solidFill>
                  <a:srgbClr val="0000CC"/>
                </a:solidFill>
              </a:rPr>
              <a:t>Radar Automotivo ( 77 ~ 79 GHz)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581" y="764704"/>
            <a:ext cx="7438843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ângulo 5"/>
          <p:cNvSpPr/>
          <p:nvPr/>
        </p:nvSpPr>
        <p:spPr>
          <a:xfrm>
            <a:off x="1278351" y="6165304"/>
            <a:ext cx="64487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algn="ctr"/>
            <a:r>
              <a:rPr lang="pt-BR" sz="2800" b="1" dirty="0">
                <a:solidFill>
                  <a:srgbClr val="0000CC"/>
                </a:solidFill>
              </a:rPr>
              <a:t>(6 canais -  captura de múltiplas reflexões)</a:t>
            </a:r>
          </a:p>
        </p:txBody>
      </p:sp>
    </p:spTree>
    <p:extLst>
      <p:ext uri="{BB962C8B-B14F-4D97-AF65-F5344CB8AC3E}">
        <p14:creationId xmlns:p14="http://schemas.microsoft.com/office/powerpoint/2010/main" val="36711790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-27384"/>
            <a:ext cx="830195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8" name="Picture 2" descr="http://delphi.com/images/default-source/old-delphi-images/d5f17273-9339-41d2-91fe-7cea2e9cec7b-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00808"/>
            <a:ext cx="2743200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6444208" y="3674641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0000CC"/>
                </a:solidFill>
              </a:rPr>
              <a:t>ESR - Delphi</a:t>
            </a:r>
          </a:p>
        </p:txBody>
      </p:sp>
    </p:spTree>
    <p:extLst>
      <p:ext uri="{BB962C8B-B14F-4D97-AF65-F5344CB8AC3E}">
        <p14:creationId xmlns:p14="http://schemas.microsoft.com/office/powerpoint/2010/main" val="28404565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445936" y="332656"/>
            <a:ext cx="56117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CC"/>
                </a:solidFill>
              </a:rPr>
              <a:t>Global Positioning System (GPS)</a:t>
            </a:r>
          </a:p>
        </p:txBody>
      </p:sp>
      <p:pic>
        <p:nvPicPr>
          <p:cNvPr id="30722" name="Picture 2" descr="http://www8.garmin.com/graphics/24satelli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4784"/>
            <a:ext cx="3816424" cy="374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http://www.robotshop.com/media/catalog/product/cache/1/image/800x800/9df78eab33525d08d6e5fb8d27136e95/s/f/sfe-ls20031-32-channel-5hz-gps-receiv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529" y="1442864"/>
            <a:ext cx="360040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5246563" y="4812431"/>
            <a:ext cx="36113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0000CC"/>
                </a:solidFill>
              </a:rPr>
              <a:t>LS20031 66 </a:t>
            </a:r>
            <a:r>
              <a:rPr lang="pt-BR" sz="2400" b="1" dirty="0" err="1">
                <a:solidFill>
                  <a:srgbClr val="0000CC"/>
                </a:solidFill>
              </a:rPr>
              <a:t>Channels</a:t>
            </a:r>
            <a:r>
              <a:rPr lang="pt-BR" sz="2400" b="1" dirty="0">
                <a:solidFill>
                  <a:srgbClr val="0000CC"/>
                </a:solidFill>
              </a:rPr>
              <a:t> 5 Hz GPS </a:t>
            </a:r>
            <a:r>
              <a:rPr lang="pt-BR" sz="2400" b="1" dirty="0" err="1">
                <a:solidFill>
                  <a:srgbClr val="0000CC"/>
                </a:solidFill>
              </a:rPr>
              <a:t>Receiver</a:t>
            </a:r>
            <a:endParaRPr lang="pt-BR" sz="2400" b="1" dirty="0">
              <a:solidFill>
                <a:srgbClr val="0000CC"/>
              </a:solidFill>
            </a:endParaRPr>
          </a:p>
          <a:p>
            <a:r>
              <a:rPr lang="pt-BR" sz="2400" b="1" dirty="0">
                <a:solidFill>
                  <a:srgbClr val="0000CC"/>
                </a:solidFill>
              </a:rPr>
              <a:t> ( 3 m </a:t>
            </a:r>
            <a:r>
              <a:rPr lang="pt-BR" sz="2400" b="1" dirty="0" err="1">
                <a:solidFill>
                  <a:srgbClr val="0000CC"/>
                </a:solidFill>
              </a:rPr>
              <a:t>accuracy</a:t>
            </a:r>
            <a:r>
              <a:rPr lang="pt-BR" sz="2400" b="1" dirty="0">
                <a:solidFill>
                  <a:srgbClr val="0000CC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699588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95422"/>
            <a:ext cx="9144000" cy="5062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 txBox="1">
            <a:spLocks/>
          </p:cNvSpPr>
          <p:nvPr/>
        </p:nvSpPr>
        <p:spPr>
          <a:xfrm>
            <a:off x="179512" y="404664"/>
            <a:ext cx="8568952" cy="108012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Impacto da introdução do piloto-automático</a:t>
            </a:r>
            <a:r>
              <a:rPr kumimoji="0" lang="pt-BR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e outras tecnologias na aviação durante 1950s e 1960s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161624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791659" y="758309"/>
            <a:ext cx="7596765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/>
              <a:t>#1   Navegação e Guiagem</a:t>
            </a:r>
          </a:p>
          <a:p>
            <a:endParaRPr lang="pt-BR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b="1" dirty="0"/>
              <a:t>Saber onde estou indo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pt-BR" sz="2800" dirty="0"/>
              <a:t>Onde estou, quais são os caminhos para chegar onde quero?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endParaRPr lang="pt-BR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b="1" dirty="0"/>
              <a:t>GPS (48 canais)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pt-BR" sz="2800" dirty="0"/>
              <a:t>Regiões com obstruções</a:t>
            </a:r>
          </a:p>
          <a:p>
            <a:endParaRPr lang="pt-BR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b="1" dirty="0" err="1"/>
              <a:t>Inertial</a:t>
            </a:r>
            <a:r>
              <a:rPr lang="pt-BR" sz="2800" b="1" dirty="0"/>
              <a:t> </a:t>
            </a:r>
            <a:r>
              <a:rPr lang="pt-BR" sz="2800" b="1" dirty="0" err="1"/>
              <a:t>Measurement</a:t>
            </a:r>
            <a:r>
              <a:rPr lang="pt-BR" sz="2800" b="1" dirty="0"/>
              <a:t> Unit (IMU)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pt-BR" sz="2800" dirty="0"/>
              <a:t>Acelerômetro (MEMS)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pt-BR" sz="2800" dirty="0"/>
              <a:t>Giroscópio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endParaRPr lang="pt-BR" sz="2800" dirty="0"/>
          </a:p>
        </p:txBody>
      </p:sp>
      <p:pic>
        <p:nvPicPr>
          <p:cNvPr id="25602" name="Picture 2" descr="The Autonomous Car: A Diverse Array of Sensors Drives Navigation, Driving, and Performance Fig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348880"/>
            <a:ext cx="3983666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62426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172386" y="332656"/>
            <a:ext cx="41588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err="1">
                <a:solidFill>
                  <a:srgbClr val="0000CC"/>
                </a:solidFill>
              </a:rPr>
              <a:t>Diferential</a:t>
            </a:r>
            <a:r>
              <a:rPr lang="en-US" sz="3200" b="1" dirty="0">
                <a:solidFill>
                  <a:srgbClr val="0000CC"/>
                </a:solidFill>
              </a:rPr>
              <a:t> GPS (DGPS)</a:t>
            </a:r>
          </a:p>
        </p:txBody>
      </p:sp>
      <p:pic>
        <p:nvPicPr>
          <p:cNvPr id="31746" name="Picture 2" descr="http://www.beacon-egypt.com/images/dgp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063841"/>
            <a:ext cx="6120680" cy="4360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3484766" y="6074132"/>
            <a:ext cx="28345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>
                <a:solidFill>
                  <a:srgbClr val="0000CC"/>
                </a:solidFill>
              </a:rPr>
              <a:t> (10 cm  </a:t>
            </a:r>
            <a:r>
              <a:rPr lang="pt-BR" sz="2800" b="1" dirty="0" err="1">
                <a:solidFill>
                  <a:srgbClr val="0000CC"/>
                </a:solidFill>
              </a:rPr>
              <a:t>accuracy</a:t>
            </a:r>
            <a:r>
              <a:rPr lang="pt-BR" sz="2800" b="1" dirty="0">
                <a:solidFill>
                  <a:srgbClr val="0000CC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321067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345627" y="332656"/>
            <a:ext cx="58124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CC"/>
                </a:solidFill>
              </a:rPr>
              <a:t>Inertial Measurement Unit (IMU)</a:t>
            </a:r>
          </a:p>
        </p:txBody>
      </p:sp>
      <p:pic>
        <p:nvPicPr>
          <p:cNvPr id="32770" name="Picture 2" descr="https://www.vboxautomotive.co.uk/images/products/IMU04-with-xy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554" y="980728"/>
            <a:ext cx="5402255" cy="5371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71401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52388"/>
            <a:ext cx="9752013" cy="675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03655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053551" y="332656"/>
            <a:ext cx="43965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CC"/>
                </a:solidFill>
              </a:rPr>
              <a:t>GPS and IMU Integration</a:t>
            </a:r>
          </a:p>
        </p:txBody>
      </p:sp>
      <p:pic>
        <p:nvPicPr>
          <p:cNvPr id="34818" name="Picture 2" descr="http://www.mdpi.com/remotesensing/remotesensing-06-12511/article_deploy/html/images/remotesensing-06-12511-g002-102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844824"/>
            <a:ext cx="9108504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71318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The Autonomous Car: A Diverse Array of Sensors Drives Navigation, Driving, and Performance Fig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4" y="1340768"/>
            <a:ext cx="8800974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490239" y="476672"/>
            <a:ext cx="57201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algn="ctr"/>
            <a:r>
              <a:rPr lang="pt-BR" sz="2800" b="1" dirty="0"/>
              <a:t>Sistema de Navegação Inercial  (IMU)</a:t>
            </a:r>
          </a:p>
        </p:txBody>
      </p:sp>
      <p:sp>
        <p:nvSpPr>
          <p:cNvPr id="3" name="Retângulo 2"/>
          <p:cNvSpPr/>
          <p:nvPr/>
        </p:nvSpPr>
        <p:spPr>
          <a:xfrm>
            <a:off x="539552" y="3244334"/>
            <a:ext cx="11521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/>
              <a:t>(Giro)</a:t>
            </a:r>
            <a:endParaRPr lang="pt-BR" sz="2800" dirty="0"/>
          </a:p>
        </p:txBody>
      </p:sp>
      <p:sp>
        <p:nvSpPr>
          <p:cNvPr id="5" name="Retângulo 4"/>
          <p:cNvSpPr/>
          <p:nvPr/>
        </p:nvSpPr>
        <p:spPr>
          <a:xfrm>
            <a:off x="1003052" y="4273932"/>
            <a:ext cx="14087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/>
              <a:t>(</a:t>
            </a:r>
            <a:r>
              <a:rPr lang="pt-BR" sz="2800" b="1" dirty="0" err="1"/>
              <a:t>Accel</a:t>
            </a:r>
            <a:r>
              <a:rPr lang="pt-BR" sz="2800" b="1" dirty="0"/>
              <a:t>)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29200735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791659" y="758309"/>
            <a:ext cx="8172829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/>
              <a:t>#2  Ver onde estou indo</a:t>
            </a:r>
          </a:p>
          <a:p>
            <a:endParaRPr lang="pt-BR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b="1" dirty="0"/>
              <a:t>Interpretar o cenário em volta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pt-BR" sz="2800" dirty="0"/>
              <a:t>Visão 360˚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endParaRPr lang="pt-BR" sz="28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pt-BR" sz="2800" b="1" dirty="0"/>
              <a:t>Matriz de câmeras de vídeo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pt-BR" sz="2800" dirty="0"/>
              <a:t>Dificuldade mecânicas de fixação múltipla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pt-BR" sz="2800" dirty="0"/>
              <a:t>Volume de dados para processamento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pt-BR" sz="2800" dirty="0"/>
              <a:t>Percepção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pt-BR" sz="2800" dirty="0"/>
              <a:t>Iluminação, sombras, interferência de raios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endParaRPr lang="pt-BR" sz="28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pt-BR" sz="2800" b="1" dirty="0"/>
              <a:t>LIDAR (Light </a:t>
            </a:r>
            <a:r>
              <a:rPr lang="pt-BR" sz="2800" b="1" dirty="0" err="1"/>
              <a:t>Detection</a:t>
            </a:r>
            <a:r>
              <a:rPr lang="pt-BR" sz="2800" b="1" dirty="0"/>
              <a:t> </a:t>
            </a:r>
            <a:r>
              <a:rPr lang="pt-BR" sz="2800" b="1" dirty="0" err="1"/>
              <a:t>and</a:t>
            </a:r>
            <a:r>
              <a:rPr lang="pt-BR" sz="2800" b="1" dirty="0"/>
              <a:t> </a:t>
            </a:r>
            <a:r>
              <a:rPr lang="pt-BR" sz="2800" b="1" dirty="0" err="1"/>
              <a:t>Ranging</a:t>
            </a:r>
            <a:r>
              <a:rPr lang="pt-BR" sz="2800" b="1" dirty="0"/>
              <a:t> – laser radar)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pt-BR" sz="2800" dirty="0"/>
              <a:t>Fornece informações 3D do ambiente em volta.</a:t>
            </a:r>
          </a:p>
        </p:txBody>
      </p:sp>
    </p:spTree>
    <p:extLst>
      <p:ext uri="{BB962C8B-B14F-4D97-AF65-F5344CB8AC3E}">
        <p14:creationId xmlns:p14="http://schemas.microsoft.com/office/powerpoint/2010/main" val="39838455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839957" y="332656"/>
            <a:ext cx="28237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CC"/>
                </a:solidFill>
              </a:rPr>
              <a:t>Video Cameras</a:t>
            </a:r>
          </a:p>
        </p:txBody>
      </p:sp>
      <p:pic>
        <p:nvPicPr>
          <p:cNvPr id="35844" name="Picture 4" descr="Front Detec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032862"/>
            <a:ext cx="9180512" cy="585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6969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267744" y="457508"/>
            <a:ext cx="44675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algn="ctr"/>
            <a:r>
              <a:rPr lang="pt-BR" sz="2800" b="1" dirty="0" err="1">
                <a:solidFill>
                  <a:srgbClr val="0000CC"/>
                </a:solidFill>
              </a:rPr>
              <a:t>Structure</a:t>
            </a:r>
            <a:r>
              <a:rPr lang="pt-BR" sz="2800" b="1" dirty="0">
                <a:solidFill>
                  <a:srgbClr val="0000CC"/>
                </a:solidFill>
              </a:rPr>
              <a:t> </a:t>
            </a:r>
            <a:r>
              <a:rPr lang="pt-BR" sz="2800" b="1" dirty="0" err="1">
                <a:solidFill>
                  <a:srgbClr val="0000CC"/>
                </a:solidFill>
              </a:rPr>
              <a:t>from</a:t>
            </a:r>
            <a:r>
              <a:rPr lang="pt-BR" sz="2800" b="1" dirty="0">
                <a:solidFill>
                  <a:srgbClr val="0000CC"/>
                </a:solidFill>
              </a:rPr>
              <a:t> Motion (</a:t>
            </a:r>
            <a:r>
              <a:rPr lang="pt-BR" sz="2800" b="1" dirty="0" err="1">
                <a:solidFill>
                  <a:srgbClr val="0000CC"/>
                </a:solidFill>
              </a:rPr>
              <a:t>SfM</a:t>
            </a:r>
            <a:r>
              <a:rPr lang="pt-BR" sz="2800" b="1" dirty="0">
                <a:solidFill>
                  <a:srgbClr val="0000CC"/>
                </a:solidFill>
              </a:rPr>
              <a:t>)</a:t>
            </a:r>
          </a:p>
        </p:txBody>
      </p:sp>
      <p:sp>
        <p:nvSpPr>
          <p:cNvPr id="5" name="Retângulo 4"/>
          <p:cNvSpPr/>
          <p:nvPr/>
        </p:nvSpPr>
        <p:spPr>
          <a:xfrm>
            <a:off x="539552" y="1628800"/>
            <a:ext cx="77768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kern="0" dirty="0"/>
              <a:t>Processo de estimação de estruturas 3D a partir de sequencias de imagens 2D.</a:t>
            </a:r>
          </a:p>
          <a:p>
            <a:endParaRPr lang="pt-BR" sz="2400" kern="0" dirty="0"/>
          </a:p>
          <a:p>
            <a:r>
              <a:rPr lang="pt-BR" sz="2400" kern="0" dirty="0"/>
              <a:t>Problema similar à reconstrução de imagem 3D a partir de visão estéreo.</a:t>
            </a:r>
            <a:endParaRPr lang="pt-BR" sz="2400" dirty="0"/>
          </a:p>
        </p:txBody>
      </p:sp>
      <p:pic>
        <p:nvPicPr>
          <p:cNvPr id="17410" name="Picture 2" descr="http://vision.princeton.edu/courses/SFMedu/teas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861048"/>
            <a:ext cx="7691091" cy="256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85712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386309" y="188640"/>
            <a:ext cx="42303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algn="ctr"/>
            <a:r>
              <a:rPr lang="pt-BR" sz="2800" b="1" dirty="0">
                <a:solidFill>
                  <a:srgbClr val="0000CC"/>
                </a:solidFill>
              </a:rPr>
              <a:t>Visão estéreo e imagem 3D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54968"/>
            <a:ext cx="8075613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ângulo 4"/>
          <p:cNvSpPr/>
          <p:nvPr/>
        </p:nvSpPr>
        <p:spPr>
          <a:xfrm>
            <a:off x="251520" y="5301208"/>
            <a:ext cx="28803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f :  focal length of a camera.</a:t>
            </a:r>
            <a:br>
              <a:rPr lang="en-US" sz="1600" dirty="0"/>
            </a:br>
            <a:r>
              <a:rPr lang="en-US" sz="1600" dirty="0"/>
              <a:t>X</a:t>
            </a:r>
            <a:r>
              <a:rPr lang="en-US" sz="1600" baseline="-25000" dirty="0"/>
              <a:t>A</a:t>
            </a:r>
            <a:r>
              <a:rPr lang="en-US" sz="1600" dirty="0"/>
              <a:t>  X-axis of a camera.</a:t>
            </a:r>
            <a:br>
              <a:rPr lang="en-US" sz="1600" dirty="0"/>
            </a:br>
            <a:r>
              <a:rPr lang="en-US" sz="1600" dirty="0"/>
              <a:t>Z</a:t>
            </a:r>
            <a:r>
              <a:rPr lang="en-US" sz="1600" baseline="-25000" dirty="0"/>
              <a:t>A</a:t>
            </a:r>
            <a:r>
              <a:rPr lang="en-US" sz="1600" dirty="0"/>
              <a:t>  optical axis of a camera.</a:t>
            </a:r>
            <a:br>
              <a:rPr lang="en-US" sz="1600" dirty="0"/>
            </a:br>
            <a:r>
              <a:rPr lang="en-US" sz="1600" dirty="0"/>
              <a:t>P   real-world point</a:t>
            </a:r>
          </a:p>
          <a:p>
            <a:r>
              <a:rPr lang="en-US" sz="1600" dirty="0" err="1"/>
              <a:t>u</a:t>
            </a:r>
            <a:r>
              <a:rPr lang="en-US" sz="1600" baseline="-25000" dirty="0" err="1"/>
              <a:t>L</a:t>
            </a:r>
            <a:r>
              <a:rPr lang="en-US" sz="1600" dirty="0"/>
              <a:t>  </a:t>
            </a:r>
            <a:r>
              <a:rPr lang="en-US" sz="1600" dirty="0" err="1"/>
              <a:t>u</a:t>
            </a:r>
            <a:r>
              <a:rPr lang="en-US" sz="1600" baseline="-25000" dirty="0" err="1"/>
              <a:t>R</a:t>
            </a:r>
            <a:r>
              <a:rPr lang="en-US" sz="1600" dirty="0"/>
              <a:t>  left and </a:t>
            </a:r>
            <a:r>
              <a:rPr lang="en-US" sz="1600" dirty="0" err="1"/>
              <a:t>righ</a:t>
            </a:r>
            <a:r>
              <a:rPr lang="en-US" sz="1600" dirty="0"/>
              <a:t> projections</a:t>
            </a:r>
            <a:endParaRPr lang="pt-BR" sz="1600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5868143" y="4365104"/>
            <a:ext cx="2952329" cy="1200329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pt-BR" sz="2400" b="1" dirty="0" err="1">
                <a:solidFill>
                  <a:srgbClr val="0000CC"/>
                </a:solidFill>
              </a:rPr>
              <a:t>Depth</a:t>
            </a:r>
            <a:r>
              <a:rPr lang="pt-BR" sz="2400" b="1" dirty="0">
                <a:solidFill>
                  <a:srgbClr val="0000CC"/>
                </a:solidFill>
              </a:rPr>
              <a:t> = f*b/d</a:t>
            </a:r>
          </a:p>
          <a:p>
            <a:endParaRPr lang="pt-BR" sz="2400" b="1" dirty="0">
              <a:solidFill>
                <a:srgbClr val="0000CC"/>
              </a:solidFill>
            </a:endParaRPr>
          </a:p>
          <a:p>
            <a:r>
              <a:rPr lang="pt-BR" sz="2400" b="1" dirty="0">
                <a:solidFill>
                  <a:srgbClr val="0000CC"/>
                </a:solidFill>
              </a:rPr>
              <a:t>d = </a:t>
            </a:r>
            <a:r>
              <a:rPr lang="pt-BR" sz="2400" b="1" dirty="0" err="1">
                <a:solidFill>
                  <a:srgbClr val="0000CC"/>
                </a:solidFill>
              </a:rPr>
              <a:t>u</a:t>
            </a:r>
            <a:r>
              <a:rPr lang="pt-BR" sz="1600" b="1" dirty="0" err="1">
                <a:solidFill>
                  <a:srgbClr val="0000CC"/>
                </a:solidFill>
              </a:rPr>
              <a:t>L</a:t>
            </a:r>
            <a:r>
              <a:rPr lang="pt-BR" sz="2400" b="1" dirty="0">
                <a:solidFill>
                  <a:srgbClr val="0000CC"/>
                </a:solidFill>
              </a:rPr>
              <a:t> – </a:t>
            </a:r>
            <a:r>
              <a:rPr lang="pt-BR" sz="2400" b="1" dirty="0" err="1">
                <a:solidFill>
                  <a:srgbClr val="0000CC"/>
                </a:solidFill>
              </a:rPr>
              <a:t>u</a:t>
            </a:r>
            <a:r>
              <a:rPr lang="pt-BR" sz="1600" b="1" dirty="0" err="1">
                <a:solidFill>
                  <a:srgbClr val="0000CC"/>
                </a:solidFill>
              </a:rPr>
              <a:t>R</a:t>
            </a:r>
            <a:endParaRPr lang="pt-BR" sz="24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3638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467544" y="368135"/>
            <a:ext cx="8424936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err="1"/>
              <a:t>Scietific</a:t>
            </a:r>
            <a:r>
              <a:rPr lang="pt-BR" sz="2000" b="1" dirty="0"/>
              <a:t> American (Jeremy </a:t>
            </a:r>
            <a:r>
              <a:rPr lang="pt-BR" sz="2000" b="1" dirty="0" err="1"/>
              <a:t>Hsu</a:t>
            </a:r>
            <a:r>
              <a:rPr lang="pt-BR" sz="2000" b="1" dirty="0"/>
              <a:t>, </a:t>
            </a:r>
            <a:r>
              <a:rPr lang="pt-BR" sz="2000" b="1" dirty="0" err="1"/>
              <a:t>January</a:t>
            </a:r>
            <a:r>
              <a:rPr lang="pt-BR" sz="2000" b="1" dirty="0"/>
              <a:t> 18, 2017) </a:t>
            </a:r>
          </a:p>
          <a:p>
            <a:endParaRPr lang="pt-B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Grandes investimentos estão sendo realizados por empresas de tecnologias (Google, Apple, Uber) e por montadoras (GM, Ford, BMW, Volvo, Nissan).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Nós motoristas e usuário,  estamos prontos para dividir as vias com os carros inteligentes (</a:t>
            </a:r>
            <a:r>
              <a:rPr lang="pt-BR" sz="2000" dirty="0" err="1"/>
              <a:t>bots</a:t>
            </a:r>
            <a:r>
              <a:rPr lang="pt-BR" sz="2000" dirty="0"/>
              <a:t>)?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Motorista robô adolescente que está aprendendo a dirigir. Como qualquer pessoa que está aprendendo, acostumando, a dirigir é perigoso.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Sobre o aprendizado das máquinas é preciso considerar: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2000" dirty="0"/>
              <a:t>Capacidade de aprendizagem é suficiente?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2000" dirty="0"/>
              <a:t>O que fazer com as lacunas de aprendizagem?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2000" dirty="0"/>
              <a:t>Como reagir diante de uma situação que não foi aprendida?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pt-B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O que é “segurança” para uma máquina?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2000" dirty="0"/>
              <a:t>Conduzir sem falhas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2000" dirty="0"/>
              <a:t>Não infringir as leis de trânsito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2000" dirty="0"/>
              <a:t>Envolver menos em acidentes que os condutores humanos</a:t>
            </a:r>
            <a:endParaRPr lang="pt-PT" sz="2000" dirty="0"/>
          </a:p>
        </p:txBody>
      </p:sp>
    </p:spTree>
    <p:extLst>
      <p:ext uri="{BB962C8B-B14F-4D97-AF65-F5344CB8AC3E}">
        <p14:creationId xmlns:p14="http://schemas.microsoft.com/office/powerpoint/2010/main" val="27787311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ereo Vision-based obstacle detection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48440"/>
            <a:ext cx="9144000" cy="4844856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514377" y="332656"/>
            <a:ext cx="59742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algn="ctr"/>
            <a:r>
              <a:rPr lang="pt-BR" sz="2800" b="1" dirty="0" err="1">
                <a:solidFill>
                  <a:srgbClr val="0000CC"/>
                </a:solidFill>
              </a:rPr>
              <a:t>Stereo</a:t>
            </a:r>
            <a:r>
              <a:rPr lang="pt-BR" sz="2800" b="1" dirty="0">
                <a:solidFill>
                  <a:srgbClr val="0000CC"/>
                </a:solidFill>
              </a:rPr>
              <a:t> Vision-</a:t>
            </a:r>
            <a:r>
              <a:rPr lang="pt-BR" sz="2800" b="1" dirty="0" err="1">
                <a:solidFill>
                  <a:srgbClr val="0000CC"/>
                </a:solidFill>
              </a:rPr>
              <a:t>based</a:t>
            </a:r>
            <a:r>
              <a:rPr lang="pt-BR" sz="2800" b="1" dirty="0">
                <a:solidFill>
                  <a:srgbClr val="0000CC"/>
                </a:solidFill>
              </a:rPr>
              <a:t> </a:t>
            </a:r>
            <a:r>
              <a:rPr lang="pt-BR" sz="2800" b="1" dirty="0" err="1">
                <a:solidFill>
                  <a:srgbClr val="0000CC"/>
                </a:solidFill>
              </a:rPr>
              <a:t>obstacle</a:t>
            </a:r>
            <a:r>
              <a:rPr lang="pt-BR" sz="2800" b="1" dirty="0">
                <a:solidFill>
                  <a:srgbClr val="0000CC"/>
                </a:solidFill>
              </a:rPr>
              <a:t> </a:t>
            </a:r>
            <a:r>
              <a:rPr lang="pt-BR" sz="2800" b="1" dirty="0" err="1">
                <a:solidFill>
                  <a:srgbClr val="0000CC"/>
                </a:solidFill>
              </a:rPr>
              <a:t>detection</a:t>
            </a:r>
            <a:endParaRPr lang="pt-BR" sz="28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000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83568" y="620688"/>
            <a:ext cx="7992888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rgbClr val="0000CC"/>
                </a:solidFill>
              </a:rPr>
              <a:t>Software</a:t>
            </a:r>
          </a:p>
          <a:p>
            <a:pPr marL="914400" lvl="1" indent="-457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800" b="1" dirty="0" err="1">
                <a:solidFill>
                  <a:srgbClr val="0000CC"/>
                </a:solidFill>
              </a:rPr>
              <a:t>Comportamento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dinâmico</a:t>
            </a:r>
            <a:endParaRPr lang="en-US" sz="2800" b="1" dirty="0">
              <a:solidFill>
                <a:srgbClr val="0000CC"/>
              </a:solidFill>
            </a:endParaRPr>
          </a:p>
          <a:p>
            <a:pPr marL="914400" lvl="1" indent="-457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solidFill>
                  <a:srgbClr val="0000CC"/>
                </a:solidFill>
              </a:rPr>
              <a:t>Outros </a:t>
            </a:r>
            <a:r>
              <a:rPr lang="en-US" sz="2800" b="1" dirty="0" err="1">
                <a:solidFill>
                  <a:srgbClr val="0000CC"/>
                </a:solidFill>
              </a:rPr>
              <a:t>motoristas</a:t>
            </a:r>
            <a:endParaRPr lang="en-US" sz="2800" b="1" dirty="0">
              <a:solidFill>
                <a:srgbClr val="0000CC"/>
              </a:solidFill>
            </a:endParaRPr>
          </a:p>
          <a:p>
            <a:pPr marL="914400" lvl="1" indent="-457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800" b="1" dirty="0" err="1">
                <a:solidFill>
                  <a:srgbClr val="0000CC"/>
                </a:solidFill>
              </a:rPr>
              <a:t>Pedestres</a:t>
            </a:r>
            <a:endParaRPr lang="en-US" sz="2800" b="1" dirty="0">
              <a:solidFill>
                <a:srgbClr val="0000CC"/>
              </a:solidFill>
            </a:endParaRPr>
          </a:p>
          <a:p>
            <a:pPr marL="914400" lvl="1" indent="-457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800" b="1" dirty="0" err="1">
                <a:solidFill>
                  <a:srgbClr val="0000CC"/>
                </a:solidFill>
              </a:rPr>
              <a:t>Objetos</a:t>
            </a:r>
            <a:r>
              <a:rPr lang="en-US" sz="2800" b="1" dirty="0">
                <a:solidFill>
                  <a:srgbClr val="0000CC"/>
                </a:solidFill>
              </a:rPr>
              <a:t> do </a:t>
            </a:r>
            <a:r>
              <a:rPr lang="en-US" sz="2800" b="1" dirty="0" err="1">
                <a:solidFill>
                  <a:srgbClr val="0000CC"/>
                </a:solidFill>
              </a:rPr>
              <a:t>entorno</a:t>
            </a:r>
            <a:endParaRPr lang="en-US" sz="2800" b="1" dirty="0">
              <a:solidFill>
                <a:srgbClr val="0000CC"/>
              </a:solidFill>
            </a:endParaRPr>
          </a:p>
          <a:p>
            <a:pPr marL="914400" lvl="1" indent="-457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800" b="1" dirty="0" err="1">
                <a:solidFill>
                  <a:srgbClr val="0000CC"/>
                </a:solidFill>
              </a:rPr>
              <a:t>Aprendizagem</a:t>
            </a:r>
            <a:r>
              <a:rPr lang="en-US" sz="2800" b="1" dirty="0">
                <a:solidFill>
                  <a:srgbClr val="0000CC"/>
                </a:solidFill>
              </a:rPr>
              <a:t> com </a:t>
            </a:r>
            <a:r>
              <a:rPr lang="en-US" sz="2800" b="1" dirty="0" err="1">
                <a:solidFill>
                  <a:srgbClr val="0000CC"/>
                </a:solidFill>
              </a:rPr>
              <a:t>experiências</a:t>
            </a:r>
            <a:r>
              <a:rPr lang="en-US" sz="2800" b="1" dirty="0">
                <a:solidFill>
                  <a:srgbClr val="0000CC"/>
                </a:solidFill>
              </a:rPr>
              <a:t>:</a:t>
            </a:r>
          </a:p>
          <a:p>
            <a:pPr marL="1371600" lvl="2" indent="-457200" fontAlgn="base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2800" dirty="0" err="1">
                <a:solidFill>
                  <a:srgbClr val="0000CC"/>
                </a:solidFill>
              </a:rPr>
              <a:t>Veículo</a:t>
            </a:r>
            <a:r>
              <a:rPr lang="en-US" sz="2800" dirty="0">
                <a:solidFill>
                  <a:srgbClr val="0000CC"/>
                </a:solidFill>
              </a:rPr>
              <a:t> lento </a:t>
            </a:r>
            <a:r>
              <a:rPr lang="en-US" sz="2800" dirty="0" err="1">
                <a:solidFill>
                  <a:srgbClr val="0000CC"/>
                </a:solidFill>
              </a:rPr>
              <a:t>na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faixa</a:t>
            </a:r>
            <a:r>
              <a:rPr lang="en-US" sz="2800" dirty="0">
                <a:solidFill>
                  <a:srgbClr val="0000CC"/>
                </a:solidFill>
              </a:rPr>
              <a:t> da </a:t>
            </a:r>
            <a:r>
              <a:rPr lang="en-US" sz="2800" dirty="0" err="1">
                <a:solidFill>
                  <a:srgbClr val="0000CC"/>
                </a:solidFill>
              </a:rPr>
              <a:t>direita</a:t>
            </a:r>
            <a:endParaRPr lang="en-US" sz="2800" dirty="0">
              <a:solidFill>
                <a:srgbClr val="0000CC"/>
              </a:solidFill>
            </a:endParaRPr>
          </a:p>
          <a:p>
            <a:pPr marL="1371600" lvl="2" indent="-457200" fontAlgn="base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2800" dirty="0" err="1">
                <a:solidFill>
                  <a:srgbClr val="0000CC"/>
                </a:solidFill>
              </a:rPr>
              <a:t>Buraco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ou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algo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estranho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na</a:t>
            </a:r>
            <a:r>
              <a:rPr lang="en-US" sz="2800" dirty="0">
                <a:solidFill>
                  <a:srgbClr val="0000CC"/>
                </a:solidFill>
              </a:rPr>
              <a:t> via</a:t>
            </a:r>
          </a:p>
          <a:p>
            <a:pPr marL="1371600" lvl="2" indent="-457200" fontAlgn="base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2800" dirty="0" err="1">
                <a:solidFill>
                  <a:srgbClr val="0000CC"/>
                </a:solidFill>
              </a:rPr>
              <a:t>Congestionamento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na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faixa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esquerda</a:t>
            </a:r>
            <a:endParaRPr lang="pt-BR" sz="28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86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-27384"/>
            <a:ext cx="9068066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4838"/>
            <a:ext cx="9144000" cy="564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295400"/>
            <a:ext cx="8532829" cy="5301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467544" y="332656"/>
            <a:ext cx="4032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rgbClr val="0000CC"/>
                </a:solidFill>
              </a:rPr>
              <a:t>PERCEPÇÃO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598" y="1052736"/>
            <a:ext cx="8830738" cy="5300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115957"/>
            <a:ext cx="5976664" cy="5742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0" y="260648"/>
            <a:ext cx="817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rgbClr val="0000CC"/>
                </a:solidFill>
              </a:rPr>
              <a:t>Nuvem de pontos – Sensor </a:t>
            </a:r>
            <a:r>
              <a:rPr lang="pt-BR" sz="3200" dirty="0" err="1">
                <a:solidFill>
                  <a:srgbClr val="0000CC"/>
                </a:solidFill>
              </a:rPr>
              <a:t>Velodyne</a:t>
            </a:r>
            <a:endParaRPr lang="pt-BR" sz="3200" dirty="0">
              <a:solidFill>
                <a:srgbClr val="0000CC"/>
              </a:solidFill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2659854" y="332656"/>
            <a:ext cx="36833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algn="ctr"/>
            <a:r>
              <a:rPr lang="pt-BR" sz="2800" b="1" dirty="0">
                <a:solidFill>
                  <a:srgbClr val="0000CC"/>
                </a:solidFill>
              </a:rPr>
              <a:t>Sistema Computacional</a:t>
            </a:r>
          </a:p>
        </p:txBody>
      </p:sp>
      <p:pic>
        <p:nvPicPr>
          <p:cNvPr id="37892" name="Picture 4" descr="Photo by Tom Coughlin, 2016 GT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75" y="980728"/>
            <a:ext cx="8862521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801413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1257300"/>
            <a:ext cx="8523287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ângulo 5"/>
          <p:cNvSpPr/>
          <p:nvPr/>
        </p:nvSpPr>
        <p:spPr>
          <a:xfrm>
            <a:off x="1821820" y="188640"/>
            <a:ext cx="50570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algn="ctr"/>
            <a:r>
              <a:rPr lang="pt-BR" sz="2800" b="1" dirty="0">
                <a:solidFill>
                  <a:srgbClr val="0000CC"/>
                </a:solidFill>
              </a:rPr>
              <a:t>GPU </a:t>
            </a:r>
            <a:r>
              <a:rPr lang="pt-BR" sz="2800" b="1" dirty="0" err="1">
                <a:solidFill>
                  <a:srgbClr val="0000CC"/>
                </a:solidFill>
              </a:rPr>
              <a:t>and</a:t>
            </a:r>
            <a:r>
              <a:rPr lang="pt-BR" sz="2800" b="1" dirty="0">
                <a:solidFill>
                  <a:srgbClr val="0000CC"/>
                </a:solidFill>
              </a:rPr>
              <a:t> </a:t>
            </a:r>
            <a:r>
              <a:rPr lang="pt-BR" sz="2800" b="1" dirty="0" err="1">
                <a:solidFill>
                  <a:srgbClr val="0000CC"/>
                </a:solidFill>
              </a:rPr>
              <a:t>Deep-learning</a:t>
            </a:r>
            <a:r>
              <a:rPr lang="pt-BR" sz="2800" b="1" dirty="0">
                <a:solidFill>
                  <a:srgbClr val="0000CC"/>
                </a:solidFill>
              </a:rPr>
              <a:t> </a:t>
            </a:r>
            <a:r>
              <a:rPr lang="pt-BR" sz="2800" b="1" dirty="0" err="1">
                <a:solidFill>
                  <a:srgbClr val="0000CC"/>
                </a:solidFill>
              </a:rPr>
              <a:t>platform</a:t>
            </a:r>
            <a:endParaRPr lang="pt-BR" sz="2800" b="1" dirty="0">
              <a:solidFill>
                <a:srgbClr val="0000CC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1036713" y="5862310"/>
            <a:ext cx="706898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algn="ctr"/>
            <a:r>
              <a:rPr lang="pt-BR" sz="2400" b="1" dirty="0">
                <a:solidFill>
                  <a:srgbClr val="0000CC"/>
                </a:solidFill>
              </a:rPr>
              <a:t>Nvidia Drive PX2 – 12 CPU cores, 4 GPU, </a:t>
            </a:r>
            <a:r>
              <a:rPr lang="pt-BR" sz="2400" b="1" dirty="0" err="1">
                <a:solidFill>
                  <a:srgbClr val="0000CC"/>
                </a:solidFill>
              </a:rPr>
              <a:t>liquid-cooled</a:t>
            </a:r>
            <a:r>
              <a:rPr lang="pt-BR" sz="2400" b="1" dirty="0">
                <a:solidFill>
                  <a:srgbClr val="0000CC"/>
                </a:solidFill>
              </a:rPr>
              <a:t>,</a:t>
            </a:r>
          </a:p>
          <a:p>
            <a:pPr marL="0" lvl="1" algn="ctr"/>
            <a:r>
              <a:rPr lang="pt-BR" sz="2400" b="1" dirty="0">
                <a:solidFill>
                  <a:srgbClr val="0000CC"/>
                </a:solidFill>
              </a:rPr>
              <a:t>8 </a:t>
            </a:r>
            <a:r>
              <a:rPr lang="pt-BR" sz="2400" b="1" dirty="0" err="1">
                <a:solidFill>
                  <a:srgbClr val="0000CC"/>
                </a:solidFill>
              </a:rPr>
              <a:t>Teraflops</a:t>
            </a:r>
            <a:r>
              <a:rPr lang="pt-BR" sz="2400" b="1" dirty="0">
                <a:solidFill>
                  <a:srgbClr val="0000CC"/>
                </a:solidFill>
              </a:rPr>
              <a:t> </a:t>
            </a:r>
            <a:r>
              <a:rPr lang="pt-BR" sz="2400" b="1" dirty="0" err="1">
                <a:solidFill>
                  <a:srgbClr val="0000CC"/>
                </a:solidFill>
              </a:rPr>
              <a:t>of</a:t>
            </a:r>
            <a:r>
              <a:rPr lang="pt-BR" sz="2400" b="1" dirty="0">
                <a:solidFill>
                  <a:srgbClr val="0000CC"/>
                </a:solidFill>
              </a:rPr>
              <a:t> </a:t>
            </a:r>
            <a:r>
              <a:rPr lang="pt-BR" sz="2400" b="1" dirty="0" err="1">
                <a:solidFill>
                  <a:srgbClr val="0000CC"/>
                </a:solidFill>
              </a:rPr>
              <a:t>processing</a:t>
            </a:r>
            <a:r>
              <a:rPr lang="pt-BR" sz="2400" b="1" dirty="0">
                <a:solidFill>
                  <a:srgbClr val="0000CC"/>
                </a:solidFill>
              </a:rPr>
              <a:t> </a:t>
            </a:r>
            <a:r>
              <a:rPr lang="pt-BR" sz="2400" b="1" dirty="0" err="1">
                <a:solidFill>
                  <a:srgbClr val="0000CC"/>
                </a:solidFill>
              </a:rPr>
              <a:t>power</a:t>
            </a:r>
            <a:r>
              <a:rPr lang="pt-BR" sz="2400" b="1" dirty="0">
                <a:solidFill>
                  <a:srgbClr val="0000CC"/>
                </a:solidFill>
              </a:rPr>
              <a:t> (150 x MacBook Pro)</a:t>
            </a:r>
          </a:p>
        </p:txBody>
      </p:sp>
    </p:spTree>
    <p:extLst>
      <p:ext uri="{BB962C8B-B14F-4D97-AF65-F5344CB8AC3E}">
        <p14:creationId xmlns:p14="http://schemas.microsoft.com/office/powerpoint/2010/main" val="271785956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The Platfor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3772" y="404664"/>
            <a:ext cx="9916332" cy="642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12005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7" y="33452"/>
            <a:ext cx="9107867" cy="649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9334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Photo by Tom Coughlin, 2016 GT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6" y="16272"/>
            <a:ext cx="9216202" cy="684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213995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omputer Vis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2" y="980728"/>
            <a:ext cx="9120088" cy="452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470915" y="188640"/>
            <a:ext cx="77588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algn="ctr"/>
            <a:r>
              <a:rPr lang="pt-BR" sz="2800" b="1" dirty="0">
                <a:solidFill>
                  <a:srgbClr val="0000CC"/>
                </a:solidFill>
              </a:rPr>
              <a:t>Computer </a:t>
            </a:r>
            <a:r>
              <a:rPr lang="pt-BR" sz="2800" b="1" dirty="0" err="1">
                <a:solidFill>
                  <a:srgbClr val="0000CC"/>
                </a:solidFill>
              </a:rPr>
              <a:t>vision</a:t>
            </a:r>
            <a:r>
              <a:rPr lang="pt-BR" sz="2800" b="1" dirty="0">
                <a:solidFill>
                  <a:srgbClr val="0000CC"/>
                </a:solidFill>
              </a:rPr>
              <a:t> </a:t>
            </a:r>
            <a:r>
              <a:rPr lang="pt-BR" sz="2800" b="1" dirty="0" err="1">
                <a:solidFill>
                  <a:srgbClr val="0000CC"/>
                </a:solidFill>
              </a:rPr>
              <a:t>and</a:t>
            </a:r>
            <a:r>
              <a:rPr lang="pt-BR" sz="2800" b="1" dirty="0">
                <a:solidFill>
                  <a:srgbClr val="0000CC"/>
                </a:solidFill>
              </a:rPr>
              <a:t> </a:t>
            </a:r>
            <a:r>
              <a:rPr lang="pt-BR" sz="2800" b="1" dirty="0" err="1">
                <a:solidFill>
                  <a:srgbClr val="0000CC"/>
                </a:solidFill>
              </a:rPr>
              <a:t>deep</a:t>
            </a:r>
            <a:r>
              <a:rPr lang="pt-BR" sz="2800" b="1" dirty="0">
                <a:solidFill>
                  <a:srgbClr val="0000CC"/>
                </a:solidFill>
              </a:rPr>
              <a:t> neural network pipeline</a:t>
            </a:r>
          </a:p>
        </p:txBody>
      </p:sp>
    </p:spTree>
    <p:extLst>
      <p:ext uri="{BB962C8B-B14F-4D97-AF65-F5344CB8AC3E}">
        <p14:creationId xmlns:p14="http://schemas.microsoft.com/office/powerpoint/2010/main" val="410108799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END-TO-END HD MAPP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484784"/>
            <a:ext cx="9577064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2431905" y="188640"/>
            <a:ext cx="3836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algn="ctr"/>
            <a:r>
              <a:rPr lang="pt-BR" sz="2800" b="1" dirty="0">
                <a:solidFill>
                  <a:srgbClr val="0000CC"/>
                </a:solidFill>
              </a:rPr>
              <a:t>High </a:t>
            </a:r>
            <a:r>
              <a:rPr lang="pt-BR" sz="2800" b="1" dirty="0" err="1">
                <a:solidFill>
                  <a:srgbClr val="0000CC"/>
                </a:solidFill>
              </a:rPr>
              <a:t>Definition</a:t>
            </a:r>
            <a:r>
              <a:rPr lang="pt-BR" sz="2800" b="1" dirty="0">
                <a:solidFill>
                  <a:srgbClr val="0000CC"/>
                </a:solidFill>
              </a:rPr>
              <a:t> </a:t>
            </a:r>
            <a:r>
              <a:rPr lang="pt-BR" sz="2800" b="1" dirty="0" err="1">
                <a:solidFill>
                  <a:srgbClr val="0000CC"/>
                </a:solidFill>
              </a:rPr>
              <a:t>Mapping</a:t>
            </a:r>
            <a:endParaRPr lang="pt-BR" sz="28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04564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2696"/>
            <a:ext cx="8604448" cy="5675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71271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73811"/>
            <a:ext cx="8244408" cy="4627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ângulo 4"/>
          <p:cNvSpPr/>
          <p:nvPr/>
        </p:nvSpPr>
        <p:spPr>
          <a:xfrm>
            <a:off x="786707" y="5661248"/>
            <a:ext cx="73396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algn="ctr"/>
            <a:r>
              <a:rPr lang="pt-BR" sz="2800" b="1" dirty="0" err="1">
                <a:solidFill>
                  <a:srgbClr val="0000CC"/>
                </a:solidFill>
              </a:rPr>
              <a:t>Roborace</a:t>
            </a:r>
            <a:r>
              <a:rPr lang="pt-BR" sz="2800" b="1" dirty="0">
                <a:solidFill>
                  <a:srgbClr val="0000CC"/>
                </a:solidFill>
              </a:rPr>
              <a:t> </a:t>
            </a:r>
            <a:r>
              <a:rPr lang="pt-BR" sz="2800" b="1" dirty="0" err="1">
                <a:solidFill>
                  <a:srgbClr val="0000CC"/>
                </a:solidFill>
              </a:rPr>
              <a:t>car</a:t>
            </a:r>
            <a:r>
              <a:rPr lang="pt-BR" sz="2800" b="1" dirty="0">
                <a:solidFill>
                  <a:srgbClr val="0000CC"/>
                </a:solidFill>
              </a:rPr>
              <a:t> </a:t>
            </a:r>
            <a:r>
              <a:rPr lang="pt-BR" sz="2800" b="1" dirty="0" err="1">
                <a:solidFill>
                  <a:srgbClr val="0000CC"/>
                </a:solidFill>
              </a:rPr>
              <a:t>with</a:t>
            </a:r>
            <a:r>
              <a:rPr lang="pt-BR" sz="2800" b="1" dirty="0">
                <a:solidFill>
                  <a:srgbClr val="0000CC"/>
                </a:solidFill>
              </a:rPr>
              <a:t> </a:t>
            </a:r>
            <a:r>
              <a:rPr lang="pt-BR" sz="2800" b="1" dirty="0" err="1">
                <a:solidFill>
                  <a:srgbClr val="0000CC"/>
                </a:solidFill>
              </a:rPr>
              <a:t>Nvidia’s</a:t>
            </a:r>
            <a:r>
              <a:rPr lang="pt-BR" sz="2800" b="1" dirty="0">
                <a:solidFill>
                  <a:srgbClr val="0000CC"/>
                </a:solidFill>
              </a:rPr>
              <a:t> Drive PX 2 </a:t>
            </a:r>
            <a:r>
              <a:rPr lang="pt-BR" sz="2800" b="1" dirty="0" err="1">
                <a:solidFill>
                  <a:srgbClr val="0000CC"/>
                </a:solidFill>
              </a:rPr>
              <a:t>computer</a:t>
            </a:r>
            <a:endParaRPr lang="pt-BR" sz="2800" b="1" dirty="0">
              <a:solidFill>
                <a:srgbClr val="0000CC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683568" y="6258798"/>
            <a:ext cx="78123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/>
              <a:t>http://www.cnet.com/roadshow/news/self-driving-race-car-series-to-use-nvidias-brains/</a:t>
            </a:r>
          </a:p>
        </p:txBody>
      </p:sp>
    </p:spTree>
    <p:extLst>
      <p:ext uri="{BB962C8B-B14F-4D97-AF65-F5344CB8AC3E}">
        <p14:creationId xmlns:p14="http://schemas.microsoft.com/office/powerpoint/2010/main" val="424018071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683568" y="548680"/>
            <a:ext cx="7344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rgbClr val="0000CC"/>
                </a:solidFill>
              </a:rPr>
              <a:t>IARA – </a:t>
            </a:r>
            <a:r>
              <a:rPr lang="pt-BR" sz="2000" b="1" dirty="0" err="1">
                <a:solidFill>
                  <a:srgbClr val="0000CC"/>
                </a:solidFill>
              </a:rPr>
              <a:t>Intelligent</a:t>
            </a:r>
            <a:r>
              <a:rPr lang="pt-BR" sz="2000" b="1" dirty="0">
                <a:solidFill>
                  <a:srgbClr val="0000CC"/>
                </a:solidFill>
              </a:rPr>
              <a:t> </a:t>
            </a:r>
            <a:r>
              <a:rPr lang="pt-BR" sz="2000" b="1" dirty="0" err="1">
                <a:solidFill>
                  <a:srgbClr val="0000CC"/>
                </a:solidFill>
              </a:rPr>
              <a:t>Autonomous</a:t>
            </a:r>
            <a:r>
              <a:rPr lang="pt-BR" sz="2000" b="1" dirty="0">
                <a:solidFill>
                  <a:srgbClr val="0000CC"/>
                </a:solidFill>
              </a:rPr>
              <a:t> </a:t>
            </a:r>
            <a:r>
              <a:rPr lang="pt-BR" sz="2000" b="1" dirty="0" err="1">
                <a:solidFill>
                  <a:srgbClr val="0000CC"/>
                </a:solidFill>
              </a:rPr>
              <a:t>Robotic</a:t>
            </a:r>
            <a:r>
              <a:rPr lang="pt-BR" sz="2000" b="1" dirty="0">
                <a:solidFill>
                  <a:srgbClr val="0000CC"/>
                </a:solidFill>
              </a:rPr>
              <a:t> </a:t>
            </a:r>
            <a:r>
              <a:rPr lang="pt-BR" sz="2000" b="1" dirty="0" err="1">
                <a:solidFill>
                  <a:srgbClr val="0000CC"/>
                </a:solidFill>
              </a:rPr>
              <a:t>Automobile</a:t>
            </a:r>
            <a:r>
              <a:rPr lang="pt-BR" sz="2000" b="1" dirty="0">
                <a:solidFill>
                  <a:srgbClr val="0000CC"/>
                </a:solidFill>
              </a:rPr>
              <a:t> (UFES)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124744"/>
            <a:ext cx="8201025" cy="461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601" y="260648"/>
            <a:ext cx="8873903" cy="6597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377" y="720994"/>
            <a:ext cx="8835112" cy="5704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196752"/>
            <a:ext cx="7574918" cy="5444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ixaDeTexto 3"/>
          <p:cNvSpPr txBox="1"/>
          <p:nvPr/>
        </p:nvSpPr>
        <p:spPr>
          <a:xfrm>
            <a:off x="2123728" y="404664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Imagem Estéreo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052736"/>
            <a:ext cx="7431464" cy="5553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2699792" y="332656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Softwares de Desenvolvimento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/>
          </p:cNvSpPr>
          <p:nvPr/>
        </p:nvSpPr>
        <p:spPr>
          <a:xfrm>
            <a:off x="179512" y="404664"/>
            <a:ext cx="8568952" cy="1080120"/>
          </a:xfrm>
          <a:prstGeom prst="rect">
            <a:avLst/>
          </a:prstGeom>
        </p:spPr>
        <p:txBody>
          <a:bodyPr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“Veículos </a:t>
            </a:r>
            <a:r>
              <a:rPr kumimoji="0" lang="pt-B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Autonomos</a:t>
            </a: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representam a maior inovação para a indústria automotiva”</a:t>
            </a:r>
          </a:p>
        </p:txBody>
      </p:sp>
      <p:sp>
        <p:nvSpPr>
          <p:cNvPr id="3" name="Rectangle 2"/>
          <p:cNvSpPr txBox="1">
            <a:spLocks/>
          </p:cNvSpPr>
          <p:nvPr/>
        </p:nvSpPr>
        <p:spPr>
          <a:xfrm>
            <a:off x="1403648" y="2651111"/>
            <a:ext cx="4464496" cy="2592288"/>
          </a:xfrm>
          <a:prstGeom prst="rect">
            <a:avLst/>
          </a:prstGeom>
        </p:spPr>
        <p:txBody>
          <a:bodyPr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Profundo impacto: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sz="3200" b="1" dirty="0">
              <a:solidFill>
                <a:srgbClr val="0000CC"/>
              </a:solidFill>
              <a:latin typeface="+mj-lt"/>
              <a:ea typeface="+mj-ea"/>
              <a:cs typeface="+mj-cs"/>
            </a:endParaRPr>
          </a:p>
          <a:p>
            <a:pPr marL="457200" marR="0" lvl="0" indent="-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Mobilidade</a:t>
            </a:r>
          </a:p>
          <a:p>
            <a:pPr marL="457200" marR="0" lvl="0" indent="-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3200" b="1" dirty="0">
                <a:solidFill>
                  <a:srgbClr val="0000CC"/>
                </a:solidFill>
                <a:latin typeface="+mj-lt"/>
                <a:ea typeface="+mj-ea"/>
                <a:cs typeface="+mj-cs"/>
              </a:rPr>
              <a:t>Economia</a:t>
            </a:r>
          </a:p>
          <a:p>
            <a:pPr marL="457200" marR="0" lvl="0" indent="-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Sociedade 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6019619" y="1700808"/>
            <a:ext cx="2728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(</a:t>
            </a:r>
            <a:r>
              <a:rPr lang="pt-BR" sz="2400" dirty="0" err="1"/>
              <a:t>McKinsey</a:t>
            </a:r>
            <a:r>
              <a:rPr lang="pt-BR" sz="2400" dirty="0"/>
              <a:t>, 2015)</a:t>
            </a:r>
          </a:p>
        </p:txBody>
      </p:sp>
      <p:sp>
        <p:nvSpPr>
          <p:cNvPr id="5" name="Retângulo 4"/>
          <p:cNvSpPr/>
          <p:nvPr/>
        </p:nvSpPr>
        <p:spPr>
          <a:xfrm>
            <a:off x="539552" y="5875450"/>
            <a:ext cx="83529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/>
              <a:t>http://www.mckinsey.com/industries/automotive-and-assembly/our-insights/ten-ways-autonomous-driving-could-redefine-the-automotive-world</a:t>
            </a:r>
          </a:p>
        </p:txBody>
      </p:sp>
    </p:spTree>
    <p:extLst>
      <p:ext uri="{BB962C8B-B14F-4D97-AF65-F5344CB8AC3E}">
        <p14:creationId xmlns:p14="http://schemas.microsoft.com/office/powerpoint/2010/main" val="99839438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057479"/>
            <a:ext cx="7560840" cy="56291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1547664" y="404664"/>
            <a:ext cx="5112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rgbClr val="0000CC"/>
                </a:solidFill>
              </a:rPr>
              <a:t>CARINA (USP São Carlos)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332656"/>
            <a:ext cx="9131564" cy="5544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820" y="99116"/>
            <a:ext cx="8240644" cy="6570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81" y="692696"/>
            <a:ext cx="8905385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6632"/>
            <a:ext cx="8746369" cy="6525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5418" y="908720"/>
            <a:ext cx="7713165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safecarnews.com/wp-content/uploads/2015/01/Ford-plato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26" y="1556792"/>
            <a:ext cx="9093690" cy="4536504"/>
          </a:xfrm>
          <a:prstGeom prst="rect">
            <a:avLst/>
          </a:prstGeom>
          <a:noFill/>
        </p:spPr>
      </p:pic>
      <p:sp>
        <p:nvSpPr>
          <p:cNvPr id="3" name="CaixaDeTexto 2"/>
          <p:cNvSpPr txBox="1"/>
          <p:nvPr/>
        </p:nvSpPr>
        <p:spPr>
          <a:xfrm>
            <a:off x="827584" y="476672"/>
            <a:ext cx="511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0000CC"/>
                </a:solidFill>
              </a:rPr>
              <a:t>PLATOON - FORD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http://ttalents.com/wp-content/uploads/2015/09/04-research-vehicle-F-015-Luxury-in-Motion-Mercedes-Benz-680x379-D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955" y="980728"/>
            <a:ext cx="9043746" cy="50405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3059832" y="2780928"/>
            <a:ext cx="26642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800" dirty="0"/>
              <a:t>FIM</a:t>
            </a:r>
            <a:endParaRPr lang="pt-PT" sz="8800" dirty="0"/>
          </a:p>
        </p:txBody>
      </p:sp>
    </p:spTree>
    <p:extLst>
      <p:ext uri="{BB962C8B-B14F-4D97-AF65-F5344CB8AC3E}">
        <p14:creationId xmlns:p14="http://schemas.microsoft.com/office/powerpoint/2010/main" val="10841305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619" y="219476"/>
            <a:ext cx="7504762" cy="64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406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11560" y="404664"/>
            <a:ext cx="356918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</a:rPr>
              <a:t>Era 1:    2015 ~ 2027</a:t>
            </a:r>
          </a:p>
          <a:p>
            <a:endParaRPr lang="en-US" sz="3200" b="1" dirty="0">
              <a:solidFill>
                <a:srgbClr val="0000CC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539552" y="1124744"/>
            <a:ext cx="8424936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3200" dirty="0">
                <a:solidFill>
                  <a:srgbClr val="0000CC"/>
                </a:solidFill>
              </a:rPr>
              <a:t>Industrial fleets lead the way Car OEMs face a decision.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sz="3000" dirty="0">
                <a:solidFill>
                  <a:srgbClr val="0000CC"/>
                </a:solidFill>
              </a:rPr>
              <a:t>Premium incumbents (incremental)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sz="3000" dirty="0">
                <a:solidFill>
                  <a:srgbClr val="0000CC"/>
                </a:solidFill>
              </a:rPr>
              <a:t>Attackers (“new players”)  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sz="3000" dirty="0">
                <a:solidFill>
                  <a:srgbClr val="0000CC"/>
                </a:solidFill>
              </a:rPr>
              <a:t>Fast followers 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sz="3000" dirty="0">
                <a:solidFill>
                  <a:srgbClr val="0000CC"/>
                </a:solidFill>
              </a:rPr>
              <a:t>Late entrants/nonadopters 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>
                <a:solidFill>
                  <a:srgbClr val="0000CC"/>
                </a:solidFill>
              </a:rPr>
              <a:t>New mobility models emerge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sz="3000" dirty="0">
                <a:solidFill>
                  <a:srgbClr val="0000CC"/>
                </a:solidFill>
              </a:rPr>
              <a:t>Transport-mobility innovations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sz="3000" dirty="0">
                <a:solidFill>
                  <a:srgbClr val="0000CC"/>
                </a:solidFill>
              </a:rPr>
              <a:t>Pay-per-use models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sz="3000" dirty="0">
                <a:solidFill>
                  <a:srgbClr val="0000CC"/>
                </a:solidFill>
              </a:rPr>
              <a:t>Car sharing, e-hailing, peer-to-peer rentals</a:t>
            </a:r>
          </a:p>
        </p:txBody>
      </p:sp>
    </p:spTree>
    <p:extLst>
      <p:ext uri="{BB962C8B-B14F-4D97-AF65-F5344CB8AC3E}">
        <p14:creationId xmlns:p14="http://schemas.microsoft.com/office/powerpoint/2010/main" val="355342947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3060</TotalTime>
  <Words>1180</Words>
  <Application>Microsoft Office PowerPoint</Application>
  <PresentationFormat>Apresentação na tela (4:3)</PresentationFormat>
  <Paragraphs>288</Paragraphs>
  <Slides>78</Slides>
  <Notes>1</Notes>
  <HiddenSlides>0</HiddenSlides>
  <MMClips>3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78</vt:i4>
      </vt:variant>
    </vt:vector>
  </HeadingPairs>
  <TitlesOfParts>
    <vt:vector size="83" baseType="lpstr">
      <vt:lpstr>Arial</vt:lpstr>
      <vt:lpstr>Calibri</vt:lpstr>
      <vt:lpstr>Courier New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Lryoshioka</dc:creator>
  <cp:lastModifiedBy>leopoldo</cp:lastModifiedBy>
  <cp:revision>150</cp:revision>
  <dcterms:created xsi:type="dcterms:W3CDTF">2015-10-19T09:28:44Z</dcterms:created>
  <dcterms:modified xsi:type="dcterms:W3CDTF">2017-05-31T22:11:49Z</dcterms:modified>
</cp:coreProperties>
</file>