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80" r:id="rId2"/>
    <p:sldId id="370" r:id="rId3"/>
    <p:sldId id="394" r:id="rId4"/>
    <p:sldId id="395" r:id="rId5"/>
    <p:sldId id="396" r:id="rId6"/>
    <p:sldId id="397" r:id="rId7"/>
    <p:sldId id="398" r:id="rId8"/>
    <p:sldId id="399" r:id="rId9"/>
    <p:sldId id="400" r:id="rId10"/>
    <p:sldId id="401" r:id="rId11"/>
    <p:sldId id="402" r:id="rId12"/>
    <p:sldId id="403" r:id="rId13"/>
    <p:sldId id="404" r:id="rId14"/>
    <p:sldId id="405" r:id="rId15"/>
    <p:sldId id="406" r:id="rId16"/>
    <p:sldId id="407" r:id="rId17"/>
    <p:sldId id="386" r:id="rId18"/>
    <p:sldId id="371" r:id="rId19"/>
    <p:sldId id="372" r:id="rId20"/>
    <p:sldId id="387" r:id="rId21"/>
    <p:sldId id="388" r:id="rId22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00FF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42" autoAdjust="0"/>
    <p:restoredTop sz="93573" autoAdjust="0"/>
  </p:normalViewPr>
  <p:slideViewPr>
    <p:cSldViewPr>
      <p:cViewPr>
        <p:scale>
          <a:sx n="75" d="100"/>
          <a:sy n="75" d="100"/>
        </p:scale>
        <p:origin x="-2237" y="-36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 altLang="pt-B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pt-BR" altLang="pt-B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 altLang="pt-B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D6CDEB1-88B0-4080-A432-5A7FCA8448E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427308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BDCE0F-A8E8-4A64-BDB8-DA564FA77DC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02153917"/>
      </p:ext>
    </p:extLst>
  </p:cSld>
  <p:clrMapOvr>
    <a:masterClrMapping/>
  </p:clrMapOvr>
  <p:transition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ECB89E-CD2B-49EC-8800-F94FBE26815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73377531"/>
      </p:ext>
    </p:extLst>
  </p:cSld>
  <p:clrMapOvr>
    <a:masterClrMapping/>
  </p:clrMapOvr>
  <p:transition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AF2D9C-B1FD-49B5-B9DD-3FE39CA3EB0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64987756"/>
      </p:ext>
    </p:extLst>
  </p:cSld>
  <p:clrMapOvr>
    <a:masterClrMapping/>
  </p:clrMapOvr>
  <p:transition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697CC3-F917-418F-AF5A-ECACA569D07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88775111"/>
      </p:ext>
    </p:extLst>
  </p:cSld>
  <p:clrMapOvr>
    <a:masterClrMapping/>
  </p:clrMapOvr>
  <p:transition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B2FA93-4B0C-4B50-BD1B-BD96E7AF77A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48654214"/>
      </p:ext>
    </p:extLst>
  </p:cSld>
  <p:clrMapOvr>
    <a:masterClrMapping/>
  </p:clrMapOvr>
  <p:transition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0E5861-66E1-4A20-B4C7-4EC026969BC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62700331"/>
      </p:ext>
    </p:extLst>
  </p:cSld>
  <p:clrMapOvr>
    <a:masterClrMapping/>
  </p:clrMapOvr>
  <p:transition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6B24DF-8B7D-400A-B651-7A3B9002177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703133906"/>
      </p:ext>
    </p:extLst>
  </p:cSld>
  <p:clrMapOvr>
    <a:masterClrMapping/>
  </p:clrMapOvr>
  <p:transition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5B2387-4173-4E4A-B9EB-921EA452D71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83540585"/>
      </p:ext>
    </p:extLst>
  </p:cSld>
  <p:clrMapOvr>
    <a:masterClrMapping/>
  </p:clrMapOvr>
  <p:transition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489716-D7D3-4A0A-9694-3D76BFC34A5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12298739"/>
      </p:ext>
    </p:extLst>
  </p:cSld>
  <p:clrMapOvr>
    <a:masterClrMapping/>
  </p:clrMapOvr>
  <p:transition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F7978B-6BD4-4CC9-8C4E-736AB30B19E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7964519"/>
      </p:ext>
    </p:extLst>
  </p:cSld>
  <p:clrMapOvr>
    <a:masterClrMapping/>
  </p:clrMapOvr>
  <p:transition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5EA959-4ED0-4CEA-B0CB-E93CEB57176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49410441"/>
      </p:ext>
    </p:extLst>
  </p:cSld>
  <p:clrMapOvr>
    <a:masterClrMapping/>
  </p:clrMapOvr>
  <p:transition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BR" alt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 alt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CD31D24-EEA7-4609-AE08-5FA1C08B1614}" type="slidenum">
              <a:rPr lang="pt-BR" altLang="pt-BR"/>
              <a:pPr/>
              <a:t>‹nº›</a:t>
            </a:fld>
            <a:endParaRPr lang="pt-BR" altLang="pt-BR"/>
          </a:p>
        </p:txBody>
      </p:sp>
      <p:pic>
        <p:nvPicPr>
          <p:cNvPr id="1033" name="Picture 9" descr="logo lafape 0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5088" y="6426200"/>
            <a:ext cx="1458912" cy="423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blinds dir="vert"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rquadros@sc.usp.br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8229600" cy="1143000"/>
          </a:xfrm>
        </p:spPr>
        <p:txBody>
          <a:bodyPr/>
          <a:lstStyle/>
          <a:p>
            <a:r>
              <a:rPr lang="pt-BR" altLang="pt-BR" sz="4000" b="1" i="1">
                <a:solidFill>
                  <a:srgbClr val="0000FF"/>
                </a:solidFill>
              </a:rPr>
              <a:t>Controle de conversores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427288"/>
            <a:ext cx="9144000" cy="3557587"/>
          </a:xfrm>
        </p:spPr>
        <p:txBody>
          <a:bodyPr/>
          <a:lstStyle/>
          <a:p>
            <a:pPr marL="0" indent="0" algn="just">
              <a:buFontTx/>
              <a:buNone/>
            </a:pPr>
            <a:r>
              <a:rPr lang="pt-BR" altLang="pt-BR" b="1"/>
              <a:t>Laboratório de Fontes Alternativas e Processamento de Energia – LAFAPE</a:t>
            </a:r>
          </a:p>
          <a:p>
            <a:pPr marL="0" indent="0" algn="just">
              <a:buFontTx/>
              <a:buNone/>
            </a:pPr>
            <a:endParaRPr lang="pt-BR" altLang="pt-BR" b="1"/>
          </a:p>
          <a:p>
            <a:pPr marL="0" indent="0" algn="just">
              <a:buFontTx/>
              <a:buNone/>
            </a:pPr>
            <a:r>
              <a:rPr lang="pt-BR" altLang="pt-BR" b="1"/>
              <a:t>Autor: Ricardo Q. Machado</a:t>
            </a:r>
          </a:p>
          <a:p>
            <a:pPr marL="0" indent="0" algn="just">
              <a:buFontTx/>
              <a:buNone/>
            </a:pPr>
            <a:endParaRPr lang="pt-BR" altLang="pt-BR" b="1"/>
          </a:p>
          <a:p>
            <a:pPr marL="0" indent="0" algn="just">
              <a:buFontTx/>
              <a:buNone/>
            </a:pPr>
            <a:r>
              <a:rPr lang="pt-BR" altLang="pt-BR" b="1"/>
              <a:t>Email: </a:t>
            </a:r>
            <a:r>
              <a:rPr lang="pt-BR" altLang="pt-BR" b="1">
                <a:hlinkClick r:id="rId2"/>
              </a:rPr>
              <a:t>rquadros@sc.usp.br</a:t>
            </a:r>
            <a:endParaRPr lang="pt-BR" altLang="pt-BR" b="1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 dirty="0"/>
              <a:t>Exemplo</a:t>
            </a:r>
            <a:endParaRPr lang="pt-BR" altLang="pt-BR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/>
              <p:cNvSpPr txBox="1"/>
              <p:nvPr/>
            </p:nvSpPr>
            <p:spPr>
              <a:xfrm>
                <a:off x="1779619" y="4433287"/>
                <a:ext cx="1836204" cy="609077"/>
              </a:xfrm>
              <a:prstGeom prst="rect">
                <a:avLst/>
              </a:prstGeom>
              <a:noFill/>
              <a:ln w="57150" algn="ctr">
                <a:solidFill>
                  <a:srgbClr val="8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/>
                            </a:rPr>
                            <m:t>−</m:t>
                          </m:r>
                          <m:r>
                            <a:rPr lang="pt-BR" i="1">
                              <a:latin typeface="Cambria Math"/>
                            </a:rPr>
                            <m:t>𝐷</m:t>
                          </m:r>
                        </m:e>
                        <m:sup>
                          <m:r>
                            <a:rPr lang="pt-BR" i="1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pt-BR" i="1">
                          <a:latin typeface="Cambria Math"/>
                        </a:rPr>
                        <m:t>𝐼</m:t>
                      </m:r>
                      <m:r>
                        <a:rPr lang="pt-BR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𝑉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𝑅</m:t>
                          </m:r>
                        </m:den>
                      </m:f>
                      <m:r>
                        <a:rPr lang="pt-BR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9619" y="4433287"/>
                <a:ext cx="1836204" cy="60907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57150" algn="ctr">
                <a:solidFill>
                  <a:srgbClr val="8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Fluxograma: Fita perfurada 5"/>
          <p:cNvSpPr/>
          <p:nvPr/>
        </p:nvSpPr>
        <p:spPr>
          <a:xfrm>
            <a:off x="5616116" y="2348880"/>
            <a:ext cx="3060340" cy="2304256"/>
          </a:xfrm>
          <a:prstGeom prst="flowChartPunchedTap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b="1" dirty="0" smtClean="0">
                <a:solidFill>
                  <a:srgbClr val="92D050"/>
                </a:solidFill>
              </a:rPr>
              <a:t>Modelo médio e</a:t>
            </a:r>
          </a:p>
          <a:p>
            <a:pPr algn="just"/>
            <a:r>
              <a:rPr lang="pt-BR" b="1" dirty="0" smtClean="0">
                <a:solidFill>
                  <a:srgbClr val="92D050"/>
                </a:solidFill>
              </a:rPr>
              <a:t>De pequenos sinais em torno do ponto médio;</a:t>
            </a:r>
            <a:endParaRPr lang="pt-BR" b="1" dirty="0">
              <a:solidFill>
                <a:srgbClr val="92D05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596" y="2365405"/>
            <a:ext cx="3524250" cy="78105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3229652"/>
      </p:ext>
    </p:extLst>
  </p:cSld>
  <p:clrMapOvr>
    <a:masterClrMapping/>
  </p:clrMapOvr>
  <p:transition>
    <p:blinds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 dirty="0"/>
              <a:t>Exemplo</a:t>
            </a:r>
            <a:endParaRPr lang="pt-BR" altLang="pt-BR" sz="4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407" y="2042543"/>
            <a:ext cx="3209925" cy="66675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8398" y="3753036"/>
            <a:ext cx="6444716" cy="109619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8" name="CaixaDeTexto 7"/>
          <p:cNvSpPr txBox="1"/>
          <p:nvPr/>
        </p:nvSpPr>
        <p:spPr>
          <a:xfrm>
            <a:off x="1706960" y="1412875"/>
            <a:ext cx="5652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Análise de pequenos sinais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9" name="Seta para baixo 8"/>
          <p:cNvSpPr/>
          <p:nvPr/>
        </p:nvSpPr>
        <p:spPr>
          <a:xfrm>
            <a:off x="4133343" y="2931646"/>
            <a:ext cx="468052" cy="576064"/>
          </a:xfrm>
          <a:prstGeom prst="downArrow">
            <a:avLst/>
          </a:prstGeom>
          <a:solidFill>
            <a:srgbClr val="FFFF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>
                <a:solidFill>
                  <a:srgbClr val="FFFF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493511118"/>
      </p:ext>
    </p:extLst>
  </p:cSld>
  <p:clrMapOvr>
    <a:masterClrMapping/>
  </p:clrMapOvr>
  <p:transition>
    <p:blinds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 dirty="0"/>
              <a:t>Exemplo</a:t>
            </a:r>
            <a:endParaRPr lang="pt-BR" altLang="pt-BR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/>
              <p:cNvSpPr txBox="1"/>
              <p:nvPr/>
            </p:nvSpPr>
            <p:spPr>
              <a:xfrm>
                <a:off x="1661029" y="4216205"/>
                <a:ext cx="1836204" cy="391902"/>
              </a:xfrm>
              <a:prstGeom prst="rect">
                <a:avLst/>
              </a:prstGeom>
              <a:noFill/>
              <a:ln w="57150" algn="ctr">
                <a:solidFill>
                  <a:srgbClr val="8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𝑔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r>
                        <a:rPr lang="pt-BR" b="0" i="1" smtClean="0">
                          <a:latin typeface="Cambria Math"/>
                        </a:rPr>
                        <m:t>𝐷𝐼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1029" y="4216205"/>
                <a:ext cx="1836204" cy="39190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57150" algn="ctr">
                <a:solidFill>
                  <a:srgbClr val="8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Fluxograma: Fita perfurada 5"/>
          <p:cNvSpPr/>
          <p:nvPr/>
        </p:nvSpPr>
        <p:spPr>
          <a:xfrm>
            <a:off x="5616116" y="2348880"/>
            <a:ext cx="3060340" cy="2304256"/>
          </a:xfrm>
          <a:prstGeom prst="flowChartPunchedTap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b="1" dirty="0" smtClean="0">
                <a:solidFill>
                  <a:srgbClr val="92D050"/>
                </a:solidFill>
              </a:rPr>
              <a:t>Modelo médio e</a:t>
            </a:r>
          </a:p>
          <a:p>
            <a:pPr algn="just"/>
            <a:r>
              <a:rPr lang="pt-BR" b="1" dirty="0" smtClean="0">
                <a:solidFill>
                  <a:srgbClr val="92D050"/>
                </a:solidFill>
              </a:rPr>
              <a:t>De pequenos sinais em torno do ponto médio;</a:t>
            </a:r>
            <a:endParaRPr lang="pt-BR" b="1" dirty="0">
              <a:solidFill>
                <a:srgbClr val="92D05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0431" y="2353960"/>
            <a:ext cx="2057400" cy="52387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5423732"/>
      </p:ext>
    </p:extLst>
  </p:cSld>
  <p:clrMapOvr>
    <a:masterClrMapping/>
  </p:clrMapOvr>
  <p:transition>
    <p:blinds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 dirty="0"/>
              <a:t>Exemplo</a:t>
            </a:r>
            <a:endParaRPr lang="pt-BR" altLang="pt-BR" sz="40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2675" y="2168860"/>
            <a:ext cx="4438650" cy="227647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8463383"/>
      </p:ext>
    </p:extLst>
  </p:cSld>
  <p:clrMapOvr>
    <a:masterClrMapping/>
  </p:clrMapOvr>
  <p:transition>
    <p:blinds dir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 dirty="0"/>
              <a:t>Exemplo</a:t>
            </a:r>
            <a:endParaRPr lang="pt-BR" altLang="pt-BR" sz="40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736812"/>
            <a:ext cx="3590925" cy="56197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7643" y="2744924"/>
            <a:ext cx="2219325" cy="124777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99" y="2687773"/>
            <a:ext cx="2162175" cy="136207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8057304"/>
      </p:ext>
    </p:extLst>
  </p:cSld>
  <p:clrMapOvr>
    <a:masterClrMapping/>
  </p:clrMapOvr>
  <p:transition>
    <p:blinds dir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 dirty="0"/>
              <a:t>Exemplo</a:t>
            </a:r>
            <a:endParaRPr lang="pt-BR" altLang="pt-BR" sz="40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1886" y="5383728"/>
            <a:ext cx="4324350" cy="127635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598" y="1404553"/>
            <a:ext cx="4438650" cy="227647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Retângulo 1"/>
          <p:cNvSpPr/>
          <p:nvPr/>
        </p:nvSpPr>
        <p:spPr>
          <a:xfrm>
            <a:off x="2411760" y="3933056"/>
            <a:ext cx="4233994" cy="9721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rgbClr val="7030A0"/>
                </a:solidFill>
              </a:rPr>
              <a:t>Transformada de Laplace</a:t>
            </a:r>
            <a:endParaRPr lang="pt-BR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1875807"/>
      </p:ext>
    </p:extLst>
  </p:cSld>
  <p:clrMapOvr>
    <a:masterClrMapping/>
  </p:clrMapOvr>
  <p:transition>
    <p:blinds dir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 dirty="0"/>
              <a:t>Exemplo</a:t>
            </a:r>
            <a:endParaRPr lang="pt-BR" altLang="pt-BR" sz="40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740" y="1240344"/>
            <a:ext cx="4248150" cy="106680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620" y="2978160"/>
            <a:ext cx="6486525" cy="81915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759" y="4581128"/>
            <a:ext cx="8439150" cy="143827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" name="Seta para baixo 2"/>
          <p:cNvSpPr/>
          <p:nvPr/>
        </p:nvSpPr>
        <p:spPr>
          <a:xfrm>
            <a:off x="4247964" y="2420888"/>
            <a:ext cx="324036" cy="3960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Seta para baixo 4"/>
          <p:cNvSpPr/>
          <p:nvPr/>
        </p:nvSpPr>
        <p:spPr>
          <a:xfrm>
            <a:off x="4211799" y="3897052"/>
            <a:ext cx="324197" cy="5677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1844335"/>
      </p:ext>
    </p:extLst>
  </p:cSld>
  <p:clrMapOvr>
    <a:masterClrMapping/>
  </p:clrMapOvr>
  <p:transition>
    <p:blinds dir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Exemplo</a:t>
            </a:r>
            <a:endParaRPr lang="pt-BR" altLang="pt-BR" sz="4000"/>
          </a:p>
        </p:txBody>
      </p:sp>
      <p:pic>
        <p:nvPicPr>
          <p:cNvPr id="21197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412875"/>
            <a:ext cx="8134350" cy="4846638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Exemplo</a:t>
            </a:r>
            <a:endParaRPr lang="pt-BR" altLang="pt-BR" sz="4000"/>
          </a:p>
        </p:txBody>
      </p:sp>
      <p:pic>
        <p:nvPicPr>
          <p:cNvPr id="195595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060575"/>
            <a:ext cx="8245475" cy="320675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Modelo do conversor em malha aberta</a:t>
            </a:r>
            <a:endParaRPr lang="pt-BR" altLang="pt-BR" sz="4000"/>
          </a:p>
        </p:txBody>
      </p:sp>
      <p:pic>
        <p:nvPicPr>
          <p:cNvPr id="196625" name="Picture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7343" y="1880828"/>
            <a:ext cx="5929313" cy="46037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580" y="3309300"/>
            <a:ext cx="7753350" cy="102870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 dirty="0"/>
              <a:t>Exemplo</a:t>
            </a:r>
            <a:endParaRPr lang="pt-BR" altLang="pt-BR" sz="4000" dirty="0"/>
          </a:p>
        </p:txBody>
      </p:sp>
      <p:pic>
        <p:nvPicPr>
          <p:cNvPr id="194572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2" y="2024844"/>
            <a:ext cx="6048375" cy="262890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6" name="Rectangle 4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Modelo do conversor em malha aberta</a:t>
            </a:r>
            <a:endParaRPr lang="pt-BR" altLang="pt-BR" sz="4000"/>
          </a:p>
        </p:txBody>
      </p:sp>
      <p:pic>
        <p:nvPicPr>
          <p:cNvPr id="21299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229225"/>
            <a:ext cx="1849438" cy="1354138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13000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1736725"/>
            <a:ext cx="6272213" cy="423862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Modelo do conversor em malha aberta</a:t>
            </a:r>
            <a:endParaRPr lang="pt-BR" altLang="pt-BR" sz="4000"/>
          </a:p>
        </p:txBody>
      </p:sp>
      <p:pic>
        <p:nvPicPr>
          <p:cNvPr id="21402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844675"/>
            <a:ext cx="8197850" cy="421005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 dirty="0"/>
              <a:t>Exemplo</a:t>
            </a:r>
            <a:endParaRPr lang="pt-BR" altLang="pt-BR" sz="4000" dirty="0"/>
          </a:p>
        </p:txBody>
      </p:sp>
      <p:sp>
        <p:nvSpPr>
          <p:cNvPr id="6" name="Fluxograma: Fita perfurada 5"/>
          <p:cNvSpPr/>
          <p:nvPr/>
        </p:nvSpPr>
        <p:spPr>
          <a:xfrm>
            <a:off x="6516216" y="728848"/>
            <a:ext cx="1692188" cy="1368053"/>
          </a:xfrm>
          <a:prstGeom prst="flowChartPunchedTap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Chave posição. 1</a:t>
            </a:r>
            <a:endParaRPr lang="pt-BR" dirty="0"/>
          </a:p>
        </p:txBody>
      </p:sp>
      <p:pic>
        <p:nvPicPr>
          <p:cNvPr id="2211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272" y="1736811"/>
            <a:ext cx="2590800" cy="145732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2118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509120"/>
            <a:ext cx="3114675" cy="166687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7" name="Seta para baixo 6"/>
          <p:cNvSpPr/>
          <p:nvPr/>
        </p:nvSpPr>
        <p:spPr>
          <a:xfrm>
            <a:off x="1989584" y="3429000"/>
            <a:ext cx="422176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2118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996952"/>
            <a:ext cx="4315963" cy="1877938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1152771"/>
      </p:ext>
    </p:extLst>
  </p:cSld>
  <p:clrMapOvr>
    <a:masterClrMapping/>
  </p:clrMapOvr>
  <p:transition>
    <p:blinds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 dirty="0"/>
              <a:t>Exemplo</a:t>
            </a:r>
            <a:endParaRPr lang="pt-BR" altLang="pt-BR" sz="4000" dirty="0"/>
          </a:p>
        </p:txBody>
      </p:sp>
      <p:sp>
        <p:nvSpPr>
          <p:cNvPr id="6" name="Fluxograma: Fita perfurada 5"/>
          <p:cNvSpPr/>
          <p:nvPr/>
        </p:nvSpPr>
        <p:spPr>
          <a:xfrm>
            <a:off x="6300192" y="1097420"/>
            <a:ext cx="1692188" cy="1368053"/>
          </a:xfrm>
          <a:prstGeom prst="flowChartPunchedTap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Chave posição. 2</a:t>
            </a:r>
            <a:endParaRPr lang="pt-BR" dirty="0"/>
          </a:p>
        </p:txBody>
      </p:sp>
      <p:sp>
        <p:nvSpPr>
          <p:cNvPr id="7" name="Seta para baixo 6"/>
          <p:cNvSpPr/>
          <p:nvPr/>
        </p:nvSpPr>
        <p:spPr>
          <a:xfrm>
            <a:off x="1987012" y="3429000"/>
            <a:ext cx="422176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222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172" y="1746335"/>
            <a:ext cx="3429000" cy="143827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222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325" y="4617132"/>
            <a:ext cx="4019550" cy="153352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2221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0984" y="3032956"/>
            <a:ext cx="4421754" cy="1968996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4484514"/>
      </p:ext>
    </p:extLst>
  </p:cSld>
  <p:clrMapOvr>
    <a:masterClrMapping/>
  </p:clrMapOvr>
  <p:transition>
    <p:blinds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 dirty="0"/>
              <a:t>Exemplo</a:t>
            </a:r>
            <a:endParaRPr lang="pt-BR" altLang="pt-BR" sz="4000" dirty="0"/>
          </a:p>
        </p:txBody>
      </p:sp>
      <p:sp>
        <p:nvSpPr>
          <p:cNvPr id="7" name="Seta para baixo 6"/>
          <p:cNvSpPr/>
          <p:nvPr/>
        </p:nvSpPr>
        <p:spPr>
          <a:xfrm>
            <a:off x="1979712" y="3104964"/>
            <a:ext cx="422176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232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25" y="1628800"/>
            <a:ext cx="3943350" cy="129540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2323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562" y="4149080"/>
            <a:ext cx="2505075" cy="75247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2323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6487" y="3432996"/>
            <a:ext cx="4543425" cy="236220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6380958"/>
      </p:ext>
    </p:extLst>
  </p:cSld>
  <p:clrMapOvr>
    <a:masterClrMapping/>
  </p:clrMapOvr>
  <p:transition>
    <p:blinds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 dirty="0"/>
              <a:t>Exemplo</a:t>
            </a:r>
            <a:endParaRPr lang="pt-BR" altLang="pt-BR" sz="4000" dirty="0"/>
          </a:p>
        </p:txBody>
      </p:sp>
      <p:pic>
        <p:nvPicPr>
          <p:cNvPr id="2242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652" y="2240868"/>
            <a:ext cx="2286000" cy="98107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2425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4508" y="1988840"/>
            <a:ext cx="2114550" cy="143827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1706960" y="1412875"/>
            <a:ext cx="5652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Análise de pequenos sinais</a:t>
            </a:r>
            <a:endParaRPr lang="pt-BR" b="1" dirty="0">
              <a:solidFill>
                <a:srgbClr val="FF0000"/>
              </a:solidFill>
            </a:endParaRPr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1561" y="4329100"/>
            <a:ext cx="4543425" cy="236220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Seta para baixo 4"/>
          <p:cNvSpPr/>
          <p:nvPr/>
        </p:nvSpPr>
        <p:spPr>
          <a:xfrm>
            <a:off x="3059832" y="3573016"/>
            <a:ext cx="468052" cy="576064"/>
          </a:xfrm>
          <a:prstGeom prst="downArrow">
            <a:avLst/>
          </a:prstGeom>
          <a:solidFill>
            <a:srgbClr val="FFFF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13" name="Seta para baixo 12"/>
          <p:cNvSpPr/>
          <p:nvPr/>
        </p:nvSpPr>
        <p:spPr>
          <a:xfrm>
            <a:off x="5837757" y="3573016"/>
            <a:ext cx="468052" cy="576064"/>
          </a:xfrm>
          <a:prstGeom prst="downArrow">
            <a:avLst/>
          </a:prstGeom>
          <a:solidFill>
            <a:srgbClr val="FFFF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>
                <a:solidFill>
                  <a:srgbClr val="FFFF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841528777"/>
      </p:ext>
    </p:extLst>
  </p:cSld>
  <p:clrMapOvr>
    <a:masterClrMapping/>
  </p:clrMapOvr>
  <p:transition>
    <p:blinds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 dirty="0"/>
              <a:t>Exemplo</a:t>
            </a:r>
            <a:endParaRPr lang="pt-BR" altLang="pt-BR" sz="4000" dirty="0"/>
          </a:p>
        </p:txBody>
      </p:sp>
      <p:sp>
        <p:nvSpPr>
          <p:cNvPr id="2" name="CaixaDeTexto 1"/>
          <p:cNvSpPr txBox="1"/>
          <p:nvPr/>
        </p:nvSpPr>
        <p:spPr>
          <a:xfrm>
            <a:off x="1706960" y="1412875"/>
            <a:ext cx="5652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Análise de pequenos sinais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13" name="Seta para baixo 12"/>
          <p:cNvSpPr/>
          <p:nvPr/>
        </p:nvSpPr>
        <p:spPr>
          <a:xfrm>
            <a:off x="4139952" y="2492896"/>
            <a:ext cx="468052" cy="576064"/>
          </a:xfrm>
          <a:prstGeom prst="downArrow">
            <a:avLst/>
          </a:prstGeom>
          <a:solidFill>
            <a:srgbClr val="FFFF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>
                <a:solidFill>
                  <a:srgbClr val="FFFF00"/>
                </a:solidFill>
              </a:ln>
            </a:endParaRPr>
          </a:p>
        </p:txBody>
      </p:sp>
      <p:pic>
        <p:nvPicPr>
          <p:cNvPr id="2252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6959" y="3246045"/>
            <a:ext cx="5387975" cy="715963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2528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916832"/>
            <a:ext cx="4743450" cy="44767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2528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580" y="4869160"/>
            <a:ext cx="7173417" cy="138652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2" name="Seta para baixo 11"/>
          <p:cNvSpPr/>
          <p:nvPr/>
        </p:nvSpPr>
        <p:spPr>
          <a:xfrm>
            <a:off x="4139952" y="4149080"/>
            <a:ext cx="468052" cy="576064"/>
          </a:xfrm>
          <a:prstGeom prst="downArrow">
            <a:avLst/>
          </a:prstGeom>
          <a:solidFill>
            <a:srgbClr val="FFFF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>
                <a:solidFill>
                  <a:srgbClr val="FFFF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4061396999"/>
      </p:ext>
    </p:extLst>
  </p:cSld>
  <p:clrMapOvr>
    <a:masterClrMapping/>
  </p:clrMapOvr>
  <p:transition>
    <p:blinds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 dirty="0"/>
              <a:t>Exemplo</a:t>
            </a:r>
            <a:endParaRPr lang="pt-BR" altLang="pt-BR" sz="4000" dirty="0"/>
          </a:p>
        </p:txBody>
      </p:sp>
      <p:pic>
        <p:nvPicPr>
          <p:cNvPr id="2263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558033"/>
            <a:ext cx="4410075" cy="94297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/>
              <p:cNvSpPr txBox="1"/>
              <p:nvPr/>
            </p:nvSpPr>
            <p:spPr>
              <a:xfrm>
                <a:off x="1979712" y="4457185"/>
                <a:ext cx="1836204" cy="391902"/>
              </a:xfrm>
              <a:prstGeom prst="rect">
                <a:avLst/>
              </a:prstGeom>
              <a:noFill/>
              <a:ln w="57150" algn="ctr">
                <a:solidFill>
                  <a:srgbClr val="8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𝐷</m:t>
                      </m:r>
                      <m:sSub>
                        <m:sSub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𝑔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/>
                            </a:rPr>
                            <m:t>𝐷</m:t>
                          </m:r>
                        </m:e>
                        <m:sup>
                          <m:r>
                            <a:rPr lang="pt-BR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pt-BR" b="0" i="1" smtClean="0">
                          <a:latin typeface="Cambria Math"/>
                        </a:rPr>
                        <m:t>𝑉</m:t>
                      </m:r>
                      <m:r>
                        <a:rPr lang="pt-BR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712" y="4457185"/>
                <a:ext cx="1836204" cy="39190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57150" algn="ctr">
                <a:solidFill>
                  <a:srgbClr val="8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Fluxograma: Fita perfurada 5"/>
          <p:cNvSpPr/>
          <p:nvPr/>
        </p:nvSpPr>
        <p:spPr>
          <a:xfrm>
            <a:off x="5616116" y="2348880"/>
            <a:ext cx="3060340" cy="2304256"/>
          </a:xfrm>
          <a:prstGeom prst="flowChartPunchedTap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b="1" dirty="0" smtClean="0">
                <a:solidFill>
                  <a:srgbClr val="92D050"/>
                </a:solidFill>
              </a:rPr>
              <a:t>Modelo médio e</a:t>
            </a:r>
          </a:p>
          <a:p>
            <a:pPr algn="just"/>
            <a:r>
              <a:rPr lang="pt-BR" b="1" dirty="0" smtClean="0">
                <a:solidFill>
                  <a:srgbClr val="92D050"/>
                </a:solidFill>
              </a:rPr>
              <a:t>De pequenos sinais em torno do ponto médio;</a:t>
            </a:r>
            <a:endParaRPr lang="pt-BR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947602"/>
      </p:ext>
    </p:extLst>
  </p:cSld>
  <p:clrMapOvr>
    <a:masterClrMapping/>
  </p:clrMapOvr>
  <p:transition>
    <p:blinds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 dirty="0"/>
              <a:t>Exemplo</a:t>
            </a:r>
            <a:endParaRPr lang="pt-BR" altLang="pt-BR" sz="40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1706960" y="1412875"/>
            <a:ext cx="5652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Análise de pequenos sinais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8" name="Seta para baixo 7"/>
          <p:cNvSpPr/>
          <p:nvPr/>
        </p:nvSpPr>
        <p:spPr>
          <a:xfrm>
            <a:off x="4139952" y="2492896"/>
            <a:ext cx="468052" cy="576064"/>
          </a:xfrm>
          <a:prstGeom prst="downArrow">
            <a:avLst/>
          </a:prstGeom>
          <a:solidFill>
            <a:srgbClr val="FFFF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>
                <a:solidFill>
                  <a:srgbClr val="FFFF00"/>
                </a:solidFill>
              </a:ln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916832"/>
            <a:ext cx="4743450" cy="44767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176971"/>
            <a:ext cx="5505450" cy="82867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0" name="Seta para baixo 9"/>
          <p:cNvSpPr/>
          <p:nvPr/>
        </p:nvSpPr>
        <p:spPr>
          <a:xfrm>
            <a:off x="4139952" y="4149080"/>
            <a:ext cx="468052" cy="576064"/>
          </a:xfrm>
          <a:prstGeom prst="downArrow">
            <a:avLst/>
          </a:prstGeom>
          <a:solidFill>
            <a:srgbClr val="FFFF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>
                <a:solidFill>
                  <a:srgbClr val="FFFF00"/>
                </a:solidFill>
              </a:ln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797152"/>
            <a:ext cx="7236804" cy="1543743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9454717"/>
      </p:ext>
    </p:extLst>
  </p:cSld>
  <p:clrMapOvr>
    <a:masterClrMapping/>
  </p:clrMapOvr>
  <p:transition>
    <p:blinds dir="vert"/>
  </p:transition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6695</TotalTime>
  <Words>149</Words>
  <Application>Microsoft Office PowerPoint</Application>
  <PresentationFormat>Apresentação na tela (4:3)</PresentationFormat>
  <Paragraphs>42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2" baseType="lpstr">
      <vt:lpstr>Design padrão</vt:lpstr>
      <vt:lpstr>Controle de conversores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rqm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Estrutura do Controlador</dc:title>
  <dc:creator>Particular</dc:creator>
  <cp:lastModifiedBy>Ricardo</cp:lastModifiedBy>
  <cp:revision>175</cp:revision>
  <dcterms:created xsi:type="dcterms:W3CDTF">2009-04-12T14:29:32Z</dcterms:created>
  <dcterms:modified xsi:type="dcterms:W3CDTF">2016-05-12T16:37:47Z</dcterms:modified>
</cp:coreProperties>
</file>