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501" r:id="rId2"/>
    <p:sldId id="303" r:id="rId3"/>
    <p:sldId id="414" r:id="rId4"/>
    <p:sldId id="416" r:id="rId5"/>
    <p:sldId id="417" r:id="rId6"/>
    <p:sldId id="466" r:id="rId7"/>
    <p:sldId id="418" r:id="rId8"/>
    <p:sldId id="478" r:id="rId9"/>
    <p:sldId id="480" r:id="rId10"/>
    <p:sldId id="477" r:id="rId11"/>
    <p:sldId id="479" r:id="rId12"/>
    <p:sldId id="476" r:id="rId13"/>
    <p:sldId id="468" r:id="rId14"/>
    <p:sldId id="469" r:id="rId15"/>
    <p:sldId id="470" r:id="rId16"/>
    <p:sldId id="471" r:id="rId17"/>
    <p:sldId id="472" r:id="rId18"/>
    <p:sldId id="473" r:id="rId19"/>
    <p:sldId id="474" r:id="rId20"/>
    <p:sldId id="475" r:id="rId21"/>
    <p:sldId id="460" r:id="rId22"/>
    <p:sldId id="456" r:id="rId23"/>
    <p:sldId id="485" r:id="rId24"/>
    <p:sldId id="462" r:id="rId25"/>
    <p:sldId id="502" r:id="rId2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FF"/>
    <a:srgbClr val="99CCFF"/>
    <a:srgbClr val="CCECFF"/>
    <a:srgbClr val="D9F1FF"/>
    <a:srgbClr val="FFCC99"/>
    <a:srgbClr val="2E4F8A"/>
    <a:srgbClr val="21427D"/>
    <a:srgbClr val="335799"/>
    <a:srgbClr val="325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50" autoAdjust="0"/>
    <p:restoredTop sz="94713" autoAdjust="0"/>
  </p:normalViewPr>
  <p:slideViewPr>
    <p:cSldViewPr snapToGrid="0">
      <p:cViewPr varScale="1">
        <p:scale>
          <a:sx n="70" d="100"/>
          <a:sy n="70" d="100"/>
        </p:scale>
        <p:origin x="17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90CE3-0597-4469-97D8-E5ACBDB759C1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8ED02-1753-49C4-8DF7-8A33ED348E7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9567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604B2-4D99-4037-A3F3-AC1913B052F8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F59DA-B20B-467A-87C8-60D5FF3751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7154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1427D"/>
            </a:gs>
            <a:gs pos="50000">
              <a:srgbClr val="325CA8"/>
            </a:gs>
            <a:gs pos="100000">
              <a:srgbClr val="2E4F8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D:\BKP_PCEGS\Documents\Edson\fundos\Imagem1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80" y="0"/>
            <a:ext cx="9138039" cy="6858000"/>
          </a:xfrm>
          <a:prstGeom prst="rect">
            <a:avLst/>
          </a:prstGeom>
          <a:noFill/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785794"/>
            <a:ext cx="8229600" cy="5340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215074" y="6500834"/>
            <a:ext cx="2471726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B0F0"/>
        </a:buClr>
        <a:buSzPct val="70000"/>
        <a:buFont typeface="Wingdings" pitchFamily="2" charset="2"/>
        <a:buChar char="v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B0F0"/>
        </a:buClr>
        <a:buSzPct val="50000"/>
        <a:buFont typeface="Wingdings" pitchFamily="2" charset="2"/>
        <a:buChar char="v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B0F0"/>
        </a:buClr>
        <a:buSzPct val="50000"/>
        <a:buFont typeface="Wingdings" pitchFamily="2" charset="2"/>
        <a:buChar char="v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Capa Pat Nut.jpg"/>
          <p:cNvPicPr>
            <a:picLocks noChangeAspect="1"/>
          </p:cNvPicPr>
          <p:nvPr/>
        </p:nvPicPr>
        <p:blipFill>
          <a:blip r:embed="rId2" cstate="print"/>
          <a:srcRect l="14067" r="11986" b="658"/>
          <a:stretch>
            <a:fillRect/>
          </a:stretch>
        </p:blipFill>
        <p:spPr>
          <a:xfrm>
            <a:off x="195263" y="1488025"/>
            <a:ext cx="3244850" cy="4867275"/>
          </a:xfrm>
          <a:prstGeom prst="rect">
            <a:avLst/>
          </a:prstGeom>
        </p:spPr>
      </p:pic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6372225" y="6129338"/>
            <a:ext cx="27717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Edson Garcia Soares</a:t>
            </a:r>
          </a:p>
          <a:p>
            <a:pPr algn="ctr"/>
            <a:r>
              <a:rPr lang="en-US" sz="12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FMRP-USP</a:t>
            </a:r>
            <a:endParaRPr lang="pt-BR" sz="12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WordArt 8"/>
          <p:cNvSpPr>
            <a:spLocks noChangeArrowheads="1" noChangeShapeType="1" noTextEdit="1"/>
          </p:cNvSpPr>
          <p:nvPr/>
        </p:nvSpPr>
        <p:spPr bwMode="auto">
          <a:xfrm>
            <a:off x="1965240" y="44825"/>
            <a:ext cx="5214937" cy="9407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Universidade de São Paulo</a:t>
            </a:r>
          </a:p>
          <a:p>
            <a:pPr algn="ctr"/>
            <a:r>
              <a:rPr lang="pt-BR" sz="3600" b="1" kern="1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Faculdade de Medicina de Ribeirão Preto</a:t>
            </a:r>
          </a:p>
          <a:p>
            <a:pPr algn="ctr"/>
            <a:r>
              <a:rPr lang="pt-BR" sz="3600" b="1" kern="1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Departamento de Patologia e Medicina Legal</a:t>
            </a:r>
          </a:p>
        </p:txBody>
      </p:sp>
      <p:pic>
        <p:nvPicPr>
          <p:cNvPr id="19" name="Picture 13" descr="BRASAOcolor_g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8167" y="146051"/>
            <a:ext cx="6604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" descr="brasao"/>
          <p:cNvPicPr>
            <a:picLocks noChangeAspect="1" noChangeArrowheads="1"/>
          </p:cNvPicPr>
          <p:nvPr/>
        </p:nvPicPr>
        <p:blipFill>
          <a:blip r:embed="rId4" cstate="print"/>
          <a:srcRect l="10246" t="10274" r="6174" b="11035"/>
          <a:stretch>
            <a:fillRect/>
          </a:stretch>
        </p:blipFill>
        <p:spPr bwMode="auto">
          <a:xfrm>
            <a:off x="195263" y="85725"/>
            <a:ext cx="661987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aixaDeTexto 24"/>
          <p:cNvSpPr txBox="1">
            <a:spLocks noChangeArrowheads="1"/>
          </p:cNvSpPr>
          <p:nvPr/>
        </p:nvSpPr>
        <p:spPr bwMode="auto">
          <a:xfrm>
            <a:off x="7255492" y="5791198"/>
            <a:ext cx="8274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</a:t>
            </a:r>
            <a:endParaRPr lang="pt-BR" sz="2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3605212" y="2370469"/>
            <a:ext cx="5534025" cy="13281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Curso de </a:t>
            </a:r>
            <a:r>
              <a:rPr lang="pt-BR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Patologia Geral </a:t>
            </a:r>
          </a:p>
          <a:p>
            <a:pPr algn="ctr"/>
            <a:r>
              <a:rPr lang="pt-BR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para Fisioterapia</a:t>
            </a:r>
            <a:endParaRPr lang="pt-BR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605212" y="3790029"/>
            <a:ext cx="51588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solidFill>
                  <a:schemeClr val="bg1"/>
                </a:solidFill>
              </a:rPr>
              <a:t>Alterações do </a:t>
            </a:r>
            <a:r>
              <a:rPr lang="pt-BR" sz="4400" dirty="0" smtClean="0">
                <a:solidFill>
                  <a:schemeClr val="bg1"/>
                </a:solidFill>
              </a:rPr>
              <a:t>Crescimento – Lesões não Neoplásicas</a:t>
            </a:r>
            <a:endParaRPr lang="pt-BR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6143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8" descr="figura 3_23 pg 98 Corr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1503" y="3582987"/>
            <a:ext cx="2599829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5844" name="Picture 7" descr="Figura 3_24 pg 99 Corrin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4166" y="647475"/>
            <a:ext cx="2151495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5845" name="Picture 3" descr="cor pulmonale"/>
          <p:cNvPicPr preferRelativeResize="0">
            <a:picLocks noChangeArrowheads="1"/>
          </p:cNvPicPr>
          <p:nvPr/>
        </p:nvPicPr>
        <p:blipFill>
          <a:blip r:embed="rId4" cstate="print"/>
          <a:srcRect l="3246"/>
          <a:stretch>
            <a:fillRect/>
          </a:stretch>
        </p:blipFill>
        <p:spPr bwMode="auto">
          <a:xfrm>
            <a:off x="5702300" y="3582987"/>
            <a:ext cx="3214688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5846" name="Picture 4" descr="figura 3_21 pg 97 Corr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642937"/>
            <a:ext cx="4021555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grpSp>
        <p:nvGrpSpPr>
          <p:cNvPr id="2" name="Grupo 8"/>
          <p:cNvGrpSpPr>
            <a:grpSpLocks/>
          </p:cNvGrpSpPr>
          <p:nvPr/>
        </p:nvGrpSpPr>
        <p:grpSpPr bwMode="auto">
          <a:xfrm>
            <a:off x="214313" y="785813"/>
            <a:ext cx="2857500" cy="1674812"/>
            <a:chOff x="788028" y="884099"/>
            <a:chExt cx="5562012" cy="4585070"/>
          </a:xfrm>
        </p:grpSpPr>
        <p:sp>
          <p:nvSpPr>
            <p:cNvPr id="35850" name="Text Box 6"/>
            <p:cNvSpPr txBox="1">
              <a:spLocks noChangeArrowheads="1"/>
            </p:cNvSpPr>
            <p:nvPr/>
          </p:nvSpPr>
          <p:spPr bwMode="auto">
            <a:xfrm>
              <a:off x="927078" y="884099"/>
              <a:ext cx="1251453" cy="674002"/>
            </a:xfrm>
            <a:prstGeom prst="rect">
              <a:avLst/>
            </a:prstGeom>
            <a:solidFill>
              <a:srgbClr val="ECECE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1000" smtClean="0">
                  <a:solidFill>
                    <a:srgbClr val="10190B"/>
                  </a:solidFill>
                  <a:latin typeface="Times New Roman" pitchFamily="18" charset="0"/>
                  <a:cs typeface="Times New Roman" pitchFamily="18" charset="0"/>
                </a:rPr>
                <a:t>Normal</a:t>
              </a:r>
              <a:endParaRPr lang="en-US" sz="1000" smtClean="0">
                <a:solidFill>
                  <a:srgbClr val="10190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851" name="Text Box 7"/>
            <p:cNvSpPr txBox="1">
              <a:spLocks noChangeArrowheads="1"/>
            </p:cNvSpPr>
            <p:nvPr/>
          </p:nvSpPr>
          <p:spPr bwMode="auto">
            <a:xfrm>
              <a:off x="4542386" y="884099"/>
              <a:ext cx="1807654" cy="674002"/>
            </a:xfrm>
            <a:prstGeom prst="rect">
              <a:avLst/>
            </a:prstGeom>
            <a:solidFill>
              <a:srgbClr val="ECECE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1000" smtClean="0">
                  <a:solidFill>
                    <a:srgbClr val="10190B"/>
                  </a:solidFill>
                  <a:latin typeface="Times New Roman" pitchFamily="18" charset="0"/>
                  <a:cs typeface="Times New Roman" pitchFamily="18" charset="0"/>
                </a:rPr>
                <a:t>Centroacinar</a:t>
              </a:r>
              <a:endParaRPr lang="en-US" sz="1000" smtClean="0">
                <a:solidFill>
                  <a:srgbClr val="10190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852" name="Text Box 8"/>
            <p:cNvSpPr txBox="1">
              <a:spLocks noChangeArrowheads="1"/>
            </p:cNvSpPr>
            <p:nvPr/>
          </p:nvSpPr>
          <p:spPr bwMode="auto">
            <a:xfrm>
              <a:off x="4542386" y="4795167"/>
              <a:ext cx="1668604" cy="674002"/>
            </a:xfrm>
            <a:prstGeom prst="rect">
              <a:avLst/>
            </a:prstGeom>
            <a:solidFill>
              <a:srgbClr val="ECECE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1000" smtClean="0">
                  <a:solidFill>
                    <a:srgbClr val="10190B"/>
                  </a:solidFill>
                  <a:latin typeface="Times New Roman" pitchFamily="18" charset="0"/>
                  <a:cs typeface="Times New Roman" pitchFamily="18" charset="0"/>
                </a:rPr>
                <a:t>Parasseptal</a:t>
              </a:r>
              <a:endParaRPr lang="en-US" sz="1000" smtClean="0">
                <a:solidFill>
                  <a:srgbClr val="10190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853" name="Text Box 9"/>
            <p:cNvSpPr txBox="1">
              <a:spLocks noChangeArrowheads="1"/>
            </p:cNvSpPr>
            <p:nvPr/>
          </p:nvSpPr>
          <p:spPr bwMode="auto">
            <a:xfrm>
              <a:off x="788028" y="4795167"/>
              <a:ext cx="1529553" cy="674002"/>
            </a:xfrm>
            <a:prstGeom prst="rect">
              <a:avLst/>
            </a:prstGeom>
            <a:solidFill>
              <a:srgbClr val="ECECE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1000" smtClean="0">
                  <a:solidFill>
                    <a:srgbClr val="10190B"/>
                  </a:solidFill>
                  <a:latin typeface="Times New Roman" pitchFamily="18" charset="0"/>
                  <a:cs typeface="Times New Roman" pitchFamily="18" charset="0"/>
                </a:rPr>
                <a:t>Panlobular</a:t>
              </a:r>
              <a:endParaRPr lang="en-US" sz="1000" smtClean="0">
                <a:solidFill>
                  <a:srgbClr val="10190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5848" name="Picture 8" descr="figura 3_22 pg 98 Corrin"/>
          <p:cNvPicPr>
            <a:picLocks noChangeAspect="1" noChangeArrowheads="1"/>
          </p:cNvPicPr>
          <p:nvPr/>
        </p:nvPicPr>
        <p:blipFill>
          <a:blip r:embed="rId6" cstate="print"/>
          <a:srcRect t="4642"/>
          <a:stretch>
            <a:fillRect/>
          </a:stretch>
        </p:blipFill>
        <p:spPr bwMode="auto">
          <a:xfrm>
            <a:off x="6238875" y="776288"/>
            <a:ext cx="265775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5849" name="Picture 8" descr="EP panlobular macr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6" y="3582987"/>
            <a:ext cx="2827185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85750" y="230832"/>
            <a:ext cx="2115542" cy="42731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Enfisema pulmonar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631757" y="6356027"/>
            <a:ext cx="3264867" cy="42731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pt-B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Hipertrofia e dilatação cardíaca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1.bp.blogspot.com/_0Y9RQ-CIy7k/S613JIQtirI/AAAAAAAAAI4/p6SkNICrM5w/s320/pseudoestratificado.png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20000"/>
          </a:blip>
          <a:srcRect r="10481"/>
          <a:stretch>
            <a:fillRect/>
          </a:stretch>
        </p:blipFill>
        <p:spPr bwMode="auto">
          <a:xfrm>
            <a:off x="4698998" y="788304"/>
            <a:ext cx="3924000" cy="277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Picture 4" descr="http://homepage.smc.edu/wissmann_paul/physiology/Dysplasia.jpg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 l="3042" t="6378" r="67032" b="51890"/>
          <a:stretch>
            <a:fillRect/>
          </a:stretch>
        </p:blipFill>
        <p:spPr bwMode="auto">
          <a:xfrm>
            <a:off x="428625" y="788304"/>
            <a:ext cx="3924000" cy="277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Picture 4" descr="http://homepage.smc.edu/wissmann_paul/physiology/Dysplasia.jpg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 l="39399" t="8661" r="32448" b="51024"/>
          <a:stretch>
            <a:fillRect/>
          </a:stretch>
        </p:blipFill>
        <p:spPr bwMode="auto">
          <a:xfrm>
            <a:off x="447675" y="3845828"/>
            <a:ext cx="3924000" cy="277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" name="Retângulo 5"/>
          <p:cNvSpPr/>
          <p:nvPr/>
        </p:nvSpPr>
        <p:spPr>
          <a:xfrm>
            <a:off x="3191937" y="3523407"/>
            <a:ext cx="1170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homepage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.smc.edu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607757" y="3523407"/>
            <a:ext cx="20409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fisioterapiaconciencia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.blogspot.com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pic>
        <p:nvPicPr>
          <p:cNvPr id="92161" name="Picture 1"/>
          <p:cNvPicPr preferRelativeResize="0"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824" b="505"/>
          <a:stretch>
            <a:fillRect/>
          </a:stretch>
        </p:blipFill>
        <p:spPr bwMode="auto">
          <a:xfrm>
            <a:off x="4776788" y="3845828"/>
            <a:ext cx="3924000" cy="27509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0" name="Retângulo 9"/>
          <p:cNvSpPr/>
          <p:nvPr/>
        </p:nvSpPr>
        <p:spPr>
          <a:xfrm>
            <a:off x="3210987" y="6599982"/>
            <a:ext cx="1170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homepage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.smc.edu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544862" y="6590457"/>
            <a:ext cx="1170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homepage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.smc.edu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007730" y="365321"/>
            <a:ext cx="5036164" cy="42731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Metaplasia</a:t>
            </a: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0" lang="pt-BR" sz="2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displasia típica e atípica bronquial 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3 - Carcinoma broncogenico de celulas escamosas"/>
          <p:cNvPicPr>
            <a:picLocks noChangeAspect="1" noChangeArrowheads="1"/>
          </p:cNvPicPr>
          <p:nvPr/>
        </p:nvPicPr>
        <p:blipFill>
          <a:blip r:embed="rId2" cstate="print"/>
          <a:srcRect l="17397" r="16910"/>
          <a:stretch>
            <a:fillRect/>
          </a:stretch>
        </p:blipFill>
        <p:spPr bwMode="auto">
          <a:xfrm>
            <a:off x="1000125" y="985836"/>
            <a:ext cx="3192710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Retângulo 2"/>
          <p:cNvSpPr>
            <a:spLocks noChangeArrowheads="1"/>
          </p:cNvSpPr>
          <p:nvPr/>
        </p:nvSpPr>
        <p:spPr bwMode="auto">
          <a:xfrm>
            <a:off x="1447799" y="5857875"/>
            <a:ext cx="27908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http://www.cefir.com.br/carcinoma/03-carcinoma-broncogenico-de-celulas-escamosas/</a:t>
            </a:r>
          </a:p>
        </p:txBody>
      </p:sp>
      <p:pic>
        <p:nvPicPr>
          <p:cNvPr id="4" name="Picture 6" descr="http://pulmaosarss.files.wordpress.com/2010/08/sqamouus-cell-carcinoma-micro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405313" y="1950244"/>
            <a:ext cx="4502088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Retângulo 6"/>
          <p:cNvSpPr>
            <a:spLocks noChangeArrowheads="1"/>
          </p:cNvSpPr>
          <p:nvPr/>
        </p:nvSpPr>
        <p:spPr bwMode="auto">
          <a:xfrm>
            <a:off x="4572000" y="4900613"/>
            <a:ext cx="432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http://pulmaosarss.wordpress.com/2010/08/24/decifrando-o-cancer-de-pulmao-cracking-the-code-of-lung-cancer/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939279" y="546479"/>
            <a:ext cx="3807865" cy="42731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Carcinoma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epidermoide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pulmonar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747963" y="3248025"/>
            <a:ext cx="153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7119938" y="3305175"/>
            <a:ext cx="1538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Giarelli et. All, 1987</a:t>
            </a:r>
            <a:endParaRPr lang="pt-BR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" name="Picture 10"/>
          <p:cNvPicPr preferRelativeResize="0">
            <a:picLocks noChangeArrowheads="1"/>
          </p:cNvPicPr>
          <p:nvPr/>
        </p:nvPicPr>
        <p:blipFill>
          <a:blip r:embed="rId2" cstate="print"/>
          <a:srcRect l="32328" t="33184" r="40355" b="43319"/>
          <a:stretch>
            <a:fillRect/>
          </a:stretch>
        </p:blipFill>
        <p:spPr bwMode="auto">
          <a:xfrm>
            <a:off x="583192" y="688474"/>
            <a:ext cx="3571641" cy="2632041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/>
          <a:srcRect l="63362" t="50862" r="13523" b="26662"/>
          <a:stretch>
            <a:fillRect/>
          </a:stretch>
        </p:blipFill>
        <p:spPr bwMode="auto">
          <a:xfrm>
            <a:off x="4952367" y="688734"/>
            <a:ext cx="3565400" cy="2630163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Picture 5" descr="255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76600" y="5414963"/>
            <a:ext cx="2016125" cy="14430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380288" y="6092825"/>
            <a:ext cx="1493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13637"/>
          <a:stretch>
            <a:fillRect/>
          </a:stretch>
        </p:blipFill>
        <p:spPr bwMode="auto">
          <a:xfrm>
            <a:off x="6227763" y="3573463"/>
            <a:ext cx="2232025" cy="21955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Picture 4" descr="256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20000"/>
          </a:blip>
          <a:srcRect l="10629" t="20630" r="70868" b="63211"/>
          <a:stretch>
            <a:fillRect/>
          </a:stretch>
        </p:blipFill>
        <p:spPr bwMode="auto">
          <a:xfrm>
            <a:off x="2791697" y="3595175"/>
            <a:ext cx="1440000" cy="18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" name="Picture 5" descr="256"/>
          <p:cNvPicPr>
            <a:picLocks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1188" y="3573463"/>
            <a:ext cx="1828800" cy="25479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1" name="Picture 4" descr="256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20000"/>
          </a:blip>
          <a:srcRect l="30070" t="20630" r="51427" b="63211"/>
          <a:stretch>
            <a:fillRect/>
          </a:stretch>
        </p:blipFill>
        <p:spPr bwMode="auto">
          <a:xfrm>
            <a:off x="4302901" y="3589866"/>
            <a:ext cx="1439861" cy="18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51050" y="6308725"/>
            <a:ext cx="10080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Times New Roman" pitchFamily="18" charset="0"/>
              </a:rPr>
              <a:t>Kini, 1999</a:t>
            </a:r>
            <a:endParaRPr lang="pt-BR">
              <a:solidFill>
                <a:schemeClr val="bg1"/>
              </a:solidFill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064386" y="314129"/>
            <a:ext cx="2212214" cy="42731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Neoplasia de tireoide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4586288" y="3440113"/>
            <a:ext cx="162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66FFFF"/>
                </a:solidFill>
                <a:latin typeface="Times New Roman" pitchFamily="18" charset="0"/>
              </a:rPr>
              <a:t>Curran &amp; Jones, 1974</a:t>
            </a:r>
            <a:endParaRPr lang="pt-BR" sz="1200">
              <a:solidFill>
                <a:srgbClr val="66FFFF"/>
              </a:solidFill>
              <a:latin typeface="Times New Roman" pitchFamily="18" charset="0"/>
            </a:endParaRPr>
          </a:p>
        </p:txBody>
      </p:sp>
      <p:pic>
        <p:nvPicPr>
          <p:cNvPr id="3" name="Picture 7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7875" y="544513"/>
            <a:ext cx="3959225" cy="287972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Picture 7"/>
          <p:cNvPicPr preferRelativeResize="0">
            <a:picLocks noChangeArrowheads="1"/>
          </p:cNvPicPr>
          <p:nvPr/>
        </p:nvPicPr>
        <p:blipFill>
          <a:blip r:embed="rId3" cstate="print"/>
          <a:srcRect l="1532" t="3088"/>
          <a:stretch>
            <a:fillRect/>
          </a:stretch>
        </p:blipFill>
        <p:spPr bwMode="auto">
          <a:xfrm>
            <a:off x="600075" y="544513"/>
            <a:ext cx="3959225" cy="287972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Picture 2"/>
          <p:cNvPicPr preferRelativeResize="0">
            <a:picLocks noChangeArrowheads="1"/>
          </p:cNvPicPr>
          <p:nvPr/>
        </p:nvPicPr>
        <p:blipFill>
          <a:blip r:embed="rId4" cstate="print">
            <a:lum bright="-10000" contrast="20000"/>
          </a:blip>
          <a:srcRect l="10529" t="15514" r="14818" b="8122"/>
          <a:stretch>
            <a:fillRect/>
          </a:stretch>
        </p:blipFill>
        <p:spPr bwMode="auto">
          <a:xfrm>
            <a:off x="571500" y="3502025"/>
            <a:ext cx="3959225" cy="28797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" name="Retângulo 2"/>
          <p:cNvSpPr>
            <a:spLocks noChangeArrowheads="1"/>
          </p:cNvSpPr>
          <p:nvPr/>
        </p:nvSpPr>
        <p:spPr bwMode="auto">
          <a:xfrm>
            <a:off x="595313" y="6388100"/>
            <a:ext cx="3902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Y.C. OERTEL  &amp; J. E. OERTEL, Baillière’s Clinical Endocrinology  and Metabolism, 14(4):541-557, 2000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988175" y="6367463"/>
            <a:ext cx="1584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8" name="Picture 5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87875" y="3502025"/>
            <a:ext cx="3959225" cy="28797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595313" y="117195"/>
            <a:ext cx="2212214" cy="42731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Câncer de tireoide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501063" y="6572250"/>
            <a:ext cx="6429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egs 08</a:t>
            </a:r>
            <a:endParaRPr lang="pt-BR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071032"/>
              </p:ext>
            </p:extLst>
          </p:nvPr>
        </p:nvGraphicFramePr>
        <p:xfrm>
          <a:off x="2476500" y="813653"/>
          <a:ext cx="4191000" cy="580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01" name="Image" r:id="rId3" imgW="3207317" imgH="4439024" progId="">
                  <p:embed/>
                </p:oleObj>
              </mc:Choice>
              <mc:Fallback>
                <p:oleObj name="Image" r:id="rId3" imgW="3207317" imgH="44390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813653"/>
                        <a:ext cx="4191000" cy="5803900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5191125" y="6611203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Rubin &amp; Farber 1999</a:t>
            </a:r>
            <a:endParaRPr lang="pt-BR" sz="1200" dirty="0" smtClean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642937" y="813653"/>
            <a:ext cx="1404605" cy="107794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pt-B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Carcinoma </a:t>
            </a:r>
            <a:r>
              <a:rPr lang="pt-BR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papilífero</a:t>
            </a:r>
            <a:r>
              <a:rPr lang="pt-B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de tireoide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8"/>
          <p:cNvSpPr txBox="1">
            <a:spLocks noChangeArrowheads="1"/>
          </p:cNvSpPr>
          <p:nvPr/>
        </p:nvSpPr>
        <p:spPr bwMode="auto">
          <a:xfrm>
            <a:off x="7215188" y="6286500"/>
            <a:ext cx="10525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McKee</a:t>
            </a:r>
            <a:r>
              <a:rPr lang="pt-BR" sz="1200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, 1997</a:t>
            </a:r>
            <a:endParaRPr lang="pt-BR" sz="16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1748" name="Text Box 10"/>
          <p:cNvSpPr txBox="1">
            <a:spLocks noChangeArrowheads="1"/>
          </p:cNvSpPr>
          <p:nvPr/>
        </p:nvSpPr>
        <p:spPr bwMode="auto">
          <a:xfrm>
            <a:off x="1714500" y="6491287"/>
            <a:ext cx="571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Núcleos aquosos ou </a:t>
            </a:r>
            <a:r>
              <a:rPr lang="pt-BR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vasados</a:t>
            </a: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– </a:t>
            </a:r>
            <a:r>
              <a:rPr lang="pt-BR" i="1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Orphan</a:t>
            </a:r>
            <a:r>
              <a:rPr lang="pt-BR" i="1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Annie </a:t>
            </a:r>
            <a:r>
              <a:rPr lang="pt-BR" i="1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eyes</a:t>
            </a: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(</a:t>
            </a:r>
            <a:r>
              <a:rPr lang="pt-BR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H&amp;E</a:t>
            </a: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)</a:t>
            </a:r>
            <a:endParaRPr lang="pt-BR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1206500" y="6226175"/>
            <a:ext cx="10080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Kini, 1999</a:t>
            </a:r>
            <a:endParaRPr lang="pt-BR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8501063" y="6572250"/>
            <a:ext cx="6429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egs 08</a:t>
            </a:r>
            <a:endParaRPr lang="pt-BR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pic>
        <p:nvPicPr>
          <p:cNvPr id="31751" name="Picture 4" descr="260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35944" t="1323" r="51428" b="82074"/>
          <a:stretch>
            <a:fillRect/>
          </a:stretch>
        </p:blipFill>
        <p:spPr bwMode="auto">
          <a:xfrm>
            <a:off x="1249363" y="3446463"/>
            <a:ext cx="1781175" cy="2789237"/>
          </a:xfrm>
          <a:prstGeom prst="rect">
            <a:avLst/>
          </a:prstGeom>
          <a:noFill/>
          <a:ln w="19050" cap="rnd" cmpd="dbl">
            <a:solidFill>
              <a:srgbClr val="257D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1752" name="Picture 13" descr="42495_90362_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4222" t="2158" r="6425" b="4268"/>
          <a:stretch>
            <a:fillRect/>
          </a:stretch>
        </p:blipFill>
        <p:spPr bwMode="auto">
          <a:xfrm>
            <a:off x="1214438" y="571500"/>
            <a:ext cx="2921000" cy="2894013"/>
          </a:xfrm>
          <a:prstGeom prst="rect">
            <a:avLst/>
          </a:prstGeom>
          <a:noFill/>
          <a:ln w="19050" cap="rnd" cmpd="dbl">
            <a:solidFill>
              <a:srgbClr val="257D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1753" name="Picture 14" descr="LittleOrphanAnnie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2100"/>
          <a:stretch>
            <a:fillRect/>
          </a:stretch>
        </p:blipFill>
        <p:spPr bwMode="auto">
          <a:xfrm>
            <a:off x="4213225" y="574675"/>
            <a:ext cx="4002088" cy="2886075"/>
          </a:xfrm>
          <a:prstGeom prst="rect">
            <a:avLst/>
          </a:prstGeom>
          <a:noFill/>
          <a:ln w="19050" cap="rnd" cmpd="dbl">
            <a:solidFill>
              <a:srgbClr val="257D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1754" name="Picture 7" descr="101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1530" t="70355" b="8496"/>
          <a:stretch>
            <a:fillRect/>
          </a:stretch>
        </p:blipFill>
        <p:spPr bwMode="auto">
          <a:xfrm>
            <a:off x="3143250" y="3500438"/>
            <a:ext cx="5059363" cy="27813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4" descr="147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20000"/>
          </a:blip>
          <a:srcRect l="10204" t="70543" r="70860" b="11853"/>
          <a:stretch>
            <a:fillRect/>
          </a:stretch>
        </p:blipFill>
        <p:spPr bwMode="auto">
          <a:xfrm>
            <a:off x="642938" y="714375"/>
            <a:ext cx="3714750" cy="27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2772" name="Picture 5" descr="147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20000"/>
          </a:blip>
          <a:srcRect l="9729" t="49817" r="71097" b="30661"/>
          <a:stretch>
            <a:fillRect/>
          </a:stretch>
        </p:blipFill>
        <p:spPr bwMode="auto">
          <a:xfrm>
            <a:off x="5072063" y="714375"/>
            <a:ext cx="3714750" cy="270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2266950" y="3749675"/>
            <a:ext cx="461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Pseudoinclusões nucleares (MGG x Pap)</a:t>
            </a:r>
            <a:endParaRPr lang="pt-BR" b="1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2774" name="Text Box 11"/>
          <p:cNvSpPr txBox="1">
            <a:spLocks noChangeArrowheads="1"/>
          </p:cNvSpPr>
          <p:nvPr/>
        </p:nvSpPr>
        <p:spPr bwMode="auto">
          <a:xfrm>
            <a:off x="4071938" y="648811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(Pap)</a:t>
            </a:r>
            <a:endParaRPr lang="pt-BR" b="1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2775" name="Picture 7" descr="260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50409" t="10947" r="32150" b="82237"/>
          <a:stretch>
            <a:fillRect/>
          </a:stretch>
        </p:blipFill>
        <p:spPr bwMode="auto">
          <a:xfrm>
            <a:off x="6102350" y="4270375"/>
            <a:ext cx="2755900" cy="215423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grpSp>
        <p:nvGrpSpPr>
          <p:cNvPr id="2" name="Grupo 19"/>
          <p:cNvGrpSpPr>
            <a:grpSpLocks/>
          </p:cNvGrpSpPr>
          <p:nvPr/>
        </p:nvGrpSpPr>
        <p:grpSpPr bwMode="auto">
          <a:xfrm>
            <a:off x="642938" y="4252913"/>
            <a:ext cx="2625725" cy="2159000"/>
            <a:chOff x="642938" y="4252913"/>
            <a:chExt cx="2626072" cy="2159557"/>
          </a:xfrm>
        </p:grpSpPr>
        <p:pic>
          <p:nvPicPr>
            <p:cNvPr id="32784" name="Picture 9" descr="260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 l="49490" t="1262" r="32736" b="90154"/>
            <a:stretch>
              <a:fillRect/>
            </a:stretch>
          </p:blipFill>
          <p:spPr bwMode="auto">
            <a:xfrm>
              <a:off x="642938" y="4252913"/>
              <a:ext cx="2626072" cy="215955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</p:pic>
        <p:pic>
          <p:nvPicPr>
            <p:cNvPr id="32785" name="Picture 13" descr="260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 l="49548" t="6805" r="43530" b="91743"/>
            <a:stretch>
              <a:fillRect/>
            </a:stretch>
          </p:blipFill>
          <p:spPr bwMode="auto">
            <a:xfrm>
              <a:off x="651999" y="6030004"/>
              <a:ext cx="1069277" cy="38246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grpSp>
        <p:nvGrpSpPr>
          <p:cNvPr id="3" name="Grupo 20"/>
          <p:cNvGrpSpPr>
            <a:grpSpLocks/>
          </p:cNvGrpSpPr>
          <p:nvPr/>
        </p:nvGrpSpPr>
        <p:grpSpPr bwMode="auto">
          <a:xfrm>
            <a:off x="3321050" y="4270375"/>
            <a:ext cx="2727325" cy="2159000"/>
            <a:chOff x="3321568" y="4269818"/>
            <a:chExt cx="2727563" cy="2159557"/>
          </a:xfrm>
        </p:grpSpPr>
        <p:pic>
          <p:nvPicPr>
            <p:cNvPr id="32782" name="Picture 8" descr="260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 l="70551" t="1483" r="12172" b="91061"/>
            <a:stretch>
              <a:fillRect/>
            </a:stretch>
          </p:blipFill>
          <p:spPr bwMode="auto">
            <a:xfrm>
              <a:off x="3321568" y="4269818"/>
              <a:ext cx="2727563" cy="215955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</p:pic>
        <p:pic>
          <p:nvPicPr>
            <p:cNvPr id="32783" name="Picture 16" descr="260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 l="81331" t="5804" r="12720" b="93416"/>
            <a:stretch>
              <a:fillRect/>
            </a:stretch>
          </p:blipFill>
          <p:spPr bwMode="auto">
            <a:xfrm>
              <a:off x="3336067" y="6203638"/>
              <a:ext cx="939244" cy="22573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sp>
        <p:nvSpPr>
          <p:cNvPr id="32778" name="Text Box 4"/>
          <p:cNvSpPr txBox="1">
            <a:spLocks noChangeArrowheads="1"/>
          </p:cNvSpPr>
          <p:nvPr/>
        </p:nvSpPr>
        <p:spPr bwMode="auto">
          <a:xfrm>
            <a:off x="3916363" y="3429000"/>
            <a:ext cx="1441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Orell et al., 2005</a:t>
            </a:r>
            <a:endParaRPr lang="pt-BR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2779" name="Text Box 8"/>
          <p:cNvSpPr txBox="1">
            <a:spLocks noChangeArrowheads="1"/>
          </p:cNvSpPr>
          <p:nvPr/>
        </p:nvSpPr>
        <p:spPr bwMode="auto">
          <a:xfrm>
            <a:off x="7500938" y="6583363"/>
            <a:ext cx="10080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Kini, 1999</a:t>
            </a:r>
            <a:endParaRPr lang="pt-BR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2780" name="Text Box 4"/>
          <p:cNvSpPr txBox="1">
            <a:spLocks noChangeArrowheads="1"/>
          </p:cNvSpPr>
          <p:nvPr/>
        </p:nvSpPr>
        <p:spPr bwMode="auto">
          <a:xfrm>
            <a:off x="8501063" y="6572250"/>
            <a:ext cx="6429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egs 08</a:t>
            </a:r>
            <a:endParaRPr lang="pt-BR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7"/>
          <p:cNvSpPr txBox="1">
            <a:spLocks noChangeArrowheads="1"/>
          </p:cNvSpPr>
          <p:nvPr/>
        </p:nvSpPr>
        <p:spPr bwMode="auto">
          <a:xfrm>
            <a:off x="2411413" y="3770200"/>
            <a:ext cx="1638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Rubin &amp; Farber 1999</a:t>
            </a:r>
            <a:endParaRPr lang="pt-BR" sz="1200" smtClean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3795" name="Text Box 7"/>
          <p:cNvSpPr txBox="1">
            <a:spLocks noChangeArrowheads="1"/>
          </p:cNvSpPr>
          <p:nvPr/>
        </p:nvSpPr>
        <p:spPr bwMode="auto">
          <a:xfrm>
            <a:off x="7234238" y="3821000"/>
            <a:ext cx="1546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Giarelli et. All, 1987</a:t>
            </a:r>
            <a:endParaRPr lang="pt-BR" sz="1200" smtClean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8501063" y="6572250"/>
            <a:ext cx="6429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egs 08</a:t>
            </a:r>
            <a:endParaRPr lang="pt-BR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40733" t="36422" r="34536" b="36638"/>
          <a:stretch>
            <a:fillRect/>
          </a:stretch>
        </p:blipFill>
        <p:spPr bwMode="auto">
          <a:xfrm>
            <a:off x="642151" y="970178"/>
            <a:ext cx="3413529" cy="27890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65948" t="36422" r="6250" b="40949"/>
          <a:stretch>
            <a:fillRect/>
          </a:stretch>
        </p:blipFill>
        <p:spPr bwMode="auto">
          <a:xfrm>
            <a:off x="4157936" y="959777"/>
            <a:ext cx="4587765" cy="28006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7651" name="Picture 3" descr="152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 l="12137" t="37830" r="47614" b="41483"/>
          <a:stretch>
            <a:fillRect/>
          </a:stretch>
        </p:blipFill>
        <p:spPr bwMode="auto">
          <a:xfrm>
            <a:off x="627063" y="4365528"/>
            <a:ext cx="3598862" cy="2158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3800" name="Picture 8" descr="152"/>
          <p:cNvPicPr>
            <a:picLocks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48263" y="4346463"/>
            <a:ext cx="3267075" cy="21891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3801" name="Text Box 4"/>
          <p:cNvSpPr txBox="1">
            <a:spLocks noChangeArrowheads="1"/>
          </p:cNvSpPr>
          <p:nvPr/>
        </p:nvSpPr>
        <p:spPr bwMode="auto">
          <a:xfrm>
            <a:off x="7234238" y="6507050"/>
            <a:ext cx="1441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Orell et al., 2005</a:t>
            </a:r>
            <a:endParaRPr lang="pt-BR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3802" name="Text Box 4"/>
          <p:cNvSpPr txBox="1">
            <a:spLocks noChangeArrowheads="1"/>
          </p:cNvSpPr>
          <p:nvPr/>
        </p:nvSpPr>
        <p:spPr bwMode="auto">
          <a:xfrm>
            <a:off x="2771775" y="6578488"/>
            <a:ext cx="1441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Orell et al., 2005</a:t>
            </a:r>
            <a:endParaRPr lang="pt-BR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627063" y="488899"/>
            <a:ext cx="3161539" cy="42731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Carcinoma medular da tireoide</a:t>
            </a: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3276600" y="3789363"/>
          <a:ext cx="3168650" cy="216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5" name="Image" r:id="rId3" imgW="4256098" imgH="2902439" progId="">
                  <p:embed/>
                </p:oleObj>
              </mc:Choice>
              <mc:Fallback>
                <p:oleObj name="Image" r:id="rId3" imgW="4256098" imgH="290243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789363"/>
                        <a:ext cx="3168650" cy="216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6" name="Picture 2" descr="153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20000"/>
          </a:blip>
          <a:srcRect l="16075" t="50928" r="53835" b="33937"/>
          <a:stretch>
            <a:fillRect/>
          </a:stretch>
        </p:blipFill>
        <p:spPr bwMode="auto">
          <a:xfrm>
            <a:off x="997692" y="955605"/>
            <a:ext cx="3369360" cy="23076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6627" name="Picture 3" descr="153"/>
          <p:cNvPicPr preferRelativeResize="0">
            <a:picLocks noChangeArrowheads="1"/>
          </p:cNvPicPr>
          <p:nvPr/>
        </p:nvPicPr>
        <p:blipFill>
          <a:blip r:embed="rId5" cstate="print">
            <a:lum bright="-10000" contrast="20000"/>
          </a:blip>
          <a:srcRect l="15849" t="67279" r="53734" b="17140"/>
          <a:stretch>
            <a:fillRect/>
          </a:stretch>
        </p:blipFill>
        <p:spPr bwMode="auto">
          <a:xfrm>
            <a:off x="4742604" y="939730"/>
            <a:ext cx="3369359" cy="23076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3267075" y="3263833"/>
            <a:ext cx="2609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Amilóide (MGG x Pap)</a:t>
            </a:r>
            <a:endParaRPr lang="pt-BR" b="1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126" name="Text Box 4"/>
          <p:cNvSpPr txBox="1">
            <a:spLocks noChangeArrowheads="1"/>
          </p:cNvSpPr>
          <p:nvPr/>
        </p:nvSpPr>
        <p:spPr bwMode="auto">
          <a:xfrm>
            <a:off x="6996113" y="3233670"/>
            <a:ext cx="1441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Orell et al., 2005</a:t>
            </a:r>
            <a:endParaRPr lang="pt-BR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128" name="Text Box 3"/>
          <p:cNvSpPr txBox="1">
            <a:spLocks noChangeArrowheads="1"/>
          </p:cNvSpPr>
          <p:nvPr/>
        </p:nvSpPr>
        <p:spPr bwMode="auto">
          <a:xfrm>
            <a:off x="2747963" y="6237288"/>
            <a:ext cx="3646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Vermelho congo em luz polarizada</a:t>
            </a:r>
          </a:p>
        </p:txBody>
      </p:sp>
      <p:sp>
        <p:nvSpPr>
          <p:cNvPr id="5129" name="Text Box 7"/>
          <p:cNvSpPr txBox="1">
            <a:spLocks noChangeArrowheads="1"/>
          </p:cNvSpPr>
          <p:nvPr/>
        </p:nvSpPr>
        <p:spPr bwMode="auto">
          <a:xfrm>
            <a:off x="5105400" y="5946775"/>
            <a:ext cx="1649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Rubin &amp; Farber 1999</a:t>
            </a:r>
            <a:endParaRPr lang="pt-BR" sz="1200" dirty="0" smtClean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30" name="Text Box 5"/>
          <p:cNvSpPr txBox="1">
            <a:spLocks noChangeArrowheads="1"/>
          </p:cNvSpPr>
          <p:nvPr/>
        </p:nvSpPr>
        <p:spPr bwMode="auto">
          <a:xfrm>
            <a:off x="0" y="6019800"/>
            <a:ext cx="2124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Amilóide (Pap)</a:t>
            </a:r>
            <a:endParaRPr lang="pt-BR" b="1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5131" name="Picture 3" descr="270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9232"/>
          <a:stretch>
            <a:fillRect/>
          </a:stretch>
        </p:blipFill>
        <p:spPr bwMode="auto">
          <a:xfrm>
            <a:off x="179388" y="3789363"/>
            <a:ext cx="2871787" cy="21891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132" name="Picture 2" descr="270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t="10216"/>
          <a:stretch>
            <a:fillRect/>
          </a:stretch>
        </p:blipFill>
        <p:spPr bwMode="auto">
          <a:xfrm>
            <a:off x="6732588" y="3789363"/>
            <a:ext cx="1901825" cy="22336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133" name="Text Box 8"/>
          <p:cNvSpPr txBox="1">
            <a:spLocks noChangeArrowheads="1"/>
          </p:cNvSpPr>
          <p:nvPr/>
        </p:nvSpPr>
        <p:spPr bwMode="auto">
          <a:xfrm>
            <a:off x="7759700" y="5994400"/>
            <a:ext cx="892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Kini</a:t>
            </a:r>
            <a:r>
              <a:rPr lang="pt-BR" sz="1200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, 1999</a:t>
            </a:r>
            <a:endParaRPr lang="pt-BR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134" name="Text Box 5"/>
          <p:cNvSpPr txBox="1">
            <a:spLocks noChangeArrowheads="1"/>
          </p:cNvSpPr>
          <p:nvPr/>
        </p:nvSpPr>
        <p:spPr bwMode="auto">
          <a:xfrm>
            <a:off x="6630989" y="6173788"/>
            <a:ext cx="1770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IQ - calcitonina</a:t>
            </a:r>
            <a:endParaRPr lang="pt-BR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135" name="Text Box 8"/>
          <p:cNvSpPr txBox="1">
            <a:spLocks noChangeArrowheads="1"/>
          </p:cNvSpPr>
          <p:nvPr/>
        </p:nvSpPr>
        <p:spPr bwMode="auto">
          <a:xfrm>
            <a:off x="2163763" y="5999163"/>
            <a:ext cx="8921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 err="1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Kini</a:t>
            </a:r>
            <a:r>
              <a:rPr lang="pt-BR" sz="1200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, 1999</a:t>
            </a:r>
            <a:endParaRPr lang="pt-BR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27063" y="488899"/>
            <a:ext cx="3161539" cy="42731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Carcinoma medular da tireoide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138932" y="921866"/>
            <a:ext cx="1271058" cy="55097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Fatores      intrínsecos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5200483" y="1057453"/>
            <a:ext cx="132449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Regressivos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200483" y="724153"/>
            <a:ext cx="132449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Genéticos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200483" y="1396463"/>
            <a:ext cx="132449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Hormonais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217418" y="2108205"/>
            <a:ext cx="119132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Químicos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217418" y="1762260"/>
            <a:ext cx="119132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Físicos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217418" y="2445186"/>
            <a:ext cx="119132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Biológicos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138932" y="2006781"/>
            <a:ext cx="1271058" cy="55097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Fatores  extrínsecos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1828170" y="4347079"/>
            <a:ext cx="1158169" cy="29156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Nosologia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1828170" y="1598750"/>
            <a:ext cx="1158169" cy="3143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Etiologia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205564" y="2767431"/>
            <a:ext cx="1514475" cy="5873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spcAft>
                <a:spcPts val="0"/>
              </a:spcAft>
            </a:pPr>
            <a:r>
              <a:rPr lang="pt-BR" dirty="0">
                <a:solidFill>
                  <a:schemeClr val="bg1"/>
                </a:solidFill>
              </a:rPr>
              <a:t>Alterações do crescimento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3138932" y="3457095"/>
            <a:ext cx="126470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Sistêmicas</a:t>
            </a: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3138932" y="5247206"/>
            <a:ext cx="130280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Localizadas</a:t>
            </a: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5217416" y="3298260"/>
            <a:ext cx="1419931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Acromegalia</a:t>
            </a: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5217416" y="2974214"/>
            <a:ext cx="1419931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Gigantismo</a:t>
            </a:r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5217416" y="3627713"/>
            <a:ext cx="1419931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Nanismo</a:t>
            </a: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5249688" y="4370822"/>
            <a:ext cx="2105731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Atrofia </a:t>
            </a:r>
            <a:r>
              <a:rPr lang="pt-B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 Hipotrofia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5249689" y="5373632"/>
            <a:ext cx="128375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Metaplasia</a:t>
            </a:r>
          </a:p>
        </p:txBody>
      </p:sp>
      <p:sp>
        <p:nvSpPr>
          <p:cNvPr id="21525" name="Text Box 21"/>
          <p:cNvSpPr txBox="1">
            <a:spLocks noChangeArrowheads="1"/>
          </p:cNvSpPr>
          <p:nvPr/>
        </p:nvSpPr>
        <p:spPr bwMode="auto">
          <a:xfrm>
            <a:off x="5249689" y="4702018"/>
            <a:ext cx="128375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Hipertrofia</a:t>
            </a:r>
          </a:p>
        </p:txBody>
      </p:sp>
      <p:sp>
        <p:nvSpPr>
          <p:cNvPr id="21526" name="Text Box 22"/>
          <p:cNvSpPr txBox="1">
            <a:spLocks noChangeArrowheads="1"/>
          </p:cNvSpPr>
          <p:nvPr/>
        </p:nvSpPr>
        <p:spPr bwMode="auto">
          <a:xfrm>
            <a:off x="5249689" y="5716292"/>
            <a:ext cx="128375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Displasia</a:t>
            </a:r>
          </a:p>
        </p:txBody>
      </p:sp>
      <p:sp>
        <p:nvSpPr>
          <p:cNvPr id="21527" name="Text Box 23"/>
          <p:cNvSpPr txBox="1">
            <a:spLocks noChangeArrowheads="1"/>
          </p:cNvSpPr>
          <p:nvPr/>
        </p:nvSpPr>
        <p:spPr bwMode="auto">
          <a:xfrm>
            <a:off x="5249689" y="6058268"/>
            <a:ext cx="1275291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Neoplasia</a:t>
            </a:r>
          </a:p>
        </p:txBody>
      </p:sp>
      <p:sp>
        <p:nvSpPr>
          <p:cNvPr id="21528" name="Text Box 24"/>
          <p:cNvSpPr txBox="1">
            <a:spLocks noChangeArrowheads="1"/>
          </p:cNvSpPr>
          <p:nvPr/>
        </p:nvSpPr>
        <p:spPr bwMode="auto">
          <a:xfrm>
            <a:off x="7038890" y="6241262"/>
            <a:ext cx="99612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Maligna</a:t>
            </a:r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7047855" y="5904055"/>
            <a:ext cx="987162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Benigna</a:t>
            </a:r>
          </a:p>
        </p:txBody>
      </p:sp>
      <p:sp>
        <p:nvSpPr>
          <p:cNvPr id="21530" name="Text Box 26"/>
          <p:cNvSpPr txBox="1">
            <a:spLocks noChangeArrowheads="1"/>
          </p:cNvSpPr>
          <p:nvPr/>
        </p:nvSpPr>
        <p:spPr bwMode="auto">
          <a:xfrm>
            <a:off x="8038881" y="6242170"/>
            <a:ext cx="91016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(Câncer)</a:t>
            </a:r>
          </a:p>
        </p:txBody>
      </p:sp>
      <p:sp>
        <p:nvSpPr>
          <p:cNvPr id="21531" name="Text Box 27"/>
          <p:cNvSpPr txBox="1">
            <a:spLocks noChangeArrowheads="1"/>
          </p:cNvSpPr>
          <p:nvPr/>
        </p:nvSpPr>
        <p:spPr bwMode="auto">
          <a:xfrm>
            <a:off x="5232256" y="3963036"/>
            <a:ext cx="1396125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Progéria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32" name="Text Box 28"/>
          <p:cNvSpPr txBox="1">
            <a:spLocks noChangeArrowheads="1"/>
          </p:cNvSpPr>
          <p:nvPr/>
        </p:nvSpPr>
        <p:spPr bwMode="auto">
          <a:xfrm>
            <a:off x="5249689" y="5043994"/>
            <a:ext cx="1283758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Hiperplasia</a:t>
            </a:r>
          </a:p>
        </p:txBody>
      </p:sp>
      <p:sp>
        <p:nvSpPr>
          <p:cNvPr id="21533" name="AutoShape 29"/>
          <p:cNvSpPr>
            <a:spLocks/>
          </p:cNvSpPr>
          <p:nvPr/>
        </p:nvSpPr>
        <p:spPr bwMode="auto">
          <a:xfrm>
            <a:off x="6932695" y="5881402"/>
            <a:ext cx="114352" cy="720000"/>
          </a:xfrm>
          <a:prstGeom prst="leftBrace">
            <a:avLst>
              <a:gd name="adj1" fmla="val 31579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535" name="AutoShape 31"/>
          <p:cNvCxnSpPr>
            <a:cxnSpLocks noChangeShapeType="1"/>
            <a:endCxn id="21533" idx="1"/>
          </p:cNvCxnSpPr>
          <p:nvPr/>
        </p:nvCxnSpPr>
        <p:spPr bwMode="auto">
          <a:xfrm>
            <a:off x="6511322" y="6231234"/>
            <a:ext cx="421373" cy="10168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21536" name="AutoShape 32"/>
          <p:cNvSpPr>
            <a:spLocks/>
          </p:cNvSpPr>
          <p:nvPr/>
        </p:nvSpPr>
        <p:spPr bwMode="auto">
          <a:xfrm>
            <a:off x="5072097" y="680681"/>
            <a:ext cx="146638" cy="1044000"/>
          </a:xfrm>
          <a:prstGeom prst="leftBrace">
            <a:avLst>
              <a:gd name="adj1" fmla="val 39080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37" name="AutoShape 33"/>
          <p:cNvSpPr>
            <a:spLocks/>
          </p:cNvSpPr>
          <p:nvPr/>
        </p:nvSpPr>
        <p:spPr bwMode="auto">
          <a:xfrm>
            <a:off x="5072097" y="1754506"/>
            <a:ext cx="146638" cy="1044000"/>
          </a:xfrm>
          <a:prstGeom prst="leftBrace">
            <a:avLst>
              <a:gd name="adj1" fmla="val 39080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38" name="AutoShape 34"/>
          <p:cNvSpPr>
            <a:spLocks/>
          </p:cNvSpPr>
          <p:nvPr/>
        </p:nvSpPr>
        <p:spPr bwMode="auto">
          <a:xfrm>
            <a:off x="5072097" y="2921329"/>
            <a:ext cx="146638" cy="1368000"/>
          </a:xfrm>
          <a:prstGeom prst="leftBrace">
            <a:avLst>
              <a:gd name="adj1" fmla="val 64080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39" name="AutoShape 35"/>
          <p:cNvSpPr>
            <a:spLocks/>
          </p:cNvSpPr>
          <p:nvPr/>
        </p:nvSpPr>
        <p:spPr bwMode="auto">
          <a:xfrm>
            <a:off x="5082381" y="4337700"/>
            <a:ext cx="144000" cy="2124000"/>
          </a:xfrm>
          <a:prstGeom prst="leftBrace">
            <a:avLst>
              <a:gd name="adj1" fmla="val 102586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540" name="AutoShape 36"/>
          <p:cNvCxnSpPr>
            <a:cxnSpLocks noChangeShapeType="1"/>
          </p:cNvCxnSpPr>
          <p:nvPr/>
        </p:nvCxnSpPr>
        <p:spPr bwMode="auto">
          <a:xfrm>
            <a:off x="4426840" y="5398499"/>
            <a:ext cx="629531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1541" name="AutoShape 37"/>
          <p:cNvCxnSpPr>
            <a:cxnSpLocks noChangeShapeType="1"/>
          </p:cNvCxnSpPr>
          <p:nvPr/>
        </p:nvCxnSpPr>
        <p:spPr bwMode="auto">
          <a:xfrm>
            <a:off x="4426840" y="3605965"/>
            <a:ext cx="629531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1542" name="AutoShape 38"/>
          <p:cNvCxnSpPr>
            <a:cxnSpLocks noChangeShapeType="1"/>
          </p:cNvCxnSpPr>
          <p:nvPr/>
        </p:nvCxnSpPr>
        <p:spPr bwMode="auto">
          <a:xfrm>
            <a:off x="4426840" y="2283093"/>
            <a:ext cx="629531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1543" name="AutoShape 39"/>
          <p:cNvCxnSpPr>
            <a:cxnSpLocks noChangeShapeType="1"/>
          </p:cNvCxnSpPr>
          <p:nvPr/>
        </p:nvCxnSpPr>
        <p:spPr bwMode="auto">
          <a:xfrm>
            <a:off x="4426840" y="1199504"/>
            <a:ext cx="629531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21544" name="AutoShape 40"/>
          <p:cNvSpPr>
            <a:spLocks/>
          </p:cNvSpPr>
          <p:nvPr/>
        </p:nvSpPr>
        <p:spPr bwMode="auto">
          <a:xfrm>
            <a:off x="3017074" y="861691"/>
            <a:ext cx="163155" cy="1764000"/>
          </a:xfrm>
          <a:prstGeom prst="leftBrace">
            <a:avLst>
              <a:gd name="adj1" fmla="val 67445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45" name="AutoShape 41"/>
          <p:cNvSpPr>
            <a:spLocks/>
          </p:cNvSpPr>
          <p:nvPr/>
        </p:nvSpPr>
        <p:spPr bwMode="auto">
          <a:xfrm>
            <a:off x="3017074" y="3416109"/>
            <a:ext cx="134051" cy="2232000"/>
          </a:xfrm>
          <a:prstGeom prst="leftBrace">
            <a:avLst>
              <a:gd name="adj1" fmla="val 56532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46" name="AutoShape 42"/>
          <p:cNvSpPr>
            <a:spLocks/>
          </p:cNvSpPr>
          <p:nvPr/>
        </p:nvSpPr>
        <p:spPr bwMode="auto">
          <a:xfrm>
            <a:off x="1712752" y="1523999"/>
            <a:ext cx="177678" cy="3223451"/>
          </a:xfrm>
          <a:prstGeom prst="leftBrace">
            <a:avLst>
              <a:gd name="adj1" fmla="val 6264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1"/>
          <p:cNvSpPr>
            <a:spLocks noChangeArrowheads="1"/>
          </p:cNvSpPr>
          <p:nvPr/>
        </p:nvSpPr>
        <p:spPr bwMode="auto">
          <a:xfrm>
            <a:off x="2193686" y="0"/>
            <a:ext cx="47566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 animBg="1"/>
      <p:bldP spid="21508" grpId="0" animBg="1"/>
      <p:bldP spid="21509" grpId="0" animBg="1"/>
      <p:bldP spid="21510" grpId="0" animBg="1"/>
      <p:bldP spid="21511" grpId="0" animBg="1"/>
      <p:bldP spid="21512" grpId="0" animBg="1"/>
      <p:bldP spid="21513" grpId="0" animBg="1"/>
      <p:bldP spid="21514" grpId="0" animBg="1"/>
      <p:bldP spid="21515" grpId="0" animBg="1"/>
      <p:bldP spid="21516" grpId="0" animBg="1"/>
      <p:bldP spid="21517" grpId="0" animBg="1"/>
      <p:bldP spid="21518" grpId="0" animBg="1"/>
      <p:bldP spid="21519" grpId="0" animBg="1"/>
      <p:bldP spid="21520" grpId="0" animBg="1"/>
      <p:bldP spid="21521" grpId="0" animBg="1"/>
      <p:bldP spid="21523" grpId="0" animBg="1"/>
      <p:bldP spid="21524" grpId="0" animBg="1"/>
      <p:bldP spid="21525" grpId="0" animBg="1"/>
      <p:bldP spid="21526" grpId="0" animBg="1"/>
      <p:bldP spid="21527" grpId="0" animBg="1"/>
      <p:bldP spid="21528" grpId="0" animBg="1"/>
      <p:bldP spid="21529" grpId="0" animBg="1"/>
      <p:bldP spid="21530" grpId="0" animBg="1"/>
      <p:bldP spid="21531" grpId="0" animBg="1"/>
      <p:bldP spid="21532" grpId="0" animBg="1"/>
      <p:bldP spid="21533" grpId="0" animBg="1"/>
      <p:bldP spid="21536" grpId="0" animBg="1"/>
      <p:bldP spid="21537" grpId="0" animBg="1"/>
      <p:bldP spid="21538" grpId="0" animBg="1"/>
      <p:bldP spid="21539" grpId="0" animBg="1"/>
      <p:bldP spid="21544" grpId="0" animBg="1"/>
      <p:bldP spid="21545" grpId="0" animBg="1"/>
      <p:bldP spid="215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3067050" y="4247869"/>
            <a:ext cx="15049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Rubin &amp; Farber 1999</a:t>
            </a:r>
            <a:endParaRPr lang="pt-BR" sz="1200" dirty="0" smtClean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6148" name="Picture 3"/>
          <p:cNvPicPr preferRelativeResize="0">
            <a:picLocks noChangeArrowheads="1"/>
          </p:cNvPicPr>
          <p:nvPr/>
        </p:nvPicPr>
        <p:blipFill>
          <a:blip r:embed="rId2" cstate="print">
            <a:lum bright="-20000" contrast="10000"/>
          </a:blip>
          <a:srcRect l="46875" t="34180" r="14307" b="32617"/>
          <a:stretch>
            <a:fillRect/>
          </a:stretch>
        </p:blipFill>
        <p:spPr bwMode="auto">
          <a:xfrm>
            <a:off x="612775" y="1368144"/>
            <a:ext cx="3959225" cy="28797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8501063" y="6572250"/>
            <a:ext cx="6429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egs 08</a:t>
            </a:r>
            <a:endParaRPr lang="pt-BR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150" name="Text Box 13"/>
          <p:cNvSpPr txBox="1">
            <a:spLocks noChangeArrowheads="1"/>
          </p:cNvSpPr>
          <p:nvPr/>
        </p:nvSpPr>
        <p:spPr bwMode="auto">
          <a:xfrm>
            <a:off x="6254298" y="6380165"/>
            <a:ext cx="100284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BR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H&amp;E</a:t>
            </a: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36746" t="23986" r="19524" b="19718"/>
          <a:stretch>
            <a:fillRect/>
          </a:stretch>
        </p:blipFill>
        <p:spPr bwMode="auto">
          <a:xfrm>
            <a:off x="4572000" y="3429000"/>
            <a:ext cx="3977144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627063" y="789153"/>
            <a:ext cx="3508209" cy="42731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Carcinoma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anaplásico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da tireoide</a:t>
            </a: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50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l="10993" t="3127" r="11323" b="10662"/>
          <a:stretch>
            <a:fillRect/>
          </a:stretch>
        </p:blipFill>
        <p:spPr>
          <a:xfrm>
            <a:off x="1124468" y="1156990"/>
            <a:ext cx="2931459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Imagem 2" descr="Digitalizar0051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rcRect l="7825" t="2731" r="7112" b="9439"/>
          <a:stretch>
            <a:fillRect/>
          </a:stretch>
        </p:blipFill>
        <p:spPr>
          <a:xfrm>
            <a:off x="5006187" y="1165956"/>
            <a:ext cx="3150731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Imagem 3" descr="Digitalizar0054.jp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rcRect l="16607" b="7613"/>
          <a:stretch>
            <a:fillRect/>
          </a:stretch>
        </p:blipFill>
        <p:spPr>
          <a:xfrm>
            <a:off x="2820599" y="3884390"/>
            <a:ext cx="3502801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627063" y="488899"/>
            <a:ext cx="3161539" cy="42731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Astrocitoma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cerebral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D:\BKP_PCEGS\Documents\Edson\docs pc antigo\backup (d) (Pc)\DOCS\Neuropatologia\Nova pasta\Digitalizar0008.jpg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20000"/>
          </a:blip>
          <a:srcRect l="1784" t="1604" r="1947" b="10327"/>
          <a:stretch>
            <a:fillRect/>
          </a:stretch>
        </p:blipFill>
        <p:spPr bwMode="auto">
          <a:xfrm>
            <a:off x="573741" y="1066805"/>
            <a:ext cx="3600000" cy="23382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098" name="Picture 2" descr="D:\BKP_PCEGS\Documents\Edson\docs pc antigo\backup (d) (Pc)\DOCS\Neuropatologia\Nova pasta\Digitalizar0009.jpg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 l="1846" t="3023" r="5191" b="9332"/>
          <a:stretch>
            <a:fillRect/>
          </a:stretch>
        </p:blipFill>
        <p:spPr bwMode="auto">
          <a:xfrm>
            <a:off x="4769223" y="1066805"/>
            <a:ext cx="3594848" cy="23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Imagem 5" descr="Digitalizar0011.jp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rcRect l="5703" t="918" r="2210" b="7690"/>
          <a:stretch>
            <a:fillRect/>
          </a:stretch>
        </p:blipFill>
        <p:spPr>
          <a:xfrm>
            <a:off x="699247" y="3769663"/>
            <a:ext cx="3373790" cy="244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Imagem 6" descr="Digitalizar0012.jpg"/>
          <p:cNvPicPr preferRelativeResize="0">
            <a:picLocks/>
          </p:cNvPicPr>
          <p:nvPr/>
        </p:nvPicPr>
        <p:blipFill>
          <a:blip r:embed="rId5" cstate="print">
            <a:lum bright="-10000" contrast="20000"/>
          </a:blip>
          <a:srcRect l="4768" b="14010"/>
          <a:stretch>
            <a:fillRect/>
          </a:stretch>
        </p:blipFill>
        <p:spPr>
          <a:xfrm>
            <a:off x="4778188" y="3769663"/>
            <a:ext cx="3600000" cy="234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27063" y="488899"/>
            <a:ext cx="3161539" cy="42731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Astrocitoma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atípico cerebral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56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t="2385" r="50257" b="8876"/>
          <a:stretch>
            <a:fillRect/>
          </a:stretch>
        </p:blipFill>
        <p:spPr>
          <a:xfrm>
            <a:off x="1233790" y="903956"/>
            <a:ext cx="2271409" cy="252504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Imagem 2" descr="Digitalizar0057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rcRect t="2440" r="1187" b="8821"/>
          <a:stretch>
            <a:fillRect/>
          </a:stretch>
        </p:blipFill>
        <p:spPr>
          <a:xfrm>
            <a:off x="3763357" y="903956"/>
            <a:ext cx="4512029" cy="25250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pic>
        <p:nvPicPr>
          <p:cNvPr id="5" name="Imagem 4" descr="Digitalizar0058.jpg"/>
          <p:cNvPicPr>
            <a:picLocks noChangeAspect="1"/>
          </p:cNvPicPr>
          <p:nvPr/>
        </p:nvPicPr>
        <p:blipFill>
          <a:blip r:embed="rId4" cstate="print"/>
          <a:srcRect t="1516" r="52926" b="7257"/>
          <a:stretch>
            <a:fillRect/>
          </a:stretch>
        </p:blipFill>
        <p:spPr>
          <a:xfrm>
            <a:off x="720090" y="3760694"/>
            <a:ext cx="2407005" cy="277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Imagem 5" descr="Digitalizar0060.jpg"/>
          <p:cNvPicPr>
            <a:picLocks noChangeAspect="1"/>
          </p:cNvPicPr>
          <p:nvPr/>
        </p:nvPicPr>
        <p:blipFill>
          <a:blip r:embed="rId5" cstate="print"/>
          <a:srcRect r="2330" b="7349"/>
          <a:stretch>
            <a:fillRect/>
          </a:stretch>
        </p:blipFill>
        <p:spPr>
          <a:xfrm>
            <a:off x="6040256" y="3749824"/>
            <a:ext cx="2330613" cy="277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Imagem 6" descr="Digitalizar0058.jpg"/>
          <p:cNvPicPr>
            <a:picLocks noChangeAspect="1"/>
          </p:cNvPicPr>
          <p:nvPr/>
        </p:nvPicPr>
        <p:blipFill>
          <a:blip r:embed="rId4" cstate="print"/>
          <a:srcRect l="52178" t="1516" r="650" b="6368"/>
          <a:stretch>
            <a:fillRect/>
          </a:stretch>
        </p:blipFill>
        <p:spPr>
          <a:xfrm>
            <a:off x="3377634" y="3776718"/>
            <a:ext cx="2388732" cy="277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627063" y="488899"/>
            <a:ext cx="3161539" cy="42731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Glioblastoma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multiforme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gitalizar0061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t="2054" r="1448" b="7977"/>
          <a:stretch>
            <a:fillRect/>
          </a:stretch>
        </p:blipFill>
        <p:spPr>
          <a:xfrm rot="5400000">
            <a:off x="5499600" y="618319"/>
            <a:ext cx="2412000" cy="32093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Imagem 4" descr="Digitalizar0062.jpg"/>
          <p:cNvPicPr preferRelativeResize="0">
            <a:picLocks/>
          </p:cNvPicPr>
          <p:nvPr/>
        </p:nvPicPr>
        <p:blipFill>
          <a:blip r:embed="rId3" cstate="print">
            <a:lum bright="-10000" contrast="20000"/>
          </a:blip>
          <a:srcRect r="641" b="9367"/>
          <a:stretch>
            <a:fillRect/>
          </a:stretch>
        </p:blipFill>
        <p:spPr>
          <a:xfrm>
            <a:off x="529657" y="3849758"/>
            <a:ext cx="349200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Imagem 5" descr="Digitalizar0063.jpg"/>
          <p:cNvPicPr preferRelativeResize="0">
            <a:picLocks/>
          </p:cNvPicPr>
          <p:nvPr/>
        </p:nvPicPr>
        <p:blipFill>
          <a:blip r:embed="rId4" cstate="print">
            <a:lum bright="-10000" contrast="20000"/>
          </a:blip>
          <a:srcRect l="700" b="8672"/>
          <a:stretch>
            <a:fillRect/>
          </a:stretch>
        </p:blipFill>
        <p:spPr>
          <a:xfrm>
            <a:off x="4948519" y="3835680"/>
            <a:ext cx="349200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Imagem 6" descr="Digitalizar0064.jpg"/>
          <p:cNvPicPr>
            <a:picLocks noChangeAspect="1"/>
          </p:cNvPicPr>
          <p:nvPr/>
        </p:nvPicPr>
        <p:blipFill>
          <a:blip r:embed="rId5" cstate="print"/>
          <a:srcRect l="13537" b="11323"/>
          <a:stretch>
            <a:fillRect/>
          </a:stretch>
        </p:blipFill>
        <p:spPr>
          <a:xfrm>
            <a:off x="627529" y="1016681"/>
            <a:ext cx="3182218" cy="24123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27063" y="488899"/>
            <a:ext cx="3161539" cy="42731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Glioblastoma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multiforme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Picture 7" descr="Resultado de imagem para cerebro hum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9" y="301841"/>
            <a:ext cx="8215061" cy="582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3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23772" y="5337252"/>
            <a:ext cx="3238500" cy="720725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pt-BR" sz="4800" b="1" dirty="0" smtClean="0">
                <a:solidFill>
                  <a:srgbClr val="FFFFFF"/>
                </a:solidFill>
                <a:latin typeface="Times New Roman" pitchFamily="18" charset="0"/>
              </a:rPr>
              <a:t>Obrigado</a:t>
            </a:r>
            <a:endParaRPr lang="en-US" sz="4800" b="1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7214295" y="5823412"/>
            <a:ext cx="14236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</a:rPr>
              <a:t>vidanovafranca.com.br</a:t>
            </a:r>
            <a:endParaRPr lang="pt-BR" sz="1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0" y="6229350"/>
            <a:ext cx="41338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egsoares@fmrp.usp.br</a:t>
            </a:r>
            <a:endParaRPr lang="en-US" sz="32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197828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58" grpId="0" autoUpdateAnimBg="0"/>
      <p:bldP spid="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127125"/>
            <a:ext cx="322580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0485" name="Retângulo 5"/>
          <p:cNvSpPr>
            <a:spLocks noChangeArrowheads="1"/>
          </p:cNvSpPr>
          <p:nvPr/>
        </p:nvSpPr>
        <p:spPr bwMode="auto">
          <a:xfrm>
            <a:off x="1966913" y="5699125"/>
            <a:ext cx="39639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http://criancarteira.blogspot.com.br/2012/04/nanismo-e-gigantismo.html</a:t>
            </a:r>
          </a:p>
        </p:txBody>
      </p:sp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2603500"/>
            <a:ext cx="1828800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4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8563" y="1031875"/>
            <a:ext cx="23812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0492" name="Retângulo 13"/>
          <p:cNvSpPr>
            <a:spLocks noChangeArrowheads="1"/>
          </p:cNvSpPr>
          <p:nvPr/>
        </p:nvSpPr>
        <p:spPr bwMode="auto">
          <a:xfrm>
            <a:off x="6035675" y="2590800"/>
            <a:ext cx="2643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http://www.jornaldacidadeonline.com.br/leitura_artigo.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aspx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art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=4441</a:t>
            </a:r>
          </a:p>
        </p:txBody>
      </p:sp>
      <p:pic>
        <p:nvPicPr>
          <p:cNvPr id="2049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5388" y="3582988"/>
            <a:ext cx="2382837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0494" name="Retângulo 14"/>
          <p:cNvSpPr>
            <a:spLocks noChangeArrowheads="1"/>
          </p:cNvSpPr>
          <p:nvPr/>
        </p:nvSpPr>
        <p:spPr bwMode="auto">
          <a:xfrm>
            <a:off x="6132513" y="5683250"/>
            <a:ext cx="2643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http://bioquimicaenvelhecimento.blogspot.com.br/2011/01/progeria-velhos-ja-na-infancia.html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6480293" y="684213"/>
            <a:ext cx="1419931" cy="3240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Acromegalia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46982" y="707875"/>
            <a:ext cx="1419931" cy="3240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Gigantismo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4194899" y="2188993"/>
            <a:ext cx="1419931" cy="3240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Nanismo</a:t>
            </a: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6480293" y="3183235"/>
            <a:ext cx="1176101" cy="37609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Progéria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tângulo 5"/>
          <p:cNvSpPr>
            <a:spLocks noChangeArrowheads="1"/>
          </p:cNvSpPr>
          <p:nvPr/>
        </p:nvSpPr>
        <p:spPr bwMode="auto">
          <a:xfrm>
            <a:off x="6483350" y="5185569"/>
            <a:ext cx="23574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http://arochapat.blogspot.com.br/</a:t>
            </a:r>
          </a:p>
        </p:txBody>
      </p:sp>
      <p:sp>
        <p:nvSpPr>
          <p:cNvPr id="22533" name="Retângulo 12"/>
          <p:cNvSpPr>
            <a:spLocks noChangeArrowheads="1"/>
          </p:cNvSpPr>
          <p:nvPr/>
        </p:nvSpPr>
        <p:spPr bwMode="auto">
          <a:xfrm>
            <a:off x="725488" y="5138738"/>
            <a:ext cx="26431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Antes e Depois de Arnold Schwarzenegger </a:t>
            </a:r>
          </a:p>
        </p:txBody>
      </p:sp>
      <p:sp>
        <p:nvSpPr>
          <p:cNvPr id="22534" name="Retângulo 13"/>
          <p:cNvSpPr>
            <a:spLocks noChangeArrowheads="1"/>
          </p:cNvSpPr>
          <p:nvPr/>
        </p:nvSpPr>
        <p:spPr bwMode="auto">
          <a:xfrm>
            <a:off x="276225" y="5365750"/>
            <a:ext cx="3694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http://hipersessao.blogspot.com.br/2010/06/antes-e-depois-de-arnold-schwarzenegger.html</a:t>
            </a:r>
          </a:p>
        </p:txBody>
      </p:sp>
      <p:pic>
        <p:nvPicPr>
          <p:cNvPr id="22535" name="Picture 5"/>
          <p:cNvPicPr>
            <a:picLocks noChangeAspect="1" noChangeArrowheads="1"/>
          </p:cNvPicPr>
          <p:nvPr/>
        </p:nvPicPr>
        <p:blipFill>
          <a:blip r:embed="rId2" cstate="print"/>
          <a:srcRect l="1794" t="1974"/>
          <a:stretch>
            <a:fillRect/>
          </a:stretch>
        </p:blipFill>
        <p:spPr bwMode="auto">
          <a:xfrm>
            <a:off x="363538" y="1657350"/>
            <a:ext cx="3563937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253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5600" y="1683544"/>
            <a:ext cx="4646613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492390" y="735508"/>
            <a:ext cx="1419931" cy="3240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Hipertrofia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tângulo 5"/>
          <p:cNvSpPr>
            <a:spLocks noChangeArrowheads="1"/>
          </p:cNvSpPr>
          <p:nvPr/>
        </p:nvSpPr>
        <p:spPr bwMode="auto">
          <a:xfrm>
            <a:off x="550863" y="5943600"/>
            <a:ext cx="3946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http://pt.wikinoticia.com/estilo%20de%20vida/beleza/83581-hiperplasia-prostatica</a:t>
            </a:r>
          </a:p>
        </p:txBody>
      </p:sp>
      <p:sp>
        <p:nvSpPr>
          <p:cNvPr id="23557" name="Retângulo 13"/>
          <p:cNvSpPr>
            <a:spLocks noChangeArrowheads="1"/>
          </p:cNvSpPr>
          <p:nvPr/>
        </p:nvSpPr>
        <p:spPr bwMode="auto">
          <a:xfrm>
            <a:off x="5097463" y="5943600"/>
            <a:ext cx="3309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http://estomaterapiarj.blogspot.com.br/2010/05/alteracoes-prostaticas-do_1116.html</a:t>
            </a:r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825" y="758825"/>
            <a:ext cx="1928813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3560" name="Retângulo 14"/>
          <p:cNvSpPr>
            <a:spLocks noChangeArrowheads="1"/>
          </p:cNvSpPr>
          <p:nvPr/>
        </p:nvSpPr>
        <p:spPr bwMode="auto">
          <a:xfrm>
            <a:off x="1265238" y="3198813"/>
            <a:ext cx="2881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http://www.mamaeteama.com/blog/amamentacao/como-o-organismo-prepara-a-mama-pra-a-lactacao</a:t>
            </a:r>
          </a:p>
        </p:txBody>
      </p:sp>
      <p:pic>
        <p:nvPicPr>
          <p:cNvPr id="2356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6075" y="760413"/>
            <a:ext cx="32416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3562" name="Retângulo 15"/>
          <p:cNvSpPr>
            <a:spLocks noChangeArrowheads="1"/>
          </p:cNvSpPr>
          <p:nvPr/>
        </p:nvSpPr>
        <p:spPr bwMode="auto">
          <a:xfrm>
            <a:off x="5072063" y="3201988"/>
            <a:ext cx="23574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http://www.nutricion.pro/tag/lactantes</a:t>
            </a:r>
          </a:p>
        </p:txBody>
      </p:sp>
      <p:pic>
        <p:nvPicPr>
          <p:cNvPr id="23563" name="Picture 4"/>
          <p:cNvPicPr>
            <a:picLocks noChangeAspect="1" noChangeArrowheads="1"/>
          </p:cNvPicPr>
          <p:nvPr/>
        </p:nvPicPr>
        <p:blipFill>
          <a:blip r:embed="rId4" cstate="print"/>
          <a:srcRect b="9091"/>
          <a:stretch>
            <a:fillRect/>
          </a:stretch>
        </p:blipFill>
        <p:spPr bwMode="auto">
          <a:xfrm>
            <a:off x="684213" y="3838575"/>
            <a:ext cx="377983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3565" name="Picture 5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4126" r="3527"/>
          <a:stretch>
            <a:fillRect/>
          </a:stretch>
        </p:blipFill>
        <p:spPr bwMode="auto">
          <a:xfrm>
            <a:off x="5244353" y="3810000"/>
            <a:ext cx="3039035" cy="21605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46982" y="707875"/>
            <a:ext cx="1419931" cy="3240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Hiperplasia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35"/>
          <p:cNvPicPr preferRelativeResize="0">
            <a:picLocks noChangeArrowheads="1"/>
          </p:cNvPicPr>
          <p:nvPr/>
        </p:nvPicPr>
        <p:blipFill>
          <a:blip r:embed="rId2" cstate="print">
            <a:lum bright="-10000" contrast="20000"/>
          </a:blip>
          <a:srcRect l="12831" t="62230" r="49245" b="17570"/>
          <a:stretch>
            <a:fillRect/>
          </a:stretch>
        </p:blipFill>
        <p:spPr bwMode="auto">
          <a:xfrm>
            <a:off x="4590614" y="3606017"/>
            <a:ext cx="3600451" cy="252000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42988" y="6308725"/>
            <a:ext cx="72009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>
                <a:solidFill>
                  <a:schemeClr val="bg1"/>
                </a:solidFill>
                <a:latin typeface="Times New Roman" pitchFamily="18" charset="0"/>
              </a:rPr>
              <a:t>Atipias nucleares  (Pap x MGG)         Tireotoxicose (chama de vela) (MGG)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019925" y="6107113"/>
            <a:ext cx="12525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Times New Roman" pitchFamily="18" charset="0"/>
              </a:rPr>
              <a:t>Orell et al., 2005</a:t>
            </a:r>
            <a:endParaRPr lang="pt-BR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 preferRelativeResize="0">
            <a:picLocks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02573" y="3601610"/>
            <a:ext cx="3600000" cy="2519999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66913" y="462297"/>
            <a:ext cx="2376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CCFFFF"/>
                </a:solidFill>
                <a:latin typeface="Times New Roman" pitchFamily="18" charset="0"/>
              </a:rPr>
              <a:t>Tireotoxicose</a:t>
            </a:r>
            <a:r>
              <a:rPr lang="en-US" dirty="0">
                <a:solidFill>
                  <a:srgbClr val="CCFFFF"/>
                </a:solidFill>
                <a:latin typeface="Times New Roman" pitchFamily="18" charset="0"/>
              </a:rPr>
              <a:t>  </a:t>
            </a:r>
            <a:r>
              <a:rPr lang="en-US" dirty="0" err="1">
                <a:solidFill>
                  <a:srgbClr val="CCFFFF"/>
                </a:solidFill>
                <a:latin typeface="Times New Roman" pitchFamily="18" charset="0"/>
              </a:rPr>
              <a:t>primária</a:t>
            </a:r>
            <a:endParaRPr lang="pt-BR" dirty="0">
              <a:solidFill>
                <a:srgbClr val="CCFFFF"/>
              </a:solidFill>
              <a:latin typeface="Times New Roman" pitchFamily="18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63036" t="43426" r="7381" b="29236"/>
          <a:stretch>
            <a:fillRect/>
          </a:stretch>
        </p:blipFill>
        <p:spPr bwMode="auto">
          <a:xfrm>
            <a:off x="1866413" y="779414"/>
            <a:ext cx="3605573" cy="2525556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004578" y="3225800"/>
            <a:ext cx="1576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Curran &amp; Jones, 1974</a:t>
            </a:r>
            <a:endParaRPr lang="pt-BR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304095" y="3291681"/>
            <a:ext cx="1584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4418" y="769546"/>
            <a:ext cx="1751013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546982" y="707875"/>
            <a:ext cx="1419931" cy="32400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Hiperplasia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tângulo 5"/>
          <p:cNvSpPr>
            <a:spLocks noChangeArrowheads="1"/>
          </p:cNvSpPr>
          <p:nvPr/>
        </p:nvSpPr>
        <p:spPr bwMode="auto">
          <a:xfrm>
            <a:off x="384175" y="6353175"/>
            <a:ext cx="3871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http://www.uftm.edu.br/patge/index.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php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option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com_content&amp;view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article&amp;id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=337: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-0072&amp;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catid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=72:micro-7-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patologia-seres-vivos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-c</a:t>
            </a:r>
          </a:p>
        </p:txBody>
      </p:sp>
      <p:sp>
        <p:nvSpPr>
          <p:cNvPr id="24580" name="Retângulo 13"/>
          <p:cNvSpPr>
            <a:spLocks noChangeArrowheads="1"/>
          </p:cNvSpPr>
          <p:nvPr/>
        </p:nvSpPr>
        <p:spPr bwMode="auto">
          <a:xfrm>
            <a:off x="6413500" y="6353175"/>
            <a:ext cx="22542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http://anatpat.unicamp.br/lamgin5.html</a:t>
            </a:r>
          </a:p>
        </p:txBody>
      </p:sp>
      <p:sp>
        <p:nvSpPr>
          <p:cNvPr id="24581" name="Retângulo 14"/>
          <p:cNvSpPr>
            <a:spLocks noChangeArrowheads="1"/>
          </p:cNvSpPr>
          <p:nvPr/>
        </p:nvSpPr>
        <p:spPr bwMode="auto">
          <a:xfrm>
            <a:off x="1574800" y="3540125"/>
            <a:ext cx="26431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http://anatpat.unicamp.br/lamgin2.html</a:t>
            </a:r>
          </a:p>
        </p:txBody>
      </p:sp>
      <p:sp>
        <p:nvSpPr>
          <p:cNvPr id="24582" name="Retângulo 15"/>
          <p:cNvSpPr>
            <a:spLocks noChangeArrowheads="1"/>
          </p:cNvSpPr>
          <p:nvPr/>
        </p:nvSpPr>
        <p:spPr bwMode="auto">
          <a:xfrm>
            <a:off x="5770563" y="3568700"/>
            <a:ext cx="23574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http://spacesaude.com.br/?</a:t>
            </a:r>
            <a:r>
              <a:rPr lang="pt-BR" sz="1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page_id</a:t>
            </a:r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=862</a:t>
            </a:r>
          </a:p>
        </p:txBody>
      </p:sp>
      <p:pic>
        <p:nvPicPr>
          <p:cNvPr id="24583" name="Picture 2"/>
          <p:cNvPicPr preferRelativeResize="0">
            <a:picLocks noChangeArrowheads="1"/>
          </p:cNvPicPr>
          <p:nvPr/>
        </p:nvPicPr>
        <p:blipFill>
          <a:blip r:embed="rId2" cstate="print"/>
          <a:srcRect l="4101"/>
          <a:stretch>
            <a:fillRect/>
          </a:stretch>
        </p:blipFill>
        <p:spPr bwMode="auto">
          <a:xfrm>
            <a:off x="762000" y="842963"/>
            <a:ext cx="342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4584" name="Picture 3"/>
          <p:cNvPicPr>
            <a:picLocks noChangeAspect="1" noChangeArrowheads="1"/>
          </p:cNvPicPr>
          <p:nvPr/>
        </p:nvPicPr>
        <p:blipFill>
          <a:blip r:embed="rId3" cstate="print"/>
          <a:srcRect l="4383" t="4167" r="3569" b="3804"/>
          <a:stretch>
            <a:fillRect/>
          </a:stretch>
        </p:blipFill>
        <p:spPr bwMode="auto">
          <a:xfrm>
            <a:off x="5505450" y="842963"/>
            <a:ext cx="260433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4585" name="Picture 4"/>
          <p:cNvPicPr preferRelativeResize="0">
            <a:picLocks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41362" y="3857624"/>
            <a:ext cx="3420000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4587" name="Picture 5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294313" y="3857624"/>
            <a:ext cx="3360678" cy="252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46982" y="461665"/>
            <a:ext cx="3997722" cy="309862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Metaplasia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/Displasia/Neoplasia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2.bp.blogspot.com/_EgiE_sDCI7s/S8lZ6w2H0oI/AAAAAAAAAXA/vEbELvCJv48/s400/antitabagismo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874" y="743743"/>
            <a:ext cx="7997825" cy="555849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Retângulo 2"/>
          <p:cNvSpPr/>
          <p:nvPr/>
        </p:nvSpPr>
        <p:spPr>
          <a:xfrm>
            <a:off x="6829425" y="6282809"/>
            <a:ext cx="18325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</a:rPr>
              <a:t>saudecoletiva-fmj</a:t>
            </a:r>
            <a:r>
              <a:rPr lang="pt-BR" sz="1000" dirty="0" smtClean="0">
                <a:solidFill>
                  <a:schemeClr val="bg1"/>
                </a:solidFill>
              </a:rPr>
              <a:t>.blogspot.com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www.cpicmha.sld.cu/bvs/monografias/ImagenesFrecTorax/tematicas/imagenes/15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292" y="730391"/>
            <a:ext cx="2723400" cy="320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5172" name="Picture 4" descr="http://2.bp.blogspot.com/-OX_r3Et2Cxk/UlRCeRgIJgI/AAAAAAAABK4/2b267Syk2fQ/s400/bronchiec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9927" y="593911"/>
            <a:ext cx="2261108" cy="320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2506198" y="3871518"/>
            <a:ext cx="1295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www.cpicmha.sld.cu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394201" y="6459379"/>
            <a:ext cx="10967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pozemedicale.org</a:t>
            </a:r>
          </a:p>
        </p:txBody>
      </p:sp>
      <p:pic>
        <p:nvPicPr>
          <p:cNvPr id="135174" name="Picture 6" descr="http://escuela.med.puc.cl/paginas/cursos/tercero/anatomiapatologica/imagenes_ap/fotos252-272/262.jpg"/>
          <p:cNvPicPr>
            <a:picLocks noChangeAspect="1" noChangeArrowheads="1"/>
          </p:cNvPicPr>
          <p:nvPr/>
        </p:nvPicPr>
        <p:blipFill>
          <a:blip r:embed="rId4" cstate="print"/>
          <a:srcRect l="12917" r="12083" b="10811"/>
          <a:stretch>
            <a:fillRect/>
          </a:stretch>
        </p:blipFill>
        <p:spPr bwMode="auto">
          <a:xfrm>
            <a:off x="892548" y="4145933"/>
            <a:ext cx="3040069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Retângulo 6"/>
          <p:cNvSpPr/>
          <p:nvPr/>
        </p:nvSpPr>
        <p:spPr>
          <a:xfrm>
            <a:off x="2810996" y="6551074"/>
            <a:ext cx="11608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escuela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med.puc.cl</a:t>
            </a:r>
            <a:endParaRPr lang="pt-BR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5176" name="Picture 8" descr="http://www.tappmedical.com/page_images/bronchitis_tub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9881" y="4077693"/>
            <a:ext cx="3350425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9" name="Retângulo 8"/>
          <p:cNvSpPr/>
          <p:nvPr/>
        </p:nvSpPr>
        <p:spPr>
          <a:xfrm>
            <a:off x="6067362" y="3751960"/>
            <a:ext cx="24176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patologiageneralgrupo5unam.blogspot.com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663705" y="0"/>
            <a:ext cx="3816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do crescimento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064386" y="314129"/>
            <a:ext cx="2115542" cy="42731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Enfisema pulmonar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6480294" y="179982"/>
            <a:ext cx="1817545" cy="42731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Bronquiectasia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a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5101</TotalTime>
  <Words>489</Words>
  <Application>Microsoft Office PowerPoint</Application>
  <PresentationFormat>Apresentação na tela (4:3)</PresentationFormat>
  <Paragraphs>153</Paragraphs>
  <Slides>25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1" baseType="lpstr">
      <vt:lpstr>Arial</vt:lpstr>
      <vt:lpstr>Calibri</vt:lpstr>
      <vt:lpstr>Times New Roman</vt:lpstr>
      <vt:lpstr>Wingdings</vt:lpstr>
      <vt:lpstr>Tema do Office</vt:lpstr>
      <vt:lpstr>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EGS</dc:creator>
  <cp:lastModifiedBy>Samsung</cp:lastModifiedBy>
  <cp:revision>469</cp:revision>
  <dcterms:created xsi:type="dcterms:W3CDTF">2012-08-01T15:59:38Z</dcterms:created>
  <dcterms:modified xsi:type="dcterms:W3CDTF">2019-08-08T23:53:06Z</dcterms:modified>
</cp:coreProperties>
</file>